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318" r:id="rId3"/>
    <p:sldId id="256" r:id="rId4"/>
    <p:sldId id="285" r:id="rId5"/>
    <p:sldId id="286" r:id="rId7"/>
    <p:sldId id="281" r:id="rId8"/>
    <p:sldId id="287" r:id="rId9"/>
    <p:sldId id="288" r:id="rId10"/>
    <p:sldId id="289" r:id="rId11"/>
    <p:sldId id="290" r:id="rId12"/>
    <p:sldId id="291" r:id="rId13"/>
    <p:sldId id="292" r:id="rId14"/>
    <p:sldId id="295" r:id="rId15"/>
    <p:sldId id="294" r:id="rId16"/>
    <p:sldId id="296" r:id="rId17"/>
    <p:sldId id="299" r:id="rId18"/>
    <p:sldId id="300" r:id="rId19"/>
    <p:sldId id="293" r:id="rId20"/>
    <p:sldId id="305" r:id="rId21"/>
    <p:sldId id="306" r:id="rId22"/>
    <p:sldId id="301" r:id="rId23"/>
    <p:sldId id="310" r:id="rId24"/>
    <p:sldId id="311" r:id="rId25"/>
    <p:sldId id="312" r:id="rId26"/>
    <p:sldId id="302" r:id="rId27"/>
    <p:sldId id="303" r:id="rId28"/>
    <p:sldId id="308" r:id="rId29"/>
    <p:sldId id="307" r:id="rId30"/>
    <p:sldId id="27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73C5D1"/>
    <a:srgbClr val="759B65"/>
    <a:srgbClr val="8CC345"/>
    <a:srgbClr val="CBE5E5"/>
    <a:srgbClr val="009900"/>
    <a:srgbClr val="004C41"/>
    <a:srgbClr val="3C6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7" y="70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7A444-5A36-4A00-A81D-5C0DF5EC607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60697-C7BC-43C0-8023-782E7EF927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101C5E1-D8E9-464D-A93E-CE21651935A7}" type="slidenum">
              <a:rPr kumimoji="0" lang="en-US" sz="1200" b="0" i="0" u="none" strike="noStrike" kern="1200" cap="none" spc="0" normalizeH="0" baseline="0" noProof="0" smtClean="0">
                <a:ln>
                  <a:noFill/>
                </a:ln>
                <a:solidFill>
                  <a:prstClr val="black"/>
                </a:solidFill>
                <a:effectLst/>
                <a:uLnTx/>
                <a:uFillTx/>
                <a:latin typeface="等线" panose="02010600030101010101" charset="-122"/>
                <a:ea typeface="+mn-ea"/>
                <a:cs typeface="+mn-cs"/>
              </a:rPr>
            </a:fld>
            <a:endParaRPr kumimoji="0" lang="en-US" sz="1200" b="0" i="0" u="none" strike="noStrike" kern="1200" cap="none" spc="0" normalizeH="0" baseline="0" noProof="0">
              <a:ln>
                <a:noFill/>
              </a:ln>
              <a:solidFill>
                <a:prstClr val="black"/>
              </a:solidFill>
              <a:effectLst/>
              <a:uLnTx/>
              <a:uFillTx/>
              <a:latin typeface="等线" panose="02010600030101010101" charset="-122"/>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8" name="矩形 7"/>
          <p:cNvSpPr/>
          <p:nvPr userDrawn="1"/>
        </p:nvSpPr>
        <p:spPr>
          <a:xfrm>
            <a:off x="0" y="685800"/>
            <a:ext cx="12192000" cy="6000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266700" y="112068"/>
            <a:ext cx="3877985" cy="461665"/>
          </a:xfrm>
          <a:prstGeom prst="rect">
            <a:avLst/>
          </a:prstGeom>
          <a:noFill/>
        </p:spPr>
        <p:txBody>
          <a:bodyPr wrap="none" rtlCol="0">
            <a:spAutoFit/>
          </a:bodyPr>
          <a:lstStyle/>
          <a:p>
            <a:r>
              <a:rPr lang="zh-CN" altLang="en-US" sz="2400" dirty="0">
                <a:latin typeface="微软雅黑" panose="020B0503020204020204" pitchFamily="34" charset="-122"/>
                <a:ea typeface="微软雅黑" panose="020B0503020204020204" pitchFamily="34" charset="-122"/>
              </a:rPr>
              <a:t>单击此处添加文字标题内容</a:t>
            </a:r>
            <a:endParaRPr lang="zh-CN" altLang="en-US" sz="2400" dirty="0">
              <a:latin typeface="微软雅黑" panose="020B0503020204020204" pitchFamily="34" charset="-122"/>
              <a:ea typeface="微软雅黑" panose="020B0503020204020204" pitchFamily="34" charset="-122"/>
            </a:endParaRPr>
          </a:p>
        </p:txBody>
      </p:sp>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0E337BB-B002-44CA-A6C7-F0BD2441464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655E57C-4128-4FC0-B4A7-D0D491769C6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337BB-B002-44CA-A6C7-F0BD2441464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5E57C-4128-4FC0-B4A7-D0D491769C66}"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Step3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情节构思：连贯文本主线</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graphicFrame>
        <p:nvGraphicFramePr>
          <p:cNvPr id="3" name="表格 2"/>
          <p:cNvGraphicFramePr/>
          <p:nvPr/>
        </p:nvGraphicFramePr>
        <p:xfrm>
          <a:off x="127820" y="707922"/>
          <a:ext cx="11857702" cy="5991935"/>
        </p:xfrm>
        <a:graphic>
          <a:graphicData uri="http://schemas.openxmlformats.org/drawingml/2006/table">
            <a:tbl>
              <a:tblPr firstRow="1" bandRow="1">
                <a:tableStyleId>{5940675A-B579-460E-94D1-54222C63F5DA}</a:tableStyleId>
              </a:tblPr>
              <a:tblGrid>
                <a:gridCol w="442192"/>
                <a:gridCol w="3550002"/>
                <a:gridCol w="7865508"/>
              </a:tblGrid>
              <a:tr h="376295">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 </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en-US" sz="2000" b="1" dirty="0">
                          <a:latin typeface="Calibri" panose="020F0502020204030204" pitchFamily="34" charset="0"/>
                          <a:ea typeface="Calibri" panose="020F0502020204030204" pitchFamily="34" charset="0"/>
                          <a:cs typeface="Calibri" panose="020F0502020204030204" pitchFamily="34" charset="0"/>
                        </a:rPr>
                        <a:t>主 要 情 节</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None/>
                      </a:pPr>
                      <a:r>
                        <a:rPr lang="zh-CN" altLang="en-US" sz="2000" b="1" dirty="0">
                          <a:latin typeface="Calibri" panose="020F0502020204030204" pitchFamily="34" charset="0"/>
                          <a:ea typeface="Calibri" panose="020F0502020204030204" pitchFamily="34" charset="0"/>
                          <a:cs typeface="Calibri" panose="020F0502020204030204" pitchFamily="34" charset="0"/>
                        </a:rPr>
                        <a:t>原文回应</a:t>
                      </a:r>
                      <a:r>
                        <a:rPr lang="en-US" altLang="zh-CN" sz="2000" b="1" dirty="0">
                          <a:latin typeface="Calibri" panose="020F0502020204030204" pitchFamily="34" charset="0"/>
                          <a:ea typeface="Calibri" panose="020F0502020204030204" pitchFamily="34" charset="0"/>
                          <a:cs typeface="Calibri" panose="020F0502020204030204" pitchFamily="34" charset="0"/>
                        </a:rPr>
                        <a:t>/</a:t>
                      </a:r>
                      <a:r>
                        <a:rPr lang="zh-CN" altLang="en-US" sz="2000" b="1" dirty="0">
                          <a:latin typeface="Calibri" panose="020F0502020204030204" pitchFamily="34" charset="0"/>
                          <a:ea typeface="Calibri" panose="020F0502020204030204" pitchFamily="34" charset="0"/>
                          <a:cs typeface="Calibri" panose="020F0502020204030204" pitchFamily="34" charset="0"/>
                        </a:rPr>
                        <a:t>线索</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0402">
                <a:tc rowSpan="4">
                  <a:txBody>
                    <a:bodyPr/>
                    <a:lstStyle/>
                    <a:p>
                      <a:pPr>
                        <a:buNone/>
                      </a:pPr>
                      <a:r>
                        <a:rPr lang="en-US" sz="2000" b="1">
                          <a:latin typeface="Calibri" panose="020F0502020204030204" pitchFamily="34" charset="0"/>
                          <a:ea typeface="Calibri" panose="020F0502020204030204" pitchFamily="34" charset="0"/>
                          <a:cs typeface="Calibri" panose="020F0502020204030204" pitchFamily="34" charset="0"/>
                        </a:rPr>
                        <a:t>P1 </a:t>
                      </a:r>
                      <a:endParaRPr lang="en-US" sz="2000" b="1">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ea typeface="Calibri" panose="020F0502020204030204" pitchFamily="34" charset="0"/>
                          <a:cs typeface="Calibri" panose="020F0502020204030204" pitchFamily="34" charset="0"/>
                        </a:rPr>
                        <a:t> </a:t>
                      </a:r>
                      <a:endParaRPr lang="en-US" altLang="zh-CN" sz="2000" b="1">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ea typeface="Calibri" panose="020F0502020204030204" pitchFamily="34" charset="0"/>
                          <a:cs typeface="Calibri" panose="020F0502020204030204" pitchFamily="34" charset="0"/>
                        </a:rPr>
                        <a:t> </a:t>
                      </a:r>
                      <a:endParaRPr lang="en-US" altLang="zh-CN" sz="2000" b="1">
                        <a:latin typeface="Calibri" panose="020F0502020204030204" pitchFamily="34" charset="0"/>
                        <a:ea typeface="Calibri" panose="020F0502020204030204" pitchFamily="34" charset="0"/>
                        <a:cs typeface="Calibri" panose="020F0502020204030204" pitchFamily="34" charset="0"/>
                      </a:endParaRPr>
                    </a:p>
                    <a:p>
                      <a:pPr>
                        <a:buNone/>
                      </a:pPr>
                      <a:r>
                        <a:rPr lang="en-US" altLang="zh-CN" sz="2000" b="1">
                          <a:latin typeface="Calibri" panose="020F0502020204030204" pitchFamily="34" charset="0"/>
                          <a:ea typeface="Calibri" panose="020F0502020204030204" pitchFamily="34" charset="0"/>
                          <a:cs typeface="Calibri" panose="020F0502020204030204" pitchFamily="34" charset="0"/>
                        </a:rPr>
                        <a:t> </a:t>
                      </a:r>
                      <a:endParaRPr lang="en-US" sz="2000" b="1">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0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I rushed home and immediately handed my parents my score card and a note with “PLEASE”.</a:t>
                      </a:r>
                      <a:endParaRPr 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tc>
              </a:tr>
              <a:tr h="924409">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S1</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6256">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S2</a:t>
                      </a:r>
                      <a:endParaRPr lang="en-US" sz="2000" b="1" dirty="0">
                        <a:latin typeface="Calibri" panose="020F0502020204030204" pitchFamily="34" charset="0"/>
                        <a:ea typeface="Calibri" panose="020F0502020204030204" pitchFamily="34" charset="0"/>
                        <a:cs typeface="Calibri" panose="020F0502020204030204" pitchFamily="34" charset="0"/>
                      </a:endParaRPr>
                    </a:p>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3166">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S3</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2478">
                <a:tc rowSpan="4">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P2</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lstStyle/>
                    <a:p>
                      <a:pPr>
                        <a:buNone/>
                      </a:pPr>
                      <a:r>
                        <a:rPr lang="en-US" altLang="zh-CN"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I saw my mom had tears in her eyes when leaving them.</a:t>
                      </a:r>
                      <a:endParaRPr lang="en-US" altLang="zh-CN" sz="2000" b="1" dirty="0">
                        <a:latin typeface="Calibri" panose="020F0502020204030204" pitchFamily="34" charset="0"/>
                        <a:ea typeface="微软雅黑" panose="020B0503020204020204" pitchFamily="34" charset="-122"/>
                        <a:cs typeface="Calibri" panose="020F0502020204030204" pitchFamily="34" charset="0"/>
                        <a:sym typeface="+mn-ea"/>
                      </a:endParaRPr>
                    </a:p>
                  </a:txBody>
                  <a:tcPr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hMerge="1">
                  <a:tcPr/>
                </a:tc>
              </a:tr>
              <a:tr h="723691">
                <a:tc vMerge="1">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S4</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708557">
                <a:tc vMerge="1">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S5</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r h="833737">
                <a:tc vMerge="1">
                  <a:tcPr marT="0" marB="0">
                    <a:lnL w="12700" cap="flat" cmpd="sng">
                      <a:solidFill>
                        <a:srgbClr val="080000"/>
                      </a:solidFill>
                      <a:prstDash val="soli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r>
                        <a:rPr lang="en-US" sz="2000" b="1" dirty="0">
                          <a:latin typeface="Calibri" panose="020F0502020204030204" pitchFamily="34" charset="0"/>
                          <a:ea typeface="Calibri" panose="020F0502020204030204" pitchFamily="34" charset="0"/>
                          <a:cs typeface="Calibri" panose="020F0502020204030204" pitchFamily="34" charset="0"/>
                        </a:rPr>
                        <a:t>S6</a:t>
                      </a: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lgn="ctr">
                      <a:solidFill>
                        <a:srgbClr val="080000"/>
                      </a:solidFill>
                      <a:prstDash val="solid"/>
                      <a:roun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buNone/>
                      </a:pPr>
                      <a:endParaRPr lang="en-US" altLang="en-US" sz="2000" b="1" dirty="0">
                        <a:latin typeface="Calibri" panose="020F0502020204030204" pitchFamily="34" charset="0"/>
                        <a:ea typeface="Calibri" panose="020F0502020204030204" pitchFamily="34" charset="0"/>
                        <a:cs typeface="Calibri" panose="020F0502020204030204" pitchFamily="34" charset="0"/>
                      </a:endParaRPr>
                    </a:p>
                  </a:txBody>
                  <a:tcPr marT="0" marB="0">
                    <a:lnL w="12700" cap="flat" cmpd="sng" algn="ctr">
                      <a:solidFill>
                        <a:srgbClr val="080000"/>
                      </a:solidFill>
                      <a:prstDash val="solid"/>
                      <a:round/>
                      <a:headEnd type="none" w="med" len="med"/>
                      <a:tailEnd type="none" w="med" len="med"/>
                    </a:lnL>
                    <a:lnR w="12700" cap="flat" cmpd="sng">
                      <a:solidFill>
                        <a:srgbClr val="080000"/>
                      </a:solidFill>
                      <a:prstDash val="solid"/>
                      <a:headEnd type="none" w="med" len="med"/>
                      <a:tailEnd type="none" w="med" len="med"/>
                    </a:lnR>
                    <a:lnT w="12700" cap="flat" cmpd="sng" algn="ctr">
                      <a:solidFill>
                        <a:srgbClr val="080000"/>
                      </a:solidFill>
                      <a:prstDash val="solid"/>
                      <a:round/>
                      <a:headEnd type="none" w="med" len="med"/>
                      <a:tailEnd type="none" w="med" len="med"/>
                    </a:lnT>
                    <a:lnB w="12700" cap="flat" cmpd="sng" algn="ctr">
                      <a:solidFill>
                        <a:srgbClr val="080000"/>
                      </a:solidFill>
                      <a:prstDash val="solid"/>
                      <a:round/>
                      <a:headEnd type="none" w="med" len="med"/>
                      <a:tailEnd type="none" w="med" len="med"/>
                    </a:lnB>
                    <a:lnTlToBr>
                      <a:noFill/>
                    </a:lnTlToBr>
                    <a:lnBlToTr>
                      <a:noFill/>
                    </a:lnBlToTr>
                    <a:noFill/>
                  </a:tcPr>
                </a:tc>
              </a:tr>
            </a:tbl>
          </a:graphicData>
        </a:graphic>
      </p:graphicFrame>
      <p:sp>
        <p:nvSpPr>
          <p:cNvPr id="4" name="文本框 3"/>
          <p:cNvSpPr txBox="1"/>
          <p:nvPr/>
        </p:nvSpPr>
        <p:spPr>
          <a:xfrm>
            <a:off x="1054207" y="5975282"/>
            <a:ext cx="1294151" cy="410512"/>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Theme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文本框 4"/>
          <p:cNvSpPr txBox="1"/>
          <p:nvPr/>
        </p:nvSpPr>
        <p:spPr>
          <a:xfrm>
            <a:off x="963388" y="3551629"/>
            <a:ext cx="1819142"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time to part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文本框 9"/>
          <p:cNvSpPr txBox="1"/>
          <p:nvPr/>
        </p:nvSpPr>
        <p:spPr>
          <a:xfrm>
            <a:off x="896373" y="1581816"/>
            <a:ext cx="3321665" cy="707886"/>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release the score and prepare to visit grandparents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文本框 10"/>
          <p:cNvSpPr txBox="1"/>
          <p:nvPr/>
        </p:nvSpPr>
        <p:spPr>
          <a:xfrm>
            <a:off x="983053" y="2496475"/>
            <a:ext cx="2812200" cy="707886"/>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happy days spent with grandparents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文本框 11"/>
          <p:cNvSpPr txBox="1"/>
          <p:nvPr/>
        </p:nvSpPr>
        <p:spPr>
          <a:xfrm>
            <a:off x="1038423" y="4525543"/>
            <a:ext cx="2648673"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the scene of parting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文本框 12"/>
          <p:cNvSpPr txBox="1"/>
          <p:nvPr/>
        </p:nvSpPr>
        <p:spPr>
          <a:xfrm>
            <a:off x="1053430" y="5216905"/>
            <a:ext cx="1817589" cy="400110"/>
          </a:xfrm>
          <a:prstGeom prst="rect">
            <a:avLst/>
          </a:prstGeom>
          <a:noFill/>
        </p:spPr>
        <p:txBody>
          <a:bodyPr wrap="square">
            <a:spAutoFit/>
          </a:bodyPr>
          <a:lstStyle/>
          <a:p>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my reflections </a:t>
            </a:r>
            <a:endPar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7" name="文本框 16"/>
          <p:cNvSpPr txBox="1"/>
          <p:nvPr/>
        </p:nvSpPr>
        <p:spPr>
          <a:xfrm>
            <a:off x="4139354" y="1371504"/>
            <a:ext cx="7315227" cy="1015663"/>
          </a:xfrm>
          <a:prstGeom prst="rect">
            <a:avLst/>
          </a:prstGeom>
          <a:noFill/>
        </p:spPr>
        <p:txBody>
          <a:bodyPr wrap="square">
            <a:spAutoFit/>
          </a:bodyPr>
          <a:lstStyle/>
          <a:p>
            <a:r>
              <a:rPr lang="en-US" altLang="zh-CN" sz="2000" b="1" i="1" dirty="0">
                <a:latin typeface="Calibri" panose="020F0502020204030204" pitchFamily="34" charset="0"/>
                <a:ea typeface="Calibri" panose="020F0502020204030204" pitchFamily="34" charset="0"/>
                <a:cs typeface="Calibri" panose="020F0502020204030204" pitchFamily="34" charset="0"/>
              </a:rPr>
              <a:t>“if you perform well in exams, we’ll make the trip.”</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a:p>
            <a:r>
              <a:rPr lang="en-US" altLang="zh-CN" sz="2000" b="1" i="1" dirty="0">
                <a:latin typeface="Calibri" panose="020F0502020204030204" pitchFamily="34" charset="0"/>
                <a:ea typeface="Calibri" panose="020F0502020204030204" pitchFamily="34" charset="0"/>
                <a:cs typeface="Calibri" panose="020F0502020204030204" pitchFamily="34" charset="0"/>
              </a:rPr>
              <a:t>For the next six weeks, I threw myself completely into my studies. My mom was amazed by this sudden transformation in me. </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8" name="文本框 17"/>
          <p:cNvSpPr txBox="1"/>
          <p:nvPr/>
        </p:nvSpPr>
        <p:spPr>
          <a:xfrm>
            <a:off x="4129548" y="2320317"/>
            <a:ext cx="7816645" cy="1323439"/>
          </a:xfrm>
          <a:prstGeom prst="rect">
            <a:avLst/>
          </a:prstGeom>
          <a:noFill/>
        </p:spPr>
        <p:txBody>
          <a:bodyPr wrap="square">
            <a:spAutoFit/>
          </a:bodyPr>
          <a:lstStyle/>
          <a:p>
            <a:pPr algn="just"/>
            <a:r>
              <a:rPr lang="en-US" altLang="zh-CN" sz="2000" b="1" i="1" dirty="0">
                <a:latin typeface="Calibri" panose="020F0502020204030204" pitchFamily="34" charset="0"/>
                <a:ea typeface="Calibri" panose="020F0502020204030204" pitchFamily="34" charset="0"/>
                <a:cs typeface="Calibri" panose="020F0502020204030204" pitchFamily="34" charset="0"/>
              </a:rPr>
              <a:t>In the village, I get to meet so many wonderful people, and everyone there is so kind and welcoming. Our neighborhood crew is tight! We’re always hanging out together, you know? Just running wild, chilling by the lake, or bouncing between each other’s houses</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19" name="文本框 18"/>
          <p:cNvSpPr txBox="1"/>
          <p:nvPr/>
        </p:nvSpPr>
        <p:spPr>
          <a:xfrm>
            <a:off x="4065639" y="4488330"/>
            <a:ext cx="7816645" cy="707886"/>
          </a:xfrm>
          <a:prstGeom prst="rect">
            <a:avLst/>
          </a:prstGeom>
          <a:noFill/>
        </p:spPr>
        <p:txBody>
          <a:bodyPr wrap="square">
            <a:spAutoFit/>
          </a:bodyPr>
          <a:lstStyle/>
          <a:p>
            <a:pPr algn="just"/>
            <a:r>
              <a:rPr lang="en-US" altLang="zh-CN" sz="2000" b="1" i="1" dirty="0">
                <a:latin typeface="Calibri" panose="020F0502020204030204" pitchFamily="34" charset="0"/>
                <a:ea typeface="Calibri" panose="020F0502020204030204" pitchFamily="34" charset="0"/>
                <a:cs typeface="Calibri" panose="020F0502020204030204" pitchFamily="34" charset="0"/>
              </a:rPr>
              <a:t>His words made me recall my own grandparents. I realized I hadn’t seen them for years.</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20" name="文本框 19"/>
          <p:cNvSpPr txBox="1"/>
          <p:nvPr/>
        </p:nvSpPr>
        <p:spPr>
          <a:xfrm>
            <a:off x="4109884" y="5181504"/>
            <a:ext cx="7816645" cy="707886"/>
          </a:xfrm>
          <a:prstGeom prst="rect">
            <a:avLst/>
          </a:prstGeom>
          <a:noFill/>
        </p:spPr>
        <p:txBody>
          <a:bodyPr wrap="square">
            <a:spAutoFit/>
          </a:bodyPr>
          <a:lstStyle/>
          <a:p>
            <a:pPr algn="just"/>
            <a:r>
              <a:rPr lang="en-US" altLang="zh-CN" sz="2000" b="1" i="1" dirty="0">
                <a:latin typeface="Calibri" panose="020F0502020204030204" pitchFamily="34" charset="0"/>
                <a:ea typeface="Calibri" panose="020F0502020204030204" pitchFamily="34" charset="0"/>
                <a:cs typeface="Calibri" panose="020F0502020204030204" pitchFamily="34" charset="0"/>
              </a:rPr>
              <a:t>That’s the absolute best time of the year for me! Being with my folks in the village is just amazing.</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
        <p:nvSpPr>
          <p:cNvPr id="21" name="文本框 20"/>
          <p:cNvSpPr txBox="1"/>
          <p:nvPr/>
        </p:nvSpPr>
        <p:spPr>
          <a:xfrm>
            <a:off x="4060722" y="5842337"/>
            <a:ext cx="7890387" cy="1015663"/>
          </a:xfrm>
          <a:prstGeom prst="rect">
            <a:avLst/>
          </a:prstGeom>
          <a:noFill/>
        </p:spPr>
        <p:txBody>
          <a:bodyPr wrap="square">
            <a:spAutoFit/>
          </a:bodyPr>
          <a:lstStyle/>
          <a:p>
            <a:pPr algn="just"/>
            <a:r>
              <a:rPr lang="en-US" altLang="zh-CN" sz="2000" b="1" i="1" dirty="0">
                <a:latin typeface="Calibri" panose="020F0502020204030204" pitchFamily="34" charset="0"/>
                <a:ea typeface="Calibri" panose="020F0502020204030204" pitchFamily="34" charset="0"/>
                <a:cs typeface="Calibri" panose="020F0502020204030204" pitchFamily="34" charset="0"/>
              </a:rPr>
              <a:t>Honestly, I know what really matters about these village trips. It’s not the cool places we see- it’s spending time with the people I love. That’s the real treasure of life.”</a:t>
            </a:r>
            <a:endParaRPr lang="en-US" altLang="zh-CN" sz="2000" b="1" i="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1995354" cy="4660128"/>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Para.1 I </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rushed home and immediately handed my parents my score card and a note with “PLEASE”.</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S1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（父母）反应 （同意：情绪</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动作</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语言）</a:t>
            </a:r>
            <a:endParaRPr lang="en-US" altLang="zh-CN" sz="2400" b="1" dirty="0">
              <a:solidFill>
                <a:srgbClr val="FF0000"/>
              </a:solidFill>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）看到我成绩单上意外的高分后，他们最终信守诺言，坚定而高兴地点头同意</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一</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就句型  前缀</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主句</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后缀</a:t>
            </a:r>
            <a:r>
              <a:rPr lang="en-US" altLang="zh-CN" sz="2400" b="1" dirty="0">
                <a:latin typeface="Calibri" panose="020F0502020204030204"/>
                <a:ea typeface="宋体" panose="02010600030101010101" pitchFamily="2" charset="-122"/>
                <a:cs typeface="Times New Roman" panose="02020603050405020304" pitchFamily="18" charset="0"/>
              </a:rPr>
              <a:t>doing)</a:t>
            </a:r>
            <a:r>
              <a:rPr lang="zh-CN" altLang="en-US" sz="2400" b="1" dirty="0">
                <a:latin typeface="Calibri" panose="020F0502020204030204"/>
                <a:ea typeface="宋体" panose="02010600030101010101" pitchFamily="2" charset="-122"/>
                <a:cs typeface="Times New Roman" panose="02020603050405020304" pitchFamily="18" charset="0"/>
              </a:rPr>
              <a:t>。我欣喜若狂地大叫起来，和父母一起前往祖父母家 </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前缀</a:t>
            </a:r>
            <a:r>
              <a:rPr lang="en-US" altLang="zh-CN" sz="2400" b="1" dirty="0">
                <a:latin typeface="Calibri" panose="020F0502020204030204"/>
                <a:ea typeface="宋体" panose="02010600030101010101" pitchFamily="2" charset="-122"/>
                <a:cs typeface="Times New Roman" panose="02020603050405020304" pitchFamily="18" charset="0"/>
              </a:rPr>
              <a:t>doing+</a:t>
            </a:r>
            <a:r>
              <a:rPr lang="zh-CN" altLang="en-US" sz="2400" b="1" dirty="0">
                <a:latin typeface="Calibri" panose="020F0502020204030204"/>
                <a:ea typeface="宋体" panose="02010600030101010101" pitchFamily="2" charset="-122"/>
                <a:cs typeface="Times New Roman" panose="02020603050405020304" pitchFamily="18" charset="0"/>
              </a:rPr>
              <a:t>主句）。收拾行李时，一想到能与亲爱的祖父母团聚，我就忍不住欢快地哼起小曲（前缀</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一想到</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就 句型）。</a:t>
            </a: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Upon seeing </a:t>
            </a:r>
            <a:r>
              <a:rPr lang="en-US" altLang="zh-CN" sz="2400" b="1" i="1" dirty="0">
                <a:latin typeface="Calibri" panose="020F0502020204030204"/>
                <a:ea typeface="宋体" panose="02010600030101010101" pitchFamily="2" charset="-122"/>
                <a:cs typeface="Times New Roman" panose="02020603050405020304" pitchFamily="18" charset="0"/>
              </a:rPr>
              <a:t>the unexpectedly high marks on my scorecard, they finally kept their word,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nodding with a firm and delighted “yes”.</a:t>
            </a:r>
            <a:r>
              <a:rPr lang="en-US" altLang="zh-CN" sz="2400" b="1" i="1" dirty="0">
                <a:solidFill>
                  <a:srgbClr val="FF0000"/>
                </a:solidFill>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Exclaiming in a rush of wild joy</a:t>
            </a:r>
            <a:r>
              <a:rPr lang="en-US" altLang="zh-CN" sz="2400" b="1" i="1" dirty="0">
                <a:latin typeface="Calibri" panose="020F0502020204030204"/>
                <a:ea typeface="宋体" panose="02010600030101010101" pitchFamily="2" charset="-122"/>
                <a:cs typeface="Times New Roman" panose="02020603050405020304" pitchFamily="18" charset="0"/>
              </a:rPr>
              <a:t>, I along with my parents, headed for my grandparents’ house. </a:t>
            </a:r>
            <a:endParaRPr lang="en-US" altLang="zh-CN" sz="2400" b="1" i="1" dirty="0">
              <a:latin typeface="Calibri" panose="020F0502020204030204"/>
              <a:ea typeface="宋体" panose="02010600030101010101" pitchFamily="2"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1995354" cy="4660128"/>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Para.1 I </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rushed home and immediately handed my parents my score card and a note with “PLEASE”.</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S1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（父母）反应 （同意：情绪</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动作</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语言）</a:t>
            </a:r>
            <a:endParaRPr lang="en-US" altLang="zh-CN" sz="2400" b="1" dirty="0">
              <a:solidFill>
                <a:srgbClr val="FF0000"/>
              </a:solidFill>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）我的父母停顿了一下，心领神会地交换了一下眼神，最终点头表示同意</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三连动句）。“好吧，” 爸爸轻声说。“我们去看你的祖父母。” “哦耶！” 我扯着嗓子大喊，下意识地</a:t>
            </a:r>
            <a:r>
              <a:rPr lang="en-US" altLang="zh-CN" sz="2400" b="1" dirty="0">
                <a:latin typeface="Calibri" panose="020F0502020204030204"/>
                <a:ea typeface="宋体" panose="02010600030101010101" pitchFamily="2" charset="-122"/>
                <a:cs typeface="Times New Roman" panose="02020603050405020304" pitchFamily="18" charset="0"/>
              </a:rPr>
              <a:t>subconsciously</a:t>
            </a:r>
            <a:r>
              <a:rPr lang="zh-CN" altLang="en-US" sz="2400" b="1" dirty="0">
                <a:latin typeface="Calibri" panose="020F0502020204030204"/>
                <a:ea typeface="宋体" panose="02010600030101010101" pitchFamily="2" charset="-122"/>
                <a:cs typeface="Times New Roman" panose="02020603050405020304" pitchFamily="18" charset="0"/>
              </a:rPr>
              <a:t>扭动身姿、蹦蹦跳跳，然后冲进卧室收拾衣服。</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主句连动</a:t>
            </a:r>
            <a:r>
              <a:rPr lang="en-US" altLang="zh-CN" sz="2400" b="1" dirty="0">
                <a:latin typeface="Calibri" panose="020F0502020204030204"/>
                <a:ea typeface="宋体" panose="02010600030101010101" pitchFamily="2" charset="-122"/>
                <a:cs typeface="Times New Roman" panose="02020603050405020304" pitchFamily="18" charset="0"/>
              </a:rPr>
              <a:t>+doing)</a:t>
            </a: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i="1" dirty="0">
                <a:latin typeface="Calibri" panose="020F0502020204030204"/>
                <a:ea typeface="宋体" panose="02010600030101010101" pitchFamily="2" charset="-122"/>
                <a:cs typeface="Times New Roman" panose="02020603050405020304" pitchFamily="18" charset="0"/>
              </a:rPr>
              <a:t>My parents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paused</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exchanged</a:t>
            </a:r>
            <a:r>
              <a:rPr lang="en-US" altLang="zh-CN" sz="2400" b="1" i="1" dirty="0">
                <a:latin typeface="Calibri" panose="020F0502020204030204"/>
                <a:ea typeface="宋体" panose="02010600030101010101" pitchFamily="2" charset="-122"/>
                <a:cs typeface="Times New Roman" panose="02020603050405020304" pitchFamily="18" charset="0"/>
              </a:rPr>
              <a:t> knowing glances before they ultimately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nodded in approval</a:t>
            </a:r>
            <a:r>
              <a:rPr lang="en-US" altLang="zh-CN" sz="2400" b="1" i="1" dirty="0">
                <a:latin typeface="Calibri" panose="020F0502020204030204"/>
                <a:ea typeface="宋体" panose="02010600030101010101" pitchFamily="2" charset="-122"/>
                <a:cs typeface="Times New Roman" panose="02020603050405020304" pitchFamily="18" charset="0"/>
              </a:rPr>
              <a:t>. “Alright,” Dad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said softly</a:t>
            </a:r>
            <a:r>
              <a:rPr lang="en-US" altLang="zh-CN" sz="2400" b="1" i="1" dirty="0">
                <a:latin typeface="Calibri" panose="020F0502020204030204"/>
                <a:ea typeface="宋体" panose="02010600030101010101" pitchFamily="2" charset="-122"/>
                <a:cs typeface="Times New Roman" panose="02020603050405020304" pitchFamily="18" charset="0"/>
              </a:rPr>
              <a:t>. “Let’s go see your grandparents.” “Oh yeah!” I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yelled at the top of my lungs</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twisting and skipping subconsciously</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and</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stormed</a:t>
            </a:r>
            <a:r>
              <a:rPr lang="en-US" altLang="zh-CN" sz="2400" b="1" i="1" dirty="0">
                <a:latin typeface="Calibri" panose="020F0502020204030204"/>
                <a:ea typeface="宋体" panose="02010600030101010101" pitchFamily="2" charset="-122"/>
                <a:cs typeface="Times New Roman" panose="02020603050405020304" pitchFamily="18" charset="0"/>
              </a:rPr>
              <a:t> in my bedroom to pack clothes.</a:t>
            </a:r>
            <a:endParaRPr lang="en-US" altLang="zh-CN" sz="2400" b="1" i="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1995354" cy="5638965"/>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Para.1 I </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rushed home and immediately handed my parents my score card and a note with “PLEASE”.</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S1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（父母）反应 （同意：情绪</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动作</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语言）</a:t>
            </a:r>
            <a:endParaRPr lang="en-US" altLang="zh-CN" sz="2400" b="1" dirty="0">
              <a:solidFill>
                <a:srgbClr val="FF0000"/>
              </a:solidFill>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3</a:t>
            </a:r>
            <a:r>
              <a:rPr lang="zh-CN" altLang="en-US" sz="2400" b="1" dirty="0">
                <a:latin typeface="Calibri" panose="020F0502020204030204"/>
                <a:ea typeface="宋体" panose="02010600030101010101" pitchFamily="2" charset="-122"/>
                <a:cs typeface="Times New Roman" panose="02020603050405020304" pitchFamily="18" charset="0"/>
              </a:rPr>
              <a:t>）爸爸瞥了一眼我明显进步的成绩单，看到我脸上的期待和急切（前缀），带着骄傲的笑容宣布：“如你所愿，我们去看望祖父母。”爸爸缓缓点头那一刻，我一下子兴奋地跳起来收拾行李（一</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就）。我们的旅程也随之展开，葱郁的树木从车窗外飞速掠过（无灵</a:t>
            </a:r>
            <a:r>
              <a:rPr lang="en-US" altLang="zh-CN" sz="2400" b="1" dirty="0">
                <a:latin typeface="Calibri" panose="020F0502020204030204"/>
                <a:ea typeface="宋体" panose="02010600030101010101" pitchFamily="2" charset="-122"/>
                <a:cs typeface="Times New Roman" panose="02020603050405020304" pitchFamily="18" charset="0"/>
              </a:rPr>
              <a:t>+with</a:t>
            </a:r>
            <a:r>
              <a:rPr lang="zh-CN" altLang="en-US" sz="2400" b="1" dirty="0">
                <a:latin typeface="Calibri" panose="020F0502020204030204"/>
                <a:ea typeface="宋体" panose="02010600030101010101" pitchFamily="2" charset="-122"/>
                <a:cs typeface="Times New Roman" panose="02020603050405020304" pitchFamily="18" charset="0"/>
              </a:rPr>
              <a:t>结构后缀）。</a:t>
            </a: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endParaRPr lang="en-US" altLang="zh-CN" sz="2400" b="1" dirty="0">
              <a:latin typeface="Calibri" panose="020F0502020204030204"/>
              <a:ea typeface="宋体" panose="02010600030101010101" pitchFamily="2" charset="-122"/>
              <a:cs typeface="Times New Roman" panose="02020603050405020304" pitchFamily="18" charset="0"/>
            </a:endParaRPr>
          </a:p>
          <a:p>
            <a:pPr fontAlgn="auto">
              <a:lnSpc>
                <a:spcPct val="130000"/>
              </a:lnSpc>
            </a:pP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Casting a glance at </a:t>
            </a:r>
            <a:r>
              <a:rPr lang="en-US" altLang="zh-CN" sz="2400" b="1" i="1" dirty="0">
                <a:latin typeface="Calibri" panose="020F0502020204030204"/>
                <a:ea typeface="宋体" panose="02010600030101010101" pitchFamily="2" charset="-122"/>
                <a:cs typeface="Times New Roman" panose="02020603050405020304" pitchFamily="18" charset="0"/>
              </a:rPr>
              <a:t>my obviously improved scorecard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seeing</a:t>
            </a:r>
            <a:r>
              <a:rPr lang="en-US" altLang="zh-CN" sz="2400" b="1" i="1" dirty="0">
                <a:latin typeface="Calibri" panose="020F0502020204030204"/>
                <a:ea typeface="宋体" panose="02010600030101010101" pitchFamily="2" charset="-122"/>
                <a:cs typeface="Times New Roman" panose="02020603050405020304" pitchFamily="18" charset="0"/>
              </a:rPr>
              <a:t> the expectation and eagerness on my face, my dad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announced with a proud smile</a:t>
            </a:r>
            <a:r>
              <a:rPr lang="en-US" altLang="zh-CN" sz="2400" b="1" i="1" dirty="0">
                <a:latin typeface="Calibri" panose="020F0502020204030204"/>
                <a:ea typeface="宋体" panose="02010600030101010101" pitchFamily="2" charset="-122"/>
                <a:cs typeface="Times New Roman" panose="02020603050405020304" pitchFamily="18" charset="0"/>
              </a:rPr>
              <a:t>, “as you requested, we’ll go visit grandparents.”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 instance </a:t>
            </a:r>
            <a:r>
              <a:rPr lang="en-US" altLang="zh-CN" sz="2400" b="1" i="1" dirty="0">
                <a:latin typeface="Calibri" panose="020F0502020204030204"/>
                <a:ea typeface="宋体" panose="02010600030101010101" pitchFamily="2" charset="-122"/>
                <a:cs typeface="Times New Roman" panose="02020603050405020304" pitchFamily="18" charset="0"/>
              </a:rPr>
              <a:t>dad nodded to my request,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 bounced up to </a:t>
            </a:r>
            <a:r>
              <a:rPr lang="en-US" altLang="zh-CN" sz="2400" b="1" i="1" dirty="0">
                <a:latin typeface="Calibri" panose="020F0502020204030204"/>
                <a:ea typeface="宋体" panose="02010600030101010101" pitchFamily="2" charset="-122"/>
                <a:cs typeface="Times New Roman" panose="02020603050405020304" pitchFamily="18" charset="0"/>
              </a:rPr>
              <a:t>pack my bag in high spirit,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and our journey gradually unfolded with the lushing trees fleeting past the window of our car.</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1995354" cy="6053088"/>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Para.1 I </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rushed home and immediately handed my parents my score card and a note with “PLEASE”.</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S2.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（我们）愉快时光（在外祖父母家）</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  </a:t>
            </a:r>
            <a:r>
              <a:rPr lang="zh-CN" altLang="en-US" sz="2400" b="1" dirty="0">
                <a:latin typeface="Calibri" panose="020F0502020204030204"/>
                <a:ea typeface="宋体" panose="02010600030101010101" pitchFamily="2" charset="-122"/>
                <a:cs typeface="Times New Roman" panose="02020603050405020304" pitchFamily="18" charset="0"/>
              </a:rPr>
              <a:t>我们一到达，祖父母就张开双臂迎接我们，他们的脸上洋溢着幸福的笑容（一</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就 句型</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独立主后缀）。接下来的一周，我们一家人享受着简单而纯粹的快乐：欣赏着大花园里羞涩盛放的茉莉花；烈日炎炎（</a:t>
            </a:r>
            <a:r>
              <a:rPr lang="en-US" altLang="zh-CN" sz="2400" b="1" dirty="0">
                <a:latin typeface="Calibri" panose="020F0502020204030204"/>
                <a:ea typeface="宋体" panose="02010600030101010101" pitchFamily="2" charset="-122"/>
                <a:cs typeface="Times New Roman" panose="02020603050405020304" pitchFamily="18" charset="0"/>
              </a:rPr>
              <a:t>blaze</a:t>
            </a:r>
            <a:r>
              <a:rPr lang="zh-CN" altLang="en-US" sz="2400" b="1" dirty="0">
                <a:latin typeface="Calibri" panose="020F0502020204030204"/>
                <a:ea typeface="宋体" panose="02010600030101010101" pitchFamily="2" charset="-122"/>
                <a:cs typeface="Times New Roman" panose="02020603050405020304" pitchFamily="18" charset="0"/>
              </a:rPr>
              <a:t>）时，待在舒适的多层老屋里，和爷爷一起翻看旧相册，听他讲述相册背后的故事（</a:t>
            </a:r>
            <a:r>
              <a:rPr lang="en-US" altLang="zh-CN" sz="2400" b="1" dirty="0">
                <a:latin typeface="Calibri" panose="020F0502020204030204"/>
                <a:ea typeface="宋体" panose="02010600030101010101" pitchFamily="2" charset="-122"/>
                <a:cs typeface="Times New Roman" panose="02020603050405020304" pitchFamily="18" charset="0"/>
              </a:rPr>
              <a:t>witness </a:t>
            </a:r>
            <a:r>
              <a:rPr lang="zh-CN" altLang="en-US" sz="2400" b="1" dirty="0">
                <a:latin typeface="Calibri" panose="020F0502020204030204"/>
                <a:ea typeface="宋体" panose="02010600030101010101" pitchFamily="2" charset="-122"/>
                <a:cs typeface="Times New Roman" panose="02020603050405020304" pitchFamily="18" charset="0"/>
              </a:rPr>
              <a:t>句型</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细节）。我沉浸在温暖真挚的幸福之中，享受着（</a:t>
            </a:r>
            <a:r>
              <a:rPr lang="en-US" altLang="zh-CN" sz="2400" b="1" dirty="0">
                <a:latin typeface="Calibri" panose="020F0502020204030204"/>
                <a:ea typeface="宋体" panose="02010600030101010101" pitchFamily="2" charset="-122"/>
                <a:cs typeface="Times New Roman" panose="02020603050405020304" pitchFamily="18" charset="0"/>
              </a:rPr>
              <a:t>savor</a:t>
            </a:r>
            <a:r>
              <a:rPr lang="zh-CN" altLang="en-US" sz="2400" b="1" dirty="0">
                <a:latin typeface="Calibri" panose="020F0502020204030204"/>
                <a:ea typeface="宋体" panose="02010600030101010101" pitchFamily="2" charset="-122"/>
                <a:cs typeface="Times New Roman" panose="02020603050405020304" pitchFamily="18" charset="0"/>
              </a:rPr>
              <a:t>）与祖父母共度的甜蜜时光（主句</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后缀）。</a:t>
            </a:r>
            <a:endParaRPr lang="en-US" altLang="zh-CN" sz="2400" b="1" dirty="0">
              <a:latin typeface="Calibri" panose="020F0502020204030204"/>
              <a:ea typeface="宋体" panose="02010600030101010101" pitchFamily="2" charset="-122"/>
              <a:cs typeface="Times New Roman" panose="02020603050405020304" pitchFamily="18" charset="0"/>
            </a:endParaRPr>
          </a:p>
          <a:p>
            <a:pPr algn="just" fontAlgn="auto">
              <a:lnSpc>
                <a:spcPct val="130000"/>
              </a:lnSpc>
            </a:pPr>
            <a:endParaRPr lang="en-US" altLang="zh-CN" sz="2400" b="1" i="1" dirty="0">
              <a:latin typeface="Calibri" panose="020F0502020204030204"/>
              <a:ea typeface="宋体" panose="02010600030101010101" pitchFamily="2" charset="-122"/>
              <a:cs typeface="Times New Roman" panose="02020603050405020304" pitchFamily="18" charset="0"/>
            </a:endParaRPr>
          </a:p>
          <a:p>
            <a:pPr algn="just" fontAlgn="auto">
              <a:lnSpc>
                <a:spcPct val="130000"/>
              </a:lnSpc>
            </a:pP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On our arrival</a:t>
            </a:r>
            <a:r>
              <a:rPr lang="en-US" altLang="zh-CN" sz="2400" b="1" i="1" dirty="0">
                <a:latin typeface="Calibri" panose="020F0502020204030204"/>
                <a:ea typeface="宋体" panose="02010600030101010101" pitchFamily="2" charset="-122"/>
                <a:cs typeface="Times New Roman" panose="02020603050405020304" pitchFamily="18" charset="0"/>
              </a:rPr>
              <a:t>, we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were greeted with Grandparents’ open arms</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their faces beaming with happiness</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 following week witnessed my family’s simple yet pure pleasure</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appreciating</a:t>
            </a:r>
            <a:r>
              <a:rPr lang="en-US" altLang="zh-CN" sz="2400" b="1" i="1" dirty="0">
                <a:latin typeface="Calibri" panose="020F0502020204030204"/>
                <a:ea typeface="宋体" panose="02010600030101010101" pitchFamily="2" charset="-122"/>
                <a:cs typeface="Times New Roman" panose="02020603050405020304" pitchFamily="18" charset="0"/>
              </a:rPr>
              <a:t> the jasmine flowers shyly displaying their full blossom in the big long gardens,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staying</a:t>
            </a:r>
            <a:r>
              <a:rPr lang="en-US" altLang="zh-CN" sz="2400" b="1" i="1" dirty="0">
                <a:latin typeface="Calibri" panose="020F0502020204030204"/>
                <a:ea typeface="宋体" panose="02010600030101010101" pitchFamily="2" charset="-122"/>
                <a:cs typeface="Times New Roman" panose="02020603050405020304" pitchFamily="18" charset="0"/>
              </a:rPr>
              <a:t> in the cozy and multi-story home with grandpa narrating the behind-the-screen story when the sun was blazing. I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was drowned in warm and heartfelt happiness</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savoring the sweet time </a:t>
            </a:r>
            <a:r>
              <a:rPr lang="en-US" altLang="zh-CN" sz="2400" b="1" i="1" dirty="0">
                <a:latin typeface="Calibri" panose="020F0502020204030204"/>
                <a:ea typeface="宋体" panose="02010600030101010101" pitchFamily="2" charset="-122"/>
                <a:cs typeface="Times New Roman" panose="02020603050405020304" pitchFamily="18" charset="0"/>
              </a:rPr>
              <a:t>spent with my grandparents.</a:t>
            </a:r>
            <a:endParaRPr lang="en-US" altLang="zh-CN" sz="2400" b="1" i="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1995354" cy="5928642"/>
          </a:xfrm>
          <a:prstGeom prst="roundRect">
            <a:avLst>
              <a:gd name="adj" fmla="val 4398"/>
            </a:avLst>
          </a:prstGeom>
          <a:noFill/>
        </p:spPr>
        <p:txBody>
          <a:bodyPr wrap="square" rtlCol="0" anchor="t">
            <a:spAutoFit/>
          </a:bodyPr>
          <a:lstStyle/>
          <a:p>
            <a:pPr>
              <a:lnSpc>
                <a:spcPts val="3200"/>
              </a:lnSpc>
            </a:pPr>
            <a:r>
              <a:rPr lang="en-US" altLang="zh-CN" sz="2000" b="1" dirty="0">
                <a:highlight>
                  <a:srgbClr val="FFFF00"/>
                </a:highlight>
                <a:latin typeface="Times New Roman" panose="02020603050405020304" pitchFamily="18" charset="0"/>
                <a:cs typeface="Times New Roman" panose="02020603050405020304" pitchFamily="18" charset="0"/>
              </a:rPr>
              <a:t>Para.1 I </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rushed home and immediately handed my parents my score card and a note with “PLEASE”.</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pPr>
              <a:lnSpc>
                <a:spcPts val="3200"/>
              </a:lnSpc>
            </a:pP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S2.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（我们）愉快时光（在外祖父母家）</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pPr>
              <a:lnSpc>
                <a:spcPts val="3200"/>
              </a:lnSpc>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）正值盛夏（</a:t>
            </a:r>
            <a:r>
              <a:rPr lang="en-US" altLang="zh-CN" sz="2400" b="1" dirty="0">
                <a:latin typeface="Calibri" panose="020F0502020204030204"/>
                <a:ea typeface="宋体" panose="02010600030101010101" pitchFamily="2" charset="-122"/>
                <a:cs typeface="Times New Roman" panose="02020603050405020304" pitchFamily="18" charset="0"/>
              </a:rPr>
              <a:t>be in full wing</a:t>
            </a:r>
            <a:r>
              <a:rPr lang="zh-CN" altLang="en-US" sz="2400" b="1" dirty="0">
                <a:latin typeface="Calibri" panose="020F0502020204030204"/>
                <a:ea typeface="宋体" panose="02010600030101010101" pitchFamily="2" charset="-122"/>
                <a:cs typeface="Times New Roman" panose="02020603050405020304" pitchFamily="18" charset="0"/>
              </a:rPr>
              <a:t>），我们一起打理大花园，给娇美的茉莉花浇水，修剪苹果树多余的枝桠</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主句</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后缀）。到了凉爽的晚上，爷爷会轻轻握住我的手，娓娓道来这房子过往的趣事。（很细致的景物描写）。我已经很久没有被大自然的宁静环绕，没有沉浸在家人邻里纯粹的关爱之中了</a:t>
            </a:r>
            <a:r>
              <a:rPr lang="en-US" altLang="zh-CN" sz="2400" b="1" dirty="0">
                <a:latin typeface="Calibri" panose="020F0502020204030204"/>
                <a:ea typeface="宋体" panose="02010600030101010101" pitchFamily="2" charset="-122"/>
                <a:cs typeface="Times New Roman" panose="02020603050405020304" pitchFamily="18" charset="0"/>
              </a:rPr>
              <a:t>(it is a long time since ...)</a:t>
            </a:r>
            <a:r>
              <a:rPr lang="zh-CN" altLang="en-US" sz="2400" b="1" dirty="0">
                <a:latin typeface="Calibri" panose="020F0502020204030204"/>
                <a:ea typeface="宋体" panose="02010600030101010101" pitchFamily="2" charset="-122"/>
                <a:cs typeface="Times New Roman" panose="02020603050405020304" pitchFamily="18" charset="0"/>
              </a:rPr>
              <a:t>。我们与过去时光和记忆的纽带再次变得紧密。</a:t>
            </a:r>
            <a:endParaRPr lang="en-US" altLang="zh-CN" sz="2400" b="1" dirty="0">
              <a:latin typeface="Calibri" panose="020F0502020204030204"/>
              <a:ea typeface="宋体" panose="02010600030101010101" pitchFamily="2" charset="-122"/>
              <a:cs typeface="Times New Roman" panose="02020603050405020304" pitchFamily="18" charset="0"/>
            </a:endParaRPr>
          </a:p>
          <a:p>
            <a:pPr>
              <a:lnSpc>
                <a:spcPts val="3200"/>
              </a:lnSpc>
            </a:pPr>
            <a:endParaRPr lang="en-US" altLang="zh-CN" sz="2400" b="1" i="1" dirty="0">
              <a:latin typeface="Calibri" panose="020F0502020204030204"/>
              <a:ea typeface="宋体" panose="02010600030101010101" pitchFamily="2" charset="-122"/>
              <a:cs typeface="Times New Roman" panose="02020603050405020304" pitchFamily="18" charset="0"/>
            </a:endParaRPr>
          </a:p>
          <a:p>
            <a:pPr>
              <a:lnSpc>
                <a:spcPts val="3200"/>
              </a:lnSpc>
            </a:pPr>
            <a:r>
              <a:rPr lang="en-US" altLang="zh-CN" sz="2400" b="1" i="1" dirty="0">
                <a:latin typeface="Calibri" panose="020F0502020204030204"/>
                <a:ea typeface="宋体" panose="02010600030101010101" pitchFamily="2" charset="-122"/>
                <a:cs typeface="Times New Roman" panose="02020603050405020304" pitchFamily="18" charset="0"/>
              </a:rPr>
              <a:t>As summer was in full swing, all of us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collaborated to tend </a:t>
            </a:r>
            <a:r>
              <a:rPr lang="en-US" altLang="zh-CN" sz="2400" b="1" i="1" dirty="0">
                <a:latin typeface="Calibri" panose="020F0502020204030204"/>
                <a:ea typeface="宋体" panose="02010600030101010101" pitchFamily="2" charset="-122"/>
                <a:cs typeface="Times New Roman" panose="02020603050405020304" pitchFamily="18" charset="0"/>
              </a:rPr>
              <a:t>the big, long gardens,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watering</a:t>
            </a:r>
            <a:r>
              <a:rPr lang="en-US" altLang="zh-CN" sz="2400" b="1" i="1" dirty="0">
                <a:latin typeface="Calibri" panose="020F0502020204030204"/>
                <a:ea typeface="宋体" panose="02010600030101010101" pitchFamily="2" charset="-122"/>
                <a:cs typeface="Times New Roman" panose="02020603050405020304" pitchFamily="18" charset="0"/>
              </a:rPr>
              <a:t> the delicate jasmines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cutting</a:t>
            </a:r>
            <a:r>
              <a:rPr lang="en-US" altLang="zh-CN" sz="2400" b="1" i="1" dirty="0">
                <a:latin typeface="Calibri" panose="020F0502020204030204"/>
                <a:ea typeface="宋体" panose="02010600030101010101" pitchFamily="2" charset="-122"/>
                <a:cs typeface="Times New Roman" panose="02020603050405020304" pitchFamily="18" charset="0"/>
              </a:rPr>
              <a:t> the extra branches of the apple tree, and then in the pleasantly cool evening, grandpa held my hands softly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demonstrating all those sweet or amusing stories about the past of house</a:t>
            </a:r>
            <a:r>
              <a:rPr lang="en-US" altLang="zh-CN" sz="2400" b="1" i="1" dirty="0">
                <a:latin typeface="Calibri" panose="020F0502020204030204"/>
                <a:ea typeface="宋体" panose="02010600030101010101" pitchFamily="2" charset="-122"/>
                <a:cs typeface="Times New Roman" panose="02020603050405020304" pitchFamily="18" charset="0"/>
              </a:rPr>
              <a:t>.</a:t>
            </a:r>
            <a:r>
              <a:rPr lang="zh-CN" altLang="en-US"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It has been a long time since </a:t>
            </a:r>
            <a:r>
              <a:rPr lang="en-US" altLang="zh-CN" sz="2400" b="1" i="1" dirty="0">
                <a:latin typeface="Calibri" panose="020F0502020204030204"/>
                <a:ea typeface="宋体" panose="02010600030101010101" pitchFamily="2" charset="-122"/>
                <a:cs typeface="Times New Roman" panose="02020603050405020304" pitchFamily="18" charset="0"/>
              </a:rPr>
              <a:t>I was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surrounded</a:t>
            </a:r>
            <a:r>
              <a:rPr lang="en-US" altLang="zh-CN" sz="2400" b="1" i="1" dirty="0">
                <a:latin typeface="Calibri" panose="020F0502020204030204"/>
                <a:ea typeface="宋体" panose="02010600030101010101" pitchFamily="2" charset="-122"/>
                <a:cs typeface="Times New Roman" panose="02020603050405020304" pitchFamily="18" charset="0"/>
              </a:rPr>
              <a:t> by the tranquility of nature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wrapped</a:t>
            </a:r>
            <a:r>
              <a:rPr lang="en-US" altLang="zh-CN" sz="2400" b="1" i="1" dirty="0">
                <a:latin typeface="Calibri" panose="020F0502020204030204"/>
                <a:ea typeface="宋体" panose="02010600030101010101" pitchFamily="2" charset="-122"/>
                <a:cs typeface="Times New Roman" panose="02020603050405020304" pitchFamily="18" charset="0"/>
              </a:rPr>
              <a:t> in the pure love, either with family or neighbor.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Our bond with past time and memory was once again tightened. </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6431459"/>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Para.1 I </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rushed home and immediately handed my parents my score card and a note with “PLEASE”.</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S3.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告别祖父母（情绪 强调时间流逝，乡村生活接近尾声和母亲的感受）</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）尽管天气炎热（伏笔），我却沉浸其中，几乎不敢相信到了和祖父母说再见的时候（前缀</a:t>
            </a:r>
            <a:r>
              <a:rPr lang="en-US" altLang="zh-CN" sz="2400" b="1" dirty="0">
                <a:latin typeface="Calibri" panose="020F0502020204030204"/>
                <a:ea typeface="宋体" panose="02010600030101010101" pitchFamily="2" charset="-122"/>
                <a:cs typeface="Times New Roman" panose="02020603050405020304" pitchFamily="18" charset="0"/>
              </a:rPr>
              <a:t>+so that </a:t>
            </a:r>
            <a:r>
              <a:rPr lang="zh-CN" altLang="en-US" sz="2400" b="1" dirty="0">
                <a:latin typeface="Calibri" panose="020F0502020204030204"/>
                <a:ea typeface="宋体" panose="02010600030101010101" pitchFamily="2" charset="-122"/>
                <a:cs typeface="Times New Roman" panose="02020603050405020304" pitchFamily="18" charset="0"/>
              </a:rPr>
              <a:t>倒装句）。那天上午充满了欢声笑语，但到了下午，空气中弥漫着一丝静谧的紧张感，仿佛我们相处的时光即将耗尽。我能看出妈妈眼中的悲伤，尽管她什么也没说。</a:t>
            </a:r>
            <a:endParaRPr lang="en-US" altLang="zh-CN"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Despite the heating temperature,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so immersed was I that </a:t>
            </a:r>
            <a:r>
              <a:rPr lang="en-US" altLang="zh-CN" sz="2400" b="1" dirty="0">
                <a:latin typeface="Calibri" panose="020F0502020204030204"/>
                <a:ea typeface="宋体" panose="02010600030101010101" pitchFamily="2" charset="-122"/>
                <a:cs typeface="Times New Roman" panose="02020603050405020304" pitchFamily="18" charset="0"/>
              </a:rPr>
              <a:t>I could barely believe it was time to say goodbye to my grandparents.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That morning </a:t>
            </a:r>
            <a:r>
              <a:rPr lang="en-US" altLang="zh-CN" sz="2400" b="1" dirty="0">
                <a:latin typeface="Calibri" panose="020F0502020204030204"/>
                <a:ea typeface="宋体" panose="02010600030101010101" pitchFamily="2" charset="-122"/>
                <a:cs typeface="Times New Roman" panose="02020603050405020304" pitchFamily="18" charset="0"/>
              </a:rPr>
              <a:t>was full of laughter and chatter,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but</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by the afternoon</a:t>
            </a:r>
            <a:r>
              <a:rPr lang="en-US" altLang="zh-CN" sz="2400" b="1" dirty="0">
                <a:latin typeface="Calibri" panose="020F0502020204030204"/>
                <a:ea typeface="宋体" panose="02010600030101010101" pitchFamily="2" charset="-122"/>
                <a:cs typeface="Times New Roman" panose="02020603050405020304" pitchFamily="18" charset="0"/>
              </a:rPr>
              <a:t>, there was a quiet tension in the air, as if our time was running out.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 could see the sadness in mom’s eyes, even though she didn't say anything.</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）当这美妙的一周接近尾声时，我不禁注意到妈妈的目光在每一处熟悉的细节上停留 </a:t>
            </a:r>
            <a:r>
              <a:rPr lang="en-US" altLang="zh-CN" sz="2400" b="1" dirty="0">
                <a:latin typeface="Calibri" panose="020F0502020204030204"/>
                <a:ea typeface="宋体" panose="02010600030101010101" pitchFamily="2" charset="-122"/>
                <a:cs typeface="Times New Roman" panose="02020603050405020304" pitchFamily="18" charset="0"/>
              </a:rPr>
              <a:t>—— </a:t>
            </a:r>
            <a:r>
              <a:rPr lang="zh-CN" altLang="en-US" sz="2400" b="1" dirty="0">
                <a:latin typeface="Calibri" panose="020F0502020204030204"/>
                <a:ea typeface="宋体" panose="02010600030101010101" pitchFamily="2" charset="-122"/>
                <a:cs typeface="Times New Roman" panose="02020603050405020304" pitchFamily="18" charset="0"/>
              </a:rPr>
              <a:t>老旧的木门、草木繁茂的花园、通向古老城堡的破旧石板路 。（</a:t>
            </a:r>
            <a:r>
              <a:rPr lang="en-US" altLang="zh-CN" sz="2400" b="1" dirty="0">
                <a:latin typeface="Calibri" panose="020F0502020204030204"/>
                <a:ea typeface="宋体" panose="02010600030101010101" pitchFamily="2" charset="-122"/>
                <a:cs typeface="Times New Roman" panose="02020603050405020304" pitchFamily="18" charset="0"/>
              </a:rPr>
              <a:t>can’t help but ...)</a:t>
            </a:r>
            <a:endParaRPr lang="en-US" altLang="zh-CN" sz="2400" b="1" dirty="0">
              <a:latin typeface="Calibri" panose="020F0502020204030204"/>
              <a:ea typeface="宋体" panose="02010600030101010101" pitchFamily="2" charset="-122"/>
              <a:cs typeface="Times New Roman" panose="02020603050405020304" pitchFamily="18" charset="0"/>
            </a:endParaRPr>
          </a:p>
          <a:p>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As the magic week came to an end</a:t>
            </a:r>
            <a:r>
              <a:rPr lang="en-US" altLang="zh-CN" sz="2400" b="1" dirty="0">
                <a:latin typeface="Calibri" panose="020F0502020204030204"/>
                <a:ea typeface="宋体" panose="02010600030101010101" pitchFamily="2" charset="-122"/>
                <a:cs typeface="Times New Roman" panose="02020603050405020304" pitchFamily="18" charset="0"/>
              </a:rPr>
              <a:t>, I couldn't help but notice how Mom's gaze lingered on every familiar detail—the old wooden gate, the overgrown garden, the worn stone path leading to the ancient castle...</a:t>
            </a:r>
            <a:endParaRPr lang="en-US" altLang="zh-CN"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  </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barn(inVertical)">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5327980"/>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S4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离别的场景及人物的互动</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pPr>
              <a:lnSpc>
                <a:spcPts val="3500"/>
              </a:lnSpc>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）她用力眨眼，试图抑制住红眼眶里打转的泪水，却无能为力</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主句</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后缀 </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转折）。祖父母亲切地抚摸着她的肩膀，对我们绽放出温暖的笑容，说这是他们度过的最开心的夏天（主句</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后缀并列）。我们全都在车里坐好后，爸爸启动车子，踩下油门，祖父母的身影渐渐消失在远方（主句连动</a:t>
            </a:r>
            <a:r>
              <a:rPr lang="en-US" altLang="zh-CN" sz="2400" b="1" dirty="0">
                <a:latin typeface="Calibri" panose="020F0502020204030204"/>
                <a:ea typeface="宋体" panose="02010600030101010101" pitchFamily="2" charset="-122"/>
                <a:cs typeface="Times New Roman" panose="02020603050405020304" pitchFamily="18" charset="0"/>
              </a:rPr>
              <a:t>+</a:t>
            </a:r>
            <a:r>
              <a:rPr lang="zh-CN" altLang="en-US" sz="2400" b="1" dirty="0">
                <a:latin typeface="Calibri" panose="020F0502020204030204"/>
                <a:ea typeface="宋体" panose="02010600030101010101" pitchFamily="2" charset="-122"/>
                <a:cs typeface="Times New Roman" panose="02020603050405020304" pitchFamily="18" charset="0"/>
              </a:rPr>
              <a:t>后缀独立主）。</a:t>
            </a:r>
            <a:endParaRPr lang="en-US" altLang="zh-CN" sz="2400" b="1" dirty="0">
              <a:latin typeface="Calibri" panose="020F0502020204030204"/>
              <a:ea typeface="宋体" panose="02010600030101010101" pitchFamily="2" charset="-122"/>
              <a:cs typeface="Times New Roman" panose="02020603050405020304" pitchFamily="18" charset="0"/>
            </a:endParaRPr>
          </a:p>
          <a:p>
            <a:pPr>
              <a:lnSpc>
                <a:spcPts val="3500"/>
              </a:lnSpc>
            </a:pPr>
            <a:endParaRPr lang="en-US" altLang="zh-CN" sz="2400" b="1" dirty="0">
              <a:latin typeface="Calibri" panose="020F0502020204030204"/>
              <a:ea typeface="宋体" panose="02010600030101010101" pitchFamily="2" charset="-122"/>
              <a:cs typeface="Times New Roman" panose="02020603050405020304" pitchFamily="18" charset="0"/>
            </a:endParaRPr>
          </a:p>
          <a:p>
            <a:pPr>
              <a:lnSpc>
                <a:spcPts val="3500"/>
              </a:lnSpc>
            </a:pP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She blinked hard</a:t>
            </a:r>
            <a:r>
              <a:rPr lang="en-US" altLang="zh-CN" sz="2400" b="1" dirty="0">
                <a:latin typeface="Calibri" panose="020F0502020204030204"/>
                <a:ea typeface="宋体" panose="02010600030101010101" pitchFamily="2" charset="-122"/>
                <a:cs typeface="Times New Roman" panose="02020603050405020304" pitchFamily="18" charset="0"/>
              </a:rPr>
              <a:t>, tryi</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ng to fight back the tears spinning in her red-rimmed eyes but without success/ in vain/ failed</a:t>
            </a:r>
            <a:r>
              <a:rPr lang="en-US" altLang="zh-CN" sz="2400" b="1" dirty="0">
                <a:latin typeface="Calibri" panose="020F0502020204030204"/>
                <a:ea typeface="宋体" panose="02010600030101010101" pitchFamily="2" charset="-122"/>
                <a:cs typeface="Times New Roman" panose="02020603050405020304" pitchFamily="18" charset="0"/>
              </a:rPr>
              <a:t>. Grandparents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stroked</a:t>
            </a:r>
            <a:r>
              <a:rPr lang="en-US" altLang="zh-CN" sz="2400" b="1" dirty="0">
                <a:latin typeface="Calibri" panose="020F0502020204030204"/>
                <a:ea typeface="宋体" panose="02010600030101010101" pitchFamily="2" charset="-122"/>
                <a:cs typeface="Times New Roman" panose="02020603050405020304" pitchFamily="18" charset="0"/>
              </a:rPr>
              <a:t> her shoulder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affectionately</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blooming an incredible smile </a:t>
            </a:r>
            <a:r>
              <a:rPr lang="en-US" altLang="zh-CN" sz="2400" b="1" dirty="0">
                <a:latin typeface="Calibri" panose="020F0502020204030204"/>
                <a:ea typeface="宋体" panose="02010600030101010101" pitchFamily="2" charset="-122"/>
                <a:cs typeface="Times New Roman" panose="02020603050405020304" pitchFamily="18" charset="0"/>
              </a:rPr>
              <a:t>to us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saying</a:t>
            </a:r>
            <a:r>
              <a:rPr lang="en-US" altLang="zh-CN" sz="2400" b="1" dirty="0">
                <a:latin typeface="Calibri" panose="020F0502020204030204"/>
                <a:ea typeface="宋体" panose="02010600030101010101" pitchFamily="2" charset="-122"/>
                <a:cs typeface="Times New Roman" panose="02020603050405020304" pitchFamily="18" charset="0"/>
              </a:rPr>
              <a:t> that it was the most pleased summer they had experienced. After we all seated ourselves on the car, dad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powered up </a:t>
            </a:r>
            <a:r>
              <a:rPr lang="en-US" altLang="zh-CN" sz="2400" b="1" dirty="0">
                <a:latin typeface="Calibri" panose="020F0502020204030204"/>
                <a:ea typeface="宋体" panose="02010600030101010101" pitchFamily="2" charset="-122"/>
                <a:cs typeface="Times New Roman" panose="02020603050405020304" pitchFamily="18" charset="0"/>
              </a:rPr>
              <a:t>the car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pressed on </a:t>
            </a:r>
            <a:r>
              <a:rPr lang="en-US" altLang="zh-CN" sz="2400" b="1" dirty="0">
                <a:latin typeface="Calibri" panose="020F0502020204030204"/>
                <a:ea typeface="宋体" panose="02010600030101010101" pitchFamily="2" charset="-122"/>
                <a:cs typeface="Times New Roman" panose="02020603050405020304" pitchFamily="18" charset="0"/>
              </a:rPr>
              <a:t>the accelerator,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grandparents’ figures fading into the distance</a:t>
            </a:r>
            <a:r>
              <a:rPr lang="en-US" altLang="zh-CN" sz="2400" b="1" dirty="0">
                <a:latin typeface="Calibri" panose="020F0502020204030204"/>
                <a:ea typeface="宋体" panose="02010600030101010101" pitchFamily="2" charset="-122"/>
                <a:cs typeface="Times New Roman" panose="02020603050405020304" pitchFamily="18" charset="0"/>
              </a:rPr>
              <a:t>.</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barn(inVertical)">
                                      <p:cBhvr>
                                        <p:cTn id="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4870458"/>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S4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离别的场景及人物的互动</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pPr>
              <a:lnSpc>
                <a:spcPts val="3500"/>
              </a:lnSpc>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她久久地拥抱着奶奶，仿佛想要铭记与奶奶相处时所有舒适而珍贵的感觉。我也紧紧咬住嘴唇，强忍着苦涩的泪水。和第一天一样，我被祖父母紧紧拥入怀中。沉浸在离别的不舍与一丝愧疚之中，我问我们是否每年都能回来。他们毫不犹豫地答应了。</a:t>
            </a:r>
            <a:endParaRPr lang="en-US" altLang="zh-CN" sz="2400" b="1" dirty="0">
              <a:latin typeface="Calibri" panose="020F0502020204030204"/>
              <a:ea typeface="宋体" panose="02010600030101010101" pitchFamily="2" charset="-122"/>
              <a:cs typeface="Times New Roman" panose="02020603050405020304" pitchFamily="18" charset="0"/>
            </a:endParaRPr>
          </a:p>
          <a:p>
            <a:pPr>
              <a:lnSpc>
                <a:spcPts val="3500"/>
              </a:lnSpc>
            </a:pPr>
            <a:endParaRPr lang="en-US" altLang="zh-CN" sz="2400" b="1" dirty="0">
              <a:latin typeface="Calibri" panose="020F0502020204030204"/>
              <a:ea typeface="宋体" panose="02010600030101010101" pitchFamily="2" charset="-122"/>
              <a:cs typeface="Times New Roman" panose="02020603050405020304" pitchFamily="18" charset="0"/>
            </a:endParaRPr>
          </a:p>
          <a:p>
            <a:pPr>
              <a:lnSpc>
                <a:spcPts val="3500"/>
              </a:lnSpc>
            </a:pPr>
            <a:r>
              <a:rPr lang="en-US" altLang="zh-CN" sz="2400" b="1" dirty="0">
                <a:latin typeface="Calibri" panose="020F0502020204030204"/>
                <a:ea typeface="宋体" panose="02010600030101010101" pitchFamily="2" charset="-122"/>
                <a:cs typeface="Times New Roman" panose="02020603050405020304" pitchFamily="18" charset="0"/>
              </a:rPr>
              <a:t>She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hugged</a:t>
            </a:r>
            <a:r>
              <a:rPr lang="en-US" altLang="zh-CN" sz="2400" b="1" dirty="0">
                <a:latin typeface="Calibri" panose="020F0502020204030204"/>
                <a:ea typeface="宋体" panose="02010600030101010101" pitchFamily="2" charset="-122"/>
                <a:cs typeface="Times New Roman" panose="02020603050405020304" pitchFamily="18" charset="0"/>
              </a:rPr>
              <a:t> grandma for such a long time,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as if she tried to memorize all the comfortable and valuable sense while staying with them</a:t>
            </a:r>
            <a:r>
              <a:rPr lang="en-US" altLang="zh-CN" sz="2400" b="1" dirty="0">
                <a:latin typeface="Calibri" panose="020F0502020204030204"/>
                <a:ea typeface="宋体" panose="02010600030101010101" pitchFamily="2" charset="-122"/>
                <a:cs typeface="Times New Roman" panose="02020603050405020304" pitchFamily="18" charset="0"/>
              </a:rPr>
              <a:t>. I also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bit my lips tightly</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trying to hold back my bitter tears</a:t>
            </a:r>
            <a:r>
              <a:rPr lang="en-US" altLang="zh-CN" sz="2400" b="1" dirty="0">
                <a:latin typeface="Calibri" panose="020F0502020204030204"/>
                <a:ea typeface="宋体" panose="02010600030101010101" pitchFamily="2" charset="-122"/>
                <a:cs typeface="Times New Roman" panose="02020603050405020304" pitchFamily="18" charset="0"/>
              </a:rPr>
              <a:t>. The same as the first day, I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was locked in grandparents’ tight embrace</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Immersed in the unwillingness of leaving mingled with a bit guilt</a:t>
            </a:r>
            <a:r>
              <a:rPr lang="en-US" altLang="zh-CN" sz="2400" b="1" dirty="0">
                <a:latin typeface="Calibri" panose="020F0502020204030204"/>
                <a:ea typeface="宋体" panose="02010600030101010101" pitchFamily="2" charset="-122"/>
                <a:cs typeface="Times New Roman" panose="02020603050405020304" pitchFamily="18" charset="0"/>
              </a:rPr>
              <a:t>, I asked whether we could come back every year. Without any hesitation, they agreed. </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6054983"/>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S5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我的反思：乡村生活回顾</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引出主旨</a:t>
            </a:r>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）在回家的路上，所有的回忆都涌入我的脑海 </a:t>
            </a:r>
            <a:r>
              <a:rPr lang="en-US" altLang="zh-CN" sz="2400" b="1" dirty="0">
                <a:latin typeface="Calibri" panose="020F0502020204030204"/>
                <a:ea typeface="宋体" panose="02010600030101010101" pitchFamily="2" charset="-122"/>
                <a:cs typeface="Times New Roman" panose="02020603050405020304" pitchFamily="18" charset="0"/>
              </a:rPr>
              <a:t>—— </a:t>
            </a:r>
            <a:r>
              <a:rPr lang="zh-CN" altLang="en-US" sz="2400" b="1" dirty="0">
                <a:latin typeface="Calibri" panose="020F0502020204030204"/>
                <a:ea typeface="宋体" panose="02010600030101010101" pitchFamily="2" charset="-122"/>
                <a:cs typeface="Times New Roman" panose="02020603050405020304" pitchFamily="18" charset="0"/>
              </a:rPr>
              <a:t>那大片的花园、多层的大房子、欢快的笑声和欢呼声，以及我们一起度过的美好夏日时光。随着这些场景在我脑海中一一浮现，我才终于领悟到我最好的朋友说的话。</a:t>
            </a:r>
            <a:endParaRPr lang="en-US" altLang="zh-CN"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On the way back home,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all the memories flooded in my mind </a:t>
            </a:r>
            <a:r>
              <a:rPr lang="en-US" altLang="zh-CN" sz="2400" b="1" dirty="0">
                <a:latin typeface="Calibri" panose="020F0502020204030204"/>
                <a:ea typeface="宋体" panose="02010600030101010101" pitchFamily="2" charset="-122"/>
                <a:cs typeface="Times New Roman" panose="02020603050405020304" pitchFamily="18" charset="0"/>
              </a:rPr>
              <a:t>–the big long gardens and the big multi-story house, </a:t>
            </a:r>
            <a:r>
              <a:rPr lang="en-US" altLang="zh-CN" sz="2400" b="1">
                <a:latin typeface="Calibri" panose="020F0502020204030204"/>
                <a:ea typeface="宋体" panose="02010600030101010101" pitchFamily="2" charset="-122"/>
                <a:cs typeface="Times New Roman" panose="02020603050405020304" pitchFamily="18" charset="0"/>
              </a:rPr>
              <a:t>the thrilled </a:t>
            </a:r>
            <a:r>
              <a:rPr lang="en-US" altLang="zh-CN" sz="2400" b="1" dirty="0">
                <a:latin typeface="Calibri" panose="020F0502020204030204"/>
                <a:ea typeface="宋体" panose="02010600030101010101" pitchFamily="2" charset="-122"/>
                <a:cs typeface="Times New Roman" panose="02020603050405020304" pitchFamily="18" charset="0"/>
              </a:rPr>
              <a:t>laughter and cheers, the quality summertime we spent together.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With all the scenes unfolded in my brain, it was not until then that I came to realize my best friends’ words.</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在回家的路上，爸爸妈妈分享着他们的愉悦和经历，而我的脑海中不禁回想起祖父母脸上那布满皱纹却温暖的笑容，以及我被所爱之人环绕的珍贵时光。所有这些难忘的回忆如夏夜的潮水般将我淹没，温暖着我的心底。</a:t>
            </a:r>
            <a:endParaRPr lang="en-US" altLang="zh-CN"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On our way back home, Mom and dad was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sharing their pleasure and experience</a:t>
            </a:r>
            <a:r>
              <a:rPr lang="en-US" altLang="zh-CN" sz="2400" b="1" dirty="0">
                <a:latin typeface="Calibri" panose="020F0502020204030204"/>
                <a:ea typeface="宋体" panose="02010600030101010101" pitchFamily="2" charset="-122"/>
                <a:cs typeface="Times New Roman" panose="02020603050405020304" pitchFamily="18" charset="0"/>
              </a:rPr>
              <a:t>, while my mind couldn’t help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recalling the wrinkled yet warm smiles on grandparents’ faces</a:t>
            </a:r>
            <a:r>
              <a:rPr lang="en-US" altLang="zh-CN" sz="2400" b="1" dirty="0">
                <a:latin typeface="Calibri" panose="020F0502020204030204"/>
                <a:ea typeface="宋体" panose="02010600030101010101" pitchFamily="2" charset="-122"/>
                <a:cs typeface="Times New Roman" panose="02020603050405020304" pitchFamily="18" charset="0"/>
              </a:rPr>
              <a:t>, the precious time when I was surrounded with the person I love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all the unforgettable memories overwhelmed me like tides of summer nights, warming the bottom of my heart</a:t>
            </a:r>
            <a:r>
              <a:rPr lang="en-US" altLang="zh-CN" sz="2400" b="1" dirty="0">
                <a:latin typeface="Calibri" panose="020F0502020204030204"/>
                <a:ea typeface="宋体" panose="02010600030101010101" pitchFamily="2" charset="-122"/>
                <a:cs typeface="Times New Roman" panose="02020603050405020304" pitchFamily="18" charset="0"/>
              </a:rPr>
              <a:t>.</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barn(inVertical)">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AutoShape 2" descr="图片"/>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3" name="图片 2"/>
          <p:cNvPicPr>
            <a:picLocks noChangeAspect="1"/>
          </p:cNvPicPr>
          <p:nvPr/>
        </p:nvPicPr>
        <p:blipFill>
          <a:blip r:embed="rId2"/>
          <a:srcRect r="2207"/>
          <a:stretch>
            <a:fillRect/>
          </a:stretch>
        </p:blipFill>
        <p:spPr>
          <a:xfrm>
            <a:off x="-226142" y="3136490"/>
            <a:ext cx="5784352" cy="3839498"/>
          </a:xfrm>
          <a:prstGeom prst="rect">
            <a:avLst/>
          </a:prstGeom>
          <a:ln>
            <a:noFill/>
          </a:ln>
          <a:effectLst>
            <a:softEdge rad="317500"/>
          </a:effectLst>
        </p:spPr>
      </p:pic>
      <p:sp>
        <p:nvSpPr>
          <p:cNvPr id="5" name="TextBox 1"/>
          <p:cNvSpPr txBox="1"/>
          <p:nvPr/>
        </p:nvSpPr>
        <p:spPr>
          <a:xfrm>
            <a:off x="5501137" y="4066981"/>
            <a:ext cx="5845287" cy="646331"/>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3600" dirty="0">
                <a:solidFill>
                  <a:schemeClr val="tx2"/>
                </a:solidFill>
                <a:latin typeface="微软雅黑" panose="020B0503020204020204" pitchFamily="34" charset="-122"/>
                <a:ea typeface="微软雅黑" panose="020B0503020204020204" pitchFamily="34" charset="-122"/>
              </a:rPr>
              <a:t>读后续写评析：回乡之旅</a:t>
            </a:r>
            <a:endParaRPr lang="zh-CN" altLang="en-US" sz="3600" dirty="0">
              <a:solidFill>
                <a:schemeClr val="tx2"/>
              </a:solidFill>
              <a:latin typeface="微软雅黑" panose="020B0503020204020204" pitchFamily="34" charset="-122"/>
              <a:ea typeface="微软雅黑" panose="020B0503020204020204" pitchFamily="34" charset="-122"/>
            </a:endParaRPr>
          </a:p>
        </p:txBody>
      </p:sp>
      <p:sp>
        <p:nvSpPr>
          <p:cNvPr id="9" name="TextBox 2"/>
          <p:cNvSpPr txBox="1"/>
          <p:nvPr/>
        </p:nvSpPr>
        <p:spPr>
          <a:xfrm>
            <a:off x="545680" y="769907"/>
            <a:ext cx="11351352" cy="1938992"/>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6000" dirty="0">
                <a:solidFill>
                  <a:schemeClr val="tx2"/>
                </a:solidFill>
                <a:latin typeface="微软雅黑" panose="020B0503020204020204" pitchFamily="34" charset="-122"/>
                <a:ea typeface="微软雅黑" panose="020B0503020204020204" pitchFamily="34" charset="-122"/>
              </a:rPr>
              <a:t>Z20</a:t>
            </a:r>
            <a:r>
              <a:rPr lang="zh-CN" altLang="en-US" sz="6000" dirty="0">
                <a:solidFill>
                  <a:schemeClr val="tx2"/>
                </a:solidFill>
                <a:latin typeface="微软雅黑" panose="020B0503020204020204" pitchFamily="34" charset="-122"/>
                <a:ea typeface="微软雅黑" panose="020B0503020204020204" pitchFamily="34" charset="-122"/>
              </a:rPr>
              <a:t>名校联盟</a:t>
            </a:r>
            <a:r>
              <a:rPr lang="en-US" altLang="zh-CN" sz="6000" dirty="0">
                <a:solidFill>
                  <a:schemeClr val="tx2"/>
                </a:solidFill>
                <a:latin typeface="微软雅黑" panose="020B0503020204020204" pitchFamily="34" charset="-122"/>
                <a:ea typeface="微软雅黑" panose="020B0503020204020204" pitchFamily="34" charset="-122"/>
              </a:rPr>
              <a:t>2025</a:t>
            </a:r>
            <a:r>
              <a:rPr lang="zh-CN" altLang="en-US" sz="6000" dirty="0">
                <a:solidFill>
                  <a:schemeClr val="tx2"/>
                </a:solidFill>
                <a:latin typeface="微软雅黑" panose="020B0503020204020204" pitchFamily="34" charset="-122"/>
                <a:ea typeface="微软雅黑" panose="020B0503020204020204" pitchFamily="34" charset="-122"/>
              </a:rPr>
              <a:t>届</a:t>
            </a:r>
            <a:endParaRPr lang="en-US" altLang="zh-CN" sz="6000" dirty="0">
              <a:solidFill>
                <a:schemeClr val="tx2"/>
              </a:solidFill>
              <a:latin typeface="微软雅黑" panose="020B0503020204020204" pitchFamily="34" charset="-122"/>
              <a:ea typeface="微软雅黑" panose="020B0503020204020204" pitchFamily="34" charset="-122"/>
            </a:endParaRPr>
          </a:p>
          <a:p>
            <a:r>
              <a:rPr lang="zh-CN" altLang="en-US" sz="6000" dirty="0">
                <a:solidFill>
                  <a:schemeClr val="tx2"/>
                </a:solidFill>
                <a:latin typeface="微软雅黑" panose="020B0503020204020204" pitchFamily="34" charset="-122"/>
                <a:ea typeface="微软雅黑" panose="020B0503020204020204" pitchFamily="34" charset="-122"/>
              </a:rPr>
              <a:t>高三第三次联考</a:t>
            </a:r>
            <a:endParaRPr lang="zh-CN" altLang="en-US" sz="6000" dirty="0">
              <a:solidFill>
                <a:schemeClr val="tx2"/>
              </a:solidFill>
              <a:latin typeface="微软雅黑" panose="020B0503020204020204" pitchFamily="34" charset="-122"/>
              <a:ea typeface="微软雅黑" panose="020B0503020204020204" pitchFamily="34" charset="-122"/>
            </a:endParaRPr>
          </a:p>
        </p:txBody>
      </p:sp>
      <p:sp>
        <p:nvSpPr>
          <p:cNvPr id="10" name="TextBox 1"/>
          <p:cNvSpPr txBox="1"/>
          <p:nvPr/>
        </p:nvSpPr>
        <p:spPr>
          <a:xfrm>
            <a:off x="9232480" y="6234995"/>
            <a:ext cx="3156166" cy="369332"/>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zh-CN" altLang="en-US" sz="1800" dirty="0">
                <a:solidFill>
                  <a:schemeClr val="tx1"/>
                </a:solidFill>
                <a:latin typeface="微软雅黑" panose="020B0503020204020204" pitchFamily="34" charset="-122"/>
                <a:ea typeface="微软雅黑" panose="020B0503020204020204" pitchFamily="34" charset="-122"/>
              </a:rPr>
              <a:t>北师大嘉兴附中 吴晨华</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5302032"/>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S6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反思与成长主题句：</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r>
              <a:rPr lang="zh-CN" altLang="en-US" sz="2400" b="1" dirty="0">
                <a:latin typeface="Calibri" panose="020F0502020204030204"/>
                <a:ea typeface="宋体" panose="02010600030101010101" pitchFamily="2" charset="-122"/>
                <a:cs typeface="Times New Roman" panose="02020603050405020304" pitchFamily="18" charset="0"/>
              </a:rPr>
              <a:t>主旨提炼升华式结尾   </a:t>
            </a: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）要不是这次家庭旅行，我不会意识到生活真正的宝藏不是我们看到的那些美妙景点，而是与所爱之人共度的时光。</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Had it not been for this family trip</a:t>
            </a:r>
            <a:r>
              <a:rPr lang="en-US" altLang="zh-CN" sz="2400" b="1" dirty="0">
                <a:latin typeface="Calibri" panose="020F0502020204030204"/>
                <a:ea typeface="宋体" panose="02010600030101010101" pitchFamily="2" charset="-122"/>
                <a:cs typeface="Times New Roman" panose="02020603050405020304" pitchFamily="18" charset="0"/>
              </a:rPr>
              <a:t>, I wouldn’t have realized that the real treasure of life is not the cool places we see, but the time spent with the people you love.  </a:t>
            </a:r>
            <a:endParaRPr lang="en-US" altLang="zh-CN" sz="2400" b="1" dirty="0">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）在质朴的乡村生活中，我们重新发现了相聚的快乐，这让我们想起，有时候，最深刻的幸福源自最平凡的时刻。</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In the simplicity of the village life, we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rediscovered</a:t>
            </a:r>
            <a:r>
              <a:rPr lang="en-US" altLang="zh-CN" sz="2400" b="1" dirty="0">
                <a:latin typeface="Calibri" panose="020F0502020204030204"/>
                <a:ea typeface="宋体" panose="02010600030101010101" pitchFamily="2" charset="-122"/>
                <a:cs typeface="Times New Roman" panose="02020603050405020304" pitchFamily="18" charset="0"/>
              </a:rPr>
              <a:t> the joy of being together</a:t>
            </a:r>
            <a:r>
              <a:rPr lang="en-US" altLang="zh-CN" sz="2400" b="1" i="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which reminded us that</a:t>
            </a:r>
            <a:r>
              <a:rPr lang="en-US" altLang="zh-CN" sz="2400" b="1" dirty="0">
                <a:latin typeface="Calibri" panose="020F0502020204030204"/>
                <a:ea typeface="宋体" panose="02010600030101010101" pitchFamily="2" charset="-122"/>
                <a:cs typeface="Times New Roman" panose="02020603050405020304" pitchFamily="18" charset="0"/>
              </a:rPr>
              <a:t> sometimes,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 most profound happiness comes from the most ordinary moments</a:t>
            </a:r>
            <a:r>
              <a:rPr lang="en-US" altLang="zh-CN" sz="2400" b="1" dirty="0">
                <a:latin typeface="Calibri" panose="020F0502020204030204"/>
                <a:ea typeface="宋体" panose="02010600030101010101" pitchFamily="2" charset="-122"/>
                <a:cs typeface="Times New Roman" panose="02020603050405020304" pitchFamily="18" charset="0"/>
              </a:rPr>
              <a:t>.  </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barn(inVertical)">
                                      <p:cBhvr>
                                        <p:cTn id="1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6054983"/>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S6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反思与成长主题句：</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r>
              <a:rPr lang="zh-CN" altLang="en-US" sz="2400" b="1" dirty="0">
                <a:latin typeface="Calibri" panose="020F0502020204030204"/>
                <a:ea typeface="宋体" panose="02010600030101010101" pitchFamily="2" charset="-122"/>
                <a:cs typeface="Times New Roman" panose="02020603050405020304" pitchFamily="18" charset="0"/>
              </a:rPr>
              <a:t>主旨提炼升华式结尾   </a:t>
            </a: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3</a:t>
            </a:r>
            <a:r>
              <a:rPr lang="zh-CN" altLang="en-US" sz="2400" b="1" dirty="0">
                <a:latin typeface="Calibri" panose="020F0502020204030204"/>
                <a:ea typeface="宋体" panose="02010600030101010101" pitchFamily="2" charset="-122"/>
                <a:cs typeface="Times New Roman" panose="02020603050405020304" pitchFamily="18" charset="0"/>
              </a:rPr>
              <a:t>）这些日子里，我渐渐明白，重要的不是假期或陌生的地方，而是我们培养的深厚情感、共同创造的珍贵回忆、拥有的美好关系，以及与所爱之人的相伴，这些才是真正重要的。</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During these days,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it dawned on me that </a:t>
            </a:r>
            <a:r>
              <a:rPr lang="en-US" altLang="zh-CN" sz="2400" b="1" dirty="0">
                <a:latin typeface="Calibri" panose="020F0502020204030204"/>
                <a:ea typeface="宋体" panose="02010600030101010101" pitchFamily="2" charset="-122"/>
                <a:cs typeface="Times New Roman" panose="02020603050405020304" pitchFamily="18" charset="0"/>
              </a:rPr>
              <a:t>it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wasn’t</a:t>
            </a:r>
            <a:r>
              <a:rPr lang="en-US" altLang="zh-CN" sz="2400" b="1" dirty="0">
                <a:latin typeface="Calibri" panose="020F0502020204030204"/>
                <a:ea typeface="宋体" panose="02010600030101010101" pitchFamily="2" charset="-122"/>
                <a:cs typeface="Times New Roman" panose="02020603050405020304" pitchFamily="18" charset="0"/>
              </a:rPr>
              <a:t> vacations or unfamiliar places that mattered,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but</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 deep bond we cultivated, the cherished memory we created and the lovely relationships we had, the beloved ones we stayed with, that really counted</a:t>
            </a:r>
            <a:r>
              <a:rPr lang="en-US" altLang="zh-CN" sz="2400" b="1" dirty="0">
                <a:latin typeface="Calibri" panose="020F0502020204030204"/>
                <a:ea typeface="宋体" panose="02010600030101010101" pitchFamily="2" charset="-122"/>
                <a:cs typeface="Times New Roman" panose="02020603050405020304" pitchFamily="18" charset="0"/>
              </a:rPr>
              <a:t>.</a:t>
            </a:r>
            <a:endParaRPr lang="en-US" altLang="zh-CN" sz="2400" b="1" dirty="0">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4</a:t>
            </a:r>
            <a:r>
              <a:rPr lang="zh-CN" altLang="en-US" sz="2400" b="1" dirty="0">
                <a:latin typeface="Calibri" panose="020F0502020204030204"/>
                <a:ea typeface="宋体" panose="02010600030101010101" pitchFamily="2" charset="-122"/>
                <a:cs typeface="Times New Roman" panose="02020603050405020304" pitchFamily="18" charset="0"/>
              </a:rPr>
              <a:t>）我们去看望祖父母不只是一次普通的度假；它更像是一种提醒，让我们明白家族根源在我们的身份认同中起着至关重要的作用。</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Our visit to grandparents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wasn't just/more than a vacation</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it acted as a reminder</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making us understand that our roots play a vital part in our identity. </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barn(inVertical)">
                                      <p:cBhvr>
                                        <p:cTn id="1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6054983"/>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S6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反思与成长主题句：</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r>
              <a:rPr lang="zh-CN" altLang="en-US" sz="2400" b="1" dirty="0">
                <a:latin typeface="Calibri" panose="020F0502020204030204"/>
                <a:ea typeface="宋体" panose="02010600030101010101" pitchFamily="2" charset="-122"/>
                <a:cs typeface="Times New Roman" panose="02020603050405020304" pitchFamily="18" charset="0"/>
              </a:rPr>
              <a:t>主旨提炼升华式结尾   </a:t>
            </a: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5</a:t>
            </a:r>
            <a:r>
              <a:rPr lang="zh-CN" altLang="en-US" sz="2400" b="1" dirty="0">
                <a:latin typeface="Calibri" panose="020F0502020204030204"/>
                <a:ea typeface="宋体" panose="02010600030101010101" pitchFamily="2" charset="-122"/>
                <a:cs typeface="Times New Roman" panose="02020603050405020304" pitchFamily="18" charset="0"/>
              </a:rPr>
              <a:t>）正如我最好的朋友所说：旅行真正重要的不是我们看到的那些美妙景点，而是与所爱之人共度时光。这才是生活真正的宝藏。我在这个有意义的暑假中收获了属于我的宝藏，我会一生珍视。</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As my best friend said: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what really matters</a:t>
            </a:r>
            <a:r>
              <a:rPr lang="en-US" altLang="zh-CN" sz="2400" b="1" dirty="0">
                <a:latin typeface="Calibri" panose="020F0502020204030204"/>
                <a:ea typeface="宋体" panose="02010600030101010101" pitchFamily="2" charset="-122"/>
                <a:cs typeface="Times New Roman" panose="02020603050405020304" pitchFamily="18" charset="0"/>
              </a:rPr>
              <a:t> about a trip is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not</a:t>
            </a:r>
            <a:r>
              <a:rPr lang="en-US" altLang="zh-CN" sz="2400" b="1" dirty="0">
                <a:latin typeface="Calibri" panose="020F0502020204030204"/>
                <a:ea typeface="宋体" panose="02010600030101010101" pitchFamily="2" charset="-122"/>
                <a:cs typeface="Times New Roman" panose="02020603050405020304" pitchFamily="18" charset="0"/>
              </a:rPr>
              <a:t> the cool places we see,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but</a:t>
            </a:r>
            <a:r>
              <a:rPr lang="en-US" altLang="zh-CN" sz="2400" b="1" dirty="0">
                <a:latin typeface="Calibri" panose="020F0502020204030204"/>
                <a:ea typeface="宋体" panose="02010600030101010101" pitchFamily="2" charset="-122"/>
                <a:cs typeface="Times New Roman" panose="02020603050405020304" pitchFamily="18" charset="0"/>
              </a:rPr>
              <a:t> spending time with the people we love. That’s the true treasure of life.  I have obtained my treasure in this meaningful summer vacation, which will be cherished in my whole life.</a:t>
            </a:r>
            <a:endParaRPr lang="en-US" altLang="zh-CN" sz="2400" b="1" dirty="0">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6</a:t>
            </a:r>
            <a:r>
              <a:rPr lang="zh-CN" altLang="en-US" sz="2400" b="1" dirty="0">
                <a:latin typeface="Calibri" panose="020F0502020204030204"/>
                <a:ea typeface="宋体" panose="02010600030101010101" pitchFamily="2" charset="-122"/>
                <a:cs typeface="Times New Roman" panose="02020603050405020304" pitchFamily="18" charset="0"/>
              </a:rPr>
              <a:t>）没有什么比亲情更珍贵，它时刻提醒我们要珍惜所爱之人，铭记他们，并与他们重温美好回忆。</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Nothing was more precious than </a:t>
            </a:r>
            <a:r>
              <a:rPr lang="en-US" altLang="zh-CN" sz="2400" b="1" dirty="0">
                <a:latin typeface="Calibri" panose="020F0502020204030204"/>
                <a:ea typeface="宋体" panose="02010600030101010101" pitchFamily="2" charset="-122"/>
                <a:cs typeface="Times New Roman" panose="02020603050405020304" pitchFamily="18" charset="0"/>
              </a:rPr>
              <a:t>family bond, constantly reminding us to cherish people we love, remember them and restore beautiful memory with them.</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barn(inVertical)">
                                      <p:cBhvr>
                                        <p:cTn id="1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3796129"/>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S6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反思与成长主题句：</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r>
              <a:rPr lang="zh-CN" altLang="en-US" sz="2400" b="1" dirty="0">
                <a:latin typeface="Calibri" panose="020F0502020204030204"/>
                <a:ea typeface="宋体" panose="02010600030101010101" pitchFamily="2" charset="-122"/>
                <a:cs typeface="Times New Roman" panose="02020603050405020304" pitchFamily="18" charset="0"/>
              </a:rPr>
              <a:t>主旨提炼升华式结尾   </a:t>
            </a: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7</a:t>
            </a:r>
            <a:r>
              <a:rPr lang="zh-CN" altLang="en-US" sz="2400" b="1" dirty="0">
                <a:latin typeface="Calibri" panose="020F0502020204030204"/>
                <a:ea typeface="宋体" panose="02010600030101010101" pitchFamily="2" charset="-122"/>
                <a:cs typeface="Times New Roman" panose="02020603050405020304" pitchFamily="18" charset="0"/>
              </a:rPr>
              <a:t>）这是一段多么令人难忘的经历啊！它让我明白，无论时光如何流转，我们与家人的情感纽带坚不可摧，而团聚的时刻才真正定义了我们。</a:t>
            </a:r>
            <a:endParaRPr lang="zh-CN" altLang="en-US" sz="2400" b="1" dirty="0">
              <a:latin typeface="Calibri" panose="020F0502020204030204"/>
              <a:ea typeface="宋体" panose="02010600030101010101" pitchFamily="2" charset="-122"/>
              <a:cs typeface="Times New Roman" panose="02020603050405020304" pitchFamily="18" charset="0"/>
            </a:endParaRPr>
          </a:p>
          <a:p>
            <a:r>
              <a:rPr lang="en-US" altLang="zh-CN" sz="2400" b="1" dirty="0">
                <a:latin typeface="Calibri" panose="020F0502020204030204"/>
                <a:ea typeface="宋体" panose="02010600030101010101" pitchFamily="2" charset="-122"/>
                <a:cs typeface="Times New Roman" panose="02020603050405020304" pitchFamily="18" charset="0"/>
              </a:rPr>
              <a:t>What an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unforgettable/impressive </a:t>
            </a:r>
            <a:r>
              <a:rPr lang="en-US" altLang="zh-CN" sz="2400" b="1" dirty="0">
                <a:latin typeface="Calibri" panose="020F0502020204030204"/>
                <a:ea typeface="宋体" panose="02010600030101010101" pitchFamily="2" charset="-122"/>
                <a:cs typeface="Times New Roman" panose="02020603050405020304" pitchFamily="18" charset="0"/>
              </a:rPr>
              <a:t>experience I had! It taught me that no matter how time passes,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our bond with family is unbreakable</a:t>
            </a:r>
            <a:r>
              <a:rPr lang="en-US" altLang="zh-CN" sz="2400" b="1" dirty="0">
                <a:latin typeface="Calibri" panose="020F0502020204030204"/>
                <a:ea typeface="宋体" panose="02010600030101010101" pitchFamily="2" charset="-122"/>
                <a:cs typeface="Times New Roman" panose="02020603050405020304" pitchFamily="18" charset="0"/>
              </a:rPr>
              <a:t>,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it is the moments of reunion that truly define us.</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barn(inVertical)">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3900706"/>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S6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反思与成长主题句：</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r>
              <a:rPr lang="zh-CN" altLang="zh-CN" sz="2400" b="1" kern="100" dirty="0">
                <a:effectLst/>
                <a:latin typeface="Times New Roman" panose="02020603050405020304" pitchFamily="18" charset="0"/>
                <a:ea typeface="宋体" panose="02010600030101010101" pitchFamily="2" charset="-122"/>
                <a:cs typeface="Times New Roman" panose="02020603050405020304" pitchFamily="18" charset="0"/>
              </a:rPr>
              <a:t>场景式结尾</a:t>
            </a:r>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zh-CN" altLang="en-US" sz="2400" b="1" dirty="0">
              <a:latin typeface="Calibri" panose="020F0502020204030204"/>
              <a:ea typeface="宋体" panose="02010600030101010101" pitchFamily="2" charset="-122"/>
              <a:cs typeface="Times New Roman" panose="02020603050405020304" pitchFamily="18" charset="0"/>
            </a:endParaRPr>
          </a:p>
          <a:p>
            <a:pPr lvl="0">
              <a:spcAft>
                <a:spcPts val="800"/>
              </a:spcAft>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Months later at school, I was proud enough to convey my gratitude to my friend and claim the joy I gained staying with my grandparents, with him wearing a knowing smile.</a:t>
            </a:r>
            <a:endParaRPr lang="en-US" altLang="zh-CN" sz="2400" b="1" dirty="0">
              <a:latin typeface="Calibri" panose="020F0502020204030204"/>
              <a:ea typeface="宋体" panose="02010600030101010101" pitchFamily="2" charset="-122"/>
              <a:cs typeface="Times New Roman" panose="02020603050405020304" pitchFamily="18" charset="0"/>
            </a:endParaRPr>
          </a:p>
          <a:p>
            <a:pPr lvl="0">
              <a:spcAft>
                <a:spcPts val="800"/>
              </a:spcAft>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When we drove away, I looked back, with grandparents standing on the porch, waving until we turned the corner</a:t>
            </a:r>
            <a:r>
              <a:rPr lang="en-US" altLang="zh-CN" sz="2400" b="1" dirty="0">
                <a:latin typeface="Calibri" panose="020F0502020204030204"/>
                <a:ea typeface="宋体" panose="02010600030101010101" pitchFamily="2" charset="-122"/>
                <a:cs typeface="Times New Roman" panose="02020603050405020304" pitchFamily="18" charset="0"/>
              </a:rPr>
              <a:t>.  I was wondering when we would come back, but at least, the memories we created would always be with us.</a:t>
            </a:r>
            <a:endParaRPr lang="zh-CN"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78130" y="93644"/>
            <a:ext cx="5086151" cy="492443"/>
          </a:xfrm>
          <a:prstGeom prst="rect">
            <a:avLst/>
          </a:prstGeom>
          <a:noFill/>
        </p:spPr>
        <p:txBody>
          <a:bodyPr wrap="square">
            <a:spAutoFit/>
          </a:bodyPr>
          <a:lstStyle/>
          <a:p>
            <a:pPr lvl="0">
              <a:defRPr/>
            </a:pPr>
            <a:r>
              <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Step4 </a:t>
            </a:r>
            <a:r>
              <a:rPr lang="zh-CN" altLang="en-US"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lang="en-US" altLang="zh-CN" sz="2600" b="1" kern="0"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文本框 1"/>
          <p:cNvSpPr txBox="1"/>
          <p:nvPr/>
        </p:nvSpPr>
        <p:spPr>
          <a:xfrm>
            <a:off x="0" y="629266"/>
            <a:ext cx="12192000" cy="4758234"/>
          </a:xfrm>
          <a:prstGeom prst="roundRect">
            <a:avLst>
              <a:gd name="adj" fmla="val 4398"/>
            </a:avLst>
          </a:prstGeom>
          <a:noFill/>
        </p:spPr>
        <p:txBody>
          <a:bodyPr wrap="square" rtlCol="0" anchor="t">
            <a:spAutoFit/>
          </a:bodyPr>
          <a:lstStyle/>
          <a:p>
            <a:r>
              <a:rPr lang="en-US" altLang="zh-CN" sz="2000" b="1" dirty="0">
                <a:highlight>
                  <a:srgbClr val="FFFF00"/>
                </a:highlight>
                <a:latin typeface="Times New Roman" panose="02020603050405020304" pitchFamily="18" charset="0"/>
                <a:cs typeface="Times New Roman" panose="02020603050405020304" pitchFamily="18" charset="0"/>
              </a:rPr>
              <a:t>Para.2 I saw my mom had tears in her eyes when leaving them</a:t>
            </a:r>
            <a:r>
              <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rPr>
              <a:t>.</a:t>
            </a:r>
            <a:endParaRPr lang="en-US" altLang="zh-CN" sz="2000" b="1" dirty="0">
              <a:solidFill>
                <a:srgbClr val="0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sym typeface="+mn-ea"/>
            </a:endParaRPr>
          </a:p>
          <a:p>
            <a:r>
              <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rPr>
              <a:t>S6 </a:t>
            </a:r>
            <a:r>
              <a:rPr lang="zh-CN" altLang="en-US" sz="2400" b="1" dirty="0">
                <a:highlight>
                  <a:srgbClr val="00FFFF"/>
                </a:highlight>
                <a:latin typeface="Calibri" panose="020F0502020204030204"/>
                <a:ea typeface="宋体" panose="02010600030101010101" pitchFamily="2" charset="-122"/>
                <a:cs typeface="Times New Roman" panose="02020603050405020304" pitchFamily="18" charset="0"/>
              </a:rPr>
              <a:t>反思与成长主题句：</a:t>
            </a:r>
            <a:endParaRPr lang="en-US" altLang="zh-CN" sz="2400" b="1" dirty="0">
              <a:highlight>
                <a:srgbClr val="00FFFF"/>
              </a:highlight>
              <a:latin typeface="Calibri" panose="020F0502020204030204"/>
              <a:ea typeface="宋体" panose="02010600030101010101" pitchFamily="2" charset="-122"/>
              <a:cs typeface="Times New Roman" panose="02020603050405020304" pitchFamily="18" charset="0"/>
            </a:endParaRPr>
          </a:p>
          <a:p>
            <a:endParaRPr lang="en-US" altLang="zh-CN" sz="2400" b="1" dirty="0">
              <a:latin typeface="Calibri" panose="020F0502020204030204"/>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r>
              <a:rPr lang="zh-CN" altLang="en-US" sz="2400" b="1" kern="100" dirty="0">
                <a:effectLst/>
                <a:latin typeface="Times New Roman" panose="02020603050405020304" pitchFamily="18" charset="0"/>
                <a:ea typeface="宋体" panose="02010600030101010101" pitchFamily="2" charset="-122"/>
                <a:cs typeface="Times New Roman" panose="02020603050405020304" pitchFamily="18" charset="0"/>
              </a:rPr>
              <a:t>文学结尾（时间线拉长）</a:t>
            </a:r>
            <a:endParaRPr lang="en-US" altLang="zh-CN" sz="24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marL="342900" indent="-342900">
              <a:buFont typeface="Wingdings" panose="05000000000000000000" pitchFamily="2" charset="2"/>
              <a:buChar char="n"/>
            </a:pPr>
            <a:endParaRPr lang="zh-CN" altLang="en-US" sz="2400" b="1" dirty="0">
              <a:latin typeface="Calibri" panose="020F0502020204030204"/>
              <a:ea typeface="宋体" panose="02010600030101010101" pitchFamily="2" charset="-122"/>
              <a:cs typeface="Times New Roman" panose="02020603050405020304" pitchFamily="18" charset="0"/>
            </a:endParaRPr>
          </a:p>
          <a:p>
            <a:pPr lvl="0">
              <a:spcAft>
                <a:spcPts val="800"/>
              </a:spcAft>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1</a:t>
            </a: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Since then, we’ve been frequent guests of my grandparents’ house, and every time I got there, I was savoring the real treasure of life--sharing time with the beloved ones.</a:t>
            </a:r>
            <a:endPar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endParaRPr>
          </a:p>
          <a:p>
            <a:pPr lvl="0">
              <a:spcAft>
                <a:spcPts val="800"/>
              </a:spcAft>
            </a:pP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2</a:t>
            </a:r>
            <a:r>
              <a:rPr lang="zh-CN" altLang="en-US" sz="2400" b="1" dirty="0">
                <a:latin typeface="Calibri" panose="020F0502020204030204"/>
                <a:ea typeface="宋体" panose="02010600030101010101" pitchFamily="2" charset="-122"/>
                <a:cs typeface="Times New Roman" panose="02020603050405020304" pitchFamily="18" charset="0"/>
              </a:rPr>
              <a:t>）</a:t>
            </a:r>
            <a:r>
              <a:rPr lang="en-US" altLang="zh-CN" sz="2400" b="1" dirty="0">
                <a:latin typeface="Calibri" panose="020F0502020204030204"/>
                <a:ea typeface="宋体" panose="02010600030101010101" pitchFamily="2" charset="-122"/>
                <a:cs typeface="Times New Roman" panose="02020603050405020304" pitchFamily="18" charset="0"/>
              </a:rPr>
              <a:t>Years later, whenever sb recalled </a:t>
            </a:r>
            <a:r>
              <a:rPr lang="en-US" altLang="zh-CN" sz="2400" b="1" dirty="0" err="1">
                <a:latin typeface="Calibri" panose="020F0502020204030204"/>
                <a:ea typeface="宋体" panose="02010600030101010101" pitchFamily="2" charset="-122"/>
                <a:cs typeface="Times New Roman" panose="02020603050405020304" pitchFamily="18" charset="0"/>
              </a:rPr>
              <a:t>sth</a:t>
            </a:r>
            <a:r>
              <a:rPr lang="en-US" altLang="zh-CN" sz="2400" b="1" dirty="0">
                <a:latin typeface="Calibri" panose="020F0502020204030204"/>
                <a:ea typeface="宋体" panose="02010600030101010101" pitchFamily="2" charset="-122"/>
                <a:cs typeface="Times New Roman" panose="02020603050405020304" pitchFamily="18" charset="0"/>
              </a:rPr>
              <a:t> , he/she would always be inspired by ...... .It had been a turning point in one’s life, which shaped sb into the person he had become. </a:t>
            </a:r>
            <a:endParaRPr lang="en-US" altLang="zh-CN" sz="2400" b="1" dirty="0">
              <a:latin typeface="Calibri" panose="020F0502020204030204"/>
              <a:ea typeface="宋体" panose="02010600030101010101" pitchFamily="2" charset="-122"/>
              <a:cs typeface="Times New Roman" panose="02020603050405020304" pitchFamily="18" charset="0"/>
            </a:endParaRPr>
          </a:p>
          <a:p>
            <a:pPr lvl="0">
              <a:spcAft>
                <a:spcPts val="800"/>
              </a:spcAft>
            </a:pPr>
            <a:r>
              <a:rPr lang="en-US" altLang="zh-CN" sz="2400" b="1" dirty="0">
                <a:latin typeface="Calibri" panose="020F0502020204030204"/>
                <a:ea typeface="宋体" panose="02010600030101010101" pitchFamily="2" charset="-122"/>
                <a:cs typeface="Times New Roman" panose="02020603050405020304" pitchFamily="18" charset="0"/>
                <a:sym typeface="Wingdings" panose="05000000000000000000" pitchFamily="2" charset="2"/>
              </a:rPr>
              <a:t> </a:t>
            </a:r>
            <a:r>
              <a:rPr lang="en-US" altLang="zh-CN" sz="2400" b="1" dirty="0">
                <a:latin typeface="Calibri" panose="020F0502020204030204"/>
                <a:ea typeface="宋体" panose="02010600030101010101" pitchFamily="2" charset="-122"/>
                <a:cs typeface="Times New Roman" panose="02020603050405020304" pitchFamily="18" charset="0"/>
              </a:rPr>
              <a:t>Years later, whenever I recalled that trip to my native village after the final exams, I remembered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 joy of reuniting </a:t>
            </a:r>
            <a:r>
              <a:rPr lang="en-US" altLang="zh-CN" sz="2400" b="1" dirty="0">
                <a:latin typeface="Calibri" panose="020F0502020204030204"/>
                <a:ea typeface="宋体" panose="02010600030101010101" pitchFamily="2" charset="-122"/>
                <a:cs typeface="Times New Roman" panose="02020603050405020304" pitchFamily="18" charset="0"/>
              </a:rPr>
              <a:t>with grandparents,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the warmth of the community</a:t>
            </a:r>
            <a:r>
              <a:rPr lang="en-US" altLang="zh-CN" sz="2400" b="1" dirty="0">
                <a:latin typeface="Calibri" panose="020F0502020204030204"/>
                <a:ea typeface="宋体" panose="02010600030101010101" pitchFamily="2" charset="-122"/>
                <a:cs typeface="Times New Roman" panose="02020603050405020304" pitchFamily="18" charset="0"/>
              </a:rPr>
              <a:t>, and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how</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that</a:t>
            </a:r>
            <a:r>
              <a:rPr lang="en-US" altLang="zh-CN" sz="2400" b="1" dirty="0">
                <a:latin typeface="Calibri" panose="020F0502020204030204"/>
                <a:ea typeface="宋体" panose="02010600030101010101" pitchFamily="2" charset="-122"/>
                <a:cs typeface="Times New Roman" panose="02020603050405020304" pitchFamily="18" charset="0"/>
              </a:rPr>
              <a:t> </a:t>
            </a:r>
            <a:r>
              <a:rPr lang="en-US" altLang="zh-CN" sz="2400" b="1" i="1" u="sng" dirty="0">
                <a:solidFill>
                  <a:srgbClr val="FF0000"/>
                </a:solidFill>
                <a:latin typeface="Calibri" panose="020F0502020204030204"/>
                <a:ea typeface="宋体" panose="02010600030101010101" pitchFamily="2" charset="-122"/>
                <a:cs typeface="Times New Roman" panose="02020603050405020304" pitchFamily="18" charset="0"/>
              </a:rPr>
              <a:t>experience deepened my understanding of family and the simple pleasures of life</a:t>
            </a:r>
            <a:r>
              <a:rPr lang="en-US" altLang="zh-CN" sz="2400" b="1" dirty="0">
                <a:latin typeface="Calibri" panose="020F0502020204030204"/>
                <a:ea typeface="宋体" panose="02010600030101010101" pitchFamily="2" charset="-122"/>
                <a:cs typeface="Times New Roman" panose="02020603050405020304" pitchFamily="18" charset="0"/>
              </a:rPr>
              <a:t>.</a:t>
            </a:r>
            <a:endParaRPr lang="en-US" altLang="zh-CN" sz="2400" b="1" dirty="0">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3128" y="0"/>
            <a:ext cx="1019810" cy="645381"/>
            <a:chOff x="9491" y="2399"/>
            <a:chExt cx="1275" cy="807"/>
          </a:xfrm>
        </p:grpSpPr>
        <p:sp>
          <p:nvSpPr>
            <p:cNvPr id="4" name="椭圆 3"/>
            <p:cNvSpPr/>
            <p:nvPr/>
          </p:nvSpPr>
          <p:spPr>
            <a:xfrm>
              <a:off x="9712" y="2399"/>
              <a:ext cx="807" cy="807"/>
            </a:xfrm>
            <a:prstGeom prst="ellipse">
              <a:avLst/>
            </a:prstGeom>
            <a:solidFill>
              <a:srgbClr val="759B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90522" y="82934"/>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参考范文</a:t>
            </a:r>
            <a:r>
              <a:rPr lang="en-US" altLang="zh-CN"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a:t>
            </a:r>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下水作文</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sp>
        <p:nvSpPr>
          <p:cNvPr id="9" name="文本框 8"/>
          <p:cNvSpPr txBox="1"/>
          <p:nvPr/>
        </p:nvSpPr>
        <p:spPr>
          <a:xfrm>
            <a:off x="0" y="649466"/>
            <a:ext cx="12192000" cy="6186309"/>
          </a:xfrm>
          <a:prstGeom prst="rect">
            <a:avLst/>
          </a:prstGeom>
          <a:noFill/>
        </p:spPr>
        <p:txBody>
          <a:bodyPr wrap="square">
            <a:spAutoFit/>
          </a:bodyPr>
          <a:lstStyle/>
          <a:p>
            <a:pPr indent="200025" algn="just">
              <a:buNone/>
            </a:pPr>
            <a:r>
              <a:rPr lang="en-US" altLang="zh-CN" sz="2200" b="1" i="1" u="sng" kern="100" dirty="0">
                <a:effectLst/>
                <a:latin typeface="Calibri" panose="020F0502020204030204" pitchFamily="34" charset="0"/>
                <a:ea typeface="Calibri" panose="020F0502020204030204" pitchFamily="34" charset="0"/>
                <a:cs typeface="Calibri" panose="020F0502020204030204" pitchFamily="34" charset="0"/>
              </a:rPr>
              <a:t>I rushed home and immediately handed my parents my score card and a note with "PLEASE."</a:t>
            </a:r>
            <a:r>
              <a:rPr lang="en-US" altLang="zh-CN" sz="2200" b="1" i="1"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2200" b="1" kern="100" dirty="0">
                <a:effectLst/>
                <a:latin typeface="Calibri" panose="020F0502020204030204" pitchFamily="34" charset="0"/>
                <a:ea typeface="Calibri" panose="020F0502020204030204" pitchFamily="34" charset="0"/>
                <a:cs typeface="Calibri" panose="020F0502020204030204" pitchFamily="34" charset="0"/>
              </a:rPr>
              <a:t>Upon seeing the high marks on my scorecard, they kept their word, nodding with a firm and delighted “yes.” Exclaiming with wild joy, I along with my parents, headed for my grandparents’ house. On our arrival, we were greeted with Grandparents’ open arms, their faces beaming with happiness. The following week witnessed my family’s simple yet pure pleasure, appreciating the jasmine flowers shyly displaying their full blossom in the big long gardens, staying in the cozy and multi-story home with grandpa narrating the behind-the-screen story. I was drowned in warm and heartfelt happiness, enjoying the sweet time spent with my grandparents. Despite the heating temperature, so immersed was I that I could barely believe it was time to say goodbye. </a:t>
            </a:r>
            <a:endParaRPr lang="en-US" altLang="zh-CN" sz="2200" b="1" kern="100" dirty="0">
              <a:effectLst/>
              <a:latin typeface="Calibri" panose="020F0502020204030204" pitchFamily="34" charset="0"/>
              <a:ea typeface="Calibri" panose="020F0502020204030204" pitchFamily="34" charset="0"/>
              <a:cs typeface="Calibri" panose="020F0502020204030204" pitchFamily="34" charset="0"/>
            </a:endParaRPr>
          </a:p>
          <a:p>
            <a:pPr indent="200025" algn="just">
              <a:buNone/>
            </a:pPr>
            <a:r>
              <a:rPr lang="en-US" altLang="zh-CN" sz="2200" b="1" i="1" u="sng" kern="100" dirty="0">
                <a:effectLst/>
                <a:latin typeface="Calibri" panose="020F0502020204030204" pitchFamily="34" charset="0"/>
                <a:ea typeface="Calibri" panose="020F0502020204030204" pitchFamily="34" charset="0"/>
                <a:cs typeface="Calibri" panose="020F0502020204030204" pitchFamily="34" charset="0"/>
              </a:rPr>
              <a:t>I saw my mom had tears in her eyes when leaving them</a:t>
            </a:r>
            <a:r>
              <a:rPr lang="en-US" altLang="zh-CN" sz="2200" b="1" kern="100" dirty="0">
                <a:effectLst/>
                <a:latin typeface="Calibri" panose="020F0502020204030204" pitchFamily="34" charset="0"/>
                <a:ea typeface="Calibri" panose="020F0502020204030204" pitchFamily="34" charset="0"/>
                <a:cs typeface="Calibri" panose="020F0502020204030204" pitchFamily="34" charset="0"/>
              </a:rPr>
              <a:t>. She blinked hard, trying to fight back the tears spinning in her red-rimmed eyes but failed. Grandparents stroked her shoulder affectionately, blooming a warming smile to us and saying that it was the most pleased summer they had experienced. On the way back home, all the memories flooded in my mind –the big long gardens and the multi-story house, the thrilled laughter and cheers, and the quality summertime we spent together. With all the scenes unfolded in my brain, I came to realize my best friends’ words –nothing was more precious than family bond, constantly reminding us to cherish people we love, remember them and restore beautiful memory with them. Since then, we’ve been frequent guests of my grandparents’ house, and every time I got there, I was savoring the real treasure of life –sharing time with the beloved ones.</a:t>
            </a:r>
            <a:endParaRPr lang="zh-CN" altLang="zh-CN" sz="2200" b="1" kern="100" dirty="0">
              <a:effectLst/>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3128" y="0"/>
            <a:ext cx="1019810" cy="645381"/>
            <a:chOff x="9491" y="2399"/>
            <a:chExt cx="1275" cy="807"/>
          </a:xfrm>
        </p:grpSpPr>
        <p:sp>
          <p:nvSpPr>
            <p:cNvPr id="4" name="椭圆 3"/>
            <p:cNvSpPr/>
            <p:nvPr/>
          </p:nvSpPr>
          <p:spPr>
            <a:xfrm>
              <a:off x="9712" y="2399"/>
              <a:ext cx="807" cy="807"/>
            </a:xfrm>
            <a:prstGeom prst="ellipse">
              <a:avLst/>
            </a:prstGeom>
            <a:solidFill>
              <a:srgbClr val="759B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04</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90522" y="82934"/>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参考范文</a:t>
            </a:r>
            <a:r>
              <a:rPr lang="en-US" altLang="zh-CN"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a:t>
            </a:r>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下水作文</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sp>
        <p:nvSpPr>
          <p:cNvPr id="9" name="文本框 8"/>
          <p:cNvSpPr txBox="1"/>
          <p:nvPr/>
        </p:nvSpPr>
        <p:spPr>
          <a:xfrm>
            <a:off x="103886" y="1035398"/>
            <a:ext cx="11950462" cy="5632311"/>
          </a:xfrm>
          <a:prstGeom prst="rect">
            <a:avLst/>
          </a:prstGeom>
          <a:noFill/>
        </p:spPr>
        <p:txBody>
          <a:bodyPr wrap="square">
            <a:spAutoFit/>
          </a:bodyPr>
          <a:lstStyle/>
          <a:p>
            <a:pPr indent="200025" algn="just">
              <a:buNone/>
            </a:pPr>
            <a:r>
              <a:rPr lang="en-US" altLang="zh-CN" sz="2400" b="1" i="1" u="sng" kern="100" dirty="0">
                <a:effectLst/>
                <a:latin typeface="Calibri" panose="020F0502020204030204" pitchFamily="34" charset="0"/>
                <a:ea typeface="Calibri" panose="020F0502020204030204" pitchFamily="34" charset="0"/>
                <a:cs typeface="Calibri" panose="020F0502020204030204" pitchFamily="34" charset="0"/>
              </a:rPr>
              <a:t>I rushed home and immediately handed my parents my score card and a note with "PLEASE."</a:t>
            </a:r>
            <a:r>
              <a:rPr lang="en-US" altLang="zh-CN" sz="2400" b="1" i="1" kern="100" dirty="0">
                <a:effectLst/>
                <a:latin typeface="Calibri" panose="020F0502020204030204" pitchFamily="34" charset="0"/>
                <a:ea typeface="Calibri" panose="020F0502020204030204" pitchFamily="34" charset="0"/>
                <a:cs typeface="Calibri" panose="020F0502020204030204" pitchFamily="34" charset="0"/>
              </a:rPr>
              <a:t> </a:t>
            </a:r>
            <a:r>
              <a:rPr lang="en-US" altLang="zh-CN" sz="2400" b="1" kern="100" dirty="0">
                <a:effectLst/>
                <a:latin typeface="Calibri" panose="020F0502020204030204" pitchFamily="34" charset="0"/>
                <a:ea typeface="Calibri" panose="020F0502020204030204" pitchFamily="34" charset="0"/>
                <a:cs typeface="Calibri" panose="020F0502020204030204" pitchFamily="34" charset="0"/>
              </a:rPr>
              <a:t>This time, they instantly agreed. The next day, we set out for our hometown. Every one, be it relatives or neighbors, greeted us with smiles, treating me like their own son. Every day brought new happiness –digging with Grandpa in the garden, playing games with cousins until sunset, roaming around familiar streets with loved ones and even joining the local kids in their football matches. The days passed as we had a wonderful time together. Truth be told, everything was more fun in a big family. When departure day came, my heart ached. </a:t>
            </a:r>
            <a:endParaRPr lang="zh-CN" altLang="zh-CN" sz="2400" b="1" kern="100" dirty="0">
              <a:effectLst/>
              <a:latin typeface="Calibri" panose="020F0502020204030204" pitchFamily="34" charset="0"/>
              <a:ea typeface="宋体" panose="02010600030101010101" pitchFamily="2" charset="-122"/>
              <a:cs typeface="Calibri" panose="020F0502020204030204" pitchFamily="34" charset="0"/>
            </a:endParaRPr>
          </a:p>
          <a:p>
            <a:pPr indent="266700" algn="just"/>
            <a:r>
              <a:rPr lang="en-US" altLang="zh-CN" sz="2400" b="1" i="1" u="sng" kern="100" dirty="0">
                <a:effectLst/>
                <a:latin typeface="Calibri" panose="020F0502020204030204" pitchFamily="34" charset="0"/>
                <a:ea typeface="Calibri" panose="020F0502020204030204" pitchFamily="34" charset="0"/>
                <a:cs typeface="Calibri" panose="020F0502020204030204" pitchFamily="34" charset="0"/>
              </a:rPr>
              <a:t>I saw my mom had tears in her eyes when leaving them</a:t>
            </a:r>
            <a:r>
              <a:rPr lang="en-US" altLang="zh-CN" sz="2400" b="1" kern="100" dirty="0">
                <a:effectLst/>
                <a:latin typeface="Calibri" panose="020F0502020204030204" pitchFamily="34" charset="0"/>
                <a:ea typeface="Calibri" panose="020F0502020204030204" pitchFamily="34" charset="0"/>
                <a:cs typeface="Calibri" panose="020F0502020204030204" pitchFamily="34" charset="0"/>
              </a:rPr>
              <a:t>. She wiped them away and smiled, saying, “I didn’t realize how much I missed the village until now. It’s not just a place; it’s where our roots are.” As we drove away, I felt a mix of excitement and nostalgia. I realized that the real adventure wasn’t about exploring far-off places but about reconnecting with family and our heritage. This trip wasn’t just for me; it was a reminder for all of us that family is the true treasure of life. From then on, visiting Grandma and Grandpa became our annual tradition, a time to cherish love, laughter, and the simple joys of being together.</a:t>
            </a:r>
            <a:endParaRPr lang="zh-CN" altLang="zh-CN" sz="2400" b="1" kern="100" dirty="0">
              <a:effectLst/>
              <a:latin typeface="Calibri" panose="020F0502020204030204" pitchFamily="34" charset="0"/>
              <a:ea typeface="宋体" panose="02010600030101010101" pitchFamily="2" charset="-122"/>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TextBox 2"/>
          <p:cNvSpPr txBox="1"/>
          <p:nvPr/>
        </p:nvSpPr>
        <p:spPr>
          <a:xfrm>
            <a:off x="628808" y="2557144"/>
            <a:ext cx="11351352" cy="1015663"/>
          </a:xfrm>
          <a:prstGeom prst="rect">
            <a:avLst/>
          </a:prstGeom>
          <a:noFill/>
        </p:spPr>
        <p:txBody>
          <a:bodyPr wrap="square" rtlCol="0">
            <a:spAutoFit/>
          </a:bodyPr>
          <a:lstStyle>
            <a:defPPr>
              <a:defRPr lang="zh-CN"/>
            </a:defPPr>
            <a:lvl1pPr algn="ctr">
              <a:defRPr sz="8800" b="1" spc="79">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gradFill>
                <a:latin typeface="+mn-ea"/>
                <a:cs typeface="+mn-ea"/>
              </a:defRPr>
            </a:lvl1pPr>
          </a:lstStyle>
          <a:p>
            <a:r>
              <a:rPr lang="en-US" altLang="zh-CN" sz="6000" dirty="0">
                <a:solidFill>
                  <a:schemeClr val="tx2"/>
                </a:solidFill>
                <a:latin typeface="微软雅黑" panose="020B0503020204020204" pitchFamily="34" charset="-122"/>
                <a:ea typeface="微软雅黑" panose="020B0503020204020204" pitchFamily="34" charset="-122"/>
              </a:rPr>
              <a:t>Thanks for your attention</a:t>
            </a:r>
            <a:endParaRPr lang="zh-CN" altLang="en-US" sz="6000" dirty="0">
              <a:solidFill>
                <a:schemeClr val="tx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47" presetClass="entr" presetSubtype="0" fill="hold" grpId="0" nodeType="withEffec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3128" y="0"/>
            <a:ext cx="1019810" cy="645381"/>
            <a:chOff x="9491" y="2399"/>
            <a:chExt cx="1275" cy="807"/>
          </a:xfrm>
        </p:grpSpPr>
        <p:sp>
          <p:nvSpPr>
            <p:cNvPr id="4" name="椭圆 3"/>
            <p:cNvSpPr/>
            <p:nvPr/>
          </p:nvSpPr>
          <p:spPr>
            <a:xfrm>
              <a:off x="9712" y="2399"/>
              <a:ext cx="807" cy="807"/>
            </a:xfrm>
            <a:prstGeom prst="ellipse">
              <a:avLst/>
            </a:prstGeom>
            <a:solidFill>
              <a:srgbClr val="759B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8" name="文本框 7"/>
          <p:cNvSpPr txBox="1"/>
          <p:nvPr/>
        </p:nvSpPr>
        <p:spPr>
          <a:xfrm>
            <a:off x="790522" y="82934"/>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原文呈现</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sp>
        <p:nvSpPr>
          <p:cNvPr id="9" name="文本框 8"/>
          <p:cNvSpPr txBox="1"/>
          <p:nvPr/>
        </p:nvSpPr>
        <p:spPr>
          <a:xfrm>
            <a:off x="206477" y="698091"/>
            <a:ext cx="11759382" cy="5909310"/>
          </a:xfrm>
          <a:prstGeom prst="rect">
            <a:avLst/>
          </a:prstGeom>
          <a:noFill/>
        </p:spPr>
        <p:txBody>
          <a:bodyPr wrap="square">
            <a:spAutoFit/>
          </a:bodyPr>
          <a:lstStyle/>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Final exams were approaching, and everyone in school was excited about vacations. We were dreaming of far-off destinations, our minds filled with images of thrilling adventures. </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After school on Friday, on my way home, I ran into my best friend. Enthusiastic about the vacations, I asked him about his plans. His eyes twinkled brightly as he replied, “I’m going to visit my grandparents with my parents for a week.”</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“Don’t you ever get tired of going to the same place year after year? I remember, every year, your family takes 7 to 10 days off to head back to your native village,” I asked, raising an eyebrow in curiosity.</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“Oh, not at all! That’s the absolute best time of the year for me! Being with my folks in the village is just amazing.” His face beamed with joy as he continued, “In the village, I get to meet so many wonderful people, and everyone there is so kind and welcoming. Our neighborhood crew is tight! We’re always hanging out together, you know? Just running wild, chilling by the lake, or bouncing between each other’s houses. Honestly, I know what really matters about these village trips. It’s not the cool places we see- it’s spending time with the people I love. That’s the real treasure of life.”</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His words made me recall my own grandparents. I realized I hadn’t seen them for years. But still, it’s a pleasure to be there... we had big long gardens and a big multi-story house.</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The next day, over breakfast, I mustered up the courage and asked my parents, “Can we visit grandparents this summer after exams?” Dad replied hesitantly, “Oh, that’s unexpected.” Mom was surprised. “Well, you know it gets really hot there this time of year.” After a short pause, Dad gave a small sigh and met my hopeful gaze. “However,” he said, “if you perform well in exams, we’ll make the trip.”</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For the next six weeks, I threw myself completely into my studies. My mom was amazed by this sudden transformation in me. Soon came the long-awaited exam results.</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Paragraph 1: I rushed home and immediately handed my parents my score card and a note with “PLEASE”.</a:t>
            </a:r>
            <a:endPar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Paragraph 2: I saw my mom had tears in her eyes when leaving them.</a:t>
            </a:r>
            <a:endParaRPr lang="zh-CN" altLang="en-US"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3128" y="0"/>
            <a:ext cx="1019810" cy="645381"/>
            <a:chOff x="9491" y="2399"/>
            <a:chExt cx="1275" cy="807"/>
          </a:xfrm>
        </p:grpSpPr>
        <p:sp>
          <p:nvSpPr>
            <p:cNvPr id="4" name="椭圆 3"/>
            <p:cNvSpPr/>
            <p:nvPr/>
          </p:nvSpPr>
          <p:spPr>
            <a:xfrm>
              <a:off x="9712" y="2399"/>
              <a:ext cx="807" cy="807"/>
            </a:xfrm>
            <a:prstGeom prst="ellipse">
              <a:avLst/>
            </a:prstGeom>
            <a:solidFill>
              <a:srgbClr val="759B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2" name="文本框 1"/>
          <p:cNvSpPr txBox="1"/>
          <p:nvPr/>
        </p:nvSpPr>
        <p:spPr>
          <a:xfrm>
            <a:off x="790522" y="82934"/>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语篇分析及存在的问题</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sp>
        <p:nvSpPr>
          <p:cNvPr id="6" name="文本框 5"/>
          <p:cNvSpPr txBox="1"/>
          <p:nvPr/>
        </p:nvSpPr>
        <p:spPr>
          <a:xfrm>
            <a:off x="619729" y="1287243"/>
            <a:ext cx="10734801" cy="1769715"/>
          </a:xfrm>
          <a:prstGeom prst="rect">
            <a:avLst/>
          </a:prstGeom>
          <a:noFill/>
        </p:spPr>
        <p:txBody>
          <a:bodyPr wrap="square" rtlCol="0">
            <a:spAutoFit/>
          </a:bodyPr>
          <a:lstStyle/>
          <a:p>
            <a:pPr>
              <a:spcBef>
                <a:spcPts val="600"/>
              </a:spcBef>
              <a:defRPr/>
            </a:pPr>
            <a:r>
              <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600" dirty="0">
                <a:solidFill>
                  <a:prstClr val="black">
                    <a:lumMod val="65000"/>
                    <a:lumOff val="35000"/>
                  </a:prstClr>
                </a:solidFill>
                <a:latin typeface="微软雅黑" panose="020B0503020204020204" pitchFamily="34" charset="-122"/>
                <a:ea typeface="微软雅黑" panose="020B0503020204020204" pitchFamily="34" charset="-122"/>
              </a:rPr>
              <a:t>本文主题为人与自我、人与社会，主要涉及亲情与个人成长</a:t>
            </a:r>
            <a:endPar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endParaRPr>
          </a:p>
          <a:p>
            <a:pPr>
              <a:spcBef>
                <a:spcPts val="600"/>
              </a:spcBef>
              <a:defRPr/>
            </a:pPr>
            <a:r>
              <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rPr>
              <a:t>       </a:t>
            </a:r>
            <a:r>
              <a:rPr lang="zh-CN" altLang="en-US" sz="2600" dirty="0">
                <a:solidFill>
                  <a:prstClr val="black">
                    <a:lumMod val="65000"/>
                    <a:lumOff val="35000"/>
                  </a:prstClr>
                </a:solidFill>
                <a:latin typeface="微软雅黑" panose="020B0503020204020204" pitchFamily="34" charset="-122"/>
                <a:ea typeface="微软雅黑" panose="020B0503020204020204" pitchFamily="34" charset="-122"/>
              </a:rPr>
              <a:t>主人公“我”在与好朋友交流假期出游计划时，被他的对乡村生活和与家人团聚的描述所打动，决定也在假期去看望许久未见的祖父母。文本体现了家人亲情的珍贵和“我”对此认知上的提升。</a:t>
            </a:r>
            <a:endParaRPr lang="en-US" altLang="zh-CN" sz="26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49314" y="3447218"/>
            <a:ext cx="10734801" cy="2954655"/>
          </a:xfrm>
          <a:prstGeom prst="rect">
            <a:avLst/>
          </a:prstGeom>
          <a:noFill/>
        </p:spPr>
        <p:txBody>
          <a:bodyPr wrap="square" rtlCol="0">
            <a:spAutoFit/>
          </a:bodyPr>
          <a:lstStyle/>
          <a:p>
            <a:pPr>
              <a:spcBef>
                <a:spcPts val="600"/>
              </a:spcBef>
              <a:defRPr/>
            </a:pPr>
            <a:r>
              <a:rPr lang="zh-CN" altLang="en-US" sz="2600" b="1" dirty="0">
                <a:solidFill>
                  <a:prstClr val="black">
                    <a:lumMod val="65000"/>
                    <a:lumOff val="35000"/>
                  </a:prstClr>
                </a:solidFill>
                <a:latin typeface="微软雅黑" panose="020B0503020204020204" pitchFamily="34" charset="-122"/>
                <a:ea typeface="微软雅黑" panose="020B0503020204020204" pitchFamily="34" charset="-122"/>
              </a:rPr>
              <a:t>学生习作存在的问题：</a:t>
            </a: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endParaRPr>
          </a:p>
          <a:p>
            <a:pPr>
              <a:spcBef>
                <a:spcPts val="600"/>
              </a:spcBef>
              <a:defRPr/>
            </a:pP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1</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）两个续写段落内容比重分布不均，第一段写得太多太满太细，第二段无话可写、为写而写，显得生硬。</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a:p>
            <a:pPr marL="457200" indent="-457200">
              <a:spcBef>
                <a:spcPts val="600"/>
              </a:spcBef>
              <a:buAutoNum type="arabicParenR" startAt="2"/>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乡村生活的描写比较空洞，没有细节支撑，不够丰富。</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a:p>
            <a:pPr marL="457200" indent="-457200">
              <a:spcBef>
                <a:spcPts val="600"/>
              </a:spcBef>
              <a:buAutoNum type="arabicParenR" startAt="2"/>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学生试图在原文中寻找可回应的线索和情节，但存在单纯抄写部分句子的情况，使续写情节之间脱节，与主旨无法衔接。</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a:p>
            <a:pPr marL="457200" indent="-457200">
              <a:spcBef>
                <a:spcPts val="600"/>
              </a:spcBef>
              <a:buAutoNum type="arabicParenR" startAt="2"/>
              <a:defRPr/>
            </a:pP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不必要或不合适情节：细节化描写父母看到成绩后的情绪变化</a:t>
            </a:r>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、详细陈述前往</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祖父母家的准备工作、在第一段描写家人分别时</a:t>
            </a:r>
            <a:r>
              <a:rPr lang="zh-CN" altLang="en-US" sz="2000">
                <a:solidFill>
                  <a:prstClr val="black">
                    <a:lumMod val="65000"/>
                    <a:lumOff val="35000"/>
                  </a:prstClr>
                </a:solidFill>
                <a:latin typeface="微软雅黑" panose="020B0503020204020204" pitchFamily="34" charset="-122"/>
                <a:ea typeface="微软雅黑" panose="020B0503020204020204" pitchFamily="34" charset="-122"/>
              </a:rPr>
              <a:t>的场景。</a:t>
            </a:r>
            <a:endPar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23488" y="1226126"/>
            <a:ext cx="7509164" cy="5631874"/>
          </a:xfrm>
          <a:prstGeom prst="rect">
            <a:avLst/>
          </a:prstGeom>
        </p:spPr>
      </p:pic>
      <p:sp>
        <p:nvSpPr>
          <p:cNvPr id="2" name="文本框 1"/>
          <p:cNvSpPr txBox="1"/>
          <p:nvPr/>
        </p:nvSpPr>
        <p:spPr>
          <a:xfrm>
            <a:off x="1206259" y="1381050"/>
            <a:ext cx="5370523" cy="409342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Step1 </a:t>
            </a:r>
            <a:r>
              <a:rPr lang="zh-CN" altLang="en-US"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要素抓取：锁定文本大意</a:t>
            </a: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Step2 </a:t>
            </a:r>
            <a:r>
              <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脉络梳理：确定主题升华</a:t>
            </a:r>
            <a:endPar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Step3</a:t>
            </a:r>
            <a:r>
              <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 </a:t>
            </a:r>
            <a:r>
              <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情节构思：连贯文本主线</a:t>
            </a:r>
            <a:endPar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endPar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defRPr/>
            </a:pPr>
            <a:r>
              <a:rPr kumimoji="0" lang="en-US" altLang="zh-CN"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Step4</a:t>
            </a:r>
            <a:r>
              <a:rPr lang="en-US" altLang="zh-CN" sz="2600" b="1" dirty="0">
                <a:solidFill>
                  <a:prstClr val="black">
                    <a:lumMod val="65000"/>
                    <a:lumOff val="35000"/>
                  </a:prstClr>
                </a:solidFill>
                <a:latin typeface="微软雅黑" panose="020B0503020204020204" pitchFamily="34" charset="-122"/>
                <a:ea typeface="微软雅黑" panose="020B0503020204020204" pitchFamily="34" charset="-122"/>
                <a:cs typeface="Calibri" panose="020F0502020204030204" pitchFamily="34" charset="0"/>
              </a:rPr>
              <a:t> </a:t>
            </a:r>
            <a:r>
              <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场景拓展：丰内容美语言</a:t>
            </a:r>
            <a:endParaRPr kumimoji="0" lang="zh-CN" altLang="en-US" sz="26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83128" y="0"/>
            <a:ext cx="1019810" cy="645381"/>
            <a:chOff x="9491" y="2399"/>
            <a:chExt cx="1275" cy="807"/>
          </a:xfrm>
        </p:grpSpPr>
        <p:sp>
          <p:nvSpPr>
            <p:cNvPr id="4" name="椭圆 3"/>
            <p:cNvSpPr/>
            <p:nvPr/>
          </p:nvSpPr>
          <p:spPr>
            <a:xfrm>
              <a:off x="9712" y="2399"/>
              <a:ext cx="807" cy="807"/>
            </a:xfrm>
            <a:prstGeom prst="ellipse">
              <a:avLst/>
            </a:prstGeom>
            <a:solidFill>
              <a:srgbClr val="759B6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9491" y="2405"/>
              <a:ext cx="1275" cy="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en-US" altLang="zh-CN" sz="32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6" name="文本框 5"/>
          <p:cNvSpPr txBox="1"/>
          <p:nvPr/>
        </p:nvSpPr>
        <p:spPr>
          <a:xfrm>
            <a:off x="790522" y="82934"/>
            <a:ext cx="4382109" cy="523220"/>
          </a:xfrm>
          <a:prstGeom prst="rect">
            <a:avLst/>
          </a:prstGeom>
          <a:noFill/>
        </p:spPr>
        <p:txBody>
          <a:bodyPr wrap="square" rtlCol="0">
            <a:spAutoFit/>
          </a:bodyPr>
          <a:lstStyle/>
          <a:p>
            <a:r>
              <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rPr>
              <a:t>读后续写解题步骤</a:t>
            </a:r>
            <a:endParaRPr lang="zh-CN" altLang="en-US" sz="2800" b="1" spc="100" dirty="0">
              <a:solidFill>
                <a:srgbClr val="3F1300"/>
              </a:solidFill>
              <a:latin typeface="微软雅黑" panose="020B0503020204020204" pitchFamily="34" charset="-122"/>
              <a:ea typeface="微软雅黑" panose="020B0503020204020204" pitchFamily="34" charset="-122"/>
              <a:cs typeface="汉仪旗黑Y2-45W" panose="00020600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0" y="131792"/>
            <a:ext cx="4989095"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Step1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要素抓取：锁定文本大意</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文本框 5"/>
          <p:cNvSpPr txBox="1"/>
          <p:nvPr/>
        </p:nvSpPr>
        <p:spPr>
          <a:xfrm>
            <a:off x="0" y="766917"/>
            <a:ext cx="12192000" cy="5909310"/>
          </a:xfrm>
          <a:prstGeom prst="rect">
            <a:avLst/>
          </a:prstGeom>
          <a:noFill/>
        </p:spPr>
        <p:txBody>
          <a:bodyPr wrap="square">
            <a:spAutoFit/>
          </a:bodyPr>
          <a:lstStyle/>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Final exams were approaching, and everyone in school was excited about vacations. We were dreaming of far-off destinations, our minds filled with images of thrilling adventures. </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After school on Friday, on my way home, I ran into my best friend. Enthusiastic about the vacations, I asked him about his plans. His eyes twinkled brightly as he replied, “I’m going to visit my grandparents with my parents for a week.”</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“Don’t you ever get tired of going to the same place year after year? I remember, every year, your family takes 7 to 10 days off to head back to your native village,” I asked, raising an eyebrow in curiosity.</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“Oh, not at all! That’s the absolute best time of the year for me! Being with my folks in the village is just amazing.” His face beamed with joy as he continued, “In the village, I get to meet so many wonderful people, and everyone there is so kind and welcoming. Our neighborhood crew is tight! We’re always hanging out together, you know? Just running wild, chilling by the lake, or bouncing between each other’s houses. Honestly, I know what really matters about these village trips. It’s not the cool places we see- it’s spending time with the people I love. That’s the real treasure of life.”</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His words made me recall my own grandparents. I realized I hadn’t seen them for years. But still, it’s a pleasure to be there... we had big long gardens and a big multi-story house.</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The next day, over breakfast, I mustered up the courage and asked my parents, “Can we visit grandparents this summer after exams?” Dad replied hesitantly, “Oh, that’s unexpected.” Mom was surprised. “Well, you know it gets really hot there this time of year.” After a short pause, Dad gave a small sigh and met my hopeful gaze. “However,” he said, “if you perform well in exams, we’ll make the trip.”</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For the next six weeks, I threw myself completely into my studies. My mom was amazed by this sudden transformation in me. Soon came the long-awaited exam results.</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Paragraph 1: I rushed home and immediately handed my parents my score card and a note with “PLEASE”.</a:t>
            </a:r>
            <a:endPar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Paragraph 2: I saw my mom had tears in her eyes when leaving them.</a:t>
            </a:r>
            <a:endParaRPr lang="zh-CN" altLang="en-US"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9" name="文本框 8"/>
          <p:cNvSpPr txBox="1"/>
          <p:nvPr/>
        </p:nvSpPr>
        <p:spPr>
          <a:xfrm>
            <a:off x="5092887" y="119919"/>
            <a:ext cx="1183222" cy="544830"/>
          </a:xfrm>
          <a:prstGeom prst="roundRect">
            <a:avLst/>
          </a:prstGeom>
          <a:solidFill>
            <a:srgbClr val="FFC000"/>
          </a:solidFill>
          <a:effectLst>
            <a:outerShdw blurRad="50800" dist="38100" dir="5400000" algn="t" rotWithShape="0">
              <a:prstClr val="black">
                <a:alpha val="40000"/>
              </a:prstClr>
            </a:outerShdw>
          </a:effectLst>
        </p:spPr>
        <p:txBody>
          <a:bodyPr wrap="square">
            <a:spAutoFit/>
          </a:bodyPr>
          <a:lstStyle/>
          <a:p>
            <a:pPr algn="ctr"/>
            <a:r>
              <a:rPr kumimoji="0" lang="en-US" altLang="zh-CN" sz="26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who</a:t>
            </a:r>
            <a:endParaRPr lang="zh-CN" altLang="en-US" dirty="0">
              <a:latin typeface="Calibri" panose="020F0502020204030204" pitchFamily="34" charset="0"/>
              <a:cs typeface="Calibri" panose="020F0502020204030204" pitchFamily="34" charset="0"/>
            </a:endParaRPr>
          </a:p>
        </p:txBody>
      </p:sp>
      <p:sp>
        <p:nvSpPr>
          <p:cNvPr id="10" name="文本框 9"/>
          <p:cNvSpPr txBox="1"/>
          <p:nvPr/>
        </p:nvSpPr>
        <p:spPr>
          <a:xfrm>
            <a:off x="6346723" y="106064"/>
            <a:ext cx="2329686" cy="544830"/>
          </a:xfrm>
          <a:prstGeom prst="roundRect">
            <a:avLst/>
          </a:prstGeom>
          <a:solidFill>
            <a:srgbClr val="92D050"/>
          </a:solidFill>
          <a:effectLst>
            <a:outerShdw blurRad="50800" dist="38100" dir="5400000" algn="t" rotWithShape="0">
              <a:prstClr val="black">
                <a:alpha val="40000"/>
              </a:prstClr>
            </a:outerShdw>
          </a:effectLst>
        </p:spPr>
        <p:txBody>
          <a:bodyPr wrap="square">
            <a:spAutoFit/>
          </a:bodyPr>
          <a:lstStyle/>
          <a:p>
            <a:pPr algn="ctr"/>
            <a:r>
              <a:rPr kumimoji="0" lang="en-US" altLang="zh-CN" sz="26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when/where</a:t>
            </a:r>
            <a:endParaRPr lang="zh-CN" altLang="en-US" dirty="0">
              <a:latin typeface="Calibri" panose="020F0502020204030204" pitchFamily="34" charset="0"/>
              <a:cs typeface="Calibri" panose="020F0502020204030204" pitchFamily="34" charset="0"/>
            </a:endParaRPr>
          </a:p>
        </p:txBody>
      </p:sp>
      <p:sp>
        <p:nvSpPr>
          <p:cNvPr id="11" name="文本框 10"/>
          <p:cNvSpPr txBox="1"/>
          <p:nvPr/>
        </p:nvSpPr>
        <p:spPr>
          <a:xfrm>
            <a:off x="8816297" y="123382"/>
            <a:ext cx="1200540" cy="544830"/>
          </a:xfrm>
          <a:prstGeom prst="roundRect">
            <a:avLst/>
          </a:prstGeom>
          <a:solidFill>
            <a:srgbClr val="00B0F0"/>
          </a:solidFill>
          <a:effectLst>
            <a:outerShdw blurRad="50800" dist="38100" dir="5400000" algn="t" rotWithShape="0">
              <a:prstClr val="black">
                <a:alpha val="40000"/>
              </a:prstClr>
            </a:outerShdw>
          </a:effectLst>
        </p:spPr>
        <p:txBody>
          <a:bodyPr wrap="square">
            <a:spAutoFit/>
          </a:bodyPr>
          <a:lstStyle/>
          <a:p>
            <a:pPr algn="ctr"/>
            <a:r>
              <a:rPr kumimoji="0" lang="en-US" altLang="zh-CN" sz="26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what</a:t>
            </a:r>
            <a:endParaRPr lang="zh-CN" altLang="en-US" dirty="0">
              <a:latin typeface="Calibri" panose="020F0502020204030204" pitchFamily="34" charset="0"/>
              <a:cs typeface="Calibri" panose="020F0502020204030204" pitchFamily="34" charset="0"/>
            </a:endParaRPr>
          </a:p>
        </p:txBody>
      </p:sp>
      <p:sp>
        <p:nvSpPr>
          <p:cNvPr id="12" name="文本框 11"/>
          <p:cNvSpPr txBox="1"/>
          <p:nvPr/>
        </p:nvSpPr>
        <p:spPr>
          <a:xfrm>
            <a:off x="10187896" y="133773"/>
            <a:ext cx="1127804" cy="544830"/>
          </a:xfrm>
          <a:prstGeom prst="roundRect">
            <a:avLst/>
          </a:prstGeom>
          <a:solidFill>
            <a:srgbClr val="FF0000"/>
          </a:solidFill>
          <a:effectLst>
            <a:outerShdw blurRad="50800" dist="38100" dir="5400000" algn="t" rotWithShape="0">
              <a:prstClr val="black">
                <a:alpha val="40000"/>
              </a:prstClr>
            </a:outerShdw>
          </a:effectLst>
        </p:spPr>
        <p:txBody>
          <a:bodyPr wrap="square">
            <a:spAutoFit/>
          </a:bodyPr>
          <a:lstStyle/>
          <a:p>
            <a:pPr algn="ctr"/>
            <a:r>
              <a:rPr kumimoji="0" lang="en-US" altLang="zh-CN" sz="26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rPr>
              <a:t>how</a:t>
            </a:r>
            <a:endParaRPr lang="zh-CN" altLang="en-US" dirty="0">
              <a:latin typeface="Calibri" panose="020F0502020204030204" pitchFamily="34" charset="0"/>
              <a:cs typeface="Calibri" panose="020F0502020204030204" pitchFamily="34" charset="0"/>
            </a:endParaRPr>
          </a:p>
        </p:txBody>
      </p:sp>
      <p:sp>
        <p:nvSpPr>
          <p:cNvPr id="14" name="矩形 13"/>
          <p:cNvSpPr/>
          <p:nvPr/>
        </p:nvSpPr>
        <p:spPr>
          <a:xfrm>
            <a:off x="4482869" y="1379451"/>
            <a:ext cx="180571" cy="235989"/>
          </a:xfrm>
          <a:prstGeom prst="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813829" y="1389611"/>
            <a:ext cx="1054331" cy="246149"/>
          </a:xfrm>
          <a:prstGeom prst="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68869" y="4396971"/>
            <a:ext cx="1054331" cy="246149"/>
          </a:xfrm>
          <a:prstGeom prst="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207269" y="4417291"/>
            <a:ext cx="1227051" cy="246149"/>
          </a:xfrm>
          <a:prstGeom prst="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376949" y="4671291"/>
            <a:ext cx="586971" cy="276629"/>
          </a:xfrm>
          <a:prstGeom prst="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2562629" y="4935451"/>
            <a:ext cx="465051" cy="256309"/>
          </a:xfrm>
          <a:prstGeom prst="rect">
            <a:avLst/>
          </a:prstGeom>
          <a:solidFill>
            <a:srgbClr val="FFC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89989" y="810491"/>
            <a:ext cx="2852651" cy="296949"/>
          </a:xfrm>
          <a:prstGeom prst="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93533" y="1366928"/>
            <a:ext cx="3918979" cy="259853"/>
          </a:xfrm>
          <a:prstGeom prst="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97078" y="4411384"/>
            <a:ext cx="2756486" cy="224411"/>
          </a:xfrm>
          <a:prstGeom prst="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46278" y="5508664"/>
            <a:ext cx="2246122" cy="241896"/>
          </a:xfrm>
          <a:prstGeom prst="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0678" y="5803304"/>
            <a:ext cx="3881882" cy="221576"/>
          </a:xfrm>
          <a:prstGeom prst="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414518" y="6362104"/>
            <a:ext cx="1992122" cy="252056"/>
          </a:xfrm>
          <a:prstGeom prst="rect">
            <a:avLst/>
          </a:prstGeom>
          <a:solidFill>
            <a:srgbClr val="92D05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660957" y="803404"/>
            <a:ext cx="2589908" cy="281118"/>
          </a:xfrm>
          <a:prstGeom prst="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205142" y="828213"/>
            <a:ext cx="2986857" cy="277573"/>
          </a:xfrm>
          <a:prstGeom prst="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000352" y="1118837"/>
            <a:ext cx="3890625" cy="210234"/>
          </a:xfrm>
          <a:prstGeom prst="rect">
            <a:avLst/>
          </a:prstGeom>
          <a:solidFill>
            <a:srgbClr val="00B0F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480742" y="1685906"/>
            <a:ext cx="5896635" cy="249219"/>
          </a:xfrm>
          <a:prstGeom prst="rect">
            <a:avLst/>
          </a:prstGeom>
          <a:solidFill>
            <a:srgbClr val="0070C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243683" y="4921747"/>
            <a:ext cx="2834904" cy="277574"/>
          </a:xfrm>
          <a:prstGeom prst="rect">
            <a:avLst/>
          </a:prstGeom>
          <a:solidFill>
            <a:srgbClr val="0070C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5216387"/>
            <a:ext cx="2194560" cy="270013"/>
          </a:xfrm>
          <a:prstGeom prst="rect">
            <a:avLst/>
          </a:prstGeom>
          <a:solidFill>
            <a:srgbClr val="0070C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944424" y="1371890"/>
            <a:ext cx="1210748" cy="276157"/>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4532671" y="2194142"/>
            <a:ext cx="2931385" cy="244258"/>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3419613" y="4409021"/>
            <a:ext cx="2300468" cy="234099"/>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5573533" y="4967821"/>
            <a:ext cx="1629907" cy="264579"/>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1987053" y="6034621"/>
            <a:ext cx="3865107" cy="274739"/>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842824" y="1341410"/>
            <a:ext cx="1417256" cy="294350"/>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tx1"/>
                </a:solidFill>
                <a:latin typeface="Calibri" panose="020F0502020204030204" pitchFamily="34" charset="0"/>
                <a:ea typeface="Calibri" panose="020F0502020204030204" pitchFamily="34" charset="0"/>
                <a:cs typeface="Calibri" panose="020F0502020204030204" pitchFamily="34" charset="0"/>
              </a:rPr>
              <a:t>enthusiastic</a:t>
            </a:r>
            <a:endParaRPr lang="zh-CN" altLang="en-US" b="1" i="1" dirty="0">
              <a:solidFill>
                <a:schemeClr val="tx1"/>
              </a:solidFill>
              <a:latin typeface="Calibri" panose="020F0502020204030204" pitchFamily="34" charset="0"/>
              <a:cs typeface="Calibri" panose="020F0502020204030204" pitchFamily="34" charset="0"/>
            </a:endParaRPr>
          </a:p>
        </p:txBody>
      </p:sp>
      <p:sp>
        <p:nvSpPr>
          <p:cNvPr id="40" name="矩形 39"/>
          <p:cNvSpPr/>
          <p:nvPr/>
        </p:nvSpPr>
        <p:spPr>
          <a:xfrm>
            <a:off x="6451600" y="2144050"/>
            <a:ext cx="1036320" cy="324830"/>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tx1"/>
                </a:solidFill>
                <a:latin typeface="Calibri" panose="020F0502020204030204" pitchFamily="34" charset="0"/>
                <a:ea typeface="Calibri" panose="020F0502020204030204" pitchFamily="34" charset="0"/>
                <a:cs typeface="Calibri" panose="020F0502020204030204" pitchFamily="34" charset="0"/>
              </a:rPr>
              <a:t>curious</a:t>
            </a:r>
            <a:endParaRPr lang="zh-CN" altLang="en-US" b="1" i="1" dirty="0">
              <a:solidFill>
                <a:schemeClr val="tx1"/>
              </a:solidFill>
              <a:latin typeface="Calibri" panose="020F0502020204030204" pitchFamily="34" charset="0"/>
              <a:cs typeface="Calibri" panose="020F0502020204030204" pitchFamily="34" charset="0"/>
            </a:endParaRPr>
          </a:p>
        </p:txBody>
      </p:sp>
      <p:sp>
        <p:nvSpPr>
          <p:cNvPr id="41" name="矩形 40"/>
          <p:cNvSpPr/>
          <p:nvPr/>
        </p:nvSpPr>
        <p:spPr>
          <a:xfrm>
            <a:off x="5801360" y="4927600"/>
            <a:ext cx="1005840" cy="314960"/>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tx1"/>
                </a:solidFill>
                <a:latin typeface="Calibri" panose="020F0502020204030204" pitchFamily="34" charset="0"/>
                <a:ea typeface="Calibri" panose="020F0502020204030204" pitchFamily="34" charset="0"/>
                <a:cs typeface="Calibri" panose="020F0502020204030204" pitchFamily="34" charset="0"/>
              </a:rPr>
              <a:t>hopeful</a:t>
            </a:r>
            <a:endParaRPr lang="zh-CN" altLang="en-US" b="1" i="1" dirty="0">
              <a:solidFill>
                <a:schemeClr val="tx1"/>
              </a:solidFill>
              <a:latin typeface="Calibri" panose="020F0502020204030204" pitchFamily="34" charset="0"/>
              <a:cs typeface="Calibri" panose="020F0502020204030204" pitchFamily="34" charset="0"/>
            </a:endParaRPr>
          </a:p>
        </p:txBody>
      </p:sp>
      <p:sp>
        <p:nvSpPr>
          <p:cNvPr id="42" name="矩形 41"/>
          <p:cNvSpPr/>
          <p:nvPr/>
        </p:nvSpPr>
        <p:spPr>
          <a:xfrm>
            <a:off x="3129280" y="6045200"/>
            <a:ext cx="1656080" cy="274320"/>
          </a:xfrm>
          <a:prstGeom prst="rect">
            <a:avLst/>
          </a:prstGeom>
          <a:solidFill>
            <a:srgbClr val="FF0000">
              <a:alpha val="5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i="1" dirty="0">
                <a:solidFill>
                  <a:schemeClr val="tx1"/>
                </a:solidFill>
                <a:latin typeface="Calibri" panose="020F0502020204030204" pitchFamily="34" charset="0"/>
                <a:ea typeface="Calibri" panose="020F0502020204030204" pitchFamily="34" charset="0"/>
                <a:cs typeface="Calibri" panose="020F0502020204030204" pitchFamily="34" charset="0"/>
              </a:rPr>
              <a:t>anxious/ eager</a:t>
            </a:r>
            <a:endParaRPr lang="zh-CN" altLang="en-US" b="1" i="1" dirty="0">
              <a:solidFill>
                <a:schemeClr val="tx1"/>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left)">
                                      <p:cBhvr>
                                        <p:cTn id="65" dur="500"/>
                                        <p:tgtEl>
                                          <p:spTgt spid="30"/>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wipe(left)">
                                      <p:cBhvr>
                                        <p:cTn id="74" dur="500"/>
                                        <p:tgtEl>
                                          <p:spTgt spid="32"/>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left)">
                                      <p:cBhvr>
                                        <p:cTn id="101" dur="500"/>
                                        <p:tgtEl>
                                          <p:spTgt spid="4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left)">
                                      <p:cBhvr>
                                        <p:cTn id="106" dur="500"/>
                                        <p:tgtEl>
                                          <p:spTgt spid="38"/>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wipe(left)">
                                      <p:cBhvr>
                                        <p:cTn id="1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6" grpId="0" animBg="1"/>
      <p:bldP spid="37" grpId="0" animBg="1"/>
      <p:bldP spid="38" grpId="0" animBg="1"/>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0" y="131792"/>
            <a:ext cx="4989095"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Step1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要素抓取：锁定文本大意</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6" name="矩形 5"/>
          <p:cNvSpPr/>
          <p:nvPr/>
        </p:nvSpPr>
        <p:spPr>
          <a:xfrm>
            <a:off x="466245" y="1203161"/>
            <a:ext cx="2108717" cy="4967514"/>
          </a:xfrm>
          <a:prstGeom prst="rect">
            <a:avLst/>
          </a:prstGeom>
        </p:spPr>
        <p:txBody>
          <a:bodyPr wrap="square">
            <a:spAutoFit/>
          </a:bodyPr>
          <a:lstStyle/>
          <a:p>
            <a:pPr algn="just"/>
            <a:r>
              <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Who?</a:t>
            </a:r>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r>
              <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When?</a:t>
            </a:r>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r>
              <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Where?</a:t>
            </a:r>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r>
              <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What?</a:t>
            </a:r>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a:r>
              <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rPr>
              <a:t>How?</a:t>
            </a:r>
            <a:endParaRPr lang="en-US" altLang="zh-CN" sz="2880" b="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 Box 19"/>
          <p:cNvSpPr txBox="1">
            <a:spLocks noChangeArrowheads="1"/>
          </p:cNvSpPr>
          <p:nvPr/>
        </p:nvSpPr>
        <p:spPr bwMode="auto">
          <a:xfrm>
            <a:off x="1789470" y="1151107"/>
            <a:ext cx="988141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I:</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 excited about the vacations/ eager to visit grandparents this summer after exams</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My friend:</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 joyful about visiting grandparents with parents </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altLang="zh-CN" sz="2400" b="1" i="1" kern="100" dirty="0">
                <a:solidFill>
                  <a:prstClr val="black"/>
                </a:solidFill>
                <a:highlight>
                  <a:srgbClr val="FFFF00"/>
                </a:highlight>
                <a:latin typeface="Calibri" panose="020F0502020204030204" pitchFamily="34" charset="0"/>
                <a:ea typeface="Calibri" panose="020F0502020204030204" pitchFamily="34" charset="0"/>
                <a:cs typeface="Calibri" panose="020F0502020204030204" pitchFamily="34" charset="0"/>
              </a:rPr>
              <a:t>My parents: </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 hesitant and surprised about my decision and amazed at my sudden transformation </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 Box 19"/>
          <p:cNvSpPr txBox="1">
            <a:spLocks noChangeArrowheads="1"/>
          </p:cNvSpPr>
          <p:nvPr/>
        </p:nvSpPr>
        <p:spPr bwMode="auto">
          <a:xfrm>
            <a:off x="1843547" y="3417442"/>
            <a:ext cx="791005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After school on Friday 		</a:t>
            </a:r>
            <a:r>
              <a:rPr lang="en-US" altLang="zh-CN" sz="2400" b="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on my way home</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The next day, over breakfast 	</a:t>
            </a:r>
            <a:r>
              <a:rPr lang="en-US" altLang="zh-CN" sz="2400" b="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home</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The day I got the score 		</a:t>
            </a:r>
            <a:r>
              <a:rPr lang="en-US" altLang="zh-CN" sz="2400" b="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at home</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10" name="Text Box 19"/>
          <p:cNvSpPr txBox="1">
            <a:spLocks noChangeArrowheads="1"/>
          </p:cNvSpPr>
          <p:nvPr/>
        </p:nvSpPr>
        <p:spPr bwMode="auto">
          <a:xfrm>
            <a:off x="1838631" y="4798874"/>
            <a:ext cx="97437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rPr>
              <a:t>Inspired by my friend’s vacation plan, I wanted to visit grandparents this summer after exams</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
        <p:nvSpPr>
          <p:cNvPr id="11" name="Text Box 19"/>
          <p:cNvSpPr txBox="1">
            <a:spLocks noChangeArrowheads="1"/>
          </p:cNvSpPr>
          <p:nvPr/>
        </p:nvSpPr>
        <p:spPr bwMode="auto">
          <a:xfrm>
            <a:off x="1863211" y="5629700"/>
            <a:ext cx="97437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r>
              <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enthusiastic  curious  hopeful  anxious/ hopeful  </a:t>
            </a:r>
            <a:endParaRPr lang="en-US" altLang="zh-CN" sz="2400" b="1" i="1" kern="100" dirty="0">
              <a:solidFill>
                <a:prstClr val="black"/>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c</a:t>
            </a:r>
            <a:endParaRPr lang="zh-CN" altLang="en-US" dirty="0"/>
          </a:p>
        </p:txBody>
      </p:sp>
      <p:sp>
        <p:nvSpPr>
          <p:cNvPr id="8" name="文本框 7"/>
          <p:cNvSpPr txBox="1"/>
          <p:nvPr/>
        </p:nvSpPr>
        <p:spPr>
          <a:xfrm>
            <a:off x="78130" y="93644"/>
            <a:ext cx="5086151"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Step2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脉络梳理：确定主题升华</a:t>
            </a: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c</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9" name="文本框 8"/>
          <p:cNvSpPr txBox="1"/>
          <p:nvPr/>
        </p:nvSpPr>
        <p:spPr>
          <a:xfrm>
            <a:off x="0" y="766917"/>
            <a:ext cx="12192000" cy="5909310"/>
          </a:xfrm>
          <a:prstGeom prst="rect">
            <a:avLst/>
          </a:prstGeom>
          <a:noFill/>
        </p:spPr>
        <p:txBody>
          <a:bodyPr wrap="square">
            <a:spAutoFit/>
          </a:bodyPr>
          <a:lstStyle/>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Final exams were approaching, and everyone in school was excited about vacations. We were dreaming of far-off destinations, our minds filled with images of thrilling adventures. </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After school on Friday, on my way home, I ran into my best friend. Enthusiastic about the vacations, I asked him about his plans. His eyes twinkled brightly as he replied, “I’m going to visit my grandparents with my parents for a week.”</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“Don’t you ever get tired of going to the same place year after year? I remember, every year, your family takes 7 to 10 days off to head back to your native village,” I asked, raising an eyebrow in curiosity.</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“Oh, not at all! That’s the absolute best time of the year for me! Being with my folks in the village is just amazing.” His face beamed with joy as he continued, “In the village, I get to meet so many wonderful people, and everyone there is so kind and welcoming. Our neighborhood crew is tight! We’re always hanging out together, you know? Just running wild, chilling by the lake, or bouncing between each other’s houses. Honestly, I know what really matters about these village trips. It’s not the cool places we see- it’s spending time with the people I love. That’s the real treasure of life.”</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His words made me recall my own grandparents. I realized I hadn’t seen them for years. But still, it’s a pleasure to be there... we had big long gardens and a big multi-story house.</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The next day, over breakfast, I mustered up the courage and asked my parents, “Can we visit grandparents this summer after exams?” Dad replied hesitantly, “Oh, that’s unexpected.” Mom was surprised. “Well, you know it gets really hot there this time of year.” After a short pause, Dad gave a small sigh and met my hopeful gaze. “However,” he said, “if you perform well in exams, we’ll make the trip.”</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For the next six weeks, I threw myself completely into my studies. My mom was amazed by this sudden transformation in me. Soon came the long-awaited exam results.</a:t>
            </a:r>
            <a:endParaRPr lang="en-US" altLang="zh-C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Paragraph 1: I rushed home and immediately handed my parents my score card and a note with “PLEASE”.</a:t>
            </a:r>
            <a:endPar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endParaRPr>
          </a:p>
          <a:p>
            <a:pPr indent="457200" algn="just">
              <a:defRPr/>
            </a:pPr>
            <a:r>
              <a:rPr lang="en-US" altLang="zh-CN"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mn-ea"/>
              </a:rPr>
              <a:t>Paragraph 2: I saw my mom had tears in her eyes when leaving them.</a:t>
            </a:r>
            <a:endParaRPr lang="zh-CN" altLang="en-US" b="1"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矩形: 圆角 11"/>
          <p:cNvSpPr/>
          <p:nvPr/>
        </p:nvSpPr>
        <p:spPr>
          <a:xfrm>
            <a:off x="6784613" y="161641"/>
            <a:ext cx="910469" cy="3932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t>clue</a:t>
            </a:r>
            <a:endParaRPr lang="zh-CN" altLang="en-US" sz="2400" b="1" i="1" dirty="0">
              <a:solidFill>
                <a:schemeClr val="tx1"/>
              </a:solidFill>
              <a:latin typeface="Calibri" panose="020F0502020204030204" pitchFamily="34" charset="0"/>
              <a:cs typeface="Calibri" panose="020F0502020204030204" pitchFamily="34" charset="0"/>
            </a:endParaRPr>
          </a:p>
        </p:txBody>
      </p:sp>
      <p:sp>
        <p:nvSpPr>
          <p:cNvPr id="13" name="矩形 12"/>
          <p:cNvSpPr/>
          <p:nvPr/>
        </p:nvSpPr>
        <p:spPr>
          <a:xfrm>
            <a:off x="6832875" y="200382"/>
            <a:ext cx="862207" cy="354549"/>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i="1">
              <a:latin typeface="Calibri" panose="020F0502020204030204" pitchFamily="34" charset="0"/>
              <a:cs typeface="Calibri" panose="020F0502020204030204" pitchFamily="34" charset="0"/>
            </a:endParaRPr>
          </a:p>
        </p:txBody>
      </p:sp>
      <p:sp>
        <p:nvSpPr>
          <p:cNvPr id="14" name="矩形: 圆角 13"/>
          <p:cNvSpPr/>
          <p:nvPr/>
        </p:nvSpPr>
        <p:spPr>
          <a:xfrm>
            <a:off x="5812426" y="162232"/>
            <a:ext cx="910469" cy="39329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i="1" dirty="0">
                <a:solidFill>
                  <a:schemeClr val="tx1"/>
                </a:solidFill>
                <a:latin typeface="Calibri" panose="020F0502020204030204" pitchFamily="34" charset="0"/>
                <a:ea typeface="Calibri" panose="020F0502020204030204" pitchFamily="34" charset="0"/>
                <a:cs typeface="Calibri" panose="020F0502020204030204" pitchFamily="34" charset="0"/>
              </a:rPr>
              <a:t>echo</a:t>
            </a:r>
            <a:endParaRPr lang="zh-CN" altLang="en-US" sz="2400" b="1" i="1" dirty="0">
              <a:solidFill>
                <a:schemeClr val="tx1"/>
              </a:solidFill>
              <a:latin typeface="Calibri" panose="020F0502020204030204" pitchFamily="34" charset="0"/>
              <a:cs typeface="Calibri" panose="020F0502020204030204" pitchFamily="34" charset="0"/>
            </a:endParaRPr>
          </a:p>
        </p:txBody>
      </p:sp>
      <p:sp>
        <p:nvSpPr>
          <p:cNvPr id="15" name="矩形 14"/>
          <p:cNvSpPr/>
          <p:nvPr/>
        </p:nvSpPr>
        <p:spPr>
          <a:xfrm>
            <a:off x="5880352" y="193099"/>
            <a:ext cx="862207" cy="354549"/>
          </a:xfrm>
          <a:prstGeom prst="rect">
            <a:avLst/>
          </a:prstGeom>
          <a:noFill/>
          <a:ln w="28575">
            <a:solidFill>
              <a:srgbClr val="CC00FF"/>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i="1">
              <a:latin typeface="Calibri" panose="020F0502020204030204" pitchFamily="34" charset="0"/>
              <a:cs typeface="Calibri" panose="020F0502020204030204" pitchFamily="34" charset="0"/>
            </a:endParaRPr>
          </a:p>
        </p:txBody>
      </p:sp>
      <p:sp>
        <p:nvSpPr>
          <p:cNvPr id="16" name="矩形 15"/>
          <p:cNvSpPr/>
          <p:nvPr/>
        </p:nvSpPr>
        <p:spPr>
          <a:xfrm>
            <a:off x="3898648" y="3312432"/>
            <a:ext cx="8293352" cy="266510"/>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3592651"/>
            <a:ext cx="7285703" cy="217349"/>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097528" y="3840752"/>
            <a:ext cx="7094472" cy="25372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0" y="4135392"/>
            <a:ext cx="5100320" cy="25372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955280" y="4663712"/>
            <a:ext cx="3921760" cy="27404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215120" y="4958352"/>
            <a:ext cx="2976880" cy="253728"/>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 y="5228411"/>
            <a:ext cx="2133599" cy="247829"/>
          </a:xfrm>
          <a:prstGeom prst="rect">
            <a:avLst/>
          </a:prstGeom>
          <a:noFill/>
          <a:ln w="28575">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308258" y="769541"/>
            <a:ext cx="3883742" cy="302175"/>
          </a:xfrm>
          <a:prstGeom prst="rect">
            <a:avLst/>
          </a:prstGeom>
          <a:noFill/>
          <a:ln w="28575" cap="flat" cmpd="sng" algn="ctr">
            <a:solidFill>
              <a:srgbClr val="CC00FF"/>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4" name="矩形 23"/>
          <p:cNvSpPr/>
          <p:nvPr/>
        </p:nvSpPr>
        <p:spPr>
          <a:xfrm>
            <a:off x="0" y="1118587"/>
            <a:ext cx="4955458" cy="248098"/>
          </a:xfrm>
          <a:prstGeom prst="rect">
            <a:avLst/>
          </a:prstGeom>
          <a:noFill/>
          <a:ln w="28575" cap="flat" cmpd="sng" algn="ctr">
            <a:solidFill>
              <a:srgbClr val="CC00FF"/>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5" name="矩形 24"/>
          <p:cNvSpPr/>
          <p:nvPr/>
        </p:nvSpPr>
        <p:spPr>
          <a:xfrm>
            <a:off x="0" y="1927781"/>
            <a:ext cx="12192000" cy="1333579"/>
          </a:xfrm>
          <a:prstGeom prst="rect">
            <a:avLst/>
          </a:prstGeom>
          <a:noFill/>
          <a:ln w="28575" cap="flat" cmpd="sng" algn="ctr">
            <a:solidFill>
              <a:srgbClr val="CC00FF"/>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26" name="矩形 25"/>
          <p:cNvSpPr/>
          <p:nvPr/>
        </p:nvSpPr>
        <p:spPr>
          <a:xfrm>
            <a:off x="0" y="3282666"/>
            <a:ext cx="3860800" cy="263173"/>
          </a:xfrm>
          <a:prstGeom prst="rect">
            <a:avLst/>
          </a:prstGeom>
          <a:noFill/>
          <a:ln w="28575" cap="flat" cmpd="sng" algn="ctr">
            <a:solidFill>
              <a:srgbClr val="CC00FF"/>
            </a:solidFill>
            <a:prstDash val="solid"/>
            <a:miter lim="800000"/>
          </a:ln>
          <a:effectLst/>
          <a:extLst>
            <a:ext uri="{909E8E84-426E-40DD-AFC4-6F175D3DCCD1}">
              <a14:hiddenFill xmlns:a14="http://schemas.microsoft.com/office/drawing/2010/main">
                <a:solidFill>
                  <a:schemeClr val="accent1"/>
                </a:solidFill>
              </a14:hiddenFill>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 y="0"/>
            <a:ext cx="4239491" cy="685800"/>
          </a:xfrm>
          <a:prstGeom prst="rect">
            <a:avLst/>
          </a:prstGeom>
          <a:solidFill>
            <a:srgbClr val="73C5D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511276" y="1208788"/>
            <a:ext cx="10953135" cy="3046988"/>
          </a:xfrm>
          <a:prstGeom prst="rect">
            <a:avLst/>
          </a:prstGeom>
          <a:noFill/>
        </p:spPr>
        <p:txBody>
          <a:bodyPr wrap="square">
            <a:spAutoFit/>
          </a:bodyPr>
          <a:lstStyle/>
          <a:p>
            <a:pPr indent="266700" algn="just" defTabSz="266700">
              <a:spcAft>
                <a:spcPct val="0"/>
              </a:spcAft>
            </a:pPr>
            <a:r>
              <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rPr>
              <a:t>Theme</a:t>
            </a:r>
            <a:r>
              <a:rPr lang="zh-CN" altLang="en-US" sz="2400" b="1" dirty="0">
                <a:solidFill>
                  <a:prstClr val="black"/>
                </a:solidFill>
                <a:latin typeface="Calibri" panose="020F0502020204030204" pitchFamily="34" charset="0"/>
                <a:ea typeface="宋体" panose="02010600030101010101" pitchFamily="2" charset="-122"/>
                <a:cs typeface="Calibri" panose="020F0502020204030204" pitchFamily="34" charset="0"/>
              </a:rPr>
              <a:t>：</a:t>
            </a: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r>
              <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rPr>
              <a:t>Conflict</a:t>
            </a:r>
            <a:r>
              <a:rPr lang="zh-CN" altLang="en-US" sz="2400" b="1" dirty="0">
                <a:solidFill>
                  <a:prstClr val="black"/>
                </a:solidFill>
                <a:latin typeface="Calibri" panose="020F0502020204030204" pitchFamily="34" charset="0"/>
                <a:ea typeface="宋体" panose="02010600030101010101" pitchFamily="2" charset="-122"/>
                <a:cs typeface="Calibri" panose="020F0502020204030204" pitchFamily="34" charset="0"/>
              </a:rPr>
              <a:t>：</a:t>
            </a: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indent="266700" algn="just" defTabSz="266700">
              <a:spcAft>
                <a:spcPct val="0"/>
              </a:spcAft>
            </a:pPr>
            <a:r>
              <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rPr>
              <a:t>Ending:</a:t>
            </a:r>
            <a:endPar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2206481" y="1208788"/>
            <a:ext cx="2434017" cy="461665"/>
          </a:xfrm>
          <a:prstGeom prst="rect">
            <a:avLst/>
          </a:prstGeom>
          <a:noFill/>
        </p:spPr>
        <p:txBody>
          <a:bodyPr wrap="square" rtlCol="0">
            <a:spAutoFit/>
          </a:bodyPr>
          <a:lstStyle/>
          <a:p>
            <a:pPr>
              <a:defRPr/>
            </a:pPr>
            <a:r>
              <a:rPr lang="zh-CN" altLang="en-US"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rPr>
              <a:t>人与自我 </a:t>
            </a:r>
            <a:r>
              <a:rPr lang="en-US" altLang="zh-CN" sz="2400" b="1" dirty="0">
                <a:solidFill>
                  <a:prstClr val="black"/>
                </a:solidFill>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endParaRPr lang="zh-CN" altLang="en-US" sz="2800" b="1" dirty="0">
              <a:solidFill>
                <a:prstClr val="black"/>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002317" y="1891970"/>
            <a:ext cx="10064177" cy="954107"/>
          </a:xfrm>
          <a:prstGeom prst="rect">
            <a:avLst/>
          </a:prstGeom>
          <a:noFill/>
        </p:spPr>
        <p:txBody>
          <a:bodyPr wrap="square" rtlCol="0">
            <a:spAutoFit/>
          </a:bodyPr>
          <a:lstStyle/>
          <a:p>
            <a:pPr>
              <a:defRPr/>
            </a:pPr>
            <a:r>
              <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rPr>
              <a:t>dreaming of far-off destinations/thrilling adventures </a:t>
            </a:r>
            <a:endPar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endParaRPr>
          </a:p>
          <a:p>
            <a:pPr>
              <a:defRPr/>
            </a:pPr>
            <a:r>
              <a:rPr lang="en-US" altLang="zh-CN" sz="2800" b="1" dirty="0">
                <a:solidFill>
                  <a:prstClr val="black"/>
                </a:solidFill>
                <a:highlight>
                  <a:srgbClr val="FFFF00"/>
                </a:highlight>
                <a:latin typeface="Calibri" panose="020F0502020204030204"/>
                <a:ea typeface="宋体" panose="02010600030101010101" pitchFamily="2" charset="-122"/>
                <a:cs typeface="Times New Roman" panose="02020603050405020304" pitchFamily="18" charset="0"/>
              </a:rPr>
              <a:t>vs</a:t>
            </a:r>
            <a:r>
              <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rPr>
              <a:t>   tired of going to the same place to visit grandparents</a:t>
            </a:r>
            <a:endPar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endParaRPr>
          </a:p>
        </p:txBody>
      </p:sp>
      <p:sp>
        <p:nvSpPr>
          <p:cNvPr id="9" name="文本框 8"/>
          <p:cNvSpPr txBox="1"/>
          <p:nvPr/>
        </p:nvSpPr>
        <p:spPr>
          <a:xfrm>
            <a:off x="1975422" y="3700690"/>
            <a:ext cx="10064177" cy="954107"/>
          </a:xfrm>
          <a:prstGeom prst="rect">
            <a:avLst/>
          </a:prstGeom>
          <a:noFill/>
        </p:spPr>
        <p:txBody>
          <a:bodyPr wrap="square" rtlCol="0">
            <a:spAutoFit/>
          </a:bodyPr>
          <a:lstStyle/>
          <a:p>
            <a:pPr>
              <a:defRPr/>
            </a:pPr>
            <a:r>
              <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rPr>
              <a:t>The real treasure of vacation lies in the time spent with the people I love. </a:t>
            </a:r>
            <a:endParaRPr lang="zh-CN" altLang="en-US" sz="3200" b="1" dirty="0">
              <a:solidFill>
                <a:prstClr val="black"/>
              </a:solidFill>
              <a:latin typeface="Calibri" panose="020F0502020204030204"/>
              <a:ea typeface="宋体" panose="02010600030101010101" pitchFamily="2" charset="-122"/>
            </a:endParaRPr>
          </a:p>
        </p:txBody>
      </p:sp>
      <p:sp>
        <p:nvSpPr>
          <p:cNvPr id="14" name="文本框 13"/>
          <p:cNvSpPr txBox="1"/>
          <p:nvPr/>
        </p:nvSpPr>
        <p:spPr>
          <a:xfrm>
            <a:off x="78130" y="93644"/>
            <a:ext cx="5086151" cy="492443"/>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Step2 </a:t>
            </a:r>
            <a:r>
              <a:rPr kumimoji="0" lang="zh-CN" altLang="en-US"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rPr>
              <a:t>脉络梳理：确定主题升华</a:t>
            </a:r>
            <a:endParaRPr kumimoji="0" lang="en-US" altLang="zh-CN" sz="2600" b="1" i="0" u="none" strike="noStrike" kern="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15" name="文本框 14"/>
          <p:cNvSpPr txBox="1"/>
          <p:nvPr/>
        </p:nvSpPr>
        <p:spPr>
          <a:xfrm>
            <a:off x="4126721" y="1208788"/>
            <a:ext cx="3134691" cy="461665"/>
          </a:xfrm>
          <a:prstGeom prst="rect">
            <a:avLst/>
          </a:prstGeom>
          <a:noFill/>
        </p:spPr>
        <p:txBody>
          <a:bodyPr wrap="square" rtlCol="0">
            <a:spAutoFit/>
          </a:bodyPr>
          <a:lstStyle/>
          <a:p>
            <a:pPr>
              <a:defRPr/>
            </a:pPr>
            <a:r>
              <a:rPr lang="zh-CN" altLang="en-US" sz="24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家庭纽带和爱</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036730" y="2722796"/>
            <a:ext cx="10064177" cy="954107"/>
          </a:xfrm>
          <a:prstGeom prst="rect">
            <a:avLst/>
          </a:prstGeom>
          <a:noFill/>
        </p:spPr>
        <p:txBody>
          <a:bodyPr wrap="square" rtlCol="0">
            <a:spAutoFit/>
          </a:bodyPr>
          <a:lstStyle/>
          <a:p>
            <a:pPr>
              <a:defRPr/>
            </a:pPr>
            <a:r>
              <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rPr>
              <a:t>hadn’t seen grandparents for years</a:t>
            </a:r>
            <a:endPar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endParaRPr>
          </a:p>
          <a:p>
            <a:pPr>
              <a:defRPr/>
            </a:pPr>
            <a:r>
              <a:rPr lang="en-US" altLang="zh-CN" sz="2800" b="1" dirty="0">
                <a:solidFill>
                  <a:prstClr val="black"/>
                </a:solidFill>
                <a:highlight>
                  <a:srgbClr val="FFFF00"/>
                </a:highlight>
                <a:latin typeface="Calibri" panose="020F0502020204030204"/>
                <a:ea typeface="宋体" panose="02010600030101010101" pitchFamily="2" charset="-122"/>
                <a:cs typeface="Times New Roman" panose="02020603050405020304" pitchFamily="18" charset="0"/>
              </a:rPr>
              <a:t>vs</a:t>
            </a:r>
            <a:r>
              <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rPr>
              <a:t>   wanted to visit grandparents this summer after exams</a:t>
            </a:r>
            <a:endParaRPr lang="en-US" altLang="zh-CN" sz="2800" b="1" dirty="0">
              <a:solidFill>
                <a:prstClr val="black"/>
              </a:solidFill>
              <a:latin typeface="Calibri" panose="020F0502020204030204"/>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par>
                          <p:cTn id="18" fill="hold">
                            <p:stCondLst>
                              <p:cond delay="500"/>
                            </p:stCondLst>
                            <p:childTnLst>
                              <p:par>
                                <p:cTn id="19" presetID="16" presetClass="entr" presetSubtype="21" fill="hold" nodeType="after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barn(inVertical)">
                                      <p:cBhvr>
                                        <p:cTn id="21" dur="500"/>
                                        <p:tgtEl>
                                          <p:spTgt spid="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barn(inVertical)">
                                      <p:cBhvr>
                                        <p:cTn id="26" dur="500"/>
                                        <p:tgtEl>
                                          <p:spTgt spid="16">
                                            <p:txEl>
                                              <p:pRg st="0" end="0"/>
                                            </p:txEl>
                                          </p:spTgt>
                                        </p:tgtEl>
                                      </p:cBhvr>
                                    </p:animEffect>
                                  </p:childTnLst>
                                </p:cTn>
                              </p:par>
                            </p:childTnLst>
                          </p:cTn>
                        </p:par>
                        <p:par>
                          <p:cTn id="27" fill="hold">
                            <p:stCondLst>
                              <p:cond delay="500"/>
                            </p:stCondLst>
                            <p:childTnLst>
                              <p:par>
                                <p:cTn id="28" presetID="16" presetClass="entr" presetSubtype="21" fill="hold" nodeType="after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barn(inVertical)">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barn(inVertical)">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22044</Words>
  <Application>WPS 演示</Application>
  <PresentationFormat>宽屏</PresentationFormat>
  <Paragraphs>395</Paragraphs>
  <Slides>28</Slides>
  <Notes>25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28</vt:i4>
      </vt:variant>
    </vt:vector>
  </HeadingPairs>
  <TitlesOfParts>
    <vt:vector size="45" baseType="lpstr">
      <vt:lpstr>Arial</vt:lpstr>
      <vt:lpstr>宋体</vt:lpstr>
      <vt:lpstr>Wingdings</vt:lpstr>
      <vt:lpstr>微软雅黑</vt:lpstr>
      <vt:lpstr>Arial</vt:lpstr>
      <vt:lpstr>汉仪旗黑Y2-45W</vt:lpstr>
      <vt:lpstr>Times New Roman</vt:lpstr>
      <vt:lpstr>Calibri</vt:lpstr>
      <vt:lpstr>等线</vt:lpstr>
      <vt:lpstr>Calibri</vt:lpstr>
      <vt:lpstr>Arial Unicode MS</vt:lpstr>
      <vt:lpstr>等线 Light</vt:lpstr>
      <vt:lpstr>HelveticaNeue</vt:lpstr>
      <vt:lpstr>华文新魏</vt:lpstr>
      <vt:lpstr>Segoe Print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dc:creator>
  <cp:lastModifiedBy>Administrator</cp:lastModifiedBy>
  <cp:revision>17</cp:revision>
  <dcterms:created xsi:type="dcterms:W3CDTF">2025-02-27T07:12:00Z</dcterms:created>
  <dcterms:modified xsi:type="dcterms:W3CDTF">2025-05-23T03:57:46Z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