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31" r:id="rId3"/>
    <p:sldId id="270" r:id="rId4"/>
    <p:sldId id="416" r:id="rId5"/>
    <p:sldId id="507" r:id="rId6"/>
    <p:sldId id="508" r:id="rId8"/>
    <p:sldId id="441" r:id="rId9"/>
    <p:sldId id="468" r:id="rId10"/>
    <p:sldId id="506" r:id="rId11"/>
    <p:sldId id="417" r:id="rId12"/>
    <p:sldId id="488" r:id="rId13"/>
    <p:sldId id="509" r:id="rId14"/>
    <p:sldId id="510" r:id="rId15"/>
    <p:sldId id="511" r:id="rId16"/>
    <p:sldId id="512" r:id="rId17"/>
    <p:sldId id="513" r:id="rId18"/>
    <p:sldId id="514" r:id="rId19"/>
    <p:sldId id="515" r:id="rId20"/>
    <p:sldId id="516" r:id="rId21"/>
    <p:sldId id="517" r:id="rId22"/>
    <p:sldId id="518" r:id="rId23"/>
    <p:sldId id="519" r:id="rId24"/>
    <p:sldId id="520" r:id="rId25"/>
    <p:sldId id="521" r:id="rId26"/>
    <p:sldId id="454" r:id="rId27"/>
    <p:sldId id="277" r:id="rId28"/>
    <p:sldId id="439" r:id="rId29"/>
    <p:sldId id="505" r:id="rId30"/>
  </p:sldIdLst>
  <p:sldSz cx="12192000" cy="6858000"/>
  <p:notesSz cx="6858000" cy="9144000"/>
  <p:embeddedFontLst>
    <p:embeddedFont>
      <p:font typeface="Trebuchet MS" panose="020B0603020202020204"/>
      <p:regular r:id="rId35"/>
      <p:bold r:id="rId36"/>
      <p:italic r:id="rId37"/>
      <p:boldItalic r:id="rId38"/>
    </p:embeddedFont>
    <p:embeddedFont>
      <p:font typeface="微软雅黑" panose="020B0503020204020204" charset="-122"/>
      <p:regular r:id="rId39"/>
    </p:embeddedFont>
    <p:embeddedFont>
      <p:font typeface="华文中宋" panose="02010600040101010101" charset="-122"/>
      <p:regular r:id="rId40"/>
    </p:embeddedFont>
    <p:embeddedFont>
      <p:font typeface="Calibri" panose="020F0502020204030204" charset="0"/>
      <p:regular r:id="rId41"/>
      <p:bold r:id="rId42"/>
      <p:italic r:id="rId43"/>
      <p:boldItalic r:id="rId4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08"/>
        <p:guide pos="378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 Target="slides/slide2.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image" Target="../media/image10.png"/><Relationship Id="rId3" Type="http://schemas.openxmlformats.org/officeDocument/2006/relationships/tags" Target="../tags/tag21.xml"/><Relationship Id="rId2" Type="http://schemas.openxmlformats.org/officeDocument/2006/relationships/tags" Target="../tags/tag20.xml"/><Relationship Id="rId14" Type="http://schemas.openxmlformats.org/officeDocument/2006/relationships/notesSlide" Target="../notesSlides/notesSlide7.xml"/><Relationship Id="rId13" Type="http://schemas.openxmlformats.org/officeDocument/2006/relationships/slideLayout" Target="../slideLayouts/slideLayout2.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1" Type="http://schemas.openxmlformats.org/officeDocument/2006/relationships/notesSlide" Target="../notesSlides/notesSlide8.xml"/><Relationship Id="rId10" Type="http://schemas.openxmlformats.org/officeDocument/2006/relationships/slideLayout" Target="../slideLayouts/slideLayout2.xml"/><Relationship Id="rId1" Type="http://schemas.openxmlformats.org/officeDocument/2006/relationships/tags" Target="../tags/tag30.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21.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image" Target="../media/image10.png"/><Relationship Id="rId3" Type="http://schemas.openxmlformats.org/officeDocument/2006/relationships/tags" Target="../tags/tag51.xml"/><Relationship Id="rId2" Type="http://schemas.openxmlformats.org/officeDocument/2006/relationships/tags" Target="../tags/tag50.xml"/><Relationship Id="rId14" Type="http://schemas.openxmlformats.org/officeDocument/2006/relationships/notesSlide" Target="../notesSlides/notesSlide9.xml"/><Relationship Id="rId13" Type="http://schemas.openxmlformats.org/officeDocument/2006/relationships/slideLayout" Target="../slideLayouts/slideLayout2.xml"/><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tags" Target="../tags/tag49.xml"/></Relationships>
</file>

<file path=ppt/slides/_rels/slide22.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1" Type="http://schemas.openxmlformats.org/officeDocument/2006/relationships/notesSlide" Target="../notesSlides/notesSlide10.xml"/><Relationship Id="rId10" Type="http://schemas.openxmlformats.org/officeDocument/2006/relationships/slideLayout" Target="../slideLayouts/slideLayout2.xml"/><Relationship Id="rId1" Type="http://schemas.openxmlformats.org/officeDocument/2006/relationships/tags" Target="../tags/tag60.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6.png"/><Relationship Id="rId2" Type="http://schemas.microsoft.com/office/2007/relationships/media" Target="../media/media1.mp3"/><Relationship Id="rId1" Type="http://schemas.openxmlformats.org/officeDocument/2006/relationships/audio" Target="../media/media1.mp3"/></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90220" y="540385"/>
            <a:ext cx="11207750" cy="2491740"/>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600" b="0" i="0" smtClean="0">
                <a:latin typeface="Times New Roman" panose="02020603050405020304" charset="0"/>
                <a:ea typeface="华文中宋" panose="02010600040101010101" charset="-122"/>
                <a:cs typeface="Times New Roman" panose="02020603050405020304" charset="0"/>
              </a:rPr>
              <a:t>1. </a:t>
            </a:r>
            <a:r>
              <a:rPr sz="2600" b="0" i="0" smtClean="0">
                <a:latin typeface="Times New Roman" panose="02020603050405020304" charset="0"/>
                <a:ea typeface="华文中宋" panose="02010600040101010101" charset="-122"/>
                <a:cs typeface="Times New Roman" panose="02020603050405020304" charset="0"/>
              </a:rPr>
              <a:t>What caused the female orcas in John Coe and Aquarius's pod to lose their ability to reproduce?</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A. Aging and natural decline</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B. Toxic pollutants in their bodies</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C. Lack of food sources</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D. Increased human interference</a:t>
            </a:r>
            <a:r>
              <a:rPr lang="en-US" sz="2600" b="0" i="0" smtClean="0">
                <a:latin typeface="Times New Roman" panose="02020603050405020304" charset="0"/>
                <a:ea typeface="华文中宋" panose="02010600040101010101" charset="-122"/>
                <a:cs typeface="Times New Roman" panose="02020603050405020304" charset="0"/>
              </a:rPr>
              <a:t>.</a:t>
            </a:r>
            <a:endParaRPr lang="en-US" sz="26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492125" y="3198495"/>
            <a:ext cx="11207750" cy="355346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2. Why do the recent Northumberland orca sightings raise hopes about new populations in British waters?</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A. The orcas stayed longer and were photographed professionally.</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B. The identified orcas belong to migratory groups from Iceland.</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C. The UK’s resident orcas are finally reproducing again.</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D. The sightings prove toxins in the water have decreased.</a:t>
            </a:r>
            <a:endParaRPr lang="en-US" sz="25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5" name="图片 4"/>
          <p:cNvPicPr>
            <a:picLocks noChangeAspect="1"/>
          </p:cNvPicPr>
          <p:nvPr/>
        </p:nvPicPr>
        <p:blipFill>
          <a:blip r:embed="rId1"/>
          <a:stretch>
            <a:fillRect/>
          </a:stretch>
        </p:blipFill>
        <p:spPr>
          <a:xfrm>
            <a:off x="5419725" y="2010410"/>
            <a:ext cx="388620" cy="258445"/>
          </a:xfrm>
          <a:prstGeom prst="rect">
            <a:avLst/>
          </a:prstGeom>
        </p:spPr>
      </p:pic>
      <p:pic>
        <p:nvPicPr>
          <p:cNvPr id="8" name="图片 7"/>
          <p:cNvPicPr>
            <a:picLocks noChangeAspect="1"/>
          </p:cNvPicPr>
          <p:nvPr/>
        </p:nvPicPr>
        <p:blipFill>
          <a:blip r:embed="rId1"/>
          <a:stretch>
            <a:fillRect/>
          </a:stretch>
        </p:blipFill>
        <p:spPr>
          <a:xfrm>
            <a:off x="492125" y="5207000"/>
            <a:ext cx="388620" cy="2584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dwindle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become gradually less or smaller   </a:t>
            </a:r>
            <a:r>
              <a:rPr sz="2800">
                <a:latin typeface="Times New Roman" panose="02020603050405020304" charset="0"/>
                <a:ea typeface="华文中宋" panose="02010600040101010101" charset="-122"/>
                <a:cs typeface="Times New Roman" panose="02020603050405020304" charset="0"/>
                <a:sym typeface="+mn-ea"/>
              </a:rPr>
              <a:t>（逐渐）减少，变小，缩小</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Support for the party has dwindled away to nothing.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支持这个党派的人渐渐化为乌有</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doom</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make sb/sth certain to fail, suffer, die, etc.    </a:t>
            </a:r>
            <a:r>
              <a:rPr lang="zh-CN" altLang="en-US" sz="2800">
                <a:latin typeface="Times New Roman" panose="02020603050405020304" charset="0"/>
                <a:ea typeface="华文中宋" panose="02010600040101010101" charset="-122"/>
                <a:cs typeface="Times New Roman" panose="02020603050405020304" charset="0"/>
                <a:sym typeface="+mn-ea"/>
              </a:rPr>
              <a:t>注定失败（或遭殃、死亡等）</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plan was doomed to failure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这个计划注定要失败。</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11455" y="2594610"/>
            <a:ext cx="897255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Membership of the club has dwindled from 70 to 20.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41935" y="6263005"/>
            <a:ext cx="953071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marriage was doomed from the start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284730" y="2099310"/>
            <a:ext cx="9491980" cy="521970"/>
          </a:xfrm>
          <a:prstGeom prst="rect">
            <a:avLst/>
          </a:prstGeom>
          <a:noFill/>
        </p:spPr>
        <p:txBody>
          <a:bodyPr wrap="square" rtlCol="0" anchor="t">
            <a:spAutoFit/>
          </a:bodyPr>
          <a:lstStyle/>
          <a:p>
            <a:r>
              <a:rPr lang="zh-CN" sz="2800">
                <a:ea typeface="华文中宋" panose="02010600040101010101" charset="-122"/>
              </a:rPr>
              <a:t>俱乐部会员人数已从70减少到20。</a:t>
            </a:r>
            <a:endParaRPr lang="zh-CN" altLang="en-US" sz="2800">
              <a:ea typeface="华文中宋" panose="02010600040101010101" charset="-122"/>
            </a:endParaRPr>
          </a:p>
        </p:txBody>
      </p:sp>
      <p:cxnSp>
        <p:nvCxnSpPr>
          <p:cNvPr id="3145728" name="直接连接符 8"/>
          <p:cNvCxnSpPr/>
          <p:nvPr/>
        </p:nvCxnSpPr>
        <p:spPr>
          <a:xfrm flipV="1">
            <a:off x="312420" y="3067050"/>
            <a:ext cx="7521575" cy="495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12420" y="6696075"/>
            <a:ext cx="6245225"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379980" y="5661660"/>
            <a:ext cx="9507855" cy="521970"/>
          </a:xfrm>
          <a:prstGeom prst="rect">
            <a:avLst/>
          </a:prstGeom>
          <a:noFill/>
        </p:spPr>
        <p:txBody>
          <a:bodyPr wrap="square" rtlCol="0" anchor="t">
            <a:spAutoFit/>
          </a:bodyPr>
          <a:p>
            <a:r>
              <a:rPr lang="zh-CN" altLang="en-US" sz="2800">
                <a:ea typeface="华文中宋" panose="02010600040101010101" charset="-122"/>
              </a:rPr>
              <a:t>这桩婚姻从一开始就注定要破裂。</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63830" y="209931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9722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32092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82015"/>
            <a:ext cx="11502390" cy="119888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For each newcomer, experts compared their dorsal fin, unique identifying patterns around their eye patch and the pale “saddle patch” on their back with that of the orcas listed in ID catalogues in Shetland and Iceland.</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nvSpPr>
        <p:spPr>
          <a:xfrm>
            <a:off x="400685" y="2164715"/>
            <a:ext cx="11595735" cy="737235"/>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对于每一个新来者，专家们将它们的背鳍、眼罩周围独特的识别图案和背上苍白的“鞍状斑块”与设得兰群岛和冰岛的虎鲸ID目录中列出的虎鲸进行了比较。</a:t>
            </a:r>
            <a:endParaRPr sz="21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695700"/>
            <a:ext cx="11751310" cy="229235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807460"/>
            <a:ext cx="11603355" cy="1198880"/>
          </a:xfrm>
          <a:prstGeom prst="rect">
            <a:avLst/>
          </a:prstGeom>
          <a:noFill/>
        </p:spPr>
        <p:txBody>
          <a:bodyPr wrap="square">
            <a:spAutoFit/>
          </a:bodyPr>
          <a:lstStyle/>
          <a:p>
            <a:pPr algn="l"/>
            <a:r>
              <a:rPr sz="2400">
                <a:latin typeface="Times New Roman" panose="02020603050405020304" charset="0"/>
                <a:cs typeface="Times New Roman" panose="02020603050405020304" charset="0"/>
                <a:sym typeface="+mn-ea"/>
              </a:rPr>
              <a:t>Three others have been identified as “Razor”, “Ossa” and “199”, which are members of the 65 pod — another of the 12 migratory groups that are known to travel from Iceland to the British Isles.</a:t>
            </a:r>
            <a:endParaRPr sz="2400">
              <a:latin typeface="Times New Roman" panose="02020603050405020304" charset="0"/>
              <a:cs typeface="Times New Roman" panose="02020603050405020304" charset="0"/>
              <a:sym typeface="+mn-ea"/>
            </a:endParaRPr>
          </a:p>
        </p:txBody>
      </p:sp>
      <p:sp>
        <p:nvSpPr>
          <p:cNvPr id="14" name="文本框 13"/>
          <p:cNvSpPr txBox="1"/>
          <p:nvPr/>
        </p:nvSpPr>
        <p:spPr>
          <a:xfrm>
            <a:off x="447675" y="5063490"/>
            <a:ext cx="11501755" cy="737235"/>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另外三只被确定为“剃刀”、“奥萨”和“199”，它们是第65群的成员——已知从冰岛到不列颠群岛的12个迁徙群体中的另一个。</a:t>
            </a:r>
            <a:endParaRPr sz="21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1371283" y="217805"/>
            <a:ext cx="9449435" cy="1014730"/>
          </a:xfrm>
          <a:prstGeom prst="rect">
            <a:avLst/>
          </a:prstGeom>
          <a:noFill/>
        </p:spPr>
        <p:txBody>
          <a:bodyPr wrap="square" rtlCol="0" anchor="t">
            <a:spAutoFit/>
          </a:bodyPr>
          <a:p>
            <a:pPr algn="ctr">
              <a:buClrTx/>
              <a:buSzTx/>
              <a:buFontTx/>
            </a:pPr>
            <a:r>
              <a:rPr lang="en-US" altLang="zh-CN" sz="3200" b="1">
                <a:sym typeface="+mn-ea"/>
              </a:rPr>
              <a:t>3. The worst coffee types for your cholesterol levels </a:t>
            </a:r>
            <a:endParaRPr lang="en-US" altLang="zh-CN" sz="3200" b="1">
              <a:sym typeface="+mn-ea"/>
            </a:endParaRPr>
          </a:p>
          <a:p>
            <a:pPr algn="ctr">
              <a:buClrTx/>
              <a:buSzTx/>
              <a:buFontTx/>
            </a:pPr>
            <a:r>
              <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对胆固醇水平影响最大的咖啡类型</a:t>
            </a:r>
            <a:r>
              <a:rPr lang="en-US" alt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 </a:t>
            </a:r>
            <a:endParaRPr lang="en-US" alt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4" name="图片 3"/>
          <p:cNvPicPr>
            <a:picLocks noChangeAspect="1"/>
          </p:cNvPicPr>
          <p:nvPr/>
        </p:nvPicPr>
        <p:blipFill>
          <a:blip r:embed="rId1"/>
          <a:srcRect t="5887" b="3429"/>
          <a:stretch>
            <a:fillRect/>
          </a:stretch>
        </p:blipFill>
        <p:spPr>
          <a:xfrm>
            <a:off x="2164398" y="1388745"/>
            <a:ext cx="7863205" cy="522351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16205" y="604520"/>
            <a:ext cx="11941175" cy="5939155"/>
          </a:xfrm>
          <a:prstGeom prst="rect">
            <a:avLst/>
          </a:prstGeom>
          <a:noFill/>
        </p:spPr>
        <p:txBody>
          <a:bodyPr wrap="square" rtlCol="0" anchor="t">
            <a:spAutoFit/>
          </a:bodyPr>
          <a:p>
            <a:r>
              <a:rPr lang="en-US" altLang="zh-CN" sz="2000">
                <a:latin typeface="Times New Roman" panose="02020603050405020304" charset="0"/>
                <a:cs typeface="Times New Roman" panose="02020603050405020304" charset="0"/>
              </a:rPr>
              <a:t>    According to the National Coffee Association, the average American drinks just over three cups of coffee a day. It’s often seen as a healthy habit, and for good reason: coffee is linked to a reduced risk of diabetes and certain types of cancer. But coffee also contains natural compounds that can raise cholesterol, and depending on how it’s prepared, your daily </a:t>
            </a:r>
            <a:r>
              <a:rPr lang="en-US" altLang="zh-CN" sz="2000">
                <a:solidFill>
                  <a:srgbClr val="0000FF"/>
                </a:solidFill>
                <a:latin typeface="Times New Roman" panose="02020603050405020304" charset="0"/>
                <a:cs typeface="Times New Roman" panose="02020603050405020304" charset="0"/>
              </a:rPr>
              <a:t>pick-me-up</a:t>
            </a:r>
            <a:r>
              <a:rPr lang="en-US" altLang="zh-CN" sz="2000">
                <a:latin typeface="Times New Roman" panose="02020603050405020304" charset="0"/>
                <a:cs typeface="Times New Roman" panose="02020603050405020304" charset="0"/>
              </a:rPr>
              <a:t> could be giving you more of them than you want.</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In a study, published in the journal Nutrition, Metabolism and Cardiovascular Diseases, a team of Swedish researchers took a closer look at workplace coffee machines and found that many produce coffee with relatively high levels of these cholesterol-elevating substances.</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Unfiltered or boiled coffee is known to contain two cholesterol-raising compounds, cafestol and kahweol, which belong to a group of naturally occurring fats called diterpenes. These have been associated with higher levels of LDL (or ‘bad’) cholesterol and an increased risk of cardiovascular disease. They’ve also been shown to slightly reduce HDL (‘good’) cholesterol. </a:t>
            </a:r>
            <a:r>
              <a:rPr lang="en-US" altLang="zh-CN" sz="2000">
                <a:solidFill>
                  <a:srgbClr val="0000FF"/>
                </a:solidFill>
                <a:latin typeface="Times New Roman" panose="02020603050405020304" charset="0"/>
                <a:cs typeface="Times New Roman" panose="02020603050405020304" charset="0"/>
              </a:rPr>
              <a:t>Filter</a:t>
            </a:r>
            <a:r>
              <a:rPr lang="en-US" altLang="zh-CN" sz="2000">
                <a:latin typeface="Times New Roman" panose="02020603050405020304" charset="0"/>
                <a:cs typeface="Times New Roman" panose="02020603050405020304" charset="0"/>
              </a:rPr>
              <a:t>ed coffee, by contrast, tends to contain far lower levels of these substances.</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“But at work, we get a lot of coffee from machines and no one has really tested these before,” study author Dr David Iggman told BBC Science Focus. To investigate, the team measured the levels of cafestol and kahweol found in coffee from 14 machines across a range of workplaces. They compared these brews to drip coffee, percolator, French press, espresso and boiled coffee.</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“From our data, we can say that liquid-model machines are definitely the better option,” Iggman said. These machines, which combine a liquid coffee concentrate with hot water, produce coffee with very low levels of diterpenes, at a similar level to paper-filtered coffee. Meanwhile, machines that used ground or whole beans passed through a metal filter contained higher levels of cholesterol-raising compounds.</a:t>
            </a:r>
            <a:endParaRPr lang="en-US" altLang="zh-CN" sz="20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3846830" y="0"/>
            <a:ext cx="6337935" cy="445135"/>
          </a:xfrm>
          <a:prstGeom prst="rect">
            <a:avLst/>
          </a:prstGeom>
          <a:noFill/>
        </p:spPr>
        <p:txBody>
          <a:bodyPr wrap="square" rtlCol="0" anchor="t">
            <a:spAutoFit/>
          </a:bodyPr>
          <a:p>
            <a:pPr algn="l">
              <a:buClrTx/>
              <a:buSzTx/>
              <a:buFontTx/>
            </a:pPr>
            <a:r>
              <a:rPr lang="en-US" altLang="zh-CN" sz="2300" b="1" i="1">
                <a:solidFill>
                  <a:srgbClr val="ED7D31"/>
                </a:solidFill>
                <a:latin typeface="微软雅黑" panose="020B0503020204020204" charset="-122"/>
                <a:ea typeface="微软雅黑" panose="020B0503020204020204" charset="-122"/>
                <a:cs typeface="微软雅黑" panose="020B0503020204020204" charset="-122"/>
                <a:sym typeface="+mn-ea"/>
              </a:rPr>
              <a:t>BBC Science Focus</a:t>
            </a:r>
            <a:r>
              <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rPr>
              <a:t>May, 2025 P22)</a:t>
            </a:r>
            <a:endPar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custDataLst>
              <p:tags r:id="rId1"/>
            </p:custDataLst>
          </p:nvPr>
        </p:nvSpPr>
        <p:spPr>
          <a:xfrm>
            <a:off x="2037715" y="789940"/>
            <a:ext cx="8895715" cy="1886585"/>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1. Which two compounds in coffee are linked to raising cholesterol levels?</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A. Caffeine and cafestol</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B. Cafestol and kahweol</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C. Kahweol and diterpenes</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D. HDL and LDL</a:t>
            </a:r>
            <a:endParaRPr lang="en-US" altLang="zh-CN" sz="20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custDataLst>
              <p:tags r:id="rId2"/>
            </p:custDataLst>
          </p:nvPr>
        </p:nvSpPr>
        <p:spPr>
          <a:xfrm>
            <a:off x="2037715" y="2834005"/>
            <a:ext cx="8896350" cy="1886585"/>
          </a:xfrm>
          <a:prstGeom prst="rect">
            <a:avLst/>
          </a:prstGeom>
          <a:solidFill>
            <a:schemeClr val="bg2"/>
          </a:solidFill>
          <a:ln w="34925" cmpd="sng">
            <a:noFill/>
            <a:prstDash val="sysDash"/>
          </a:ln>
        </p:spPr>
        <p:txBody>
          <a:bodyPr wrap="square">
            <a:spAutoFit/>
          </a:bodyPr>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2. Why did the Swedish researchers focus on workplace coffee machines?</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A. Because they are more expensive than home machines.</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B. Because they are rarely tested despite frequent use.</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C. Because they produce better-tasting coffee.</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D. Because they are required by health regulations.</a:t>
            </a:r>
            <a:endParaRPr lang="en-US" altLang="zh-CN" sz="2000" b="0" i="0" smtClean="0">
              <a:latin typeface="Times New Roman" panose="02020603050405020304" charset="0"/>
              <a:ea typeface="华文中宋" panose="02010600040101010101" charset="-122"/>
              <a:cs typeface="Times New Roman" panose="02020603050405020304" charset="0"/>
            </a:endParaRPr>
          </a:p>
        </p:txBody>
      </p:sp>
      <p:pic>
        <p:nvPicPr>
          <p:cNvPr id="6" name="图片 5"/>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2037715" y="4893945"/>
            <a:ext cx="379466" cy="396000"/>
          </a:xfrm>
          <a:prstGeom prst="rect">
            <a:avLst/>
          </a:prstGeom>
        </p:spPr>
      </p:pic>
      <p:pic>
        <p:nvPicPr>
          <p:cNvPr id="8" name="图片 7"/>
          <p:cNvPicPr>
            <a:picLocks noChangeAspect="1"/>
          </p:cNvPicPr>
          <p:nvPr>
            <p:custDataLst>
              <p:tags r:id="rId5"/>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1979930" y="1581785"/>
            <a:ext cx="379466" cy="396000"/>
          </a:xfrm>
          <a:prstGeom prst="rect">
            <a:avLst/>
          </a:prstGeom>
        </p:spPr>
      </p:pic>
      <p:sp>
        <p:nvSpPr>
          <p:cNvPr id="13" name="矩形 12"/>
          <p:cNvSpPr/>
          <p:nvPr>
            <p:custDataLst>
              <p:tags r:id="rId6"/>
            </p:custDataLst>
          </p:nvPr>
        </p:nvSpPr>
        <p:spPr>
          <a:xfrm>
            <a:off x="2037715" y="4858385"/>
            <a:ext cx="8896350" cy="1886585"/>
          </a:xfrm>
          <a:prstGeom prst="rect">
            <a:avLst/>
          </a:prstGeom>
          <a:solidFill>
            <a:schemeClr val="accent6">
              <a:lumMod val="20000"/>
              <a:lumOff val="80000"/>
            </a:schemeClr>
          </a:solidFill>
          <a:ln w="34925" cmpd="sng">
            <a:noFill/>
            <a:prstDash val="sysDash"/>
          </a:ln>
        </p:spPr>
        <p:txBody>
          <a:bodyPr wrap="square" rtlCol="0" anchor="t">
            <a:spAutoFit/>
          </a:bodyPr>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3. Which of the following is the best title for the text?</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A. The Benefits of Drinking Three Cups of Coffee Daily</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B. How Coffee Machines Affect Workplace Efficiency</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C. Coffee Preparation Methods and Their Impact on Cholesterol</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D. A Guide to Choosing the Perfect Coffee Machine</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p:txBody>
      </p:sp>
      <p:pic>
        <p:nvPicPr>
          <p:cNvPr id="12" name="图片 11"/>
          <p:cNvPicPr>
            <a:picLocks noChangeAspect="1"/>
          </p:cNvPicPr>
          <p:nvPr>
            <p:custDataLst>
              <p:tags r:id="rId7"/>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1979930" y="3579495"/>
            <a:ext cx="379466" cy="396000"/>
          </a:xfrm>
          <a:prstGeom prst="rect">
            <a:avLst/>
          </a:prstGeom>
        </p:spPr>
      </p:pic>
      <p:sp>
        <p:nvSpPr>
          <p:cNvPr id="15" name="文本框 16"/>
          <p:cNvSpPr txBox="1"/>
          <p:nvPr>
            <p:custDataLst>
              <p:tags r:id="rId8"/>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pic>
        <p:nvPicPr>
          <p:cNvPr id="16" name="图片 15"/>
          <p:cNvPicPr>
            <a:picLocks noChangeAspect="1"/>
          </p:cNvPicPr>
          <p:nvPr>
            <p:custDataLst>
              <p:tags r:id="rId9"/>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1979930" y="5958205"/>
            <a:ext cx="379466" cy="396000"/>
          </a:xfrm>
          <a:prstGeom prst="rect">
            <a:avLst/>
          </a:prstGeom>
        </p:spPr>
      </p:pic>
      <p:sp>
        <p:nvSpPr>
          <p:cNvPr id="2" name="文本框 1"/>
          <p:cNvSpPr txBox="1"/>
          <p:nvPr>
            <p:custDataLst>
              <p:tags r:id="rId10"/>
            </p:custDataLst>
          </p:nvPr>
        </p:nvSpPr>
        <p:spPr>
          <a:xfrm>
            <a:off x="173355" y="1581785"/>
            <a:ext cx="1551940" cy="440055"/>
          </a:xfrm>
          <a:prstGeom prst="rect">
            <a:avLst/>
          </a:prstGeom>
          <a:solidFill>
            <a:srgbClr val="0070C0"/>
          </a:solidFill>
        </p:spPr>
        <p:txBody>
          <a:bodyPr wrap="square" rtlCol="0" anchor="t">
            <a:noAutofit/>
          </a:bodyPr>
          <a:p>
            <a:pPr lvl="0" algn="ctr">
              <a:buClrTx/>
              <a:buSzTx/>
              <a:buFontTx/>
            </a:pPr>
            <a:r>
              <a:rPr kumimoji="1" lang="en-US" altLang="zh-CN" sz="2200" b="1" dirty="0">
                <a:solidFill>
                  <a:schemeClr val="lt1"/>
                </a:solidFill>
                <a:sym typeface="+mn-ea"/>
              </a:rPr>
              <a:t>DETAIL</a:t>
            </a:r>
            <a:endParaRPr kumimoji="1" lang="en-US" altLang="zh-CN" sz="2200" b="1" dirty="0">
              <a:solidFill>
                <a:schemeClr val="lt1"/>
              </a:solidFill>
              <a:sym typeface="+mn-ea"/>
            </a:endParaRPr>
          </a:p>
        </p:txBody>
      </p:sp>
      <p:sp>
        <p:nvSpPr>
          <p:cNvPr id="17" name="文本框 16"/>
          <p:cNvSpPr txBox="1"/>
          <p:nvPr>
            <p:custDataLst>
              <p:tags r:id="rId11"/>
            </p:custDataLst>
          </p:nvPr>
        </p:nvSpPr>
        <p:spPr>
          <a:xfrm>
            <a:off x="173355" y="3593465"/>
            <a:ext cx="1551940" cy="439420"/>
          </a:xfrm>
          <a:prstGeom prst="rect">
            <a:avLst/>
          </a:prstGeom>
          <a:solidFill>
            <a:srgbClr val="0070C0"/>
          </a:solidFill>
        </p:spPr>
        <p:txBody>
          <a:bodyPr wrap="square" rtlCol="0" anchor="t">
            <a:noAutofit/>
          </a:bodyPr>
          <a:p>
            <a:pPr lvl="0" algn="l">
              <a:buClrTx/>
              <a:buSzTx/>
              <a:buFontTx/>
            </a:pPr>
            <a:r>
              <a:rPr kumimoji="1" lang="en-US" altLang="zh-CN" sz="2200" b="1" dirty="0">
                <a:solidFill>
                  <a:schemeClr val="lt1"/>
                </a:solidFill>
                <a:sym typeface="+mn-ea"/>
              </a:rPr>
              <a:t>INFERENCE</a:t>
            </a:r>
            <a:endParaRPr kumimoji="1" lang="en-US" altLang="zh-CN" sz="2200" b="1" dirty="0">
              <a:solidFill>
                <a:schemeClr val="lt1"/>
              </a:solidFill>
              <a:sym typeface="+mn-ea"/>
            </a:endParaRPr>
          </a:p>
        </p:txBody>
      </p:sp>
      <p:sp>
        <p:nvSpPr>
          <p:cNvPr id="18" name="文本框 17"/>
          <p:cNvSpPr txBox="1"/>
          <p:nvPr>
            <p:custDataLst>
              <p:tags r:id="rId12"/>
            </p:custDataLst>
          </p:nvPr>
        </p:nvSpPr>
        <p:spPr>
          <a:xfrm>
            <a:off x="173355" y="5604510"/>
            <a:ext cx="1552575" cy="429895"/>
          </a:xfrm>
          <a:prstGeom prst="rect">
            <a:avLst/>
          </a:prstGeom>
          <a:solidFill>
            <a:srgbClr val="0070C0"/>
          </a:solidFill>
        </p:spPr>
        <p:txBody>
          <a:bodyPr wrap="square" rtlCol="0" anchor="t">
            <a:spAutoFit/>
          </a:bodyPr>
          <a:p>
            <a:pPr lvl="0" algn="ctr">
              <a:buClrTx/>
              <a:buSzTx/>
              <a:buFontTx/>
            </a:pPr>
            <a:r>
              <a:rPr kumimoji="1" lang="en-US" altLang="zh-CN" sz="2200" b="1" dirty="0">
                <a:solidFill>
                  <a:schemeClr val="lt1"/>
                </a:solidFill>
                <a:sym typeface="+mn-ea"/>
              </a:rPr>
              <a:t>GIST</a:t>
            </a:r>
            <a:endParaRPr kumimoji="1" lang="en-US" altLang="zh-CN" sz="2200" b="1" dirty="0">
              <a:solidFill>
                <a:schemeClr val="lt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8450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ea typeface="华文中宋" panose="02010600040101010101" charset="-122"/>
                <a:cs typeface="Times New Roman" panose="02020603050405020304" charset="0"/>
                <a:sym typeface="+mn-ea"/>
              </a:rPr>
              <a:t>pick-me-up</a:t>
            </a:r>
            <a:r>
              <a:rPr lang="en-US" altLang="zh-CN" sz="2800">
                <a:latin typeface="Times New Roman" panose="02020603050405020304" charset="0"/>
                <a:ea typeface="华文中宋" panose="02010600040101010101" charset="-122"/>
                <a:cs typeface="Times New Roman" panose="02020603050405020304" charset="0"/>
                <a:sym typeface="+mn-ea"/>
              </a:rPr>
              <a:t>: something that makes you feel better, happier, healthier, etc., especially medicine or an alcoholic drink </a:t>
            </a:r>
            <a:r>
              <a:rPr lang="zh-CN" altLang="en-US" sz="2800">
                <a:latin typeface="Times New Roman" panose="02020603050405020304" charset="0"/>
                <a:ea typeface="华文中宋" panose="02010600040101010101" charset="-122"/>
                <a:cs typeface="Times New Roman" panose="02020603050405020304" charset="0"/>
                <a:sym typeface="+mn-ea"/>
              </a:rPr>
              <a:t>提神物品</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A five day holiday in the Bahamas would be a great pick-me-up.                                                          </a:t>
            </a:r>
            <a:r>
              <a:rPr lang="zh-CN" altLang="en-US" sz="2800">
                <a:latin typeface="Times New Roman" panose="02020603050405020304" charset="0"/>
                <a:ea typeface="华文中宋" panose="02010600040101010101" charset="-122"/>
                <a:cs typeface="Times New Roman" panose="02020603050405020304" charset="0"/>
              </a:rPr>
              <a:t>在巴哈马群岛的五日假期很提神。</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filter</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ea typeface="华文中宋" panose="02010600040101010101" charset="-122"/>
                <a:cs typeface="Times New Roman" panose="02020603050405020304" charset="0"/>
              </a:rPr>
              <a:t>to pass liquid, light, etc. through a special device, especially to remove sth that is not wanted</a:t>
            </a:r>
            <a:r>
              <a:rPr lang="en-US" altLang="zh-CN" sz="2800">
                <a:latin typeface="华文中宋" panose="02010600040101010101" charset="-122"/>
                <a:ea typeface="华文中宋" panose="02010600040101010101" charset="-122"/>
                <a:cs typeface="Times New Roman" panose="02020603050405020304" charset="0"/>
              </a:rPr>
              <a:t> </a:t>
            </a:r>
            <a:r>
              <a:rPr lang="zh-CN" altLang="en-US" sz="2800">
                <a:latin typeface="华文中宋" panose="02010600040101010101" charset="-122"/>
                <a:ea typeface="华文中宋" panose="02010600040101010101" charset="-122"/>
                <a:cs typeface="Times New Roman" panose="02020603050405020304" charset="0"/>
              </a:rPr>
              <a:t>过滤</a:t>
            </a:r>
            <a:endParaRPr lang="zh-CN" altLang="en-US"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The ozone layer filters harmful UV rays from the sun.</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臭氧层过滤来自太阳的有害紫外线。</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66509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168015"/>
            <a:ext cx="73069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found the clear air was a perfect pick-me-up.</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118225"/>
            <a:ext cx="8295640" cy="504000"/>
          </a:xfrm>
          <a:prstGeom prst="rect">
            <a:avLst/>
          </a:prstGeom>
          <a:noFill/>
        </p:spPr>
        <p:txBody>
          <a:bodyPr wrap="square" rtlCol="0">
            <a:noAutofit/>
          </a:bodyPr>
          <a:lstStyle/>
          <a:p>
            <a:r>
              <a:rPr lang="en-US" altLang="zh-CN" sz="2800">
                <a:solidFill>
                  <a:srgbClr val="FF0000"/>
                </a:solidFill>
                <a:latin typeface="Times New Roman" panose="02020603050405020304" charset="0"/>
                <a:cs typeface="Times New Roman" panose="02020603050405020304" charset="0"/>
              </a:rPr>
              <a:t>All drinking water must be filtered. </a:t>
            </a:r>
            <a:endParaRPr lang="zh-CN" alt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648585"/>
            <a:ext cx="6713220" cy="521970"/>
          </a:xfrm>
          <a:prstGeom prst="rect">
            <a:avLst/>
          </a:prstGeom>
          <a:noFill/>
        </p:spPr>
        <p:txBody>
          <a:bodyPr wrap="square" rtlCol="0" anchor="t">
            <a:spAutoFit/>
          </a:bodyPr>
          <a:lstStyle/>
          <a:p>
            <a:r>
              <a:rPr lang="zh-CN" altLang="en-US" sz="2800">
                <a:ea typeface="华文中宋" panose="02010600040101010101" charset="-122"/>
              </a:rPr>
              <a:t>他发现清新的空气是一种完美的提神剂。</a:t>
            </a:r>
            <a:r>
              <a:rPr lang="en-US" altLang="zh-CN" sz="2800">
                <a:ea typeface="华文中宋" panose="02010600040101010101" charset="-122"/>
              </a:rPr>
              <a:t> </a:t>
            </a:r>
            <a:endParaRPr lang="en-US" altLang="zh-CN" sz="2800">
              <a:ea typeface="华文中宋" panose="02010600040101010101" charset="-122"/>
            </a:endParaRPr>
          </a:p>
        </p:txBody>
      </p:sp>
      <p:cxnSp>
        <p:nvCxnSpPr>
          <p:cNvPr id="3145728" name="直接连接符 8"/>
          <p:cNvCxnSpPr/>
          <p:nvPr>
            <p:custDataLst>
              <p:tags r:id="rId5"/>
            </p:custDataLst>
          </p:nvPr>
        </p:nvCxnSpPr>
        <p:spPr>
          <a:xfrm>
            <a:off x="311150" y="3656965"/>
            <a:ext cx="7296150" cy="285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flipV="1">
            <a:off x="320675" y="6583045"/>
            <a:ext cx="5241290"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596890"/>
            <a:ext cx="4429760" cy="521970"/>
          </a:xfrm>
          <a:prstGeom prst="rect">
            <a:avLst/>
          </a:prstGeom>
          <a:noFill/>
        </p:spPr>
        <p:txBody>
          <a:bodyPr wrap="square" rtlCol="0" anchor="t">
            <a:spAutoFit/>
          </a:bodyPr>
          <a:p>
            <a:r>
              <a:rPr lang="zh-CN" altLang="en-US" sz="2800">
                <a:ea typeface="华文中宋" panose="02010600040101010101" charset="-122"/>
              </a:rPr>
              <a:t>所有饮用水必须经过过滤。</a:t>
            </a:r>
            <a:endParaRPr lang="zh-CN" altLang="en-US" sz="2800">
              <a:ea typeface="华文中宋" panose="02010600040101010101" charset="-122"/>
            </a:endParaRPr>
          </a:p>
        </p:txBody>
      </p:sp>
      <p:sp>
        <p:nvSpPr>
          <p:cNvPr id="2" name="文本框 1"/>
          <p:cNvSpPr txBox="1"/>
          <p:nvPr>
            <p:custDataLst>
              <p:tags r:id="rId8"/>
            </p:custDataLst>
          </p:nvPr>
        </p:nvSpPr>
        <p:spPr>
          <a:xfrm>
            <a:off x="269875" y="557403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blinds(horizontal)">
                                      <p:cBhvr>
                                        <p:cTn id="28" dur="500"/>
                                        <p:tgtEl>
                                          <p:spTgt spid="1048602">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linds(horizontal)">
                                      <p:cBhvr>
                                        <p:cTn id="36" dur="500"/>
                                        <p:tgtEl>
                                          <p:spTgt spid="2"/>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45745" y="777875"/>
            <a:ext cx="11597005" cy="209994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60045" y="836930"/>
            <a:ext cx="11483340" cy="1244600"/>
          </a:xfrm>
          <a:prstGeom prst="rect">
            <a:avLst/>
          </a:prstGeom>
          <a:noFill/>
        </p:spPr>
        <p:txBody>
          <a:bodyPr wrap="square">
            <a:noAutofit/>
          </a:bodyPr>
          <a:lstStyle/>
          <a:p>
            <a:pPr algn="l"/>
            <a:r>
              <a:rPr lang="en-US" altLang="zh-CN" sz="2400">
                <a:latin typeface="Times New Roman" panose="02020603050405020304" charset="0"/>
                <a:cs typeface="Times New Roman" panose="02020603050405020304" charset="0"/>
                <a:sym typeface="+mn-ea"/>
              </a:rPr>
              <a:t>In a study, published in the journal Nutrition, Metabolism and Cardiovascular Diseases, a team of Swedish researchers took a closer look at workplace coffee machines and found that many produce coffee with relatively high levels of these cholesterol-elevating substances.</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08610" y="1976755"/>
            <a:ext cx="11525250" cy="833755"/>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在一项发表在《营养、代谢和心血管疾病》杂志上的研究中，一组瑞典研究人员仔细研究了工作场所的咖啡机，发现许多咖啡机中这些升高胆固醇的物质含量相对较高。</a:t>
            </a:r>
            <a:r>
              <a:rPr lang="en-US" altLang="zh-CN" sz="2400">
                <a:latin typeface="Times New Roman" panose="02020603050405020304" charset="0"/>
                <a:ea typeface="华文中宋" panose="02010600040101010101" charset="-122"/>
                <a:cs typeface="Times New Roman" panose="02020603050405020304" charset="0"/>
              </a:rPr>
              <a:t> </a:t>
            </a:r>
            <a:endParaRPr lang="en-US" altLang="zh-CN"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565525"/>
            <a:ext cx="11588115" cy="274828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416560" y="3597910"/>
            <a:ext cx="11426825" cy="1567815"/>
          </a:xfrm>
          <a:prstGeom prst="rect">
            <a:avLst/>
          </a:prstGeom>
          <a:noFill/>
        </p:spPr>
        <p:txBody>
          <a:bodyPr wrap="square">
            <a:noAutofit/>
          </a:bodyPr>
          <a:lstStyle/>
          <a:p>
            <a:pPr algn="l"/>
            <a:r>
              <a:rPr lang="en-US" altLang="zh-CN" sz="2400">
                <a:latin typeface="Times New Roman" panose="02020603050405020304" charset="0"/>
                <a:cs typeface="Times New Roman" panose="02020603050405020304" charset="0"/>
                <a:sym typeface="+mn-ea"/>
              </a:rPr>
              <a:t>These machines, which combine a liquid coffee concentrate with hot water, produce coffee with very low levels of diterpenes, at a similar level to paper-filtered coffee. Meanwhile, machines that used ground or whole beans passed through a metal filter contained higher levels of cholesterol-raising compounds.</a:t>
            </a:r>
            <a:endParaRPr lang="en-US" altLang="zh-CN" sz="2400">
              <a:latin typeface="Times New Roman" panose="02020603050405020304" charset="0"/>
              <a:cs typeface="Times New Roman" panose="02020603050405020304" charset="0"/>
              <a:sym typeface="+mn-ea"/>
            </a:endParaRPr>
          </a:p>
          <a:p>
            <a:pPr algn="l"/>
            <a:endParaRPr lang="en-US" altLang="zh-CN" sz="2400">
              <a:latin typeface="Times New Roman" panose="02020603050405020304" charset="0"/>
              <a:cs typeface="Times New Roman" panose="02020603050405020304" charset="0"/>
              <a:sym typeface="+mn-ea"/>
            </a:endParaRPr>
          </a:p>
          <a:p>
            <a:pPr algn="l"/>
            <a:endParaRPr lang="en-US" altLang="zh-CN" sz="24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416560" y="5068570"/>
            <a:ext cx="11335385" cy="1198880"/>
          </a:xfrm>
          <a:prstGeom prst="rect">
            <a:avLst/>
          </a:prstGeom>
          <a:noFill/>
        </p:spPr>
        <p:txBody>
          <a:bodyPr wrap="square" rtlCol="0">
            <a:sp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这些机器将液体咖啡浓缩物与热水混合，生产出的咖啡中二萜的含量非常低，与纸质过滤咖啡的含量相似。与此同时，使用磨碎或全豆通过金属过滤器的机器含有更高水平的胆固醇升高化合物。</a:t>
            </a:r>
            <a:endParaRPr lang="en-US" altLang="zh-CN"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1661795" y="217805"/>
            <a:ext cx="9449435" cy="1014730"/>
          </a:xfrm>
          <a:prstGeom prst="rect">
            <a:avLst/>
          </a:prstGeom>
          <a:noFill/>
        </p:spPr>
        <p:txBody>
          <a:bodyPr wrap="square" rtlCol="0" anchor="t">
            <a:spAutoFit/>
          </a:bodyPr>
          <a:p>
            <a:pPr algn="ctr">
              <a:buClrTx/>
              <a:buSzTx/>
              <a:buFontTx/>
            </a:pPr>
            <a:r>
              <a:rPr lang="en-US" altLang="zh-CN" sz="3200" b="1">
                <a:sym typeface="+mn-ea"/>
              </a:rPr>
              <a:t>4. What </a:t>
            </a:r>
            <a:r>
              <a:rPr lang="zh-CN" altLang="en-US" sz="3200" b="1">
                <a:sym typeface="+mn-ea"/>
              </a:rPr>
              <a:t>￡</a:t>
            </a:r>
            <a:r>
              <a:rPr lang="en-US" altLang="zh-CN" sz="3200" b="1">
                <a:sym typeface="+mn-ea"/>
              </a:rPr>
              <a:t>1.8 million buys you in...</a:t>
            </a:r>
            <a:endParaRPr lang="en-US" altLang="zh-CN" sz="3200" b="1">
              <a:sym typeface="+mn-ea"/>
            </a:endParaRPr>
          </a:p>
          <a:p>
            <a:pPr algn="ctr">
              <a:buClrTx/>
              <a:buSzTx/>
              <a:buFontTx/>
            </a:pPr>
            <a:r>
              <a:rPr lang="en-US" alt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180</a:t>
            </a:r>
            <a:r>
              <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万英镑能买到什么？</a:t>
            </a:r>
            <a:r>
              <a:rPr lang="en-US" alt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 </a:t>
            </a:r>
            <a:endParaRPr lang="en-US" alt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5" name="图片 4"/>
          <p:cNvPicPr>
            <a:picLocks noChangeAspect="1"/>
          </p:cNvPicPr>
          <p:nvPr/>
        </p:nvPicPr>
        <p:blipFill>
          <a:blip r:embed="rId1"/>
          <a:stretch>
            <a:fillRect/>
          </a:stretch>
        </p:blipFill>
        <p:spPr>
          <a:xfrm>
            <a:off x="1477010" y="1371600"/>
            <a:ext cx="2590800" cy="2437130"/>
          </a:xfrm>
          <a:prstGeom prst="rect">
            <a:avLst/>
          </a:prstGeom>
        </p:spPr>
      </p:pic>
      <p:pic>
        <p:nvPicPr>
          <p:cNvPr id="6" name="图片 5"/>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7510145" y="1278890"/>
            <a:ext cx="2662555" cy="2529840"/>
          </a:xfrm>
          <a:prstGeom prst="rect">
            <a:avLst/>
          </a:prstGeom>
        </p:spPr>
      </p:pic>
      <p:pic>
        <p:nvPicPr>
          <p:cNvPr id="8" name="图片 7"/>
          <p:cNvPicPr>
            <a:picLocks noChangeAspect="1"/>
          </p:cNvPicPr>
          <p:nvPr/>
        </p:nvPicPr>
        <p:blipFill>
          <a:blip r:embed="rId3"/>
          <a:stretch>
            <a:fillRect/>
          </a:stretch>
        </p:blipFill>
        <p:spPr>
          <a:xfrm>
            <a:off x="1477010" y="4059555"/>
            <a:ext cx="2590800" cy="2385695"/>
          </a:xfrm>
          <a:prstGeom prst="rect">
            <a:avLst/>
          </a:prstGeom>
        </p:spPr>
      </p:pic>
      <p:pic>
        <p:nvPicPr>
          <p:cNvPr id="9" name="图片 8"/>
          <p:cNvPicPr>
            <a:picLocks noChangeAspect="1"/>
          </p:cNvPicPr>
          <p:nvPr/>
        </p:nvPicPr>
        <p:blipFill>
          <a:blip r:embed="rId4"/>
          <a:stretch>
            <a:fillRect/>
          </a:stretch>
        </p:blipFill>
        <p:spPr>
          <a:xfrm>
            <a:off x="7498715" y="4018280"/>
            <a:ext cx="2673985" cy="242697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610870"/>
            <a:ext cx="12084050" cy="6247130"/>
          </a:xfrm>
          <a:prstGeom prst="rect">
            <a:avLst/>
          </a:prstGeom>
          <a:noFill/>
        </p:spPr>
        <p:txBody>
          <a:bodyPr wrap="square" rtlCol="0" anchor="t">
            <a:spAutoFit/>
          </a:bodyPr>
          <a:p>
            <a:r>
              <a:rPr lang="en-US" altLang="zh-CN" sz="2000" b="1">
                <a:latin typeface="Times New Roman" panose="02020603050405020304" charset="0"/>
                <a:cs typeface="Times New Roman" panose="02020603050405020304" charset="0"/>
              </a:rPr>
              <a:t>Oxfordshire (</a:t>
            </a:r>
            <a:r>
              <a:rPr lang="zh-CN" altLang="en-US" sz="2000" b="1">
                <a:latin typeface="Times New Roman" panose="02020603050405020304" charset="0"/>
                <a:cs typeface="Times New Roman" panose="02020603050405020304" charset="0"/>
              </a:rPr>
              <a:t>￡</a:t>
            </a:r>
            <a:r>
              <a:rPr lang="en-US" altLang="zh-CN" sz="2000" b="1">
                <a:latin typeface="Times New Roman" panose="02020603050405020304" charset="0"/>
                <a:cs typeface="Times New Roman" panose="02020603050405020304" charset="0"/>
              </a:rPr>
              <a:t>1.8million)</a:t>
            </a:r>
            <a:endParaRPr lang="en-US" altLang="zh-CN" sz="2000" b="1">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Orchard House is a spacious family home on the edge of the Cotswolds with a Georgian fa</a:t>
            </a:r>
            <a:r>
              <a:rPr lang="en-US" altLang="en-US" sz="2000">
                <a:latin typeface="Times New Roman" panose="02020603050405020304" charset="0"/>
                <a:cs typeface="Times New Roman" panose="02020603050405020304" charset="0"/>
              </a:rPr>
              <a:t>ç</a:t>
            </a:r>
            <a:r>
              <a:rPr lang="en-US" altLang="zh-CN" sz="2000">
                <a:latin typeface="Times New Roman" panose="02020603050405020304" charset="0"/>
                <a:cs typeface="Times New Roman" panose="02020603050405020304" charset="0"/>
              </a:rPr>
              <a:t>ade, high ceilings and beautifully maintained gardens with a grapevine-wrapped pergola, a prolific asparagus bed and a good-sized potting shed. On the ground floor there is a generous 500 sq ft living room, kitchen, dining room, office, bathroom and separate WC. Up the curved wooden staircase are four bedrooms and two bathrooms.</a:t>
            </a:r>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EPC</a:t>
            </a:r>
            <a:r>
              <a:rPr lang="en-US" altLang="zh-CN" sz="2000">
                <a:latin typeface="Times New Roman" panose="02020603050405020304" charset="0"/>
                <a:cs typeface="Times New Roman" panose="02020603050405020304" charset="0"/>
              </a:rPr>
              <a:t> D (potential B) — on a scale of A (best) to G (worst)</a:t>
            </a:r>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Upside</a:t>
            </a:r>
            <a:r>
              <a:rPr lang="en-US" altLang="zh-CN" sz="2000">
                <a:latin typeface="Times New Roman" panose="02020603050405020304" charset="0"/>
                <a:cs typeface="Times New Roman" panose="02020603050405020304" charset="0"/>
              </a:rPr>
              <a:t> Off-street parking.</a:t>
            </a:r>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Downside</a:t>
            </a:r>
            <a:r>
              <a:rPr lang="en-US" altLang="zh-CN" sz="2000">
                <a:latin typeface="Times New Roman" panose="02020603050405020304" charset="0"/>
                <a:cs typeface="Times New Roman" panose="02020603050405020304" charset="0"/>
              </a:rPr>
              <a:t> Despite the name, there’s no orchard.</a:t>
            </a:r>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Contact</a:t>
            </a:r>
            <a:r>
              <a:rPr lang="en-US" altLang="zh-CN" sz="2000">
                <a:latin typeface="Times New Roman" panose="02020603050405020304" charset="0"/>
                <a:cs typeface="Times New Roman" panose="02020603050405020304" charset="0"/>
              </a:rPr>
              <a:t> savills.com</a:t>
            </a:r>
            <a:endParaRPr lang="en-US" altLang="zh-CN" sz="2000">
              <a:latin typeface="Times New Roman" panose="02020603050405020304" charset="0"/>
              <a:cs typeface="Times New Roman" panose="02020603050405020304" charset="0"/>
            </a:endParaRPr>
          </a:p>
          <a:p>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Greater Manchester</a:t>
            </a:r>
            <a:r>
              <a:rPr lang="en-US" altLang="zh-CN" sz="2000" b="1">
                <a:latin typeface="Times New Roman" panose="02020603050405020304" charset="0"/>
                <a:cs typeface="Times New Roman" panose="02020603050405020304" charset="0"/>
                <a:sym typeface="+mn-ea"/>
              </a:rPr>
              <a:t>(</a:t>
            </a:r>
            <a:r>
              <a:rPr lang="zh-CN" altLang="en-US" sz="2000" b="1">
                <a:latin typeface="Times New Roman" panose="02020603050405020304" charset="0"/>
                <a:cs typeface="Times New Roman" panose="02020603050405020304" charset="0"/>
                <a:sym typeface="+mn-ea"/>
              </a:rPr>
              <a:t>￡</a:t>
            </a:r>
            <a:r>
              <a:rPr lang="en-US" altLang="zh-CN" sz="2000" b="1">
                <a:latin typeface="Times New Roman" panose="02020603050405020304" charset="0"/>
                <a:cs typeface="Times New Roman" panose="02020603050405020304" charset="0"/>
                <a:sym typeface="+mn-ea"/>
              </a:rPr>
              <a:t>1.795million)</a:t>
            </a:r>
            <a:endParaRPr lang="en-US" altLang="zh-CN" sz="2000" b="1">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It’s not often that a fully moated 16th-century house appears on the market, but Gidlow Hall is just that. The property, just over two miles from Wigan, has 4,727 sq ft of living space and 7.41 acres of land. It is accessed via a no through lane with a tree-lined sweeping drive, so there is a high degree of privacy. There are three reception rooms, five bedrooms and three bathrooms, including a main bedroom with </a:t>
            </a:r>
            <a:r>
              <a:rPr lang="en-US" altLang="zh-CN" sz="2000">
                <a:solidFill>
                  <a:srgbClr val="0000FF"/>
                </a:solidFill>
                <a:latin typeface="Times New Roman" panose="02020603050405020304" charset="0"/>
                <a:cs typeface="Times New Roman" panose="02020603050405020304" charset="0"/>
              </a:rPr>
              <a:t>en suite</a:t>
            </a:r>
            <a:r>
              <a:rPr lang="en-US" altLang="zh-CN" sz="2000">
                <a:latin typeface="Times New Roman" panose="02020603050405020304" charset="0"/>
                <a:cs typeface="Times New Roman" panose="02020603050405020304" charset="0"/>
              </a:rPr>
              <a:t> bathroom and a terrace. There is also a barrel-vaulted cellar and a detached double garage.</a:t>
            </a:r>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EPC</a:t>
            </a:r>
            <a:r>
              <a:rPr lang="en-US" altLang="zh-CN" sz="2000">
                <a:latin typeface="Times New Roman" panose="02020603050405020304" charset="0"/>
                <a:cs typeface="Times New Roman" panose="02020603050405020304" charset="0"/>
              </a:rPr>
              <a:t> C (current and potential)</a:t>
            </a:r>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Upside</a:t>
            </a:r>
            <a:r>
              <a:rPr lang="en-US" altLang="zh-CN" sz="2000">
                <a:latin typeface="Times New Roman" panose="02020603050405020304" charset="0"/>
                <a:cs typeface="Times New Roman" panose="02020603050405020304" charset="0"/>
              </a:rPr>
              <a:t> Further land available.</a:t>
            </a:r>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Downside</a:t>
            </a:r>
            <a:r>
              <a:rPr lang="en-US" altLang="zh-CN" sz="2000">
                <a:latin typeface="Times New Roman" panose="02020603050405020304" charset="0"/>
                <a:cs typeface="Times New Roman" panose="02020603050405020304" charset="0"/>
              </a:rPr>
              <a:t> The bridge can’t be drawn up.</a:t>
            </a:r>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Contact</a:t>
            </a:r>
            <a:r>
              <a:rPr lang="en-US" altLang="zh-CN" sz="2000">
                <a:latin typeface="Times New Roman" panose="02020603050405020304" charset="0"/>
                <a:cs typeface="Times New Roman" panose="02020603050405020304" charset="0"/>
              </a:rPr>
              <a:t> jackson-stops.co.uk</a:t>
            </a:r>
            <a:endParaRPr lang="en-US" altLang="zh-CN" sz="20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3846830" y="0"/>
            <a:ext cx="5020310" cy="445135"/>
          </a:xfrm>
          <a:prstGeom prst="rect">
            <a:avLst/>
          </a:prstGeom>
          <a:noFill/>
        </p:spPr>
        <p:txBody>
          <a:bodyPr wrap="square" rtlCol="0" anchor="t">
            <a:spAutoFit/>
          </a:bodyPr>
          <a:p>
            <a:pPr algn="l">
              <a:buClrTx/>
              <a:buSzTx/>
              <a:buFontTx/>
            </a:pPr>
            <a:r>
              <a:rPr lang="en-US" altLang="zh-CN" sz="2300" b="1" i="1">
                <a:solidFill>
                  <a:srgbClr val="ED7D31"/>
                </a:solidFill>
                <a:latin typeface="微软雅黑" panose="020B0503020204020204" charset="-122"/>
                <a:ea typeface="微软雅黑" panose="020B0503020204020204" charset="-122"/>
                <a:cs typeface="微软雅黑" panose="020B0503020204020204" charset="-122"/>
                <a:sym typeface="+mn-ea"/>
              </a:rPr>
              <a:t>The Times</a:t>
            </a:r>
            <a:r>
              <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rPr>
              <a:t>May 9, 2025 P3)</a:t>
            </a:r>
            <a:endPar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May 1st</a:t>
            </a:r>
            <a:r>
              <a:t>-</a:t>
            </a:r>
            <a:r>
              <a:rPr lang="en-US"/>
              <a:t>15th</a:t>
            </a:r>
            <a:r>
              <a:t>, 202</a:t>
            </a:r>
            <a:r>
              <a:rPr lang="en-US"/>
              <a:t>5</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8420" y="610870"/>
            <a:ext cx="11880850" cy="6247130"/>
          </a:xfrm>
          <a:prstGeom prst="rect">
            <a:avLst/>
          </a:prstGeom>
          <a:noFill/>
        </p:spPr>
        <p:txBody>
          <a:bodyPr wrap="square" rtlCol="0" anchor="t">
            <a:spAutoFit/>
          </a:bodyPr>
          <a:p>
            <a:r>
              <a:rPr lang="en-US" altLang="zh-CN" sz="2000" b="1">
                <a:latin typeface="Times New Roman" panose="02020603050405020304" charset="0"/>
                <a:cs typeface="Times New Roman" panose="02020603050405020304" charset="0"/>
                <a:sym typeface="+mn-ea"/>
              </a:rPr>
              <a:t>West Sussex(</a:t>
            </a:r>
            <a:r>
              <a:rPr lang="zh-CN" altLang="en-US" sz="2000" b="1">
                <a:latin typeface="Times New Roman" panose="02020603050405020304" charset="0"/>
                <a:cs typeface="Times New Roman" panose="02020603050405020304" charset="0"/>
                <a:sym typeface="+mn-ea"/>
              </a:rPr>
              <a:t>￡</a:t>
            </a:r>
            <a:r>
              <a:rPr lang="en-US" altLang="zh-CN" sz="2000" b="1">
                <a:latin typeface="Times New Roman" panose="02020603050405020304" charset="0"/>
                <a:cs typeface="Times New Roman" panose="02020603050405020304" charset="0"/>
                <a:sym typeface="+mn-ea"/>
              </a:rPr>
              <a:t>1.795million)</a:t>
            </a:r>
            <a:endParaRPr lang="en-US" altLang="zh-CN" sz="2000" b="1">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sym typeface="+mn-ea"/>
              </a:rPr>
              <a:t>With stunning views of the South Downs National Park, Rhiw has no shortage of country charm. It is grade II listed and has exposed timber beams, brickwork and open fireplaces, as well as a conservatory which opens out into the garden. There are three more reception rooms downstairs, plus a large kitchen, shower room and bedroom. Upstairs are three more bedrooms, one with an en suite bathroom. The village of Amberley is close to Storrington and Pulborough.</a:t>
            </a:r>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sym typeface="+mn-ea"/>
              </a:rPr>
              <a:t>EPC</a:t>
            </a:r>
            <a:r>
              <a:rPr lang="en-US" altLang="zh-CN" sz="2000">
                <a:latin typeface="Times New Roman" panose="02020603050405020304" charset="0"/>
                <a:cs typeface="Times New Roman" panose="02020603050405020304" charset="0"/>
                <a:sym typeface="+mn-ea"/>
              </a:rPr>
              <a:t> N/A</a:t>
            </a:r>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sym typeface="+mn-ea"/>
              </a:rPr>
              <a:t>Upside</a:t>
            </a:r>
            <a:r>
              <a:rPr lang="en-US" altLang="zh-CN" sz="2000">
                <a:latin typeface="Times New Roman" panose="02020603050405020304" charset="0"/>
                <a:cs typeface="Times New Roman" panose="02020603050405020304" charset="0"/>
                <a:sym typeface="+mn-ea"/>
              </a:rPr>
              <a:t> Underfloor heating via ground source heat pump.</a:t>
            </a:r>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sym typeface="+mn-ea"/>
              </a:rPr>
              <a:t>Downside</a:t>
            </a:r>
            <a:r>
              <a:rPr lang="en-US" altLang="zh-CN" sz="2000">
                <a:latin typeface="Times New Roman" panose="02020603050405020304" charset="0"/>
                <a:cs typeface="Times New Roman" panose="02020603050405020304" charset="0"/>
                <a:sym typeface="+mn-ea"/>
              </a:rPr>
              <a:t> The balcony is accessed via the bathroom.</a:t>
            </a:r>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sym typeface="+mn-ea"/>
              </a:rPr>
              <a:t>Contact </a:t>
            </a:r>
            <a:r>
              <a:rPr lang="en-US" altLang="zh-CN" sz="2000">
                <a:latin typeface="Times New Roman" panose="02020603050405020304" charset="0"/>
                <a:cs typeface="Times New Roman" panose="02020603050405020304" charset="0"/>
                <a:sym typeface="+mn-ea"/>
              </a:rPr>
              <a:t>hamptons.co.uk</a:t>
            </a:r>
            <a:endParaRPr lang="en-US" altLang="zh-CN" sz="2000">
              <a:latin typeface="Times New Roman" panose="02020603050405020304" charset="0"/>
              <a:cs typeface="Times New Roman" panose="02020603050405020304" charset="0"/>
            </a:endParaRPr>
          </a:p>
          <a:p>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sym typeface="+mn-ea"/>
              </a:rPr>
              <a:t>Or ... a ready-made holiday business in Pembrokeshire(</a:t>
            </a:r>
            <a:r>
              <a:rPr lang="zh-CN" altLang="en-US" sz="2000" b="1">
                <a:latin typeface="Times New Roman" panose="02020603050405020304" charset="0"/>
                <a:cs typeface="Times New Roman" panose="02020603050405020304" charset="0"/>
                <a:sym typeface="+mn-ea"/>
              </a:rPr>
              <a:t>￡</a:t>
            </a:r>
            <a:r>
              <a:rPr lang="en-US" altLang="zh-CN" sz="2000" b="1">
                <a:latin typeface="Times New Roman" panose="02020603050405020304" charset="0"/>
                <a:cs typeface="Times New Roman" panose="02020603050405020304" charset="0"/>
                <a:sym typeface="+mn-ea"/>
              </a:rPr>
              <a:t>1.8million)</a:t>
            </a:r>
            <a:endParaRPr lang="en-US" altLang="zh-CN" sz="2000" b="1">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sym typeface="+mn-ea"/>
              </a:rPr>
              <a:t>Clydey Cottages is an award-winning holiday cottage </a:t>
            </a:r>
            <a:r>
              <a:rPr lang="en-US" altLang="zh-CN" sz="2000">
                <a:solidFill>
                  <a:srgbClr val="0000FF"/>
                </a:solidFill>
                <a:latin typeface="Times New Roman" panose="02020603050405020304" charset="0"/>
                <a:cs typeface="Times New Roman" panose="02020603050405020304" charset="0"/>
                <a:sym typeface="+mn-ea"/>
              </a:rPr>
              <a:t>complex</a:t>
            </a:r>
            <a:r>
              <a:rPr lang="en-US" altLang="zh-CN" sz="2000">
                <a:latin typeface="Times New Roman" panose="02020603050405020304" charset="0"/>
                <a:cs typeface="Times New Roman" panose="02020603050405020304" charset="0"/>
                <a:sym typeface="+mn-ea"/>
              </a:rPr>
              <a:t>, and it’s available to purchase turnkey. The 15.8-acre site, in the heart of Pembrokeshire, includes ten holiday units, a heated indoor swimming pool, sauna, games room, spa treatment room and hot tubs. There are woodland walks, and the farm offers animal feeding and egg collecting, plus beaches a short drive away.</a:t>
            </a:r>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sym typeface="+mn-ea"/>
              </a:rPr>
              <a:t>EPC</a:t>
            </a:r>
            <a:r>
              <a:rPr lang="en-US" altLang="zh-CN" sz="2000">
                <a:latin typeface="Times New Roman" panose="02020603050405020304" charset="0"/>
                <a:cs typeface="Times New Roman" panose="02020603050405020304" charset="0"/>
                <a:sym typeface="+mn-ea"/>
              </a:rPr>
              <a:t> E (potential C)</a:t>
            </a:r>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sym typeface="+mn-ea"/>
              </a:rPr>
              <a:t>Upside</a:t>
            </a:r>
            <a:r>
              <a:rPr lang="en-US" altLang="zh-CN" sz="2000">
                <a:latin typeface="Times New Roman" panose="02020603050405020304" charset="0"/>
                <a:cs typeface="Times New Roman" panose="02020603050405020304" charset="0"/>
                <a:sym typeface="+mn-ea"/>
              </a:rPr>
              <a:t> Future bookings in place.</a:t>
            </a:r>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sym typeface="+mn-ea"/>
              </a:rPr>
              <a:t>Downside</a:t>
            </a:r>
            <a:r>
              <a:rPr lang="en-US" altLang="zh-CN" sz="2000">
                <a:latin typeface="Times New Roman" panose="02020603050405020304" charset="0"/>
                <a:cs typeface="Times New Roman" panose="02020603050405020304" charset="0"/>
                <a:sym typeface="+mn-ea"/>
              </a:rPr>
              <a:t> Cottages could be spruced up.</a:t>
            </a:r>
            <a:endParaRPr lang="en-US" altLang="zh-CN"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sym typeface="+mn-ea"/>
              </a:rPr>
              <a:t>Contact</a:t>
            </a:r>
            <a:r>
              <a:rPr lang="en-US" altLang="zh-CN" sz="2000">
                <a:latin typeface="Times New Roman" panose="02020603050405020304" charset="0"/>
                <a:cs typeface="Times New Roman" panose="02020603050405020304" charset="0"/>
                <a:sym typeface="+mn-ea"/>
              </a:rPr>
              <a:t> fineandcountry.co.uk</a:t>
            </a:r>
            <a:endParaRPr lang="en-US" altLang="zh-CN" sz="2000">
              <a:latin typeface="Times New Roman" panose="02020603050405020304" charset="0"/>
              <a:cs typeface="Times New Roman" panose="02020603050405020304" charset="0"/>
              <a:sym typeface="+mn-ea"/>
            </a:endParaRPr>
          </a:p>
        </p:txBody>
      </p:sp>
      <p:sp>
        <p:nvSpPr>
          <p:cNvPr id="10" name="文本框 16"/>
          <p:cNvSpPr txBox="1"/>
          <p:nvPr>
            <p:custDataLst>
              <p:tags r:id="rId1"/>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custDataLst>
              <p:tags r:id="rId1"/>
            </p:custDataLst>
          </p:nvPr>
        </p:nvSpPr>
        <p:spPr>
          <a:xfrm>
            <a:off x="2037715" y="789940"/>
            <a:ext cx="8895715" cy="1886585"/>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ts val="2800"/>
              </a:lnSpc>
            </a:pPr>
            <a:r>
              <a:rPr lang="en-US" altLang="zh-CN" sz="2000" smtClean="0">
                <a:latin typeface="Times New Roman" panose="02020603050405020304" charset="0"/>
                <a:ea typeface="华文中宋" panose="02010600040101010101" charset="-122"/>
                <a:cs typeface="Times New Roman" panose="02020603050405020304" charset="0"/>
                <a:sym typeface="+mn-ea"/>
              </a:rPr>
              <a:t>1.Why might Gidlow Hall in Greater Manchester appeal to buyers seeking privacy?</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smtClean="0">
                <a:latin typeface="Times New Roman" panose="02020603050405020304" charset="0"/>
                <a:ea typeface="华文中宋" panose="02010600040101010101" charset="-122"/>
                <a:cs typeface="Times New Roman" panose="02020603050405020304" charset="0"/>
                <a:sym typeface="+mn-ea"/>
              </a:rPr>
              <a:t>A. It has a modern security system.</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smtClean="0">
                <a:latin typeface="Times New Roman" panose="02020603050405020304" charset="0"/>
                <a:ea typeface="华文中宋" panose="02010600040101010101" charset="-122"/>
                <a:cs typeface="Times New Roman" panose="02020603050405020304" charset="0"/>
                <a:sym typeface="+mn-ea"/>
              </a:rPr>
              <a:t>B. It is located near a busy town center.</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smtClean="0">
                <a:latin typeface="Times New Roman" panose="02020603050405020304" charset="0"/>
                <a:ea typeface="华文中宋" panose="02010600040101010101" charset="-122"/>
                <a:cs typeface="Times New Roman" panose="02020603050405020304" charset="0"/>
                <a:sym typeface="+mn-ea"/>
              </a:rPr>
              <a:t>C. It is accessed via a secluded tree-lined drive.</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smtClean="0">
                <a:latin typeface="Times New Roman" panose="02020603050405020304" charset="0"/>
                <a:ea typeface="华文中宋" panose="02010600040101010101" charset="-122"/>
                <a:cs typeface="Times New Roman" panose="02020603050405020304" charset="0"/>
                <a:sym typeface="+mn-ea"/>
              </a:rPr>
              <a:t>D. It includes a detached double garage.</a:t>
            </a:r>
            <a:endParaRPr lang="en-US" altLang="zh-CN" sz="20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custDataLst>
              <p:tags r:id="rId2"/>
            </p:custDataLst>
          </p:nvPr>
        </p:nvSpPr>
        <p:spPr>
          <a:xfrm>
            <a:off x="2037715" y="2891155"/>
            <a:ext cx="8896350" cy="1886585"/>
          </a:xfrm>
          <a:prstGeom prst="rect">
            <a:avLst/>
          </a:prstGeom>
          <a:solidFill>
            <a:schemeClr val="bg2"/>
          </a:solidFill>
          <a:ln w="34925" cmpd="sng">
            <a:noFill/>
            <a:prstDash val="sysDash"/>
          </a:ln>
        </p:spPr>
        <p:txBody>
          <a:bodyPr wrap="square">
            <a:spAutoFit/>
          </a:bodyPr>
          <a:p>
            <a:pPr indent="0" algn="just" fontAlgn="auto">
              <a:lnSpc>
                <a:spcPts val="2800"/>
              </a:lnSpc>
            </a:pPr>
            <a:r>
              <a:rPr lang="en-US" altLang="zh-CN" sz="2000" smtClean="0">
                <a:latin typeface="Times New Roman" panose="02020603050405020304" charset="0"/>
                <a:ea typeface="华文中宋" panose="02010600040101010101" charset="-122"/>
                <a:cs typeface="Times New Roman" panose="02020603050405020304" charset="0"/>
                <a:sym typeface="+mn-ea"/>
              </a:rPr>
              <a:t>2.What do all four properties have in common?</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smtClean="0">
                <a:latin typeface="Times New Roman" panose="02020603050405020304" charset="0"/>
                <a:ea typeface="华文中宋" panose="02010600040101010101" charset="-122"/>
                <a:cs typeface="Times New Roman" panose="02020603050405020304" charset="0"/>
                <a:sym typeface="+mn-ea"/>
              </a:rPr>
              <a:t>A. They all include a detached garage.</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smtClean="0">
                <a:latin typeface="Times New Roman" panose="02020603050405020304" charset="0"/>
                <a:ea typeface="华文中宋" panose="02010600040101010101" charset="-122"/>
                <a:cs typeface="Times New Roman" panose="02020603050405020304" charset="0"/>
                <a:sym typeface="+mn-ea"/>
              </a:rPr>
              <a:t>B. They are all located in rural areas.</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smtClean="0">
                <a:latin typeface="Times New Roman" panose="02020603050405020304" charset="0"/>
                <a:ea typeface="华文中宋" panose="02010600040101010101" charset="-122"/>
                <a:cs typeface="Times New Roman" panose="02020603050405020304" charset="0"/>
                <a:sym typeface="+mn-ea"/>
              </a:rPr>
              <a:t>C. They provide direct contact information.</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smtClean="0">
                <a:latin typeface="Times New Roman" panose="02020603050405020304" charset="0"/>
                <a:ea typeface="华文中宋" panose="02010600040101010101" charset="-122"/>
                <a:cs typeface="Times New Roman" panose="02020603050405020304" charset="0"/>
                <a:sym typeface="+mn-ea"/>
              </a:rPr>
              <a:t>D. They have an EPC rating of B or higher.</a:t>
            </a:r>
            <a:endParaRPr lang="en-US" altLang="zh-CN" sz="2000" b="0" i="0" smtClean="0">
              <a:latin typeface="Times New Roman" panose="02020603050405020304" charset="0"/>
              <a:ea typeface="华文中宋" panose="02010600040101010101" charset="-122"/>
              <a:cs typeface="Times New Roman" panose="02020603050405020304" charset="0"/>
            </a:endParaRPr>
          </a:p>
        </p:txBody>
      </p:sp>
      <p:pic>
        <p:nvPicPr>
          <p:cNvPr id="6" name="图片 5"/>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2037715" y="4893945"/>
            <a:ext cx="379466" cy="396000"/>
          </a:xfrm>
          <a:prstGeom prst="rect">
            <a:avLst/>
          </a:prstGeom>
        </p:spPr>
      </p:pic>
      <p:pic>
        <p:nvPicPr>
          <p:cNvPr id="8" name="图片 7"/>
          <p:cNvPicPr>
            <a:picLocks noChangeAspect="1"/>
          </p:cNvPicPr>
          <p:nvPr>
            <p:custDataLst>
              <p:tags r:id="rId5"/>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2037715" y="1892300"/>
            <a:ext cx="379466" cy="396000"/>
          </a:xfrm>
          <a:prstGeom prst="rect">
            <a:avLst/>
          </a:prstGeom>
        </p:spPr>
      </p:pic>
      <p:sp>
        <p:nvSpPr>
          <p:cNvPr id="13" name="矩形 12"/>
          <p:cNvSpPr/>
          <p:nvPr>
            <p:custDataLst>
              <p:tags r:id="rId6"/>
            </p:custDataLst>
          </p:nvPr>
        </p:nvSpPr>
        <p:spPr>
          <a:xfrm>
            <a:off x="2037715" y="4858385"/>
            <a:ext cx="8896350" cy="1886585"/>
          </a:xfrm>
          <a:prstGeom prst="rect">
            <a:avLst/>
          </a:prstGeom>
          <a:solidFill>
            <a:schemeClr val="accent6">
              <a:lumMod val="20000"/>
              <a:lumOff val="80000"/>
            </a:schemeClr>
          </a:solidFill>
          <a:ln w="34925" cmpd="sng">
            <a:noFill/>
            <a:prstDash val="sysDash"/>
          </a:ln>
        </p:spPr>
        <p:txBody>
          <a:bodyPr wrap="square" rtlCol="0" anchor="t">
            <a:spAutoFit/>
          </a:bodyPr>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3. What is the primary purpose of the text?</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A. To compare the prices of properties in different regions.</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B. To advertise unique homes and a holiday business for sale.</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C. To explain the importance of EPC ratings in real estate.</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D. To criticize the drawbacks of rural properties.</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p:txBody>
      </p:sp>
      <p:pic>
        <p:nvPicPr>
          <p:cNvPr id="12" name="图片 11"/>
          <p:cNvPicPr>
            <a:picLocks noChangeAspect="1"/>
          </p:cNvPicPr>
          <p:nvPr>
            <p:custDataLst>
              <p:tags r:id="rId7"/>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2037715" y="3985260"/>
            <a:ext cx="379466" cy="396000"/>
          </a:xfrm>
          <a:prstGeom prst="rect">
            <a:avLst/>
          </a:prstGeom>
        </p:spPr>
      </p:pic>
      <p:sp>
        <p:nvSpPr>
          <p:cNvPr id="15" name="文本框 16"/>
          <p:cNvSpPr txBox="1"/>
          <p:nvPr>
            <p:custDataLst>
              <p:tags r:id="rId8"/>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pic>
        <p:nvPicPr>
          <p:cNvPr id="16" name="图片 15"/>
          <p:cNvPicPr>
            <a:picLocks noChangeAspect="1"/>
          </p:cNvPicPr>
          <p:nvPr>
            <p:custDataLst>
              <p:tags r:id="rId9"/>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2037715" y="5638800"/>
            <a:ext cx="379466" cy="396000"/>
          </a:xfrm>
          <a:prstGeom prst="rect">
            <a:avLst/>
          </a:prstGeom>
        </p:spPr>
      </p:pic>
      <p:sp>
        <p:nvSpPr>
          <p:cNvPr id="2" name="文本框 1"/>
          <p:cNvSpPr txBox="1"/>
          <p:nvPr>
            <p:custDataLst>
              <p:tags r:id="rId10"/>
            </p:custDataLst>
          </p:nvPr>
        </p:nvSpPr>
        <p:spPr>
          <a:xfrm>
            <a:off x="260985" y="3502660"/>
            <a:ext cx="1551940" cy="440055"/>
          </a:xfrm>
          <a:prstGeom prst="rect">
            <a:avLst/>
          </a:prstGeom>
          <a:solidFill>
            <a:srgbClr val="0070C0"/>
          </a:solidFill>
        </p:spPr>
        <p:txBody>
          <a:bodyPr wrap="square" rtlCol="0" anchor="t">
            <a:noAutofit/>
          </a:bodyPr>
          <a:p>
            <a:pPr lvl="0" algn="ctr">
              <a:buClrTx/>
              <a:buSzTx/>
              <a:buFontTx/>
            </a:pPr>
            <a:r>
              <a:rPr kumimoji="1" lang="en-US" altLang="zh-CN" sz="2200" b="1" dirty="0">
                <a:solidFill>
                  <a:schemeClr val="lt1"/>
                </a:solidFill>
                <a:sym typeface="+mn-ea"/>
              </a:rPr>
              <a:t>DETAIL</a:t>
            </a:r>
            <a:endParaRPr kumimoji="1" lang="en-US" altLang="zh-CN" sz="2200" b="1" dirty="0">
              <a:solidFill>
                <a:schemeClr val="lt1"/>
              </a:solidFill>
              <a:sym typeface="+mn-ea"/>
            </a:endParaRPr>
          </a:p>
        </p:txBody>
      </p:sp>
      <p:sp>
        <p:nvSpPr>
          <p:cNvPr id="17" name="文本框 16"/>
          <p:cNvSpPr txBox="1"/>
          <p:nvPr>
            <p:custDataLst>
              <p:tags r:id="rId11"/>
            </p:custDataLst>
          </p:nvPr>
        </p:nvSpPr>
        <p:spPr>
          <a:xfrm>
            <a:off x="261620" y="1452880"/>
            <a:ext cx="1551940" cy="439420"/>
          </a:xfrm>
          <a:prstGeom prst="rect">
            <a:avLst/>
          </a:prstGeom>
          <a:solidFill>
            <a:srgbClr val="0070C0"/>
          </a:solidFill>
        </p:spPr>
        <p:txBody>
          <a:bodyPr wrap="square" rtlCol="0" anchor="t">
            <a:noAutofit/>
          </a:bodyPr>
          <a:p>
            <a:pPr lvl="0" algn="l">
              <a:buClrTx/>
              <a:buSzTx/>
              <a:buFontTx/>
            </a:pPr>
            <a:r>
              <a:rPr kumimoji="1" lang="en-US" altLang="zh-CN" sz="2200" b="1" dirty="0">
                <a:solidFill>
                  <a:schemeClr val="lt1"/>
                </a:solidFill>
                <a:sym typeface="+mn-ea"/>
              </a:rPr>
              <a:t>INFERENCE</a:t>
            </a:r>
            <a:endParaRPr kumimoji="1" lang="en-US" altLang="zh-CN" sz="2200" b="1" dirty="0">
              <a:solidFill>
                <a:schemeClr val="lt1"/>
              </a:solidFill>
              <a:sym typeface="+mn-ea"/>
            </a:endParaRPr>
          </a:p>
        </p:txBody>
      </p:sp>
      <p:sp>
        <p:nvSpPr>
          <p:cNvPr id="18" name="文本框 17"/>
          <p:cNvSpPr txBox="1"/>
          <p:nvPr>
            <p:custDataLst>
              <p:tags r:id="rId12"/>
            </p:custDataLst>
          </p:nvPr>
        </p:nvSpPr>
        <p:spPr>
          <a:xfrm>
            <a:off x="260985" y="5604510"/>
            <a:ext cx="1552575" cy="429895"/>
          </a:xfrm>
          <a:prstGeom prst="rect">
            <a:avLst/>
          </a:prstGeom>
          <a:solidFill>
            <a:srgbClr val="0070C0"/>
          </a:solidFill>
        </p:spPr>
        <p:txBody>
          <a:bodyPr wrap="square" rtlCol="0" anchor="t">
            <a:spAutoFit/>
          </a:bodyPr>
          <a:p>
            <a:pPr lvl="0" algn="ctr">
              <a:buClrTx/>
              <a:buSzTx/>
              <a:buFontTx/>
            </a:pPr>
            <a:r>
              <a:rPr kumimoji="1" lang="en-US" altLang="zh-CN" sz="2200" b="1" dirty="0">
                <a:solidFill>
                  <a:schemeClr val="lt1"/>
                </a:solidFill>
                <a:sym typeface="+mn-ea"/>
              </a:rPr>
              <a:t>GIST</a:t>
            </a:r>
            <a:endParaRPr kumimoji="1" lang="en-US" altLang="zh-CN" sz="2200" b="1" dirty="0">
              <a:solidFill>
                <a:schemeClr val="lt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8450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ea typeface="华文中宋" panose="02010600040101010101" charset="-122"/>
                <a:cs typeface="Times New Roman" panose="02020603050405020304" charset="0"/>
                <a:sym typeface="+mn-ea"/>
              </a:rPr>
              <a:t>en suite</a:t>
            </a:r>
            <a:r>
              <a:rPr lang="en-US" altLang="zh-CN" sz="2800">
                <a:latin typeface="Times New Roman" panose="02020603050405020304" charset="0"/>
                <a:ea typeface="华文中宋" panose="02010600040101010101" charset="-122"/>
                <a:cs typeface="Times New Roman" panose="02020603050405020304" charset="0"/>
                <a:sym typeface="+mn-ea"/>
              </a:rPr>
              <a:t>: joined onto a bedroom and for use only by people in that bedroom </a:t>
            </a:r>
            <a:r>
              <a:rPr lang="zh-CN" altLang="en-US" sz="2800">
                <a:latin typeface="Times New Roman" panose="02020603050405020304" charset="0"/>
                <a:ea typeface="华文中宋" panose="02010600040101010101" charset="-122"/>
                <a:cs typeface="Times New Roman" panose="02020603050405020304" charset="0"/>
                <a:sym typeface="+mn-ea"/>
              </a:rPr>
              <a:t>与卧室配套的</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Each bedroom in the hotel has a bathroom en suite.                                                        </a:t>
            </a:r>
            <a:r>
              <a:rPr lang="zh-CN" altLang="en-US" sz="2800">
                <a:latin typeface="Times New Roman" panose="02020603050405020304" charset="0"/>
                <a:ea typeface="华文中宋" panose="02010600040101010101" charset="-122"/>
                <a:cs typeface="Times New Roman" panose="02020603050405020304" charset="0"/>
              </a:rPr>
              <a:t>旅馆里每间卧室都带浴室。</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complex</a:t>
            </a:r>
            <a:r>
              <a:rPr lang="en-US" altLang="zh-CN" sz="2800">
                <a:latin typeface="Times New Roman" panose="02020603050405020304" charset="0"/>
                <a:cs typeface="Times New Roman" panose="02020603050405020304" charset="0"/>
              </a:rPr>
              <a:t>: a group of buildings of a similar type together in one place </a:t>
            </a:r>
            <a:r>
              <a:rPr lang="zh-CN" altLang="en-US" sz="2800">
                <a:latin typeface="华文中宋" panose="02010600040101010101" charset="-122"/>
                <a:ea typeface="华文中宋" panose="02010600040101010101" charset="-122"/>
                <a:cs typeface="Times New Roman" panose="02020603050405020304" charset="0"/>
              </a:rPr>
              <a:t>（类型相似的）建筑群</a:t>
            </a:r>
            <a:endParaRPr lang="zh-CN" altLang="en-US"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The town has one of the best leisure complexes in the country.</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这个城镇拥有全国最好的休闲设施之一。</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66509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168015"/>
            <a:ext cx="96418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All rooms are neatly decorated and feature en suite bathrooms.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118225"/>
            <a:ext cx="8295640" cy="504000"/>
          </a:xfrm>
          <a:prstGeom prst="rect">
            <a:avLst/>
          </a:prstGeom>
          <a:noFill/>
        </p:spPr>
        <p:txBody>
          <a:bodyPr wrap="square" rtlCol="0">
            <a:noAutofit/>
          </a:bodyPr>
          <a:lstStyle/>
          <a:p>
            <a:r>
              <a:rPr lang="en-US" altLang="zh-CN" sz="2800">
                <a:solidFill>
                  <a:srgbClr val="FF0000"/>
                </a:solidFill>
                <a:latin typeface="Times New Roman" panose="02020603050405020304" charset="0"/>
                <a:cs typeface="Times New Roman" panose="02020603050405020304" charset="0"/>
              </a:rPr>
              <a:t>The sports complex also has six tennis courts.</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648585"/>
            <a:ext cx="5947410" cy="521970"/>
          </a:xfrm>
          <a:prstGeom prst="rect">
            <a:avLst/>
          </a:prstGeom>
          <a:noFill/>
        </p:spPr>
        <p:txBody>
          <a:bodyPr wrap="square" rtlCol="0" anchor="t">
            <a:spAutoFit/>
          </a:bodyPr>
          <a:lstStyle/>
          <a:p>
            <a:r>
              <a:rPr lang="zh-CN" altLang="en-US" sz="2800">
                <a:ea typeface="华文中宋" panose="02010600040101010101" charset="-122"/>
              </a:rPr>
              <a:t>所有房间都装饰整齐，并设有浴室。</a:t>
            </a:r>
            <a:r>
              <a:rPr lang="en-US" altLang="zh-CN" sz="2800">
                <a:ea typeface="华文中宋" panose="02010600040101010101" charset="-122"/>
              </a:rPr>
              <a:t> </a:t>
            </a:r>
            <a:endParaRPr lang="en-US" altLang="zh-CN" sz="2800">
              <a:ea typeface="华文中宋" panose="02010600040101010101" charset="-122"/>
            </a:endParaRPr>
          </a:p>
        </p:txBody>
      </p:sp>
      <p:cxnSp>
        <p:nvCxnSpPr>
          <p:cNvPr id="3145728" name="直接连接符 8"/>
          <p:cNvCxnSpPr/>
          <p:nvPr>
            <p:custDataLst>
              <p:tags r:id="rId5"/>
            </p:custDataLst>
          </p:nvPr>
        </p:nvCxnSpPr>
        <p:spPr>
          <a:xfrm>
            <a:off x="311150" y="3656965"/>
            <a:ext cx="8982075" cy="184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flipV="1">
            <a:off x="320675" y="6583045"/>
            <a:ext cx="6802120"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596890"/>
            <a:ext cx="5680075" cy="521970"/>
          </a:xfrm>
          <a:prstGeom prst="rect">
            <a:avLst/>
          </a:prstGeom>
          <a:noFill/>
        </p:spPr>
        <p:txBody>
          <a:bodyPr wrap="square" rtlCol="0" anchor="t">
            <a:spAutoFit/>
          </a:bodyPr>
          <a:p>
            <a:r>
              <a:rPr lang="zh-CN" altLang="en-US" sz="2800">
                <a:ea typeface="华文中宋" panose="02010600040101010101" charset="-122"/>
              </a:rPr>
              <a:t>这个综合体育场还有六个网球场。</a:t>
            </a:r>
            <a:r>
              <a:rPr lang="en-US" altLang="zh-CN" sz="2800">
                <a:ea typeface="华文中宋" panose="02010600040101010101" charset="-122"/>
              </a:rPr>
              <a:t> </a:t>
            </a:r>
            <a:endParaRPr lang="en-US" altLang="zh-CN" sz="2800">
              <a:ea typeface="华文中宋" panose="02010600040101010101" charset="-122"/>
            </a:endParaRPr>
          </a:p>
        </p:txBody>
      </p:sp>
      <p:sp>
        <p:nvSpPr>
          <p:cNvPr id="2" name="文本框 1"/>
          <p:cNvSpPr txBox="1"/>
          <p:nvPr>
            <p:custDataLst>
              <p:tags r:id="rId8"/>
            </p:custDataLst>
          </p:nvPr>
        </p:nvSpPr>
        <p:spPr>
          <a:xfrm>
            <a:off x="269875" y="557403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blinds(horizontal)">
                                      <p:cBhvr>
                                        <p:cTn id="28" dur="500"/>
                                        <p:tgtEl>
                                          <p:spTgt spid="1048602">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linds(horizontal)">
                                      <p:cBhvr>
                                        <p:cTn id="36" dur="500"/>
                                        <p:tgtEl>
                                          <p:spTgt spid="2"/>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45745" y="777875"/>
            <a:ext cx="11597005" cy="252603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60045" y="836930"/>
            <a:ext cx="11483340" cy="1244600"/>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Orchard House is a spacious family home on the edge of the Cotswolds with a Georgian fa</a:t>
            </a:r>
            <a:r>
              <a:rPr lang="en-US" altLang="en-US" sz="2600">
                <a:latin typeface="Times New Roman" panose="02020603050405020304" charset="0"/>
                <a:cs typeface="Times New Roman" panose="02020603050405020304" charset="0"/>
                <a:sym typeface="+mn-ea"/>
              </a:rPr>
              <a:t>ç</a:t>
            </a:r>
            <a:r>
              <a:rPr lang="en-US" altLang="zh-CN" sz="2600">
                <a:latin typeface="Times New Roman" panose="02020603050405020304" charset="0"/>
                <a:cs typeface="Times New Roman" panose="02020603050405020304" charset="0"/>
                <a:sym typeface="+mn-ea"/>
              </a:rPr>
              <a:t>ade, high ceilings and beautifully maintained gardens with a grapevine-wrapped pergola, a prolific asparagus bed and a good-sized potting shed. </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60045" y="2082165"/>
            <a:ext cx="11334115" cy="1123950"/>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果园屋位于科茨沃尔德边缘，是一处宽敞的家庭住宅，带有乔治亚风格的外墙，高高的天花板，以及维护得很好的花园，花园里有爬满葡萄藤的藤架、一个种植大量芦笋的苗圃和一个相当大的盆栽棚。</a:t>
            </a:r>
            <a:r>
              <a:rPr lang="en-US" altLang="zh-CN" sz="2400">
                <a:latin typeface="Times New Roman" panose="02020603050405020304" charset="0"/>
                <a:ea typeface="华文中宋" panose="02010600040101010101" charset="-122"/>
                <a:cs typeface="Times New Roman" panose="02020603050405020304" charset="0"/>
              </a:rPr>
              <a:t> </a:t>
            </a:r>
            <a:endParaRPr lang="en-US" altLang="zh-CN"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835400"/>
            <a:ext cx="11588115" cy="227584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416560" y="3874135"/>
            <a:ext cx="1142682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With stunning views of the South Downs National Park, Rhiw has no shortage of country charm. It is grade II listed and has exposed timber beams, brickwork and open fireplaces, as well as a conservatory which opens out into the garden. </a:t>
            </a:r>
            <a:endParaRPr lang="en-US" altLang="zh-CN"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416560" y="5165725"/>
            <a:ext cx="11277600" cy="829945"/>
          </a:xfrm>
          <a:prstGeom prst="rect">
            <a:avLst/>
          </a:prstGeom>
          <a:noFill/>
        </p:spPr>
        <p:txBody>
          <a:bodyPr wrap="square" rtlCol="0">
            <a:sp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凭借南唐斯国家公园的壮丽景色，莱茵并不缺乏乡村魅力。它是二级保护建筑，有暴露的木梁、砖墙和开放式壁炉，以及一间向花园开放的温室。</a:t>
            </a:r>
            <a:r>
              <a:rPr lang="en-US" altLang="zh-CN" sz="2400">
                <a:latin typeface="Times New Roman" panose="02020603050405020304" charset="0"/>
                <a:ea typeface="华文中宋" panose="02010600040101010101" charset="-122"/>
                <a:cs typeface="Times New Roman" panose="02020603050405020304" charset="0"/>
              </a:rPr>
              <a:t> </a:t>
            </a:r>
            <a:endParaRPr lang="en-US" altLang="zh-CN"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13</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45720" y="356870"/>
            <a:ext cx="12082145" cy="655320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Hamas says it</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ll release an Israeli-American hostage, Edan Alexander, as part of efforts to reach a ceasefire deal in Gaza and allow </a:t>
            </a:r>
            <a:r>
              <a:rPr lang="en-US" sz="2100">
                <a:latin typeface="Times New Roman" panose="02020603050405020304" charset="0"/>
                <a:cs typeface="Times New Roman" panose="02020603050405020304" charset="0"/>
              </a:rPr>
              <a:t>___________ </a:t>
            </a:r>
            <a:r>
              <a:rPr sz="2100">
                <a:latin typeface="Times New Roman" panose="02020603050405020304" charset="0"/>
                <a:cs typeface="Times New Roman" panose="02020603050405020304" charset="0"/>
              </a:rPr>
              <a:t>aid into the territory. The announcement comes a few days before President Trump is due to visit the Middle East.</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President Zelensky of Ukraine has responded to Vladimir Putin</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suggestion of talks in Istanbul, saying he was ready to meet the Russian president there </a:t>
            </a:r>
            <a:r>
              <a:rPr lang="en-US" sz="2100">
                <a:latin typeface="Times New Roman" panose="02020603050405020304" charset="0"/>
                <a:cs typeface="Times New Roman" panose="02020603050405020304" charset="0"/>
              </a:rPr>
              <a:t>________</a:t>
            </a:r>
            <a:r>
              <a:rPr sz="2100">
                <a:latin typeface="Times New Roman" panose="02020603050405020304" charset="0"/>
                <a:cs typeface="Times New Roman" panose="02020603050405020304" charset="0"/>
              </a:rPr>
              <a:t>. President Putin unexpectedly suggested Russian-Ukrainian talks should take place in the Turkish city this Thursday, but Mr Putin didn</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t say that he himself would attend.</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China and the US both say that </a:t>
            </a:r>
            <a:r>
              <a:rPr lang="en-US" sz="2100">
                <a:latin typeface="Times New Roman" panose="02020603050405020304" charset="0"/>
                <a:cs typeface="Times New Roman" panose="02020603050405020304" charset="0"/>
              </a:rPr>
              <a:t>_______ </a:t>
            </a:r>
            <a:r>
              <a:rPr sz="2100">
                <a:latin typeface="Times New Roman" panose="02020603050405020304" charset="0"/>
                <a:cs typeface="Times New Roman" panose="02020603050405020304" charset="0"/>
              </a:rPr>
              <a:t>has been made at trade talks in Geneva, aimed at </a:t>
            </a:r>
            <a:r>
              <a:rPr lang="en-US" altLang="zh-CN" sz="2100">
                <a:solidFill>
                  <a:srgbClr val="0000FF"/>
                </a:solidFill>
                <a:latin typeface="Times New Roman" panose="02020603050405020304" charset="0"/>
                <a:ea typeface="+mn-ea"/>
                <a:cs typeface="Times New Roman" panose="02020603050405020304" charset="0"/>
              </a:rPr>
              <a:t>avert</a:t>
            </a:r>
            <a:r>
              <a:rPr sz="2100">
                <a:latin typeface="Times New Roman" panose="02020603050405020304" charset="0"/>
                <a:cs typeface="Times New Roman" panose="02020603050405020304" charset="0"/>
              </a:rPr>
              <a:t>ing a </a:t>
            </a:r>
            <a:r>
              <a:rPr lang="en-US" sz="2100">
                <a:latin typeface="Times New Roman" panose="02020603050405020304" charset="0"/>
                <a:cs typeface="Times New Roman" panose="02020603050405020304" charset="0"/>
              </a:rPr>
              <a:t>_________ </a:t>
            </a:r>
            <a:r>
              <a:rPr sz="2100">
                <a:latin typeface="Times New Roman" panose="02020603050405020304" charset="0"/>
                <a:cs typeface="Times New Roman" panose="02020603050405020304" charset="0"/>
              </a:rPr>
              <a:t>trade war. A joint statement with further details is expected on Monday.</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Red Cross officials in Nigeria say 23 people have been killed in the central state of Benue in the latest </a:t>
            </a:r>
            <a:r>
              <a:rPr lang="en-US" sz="2100">
                <a:latin typeface="Times New Roman" panose="02020603050405020304" charset="0"/>
                <a:cs typeface="Times New Roman" panose="02020603050405020304" charset="0"/>
              </a:rPr>
              <a:t>_______ </a:t>
            </a:r>
            <a:r>
              <a:rPr sz="2100">
                <a:latin typeface="Times New Roman" panose="02020603050405020304" charset="0"/>
                <a:cs typeface="Times New Roman" panose="02020603050405020304" charset="0"/>
              </a:rPr>
              <a:t>flare-up. Violent clashes have been taking place since April between nomadic Fulani cattle herders and mainly Christian farmers.</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President Trump says he</a:t>
            </a:r>
            <a:r>
              <a:rPr lang="en-US" sz="2100">
                <a:latin typeface="Times New Roman" panose="02020603050405020304" charset="0"/>
                <a:cs typeface="Times New Roman" panose="02020603050405020304" charset="0"/>
              </a:rPr>
              <a:t>’l</a:t>
            </a:r>
            <a:r>
              <a:rPr sz="2100">
                <a:latin typeface="Times New Roman" panose="02020603050405020304" charset="0"/>
                <a:cs typeface="Times New Roman" panose="02020603050405020304" charset="0"/>
              </a:rPr>
              <a:t>l sign an executive order on Monday aimed at sharply reducing the cost for millions of Americans of </a:t>
            </a:r>
            <a:r>
              <a:rPr lang="en-US" sz="2100">
                <a:latin typeface="Times New Roman" panose="02020603050405020304" charset="0"/>
                <a:cs typeface="Times New Roman" panose="02020603050405020304" charset="0"/>
              </a:rPr>
              <a:t>__________ </a:t>
            </a:r>
            <a:r>
              <a:rPr sz="2100">
                <a:latin typeface="Times New Roman" panose="02020603050405020304" charset="0"/>
                <a:cs typeface="Times New Roman" panose="02020603050405020304" charset="0"/>
              </a:rPr>
              <a:t>drugs. Mr Trump said Americans should pay the same as the lowest prices </a:t>
            </a:r>
            <a:r>
              <a:rPr lang="en-US" sz="2100">
                <a:latin typeface="Times New Roman" panose="02020603050405020304" charset="0"/>
                <a:cs typeface="Times New Roman" panose="02020603050405020304" charset="0"/>
              </a:rPr>
              <a:t>________ </a:t>
            </a:r>
            <a:r>
              <a:rPr sz="2100">
                <a:latin typeface="Times New Roman" panose="02020603050405020304" charset="0"/>
                <a:cs typeface="Times New Roman" panose="02020603050405020304" charset="0"/>
              </a:rPr>
              <a:t>in other countries.</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People in the Philippines are voting in mid-term elections for 12 Senate seats and nearly 20,000 other political </a:t>
            </a:r>
            <a:r>
              <a:rPr lang="en-US" sz="2100">
                <a:latin typeface="Times New Roman" panose="02020603050405020304" charset="0"/>
                <a:cs typeface="Times New Roman" panose="02020603050405020304" charset="0"/>
              </a:rPr>
              <a:t>________</a:t>
            </a:r>
            <a:r>
              <a:rPr sz="2100">
                <a:latin typeface="Times New Roman" panose="02020603050405020304" charset="0"/>
                <a:cs typeface="Times New Roman" panose="02020603050405020304" charset="0"/>
              </a:rPr>
              <a:t>. The contest is coloured by a bitter </a:t>
            </a:r>
            <a:r>
              <a:rPr lang="en-US" altLang="zh-CN" sz="2100">
                <a:solidFill>
                  <a:srgbClr val="0000FF"/>
                </a:solidFill>
                <a:latin typeface="Times New Roman" panose="02020603050405020304" charset="0"/>
                <a:ea typeface="+mn-ea"/>
                <a:cs typeface="Times New Roman" panose="02020603050405020304" charset="0"/>
              </a:rPr>
              <a:t>feud </a:t>
            </a:r>
            <a:r>
              <a:rPr sz="2100">
                <a:latin typeface="Times New Roman" panose="02020603050405020304" charset="0"/>
                <a:cs typeface="Times New Roman" panose="02020603050405020304" charset="0"/>
              </a:rPr>
              <a:t>between President Marcos and his Vice President Sara Duterte.</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And the White House is in discussions with the Royal Family of Qatar to receive a </a:t>
            </a:r>
            <a:r>
              <a:rPr lang="en-US" sz="2100">
                <a:latin typeface="Times New Roman" panose="02020603050405020304" charset="0"/>
                <a:cs typeface="Times New Roman" panose="02020603050405020304" charset="0"/>
              </a:rPr>
              <a:t>______ </a:t>
            </a:r>
            <a:r>
              <a:rPr sz="2100">
                <a:latin typeface="Times New Roman" panose="02020603050405020304" charset="0"/>
                <a:cs typeface="Times New Roman" panose="02020603050405020304" charset="0"/>
              </a:rPr>
              <a:t>jumbo jet during President Trump</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coming visit to the country for intended use as a </a:t>
            </a:r>
            <a:r>
              <a:rPr lang="en-US" sz="2100">
                <a:latin typeface="Times New Roman" panose="02020603050405020304" charset="0"/>
                <a:cs typeface="Times New Roman" panose="02020603050405020304" charset="0"/>
              </a:rPr>
              <a:t>___________ </a:t>
            </a:r>
            <a:r>
              <a:rPr sz="2100">
                <a:latin typeface="Times New Roman" panose="02020603050405020304" charset="0"/>
                <a:cs typeface="Times New Roman" panose="02020603050405020304" charset="0"/>
              </a:rPr>
              <a:t>for Air Force One.</a:t>
            </a:r>
            <a:endParaRPr sz="21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19824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4" name="文本框 3"/>
          <p:cNvSpPr txBox="1"/>
          <p:nvPr/>
        </p:nvSpPr>
        <p:spPr>
          <a:xfrm>
            <a:off x="2631440" y="727710"/>
            <a:ext cx="198120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humanitarian </a:t>
            </a:r>
            <a:endParaRPr kumimoji="0" lang="zh-CN" alt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159385" y="2955925"/>
            <a:ext cx="124269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damaging </a:t>
            </a:r>
            <a:endParaRPr sz="21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2854325" y="4572000"/>
            <a:ext cx="400304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prescription </a:t>
            </a:r>
            <a:endParaRPr lang="zh-CN" sz="21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855345" y="4893310"/>
            <a:ext cx="326199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available </a:t>
            </a:r>
            <a:endParaRPr sz="21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9338945" y="6162675"/>
            <a:ext cx="92392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luxury </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7406005" y="6477000"/>
            <a:ext cx="369697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replacement </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1076960" y="5522595"/>
            <a:ext cx="207073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positions</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112395" y="3605530"/>
            <a:ext cx="90678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regional </a:t>
            </a:r>
            <a:endParaRPr sz="21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3826510" y="2649855"/>
            <a:ext cx="286385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progress </a:t>
            </a:r>
            <a:endParaRPr sz="21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5059045" y="1693545"/>
            <a:ext cx="241490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in person</a:t>
            </a:r>
            <a:endParaRPr sz="2100">
              <a:solidFill>
                <a:srgbClr val="FF0000"/>
              </a:solidFill>
              <a:latin typeface="Times New Roman" panose="02020603050405020304" charset="0"/>
              <a:cs typeface="Times New Roman" panose="02020603050405020304" charset="0"/>
              <a:sym typeface="+mn-ea"/>
            </a:endParaRPr>
          </a:p>
        </p:txBody>
      </p:sp>
      <p:pic>
        <p:nvPicPr>
          <p:cNvPr id="3" name="BBC.05.132025">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562080" y="6477000"/>
            <a:ext cx="370840" cy="41021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vol="100000">
                <p:cTn id="54" fill="hold" display="1">
                  <p:stCondLst>
                    <p:cond delay="indefinite"/>
                  </p:stCondLst>
                  <p:endCondLst>
                    <p:cond evt="onStopAudio">
                      <p:tgtEl>
                        <p:sldTgt/>
                      </p:tgtEl>
                    </p:cond>
                  </p:endCondLst>
                </p:cTn>
                <p:tgtEl>
                  <p:spTgt spid="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avert</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If you avert something unpleasant, you prevent it from happening.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避免;阻止;防止</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Talks with the teachers’ union over the weekend have averted a strike.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周末与教师工会举行的谈判避免了一场罢工</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feud</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A feud is a quarrel in which two people or groups remain angry with each other for a long time, although they are not always fighting or arguing</a:t>
            </a:r>
            <a:r>
              <a:rPr lang="en-US" sz="2800">
                <a:latin typeface="Times New Roman" panose="02020603050405020304" charset="0"/>
                <a:ea typeface="华文中宋" panose="02010600040101010101" charset="-122"/>
                <a:cs typeface="Times New Roman" panose="02020603050405020304" charset="0"/>
              </a:rPr>
              <a:t> 世仇;积怨   </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There is a long and bitter feud between the state government and the villagers.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州政府和村民间</a:t>
            </a:r>
            <a:r>
              <a:rPr lang="zh-CN" sz="2800">
                <a:latin typeface="华文中宋" panose="02010600040101010101" charset="-122"/>
                <a:ea typeface="华文中宋" panose="02010600040101010101" charset="-122"/>
                <a:cs typeface="华文中宋" panose="02010600040101010101" charset="-122"/>
              </a:rPr>
              <a:t>有着长久的</a:t>
            </a:r>
            <a:r>
              <a:rPr sz="2800">
                <a:latin typeface="华文中宋" panose="02010600040101010101" charset="-122"/>
                <a:ea typeface="华文中宋" panose="02010600040101010101" charset="-122"/>
                <a:cs typeface="华文中宋" panose="02010600040101010101" charset="-122"/>
              </a:rPr>
              <a:t>深怨。</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95910" y="3215640"/>
            <a:ext cx="488251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A disaster was narrowly averted.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126365" y="6236970"/>
            <a:ext cx="77997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 There is a long-running feud between the two artists.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47925" y="2693670"/>
            <a:ext cx="9491980" cy="521970"/>
          </a:xfrm>
          <a:prstGeom prst="rect">
            <a:avLst/>
          </a:prstGeom>
          <a:noFill/>
        </p:spPr>
        <p:txBody>
          <a:bodyPr wrap="square" rtlCol="0" anchor="t">
            <a:spAutoFit/>
          </a:bodyPr>
          <a:lstStyle/>
          <a:p>
            <a:r>
              <a:rPr lang="zh-CN" sz="2800">
                <a:ea typeface="华文中宋" panose="02010600040101010101" charset="-122"/>
              </a:rPr>
              <a:t>及时防止了一场灾难。</a:t>
            </a:r>
            <a:endParaRPr lang="zh-CN" altLang="en-US" sz="2800">
              <a:ea typeface="华文中宋" panose="02010600040101010101" charset="-122"/>
            </a:endParaRPr>
          </a:p>
        </p:txBody>
      </p:sp>
      <p:cxnSp>
        <p:nvCxnSpPr>
          <p:cNvPr id="3145728" name="直接连接符 8"/>
          <p:cNvCxnSpPr/>
          <p:nvPr/>
        </p:nvCxnSpPr>
        <p:spPr>
          <a:xfrm flipV="1">
            <a:off x="382270" y="3643630"/>
            <a:ext cx="4829810"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86385" y="6686550"/>
            <a:ext cx="7722235" cy="12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28875" y="5713095"/>
            <a:ext cx="8297545" cy="521970"/>
          </a:xfrm>
          <a:prstGeom prst="rect">
            <a:avLst/>
          </a:prstGeom>
          <a:noFill/>
        </p:spPr>
        <p:txBody>
          <a:bodyPr wrap="square" rtlCol="0" anchor="t">
            <a:spAutoFit/>
          </a:bodyPr>
          <a:p>
            <a:r>
              <a:rPr lang="zh-CN" altLang="en-US" sz="2800">
                <a:ea typeface="华文中宋" panose="02010600040101010101" charset="-122"/>
              </a:rPr>
              <a:t>两个艺术家之间有夙怨。</a:t>
            </a:r>
            <a:endParaRPr lang="zh-CN" altLang="en-US" sz="2800">
              <a:ea typeface="华文中宋" panose="02010600040101010101" charset="-122"/>
            </a:endParaRPr>
          </a:p>
        </p:txBody>
      </p:sp>
      <p:sp>
        <p:nvSpPr>
          <p:cNvPr id="5" name="文本框 1"/>
          <p:cNvSpPr txBox="1"/>
          <p:nvPr>
            <p:custDataLst>
              <p:tags r:id="rId1"/>
            </p:custDataLst>
          </p:nvPr>
        </p:nvSpPr>
        <p:spPr>
          <a:xfrm>
            <a:off x="126365" y="2665730"/>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14300" y="5713095"/>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6987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77825" y="873760"/>
            <a:ext cx="1150239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China and the US both say that progress has been made at trade talks in Geneva, aimed at averting a damaging trade war. A joint statement with further details is expected on Monday.</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392430" y="2287905"/>
            <a:ext cx="1147064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中国和美国均表示，在日内瓦举行的旨在避免破坏性贸易战的贸易谈判中已取得进展。预计将于周一发布一份详细说明相关进展的联合声明。</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20345" y="3695065"/>
            <a:ext cx="11751310" cy="299656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823970"/>
            <a:ext cx="11603355" cy="1814830"/>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President Trump says he</a:t>
            </a:r>
            <a:r>
              <a:rPr lang="en-US"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ll sign an executive order on Monday aimed at sharply reducing the cost for millions of Americans of prescription drugs. Mr Trump said Americans should pay the same as the lowest prices available in other countries. </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410845" y="5619750"/>
            <a:ext cx="11494135"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特朗普总统表示，他将于周一签署一项行政命令，旨在大幅降低数百万美国人的处方药成本。特朗普表示，美国人应该支付与其他国家相同的最低价格。</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4445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1. The World at a Glance</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世界观察</a:t>
            </a:r>
            <a:r>
              <a:rPr lang="zh-CN" sz="3000" b="1">
                <a:solidFill>
                  <a:srgbClr val="ED7D31"/>
                </a:solidFill>
                <a:latin typeface="微软雅黑" panose="020B0503020204020204" charset="-122"/>
                <a:ea typeface="微软雅黑" panose="020B0503020204020204" charset="-122"/>
                <a:cs typeface="微软雅黑" panose="020B0503020204020204" charset="-122"/>
              </a:rPr>
              <a:t>两</a:t>
            </a:r>
            <a:r>
              <a:rPr sz="3000" b="1">
                <a:solidFill>
                  <a:srgbClr val="ED7D31"/>
                </a:solidFill>
                <a:latin typeface="微软雅黑" panose="020B0503020204020204" charset="-122"/>
                <a:ea typeface="微软雅黑" panose="020B0503020204020204" charset="-122"/>
                <a:cs typeface="微软雅黑" panose="020B0503020204020204" charset="-122"/>
              </a:rPr>
              <a:t>则</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1893570" y="1151255"/>
            <a:ext cx="8404860" cy="55860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337185"/>
            <a:ext cx="12011025" cy="6452235"/>
          </a:xfrm>
          <a:prstGeom prst="rect">
            <a:avLst/>
          </a:prstGeom>
          <a:noFill/>
        </p:spPr>
        <p:txBody>
          <a:bodyPr wrap="square" rtlCol="0" anchor="t">
            <a:spAutoFit/>
          </a:bodyPr>
          <a:p>
            <a:pPr indent="0" fontAlgn="auto">
              <a:lnSpc>
                <a:spcPts val="3100"/>
              </a:lnSpc>
            </a:pPr>
            <a:r>
              <a:rPr sz="1600" b="1">
                <a:latin typeface="Times New Roman" panose="02020603050405020304" charset="0"/>
                <a:cs typeface="Times New Roman" panose="02020603050405020304" charset="0"/>
              </a:rPr>
              <a:t>Madrid</a:t>
            </a:r>
            <a:endParaRPr sz="1600">
              <a:latin typeface="Times New Roman" panose="02020603050405020304" charset="0"/>
              <a:cs typeface="Times New Roman" panose="02020603050405020304" charset="0"/>
            </a:endParaRPr>
          </a:p>
          <a:p>
            <a:pPr indent="0" fontAlgn="auto">
              <a:lnSpc>
                <a:spcPts val="3100"/>
              </a:lnSpc>
            </a:pPr>
            <a:r>
              <a:rPr sz="1600" b="1">
                <a:latin typeface="Times New Roman" panose="02020603050405020304" charset="0"/>
                <a:cs typeface="Times New Roman" panose="02020603050405020304" charset="0"/>
              </a:rPr>
              <a:t>Unprecedented blackout:</a:t>
            </a:r>
            <a:r>
              <a:rPr sz="1600">
                <a:latin typeface="Times New Roman" panose="02020603050405020304" charset="0"/>
                <a:cs typeface="Times New Roman" panose="02020603050405020304" charset="0"/>
              </a:rPr>
              <a:t> Spain and Portugal were hit by a </a:t>
            </a:r>
            <a:r>
              <a:rPr lang="en-US" sz="1600">
                <a:latin typeface="Times New Roman" panose="02020603050405020304" charset="0"/>
                <a:cs typeface="Times New Roman" panose="02020603050405020304" charset="0"/>
              </a:rPr>
              <a:t>________ (mass) </a:t>
            </a:r>
            <a:r>
              <a:rPr sz="1600">
                <a:latin typeface="Times New Roman" panose="02020603050405020304" charset="0"/>
                <a:cs typeface="Times New Roman" panose="02020603050405020304" charset="0"/>
              </a:rPr>
              <a:t>power outage this week that affected tens of millions of people. France’s southern Basque region was also briefly affected. Trains </a:t>
            </a:r>
            <a:r>
              <a:rPr lang="en-US" sz="1600">
                <a:latin typeface="Times New Roman" panose="02020603050405020304" charset="0"/>
                <a:cs typeface="Times New Roman" panose="02020603050405020304" charset="0"/>
              </a:rPr>
              <a:t>________ (abrupt) </a:t>
            </a:r>
            <a:r>
              <a:rPr sz="1600">
                <a:latin typeface="Times New Roman" panose="02020603050405020304" charset="0"/>
                <a:cs typeface="Times New Roman" panose="02020603050405020304" charset="0"/>
              </a:rPr>
              <a:t>stopped, forcing passengers to be rescued by bus, but traffic was snarled everywhere because all the streetlights were out. Restaurants, shops, and supermarkets were suddenly plunged into darkness, </a:t>
            </a:r>
            <a:r>
              <a:rPr lang="en-US" sz="1600">
                <a:latin typeface="Times New Roman" panose="02020603050405020304" charset="0"/>
                <a:cs typeface="Times New Roman" panose="02020603050405020304" charset="0"/>
              </a:rPr>
              <a:t>____</a:t>
            </a:r>
            <a:r>
              <a:rPr sz="1600">
                <a:solidFill>
                  <a:srgbClr val="FF0000"/>
                </a:solidFill>
                <a:latin typeface="Times New Roman" panose="02020603050405020304" charset="0"/>
                <a:cs typeface="Times New Roman" panose="02020603050405020304" charset="0"/>
              </a:rPr>
              <a:t> </a:t>
            </a:r>
            <a:r>
              <a:rPr sz="1600">
                <a:latin typeface="Times New Roman" panose="02020603050405020304" charset="0"/>
                <a:cs typeface="Times New Roman" panose="02020603050405020304" charset="0"/>
              </a:rPr>
              <a:t>most schools and businesses shut down, although hospitals kept </a:t>
            </a:r>
            <a:r>
              <a:rPr lang="en-US" sz="1600">
                <a:latin typeface="Times New Roman" panose="02020603050405020304" charset="0"/>
                <a:cs typeface="Times New Roman" panose="02020603050405020304" charset="0"/>
              </a:rPr>
              <a:t>__________ (function) </a:t>
            </a:r>
            <a:r>
              <a:rPr sz="1600">
                <a:latin typeface="Times New Roman" panose="02020603050405020304" charset="0"/>
                <a:cs typeface="Times New Roman" panose="02020603050405020304" charset="0"/>
              </a:rPr>
              <a:t>with generators. Mobile phone service was also affected, leaving many </a:t>
            </a:r>
            <a:r>
              <a:rPr lang="en-US" sz="1600">
                <a:latin typeface="Times New Roman" panose="02020603050405020304" charset="0"/>
                <a:cs typeface="Times New Roman" panose="02020603050405020304" charset="0"/>
              </a:rPr>
              <a:t>_______ (</a:t>
            </a:r>
            <a:r>
              <a:rPr lang="en-US" altLang="zh-CN" sz="1600">
                <a:solidFill>
                  <a:srgbClr val="0000FF"/>
                </a:solidFill>
                <a:latin typeface="Times New Roman" panose="02020603050405020304" charset="0"/>
                <a:cs typeface="Times New Roman" panose="02020603050405020304" charset="0"/>
              </a:rPr>
              <a:t>strand</a:t>
            </a:r>
            <a:r>
              <a:rPr lang="en-US" sz="1600">
                <a:latin typeface="Times New Roman" panose="02020603050405020304" charset="0"/>
                <a:cs typeface="Times New Roman" panose="02020603050405020304" charset="0"/>
              </a:rPr>
              <a:t>) </a:t>
            </a:r>
            <a:r>
              <a:rPr sz="1600">
                <a:latin typeface="Times New Roman" panose="02020603050405020304" charset="0"/>
                <a:cs typeface="Times New Roman" panose="02020603050405020304" charset="0"/>
              </a:rPr>
              <a:t>people unable to get help. Some stores stayed open for cash transactions only, and long lines formed at the few working ATMs. “It’s like when I was younger, 50 years ago,” said Francisco Garcia, 61, a boat restorer in Lisbon. Authorities in both countries were trying to determine </a:t>
            </a:r>
            <a:r>
              <a:rPr lang="en-US" sz="1600">
                <a:latin typeface="Times New Roman" panose="02020603050405020304" charset="0"/>
                <a:cs typeface="Times New Roman" panose="02020603050405020304" charset="0"/>
              </a:rPr>
              <a:t>_______ </a:t>
            </a:r>
            <a:r>
              <a:rPr sz="1600">
                <a:latin typeface="Times New Roman" panose="02020603050405020304" charset="0"/>
                <a:cs typeface="Times New Roman" panose="02020603050405020304" charset="0"/>
              </a:rPr>
              <a:t>the cause of the blackout was sabotage, a cyberattack, mechanical failure, or human error.</a:t>
            </a:r>
            <a:endParaRPr sz="1600">
              <a:latin typeface="Times New Roman" panose="02020603050405020304" charset="0"/>
              <a:cs typeface="Times New Roman" panose="02020603050405020304" charset="0"/>
            </a:endParaRPr>
          </a:p>
          <a:p>
            <a:pPr indent="0" fontAlgn="auto">
              <a:lnSpc>
                <a:spcPts val="3100"/>
              </a:lnSpc>
            </a:pPr>
            <a:r>
              <a:rPr sz="1600" b="1">
                <a:latin typeface="Times New Roman" panose="02020603050405020304" charset="0"/>
                <a:cs typeface="Times New Roman" panose="02020603050405020304" charset="0"/>
              </a:rPr>
              <a:t>Valletta, Malta</a:t>
            </a:r>
            <a:endParaRPr sz="1600" b="1">
              <a:latin typeface="Times New Roman" panose="02020603050405020304" charset="0"/>
              <a:cs typeface="Times New Roman" panose="02020603050405020304" charset="0"/>
            </a:endParaRPr>
          </a:p>
          <a:p>
            <a:pPr indent="0" fontAlgn="auto">
              <a:lnSpc>
                <a:spcPts val="3100"/>
              </a:lnSpc>
            </a:pPr>
            <a:r>
              <a:rPr sz="1600" b="1">
                <a:latin typeface="Times New Roman" panose="02020603050405020304" charset="0"/>
                <a:cs typeface="Times New Roman" panose="02020603050405020304" charset="0"/>
              </a:rPr>
              <a:t>Stop selling citizenship:</a:t>
            </a:r>
            <a:r>
              <a:rPr sz="1600">
                <a:latin typeface="Times New Roman" panose="02020603050405020304" charset="0"/>
                <a:cs typeface="Times New Roman" panose="02020603050405020304" charset="0"/>
              </a:rPr>
              <a:t> The EU’s top court this week ordered Malta to end </a:t>
            </a:r>
            <a:r>
              <a:rPr lang="en-US" sz="1600">
                <a:latin typeface="Times New Roman" panose="02020603050405020304" charset="0"/>
                <a:cs typeface="Times New Roman" panose="02020603050405020304" charset="0"/>
              </a:rPr>
              <a:t>___ (it) </a:t>
            </a:r>
            <a:r>
              <a:rPr sz="1600">
                <a:latin typeface="Times New Roman" panose="02020603050405020304" charset="0"/>
                <a:cs typeface="Times New Roman" panose="02020603050405020304" charset="0"/>
              </a:rPr>
              <a:t>“golden passport” program, saying it reduced citizenship to a “mere commercial transaction” in </a:t>
            </a:r>
            <a:r>
              <a:rPr lang="en-US" sz="1600">
                <a:latin typeface="Times New Roman" panose="02020603050405020304" charset="0"/>
                <a:cs typeface="Times New Roman" panose="02020603050405020304" charset="0"/>
              </a:rPr>
              <a:t>________ (violate) </a:t>
            </a:r>
            <a:r>
              <a:rPr sz="1600">
                <a:latin typeface="Times New Roman" panose="02020603050405020304" charset="0"/>
                <a:cs typeface="Times New Roman" panose="02020603050405020304" charset="0"/>
              </a:rPr>
              <a:t>of EU law. Malta’s investor citizenship scheme offers a Maltese passport—and the EU citizen ship </a:t>
            </a:r>
            <a:r>
              <a:rPr lang="en-US" sz="1600">
                <a:latin typeface="Times New Roman" panose="02020603050405020304" charset="0"/>
                <a:cs typeface="Times New Roman" panose="02020603050405020304" charset="0"/>
              </a:rPr>
              <a:t>__________ </a:t>
            </a:r>
            <a:r>
              <a:rPr sz="1600">
                <a:latin typeface="Times New Roman" panose="02020603050405020304" charset="0"/>
                <a:cs typeface="Times New Roman" panose="02020603050405020304" charset="0"/>
              </a:rPr>
              <a:t>comes with it—for $700,000 after three years of residency or $850,000 after one year. The program, introduced in 2013, quickly became a back door to EU access for money launderers and other criminals, as well as for Russian oligarchs subject </a:t>
            </a:r>
            <a:r>
              <a:rPr lang="en-US" sz="1600">
                <a:latin typeface="Times New Roman" panose="02020603050405020304" charset="0"/>
                <a:cs typeface="Times New Roman" panose="02020603050405020304" charset="0"/>
              </a:rPr>
              <a:t>___ W</a:t>
            </a:r>
            <a:r>
              <a:rPr sz="1600">
                <a:latin typeface="Times New Roman" panose="02020603050405020304" charset="0"/>
                <a:cs typeface="Times New Roman" panose="02020603050405020304" charset="0"/>
              </a:rPr>
              <a:t>estern sanctions. The ruling could also </a:t>
            </a:r>
            <a:r>
              <a:rPr lang="en-US" altLang="zh-CN" sz="1600">
                <a:solidFill>
                  <a:srgbClr val="0000FF"/>
                </a:solidFill>
                <a:latin typeface="Times New Roman" panose="02020603050405020304" charset="0"/>
                <a:cs typeface="Times New Roman" panose="02020603050405020304" charset="0"/>
              </a:rPr>
              <a:t>spell </a:t>
            </a:r>
            <a:r>
              <a:rPr sz="1600">
                <a:latin typeface="Times New Roman" panose="02020603050405020304" charset="0"/>
                <a:cs typeface="Times New Roman" panose="02020603050405020304" charset="0"/>
              </a:rPr>
              <a:t>trouble for EU countries that offer “golden visas,” including Austria, Cyprus, Greece, Hungary, Ireland, and Portugal. “European passports are not for sale,” said Daniel Freund, a German lawmaker in the European Parliament. “Criminals, autocrats, and terrorists should not be able to buy a ticket into the EU.”</a:t>
            </a:r>
            <a:endParaRPr sz="16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65705" y="0"/>
            <a:ext cx="50050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The Week</a:t>
            </a:r>
            <a:r>
              <a:rPr lang="en-US" sz="2400" b="1">
                <a:solidFill>
                  <a:srgbClr val="ED7D31"/>
                </a:solidFill>
                <a:latin typeface="微软雅黑" panose="020B0503020204020204" charset="-122"/>
                <a:ea typeface="微软雅黑" panose="020B0503020204020204" charset="-122"/>
                <a:cs typeface="微软雅黑" panose="020B0503020204020204" charset="-122"/>
              </a:rPr>
              <a:t> (May 9</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 </a:t>
            </a:r>
            <a:r>
              <a:rPr lang="en-US" sz="2400" b="1">
                <a:solidFill>
                  <a:srgbClr val="ED7D31"/>
                </a:solidFill>
                <a:latin typeface="微软雅黑" panose="020B0503020204020204" charset="-122"/>
                <a:ea typeface="微软雅黑" panose="020B0503020204020204" charset="-122"/>
                <a:cs typeface="微软雅黑" panose="020B0503020204020204" charset="-122"/>
              </a:rPr>
              <a:t> 2025P8&amp;9</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5133975" y="901065"/>
            <a:ext cx="789305"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massive </a:t>
            </a:r>
            <a:endParaRPr sz="1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5504815" y="1291590"/>
            <a:ext cx="867410"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abruptly </a:t>
            </a:r>
            <a:endParaRPr sz="16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11371580" y="1684655"/>
            <a:ext cx="463550"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and</a:t>
            </a:r>
            <a:endParaRPr sz="1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5369560" y="2073910"/>
            <a:ext cx="1061085"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functioning </a:t>
            </a:r>
            <a:endParaRPr sz="1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249680" y="2471420"/>
            <a:ext cx="753110"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stranded </a:t>
            </a:r>
            <a:endParaRPr sz="1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2174875" y="3260725"/>
            <a:ext cx="2597150"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whether </a:t>
            </a:r>
            <a:endParaRPr sz="1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6418580" y="4046855"/>
            <a:ext cx="515620"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its</a:t>
            </a:r>
            <a:r>
              <a:rPr sz="1600">
                <a:latin typeface="Times New Roman" panose="02020603050405020304" charset="0"/>
                <a:cs typeface="Times New Roman" panose="02020603050405020304" charset="0"/>
                <a:sym typeface="+mn-ea"/>
              </a:rPr>
              <a:t> </a:t>
            </a:r>
            <a:endParaRPr sz="16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3065145" y="4449445"/>
            <a:ext cx="2597150"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violation </a:t>
            </a:r>
            <a:endParaRPr sz="1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098550" y="4843145"/>
            <a:ext cx="1076325"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that</a:t>
            </a:r>
            <a:r>
              <a:rPr lang="en-US" sz="1600">
                <a:solidFill>
                  <a:srgbClr val="FF0000"/>
                </a:solidFill>
                <a:latin typeface="Times New Roman" panose="02020603050405020304" charset="0"/>
                <a:cs typeface="Times New Roman" panose="02020603050405020304" charset="0"/>
                <a:sym typeface="+mn-ea"/>
              </a:rPr>
              <a:t> / which</a:t>
            </a:r>
            <a:r>
              <a:rPr sz="1600">
                <a:solidFill>
                  <a:srgbClr val="FF0000"/>
                </a:solidFill>
                <a:latin typeface="Times New Roman" panose="02020603050405020304" charset="0"/>
                <a:cs typeface="Times New Roman" panose="02020603050405020304" charset="0"/>
                <a:sym typeface="+mn-ea"/>
              </a:rPr>
              <a:t> </a:t>
            </a:r>
            <a:endParaRPr sz="1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0306050" y="5222240"/>
            <a:ext cx="418465"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to </a:t>
            </a:r>
            <a:endParaRPr sz="1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90855" y="892810"/>
            <a:ext cx="11207750" cy="1891665"/>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600" b="0" i="0" smtClean="0">
                <a:latin typeface="Times New Roman" panose="02020603050405020304" charset="0"/>
                <a:ea typeface="华文中宋" panose="02010600040101010101" charset="-122"/>
                <a:cs typeface="Times New Roman" panose="02020603050405020304" charset="0"/>
              </a:rPr>
              <a:t>1</a:t>
            </a:r>
            <a:r>
              <a:rPr sz="2600" b="0" i="0" smtClean="0">
                <a:latin typeface="Times New Roman" panose="02020603050405020304" charset="0"/>
                <a:ea typeface="华文中宋" panose="02010600040101010101" charset="-122"/>
                <a:cs typeface="Times New Roman" panose="02020603050405020304" charset="0"/>
              </a:rPr>
              <a:t>.</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What continued to function during the blackout using generators?</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A</a:t>
            </a:r>
            <a:r>
              <a:rPr lang="en-US" sz="2600" b="0" i="0" smtClean="0">
                <a:latin typeface="Times New Roman" panose="02020603050405020304" charset="0"/>
                <a:ea typeface="华文中宋" panose="02010600040101010101" charset="-122"/>
                <a:cs typeface="Times New Roman" panose="02020603050405020304" charset="0"/>
              </a:rPr>
              <a:t>.</a:t>
            </a:r>
            <a:r>
              <a:rPr sz="2600" b="0" i="0" smtClean="0">
                <a:latin typeface="Times New Roman" panose="02020603050405020304" charset="0"/>
                <a:ea typeface="华文中宋" panose="02010600040101010101" charset="-122"/>
                <a:cs typeface="Times New Roman" panose="02020603050405020304" charset="0"/>
              </a:rPr>
              <a:t> Schools and supermarkets</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B</a:t>
            </a:r>
            <a:r>
              <a:rPr lang="en-US" sz="2600" b="0" i="0" smtClean="0">
                <a:latin typeface="Times New Roman" panose="02020603050405020304" charset="0"/>
                <a:ea typeface="华文中宋" panose="02010600040101010101" charset="-122"/>
                <a:cs typeface="Times New Roman" panose="02020603050405020304" charset="0"/>
              </a:rPr>
              <a:t>.</a:t>
            </a:r>
            <a:r>
              <a:rPr sz="2600" b="0" i="0" smtClean="0">
                <a:latin typeface="Times New Roman" panose="02020603050405020304" charset="0"/>
                <a:ea typeface="华文中宋" panose="02010600040101010101" charset="-122"/>
                <a:cs typeface="Times New Roman" panose="02020603050405020304" charset="0"/>
              </a:rPr>
              <a:t> Mobile phone services</a:t>
            </a:r>
            <a:r>
              <a:rPr lang="en-US" sz="2600" b="0" i="0" smtClean="0">
                <a:latin typeface="Times New Roman" panose="02020603050405020304" charset="0"/>
                <a:ea typeface="华文中宋" panose="02010600040101010101" charset="-122"/>
                <a:cs typeface="Times New Roman" panose="02020603050405020304" charset="0"/>
              </a:rPr>
              <a:t>.</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C</a:t>
            </a:r>
            <a:r>
              <a:rPr lang="en-US" sz="2600" b="0" i="0" smtClean="0">
                <a:latin typeface="Times New Roman" panose="02020603050405020304" charset="0"/>
                <a:ea typeface="华文中宋" panose="02010600040101010101" charset="-122"/>
                <a:cs typeface="Times New Roman" panose="02020603050405020304" charset="0"/>
              </a:rPr>
              <a:t>.</a:t>
            </a:r>
            <a:r>
              <a:rPr sz="2600" b="0" i="0" smtClean="0">
                <a:latin typeface="Times New Roman" panose="02020603050405020304" charset="0"/>
                <a:ea typeface="华文中宋" panose="02010600040101010101" charset="-122"/>
                <a:cs typeface="Times New Roman" panose="02020603050405020304" charset="0"/>
              </a:rPr>
              <a:t> Hospitals</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D</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Traffic lights</a:t>
            </a:r>
            <a:r>
              <a:rPr lang="en-US" sz="2600" b="0" i="0" smtClean="0">
                <a:latin typeface="Times New Roman" panose="02020603050405020304" charset="0"/>
                <a:ea typeface="华文中宋" panose="02010600040101010101" charset="-122"/>
                <a:cs typeface="Times New Roman" panose="02020603050405020304" charset="0"/>
              </a:rPr>
              <a:t>.</a:t>
            </a:r>
            <a:endParaRPr lang="en-US" sz="26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490220" y="3141345"/>
            <a:ext cx="11207750" cy="297688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2. According to the EU court, why was Malta’s “golden passport” program criticized?</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A. It caused economic inequality in Malta.</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B. It turned citizenship into a commercial transaction.</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C. It required too long a residency period.</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D. It only benefited Russian oligarchs.</a:t>
            </a:r>
            <a:endParaRPr lang="en-US" sz="25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5" name="图片 4"/>
          <p:cNvPicPr>
            <a:picLocks noChangeAspect="1"/>
          </p:cNvPicPr>
          <p:nvPr/>
        </p:nvPicPr>
        <p:blipFill>
          <a:blip r:embed="rId1"/>
          <a:stretch>
            <a:fillRect/>
          </a:stretch>
        </p:blipFill>
        <p:spPr>
          <a:xfrm>
            <a:off x="490220" y="2343785"/>
            <a:ext cx="388620" cy="258445"/>
          </a:xfrm>
          <a:prstGeom prst="rect">
            <a:avLst/>
          </a:prstGeom>
        </p:spPr>
      </p:pic>
      <p:pic>
        <p:nvPicPr>
          <p:cNvPr id="8" name="图片 7"/>
          <p:cNvPicPr>
            <a:picLocks noChangeAspect="1"/>
          </p:cNvPicPr>
          <p:nvPr/>
        </p:nvPicPr>
        <p:blipFill>
          <a:blip r:embed="rId1"/>
          <a:stretch>
            <a:fillRect/>
          </a:stretch>
        </p:blipFill>
        <p:spPr>
          <a:xfrm>
            <a:off x="557530" y="4568825"/>
            <a:ext cx="388620" cy="2584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strand</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If you are stranded, you are prevented from leaving a place, for example because of bad weather.    </a:t>
            </a:r>
            <a:r>
              <a:rPr sz="2800">
                <a:latin typeface="Times New Roman" panose="02020603050405020304" charset="0"/>
                <a:ea typeface="华文中宋" panose="02010600040101010101" charset="-122"/>
                <a:cs typeface="Times New Roman" panose="02020603050405020304" charset="0"/>
                <a:sym typeface="+mn-ea"/>
              </a:rPr>
              <a:t>(坏天气等)使滞留，使搁浅</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airport had to be closed, stranding tourists.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机场被迫关闭，造成游客滞留</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spell</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If something spells a particular result, often an unpleasant one, it suggests that this will be the result.    </a:t>
            </a:r>
            <a:r>
              <a:rPr lang="zh-CN" altLang="en-US" sz="2800">
                <a:latin typeface="Times New Roman" panose="02020603050405020304" charset="0"/>
                <a:ea typeface="华文中宋" panose="02010600040101010101" charset="-122"/>
                <a:cs typeface="Times New Roman" panose="02020603050405020304" charset="0"/>
                <a:sym typeface="+mn-ea"/>
              </a:rPr>
              <a:t>意味着，招致(常常是不愉快的结果)</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If the irrigation plan goes ahead, it could spell disaster for the birds.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如果灌溉计划开始实施，它可能会给鸟类带来灾难。</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63830" y="3040380"/>
            <a:ext cx="584835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climbers were stranded by a storm.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41935" y="6263005"/>
            <a:ext cx="953071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New uncertainty in the economy could spell trouble for business.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518410"/>
            <a:ext cx="9491980" cy="521970"/>
          </a:xfrm>
          <a:prstGeom prst="rect">
            <a:avLst/>
          </a:prstGeom>
          <a:noFill/>
        </p:spPr>
        <p:txBody>
          <a:bodyPr wrap="square" rtlCol="0" anchor="t">
            <a:spAutoFit/>
          </a:bodyPr>
          <a:lstStyle/>
          <a:p>
            <a:r>
              <a:rPr lang="zh-CN" sz="2800">
                <a:ea typeface="华文中宋" panose="02010600040101010101" charset="-122"/>
              </a:rPr>
              <a:t>登山者被暴风雨困住了。</a:t>
            </a:r>
            <a:endParaRPr lang="zh-CN" altLang="en-US" sz="2800">
              <a:ea typeface="华文中宋" panose="02010600040101010101" charset="-122"/>
            </a:endParaRPr>
          </a:p>
        </p:txBody>
      </p:sp>
      <p:cxnSp>
        <p:nvCxnSpPr>
          <p:cNvPr id="3145728" name="直接连接符 8"/>
          <p:cNvCxnSpPr/>
          <p:nvPr/>
        </p:nvCxnSpPr>
        <p:spPr>
          <a:xfrm flipV="1">
            <a:off x="211455" y="3502660"/>
            <a:ext cx="5826760" cy="139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12420" y="6699885"/>
            <a:ext cx="9317990" cy="3302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389505" y="5666105"/>
            <a:ext cx="9507855" cy="521970"/>
          </a:xfrm>
          <a:prstGeom prst="rect">
            <a:avLst/>
          </a:prstGeom>
          <a:noFill/>
        </p:spPr>
        <p:txBody>
          <a:bodyPr wrap="square" rtlCol="0" anchor="t">
            <a:spAutoFit/>
          </a:bodyPr>
          <a:p>
            <a:r>
              <a:rPr lang="zh-CN" altLang="en-US" sz="2800">
                <a:ea typeface="华文中宋" panose="02010600040101010101" charset="-122"/>
              </a:rPr>
              <a:t>经济中新的不确定性可能给企业带来麻烦。</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0063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9722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82015"/>
            <a:ext cx="11502390" cy="156845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Trains abruptly stopped, forcing passengers to be rescued by bus, but traffic was snarled everywhere because all the streetlights were out. Restaurants, shops, and supermarkets were suddenly plunged into darkness, and most schools and businesses shut down, although hospitals kept functioning with generators.</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nvSpPr>
        <p:spPr>
          <a:xfrm>
            <a:off x="392430" y="2486025"/>
            <a:ext cx="11595735" cy="737235"/>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火车突然停</a:t>
            </a:r>
            <a:r>
              <a:rPr lang="zh-CN" sz="2100">
                <a:latin typeface="Times New Roman" panose="02020603050405020304" charset="0"/>
                <a:ea typeface="华文中宋" panose="02010600040101010101" charset="-122"/>
                <a:cs typeface="Times New Roman" panose="02020603050405020304" charset="0"/>
              </a:rPr>
              <a:t>驶</a:t>
            </a:r>
            <a:r>
              <a:rPr sz="2100">
                <a:latin typeface="Times New Roman" panose="02020603050405020304" charset="0"/>
                <a:ea typeface="华文中宋" panose="02010600040101010101" charset="-122"/>
                <a:cs typeface="Times New Roman" panose="02020603050405020304" charset="0"/>
              </a:rPr>
              <a:t>，迫使乘客乘坐公共汽车，但由于所有的路灯都熄灭了，到处都是交通混乱。餐馆、商店和超市突然陷入黑暗，大多数学校和企业关闭，尽管医院依靠发电机继续运转。</a:t>
            </a:r>
            <a:endParaRPr sz="21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695700"/>
            <a:ext cx="11751310" cy="287337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807460"/>
            <a:ext cx="11603355" cy="1568450"/>
          </a:xfrm>
          <a:prstGeom prst="rect">
            <a:avLst/>
          </a:prstGeom>
          <a:noFill/>
        </p:spPr>
        <p:txBody>
          <a:bodyPr wrap="square">
            <a:spAutoFit/>
          </a:bodyPr>
          <a:lstStyle/>
          <a:p>
            <a:pPr algn="l"/>
            <a:r>
              <a:rPr sz="2400">
                <a:latin typeface="Times New Roman" panose="02020603050405020304" charset="0"/>
                <a:cs typeface="Times New Roman" panose="02020603050405020304" charset="0"/>
                <a:sym typeface="+mn-ea"/>
              </a:rPr>
              <a:t>The EU</a:t>
            </a:r>
            <a:r>
              <a:rPr lang="en-US" sz="2400">
                <a:latin typeface="Times New Roman" panose="02020603050405020304" charset="0"/>
                <a:cs typeface="Times New Roman" panose="02020603050405020304" charset="0"/>
                <a:sym typeface="+mn-ea"/>
              </a:rPr>
              <a:t>’</a:t>
            </a:r>
            <a:r>
              <a:rPr sz="2400">
                <a:latin typeface="Times New Roman" panose="02020603050405020304" charset="0"/>
                <a:cs typeface="Times New Roman" panose="02020603050405020304" charset="0"/>
                <a:sym typeface="+mn-ea"/>
              </a:rPr>
              <a:t>s top court this week ordered Malta to end its “golden passport” program, saying it reduced citizenship to a “mere commercial transaction” in violation of EU law. Malta</a:t>
            </a:r>
            <a:r>
              <a:rPr lang="en-US" sz="2400">
                <a:latin typeface="Times New Roman" panose="02020603050405020304" charset="0"/>
                <a:cs typeface="Times New Roman" panose="02020603050405020304" charset="0"/>
                <a:sym typeface="+mn-ea"/>
              </a:rPr>
              <a:t>’</a:t>
            </a:r>
            <a:r>
              <a:rPr sz="2400">
                <a:latin typeface="Times New Roman" panose="02020603050405020304" charset="0"/>
                <a:cs typeface="Times New Roman" panose="02020603050405020304" charset="0"/>
                <a:sym typeface="+mn-ea"/>
              </a:rPr>
              <a:t>s investor citizenship scheme offers a Maltese passport—and the EU citizen ship that comes with it—for $700,000 after three years of residency or $850,000 after one year.</a:t>
            </a:r>
            <a:endParaRPr sz="2400">
              <a:latin typeface="Times New Roman" panose="02020603050405020304" charset="0"/>
              <a:cs typeface="Times New Roman" panose="02020603050405020304" charset="0"/>
              <a:sym typeface="+mn-ea"/>
            </a:endParaRPr>
          </a:p>
        </p:txBody>
      </p:sp>
      <p:sp>
        <p:nvSpPr>
          <p:cNvPr id="14" name="文本框 13"/>
          <p:cNvSpPr txBox="1"/>
          <p:nvPr/>
        </p:nvSpPr>
        <p:spPr>
          <a:xfrm>
            <a:off x="394970" y="5368290"/>
            <a:ext cx="11501755" cy="1060450"/>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欧盟最高法院本周下令马耳他终止其“黄金护照”计划，称该计划将公民身份降低为“纯粹的商业交易”，违反了欧盟法律。马耳他的投资者公民计划提供马耳他护照——以及随之而来的欧盟公民身份——居住三年后需</a:t>
            </a:r>
            <a:r>
              <a:rPr lang="zh-CN" sz="2100">
                <a:latin typeface="Times New Roman" panose="02020603050405020304" charset="0"/>
                <a:ea typeface="华文中宋" panose="02010600040101010101" charset="-122"/>
                <a:cs typeface="Times New Roman" panose="02020603050405020304" charset="0"/>
              </a:rPr>
              <a:t>交</a:t>
            </a:r>
            <a:r>
              <a:rPr sz="2100">
                <a:latin typeface="Times New Roman" panose="02020603050405020304" charset="0"/>
                <a:ea typeface="华文中宋" panose="02010600040101010101" charset="-122"/>
                <a:cs typeface="Times New Roman" panose="02020603050405020304" charset="0"/>
              </a:rPr>
              <a:t>70万美元，居住一年后需</a:t>
            </a:r>
            <a:r>
              <a:rPr lang="zh-CN" sz="2100">
                <a:latin typeface="Times New Roman" panose="02020603050405020304" charset="0"/>
                <a:ea typeface="华文中宋" panose="02010600040101010101" charset="-122"/>
                <a:cs typeface="Times New Roman" panose="02020603050405020304" charset="0"/>
              </a:rPr>
              <a:t>交</a:t>
            </a:r>
            <a:r>
              <a:rPr sz="2100">
                <a:latin typeface="Times New Roman" panose="02020603050405020304" charset="0"/>
                <a:ea typeface="华文中宋" panose="02010600040101010101" charset="-122"/>
                <a:cs typeface="Times New Roman" panose="02020603050405020304" charset="0"/>
              </a:rPr>
              <a:t>85万美元。</a:t>
            </a:r>
            <a:endParaRPr sz="21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4445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2. Orcas venture near Farne</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虎鲸冒险靠近法恩岛</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1" descr="789e118c77da9adf1eac0516cfbef50"/>
          <p:cNvPicPr>
            <a:picLocks noChangeAspect="1"/>
          </p:cNvPicPr>
          <p:nvPr/>
        </p:nvPicPr>
        <p:blipFill>
          <a:blip r:embed="rId1"/>
          <a:stretch>
            <a:fillRect/>
          </a:stretch>
        </p:blipFill>
        <p:spPr>
          <a:xfrm>
            <a:off x="822325" y="1151255"/>
            <a:ext cx="7764145" cy="2889250"/>
          </a:xfrm>
          <a:prstGeom prst="rect">
            <a:avLst/>
          </a:prstGeom>
        </p:spPr>
      </p:pic>
      <p:pic>
        <p:nvPicPr>
          <p:cNvPr id="4" name="图片 2" descr="a7fcc53e6963e74b5a973485404d021"/>
          <p:cNvPicPr>
            <a:picLocks noChangeAspect="1"/>
          </p:cNvPicPr>
          <p:nvPr/>
        </p:nvPicPr>
        <p:blipFill>
          <a:blip r:embed="rId2"/>
          <a:stretch>
            <a:fillRect/>
          </a:stretch>
        </p:blipFill>
        <p:spPr>
          <a:xfrm>
            <a:off x="4744085" y="3789680"/>
            <a:ext cx="3731260" cy="1934210"/>
          </a:xfrm>
          <a:prstGeom prst="rect">
            <a:avLst/>
          </a:prstGeom>
        </p:spPr>
      </p:pic>
      <p:pic>
        <p:nvPicPr>
          <p:cNvPr id="5" name="图片 3" descr="953f6f32d3f996894095a852095bdf4"/>
          <p:cNvPicPr>
            <a:picLocks noChangeAspect="1"/>
          </p:cNvPicPr>
          <p:nvPr/>
        </p:nvPicPr>
        <p:blipFill>
          <a:blip r:embed="rId3"/>
          <a:stretch>
            <a:fillRect/>
          </a:stretch>
        </p:blipFill>
        <p:spPr>
          <a:xfrm>
            <a:off x="8586470" y="3928110"/>
            <a:ext cx="2964180" cy="284543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517525"/>
            <a:ext cx="12011025" cy="6182995"/>
          </a:xfrm>
          <a:prstGeom prst="rect">
            <a:avLst/>
          </a:prstGeom>
          <a:noFill/>
        </p:spPr>
        <p:txBody>
          <a:bodyPr wrap="square" rtlCol="0" anchor="t">
            <a:spAutoFit/>
          </a:bodyPr>
          <a:p>
            <a:pPr indent="0" algn="just" fontAlgn="auto">
              <a:lnSpc>
                <a:spcPts val="25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William Shiel’s family have been running boat trips to the Farne Islands for more than 100 years. He </a:t>
            </a:r>
            <a:r>
              <a:rPr lang="en-US" sz="2000">
                <a:latin typeface="Times New Roman" panose="02020603050405020304" charset="0"/>
                <a:cs typeface="Times New Roman" panose="02020603050405020304" charset="0"/>
              </a:rPr>
              <a:t>___________ (</a:t>
            </a:r>
            <a:r>
              <a:rPr sz="2000">
                <a:latin typeface="Times New Roman" panose="02020603050405020304" charset="0"/>
                <a:cs typeface="Times New Roman" panose="02020603050405020304" charset="0"/>
              </a:rPr>
              <a:t>hear</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 stories of the occasional orca long ago, but never in his 40-year career had he seen one for himself.</a:t>
            </a:r>
            <a:endParaRPr sz="2000">
              <a:latin typeface="Times New Roman" panose="02020603050405020304" charset="0"/>
              <a:cs typeface="Times New Roman" panose="02020603050405020304" charset="0"/>
            </a:endParaRPr>
          </a:p>
          <a:p>
            <a:pPr indent="0" algn="just" fontAlgn="auto">
              <a:lnSpc>
                <a:spcPts val="25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That changed last week, </a:t>
            </a:r>
            <a:r>
              <a:rPr lang="en-US" sz="2000">
                <a:latin typeface="Times New Roman" panose="02020603050405020304" charset="0"/>
                <a:cs typeface="Times New Roman" panose="02020603050405020304" charset="0"/>
              </a:rPr>
              <a:t>_____ </a:t>
            </a:r>
            <a:r>
              <a:rPr sz="2000">
                <a:latin typeface="Times New Roman" panose="02020603050405020304" charset="0"/>
                <a:cs typeface="Times New Roman" panose="02020603050405020304" charset="0"/>
              </a:rPr>
              <a:t> a group of eight killer whales made a spectacular — and unusual — appearance </a:t>
            </a:r>
            <a:r>
              <a:rPr lang="en-US" sz="2000">
                <a:latin typeface="Times New Roman" panose="02020603050405020304" charset="0"/>
                <a:cs typeface="Times New Roman" panose="02020603050405020304" charset="0"/>
              </a:rPr>
              <a:t>____</a:t>
            </a:r>
            <a:r>
              <a:rPr sz="2000">
                <a:latin typeface="Times New Roman" panose="02020603050405020304" charset="0"/>
                <a:cs typeface="Times New Roman" panose="02020603050405020304" charset="0"/>
              </a:rPr>
              <a:t>the Northumberland coast, near Bamburgh Castle. </a:t>
            </a:r>
            <a:r>
              <a:rPr lang="en-US" sz="2000">
                <a:latin typeface="Times New Roman" panose="02020603050405020304" charset="0"/>
                <a:cs typeface="Times New Roman" panose="02020603050405020304" charset="0"/>
              </a:rPr>
              <a:t>________ (h</a:t>
            </a:r>
            <a:r>
              <a:rPr sz="2000">
                <a:latin typeface="Times New Roman" panose="02020603050405020304" charset="0"/>
                <a:cs typeface="Times New Roman" panose="02020603050405020304" charset="0"/>
              </a:rPr>
              <a:t>appy</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 a professional photographer was aboard to capture the encounter which lasted more than half an hour.</a:t>
            </a:r>
            <a:endParaRPr sz="2000">
              <a:latin typeface="Times New Roman" panose="02020603050405020304" charset="0"/>
              <a:cs typeface="Times New Roman" panose="02020603050405020304" charset="0"/>
            </a:endParaRPr>
          </a:p>
          <a:p>
            <a:pPr indent="0" algn="just" fontAlgn="auto">
              <a:lnSpc>
                <a:spcPts val="2500"/>
              </a:lnSpc>
            </a:pPr>
            <a:r>
              <a:rPr lang="en-US" sz="2000">
                <a:latin typeface="Times New Roman" panose="02020603050405020304" charset="0"/>
                <a:cs typeface="Times New Roman" panose="02020603050405020304" charset="0"/>
              </a:rPr>
              <a:t>      ____ </a:t>
            </a:r>
            <a:r>
              <a:rPr sz="2000">
                <a:latin typeface="Times New Roman" panose="02020603050405020304" charset="0"/>
                <a:cs typeface="Times New Roman" panose="02020603050405020304" charset="0"/>
              </a:rPr>
              <a:t>video has allowed experts to confirm the orcas are from groups that migrate every year from Iceland to Scotland. Rarely, however, do they travel that far down the eastern coast. The Northumberland sightings have raised hopes that new populations </a:t>
            </a:r>
            <a:r>
              <a:rPr lang="en-US" sz="2000">
                <a:latin typeface="Times New Roman" panose="02020603050405020304" charset="0"/>
                <a:cs typeface="Times New Roman" panose="02020603050405020304" charset="0"/>
              </a:rPr>
              <a:t>_____________ (</a:t>
            </a:r>
            <a:r>
              <a:rPr sz="2000">
                <a:latin typeface="Times New Roman" panose="02020603050405020304" charset="0"/>
                <a:cs typeface="Times New Roman" panose="02020603050405020304" charset="0"/>
              </a:rPr>
              <a:t>ventur</a:t>
            </a:r>
            <a:r>
              <a:rPr lang="en-US" sz="2000">
                <a:latin typeface="Times New Roman" panose="02020603050405020304" charset="0"/>
                <a:cs typeface="Times New Roman" panose="02020603050405020304" charset="0"/>
              </a:rPr>
              <a:t>e)</a:t>
            </a:r>
            <a:r>
              <a:rPr sz="2000">
                <a:latin typeface="Times New Roman" panose="02020603050405020304" charset="0"/>
                <a:cs typeface="Times New Roman" panose="02020603050405020304" charset="0"/>
              </a:rPr>
              <a:t> further into</a:t>
            </a: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British waters — and staying for longer.</a:t>
            </a:r>
            <a:endParaRPr sz="2000">
              <a:latin typeface="Times New Roman" panose="02020603050405020304" charset="0"/>
              <a:cs typeface="Times New Roman" panose="02020603050405020304" charset="0"/>
            </a:endParaRPr>
          </a:p>
          <a:p>
            <a:pPr indent="0" algn="just" fontAlgn="auto">
              <a:lnSpc>
                <a:spcPts val="25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The UK has only two resident orcas. John Coe and Aquarius, as they are known, have been seen regularly around the northwest coast of Scotland for years. Over the decades, their pod </a:t>
            </a:r>
            <a:r>
              <a:rPr lang="en-US" altLang="zh-CN" sz="2000">
                <a:solidFill>
                  <a:srgbClr val="0000FF"/>
                </a:solidFill>
                <a:latin typeface="Times New Roman" panose="02020603050405020304" charset="0"/>
                <a:cs typeface="Times New Roman" panose="02020603050405020304" charset="0"/>
              </a:rPr>
              <a:t>dwindle</a:t>
            </a:r>
            <a:r>
              <a:rPr sz="2000">
                <a:latin typeface="Times New Roman" panose="02020603050405020304" charset="0"/>
                <a:cs typeface="Times New Roman" panose="02020603050405020304" charset="0"/>
              </a:rPr>
              <a:t>d. The females died— their bodies were so full of toxic </a:t>
            </a:r>
            <a:r>
              <a:rPr lang="en-US" sz="2000">
                <a:latin typeface="Times New Roman" panose="02020603050405020304" charset="0"/>
                <a:cs typeface="Times New Roman" panose="02020603050405020304" charset="0"/>
              </a:rPr>
              <a:t>__________ (</a:t>
            </a:r>
            <a:r>
              <a:rPr sz="2000">
                <a:latin typeface="Times New Roman" panose="02020603050405020304" charset="0"/>
                <a:cs typeface="Times New Roman" panose="02020603050405020304" charset="0"/>
              </a:rPr>
              <a:t>pollut</a:t>
            </a:r>
            <a:r>
              <a:rPr lang="en-US" sz="2000">
                <a:latin typeface="Times New Roman" panose="02020603050405020304" charset="0"/>
                <a:cs typeface="Times New Roman" panose="02020603050405020304" charset="0"/>
              </a:rPr>
              <a:t>e)</a:t>
            </a:r>
            <a:r>
              <a:rPr sz="2000">
                <a:latin typeface="Times New Roman" panose="02020603050405020304" charset="0"/>
                <a:cs typeface="Times New Roman" panose="02020603050405020304" charset="0"/>
              </a:rPr>
              <a:t> they were unable to reproduce— leaving John Coe and Aquarius </a:t>
            </a:r>
            <a:r>
              <a:rPr lang="en-US" altLang="zh-CN" sz="2000">
                <a:solidFill>
                  <a:srgbClr val="0000FF"/>
                </a:solidFill>
                <a:latin typeface="Times New Roman" panose="02020603050405020304" charset="0"/>
                <a:cs typeface="Times New Roman" panose="02020603050405020304" charset="0"/>
              </a:rPr>
              <a:t>doom</a:t>
            </a:r>
            <a:r>
              <a:rPr sz="2000">
                <a:latin typeface="Times New Roman" panose="02020603050405020304" charset="0"/>
                <a:cs typeface="Times New Roman" panose="02020603050405020304" charset="0"/>
              </a:rPr>
              <a:t>ed to patrol the British Isles like two lonely bachelors.</a:t>
            </a:r>
            <a:endParaRPr sz="2000">
              <a:latin typeface="Times New Roman" panose="02020603050405020304" charset="0"/>
              <a:cs typeface="Times New Roman" panose="02020603050405020304" charset="0"/>
            </a:endParaRPr>
          </a:p>
          <a:p>
            <a:pPr indent="0" algn="just" fontAlgn="auto">
              <a:lnSpc>
                <a:spcPts val="25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For each newcomer, experts compared their dorsal fin, unique </a:t>
            </a:r>
            <a:r>
              <a:rPr lang="en-US" sz="2000">
                <a:latin typeface="Times New Roman" panose="02020603050405020304" charset="0"/>
                <a:cs typeface="Times New Roman" panose="02020603050405020304" charset="0"/>
              </a:rPr>
              <a:t>___________ (</a:t>
            </a:r>
            <a:r>
              <a:rPr sz="2000">
                <a:latin typeface="Times New Roman" panose="02020603050405020304" charset="0"/>
                <a:cs typeface="Times New Roman" panose="02020603050405020304" charset="0"/>
              </a:rPr>
              <a:t>identify</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 patterns around their eye patch and the pale “saddle patch” on their back with that of the orcas listed in ID catalogues in Shetland and Iceland.</a:t>
            </a:r>
            <a:endParaRPr sz="2000">
              <a:latin typeface="Times New Roman" panose="02020603050405020304" charset="0"/>
              <a:cs typeface="Times New Roman" panose="02020603050405020304" charset="0"/>
            </a:endParaRPr>
          </a:p>
          <a:p>
            <a:pPr indent="0" algn="just" fontAlgn="auto">
              <a:lnSpc>
                <a:spcPts val="25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Of the eight orcas spotted on Friday, it has been confirmed that one is a large male known as “72”, from the “27 pod”. Three others have been identified as “Razor”, “Ossa” and “199”, </a:t>
            </a:r>
            <a:r>
              <a:rPr lang="en-US" sz="2000">
                <a:latin typeface="Times New Roman" panose="02020603050405020304" charset="0"/>
                <a:cs typeface="Times New Roman" panose="02020603050405020304" charset="0"/>
              </a:rPr>
              <a:t>______</a:t>
            </a:r>
            <a:r>
              <a:rPr sz="2000">
                <a:latin typeface="Times New Roman" panose="02020603050405020304" charset="0"/>
                <a:cs typeface="Times New Roman" panose="02020603050405020304" charset="0"/>
              </a:rPr>
              <a:t> are members of the 65 pod — another of the 12 migratory groups that are known </a:t>
            </a:r>
            <a:r>
              <a:rPr lang="en-US" sz="2000">
                <a:latin typeface="Times New Roman" panose="02020603050405020304" charset="0"/>
                <a:cs typeface="Times New Roman" panose="02020603050405020304" charset="0"/>
              </a:rPr>
              <a:t>________(</a:t>
            </a:r>
            <a:r>
              <a:rPr sz="2000">
                <a:latin typeface="Times New Roman" panose="02020603050405020304" charset="0"/>
                <a:cs typeface="Times New Roman" panose="02020603050405020304" charset="0"/>
              </a:rPr>
              <a:t>travel</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 from Iceland to the British Isles. The remaining four have yet to be identified. </a:t>
            </a:r>
            <a:endParaRPr sz="20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65705" y="0"/>
            <a:ext cx="50050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The Times </a:t>
            </a:r>
            <a:r>
              <a:rPr lang="en-US" sz="2400" b="1">
                <a:solidFill>
                  <a:srgbClr val="ED7D31"/>
                </a:solidFill>
                <a:latin typeface="微软雅黑" panose="020B0503020204020204" charset="-122"/>
                <a:ea typeface="微软雅黑" panose="020B0503020204020204" charset="-122"/>
                <a:cs typeface="微软雅黑" panose="020B0503020204020204" charset="-122"/>
              </a:rPr>
              <a:t> (May 8, 2025 P5</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0" y="0"/>
            <a:ext cx="2268220" cy="445135"/>
          </a:xfrm>
          <a:prstGeom prst="rect">
            <a:avLst/>
          </a:prstGeom>
          <a:solidFill>
            <a:srgbClr val="70AD47"/>
          </a:solidFill>
        </p:spPr>
        <p:txBody>
          <a:bodyPr wrap="square" rtlCol="0">
            <a:spAutoFit/>
          </a:bodyPr>
          <a:p>
            <a:pPr lvl="0" algn="l" fontAlgn="auto">
              <a:lnSpc>
                <a:spcPts val="2760"/>
              </a:lnSpc>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269875" y="891540"/>
            <a:ext cx="107188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had heard </a:t>
            </a:r>
            <a:endParaRPr sz="20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3382010" y="1514475"/>
            <a:ext cx="87503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when</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1404620" y="1873250"/>
            <a:ext cx="4635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off</a:t>
            </a:r>
            <a:endParaRPr lang="en-US" sz="20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7105650" y="1821815"/>
            <a:ext cx="106108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Happily </a:t>
            </a:r>
            <a:endParaRPr sz="20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536575" y="2454275"/>
            <a:ext cx="75311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The</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3065145" y="3094990"/>
            <a:ext cx="14795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are venturing </a:t>
            </a:r>
            <a:endParaRPr sz="20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3065145" y="4037965"/>
            <a:ext cx="115125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rPr>
              <a:t>pollutants</a:t>
            </a:r>
            <a:endParaRPr sz="2000">
              <a:solidFill>
                <a:srgbClr val="FF0000"/>
              </a:solidFill>
              <a:latin typeface="Times New Roman" panose="02020603050405020304" charset="0"/>
              <a:cs typeface="Times New Roman" panose="02020603050405020304" charset="0"/>
            </a:endParaRPr>
          </a:p>
        </p:txBody>
      </p:sp>
      <p:sp>
        <p:nvSpPr>
          <p:cNvPr id="10" name="文本框 9"/>
          <p:cNvSpPr txBox="1"/>
          <p:nvPr/>
        </p:nvSpPr>
        <p:spPr>
          <a:xfrm>
            <a:off x="6975475" y="4687570"/>
            <a:ext cx="132143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identifying </a:t>
            </a:r>
            <a:endParaRPr sz="20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7880350" y="5671820"/>
            <a:ext cx="107632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which</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5886450" y="5979160"/>
            <a:ext cx="87503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to travel</a:t>
            </a:r>
            <a:endParaRPr sz="20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DIAGRAM_VIRTUALLY_FRAME" val="{&quot;height&quot;:485.85,&quot;left&quot;:33.2,&quot;top&quot;:45.25,&quot;width&quot;:834.7}"/>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485.85,&quot;left&quot;:33.2,&quot;top&quot;:45.25,&quot;width&quot;:834.7}"/>
</p:tagLst>
</file>

<file path=ppt/tags/tag21.xml><?xml version="1.0" encoding="utf-8"?>
<p:tagLst xmlns:p="http://schemas.openxmlformats.org/presentationml/2006/main">
  <p:tag name="KSO_WM_DIAGRAM_VIRTUALLY_FRAME" val="{&quot;height&quot;:485.85,&quot;left&quot;:33.2,&quot;top&quot;:45.25,&quot;width&quot;:834.7}"/>
</p:tagLst>
</file>

<file path=ppt/tags/tag22.xml><?xml version="1.0" encoding="utf-8"?>
<p:tagLst xmlns:p="http://schemas.openxmlformats.org/presentationml/2006/main">
  <p:tag name="KSO_WM_DIAGRAM_VIRTUALLY_FRAME" val="{&quot;height&quot;:485.85,&quot;left&quot;:33.2,&quot;top&quot;:45.25,&quot;width&quot;:834.7}"/>
</p:tagLst>
</file>

<file path=ppt/tags/tag23.xml><?xml version="1.0" encoding="utf-8"?>
<p:tagLst xmlns:p="http://schemas.openxmlformats.org/presentationml/2006/main">
  <p:tag name="KSO_WM_DIAGRAM_VIRTUALLY_FRAME" val="{&quot;height&quot;:485.85,&quot;left&quot;:33.2,&quot;top&quot;:45.25,&quot;width&quot;:834.7}"/>
</p:tagLst>
</file>

<file path=ppt/tags/tag24.xml><?xml version="1.0" encoding="utf-8"?>
<p:tagLst xmlns:p="http://schemas.openxmlformats.org/presentationml/2006/main">
  <p:tag name="KSO_WM_BEAUTIFY_FLAG" val=""/>
  <p:tag name="KSO_WM_DIAGRAM_VIRTUALLY_FRAME" val="{&quot;height&quot;:485.85,&quot;left&quot;:33.2,&quot;top&quot;:45.25,&quot;width&quot;:834.7}"/>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 name="KSO_WM_DIAGRAM_VIRTUALLY_FRAME" val="{&quot;height&quot;:485.85,&quot;left&quot;:33.2,&quot;top&quot;:45.25,&quot;width&quot;:834.7}"/>
</p:tagLst>
</file>

<file path=ppt/tags/tag27.xml><?xml version="1.0" encoding="utf-8"?>
<p:tagLst xmlns:p="http://schemas.openxmlformats.org/presentationml/2006/main">
  <p:tag name="KSO_WM_DIAGRAM_VIRTUALLY_FRAME" val="{&quot;height&quot;:485.85,&quot;left&quot;:37.85,&quot;top&quot;:45.25,&quot;width&quot;:781.95}"/>
</p:tagLst>
</file>

<file path=ppt/tags/tag28.xml><?xml version="1.0" encoding="utf-8"?>
<p:tagLst xmlns:p="http://schemas.openxmlformats.org/presentationml/2006/main">
  <p:tag name="KSO_WM_DIAGRAM_VIRTUALLY_FRAME" val="{&quot;height&quot;:485.85,&quot;left&quot;:37.85,&quot;top&quot;:45.25,&quot;width&quot;:781.95}"/>
</p:tagLst>
</file>

<file path=ppt/tags/tag29.xml><?xml version="1.0" encoding="utf-8"?>
<p:tagLst xmlns:p="http://schemas.openxmlformats.org/presentationml/2006/main">
  <p:tag name="KSO_WM_BEAUTIFY_FLAG" val=""/>
  <p:tag name="KSO_WM_DIAGRAM_VIRTUALLY_FRAME" val="{&quot;height&quot;:485.85,&quot;left&quot;:37.85,&quot;top&quot;:45.25,&quot;width&quot;:781.9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379.8,&quot;left&quot;:14.6,&quot;top&quot;:172.5,&quot;width&quot;:899.4}"/>
</p:tagLst>
</file>

<file path=ppt/tags/tag31.xml><?xml version="1.0" encoding="utf-8"?>
<p:tagLst xmlns:p="http://schemas.openxmlformats.org/presentationml/2006/main">
  <p:tag name="KSO_WM_DIAGRAM_VIRTUALLY_FRAME" val="{&quot;height&quot;:379.8,&quot;left&quot;:14.6,&quot;top&quot;:172.5,&quot;width&quot;:899.4}"/>
</p:tagLst>
</file>

<file path=ppt/tags/tag32.xml><?xml version="1.0" encoding="utf-8"?>
<p:tagLst xmlns:p="http://schemas.openxmlformats.org/presentationml/2006/main">
  <p:tag name="KSO_WM_DIAGRAM_VIRTUALLY_FRAME" val="{&quot;height&quot;:379.8,&quot;left&quot;:14.6,&quot;top&quot;:172.5,&quot;width&quot;:899.4}"/>
</p:tagLst>
</file>

<file path=ppt/tags/tag33.xml><?xml version="1.0" encoding="utf-8"?>
<p:tagLst xmlns:p="http://schemas.openxmlformats.org/presentationml/2006/main">
  <p:tag name="KSO_WM_DIAGRAM_VIRTUALLY_FRAME" val="{&quot;height&quot;:379.8,&quot;left&quot;:14.6,&quot;top&quot;:172.5,&quot;width&quot;:899.4}"/>
</p:tagLst>
</file>

<file path=ppt/tags/tag34.xml><?xml version="1.0" encoding="utf-8"?>
<p:tagLst xmlns:p="http://schemas.openxmlformats.org/presentationml/2006/main">
  <p:tag name="KSO_WM_DIAGRAM_VIRTUALLY_FRAME" val="{&quot;height&quot;:379.8,&quot;left&quot;:14.6,&quot;top&quot;:172.5,&quot;width&quot;:899.4}"/>
</p:tagLst>
</file>

<file path=ppt/tags/tag35.xml><?xml version="1.0" encoding="utf-8"?>
<p:tagLst xmlns:p="http://schemas.openxmlformats.org/presentationml/2006/main">
  <p:tag name="KSO_WM_DIAGRAM_VIRTUALLY_FRAME" val="{&quot;height&quot;:350.2,&quot;left&quot;:14.6,&quot;top&quot;:202.1,&quot;width&quot;:899.4}"/>
</p:tagLst>
</file>

<file path=ppt/tags/tag36.xml><?xml version="1.0" encoding="utf-8"?>
<p:tagLst xmlns:p="http://schemas.openxmlformats.org/presentationml/2006/main">
  <p:tag name="KSO_WM_DIAGRAM_VIRTUALLY_FRAME" val="{&quot;height&quot;:379.8,&quot;left&quot;:14.6,&quot;top&quot;:172.5,&quot;width&quot;:899.4}"/>
</p:tagLst>
</file>

<file path=ppt/tags/tag37.xml><?xml version="1.0" encoding="utf-8"?>
<p:tagLst xmlns:p="http://schemas.openxmlformats.org/presentationml/2006/main">
  <p:tag name="KSO_WM_BEAUTIFY_FLAG" val=""/>
  <p:tag name="KSO_WM_DIAGRAM_VIRTUALLY_FRAME" val="{&quot;height&quot;:379.8,&quot;left&quot;:14.6,&quot;top&quot;:172.5,&quot;width&quot;:899.4}"/>
</p:tagLst>
</file>

<file path=ppt/tags/tag38.xml><?xml version="1.0" encoding="utf-8"?>
<p:tagLst xmlns:p="http://schemas.openxmlformats.org/presentationml/2006/main">
  <p:tag name="KSO_WM_SPECIAL_SOURCE" val="bdnull"/>
</p:tagLst>
</file>

<file path=ppt/tags/tag39.xml><?xml version="1.0" encoding="utf-8"?>
<p:tagLst xmlns:p="http://schemas.openxmlformats.org/presentationml/2006/main">
  <p:tag name="KSO_WM_DIAGRAM_VIRTUALLY_FRAME" val="{&quot;height&quot;:443.6,&quot;left&quot;:18.6,&quot;top&quot;:61.25,&quot;width&quot;:925.8}"/>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443.6,&quot;left&quot;:18.6,&quot;top&quot;:61.25,&quot;width&quot;:925.8}"/>
</p:tagLst>
</file>

<file path=ppt/tags/tag41.xml><?xml version="1.0" encoding="utf-8"?>
<p:tagLst xmlns:p="http://schemas.openxmlformats.org/presentationml/2006/main">
  <p:tag name="KSO_WM_DIAGRAM_VIRTUALLY_FRAME" val="{&quot;height&quot;:443.6,&quot;left&quot;:18.6,&quot;top&quot;:61.25,&quot;width&quot;:925.8}"/>
</p:tagLst>
</file>

<file path=ppt/tags/tag42.xml><?xml version="1.0" encoding="utf-8"?>
<p:tagLst xmlns:p="http://schemas.openxmlformats.org/presentationml/2006/main">
  <p:tag name="KSO_WM_DIAGRAM_VIRTUALLY_FRAME" val="{&quot;height&quot;:443.6,&quot;left&quot;:18.6,&quot;top&quot;:61.25,&quot;width&quot;:925.8}"/>
</p:tagLst>
</file>

<file path=ppt/tags/tag43.xml><?xml version="1.0" encoding="utf-8"?>
<p:tagLst xmlns:p="http://schemas.openxmlformats.org/presentationml/2006/main">
  <p:tag name="KSO_WM_DIAGRAM_VIRTUALLY_FRAME" val="{&quot;height&quot;:443.6,&quot;left&quot;:18.6,&quot;top&quot;:61.25,&quot;width&quot;:925.8}"/>
</p:tagLst>
</file>

<file path=ppt/tags/tag44.xml><?xml version="1.0" encoding="utf-8"?>
<p:tagLst xmlns:p="http://schemas.openxmlformats.org/presentationml/2006/main">
  <p:tag name="KSO_WM_DIAGRAM_VIRTUALLY_FRAME" val="{&quot;height&quot;:443.6,&quot;left&quot;:18.6,&quot;top&quot;:61.25,&quot;width&quot;:925.8}"/>
</p:tagLst>
</file>

<file path=ppt/tags/tag45.xml><?xml version="1.0" encoding="utf-8"?>
<p:tagLst xmlns:p="http://schemas.openxmlformats.org/presentationml/2006/main">
  <p:tag name="KSO_WM_SPECIAL_SOURCE" val="bdnul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DIAGRAM_VIRTUALLY_FRAME" val="{&quot;height&quot;:485.85,&quot;left&quot;:33.2,&quot;top&quot;:45.25,&quot;width&quot;:834.7}"/>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DIAGRAM_VIRTUALLY_FRAME" val="{&quot;height&quot;:485.85,&quot;left&quot;:33.2,&quot;top&quot;:45.25,&quot;width&quot;:834.7}"/>
</p:tagLst>
</file>

<file path=ppt/tags/tag51.xml><?xml version="1.0" encoding="utf-8"?>
<p:tagLst xmlns:p="http://schemas.openxmlformats.org/presentationml/2006/main">
  <p:tag name="KSO_WM_DIAGRAM_VIRTUALLY_FRAME" val="{&quot;height&quot;:485.85,&quot;left&quot;:33.2,&quot;top&quot;:45.25,&quot;width&quot;:834.7}"/>
</p:tagLst>
</file>

<file path=ppt/tags/tag52.xml><?xml version="1.0" encoding="utf-8"?>
<p:tagLst xmlns:p="http://schemas.openxmlformats.org/presentationml/2006/main">
  <p:tag name="KSO_WM_DIAGRAM_VIRTUALLY_FRAME" val="{&quot;height&quot;:485.85,&quot;left&quot;:33.2,&quot;top&quot;:45.25,&quot;width&quot;:834.7}"/>
</p:tagLst>
</file>

<file path=ppt/tags/tag53.xml><?xml version="1.0" encoding="utf-8"?>
<p:tagLst xmlns:p="http://schemas.openxmlformats.org/presentationml/2006/main">
  <p:tag name="KSO_WM_DIAGRAM_VIRTUALLY_FRAME" val="{&quot;height&quot;:485.85,&quot;left&quot;:33.2,&quot;top&quot;:45.25,&quot;width&quot;:834.7}"/>
</p:tagLst>
</file>

<file path=ppt/tags/tag54.xml><?xml version="1.0" encoding="utf-8"?>
<p:tagLst xmlns:p="http://schemas.openxmlformats.org/presentationml/2006/main">
  <p:tag name="KSO_WM_BEAUTIFY_FLAG" val=""/>
  <p:tag name="KSO_WM_DIAGRAM_VIRTUALLY_FRAME" val="{&quot;height&quot;:485.85,&quot;left&quot;:33.2,&quot;top&quot;:45.25,&quot;width&quot;:834.7}"/>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 name="KSO_WM_DIAGRAM_VIRTUALLY_FRAME" val="{&quot;height&quot;:485.85,&quot;left&quot;:33.2,&quot;top&quot;:45.25,&quot;width&quot;:834.7}"/>
</p:tagLst>
</file>

<file path=ppt/tags/tag57.xml><?xml version="1.0" encoding="utf-8"?>
<p:tagLst xmlns:p="http://schemas.openxmlformats.org/presentationml/2006/main">
  <p:tag name="KSO_WM_DIAGRAM_VIRTUALLY_FRAME" val="{&quot;height&quot;:485.85,&quot;left&quot;:37.85,&quot;top&quot;:45.25,&quot;width&quot;:781.95}"/>
</p:tagLst>
</file>

<file path=ppt/tags/tag58.xml><?xml version="1.0" encoding="utf-8"?>
<p:tagLst xmlns:p="http://schemas.openxmlformats.org/presentationml/2006/main">
  <p:tag name="KSO_WM_DIAGRAM_VIRTUALLY_FRAME" val="{&quot;height&quot;:485.85,&quot;left&quot;:37.85,&quot;top&quot;:45.25,&quot;width&quot;:781.95}"/>
</p:tagLst>
</file>

<file path=ppt/tags/tag59.xml><?xml version="1.0" encoding="utf-8"?>
<p:tagLst xmlns:p="http://schemas.openxmlformats.org/presentationml/2006/main">
  <p:tag name="KSO_WM_BEAUTIFY_FLAG" val=""/>
  <p:tag name="KSO_WM_DIAGRAM_VIRTUALLY_FRAME" val="{&quot;height&quot;:485.85,&quot;left&quot;:37.85,&quot;top&quot;:45.25,&quot;width&quot;:781.95}"/>
</p:tagLst>
</file>

<file path=ppt/tags/tag6.xml><?xml version="1.0" encoding="utf-8"?>
<p:tagLst xmlns:p="http://schemas.openxmlformats.org/presentationml/2006/main">
  <p:tag name="KSO_WM_SPECIAL_SOURCE" val="bdnull"/>
</p:tagLst>
</file>

<file path=ppt/tags/tag60.xml><?xml version="1.0" encoding="utf-8"?>
<p:tagLst xmlns:p="http://schemas.openxmlformats.org/presentationml/2006/main">
  <p:tag name="KSO_WM_DIAGRAM_VIRTUALLY_FRAME" val="{&quot;height&quot;:379.8,&quot;left&quot;:14.6,&quot;top&quot;:172.5,&quot;width&quot;:899.4}"/>
</p:tagLst>
</file>

<file path=ppt/tags/tag61.xml><?xml version="1.0" encoding="utf-8"?>
<p:tagLst xmlns:p="http://schemas.openxmlformats.org/presentationml/2006/main">
  <p:tag name="KSO_WM_DIAGRAM_VIRTUALLY_FRAME" val="{&quot;height&quot;:379.8,&quot;left&quot;:14.6,&quot;top&quot;:172.5,&quot;width&quot;:899.4}"/>
</p:tagLst>
</file>

<file path=ppt/tags/tag62.xml><?xml version="1.0" encoding="utf-8"?>
<p:tagLst xmlns:p="http://schemas.openxmlformats.org/presentationml/2006/main">
  <p:tag name="KSO_WM_DIAGRAM_VIRTUALLY_FRAME" val="{&quot;height&quot;:379.8,&quot;left&quot;:14.6,&quot;top&quot;:172.5,&quot;width&quot;:899.4}"/>
</p:tagLst>
</file>

<file path=ppt/tags/tag63.xml><?xml version="1.0" encoding="utf-8"?>
<p:tagLst xmlns:p="http://schemas.openxmlformats.org/presentationml/2006/main">
  <p:tag name="KSO_WM_DIAGRAM_VIRTUALLY_FRAME" val="{&quot;height&quot;:379.8,&quot;left&quot;:14.6,&quot;top&quot;:172.5,&quot;width&quot;:899.4}"/>
</p:tagLst>
</file>

<file path=ppt/tags/tag64.xml><?xml version="1.0" encoding="utf-8"?>
<p:tagLst xmlns:p="http://schemas.openxmlformats.org/presentationml/2006/main">
  <p:tag name="KSO_WM_DIAGRAM_VIRTUALLY_FRAME" val="{&quot;height&quot;:379.8,&quot;left&quot;:14.6,&quot;top&quot;:172.5,&quot;width&quot;:899.4}"/>
</p:tagLst>
</file>

<file path=ppt/tags/tag65.xml><?xml version="1.0" encoding="utf-8"?>
<p:tagLst xmlns:p="http://schemas.openxmlformats.org/presentationml/2006/main">
  <p:tag name="KSO_WM_DIAGRAM_VIRTUALLY_FRAME" val="{&quot;height&quot;:350.2,&quot;left&quot;:14.6,&quot;top&quot;:202.1,&quot;width&quot;:899.4}"/>
</p:tagLst>
</file>

<file path=ppt/tags/tag66.xml><?xml version="1.0" encoding="utf-8"?>
<p:tagLst xmlns:p="http://schemas.openxmlformats.org/presentationml/2006/main">
  <p:tag name="KSO_WM_DIAGRAM_VIRTUALLY_FRAME" val="{&quot;height&quot;:379.8,&quot;left&quot;:14.6,&quot;top&quot;:172.5,&quot;width&quot;:899.4}"/>
</p:tagLst>
</file>

<file path=ppt/tags/tag67.xml><?xml version="1.0" encoding="utf-8"?>
<p:tagLst xmlns:p="http://schemas.openxmlformats.org/presentationml/2006/main">
  <p:tag name="KSO_WM_BEAUTIFY_FLAG" val=""/>
  <p:tag name="KSO_WM_DIAGRAM_VIRTUALLY_FRAME" val="{&quot;height&quot;:379.8,&quot;left&quot;:14.6,&quot;top&quot;:172.5,&quot;width&quot;:899.4}"/>
</p:tagLst>
</file>

<file path=ppt/tags/tag68.xml><?xml version="1.0" encoding="utf-8"?>
<p:tagLst xmlns:p="http://schemas.openxmlformats.org/presentationml/2006/main">
  <p:tag name="KSO_WM_SPECIAL_SOURCE" val="bdnull"/>
</p:tagLst>
</file>

<file path=ppt/tags/tag69.xml><?xml version="1.0" encoding="utf-8"?>
<p:tagLst xmlns:p="http://schemas.openxmlformats.org/presentationml/2006/main">
  <p:tag name="KSO_WM_DIAGRAM_VIRTUALLY_FRAME" val="{&quot;height&quot;:437.8,&quot;left&quot;:18.6,&quot;top&quot;:67.05,&quot;width&quot;:925.8}"/>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DIAGRAM_VIRTUALLY_FRAME" val="{&quot;height&quot;:437.8,&quot;left&quot;:18.6,&quot;top&quot;:67.05,&quot;width&quot;:925.8}"/>
</p:tagLst>
</file>

<file path=ppt/tags/tag71.xml><?xml version="1.0" encoding="utf-8"?>
<p:tagLst xmlns:p="http://schemas.openxmlformats.org/presentationml/2006/main">
  <p:tag name="KSO_WM_DIAGRAM_VIRTUALLY_FRAME" val="{&quot;height&quot;:437.8,&quot;left&quot;:18.6,&quot;top&quot;:67.05,&quot;width&quot;:925.8}"/>
</p:tagLst>
</file>

<file path=ppt/tags/tag72.xml><?xml version="1.0" encoding="utf-8"?>
<p:tagLst xmlns:p="http://schemas.openxmlformats.org/presentationml/2006/main">
  <p:tag name="KSO_WM_DIAGRAM_VIRTUALLY_FRAME" val="{&quot;height&quot;:437.8,&quot;left&quot;:18.6,&quot;top&quot;:67.05,&quot;width&quot;:925.8}"/>
</p:tagLst>
</file>

<file path=ppt/tags/tag73.xml><?xml version="1.0" encoding="utf-8"?>
<p:tagLst xmlns:p="http://schemas.openxmlformats.org/presentationml/2006/main">
  <p:tag name="KSO_WM_DIAGRAM_VIRTUALLY_FRAME" val="{&quot;height&quot;:437.8,&quot;left&quot;:18.6,&quot;top&quot;:67.05,&quot;width&quot;:925.8}"/>
</p:tagLst>
</file>

<file path=ppt/tags/tag74.xml><?xml version="1.0" encoding="utf-8"?>
<p:tagLst xmlns:p="http://schemas.openxmlformats.org/presentationml/2006/main">
  <p:tag name="KSO_WM_DIAGRAM_VIRTUALLY_FRAME" val="{&quot;height&quot;:437.8,&quot;left&quot;:18.6,&quot;top&quot;:67.05,&quot;width&quot;:925.8}"/>
</p:tagLst>
</file>

<file path=ppt/tags/tag75.xml><?xml version="1.0" encoding="utf-8"?>
<p:tagLst xmlns:p="http://schemas.openxmlformats.org/presentationml/2006/main">
  <p:tag name="KSO_WM_SPECIAL_SOURCE" val="bdnul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SPECIAL_SOURCE" val="bdnul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20003</Words>
  <Application>WPS 演示</Application>
  <PresentationFormat>宽屏</PresentationFormat>
  <Paragraphs>401</Paragraphs>
  <Slides>27</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27</vt:i4>
      </vt:variant>
    </vt:vector>
  </HeadingPairs>
  <TitlesOfParts>
    <vt:vector size="42" baseType="lpstr">
      <vt:lpstr>Arial</vt:lpstr>
      <vt:lpstr>宋体</vt:lpstr>
      <vt:lpstr>Wingdings</vt:lpstr>
      <vt:lpstr>Trebuchet MS</vt:lpstr>
      <vt:lpstr>Times New Roman</vt:lpstr>
      <vt:lpstr>微软雅黑</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726</cp:revision>
  <dcterms:created xsi:type="dcterms:W3CDTF">2025-05-20T10:18:00Z</dcterms:created>
  <dcterms:modified xsi:type="dcterms:W3CDTF">2025-05-23T06:07:08Z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B3910B762AF84F288DFA4C226CF05BC2_13</vt:lpwstr>
  </property>
</Properties>
</file>