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handoutMasterIdLst>
    <p:handoutMasterId r:id="rId64"/>
  </p:handoutMasterIdLst>
  <p:sldIdLst>
    <p:sldId id="483" r:id="rId4"/>
    <p:sldId id="258" r:id="rId5"/>
    <p:sldId id="300" r:id="rId7"/>
    <p:sldId id="427" r:id="rId8"/>
    <p:sldId id="333" r:id="rId9"/>
    <p:sldId id="334" r:id="rId10"/>
    <p:sldId id="336" r:id="rId11"/>
    <p:sldId id="338" r:id="rId12"/>
    <p:sldId id="340" r:id="rId13"/>
    <p:sldId id="341" r:id="rId14"/>
    <p:sldId id="342" r:id="rId15"/>
    <p:sldId id="343" r:id="rId16"/>
    <p:sldId id="428" r:id="rId17"/>
    <p:sldId id="344" r:id="rId18"/>
    <p:sldId id="345" r:id="rId19"/>
    <p:sldId id="429" r:id="rId20"/>
    <p:sldId id="346" r:id="rId21"/>
    <p:sldId id="347" r:id="rId22"/>
    <p:sldId id="348" r:id="rId23"/>
    <p:sldId id="349" r:id="rId24"/>
    <p:sldId id="431" r:id="rId25"/>
    <p:sldId id="350" r:id="rId26"/>
    <p:sldId id="433" r:id="rId27"/>
    <p:sldId id="351" r:id="rId28"/>
    <p:sldId id="352" r:id="rId29"/>
    <p:sldId id="353" r:id="rId30"/>
    <p:sldId id="354" r:id="rId31"/>
    <p:sldId id="435" r:id="rId32"/>
    <p:sldId id="355" r:id="rId33"/>
    <p:sldId id="356" r:id="rId34"/>
    <p:sldId id="436" r:id="rId35"/>
    <p:sldId id="357" r:id="rId36"/>
    <p:sldId id="358" r:id="rId37"/>
    <p:sldId id="359" r:id="rId38"/>
    <p:sldId id="437" r:id="rId39"/>
    <p:sldId id="360" r:id="rId40"/>
    <p:sldId id="438" r:id="rId41"/>
    <p:sldId id="361" r:id="rId42"/>
    <p:sldId id="362" r:id="rId43"/>
    <p:sldId id="363" r:id="rId44"/>
    <p:sldId id="440" r:id="rId45"/>
    <p:sldId id="364" r:id="rId46"/>
    <p:sldId id="365" r:id="rId47"/>
    <p:sldId id="366" r:id="rId48"/>
    <p:sldId id="367" r:id="rId49"/>
    <p:sldId id="368" r:id="rId50"/>
    <p:sldId id="369" r:id="rId51"/>
    <p:sldId id="370" r:id="rId52"/>
    <p:sldId id="371" r:id="rId53"/>
    <p:sldId id="372" r:id="rId54"/>
    <p:sldId id="373" r:id="rId55"/>
    <p:sldId id="374" r:id="rId56"/>
    <p:sldId id="377" r:id="rId57"/>
    <p:sldId id="378" r:id="rId58"/>
    <p:sldId id="379" r:id="rId59"/>
    <p:sldId id="380" r:id="rId60"/>
    <p:sldId id="443" r:id="rId61"/>
    <p:sldId id="381" r:id="rId62"/>
    <p:sldId id="275" r:id="rId63"/>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汉仪文黑-55简" charset="-122"/>
        <a:ea typeface="汉仪文黑-55简"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0" clrIdx="0"/>
  <p:cmAuthor id="2" name="bing" initials="b" lastIdx="0" clrIdx="0"/>
  <p:cmAuthor id="3" name="作者" initials="作" lastIdx="0" clrIdx="1"/>
  <p:cmAuthor id="4" name="Administrator" initials="A" lastIdx="0" clrIdx="2"/>
  <p:cmAuthor id="5" name="王习习" initials="王" lastIdx="0" clrIdx="0"/>
  <p:cmAuthor id="6" name="雨林木风" initials="雨" lastIdx="0" clrIdx="0"/>
  <p:cmAuthor id="7" name="未知用户1" initials="未" lastIdx="0" clrIdx="0"/>
  <p:cmAuthor id="8" name="chen hey" initials="c" lastIdx="0" clrIdx="5"/>
  <p:cmAuthor id="9" name="HP22" initials="H" lastIdx="0" clrIdx="4"/>
  <p:cmAuthor id="10" name="wangxue" initials="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CDD680"/>
    <a:srgbClr val="D0D5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0"/>
    <p:restoredTop sz="95244"/>
  </p:normalViewPr>
  <p:slideViewPr>
    <p:cSldViewPr snapToGrid="0" showGuides="1">
      <p:cViewPr>
        <p:scale>
          <a:sx n="66" d="100"/>
          <a:sy n="66" d="100"/>
        </p:scale>
        <p:origin x="156" y="318"/>
      </p:cViewPr>
      <p:guideLst>
        <p:guide orient="horz" pos="2102"/>
        <p:guide pos="2911"/>
      </p:guideLst>
    </p:cSldViewPr>
  </p:slideViewPr>
  <p:outlineViewPr>
    <p:cViewPr>
      <p:scale>
        <a:sx n="33" d="100"/>
        <a:sy n="33" d="100"/>
      </p:scale>
      <p:origin x="0" y="0"/>
    </p:cViewPr>
  </p:outlin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717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汉仪文黑-55简"/>
        <a:ea typeface="汉仪文黑-55简"/>
        <a:cs typeface="汉仪文黑-55简" charset="-12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幻灯片图像占位符 1"/>
          <p:cNvSpPr>
            <a:spLocks noGrp="1" noRot="1" noChangeAspect="1"/>
          </p:cNvSpPr>
          <p:nvPr>
            <p:ph type="sldImg"/>
          </p:nvPr>
        </p:nvSpPr>
        <p:spPr/>
      </p:sp>
      <p:sp>
        <p:nvSpPr>
          <p:cNvPr id="9218" name="备注占位符 2"/>
          <p:cNvSpPr>
            <a:spLocks noGrp="1"/>
          </p:cNvSpPr>
          <p:nvPr>
            <p:ph type="body"/>
          </p:nvPr>
        </p:nvSpPr>
        <p:spPr>
          <a:xfrm>
            <a:off x="685800" y="4400550"/>
            <a:ext cx="5486400" cy="3600450"/>
          </a:xfrm>
          <a:prstGeom prst="rect">
            <a:avLst/>
          </a:prstGeom>
          <a:noFill/>
          <a:ln w="9525">
            <a:noFill/>
          </a:ln>
        </p:spPr>
        <p:txBody>
          <a:bodyPr anchor="t" anchorCtr="0"/>
          <a:p>
            <a:pPr lvl="0"/>
            <a:r>
              <a:rPr lang="zh-CN" altLang="en-US" dirty="0"/>
              <a:t>模板来自于： 第一</a:t>
            </a:r>
            <a:r>
              <a:rPr lang="en-US" altLang="zh-CN" dirty="0"/>
              <a:t>PPT https://www.1ppt.com/</a:t>
            </a:r>
            <a:endParaRPr lang="en-US" altLang="zh-CN" dirty="0"/>
          </a:p>
          <a:p>
            <a:pPr lvl="0"/>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幻灯片图像占位符 1"/>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幻灯片图像占位符 1"/>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幻灯片图像占位符 1"/>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幻灯片图像占位符 1"/>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幻灯片图像占位符 1"/>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幻灯片图像占位符 1"/>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幻灯片图像占位符 1"/>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noRot="1" noChangeAspect="1"/>
          </p:cNvSpPr>
          <p:nvPr>
            <p:ph type="sldImg"/>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noRot="1" noChangeAspect="1"/>
          </p:cNvSpPr>
          <p:nvPr>
            <p:ph type="sldImg"/>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幻灯片图像占位符 1"/>
          <p:cNvSpPr>
            <a:spLocks noGrp="1" noRot="1" noChangeAspect="1"/>
          </p:cNvSpPr>
          <p:nvPr>
            <p:ph type="sldImg"/>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noChangeAspect="1"/>
          </p:cNvSpPr>
          <p:nvPr>
            <p:ph type="sldImg"/>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p:cNvSpPr>
          <p:nvPr>
            <p:ph type="sldImg"/>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p:cNvSpPr>
          <p:nvPr>
            <p:ph type="sldImg"/>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幻灯片图像占位符 1"/>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幻灯片图像占位符 1"/>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幻灯片图像占位符 1"/>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p:cNvSpPr>
          <p:nvPr>
            <p:ph type="sldImg"/>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p:cNvSpPr>
          <p:nvPr>
            <p:ph type="sldImg"/>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p:cNvSpPr>
          <p:nvPr>
            <p:ph type="sldImg"/>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p:cNvSpPr>
          <p:nvPr>
            <p:ph type="sldImg"/>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幻灯片图像占位符 1"/>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noChangeAspect="1"/>
          </p:cNvSpPr>
          <p:nvPr>
            <p:ph type="sldImg"/>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幻灯片图像占位符 1"/>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幻灯片图像占位符 1"/>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幻灯片图像占位符 1"/>
          <p:cNvSpPr>
            <a:spLocks noGrp="1" noRot="1" noChangeAspect="1"/>
          </p:cNvSpPr>
          <p:nvPr>
            <p:ph type="sldImg"/>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幻灯片图像占位符 1"/>
          <p:cNvSpPr>
            <a:spLocks noGrp="1" noRot="1" noChangeAspect="1"/>
          </p:cNvSpPr>
          <p:nvPr>
            <p:ph type="sldImg"/>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幻灯片图像占位符 1"/>
          <p:cNvSpPr>
            <a:spLocks noGrp="1" noRot="1" noChangeAspect="1"/>
          </p:cNvSpPr>
          <p:nvPr>
            <p:ph type="sldImg"/>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幻灯片图像占位符 1"/>
          <p:cNvSpPr>
            <a:spLocks noGrp="1" noRot="1" noChangeAspect="1"/>
          </p:cNvSpPr>
          <p:nvPr>
            <p:ph type="sldImg"/>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幻灯片图像占位符 1"/>
          <p:cNvSpPr>
            <a:spLocks noGrp="1" noRot="1" noChangeAspect="1"/>
          </p:cNvSpPr>
          <p:nvPr>
            <p:ph type="sldImg"/>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幻灯片图像占位符 1"/>
          <p:cNvSpPr>
            <a:spLocks noGrp="1" noRot="1" noChangeAspect="1"/>
          </p:cNvSpPr>
          <p:nvPr>
            <p:ph type="sldImg"/>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p:cNvSpPr>
          <p:nvPr>
            <p:ph type="sldImg"/>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幻灯片图像占位符 1"/>
          <p:cNvSpPr>
            <a:spLocks noGrp="1" noRot="1" noChangeAspect="1"/>
          </p:cNvSpPr>
          <p:nvPr>
            <p:ph type="sldImg"/>
          </p:nvPr>
        </p:nvSpPr>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幻灯片图像占位符 1"/>
          <p:cNvSpPr>
            <a:spLocks noGrp="1" noRot="1" noChangeAspect="1"/>
          </p:cNvSpPr>
          <p:nvPr>
            <p:ph type="sldImg"/>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幻灯片图像占位符 1"/>
          <p:cNvSpPr>
            <a:spLocks noGrp="1" noRot="1" noChangeAspect="1"/>
          </p:cNvSpPr>
          <p:nvPr>
            <p:ph type="sldImg"/>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幻灯片图像占位符 1"/>
          <p:cNvSpPr>
            <a:spLocks noGrp="1" noRot="1" noChangeAspect="1"/>
          </p:cNvSpPr>
          <p:nvPr>
            <p:ph type="sldImg"/>
          </p:nvPr>
        </p:nvSpPr>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幻灯片图像占位符 1"/>
          <p:cNvSpPr>
            <a:spLocks noGrp="1" noRot="1" noChangeAspect="1"/>
          </p:cNvSpPr>
          <p:nvPr>
            <p:ph type="sldImg"/>
          </p:nvPr>
        </p:nvSpPr>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幻灯片图像占位符 1"/>
          <p:cNvSpPr>
            <a:spLocks noGrp="1" noRot="1" noChangeAspect="1"/>
          </p:cNvSpPr>
          <p:nvPr>
            <p:ph type="sldImg"/>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幻灯片图像占位符 1"/>
          <p:cNvSpPr>
            <a:spLocks noGrp="1" noRot="1" noChangeAspect="1"/>
          </p:cNvSpPr>
          <p:nvPr>
            <p:ph type="sldImg"/>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幻灯片图像占位符 1"/>
          <p:cNvSpPr>
            <a:spLocks noGrp="1" noRot="1" noChangeAspect="1"/>
          </p:cNvSpPr>
          <p:nvPr>
            <p:ph type="sldImg"/>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1ppt.com/hangye/"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1600202"/>
            <a:ext cx="10972800" cy="4525962"/>
          </a:xfrm>
          <a:prstGeom prst="rect">
            <a:avLst/>
          </a:prstGeo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fld id="{2E3AAC11-D570-4EA9-AFC0-30FB72BA45EB}" type="datetimeFigureOut">
              <a:rPr lang="zh-CN" altLang="en-US" strike="noStrike" noProof="1" smtClean="0">
                <a:solidFill>
                  <a:prstClr val="black"/>
                </a:solidFill>
                <a:latin typeface="+mn-lt"/>
                <a:ea typeface="+mn-ea"/>
                <a:cs typeface="+mn-cs"/>
              </a:rPr>
            </a:fld>
            <a:endParaRPr lang="zh-CN" altLang="en-US" strike="noStrike" noProof="1">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zh-CN" altLang="en-US" strike="noStrike" noProof="1">
              <a:solidFill>
                <a:prstClr val="black"/>
              </a:solidFill>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fld id="{55ECCFAA-F4FB-487C-9F1E-C8836D0C3DC9}" type="slidenum">
              <a:rPr lang="zh-CN" altLang="en-US" strike="noStrike" noProof="1" smtClean="0">
                <a:solidFill>
                  <a:prstClr val="black"/>
                </a:solidFill>
                <a:latin typeface="+mn-lt"/>
                <a:ea typeface="+mn-ea"/>
                <a:cs typeface="+mn-cs"/>
              </a:rPr>
            </a:fld>
            <a:endParaRPr lang="zh-CN" altLang="en-US" strike="noStrike" noProof="1">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6"/>
          </a:xfrm>
          <a:prstGeom prst="rect">
            <a:avLst/>
          </a:prstGeo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40"/>
            <a:ext cx="8026400" cy="5851526"/>
          </a:xfrm>
          <a:prstGeom prst="rect">
            <a:avLst/>
          </a:prstGeo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609600" y="6356350"/>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fld id="{2E3AAC11-D570-4EA9-AFC0-30FB72BA45EB}" type="datetimeFigureOut">
              <a:rPr lang="zh-CN" altLang="en-US" strike="noStrike" noProof="1" smtClean="0">
                <a:solidFill>
                  <a:prstClr val="black"/>
                </a:solidFill>
                <a:latin typeface="+mn-lt"/>
                <a:ea typeface="+mn-ea"/>
                <a:cs typeface="+mn-cs"/>
              </a:rPr>
            </a:fld>
            <a:endParaRPr lang="zh-CN" altLang="en-US" strike="noStrike" noProof="1">
              <a:solidFill>
                <a:prstClr val="black"/>
              </a:solidFill>
            </a:endParaRPr>
          </a:p>
        </p:txBody>
      </p:sp>
      <p:sp>
        <p:nvSpPr>
          <p:cNvPr id="5" name="页脚占位符 4"/>
          <p:cNvSpPr>
            <a:spLocks noGrp="1"/>
          </p:cNvSpPr>
          <p:nvPr>
            <p:ph type="ftr" sz="quarter" idx="11"/>
          </p:nvPr>
        </p:nvSpPr>
        <p:spPr>
          <a:xfrm>
            <a:off x="4165600" y="6356350"/>
            <a:ext cx="3860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zh-CN" altLang="en-US" strike="noStrike" noProof="1">
              <a:solidFill>
                <a:prstClr val="black"/>
              </a:solidFill>
            </a:endParaRPr>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fld id="{55ECCFAA-F4FB-487C-9F1E-C8836D0C3DC9}" type="slidenum">
              <a:rPr lang="zh-CN" altLang="en-US" strike="noStrike" noProof="1" smtClean="0">
                <a:solidFill>
                  <a:prstClr val="black"/>
                </a:solidFill>
                <a:latin typeface="+mn-lt"/>
                <a:ea typeface="+mn-ea"/>
                <a:cs typeface="+mn-cs"/>
              </a:rPr>
            </a:fld>
            <a:endParaRPr lang="zh-CN" altLang="en-US" strike="noStrike" noProof="1">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6" name="墨迹 6"/>
          <p:cNvPicPr/>
          <p:nvPr/>
        </p:nvPicPr>
        <p:blipFill>
          <a:blip r:embed="rId2"/>
          <a:stretch>
            <a:fillRect/>
          </a:stretch>
        </p:blipFill>
        <p:spPr>
          <a:xfrm>
            <a:off x="-1287462" y="471488"/>
            <a:ext cx="36512" cy="161925"/>
          </a:xfrm>
          <a:prstGeom prst="rect">
            <a:avLst/>
          </a:prstGeom>
          <a:noFill/>
          <a:ln w="9525">
            <a:noFill/>
          </a:ln>
        </p:spPr>
      </p:pic>
      <p:sp>
        <p:nvSpPr>
          <p:cNvPr id="3" name="TextBox 4"/>
          <p:cNvSpPr txBox="1"/>
          <p:nvPr/>
        </p:nvSpPr>
        <p:spPr>
          <a:xfrm>
            <a:off x="270030" y="4948004"/>
            <a:ext cx="453650" cy="137203"/>
          </a:xfrm>
          <a:prstGeom prst="rect">
            <a:avLst/>
          </a:prstGeom>
          <a:noFill/>
        </p:spPr>
        <p:txBody>
          <a:bodyPr wrap="square" rtlCol="0">
            <a:spAutoFit/>
          </a:bodyPr>
          <a:lstStyle/>
          <a:p>
            <a:pPr fontAlgn="auto">
              <a:lnSpc>
                <a:spcPct val="200000"/>
              </a:lnSpc>
            </a:pPr>
            <a:r>
              <a:rPr lang="zh-CN" altLang="en-US" sz="100" strike="noStrike" noProof="1">
                <a:solidFill>
                  <a:schemeClr val="tx1">
                    <a:alpha val="0"/>
                  </a:schemeClr>
                </a:solidFill>
                <a:latin typeface="微软雅黑" panose="020B0503020204020204" pitchFamily="34" charset="-122"/>
                <a:ea typeface="微软雅黑" panose="020B0503020204020204" pitchFamily="34" charset="-122"/>
                <a:cs typeface="+mn-cs"/>
              </a:rPr>
              <a:t>行业</a:t>
            </a:r>
            <a:r>
              <a:rPr lang="en-US" altLang="zh-CN" sz="100" strike="noStrike" noProof="1">
                <a:solidFill>
                  <a:schemeClr val="tx1">
                    <a:alpha val="0"/>
                  </a:schemeClr>
                </a:solidFill>
                <a:latin typeface="微软雅黑" panose="020B0503020204020204" pitchFamily="34" charset="-122"/>
                <a:ea typeface="微软雅黑" panose="020B0503020204020204" pitchFamily="34" charset="-122"/>
                <a:cs typeface="+mn-cs"/>
              </a:rPr>
              <a:t>PPT</a:t>
            </a:r>
            <a:r>
              <a:rPr lang="zh-CN" altLang="en-US" sz="100" strike="noStrike" noProof="1">
                <a:solidFill>
                  <a:schemeClr val="tx1">
                    <a:alpha val="0"/>
                  </a:schemeClr>
                </a:solidFill>
                <a:latin typeface="微软雅黑" panose="020B0503020204020204" pitchFamily="34" charset="-122"/>
                <a:ea typeface="微软雅黑" panose="020B0503020204020204" pitchFamily="34" charset="-122"/>
                <a:cs typeface="+mn-cs"/>
              </a:rPr>
              <a:t>模板</a:t>
            </a:r>
            <a:r>
              <a:rPr lang="en-US" altLang="zh-CN" sz="100" strike="noStrike" noProof="1">
                <a:solidFill>
                  <a:schemeClr val="tx1">
                    <a:alpha val="0"/>
                  </a:schemeClr>
                </a:solidFill>
                <a:latin typeface="微软雅黑" panose="020B0503020204020204" pitchFamily="34" charset="-122"/>
                <a:ea typeface="微软雅黑" panose="020B0503020204020204" pitchFamily="34" charset="-122"/>
                <a:cs typeface="+mn-cs"/>
              </a:rPr>
              <a:t>http://www.1ppt.com/hangye/</a:t>
            </a:r>
            <a:endParaRPr lang="en-US" altLang="zh-CN" sz="100" strike="noStrike" noProof="1">
              <a:solidFill>
                <a:schemeClr val="tx1">
                  <a:alpha val="0"/>
                </a:schemeClr>
              </a:solidFill>
              <a:latin typeface="微软雅黑" panose="020B0503020204020204" pitchFamily="34" charset="-122"/>
              <a:ea typeface="微软雅黑" panose="020B0503020204020204" pitchFamily="34" charset="-122"/>
            </a:endParaRPr>
          </a:p>
        </p:txBody>
      </p:sp>
      <p:sp>
        <p:nvSpPr>
          <p:cNvPr id="4" name="TextBox 8"/>
          <p:cNvSpPr txBox="1"/>
          <p:nvPr/>
        </p:nvSpPr>
        <p:spPr>
          <a:xfrm>
            <a:off x="8873970" y="0"/>
            <a:ext cx="540060" cy="137203"/>
          </a:xfrm>
          <a:prstGeom prst="rect">
            <a:avLst/>
          </a:prstGeom>
          <a:noFill/>
        </p:spPr>
        <p:txBody>
          <a:bodyPr wrap="square" rtlCol="0">
            <a:spAutoFit/>
          </a:bodyPr>
          <a:lstStyle/>
          <a:p>
            <a:pPr fontAlgn="auto">
              <a:lnSpc>
                <a:spcPct val="200000"/>
              </a:lnSpc>
            </a:pPr>
            <a:r>
              <a:rPr lang="zh-CN" altLang="en-US" sz="100"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3"/>
              </a:rPr>
              <a:t>行业</a:t>
            </a:r>
            <a:r>
              <a:rPr lang="en-US" altLang="zh-CN" sz="100"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3"/>
              </a:rPr>
              <a:t>PPT</a:t>
            </a:r>
            <a:r>
              <a:rPr lang="zh-CN" altLang="en-US" sz="100"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3"/>
              </a:rPr>
              <a:t>模板</a:t>
            </a:r>
            <a:r>
              <a:rPr lang="en-US" altLang="zh-CN" sz="100" strike="noStrike" noProof="1">
                <a:solidFill>
                  <a:schemeClr val="tx1">
                    <a:alpha val="0"/>
                  </a:schemeClr>
                </a:solidFill>
                <a:latin typeface="微软雅黑" panose="020B0503020204020204" pitchFamily="34" charset="-122"/>
                <a:ea typeface="微软雅黑" panose="020B0503020204020204" pitchFamily="34" charset="-122"/>
                <a:cs typeface="+mn-cs"/>
              </a:rPr>
              <a:t>http://www.1ppt.com/hangye/</a:t>
            </a:r>
            <a:endParaRPr lang="en-US" altLang="zh-CN" sz="100" strike="noStrike" noProof="1">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026" name="图片 6" descr="79878997897"/>
          <p:cNvPicPr>
            <a:picLocks noChangeAspect="1"/>
          </p:cNvPicPr>
          <p:nvPr userDrawn="1"/>
        </p:nvPicPr>
        <p:blipFill>
          <a:blip r:embed="rId12"/>
          <a:stretch>
            <a:fillRect/>
          </a:stretch>
        </p:blipFill>
        <p:spPr>
          <a:xfrm>
            <a:off x="0" y="1588"/>
            <a:ext cx="12192000" cy="6856412"/>
          </a:xfrm>
          <a:prstGeom prst="rect">
            <a:avLst/>
          </a:prstGeom>
          <a:noFill/>
          <a:ln w="9525">
            <a:noFill/>
          </a:ln>
        </p:spPr>
      </p:pic>
      <p:sp>
        <p:nvSpPr>
          <p:cNvPr id="8" name="圆角矩形 7"/>
          <p:cNvSpPr/>
          <p:nvPr userDrawn="1"/>
        </p:nvSpPr>
        <p:spPr>
          <a:xfrm>
            <a:off x="149225" y="138113"/>
            <a:ext cx="11874500" cy="6580188"/>
          </a:xfrm>
          <a:prstGeom prst="roundRect">
            <a:avLst>
              <a:gd name="adj" fmla="val 3840"/>
            </a:avLst>
          </a:prstGeom>
          <a:solidFill>
            <a:schemeClr val="bg1"/>
          </a:solidFill>
          <a:ln>
            <a:solidFill>
              <a:srgbClr val="A3C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dirty="0">
              <a:latin typeface="微软雅黑" panose="020B0503020204020204" pitchFamily="34" charset="-122"/>
              <a:ea typeface="微软雅黑" panose="020B0503020204020204" pitchFamily="34" charset="-122"/>
              <a:cs typeface="汉仪文黑-55简" charset="-122"/>
            </a:endParaRPr>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1.xml"/><Relationship Id="rId2" Type="http://schemas.openxmlformats.org/officeDocument/2006/relationships/tags" Target="../tags/tag11.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1" Type="http://schemas.openxmlformats.org/officeDocument/2006/relationships/notesSlide" Target="../notesSlides/notesSlide10.xml"/><Relationship Id="rId10" Type="http://schemas.openxmlformats.org/officeDocument/2006/relationships/slideLayout" Target="../slideLayouts/slideLayout1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1.xml"/><Relationship Id="rId2" Type="http://schemas.openxmlformats.org/officeDocument/2006/relationships/image" Target="../media/image22.png"/><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1.xml"/><Relationship Id="rId2" Type="http://schemas.openxmlformats.org/officeDocument/2006/relationships/tags" Target="../tags/tag21.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1.xml"/><Relationship Id="rId2" Type="http://schemas.openxmlformats.org/officeDocument/2006/relationships/image" Target="../media/image24.GIF"/><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1.xml"/><Relationship Id="rId2" Type="http://schemas.openxmlformats.org/officeDocument/2006/relationships/image" Target="../media/image25.png"/><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1.xml"/><Relationship Id="rId2" Type="http://schemas.openxmlformats.org/officeDocument/2006/relationships/image" Target="../media/image26.png"/><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1.xml"/><Relationship Id="rId2" Type="http://schemas.openxmlformats.org/officeDocument/2006/relationships/image" Target="../media/image27.png"/><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1.xml"/><Relationship Id="rId2" Type="http://schemas.openxmlformats.org/officeDocument/2006/relationships/image" Target="../media/image28.png"/><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1.xml"/><Relationship Id="rId2" Type="http://schemas.openxmlformats.org/officeDocument/2006/relationships/image" Target="../media/image29.GIF"/><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1.xml"/><Relationship Id="rId2" Type="http://schemas.openxmlformats.org/officeDocument/2006/relationships/image" Target="../media/image30.png"/><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1.xml"/><Relationship Id="rId2" Type="http://schemas.openxmlformats.org/officeDocument/2006/relationships/image" Target="../media/image31.png"/><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1.xml"/><Relationship Id="rId2" Type="http://schemas.openxmlformats.org/officeDocument/2006/relationships/image" Target="../media/image32.png"/><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1.xml"/><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1.xml"/><Relationship Id="rId2" Type="http://schemas.openxmlformats.org/officeDocument/2006/relationships/image" Target="../media/image35.png"/><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1.xml"/><Relationship Id="rId2" Type="http://schemas.openxmlformats.org/officeDocument/2006/relationships/image" Target="../media/image36.png"/><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1.xml"/><Relationship Id="rId2" Type="http://schemas.openxmlformats.org/officeDocument/2006/relationships/image" Target="../media/image37.png"/><Relationship Id="rId1" Type="http://schemas.openxmlformats.org/officeDocument/2006/relationships/tags" Target="../tags/tag35.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1.xml"/><Relationship Id="rId2" Type="http://schemas.openxmlformats.org/officeDocument/2006/relationships/image" Target="../media/image38.png"/><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39.png"/><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0" Type="http://schemas.openxmlformats.org/officeDocument/2006/relationships/notesSlide" Target="../notesSlides/notesSlide29.xml"/><Relationship Id="rId1" Type="http://schemas.openxmlformats.org/officeDocument/2006/relationships/tags" Target="../tags/tag37.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1.xml"/><Relationship Id="rId2" Type="http://schemas.openxmlformats.org/officeDocument/2006/relationships/image" Target="../media/image40.png"/><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1.xml"/><Relationship Id="rId2" Type="http://schemas.openxmlformats.org/officeDocument/2006/relationships/image" Target="../media/image41.png"/><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tags" Target="../tags/tag48.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1.xml"/><Relationship Id="rId2" Type="http://schemas.openxmlformats.org/officeDocument/2006/relationships/image" Target="../media/image43.GIF"/><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44.png"/><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0" Type="http://schemas.openxmlformats.org/officeDocument/2006/relationships/notesSlide" Target="../notesSlides/notesSlide35.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1.xml"/><Relationship Id="rId2" Type="http://schemas.openxmlformats.org/officeDocument/2006/relationships/image" Target="../media/image45.png"/><Relationship Id="rId1" Type="http://schemas.openxmlformats.org/officeDocument/2006/relationships/tags" Target="../tags/tag57.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1.xml"/><Relationship Id="rId2" Type="http://schemas.openxmlformats.org/officeDocument/2006/relationships/image" Target="../media/image46.png"/><Relationship Id="rId1" Type="http://schemas.openxmlformats.org/officeDocument/2006/relationships/tags" Target="../tags/tag58.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1.xml"/><Relationship Id="rId2" Type="http://schemas.openxmlformats.org/officeDocument/2006/relationships/image" Target="../media/image47.png"/><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1.xml"/><Relationship Id="rId2" Type="http://schemas.openxmlformats.org/officeDocument/2006/relationships/image" Target="../media/image8.png"/><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1.xml"/><Relationship Id="rId2" Type="http://schemas.openxmlformats.org/officeDocument/2006/relationships/image" Target="../media/image48.png"/><Relationship Id="rId1" Type="http://schemas.openxmlformats.org/officeDocument/2006/relationships/tags" Target="../tags/tag60.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1.xml"/><Relationship Id="rId2" Type="http://schemas.openxmlformats.org/officeDocument/2006/relationships/image" Target="../media/image49.png"/><Relationship Id="rId1" Type="http://schemas.openxmlformats.org/officeDocument/2006/relationships/tags" Target="../tags/tag61.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1.xml"/><Relationship Id="rId2" Type="http://schemas.openxmlformats.org/officeDocument/2006/relationships/image" Target="../media/image50.png"/><Relationship Id="rId1" Type="http://schemas.openxmlformats.org/officeDocument/2006/relationships/tags" Target="../tags/tag6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1.xml"/><Relationship Id="rId2" Type="http://schemas.openxmlformats.org/officeDocument/2006/relationships/image" Target="../media/image51.png"/><Relationship Id="rId1" Type="http://schemas.openxmlformats.org/officeDocument/2006/relationships/tags" Target="../tags/tag63.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1.xml"/><Relationship Id="rId2" Type="http://schemas.openxmlformats.org/officeDocument/2006/relationships/image" Target="../media/image52.png"/><Relationship Id="rId1" Type="http://schemas.openxmlformats.org/officeDocument/2006/relationships/tags" Target="../tags/tag64.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1.xml"/><Relationship Id="rId2" Type="http://schemas.openxmlformats.org/officeDocument/2006/relationships/image" Target="../media/image53.png"/><Relationship Id="rId1" Type="http://schemas.openxmlformats.org/officeDocument/2006/relationships/tags" Target="../tags/tag65.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1.xml"/><Relationship Id="rId2" Type="http://schemas.openxmlformats.org/officeDocument/2006/relationships/image" Target="../media/image54.png"/><Relationship Id="rId1" Type="http://schemas.openxmlformats.org/officeDocument/2006/relationships/tags" Target="../tags/tag66.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55.GIF"/><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0" Type="http://schemas.openxmlformats.org/officeDocument/2006/relationships/notesSlide" Target="../notesSlides/notesSlide46.xml"/><Relationship Id="rId1" Type="http://schemas.openxmlformats.org/officeDocument/2006/relationships/tags" Target="../tags/tag67.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1.xml"/><Relationship Id="rId2" Type="http://schemas.openxmlformats.org/officeDocument/2006/relationships/image" Target="../media/image56.png"/><Relationship Id="rId1" Type="http://schemas.openxmlformats.org/officeDocument/2006/relationships/tags" Target="../tags/tag74.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1.xml"/><Relationship Id="rId2" Type="http://schemas.openxmlformats.org/officeDocument/2006/relationships/image" Target="../media/image57.png"/><Relationship Id="rId1" Type="http://schemas.openxmlformats.org/officeDocument/2006/relationships/tags" Target="../tags/tag7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1.xml"/><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1.xml"/><Relationship Id="rId2" Type="http://schemas.openxmlformats.org/officeDocument/2006/relationships/image" Target="../media/image58.png"/><Relationship Id="rId1" Type="http://schemas.openxmlformats.org/officeDocument/2006/relationships/tags" Target="../tags/tag76.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1.xml"/><Relationship Id="rId2" Type="http://schemas.openxmlformats.org/officeDocument/2006/relationships/image" Target="../media/image59.png"/><Relationship Id="rId1" Type="http://schemas.openxmlformats.org/officeDocument/2006/relationships/tags" Target="../tags/tag77.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1.xml"/><Relationship Id="rId2" Type="http://schemas.openxmlformats.org/officeDocument/2006/relationships/image" Target="../media/image60.png"/><Relationship Id="rId1" Type="http://schemas.openxmlformats.org/officeDocument/2006/relationships/tags" Target="../tags/tag78.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1.xml"/><Relationship Id="rId2" Type="http://schemas.openxmlformats.org/officeDocument/2006/relationships/image" Target="../media/image61.png"/><Relationship Id="rId1" Type="http://schemas.openxmlformats.org/officeDocument/2006/relationships/tags" Target="../tags/tag79.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1.xml"/><Relationship Id="rId2" Type="http://schemas.openxmlformats.org/officeDocument/2006/relationships/image" Target="../media/image62.GIF"/><Relationship Id="rId1" Type="http://schemas.openxmlformats.org/officeDocument/2006/relationships/tags" Target="../tags/tag80.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1.xml"/><Relationship Id="rId2" Type="http://schemas.openxmlformats.org/officeDocument/2006/relationships/tags" Target="../tags/tag81.xml"/><Relationship Id="rId1" Type="http://schemas.openxmlformats.org/officeDocument/2006/relationships/image" Target="../media/image63.GIF"/></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1.xml"/><Relationship Id="rId2" Type="http://schemas.openxmlformats.org/officeDocument/2006/relationships/image" Target="../media/image64.GIF"/><Relationship Id="rId1" Type="http://schemas.openxmlformats.org/officeDocument/2006/relationships/tags" Target="../tags/tag82.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11.xml"/><Relationship Id="rId2" Type="http://schemas.openxmlformats.org/officeDocument/2006/relationships/image" Target="../media/image65.png"/><Relationship Id="rId1" Type="http://schemas.openxmlformats.org/officeDocument/2006/relationships/tags" Target="../tags/tag83.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11.xml"/><Relationship Id="rId2" Type="http://schemas.openxmlformats.org/officeDocument/2006/relationships/image" Target="../media/image66.png"/><Relationship Id="rId1" Type="http://schemas.openxmlformats.org/officeDocument/2006/relationships/tags" Target="../tags/tag8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1.xml"/><Relationship Id="rId1" Type="http://schemas.openxmlformats.org/officeDocument/2006/relationships/image" Target="../media/image67.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1.xml"/><Relationship Id="rId2" Type="http://schemas.openxmlformats.org/officeDocument/2006/relationships/image" Target="../media/image15.png"/><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1.xml"/><Relationship Id="rId2" Type="http://schemas.openxmlformats.org/officeDocument/2006/relationships/image" Target="../media/image16.png"/><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截图_20250413160822 (1)"/>
          <p:cNvPicPr>
            <a:picLocks noChangeAspect="1"/>
          </p:cNvPicPr>
          <p:nvPr/>
        </p:nvPicPr>
        <p:blipFill>
          <a:blip r:embed="rId1"/>
          <a:stretch>
            <a:fillRect/>
          </a:stretch>
        </p:blipFill>
        <p:spPr>
          <a:xfrm>
            <a:off x="9953625" y="2653030"/>
            <a:ext cx="2238375" cy="2714625"/>
          </a:xfrm>
          <a:prstGeom prst="rect">
            <a:avLst/>
          </a:prstGeom>
        </p:spPr>
      </p:pic>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4579" name="文本框 10"/>
          <p:cNvSpPr txBox="1"/>
          <p:nvPr/>
        </p:nvSpPr>
        <p:spPr>
          <a:xfrm>
            <a:off x="720725" y="260350"/>
            <a:ext cx="181737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4580" name="文本框 17"/>
          <p:cNvSpPr txBox="1"/>
          <p:nvPr>
            <p:custDataLst>
              <p:tags r:id="rId2"/>
            </p:custDataLst>
          </p:nvPr>
        </p:nvSpPr>
        <p:spPr>
          <a:xfrm>
            <a:off x="3005455"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host	/həʊst/	vt.主办;主持 n.主持人</a:t>
            </a:r>
            <a:endParaRPr lang="zh-CN" altLang="en-US" sz="2800" b="1">
              <a:solidFill>
                <a:srgbClr val="000000"/>
              </a:solidFill>
              <a:latin typeface="Times New Roman" panose="02020603050405020304" charset="0"/>
              <a:ea typeface="仿宋" panose="02010609060101010101" charset="-122"/>
            </a:endParaRPr>
          </a:p>
        </p:txBody>
      </p:sp>
      <p:sp>
        <p:nvSpPr>
          <p:cNvPr id="24581" name="文本框 1"/>
          <p:cNvSpPr txBox="1"/>
          <p:nvPr/>
        </p:nvSpPr>
        <p:spPr>
          <a:xfrm>
            <a:off x="500380" y="1494155"/>
            <a:ext cx="11218545"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To provide a platform for students to express creativity and showcase artistic talents, our school is preparing to </a:t>
            </a:r>
            <a:r>
              <a:rPr lang="zh-CN" altLang="en-US" sz="2800" b="1">
                <a:solidFill>
                  <a:srgbClr val="C00000"/>
                </a:solidFill>
                <a:latin typeface="Times New Roman" panose="02020603050405020304" charset="0"/>
                <a:ea typeface="仿宋" panose="02010609060101010101" charset="-122"/>
              </a:rPr>
              <a:t>host an art exhibition</a:t>
            </a:r>
            <a:r>
              <a:rPr lang="en-US" altLang="zh-CN" sz="2800">
                <a:solidFill>
                  <a:srgbClr val="000000"/>
                </a:solidFill>
                <a:latin typeface="Times New Roman" panose="02020603050405020304" charset="0"/>
                <a:ea typeface="仿宋" panose="02010609060101010101" charset="-122"/>
              </a:rPr>
              <a:t> with the theme of "the Beauty of Culture".</a:t>
            </a:r>
            <a:endParaRPr lang="en-US" altLang="zh-CN" sz="2800">
              <a:solidFill>
                <a:srgbClr val="000000"/>
              </a:solidFill>
              <a:latin typeface="Times New Roman" panose="02020603050405020304" charset="0"/>
              <a:ea typeface="仿宋" panose="02010609060101010101" charset="-122"/>
            </a:endParaRPr>
          </a:p>
        </p:txBody>
      </p:sp>
      <p:sp>
        <p:nvSpPr>
          <p:cNvPr id="24583" name="文本框 3"/>
          <p:cNvSpPr txBox="1"/>
          <p:nvPr/>
        </p:nvSpPr>
        <p:spPr>
          <a:xfrm>
            <a:off x="374650" y="3589655"/>
            <a:ext cx="934593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Being </a:t>
            </a:r>
            <a:r>
              <a:rPr lang="en-US" altLang="zh-CN" sz="2800" b="1">
                <a:solidFill>
                  <a:srgbClr val="C00000"/>
                </a:solidFill>
                <a:latin typeface="Times New Roman" panose="02020603050405020304" charset="0"/>
                <a:ea typeface="仿宋" panose="02010609060101010101" charset="-122"/>
              </a:rPr>
              <a:t>the host city</a:t>
            </a:r>
            <a:r>
              <a:rPr lang="en-US" altLang="zh-CN" sz="2800">
                <a:solidFill>
                  <a:srgbClr val="000000"/>
                </a:solidFill>
                <a:latin typeface="Times New Roman" panose="02020603050405020304" charset="0"/>
                <a:ea typeface="仿宋" panose="02010609060101010101" charset="-122"/>
              </a:rPr>
              <a:t> of the great event is a unique honor which </a:t>
            </a:r>
            <a:endParaRPr lang="en-US" altLang="zh-CN" sz="2800">
              <a:solidFill>
                <a:srgbClr val="000000"/>
              </a:solidFill>
              <a:latin typeface="Times New Roman" panose="02020603050405020304" charset="0"/>
              <a:ea typeface="仿宋" panose="02010609060101010101" charset="-122"/>
            </a:endParaRPr>
          </a:p>
          <a:p>
            <a:pPr algn="just" defTabSz="266700"/>
            <a:r>
              <a:rPr lang="en-US" altLang="zh-CN" sz="2800">
                <a:solidFill>
                  <a:srgbClr val="000000"/>
                </a:solidFill>
                <a:latin typeface="Times New Roman" panose="02020603050405020304" charset="0"/>
                <a:ea typeface="仿宋" panose="02010609060101010101" charset="-122"/>
              </a:rPr>
              <a:t>comes with a great responsibility I assume I'm the most eligible one with the strong reasons.</a:t>
            </a:r>
            <a:endParaRPr lang="en-US" altLang="zh-CN" sz="2800">
              <a:solidFill>
                <a:srgbClr val="000000"/>
              </a:solidFill>
              <a:latin typeface="Times New Roman" panose="02020603050405020304" charset="0"/>
              <a:ea typeface="仿宋" panose="02010609060101010101" charset="-122"/>
            </a:endParaRPr>
          </a:p>
        </p:txBody>
      </p:sp>
      <p:sp>
        <p:nvSpPr>
          <p:cNvPr id="24585" name="文本框 5"/>
          <p:cNvSpPr txBox="1"/>
          <p:nvPr/>
        </p:nvSpPr>
        <p:spPr>
          <a:xfrm>
            <a:off x="374650" y="5367655"/>
            <a:ext cx="8380095"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The host</a:t>
            </a:r>
            <a:r>
              <a:rPr lang="en-US" altLang="zh-CN" sz="2800">
                <a:solidFill>
                  <a:srgbClr val="000000"/>
                </a:solidFill>
                <a:latin typeface="Times New Roman" panose="02020603050405020304" charset="0"/>
                <a:ea typeface="仿宋" panose="02010609060101010101" charset="-122"/>
              </a:rPr>
              <a:t> explained every work in details on the spot.</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00380" y="768350"/>
            <a:ext cx="11038840" cy="829945"/>
          </a:xfrm>
          <a:prstGeom prst="rect">
            <a:avLst/>
          </a:prstGeom>
          <a:noFill/>
        </p:spPr>
        <p:txBody>
          <a:bodyPr wrap="square" rtlCol="0" anchor="t">
            <a:spAutoFit/>
          </a:bodyPr>
          <a:p>
            <a:pPr algn="l">
              <a:buClrTx/>
              <a:buSzTx/>
              <a:buFontTx/>
            </a:pPr>
            <a:r>
              <a:rPr lang="en-US" altLang="zh-CN" sz="2400">
                <a:latin typeface="Times New Roman" panose="02020603050405020304" charset="0"/>
                <a:ea typeface="仿宋" panose="02010609060101010101" charset="-122"/>
              </a:rPr>
              <a:t>1.</a:t>
            </a:r>
            <a:r>
              <a:rPr lang="zh-CN" altLang="en-US" sz="2400">
                <a:latin typeface="Times New Roman" panose="02020603050405020304" charset="0"/>
                <a:ea typeface="仿宋" panose="02010609060101010101" charset="-122"/>
              </a:rPr>
              <a:t>为了给学生提供一个表达创意和展示艺术才华的平台，我校准备</a:t>
            </a:r>
            <a:r>
              <a:rPr lang="zh-CN" altLang="en-US" sz="2400" b="1">
                <a:solidFill>
                  <a:srgbClr val="C00000"/>
                </a:solidFill>
                <a:latin typeface="Times New Roman" panose="02020603050405020304" charset="0"/>
                <a:ea typeface="仿宋" panose="02010609060101010101" charset="-122"/>
              </a:rPr>
              <a:t>举办</a:t>
            </a:r>
            <a:r>
              <a:rPr lang="zh-CN" altLang="en-US" sz="2400">
                <a:latin typeface="Times New Roman" panose="02020603050405020304" charset="0"/>
                <a:ea typeface="仿宋" panose="02010609060101010101" charset="-122"/>
              </a:rPr>
              <a:t>以</a:t>
            </a:r>
            <a:r>
              <a:rPr lang="en-US" altLang="zh-CN" sz="2400">
                <a:latin typeface="Times New Roman" panose="02020603050405020304" charset="0"/>
                <a:ea typeface="仿宋" panose="02010609060101010101" charset="-122"/>
              </a:rPr>
              <a:t>“</a:t>
            </a:r>
            <a:r>
              <a:rPr lang="zh-CN" altLang="en-US" sz="2400">
                <a:latin typeface="Times New Roman" panose="02020603050405020304" charset="0"/>
                <a:ea typeface="仿宋" panose="02010609060101010101" charset="-122"/>
              </a:rPr>
              <a:t>文化之美</a:t>
            </a:r>
            <a:r>
              <a:rPr lang="en-US" altLang="zh-CN" sz="2400">
                <a:latin typeface="Times New Roman" panose="02020603050405020304" charset="0"/>
                <a:ea typeface="仿宋" panose="02010609060101010101" charset="-122"/>
              </a:rPr>
              <a:t>”</a:t>
            </a:r>
            <a:r>
              <a:rPr lang="zh-CN" altLang="en-US" sz="2400">
                <a:latin typeface="Times New Roman" panose="02020603050405020304" charset="0"/>
                <a:ea typeface="仿宋" panose="02010609060101010101" charset="-122"/>
              </a:rPr>
              <a:t>为主题的</a:t>
            </a:r>
            <a:r>
              <a:rPr lang="zh-CN" altLang="en-US" sz="2400" b="1">
                <a:solidFill>
                  <a:srgbClr val="C00000"/>
                </a:solidFill>
                <a:latin typeface="Times New Roman" panose="02020603050405020304" charset="0"/>
                <a:ea typeface="仿宋" panose="02010609060101010101" charset="-122"/>
              </a:rPr>
              <a:t>艺术展览</a:t>
            </a:r>
            <a:r>
              <a:rPr lang="zh-CN" altLang="en-US" sz="2400">
                <a:latin typeface="Times New Roman" panose="02020603050405020304" charset="0"/>
                <a:ea typeface="仿宋" panose="02010609060101010101" charset="-122"/>
              </a:rPr>
              <a:t>。</a:t>
            </a:r>
            <a:r>
              <a:rPr lang="en-US" altLang="zh-CN" sz="2400" b="1">
                <a:solidFill>
                  <a:srgbClr val="000000"/>
                </a:solidFill>
                <a:latin typeface="Times New Roman" panose="02020603050405020304" charset="0"/>
                <a:ea typeface="仿宋" panose="02010609060101010101" charset="-122"/>
              </a:rPr>
              <a:t>(应用文之征集艺术展作品)</a:t>
            </a:r>
            <a:endParaRPr lang="en-US" altLang="zh-CN" sz="2400" b="1">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374650" y="2837815"/>
            <a:ext cx="11038205" cy="829945"/>
          </a:xfrm>
          <a:prstGeom prst="rect">
            <a:avLst/>
          </a:prstGeom>
          <a:noFill/>
        </p:spPr>
        <p:txBody>
          <a:bodyPr wrap="square" rtlCol="0" anchor="t">
            <a:spAutoFit/>
          </a:bodyPr>
          <a:p>
            <a:pPr algn="l">
              <a:buClrTx/>
              <a:buSzTx/>
              <a:buFontTx/>
            </a:pPr>
            <a:r>
              <a:rPr lang="en-US" altLang="zh-CN" sz="2400">
                <a:latin typeface="Times New Roman" panose="02020603050405020304" charset="0"/>
                <a:ea typeface="仿宋" panose="02010609060101010101" charset="-122"/>
              </a:rPr>
              <a:t>2. </a:t>
            </a:r>
            <a:r>
              <a:rPr lang="zh-CN" altLang="en-US" sz="2400">
                <a:latin typeface="Times New Roman" panose="02020603050405020304" charset="0"/>
                <a:ea typeface="仿宋" panose="02010609060101010101" charset="-122"/>
              </a:rPr>
              <a:t>作为这次盛会的</a:t>
            </a:r>
            <a:r>
              <a:rPr lang="zh-CN" altLang="en-US" sz="2400" b="1">
                <a:solidFill>
                  <a:srgbClr val="C00000"/>
                </a:solidFill>
                <a:latin typeface="Times New Roman" panose="02020603050405020304" charset="0"/>
                <a:ea typeface="仿宋" panose="02010609060101010101" charset="-122"/>
              </a:rPr>
              <a:t>主办城市</a:t>
            </a:r>
            <a:r>
              <a:rPr lang="zh-CN" altLang="en-US" sz="2400">
                <a:latin typeface="Times New Roman" panose="02020603050405020304" charset="0"/>
                <a:ea typeface="仿宋" panose="02010609060101010101" charset="-122"/>
              </a:rPr>
              <a:t>是一种独特的荣誉并伴有巨大的责任，我想我是最有资格，理由最充分的的一个。</a:t>
            </a:r>
            <a:r>
              <a:rPr lang="en-US" altLang="zh-CN" sz="2400" b="1">
                <a:solidFill>
                  <a:srgbClr val="000000"/>
                </a:solidFill>
                <a:latin typeface="Times New Roman" panose="02020603050405020304" charset="0"/>
                <a:ea typeface="仿宋" panose="02010609060101010101" charset="-122"/>
              </a:rPr>
              <a:t>(应用文之申请亚运会志愿者)</a:t>
            </a:r>
            <a:endParaRPr lang="en-US" altLang="zh-CN" sz="2400" b="1">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374650" y="4907280"/>
            <a:ext cx="9826625" cy="460375"/>
          </a:xfrm>
          <a:prstGeom prst="rect">
            <a:avLst/>
          </a:prstGeom>
          <a:noFill/>
        </p:spPr>
        <p:txBody>
          <a:bodyPr wrap="square" rtlCol="0" anchor="t">
            <a:spAutoFit/>
          </a:bodyPr>
          <a:p>
            <a:pPr algn="l">
              <a:buClrTx/>
              <a:buSzTx/>
              <a:buFontTx/>
            </a:pPr>
            <a:r>
              <a:rPr lang="en-US" altLang="zh-CN" sz="2400">
                <a:latin typeface="Times New Roman" panose="02020603050405020304" charset="0"/>
                <a:ea typeface="仿宋" panose="02010609060101010101" charset="-122"/>
              </a:rPr>
              <a:t>3. </a:t>
            </a:r>
            <a:r>
              <a:rPr lang="zh-CN" altLang="en-US" sz="2400" b="1">
                <a:solidFill>
                  <a:srgbClr val="C00000"/>
                </a:solidFill>
                <a:latin typeface="Times New Roman" panose="02020603050405020304" charset="0"/>
                <a:ea typeface="仿宋" panose="02010609060101010101" charset="-122"/>
              </a:rPr>
              <a:t>主持人</a:t>
            </a:r>
            <a:r>
              <a:rPr lang="zh-CN" altLang="en-US" sz="2400">
                <a:latin typeface="Times New Roman" panose="02020603050405020304" charset="0"/>
                <a:ea typeface="仿宋" panose="02010609060101010101" charset="-122"/>
              </a:rPr>
              <a:t>现场详细讲解了每一件作品。</a:t>
            </a:r>
            <a:r>
              <a:rPr lang="en-US" altLang="zh-CN" sz="2400" b="1">
                <a:solidFill>
                  <a:srgbClr val="000000"/>
                </a:solidFill>
                <a:latin typeface="Times New Roman" panose="02020603050405020304" charset="0"/>
                <a:ea typeface="仿宋" panose="02010609060101010101" charset="-122"/>
              </a:rPr>
              <a:t>(应用文/续写)</a:t>
            </a:r>
            <a:endParaRPr lang="en-US" altLang="zh-CN" sz="2400" b="1">
              <a:solidFill>
                <a:srgbClr val="000000"/>
              </a:solidFill>
              <a:latin typeface="Times New Roman" panose="02020603050405020304" charset="0"/>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4583"/>
                                        </p:tgtEl>
                                        <p:attrNameLst>
                                          <p:attrName>style.visibility</p:attrName>
                                        </p:attrNameLst>
                                      </p:cBhvr>
                                      <p:to>
                                        <p:strVal val="visible"/>
                                      </p:to>
                                    </p:set>
                                    <p:anim to="" calcmode="lin" valueType="num">
                                      <p:cBhvr>
                                        <p:cTn id="12" dur="1" fill="hold"/>
                                        <p:tgtEl>
                                          <p:spTgt spid="2458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4585"/>
                                        </p:tgtEl>
                                        <p:attrNameLst>
                                          <p:attrName>style.visibility</p:attrName>
                                        </p:attrNameLst>
                                      </p:cBhvr>
                                      <p:to>
                                        <p:strVal val="visible"/>
                                      </p:to>
                                    </p:set>
                                    <p:anim to="" calcmode="lin" valueType="num">
                                      <p:cBhvr>
                                        <p:cTn id="17" dur="1" fill="hold"/>
                                        <p:tgtEl>
                                          <p:spTgt spid="2458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1" grpId="1"/>
      <p:bldP spid="24583" grpId="0"/>
      <p:bldP spid="24583" grpId="1"/>
      <p:bldP spid="24585" grpId="0"/>
      <p:bldP spid="2458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6627" name="文本框 10"/>
          <p:cNvSpPr txBox="1"/>
          <p:nvPr/>
        </p:nvSpPr>
        <p:spPr>
          <a:xfrm>
            <a:off x="720725" y="260350"/>
            <a:ext cx="181737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6628" name="文本框 17"/>
          <p:cNvSpPr txBox="1"/>
          <p:nvPr>
            <p:custDataLst>
              <p:tags r:id="rId1"/>
            </p:custDataLst>
          </p:nvPr>
        </p:nvSpPr>
        <p:spPr>
          <a:xfrm>
            <a:off x="2328863" y="174625"/>
            <a:ext cx="706120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track	/træk/	n.跑道;足迹 vt.&amp;vi.追踪</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track and field	/træk ənd fi:ld/	田径</a:t>
            </a:r>
            <a:endParaRPr lang="zh-CN" altLang="en-US" sz="2800" b="1">
              <a:solidFill>
                <a:srgbClr val="000000"/>
              </a:solidFill>
              <a:latin typeface="Times New Roman" panose="02020603050405020304" charset="0"/>
              <a:ea typeface="仿宋" panose="02010609060101010101" charset="-122"/>
            </a:endParaRPr>
          </a:p>
        </p:txBody>
      </p:sp>
      <p:sp>
        <p:nvSpPr>
          <p:cNvPr id="26629" name="文本框 1"/>
          <p:cNvSpPr txBox="1"/>
          <p:nvPr>
            <p:custDataLst>
              <p:tags r:id="rId2"/>
            </p:custDataLst>
          </p:nvPr>
        </p:nvSpPr>
        <p:spPr>
          <a:xfrm>
            <a:off x="591185" y="2813685"/>
            <a:ext cx="8390255"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We set off once more, over a rough </a:t>
            </a:r>
            <a:r>
              <a:rPr lang="en-US" altLang="zh-CN" sz="2800" b="1">
                <a:solidFill>
                  <a:srgbClr val="C00000"/>
                </a:solidFill>
                <a:latin typeface="Times New Roman" panose="02020603050405020304" charset="0"/>
                <a:ea typeface="仿宋" panose="02010609060101010101" charset="-122"/>
              </a:rPr>
              <a:t>mountain track</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6630" name="文本框 1"/>
          <p:cNvSpPr txBox="1"/>
          <p:nvPr/>
        </p:nvSpPr>
        <p:spPr>
          <a:xfrm>
            <a:off x="2538095" y="4775200"/>
            <a:ext cx="9148445" cy="1254125"/>
          </a:xfrm>
          <a:prstGeom prst="rect">
            <a:avLst/>
          </a:prstGeom>
          <a:noFill/>
          <a:ln w="9525">
            <a:noFill/>
          </a:ln>
        </p:spPr>
        <p:txBody>
          <a:bodyPr wrap="square" anchor="t" anchorCtr="0">
            <a:spAutoFit/>
          </a:bodyPr>
          <a:p>
            <a:pPr marL="98425" indent="266700" algn="just" defTabSz="266700">
              <a:lnSpc>
                <a:spcPct val="135000"/>
              </a:lnSpc>
              <a:spcBef>
                <a:spcPts val="300"/>
              </a:spcBef>
            </a:pPr>
            <a:r>
              <a:rPr lang="en-US" altLang="zh-CN" sz="2800">
                <a:solidFill>
                  <a:srgbClr val="000000"/>
                </a:solidFill>
                <a:latin typeface="Times New Roman" panose="02020603050405020304" charset="0"/>
                <a:ea typeface="仿宋" panose="02010609060101010101" charset="-122"/>
              </a:rPr>
              <a:t>A week leading up to the event, the students needed to choose their </a:t>
            </a:r>
            <a:r>
              <a:rPr lang="en-US" altLang="zh-CN" sz="2800" b="1">
                <a:solidFill>
                  <a:srgbClr val="C00000"/>
                </a:solidFill>
                <a:latin typeface="Times New Roman" panose="02020603050405020304" charset="0"/>
                <a:ea typeface="仿宋" panose="02010609060101010101" charset="-122"/>
              </a:rPr>
              <a:t>track and field events</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591185" y="1709420"/>
            <a:ext cx="976439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We followed </a:t>
            </a:r>
            <a:r>
              <a:rPr lang="en-US" altLang="zh-CN" sz="2800" b="1">
                <a:solidFill>
                  <a:srgbClr val="C00000"/>
                </a:solidFill>
                <a:latin typeface="Times New Roman" panose="02020603050405020304" charset="0"/>
                <a:ea typeface="仿宋" panose="02010609060101010101" charset="-122"/>
                <a:sym typeface="+mn-ea"/>
              </a:rPr>
              <a:t>the bear's tracks</a:t>
            </a:r>
            <a:r>
              <a:rPr lang="en-US" altLang="zh-CN" sz="2800">
                <a:solidFill>
                  <a:srgbClr val="000000"/>
                </a:solidFill>
                <a:latin typeface="Times New Roman" panose="02020603050405020304" charset="0"/>
                <a:ea typeface="仿宋" panose="02010609060101010101" charset="-122"/>
                <a:sym typeface="+mn-ea"/>
              </a:rPr>
              <a:t> in the snow. </a:t>
            </a:r>
            <a:endParaRPr lang="en-US" altLang="zh-CN"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591185" y="1101725"/>
            <a:ext cx="7513320" cy="587375"/>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我们跟着熊在雪地上留下的</a:t>
            </a:r>
            <a:r>
              <a:rPr lang="zh-CN" altLang="en-US" sz="2800" b="1">
                <a:solidFill>
                  <a:srgbClr val="C00000"/>
                </a:solidFill>
                <a:latin typeface="Times New Roman" panose="02020603050405020304" charset="0"/>
                <a:ea typeface="仿宋" panose="02010609060101010101" charset="-122"/>
                <a:sym typeface="+mn-ea"/>
              </a:rPr>
              <a:t>足迹</a:t>
            </a:r>
            <a:r>
              <a:rPr lang="zh-CN" altLang="en-US" sz="2800">
                <a:solidFill>
                  <a:srgbClr val="000000"/>
                </a:solidFill>
                <a:latin typeface="Times New Roman" panose="02020603050405020304" charset="0"/>
                <a:ea typeface="仿宋" panose="02010609060101010101" charset="-122"/>
                <a:sym typeface="+mn-ea"/>
              </a:rPr>
              <a:t>走。</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en-US" altLang="zh-CN" sz="2800" b="1">
              <a:solidFill>
                <a:srgbClr val="C00000"/>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591185" y="2160270"/>
            <a:ext cx="10212070" cy="690245"/>
          </a:xfrm>
          <a:prstGeom prst="rect">
            <a:avLst/>
          </a:prstGeom>
          <a:noFill/>
        </p:spPr>
        <p:txBody>
          <a:bodyPr wrap="square" rtlCol="0" anchor="t">
            <a:noAutofit/>
          </a:bodyPr>
          <a:p>
            <a:pPr algn="just" defTabSz="266700"/>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我们又一次出发了，走在一条崎岖不平的</a:t>
            </a:r>
            <a:r>
              <a:rPr lang="zh-CN" altLang="en-US" sz="2800" b="1">
                <a:solidFill>
                  <a:srgbClr val="C00000"/>
                </a:solidFill>
                <a:latin typeface="Times New Roman" panose="02020603050405020304" charset="0"/>
                <a:ea typeface="仿宋" panose="02010609060101010101" charset="-122"/>
                <a:sym typeface="+mn-ea"/>
              </a:rPr>
              <a:t>山间小路</a:t>
            </a:r>
            <a:r>
              <a:rPr lang="zh-CN" altLang="en-US" sz="2800">
                <a:solidFill>
                  <a:srgbClr val="000000"/>
                </a:solidFill>
                <a:latin typeface="Times New Roman" panose="02020603050405020304" charset="0"/>
                <a:ea typeface="仿宋" panose="02010609060101010101" charset="-122"/>
                <a:sym typeface="+mn-ea"/>
              </a:rPr>
              <a:t>上。</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591185" y="3832860"/>
            <a:ext cx="8981440" cy="521970"/>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We continued </a:t>
            </a:r>
            <a:r>
              <a:rPr lang="en-US" altLang="zh-CN" sz="2800" b="1">
                <a:solidFill>
                  <a:srgbClr val="C00000"/>
                </a:solidFill>
                <a:latin typeface="Times New Roman" panose="02020603050405020304" charset="0"/>
                <a:ea typeface="仿宋" panose="02010609060101010101" charset="-122"/>
                <a:sym typeface="+mn-ea"/>
              </a:rPr>
              <a:t>tracking</a:t>
            </a:r>
            <a:r>
              <a:rPr lang="en-US" altLang="zh-CN" sz="2800">
                <a:solidFill>
                  <a:srgbClr val="000000"/>
                </a:solidFill>
                <a:latin typeface="Times New Roman" panose="02020603050405020304" charset="0"/>
                <a:ea typeface="仿宋" panose="02010609060101010101" charset="-122"/>
                <a:sym typeface="+mn-ea"/>
              </a:rPr>
              <a:t> the plane on our radar. </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591185" y="3321685"/>
            <a:ext cx="6730365" cy="521970"/>
          </a:xfrm>
          <a:prstGeom prst="rect">
            <a:avLst/>
          </a:prstGeom>
          <a:noFill/>
        </p:spPr>
        <p:txBody>
          <a:bodyPr wrap="square" rtlCol="0" anchor="t">
            <a:noAutofit/>
          </a:bodyPr>
          <a:p>
            <a:pPr algn="just" defTabSz="266700"/>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我们继续用雷达</a:t>
            </a:r>
            <a:r>
              <a:rPr lang="zh-CN" altLang="en-US" sz="2800" b="1">
                <a:solidFill>
                  <a:srgbClr val="C00000"/>
                </a:solidFill>
                <a:latin typeface="Times New Roman" panose="02020603050405020304" charset="0"/>
                <a:ea typeface="仿宋" panose="02010609060101010101" charset="-122"/>
                <a:sym typeface="+mn-ea"/>
              </a:rPr>
              <a:t>追踪</a:t>
            </a:r>
            <a:r>
              <a:rPr lang="zh-CN" altLang="en-US" sz="2800">
                <a:solidFill>
                  <a:srgbClr val="000000"/>
                </a:solidFill>
                <a:latin typeface="Times New Roman" panose="02020603050405020304" charset="0"/>
                <a:ea typeface="仿宋" panose="02010609060101010101" charset="-122"/>
                <a:sym typeface="+mn-ea"/>
              </a:rPr>
              <a:t>那架飞机。</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8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2667000" y="4221480"/>
            <a:ext cx="9359265" cy="1322070"/>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rPr>
              <a:t>4. </a:t>
            </a:r>
            <a:r>
              <a:rPr lang="zh-CN" altLang="en-US" sz="2800">
                <a:latin typeface="Times New Roman" panose="02020603050405020304" charset="0"/>
                <a:ea typeface="仿宋" panose="02010609060101010101" charset="-122"/>
              </a:rPr>
              <a:t>在比赛前一周，学生们需要选择他们的</a:t>
            </a:r>
            <a:r>
              <a:rPr lang="zh-CN" altLang="en-US" sz="2800" b="1">
                <a:solidFill>
                  <a:srgbClr val="C00000"/>
                </a:solidFill>
                <a:latin typeface="Times New Roman" panose="02020603050405020304" charset="0"/>
                <a:ea typeface="仿宋" panose="02010609060101010101" charset="-122"/>
              </a:rPr>
              <a:t>田径项目</a:t>
            </a:r>
            <a:r>
              <a:rPr lang="zh-CN" altLang="en-US" sz="2800">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Times New Roman" panose="02020603050405020304" charset="0"/>
              <a:ea typeface="仿宋" panose="02010609060101010101" charset="-122"/>
            </a:endParaRPr>
          </a:p>
        </p:txBody>
      </p:sp>
      <p:pic>
        <p:nvPicPr>
          <p:cNvPr id="8" name="图片 7"/>
          <p:cNvPicPr>
            <a:picLocks noChangeAspect="1"/>
          </p:cNvPicPr>
          <p:nvPr/>
        </p:nvPicPr>
        <p:blipFill>
          <a:blip r:embed="rId8"/>
          <a:stretch>
            <a:fillRect/>
          </a:stretch>
        </p:blipFill>
        <p:spPr>
          <a:xfrm>
            <a:off x="9067165" y="260350"/>
            <a:ext cx="2619375" cy="2054225"/>
          </a:xfrm>
          <a:prstGeom prst="rect">
            <a:avLst/>
          </a:prstGeom>
        </p:spPr>
      </p:pic>
      <p:pic>
        <p:nvPicPr>
          <p:cNvPr id="9" name="图片 8" descr="田径赛跑"/>
          <p:cNvPicPr>
            <a:picLocks noChangeAspect="1"/>
          </p:cNvPicPr>
          <p:nvPr/>
        </p:nvPicPr>
        <p:blipFill>
          <a:blip r:embed="rId9"/>
          <a:stretch>
            <a:fillRect/>
          </a:stretch>
        </p:blipFill>
        <p:spPr>
          <a:xfrm>
            <a:off x="210185" y="4060190"/>
            <a:ext cx="2621915" cy="2621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9"/>
                                        </p:tgtEl>
                                        <p:attrNameLst>
                                          <p:attrName>style.visibility</p:attrName>
                                        </p:attrNameLst>
                                      </p:cBhvr>
                                      <p:to>
                                        <p:strVal val="visible"/>
                                      </p:to>
                                    </p:set>
                                    <p:anim to="" calcmode="lin" valueType="num">
                                      <p:cBhvr>
                                        <p:cTn id="12" dur="1" fill="hold"/>
                                        <p:tgtEl>
                                          <p:spTgt spid="2662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6630"/>
                                        </p:tgtEl>
                                        <p:attrNameLst>
                                          <p:attrName>style.visibility</p:attrName>
                                        </p:attrNameLst>
                                      </p:cBhvr>
                                      <p:to>
                                        <p:strVal val="visible"/>
                                      </p:to>
                                    </p:set>
                                    <p:anim to="" calcmode="lin" valueType="num">
                                      <p:cBhvr>
                                        <p:cTn id="22" dur="1" fill="hold"/>
                                        <p:tgtEl>
                                          <p:spTgt spid="2663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629" grpId="0"/>
      <p:bldP spid="26629" grpId="1"/>
      <p:bldP spid="5" grpId="0"/>
      <p:bldP spid="5" grpId="1"/>
      <p:bldP spid="26630" grpId="0"/>
      <p:bldP spid="2663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8675" name="文本框 10"/>
          <p:cNvSpPr txBox="1"/>
          <p:nvPr/>
        </p:nvSpPr>
        <p:spPr>
          <a:xfrm>
            <a:off x="720725" y="260350"/>
            <a:ext cx="175514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8676" name="文本框 17"/>
          <p:cNvSpPr txBox="1"/>
          <p:nvPr>
            <p:custDataLst>
              <p:tags r:id="rId1"/>
            </p:custDataLst>
          </p:nvPr>
        </p:nvSpPr>
        <p:spPr>
          <a:xfrm>
            <a:off x="2200275" y="227013"/>
            <a:ext cx="706120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gym	/dʒɪm/	n.健身房;体育馆</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gymnastics	/dʒɪmˈnæstɪks/	n.体操(训练)</a:t>
            </a:r>
            <a:endParaRPr lang="zh-CN" altLang="en-US" sz="2800" b="1">
              <a:solidFill>
                <a:srgbClr val="000000"/>
              </a:solidFill>
              <a:latin typeface="Times New Roman" panose="02020603050405020304" charset="0"/>
              <a:ea typeface="仿宋" panose="02010609060101010101" charset="-122"/>
            </a:endParaRPr>
          </a:p>
        </p:txBody>
      </p:sp>
      <p:sp>
        <p:nvSpPr>
          <p:cNvPr id="28677" name="文本框 1"/>
          <p:cNvSpPr txBox="1"/>
          <p:nvPr/>
        </p:nvSpPr>
        <p:spPr>
          <a:xfrm>
            <a:off x="615315" y="2014855"/>
            <a:ext cx="815149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match will take place in our </a:t>
            </a:r>
            <a:r>
              <a:rPr lang="en-US" altLang="zh-CN" sz="2800" b="1">
                <a:solidFill>
                  <a:srgbClr val="C00000"/>
                </a:solidFill>
                <a:latin typeface="Times New Roman" panose="02020603050405020304" charset="0"/>
                <a:ea typeface="仿宋" panose="02010609060101010101" charset="-122"/>
              </a:rPr>
              <a:t>school gym</a:t>
            </a:r>
            <a:r>
              <a:rPr lang="en-US" altLang="zh-CN" sz="2800">
                <a:solidFill>
                  <a:srgbClr val="000000"/>
                </a:solidFill>
                <a:latin typeface="Times New Roman" panose="02020603050405020304" charset="0"/>
                <a:ea typeface="仿宋" panose="02010609060101010101" charset="-122"/>
              </a:rPr>
              <a:t> on the morning of July 8th. </a:t>
            </a:r>
            <a:endParaRPr lang="en-US" altLang="zh-CN" sz="2800">
              <a:solidFill>
                <a:srgbClr val="000000"/>
              </a:solidFill>
              <a:latin typeface="Times New Roman" panose="02020603050405020304" charset="0"/>
              <a:ea typeface="仿宋" panose="02010609060101010101" charset="-122"/>
            </a:endParaRPr>
          </a:p>
        </p:txBody>
      </p:sp>
      <p:sp>
        <p:nvSpPr>
          <p:cNvPr id="28681" name="文本框 5"/>
          <p:cNvSpPr txBox="1"/>
          <p:nvPr/>
        </p:nvSpPr>
        <p:spPr>
          <a:xfrm>
            <a:off x="438150" y="4200525"/>
            <a:ext cx="7807325" cy="181483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In today's material society, there are so many parents who prepare lots of clothes for their beloved children for different occasions, such as a dress for the party, </a:t>
            </a:r>
            <a:r>
              <a:rPr lang="en-US" altLang="zh-CN" sz="2800" b="1">
                <a:solidFill>
                  <a:srgbClr val="C00000"/>
                </a:solidFill>
                <a:latin typeface="Times New Roman" panose="02020603050405020304" charset="0"/>
                <a:ea typeface="仿宋" panose="02010609060101010101" charset="-122"/>
              </a:rPr>
              <a:t>gym suit</a:t>
            </a:r>
            <a:r>
              <a:rPr lang="en-US" altLang="zh-CN" sz="2800">
                <a:solidFill>
                  <a:srgbClr val="000000"/>
                </a:solidFill>
                <a:latin typeface="Times New Roman" panose="02020603050405020304" charset="0"/>
                <a:ea typeface="仿宋" panose="02010609060101010101" charset="-122"/>
              </a:rPr>
              <a:t> for indoor sports.</a:t>
            </a:r>
            <a:endParaRPr lang="en-US" altLang="zh-CN"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370840" y="1180465"/>
            <a:ext cx="10655935" cy="89154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1. </a:t>
            </a:r>
            <a:r>
              <a:rPr lang="zh-CN" altLang="en-US" sz="2800">
                <a:latin typeface="仿宋" panose="02010609060101010101" charset="-122"/>
                <a:ea typeface="仿宋" panose="02010609060101010101" charset="-122"/>
                <a:cs typeface="仿宋" panose="02010609060101010101" charset="-122"/>
              </a:rPr>
              <a:t>比赛将于</a:t>
            </a:r>
            <a:r>
              <a:rPr lang="en-US" altLang="zh-CN" sz="2800">
                <a:latin typeface="仿宋" panose="02010609060101010101" charset="-122"/>
                <a:ea typeface="仿宋" panose="02010609060101010101" charset="-122"/>
                <a:cs typeface="仿宋" panose="02010609060101010101" charset="-122"/>
              </a:rPr>
              <a:t>7</a:t>
            </a:r>
            <a:r>
              <a:rPr lang="zh-CN" altLang="en-US" sz="2800">
                <a:latin typeface="仿宋" panose="02010609060101010101" charset="-122"/>
                <a:ea typeface="仿宋" panose="02010609060101010101" charset="-122"/>
                <a:cs typeface="仿宋" panose="02010609060101010101" charset="-122"/>
              </a:rPr>
              <a:t>月</a:t>
            </a:r>
            <a:r>
              <a:rPr lang="en-US" altLang="zh-CN" sz="2800">
                <a:latin typeface="仿宋" panose="02010609060101010101" charset="-122"/>
                <a:ea typeface="仿宋" panose="02010609060101010101" charset="-122"/>
                <a:cs typeface="仿宋" panose="02010609060101010101" charset="-122"/>
              </a:rPr>
              <a:t>8</a:t>
            </a:r>
            <a:r>
              <a:rPr lang="zh-CN" altLang="en-US" sz="2800">
                <a:latin typeface="仿宋" panose="02010609060101010101" charset="-122"/>
                <a:ea typeface="仿宋" panose="02010609060101010101" charset="-122"/>
                <a:cs typeface="仿宋" panose="02010609060101010101" charset="-122"/>
              </a:rPr>
              <a:t>日上午在我们</a:t>
            </a:r>
            <a:r>
              <a:rPr lang="zh-CN" altLang="en-US" sz="2800" b="1">
                <a:solidFill>
                  <a:srgbClr val="C00000"/>
                </a:solidFill>
                <a:latin typeface="仿宋" panose="02010609060101010101" charset="-122"/>
                <a:ea typeface="仿宋" panose="02010609060101010101" charset="-122"/>
                <a:cs typeface="仿宋" panose="02010609060101010101" charset="-122"/>
              </a:rPr>
              <a:t>学校体育馆</a:t>
            </a:r>
            <a:r>
              <a:rPr lang="zh-CN" altLang="en-US" sz="2800">
                <a:latin typeface="仿宋" panose="02010609060101010101" charset="-122"/>
                <a:ea typeface="仿宋" panose="02010609060101010101" charset="-122"/>
                <a:cs typeface="仿宋" panose="02010609060101010101" charset="-122"/>
              </a:rPr>
              <a:t>举行。</a:t>
            </a:r>
            <a:r>
              <a:rPr lang="en-US" altLang="zh-CN" sz="2400" b="1">
                <a:solidFill>
                  <a:srgbClr val="000000"/>
                </a:solidFill>
                <a:latin typeface="Times New Roman" panose="02020603050405020304" charset="0"/>
                <a:ea typeface="仿宋" panose="02010609060101010101" charset="-122"/>
              </a:rPr>
              <a:t>(2019年全国卷II应用文)</a:t>
            </a:r>
            <a:endParaRPr lang="en-US" altLang="zh-CN" sz="2400" b="1">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438150" y="2967990"/>
            <a:ext cx="8506460" cy="1383665"/>
          </a:xfrm>
          <a:prstGeom prst="rect">
            <a:avLst/>
          </a:prstGeom>
          <a:noFill/>
        </p:spPr>
        <p:txBody>
          <a:bodyPr wrap="square" rtlCol="0" anchor="t">
            <a:spAutoFit/>
          </a:bodyPr>
          <a:p>
            <a:pPr algn="l">
              <a:buClrTx/>
              <a:buSzTx/>
              <a:buFontTx/>
            </a:pPr>
            <a:r>
              <a:rPr lang="zh-CN" altLang="en-US" sz="2800">
                <a:latin typeface="仿宋" panose="02010609060101010101" charset="-122"/>
                <a:ea typeface="仿宋" panose="02010609060101010101" charset="-122"/>
                <a:cs typeface="仿宋" panose="02010609060101010101" charset="-122"/>
              </a:rPr>
              <a:t>2. 在今天的物质社会中，有很多父母为他们心爱的孩子准备了很多不同场合的衣服，比如聚会的衣服，室内运动的</a:t>
            </a:r>
            <a:r>
              <a:rPr lang="zh-CN" altLang="en-US" sz="2800" b="1">
                <a:solidFill>
                  <a:srgbClr val="C00000"/>
                </a:solidFill>
                <a:latin typeface="仿宋" panose="02010609060101010101" charset="-122"/>
                <a:ea typeface="仿宋" panose="02010609060101010101" charset="-122"/>
                <a:cs typeface="仿宋" panose="02010609060101010101" charset="-122"/>
              </a:rPr>
              <a:t>健身服</a:t>
            </a:r>
            <a:r>
              <a:rPr lang="zh-CN" altLang="en-US" sz="2800">
                <a:latin typeface="仿宋" panose="02010609060101010101" charset="-122"/>
                <a:ea typeface="仿宋" panose="02010609060101010101" charset="-122"/>
                <a:cs typeface="仿宋" panose="02010609060101010101" charset="-122"/>
              </a:rPr>
              <a:t>。</a:t>
            </a:r>
            <a:r>
              <a:rPr lang="en-US" altLang="zh-CN" sz="2400" b="1">
                <a:solidFill>
                  <a:srgbClr val="000000"/>
                </a:solidFill>
                <a:latin typeface="Times New Roman" panose="02020603050405020304" charset="0"/>
                <a:ea typeface="仿宋" panose="02010609060101010101" charset="-122"/>
              </a:rPr>
              <a:t>(应用文)</a:t>
            </a:r>
            <a:endParaRPr lang="en-US" altLang="zh-CN" sz="2400" b="1">
              <a:solidFill>
                <a:srgbClr val="000000"/>
              </a:solidFill>
              <a:latin typeface="Times New Roman" panose="02020603050405020304" charset="0"/>
              <a:ea typeface="仿宋" panose="02010609060101010101" charset="-122"/>
            </a:endParaRPr>
          </a:p>
        </p:txBody>
      </p:sp>
      <p:pic>
        <p:nvPicPr>
          <p:cNvPr id="6" name="图片 5" descr="足球 大球场 运动  体育俱乐部 球场 体育馆"/>
          <p:cNvPicPr>
            <a:picLocks noChangeAspect="1"/>
          </p:cNvPicPr>
          <p:nvPr/>
        </p:nvPicPr>
        <p:blipFill>
          <a:blip r:embed="rId2"/>
          <a:stretch>
            <a:fillRect/>
          </a:stretch>
        </p:blipFill>
        <p:spPr>
          <a:xfrm flipH="1">
            <a:off x="8589645" y="1534795"/>
            <a:ext cx="2924175" cy="2084070"/>
          </a:xfrm>
          <a:prstGeom prst="rect">
            <a:avLst/>
          </a:prstGeom>
        </p:spPr>
      </p:pic>
      <p:pic>
        <p:nvPicPr>
          <p:cNvPr id="7" name="图片 6" descr="全民健身"/>
          <p:cNvPicPr>
            <a:picLocks noChangeAspect="1"/>
          </p:cNvPicPr>
          <p:nvPr/>
        </p:nvPicPr>
        <p:blipFill>
          <a:blip r:embed="rId3"/>
          <a:stretch>
            <a:fillRect/>
          </a:stretch>
        </p:blipFill>
        <p:spPr>
          <a:xfrm>
            <a:off x="8527415" y="3371850"/>
            <a:ext cx="2986405" cy="2986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to="" calcmode="lin" valueType="num">
                                      <p:cBhvr>
                                        <p:cTn id="7" dur="1" fill="hold"/>
                                        <p:tgtEl>
                                          <p:spTgt spid="2867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81"/>
                                        </p:tgtEl>
                                        <p:attrNameLst>
                                          <p:attrName>style.visibility</p:attrName>
                                        </p:attrNameLst>
                                      </p:cBhvr>
                                      <p:to>
                                        <p:strVal val="visible"/>
                                      </p:to>
                                    </p:set>
                                    <p:anim to="" calcmode="lin" valueType="num">
                                      <p:cBhvr>
                                        <p:cTn id="12" dur="1" fill="hold"/>
                                        <p:tgtEl>
                                          <p:spTgt spid="2868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7" grpId="1"/>
      <p:bldP spid="28681" grpId="0"/>
      <p:bldP spid="2868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8675" name="文本框 10"/>
          <p:cNvSpPr txBox="1"/>
          <p:nvPr/>
        </p:nvSpPr>
        <p:spPr>
          <a:xfrm>
            <a:off x="720725" y="260350"/>
            <a:ext cx="164846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8676" name="文本框 17"/>
          <p:cNvSpPr txBox="1"/>
          <p:nvPr>
            <p:custDataLst>
              <p:tags r:id="rId1"/>
            </p:custDataLst>
          </p:nvPr>
        </p:nvSpPr>
        <p:spPr>
          <a:xfrm>
            <a:off x="2547620" y="227013"/>
            <a:ext cx="706120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gym	/dʒɪm/	n.健身房;体育馆</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gymnastics	/dʒɪmˈnæstɪks/	n.体操(训练)</a:t>
            </a:r>
            <a:endParaRPr lang="zh-CN" altLang="en-US" sz="2800" b="1">
              <a:solidFill>
                <a:srgbClr val="000000"/>
              </a:solidFill>
              <a:latin typeface="Times New Roman" panose="02020603050405020304" charset="0"/>
              <a:ea typeface="仿宋" panose="02010609060101010101" charset="-122"/>
            </a:endParaRPr>
          </a:p>
        </p:txBody>
      </p:sp>
      <p:sp>
        <p:nvSpPr>
          <p:cNvPr id="28682" name="文本框 6"/>
          <p:cNvSpPr txBox="1"/>
          <p:nvPr/>
        </p:nvSpPr>
        <p:spPr>
          <a:xfrm>
            <a:off x="3401695" y="2877820"/>
            <a:ext cx="7997190" cy="2784475"/>
          </a:xfrm>
          <a:prstGeom prst="rect">
            <a:avLst/>
          </a:prstGeom>
          <a:noFill/>
          <a:ln w="9525">
            <a:noFill/>
          </a:ln>
        </p:spPr>
        <p:txBody>
          <a:bodyPr wrap="square" anchor="t" anchorCtr="0">
            <a:spAutoFit/>
          </a:bodyPr>
          <a:p>
            <a:pPr algn="just" defTabSz="266700">
              <a:lnSpc>
                <a:spcPct val="125000"/>
              </a:lnSpc>
            </a:pPr>
            <a:r>
              <a:rPr lang="en-US" altLang="zh-CN" sz="2800">
                <a:solidFill>
                  <a:srgbClr val="000000"/>
                </a:solidFill>
                <a:latin typeface="Times New Roman" panose="02020603050405020304" charset="0"/>
                <a:ea typeface="仿宋" panose="02010609060101010101" charset="-122"/>
              </a:rPr>
              <a:t> Enjoying </a:t>
            </a:r>
            <a:r>
              <a:rPr lang="en-US" altLang="zh-CN" sz="2800" b="1">
                <a:solidFill>
                  <a:srgbClr val="C00000"/>
                </a:solidFill>
                <a:latin typeface="Times New Roman" panose="02020603050405020304" charset="0"/>
                <a:ea typeface="仿宋" panose="02010609060101010101" charset="-122"/>
              </a:rPr>
              <a:t>artistic gymnastics</a:t>
            </a:r>
            <a:r>
              <a:rPr lang="en-US" altLang="zh-CN" sz="2800">
                <a:solidFill>
                  <a:srgbClr val="000000"/>
                </a:solidFill>
                <a:latin typeface="Times New Roman" panose="02020603050405020304" charset="0"/>
                <a:ea typeface="仿宋" panose="02010609060101010101" charset="-122"/>
              </a:rPr>
              <a:t> requires silence and mobile phones are not allowed in shooting centers, because the noises you make will certainly distract the athletes’ concentration, which will cause them to fail in the game.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90550" y="1337310"/>
            <a:ext cx="10808335" cy="132207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3.</a:t>
            </a:r>
            <a:r>
              <a:rPr lang="zh-CN" altLang="en-US" sz="2800">
                <a:latin typeface="仿宋" panose="02010609060101010101" charset="-122"/>
                <a:ea typeface="仿宋" panose="02010609060101010101" charset="-122"/>
                <a:cs typeface="仿宋" panose="02010609060101010101" charset="-122"/>
              </a:rPr>
              <a:t>欣赏</a:t>
            </a:r>
            <a:r>
              <a:rPr lang="zh-CN" altLang="en-US" sz="2800" b="1">
                <a:solidFill>
                  <a:srgbClr val="C00000"/>
                </a:solidFill>
                <a:latin typeface="仿宋" panose="02010609060101010101" charset="-122"/>
                <a:ea typeface="仿宋" panose="02010609060101010101" charset="-122"/>
                <a:cs typeface="仿宋" panose="02010609060101010101" charset="-122"/>
              </a:rPr>
              <a:t>艺术体操</a:t>
            </a:r>
            <a:r>
              <a:rPr lang="zh-CN" altLang="en-US" sz="2800">
                <a:latin typeface="仿宋" panose="02010609060101010101" charset="-122"/>
                <a:ea typeface="仿宋" panose="02010609060101010101" charset="-122"/>
                <a:cs typeface="仿宋" panose="02010609060101010101" charset="-122"/>
              </a:rPr>
              <a:t>需要安静，而射击中心不允许使用手机，因为你制造的噪音会分散运动员的注意力，将会导致他们在比赛中失败。</a:t>
            </a:r>
            <a:r>
              <a:rPr lang="en-US" altLang="zh-CN" sz="2400" b="1">
                <a:solidFill>
                  <a:srgbClr val="000000"/>
                </a:solidFill>
                <a:latin typeface="Times New Roman" panose="02020603050405020304" charset="0"/>
                <a:ea typeface="仿宋" panose="02010609060101010101" charset="-122"/>
              </a:rPr>
              <a:t>(应用文之</a:t>
            </a:r>
            <a:r>
              <a:rPr lang="en-US" altLang="zh-CN" sz="2400" b="1">
                <a:solidFill>
                  <a:srgbClr val="000000"/>
                </a:solidFill>
                <a:latin typeface="Times New Roman" panose="02020603050405020304" charset="0"/>
                <a:ea typeface="仿宋" panose="02010609060101010101" charset="-122"/>
                <a:sym typeface="+mn-ea"/>
              </a:rPr>
              <a:t>“做一个文明的观众”</a:t>
            </a:r>
            <a:r>
              <a:rPr lang="en-US" altLang="zh-CN" sz="2400" b="1">
                <a:solidFill>
                  <a:srgbClr val="000000"/>
                </a:solidFill>
                <a:latin typeface="Times New Roman" panose="02020603050405020304" charset="0"/>
                <a:ea typeface="仿宋" panose="02010609060101010101" charset="-122"/>
              </a:rPr>
              <a:t>)</a:t>
            </a:r>
            <a:endParaRPr lang="en-US" altLang="zh-CN" sz="2400" b="1">
              <a:solidFill>
                <a:srgbClr val="000000"/>
              </a:solidFill>
              <a:latin typeface="Times New Roman" panose="02020603050405020304" charset="0"/>
              <a:ea typeface="仿宋" panose="02010609060101010101" charset="-122"/>
            </a:endParaRPr>
          </a:p>
        </p:txBody>
      </p:sp>
      <p:pic>
        <p:nvPicPr>
          <p:cNvPr id="4" name="图片 3" descr="体操 "/>
          <p:cNvPicPr>
            <a:picLocks noChangeAspect="1"/>
          </p:cNvPicPr>
          <p:nvPr/>
        </p:nvPicPr>
        <p:blipFill>
          <a:blip r:embed="rId2"/>
          <a:stretch>
            <a:fillRect/>
          </a:stretch>
        </p:blipFill>
        <p:spPr>
          <a:xfrm>
            <a:off x="374650" y="2537460"/>
            <a:ext cx="2820035" cy="2820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8682">
                                            <p:txEl>
                                              <p:pRg st="0" end="0"/>
                                            </p:txEl>
                                          </p:spTgt>
                                        </p:tgtEl>
                                        <p:attrNameLst>
                                          <p:attrName>style.visibility</p:attrName>
                                        </p:attrNameLst>
                                      </p:cBhvr>
                                      <p:to>
                                        <p:strVal val="visible"/>
                                      </p:to>
                                    </p:set>
                                    <p:anim to="" calcmode="lin" valueType="num">
                                      <p:cBhvr>
                                        <p:cTn id="7" dur="1" fill="hold"/>
                                        <p:tgtEl>
                                          <p:spTgt spid="28682">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游戏规则图片"/>
          <p:cNvPicPr>
            <a:picLocks noChangeAspect="1"/>
          </p:cNvPicPr>
          <p:nvPr/>
        </p:nvPicPr>
        <p:blipFill>
          <a:blip r:embed="rId1"/>
          <a:stretch>
            <a:fillRect/>
          </a:stretch>
        </p:blipFill>
        <p:spPr>
          <a:xfrm>
            <a:off x="6096000" y="3429000"/>
            <a:ext cx="4791710" cy="4447540"/>
          </a:xfrm>
          <a:prstGeom prst="rect">
            <a:avLst/>
          </a:prstGeom>
        </p:spPr>
      </p:pic>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0723" name="文本框 10"/>
          <p:cNvSpPr txBox="1"/>
          <p:nvPr/>
        </p:nvSpPr>
        <p:spPr>
          <a:xfrm>
            <a:off x="720725" y="260350"/>
            <a:ext cx="177038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0724" name="文本框 17"/>
          <p:cNvSpPr txBox="1"/>
          <p:nvPr>
            <p:custDataLst>
              <p:tags r:id="rId2"/>
            </p:custDataLst>
          </p:nvPr>
        </p:nvSpPr>
        <p:spPr>
          <a:xfrm>
            <a:off x="2313940"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work out	/wɜ:k aʊt/	锻炼;计算出;解决</a:t>
            </a:r>
            <a:endParaRPr lang="zh-CN" altLang="en-US" sz="2800" b="1">
              <a:solidFill>
                <a:srgbClr val="000000"/>
              </a:solidFill>
              <a:latin typeface="Times New Roman" panose="02020603050405020304" charset="0"/>
              <a:ea typeface="仿宋" panose="02010609060101010101" charset="-122"/>
            </a:endParaRPr>
          </a:p>
        </p:txBody>
      </p:sp>
      <p:sp>
        <p:nvSpPr>
          <p:cNvPr id="30725" name="文本框 1"/>
          <p:cNvSpPr txBox="1"/>
          <p:nvPr/>
        </p:nvSpPr>
        <p:spPr>
          <a:xfrm>
            <a:off x="438150" y="1810385"/>
            <a:ext cx="934847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I always tried to find ways to connect everyone together, but nothing ever seemed to </a:t>
            </a:r>
            <a:r>
              <a:rPr lang="en-US" altLang="zh-CN" sz="2800" b="1">
                <a:solidFill>
                  <a:srgbClr val="C00000"/>
                </a:solidFill>
                <a:latin typeface="Times New Roman" panose="02020603050405020304" charset="0"/>
                <a:ea typeface="仿宋" panose="02010609060101010101" charset="-122"/>
              </a:rPr>
              <a:t>work out</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30726" name="文本框 2"/>
          <p:cNvSpPr txBox="1"/>
          <p:nvPr/>
        </p:nvSpPr>
        <p:spPr>
          <a:xfrm>
            <a:off x="438150" y="3791585"/>
            <a:ext cx="9348470" cy="953135"/>
          </a:xfrm>
          <a:prstGeom prst="rect">
            <a:avLst/>
          </a:prstGeom>
          <a:noFill/>
          <a:ln w="9525">
            <a:noFill/>
          </a:ln>
        </p:spPr>
        <p:txBody>
          <a:bodyPr wrap="square" anchor="t" anchorCtr="0">
            <a:spAutoFit/>
          </a:bodyPr>
          <a:p>
            <a:pPr algn="just" defTabSz="266700"/>
            <a:r>
              <a:rPr lang="en-US" altLang="zh-CN" sz="2800">
                <a:solidFill>
                  <a:srgbClr val="000000"/>
                </a:solidFill>
                <a:latin typeface="+mn-cs"/>
                <a:ea typeface="仿宋" panose="02010609060101010101" charset="-122"/>
              </a:rPr>
              <a:t>Things will turn for the better if we can </a:t>
            </a:r>
            <a:r>
              <a:rPr lang="en-US" altLang="zh-CN" sz="2800" b="1">
                <a:solidFill>
                  <a:srgbClr val="C00000"/>
                </a:solidFill>
                <a:latin typeface="+mn-cs"/>
                <a:ea typeface="仿宋" panose="02010609060101010101" charset="-122"/>
              </a:rPr>
              <a:t>work out</a:t>
            </a:r>
            <a:r>
              <a:rPr lang="en-US" altLang="zh-CN" sz="2800">
                <a:solidFill>
                  <a:srgbClr val="000000"/>
                </a:solidFill>
                <a:latin typeface="+mn-cs"/>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some participation rules</a:t>
            </a:r>
            <a:r>
              <a:rPr lang="en-US" altLang="zh-CN" sz="2800">
                <a:solidFill>
                  <a:srgbClr val="000000"/>
                </a:solidFill>
                <a:latin typeface="+mn-cs"/>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for people to obey</a:t>
            </a:r>
            <a:r>
              <a:rPr lang="en-US" altLang="zh-CN" sz="2800">
                <a:solidFill>
                  <a:srgbClr val="000000"/>
                </a:solidFill>
                <a:latin typeface="+mn-cs"/>
                <a:ea typeface="仿宋" panose="02010609060101010101" charset="-122"/>
              </a:rPr>
              <a:t>. </a:t>
            </a:r>
            <a:endParaRPr lang="en-US" altLang="zh-CN" sz="2800">
              <a:solidFill>
                <a:srgbClr val="000000"/>
              </a:solidFill>
              <a:latin typeface="+mn-cs"/>
              <a:ea typeface="仿宋" panose="02010609060101010101" charset="-122"/>
            </a:endParaRPr>
          </a:p>
        </p:txBody>
      </p:sp>
      <p:sp>
        <p:nvSpPr>
          <p:cNvPr id="2" name="文本框 1"/>
          <p:cNvSpPr txBox="1"/>
          <p:nvPr/>
        </p:nvSpPr>
        <p:spPr>
          <a:xfrm>
            <a:off x="438150" y="1099185"/>
            <a:ext cx="10993120" cy="521970"/>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1. </a:t>
            </a:r>
            <a:r>
              <a:rPr lang="zh-CN" altLang="en-US" sz="2800">
                <a:latin typeface="仿宋" panose="02010609060101010101" charset="-122"/>
                <a:ea typeface="仿宋" panose="02010609060101010101" charset="-122"/>
                <a:cs typeface="仿宋" panose="02010609060101010101" charset="-122"/>
              </a:rPr>
              <a:t>我总是想办法把大家联系在一起，但似乎从来没有</a:t>
            </a:r>
            <a:r>
              <a:rPr lang="zh-CN" altLang="en-US" sz="2800" b="1">
                <a:solidFill>
                  <a:srgbClr val="C00000"/>
                </a:solidFill>
                <a:latin typeface="仿宋" panose="02010609060101010101" charset="-122"/>
                <a:ea typeface="仿宋" panose="02010609060101010101" charset="-122"/>
                <a:cs typeface="仿宋" panose="02010609060101010101" charset="-122"/>
              </a:rPr>
              <a:t>成功</a:t>
            </a:r>
            <a:r>
              <a:rPr lang="zh-CN" altLang="en-US" sz="2800">
                <a:latin typeface="仿宋" panose="02010609060101010101" charset="-122"/>
                <a:ea typeface="仿宋" panose="02010609060101010101" charset="-122"/>
                <a:cs typeface="仿宋" panose="02010609060101010101" charset="-122"/>
              </a:rPr>
              <a:t>过。</a:t>
            </a:r>
            <a:r>
              <a:rPr lang="en-US" altLang="zh-CN" sz="2400" b="1">
                <a:solidFill>
                  <a:srgbClr val="000000"/>
                </a:solidFill>
                <a:latin typeface="Times New Roman" panose="02020603050405020304" charset="0"/>
                <a:ea typeface="仿宋" panose="02010609060101010101" charset="-122"/>
              </a:rPr>
              <a:t>(续写)</a:t>
            </a:r>
            <a:endParaRPr lang="en-US" altLang="zh-CN" sz="2400" b="1">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598170" y="2839085"/>
            <a:ext cx="10056495" cy="953135"/>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2. </a:t>
            </a:r>
            <a:r>
              <a:rPr lang="zh-CN" altLang="en-US" sz="2800">
                <a:latin typeface="仿宋" panose="02010609060101010101" charset="-122"/>
                <a:ea typeface="仿宋" panose="02010609060101010101" charset="-122"/>
                <a:cs typeface="仿宋" panose="02010609060101010101" charset="-122"/>
              </a:rPr>
              <a:t>如果我们能</a:t>
            </a:r>
            <a:r>
              <a:rPr lang="zh-CN" altLang="en-US" sz="2800" b="1">
                <a:solidFill>
                  <a:srgbClr val="C00000"/>
                </a:solidFill>
                <a:latin typeface="仿宋" panose="02010609060101010101" charset="-122"/>
                <a:ea typeface="仿宋" panose="02010609060101010101" charset="-122"/>
                <a:cs typeface="仿宋" panose="02010609060101010101" charset="-122"/>
              </a:rPr>
              <a:t>制定</a:t>
            </a:r>
            <a:r>
              <a:rPr lang="en-US" altLang="zh-CN" sz="2800" b="1">
                <a:solidFill>
                  <a:srgbClr val="C00000"/>
                </a:solidFill>
                <a:latin typeface="Times New Roman" panose="02020603050405020304" charset="0"/>
                <a:ea typeface="仿宋" panose="02010609060101010101" charset="-122"/>
              </a:rPr>
              <a:t>出一些让人们遵守的参与规则</a:t>
            </a:r>
            <a:r>
              <a:rPr lang="zh-CN" altLang="en-US" sz="2800">
                <a:latin typeface="仿宋" panose="02010609060101010101" charset="-122"/>
                <a:ea typeface="仿宋" panose="02010609060101010101" charset="-122"/>
                <a:cs typeface="仿宋" panose="02010609060101010101" charset="-122"/>
              </a:rPr>
              <a:t>，事情就会好转。</a:t>
            </a:r>
            <a:r>
              <a:rPr lang="en-US" altLang="zh-CN" sz="2400" b="1">
                <a:solidFill>
                  <a:srgbClr val="000000"/>
                </a:solidFill>
                <a:latin typeface="Times New Roman" panose="02020603050405020304" charset="0"/>
                <a:ea typeface="仿宋" panose="02010609060101010101" charset="-122"/>
              </a:rPr>
              <a:t>(续写)</a:t>
            </a:r>
            <a:endParaRPr lang="en-US" altLang="zh-CN" sz="2400" b="1">
              <a:solidFill>
                <a:srgbClr val="000000"/>
              </a:solidFill>
              <a:latin typeface="Times New Roman" panose="02020603050405020304" charset="0"/>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to="" calcmode="lin" valueType="num">
                                      <p:cBhvr>
                                        <p:cTn id="7" dur="1" fill="hold"/>
                                        <p:tgtEl>
                                          <p:spTgt spid="3072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0726"/>
                                        </p:tgtEl>
                                        <p:attrNameLst>
                                          <p:attrName>style.visibility</p:attrName>
                                        </p:attrNameLst>
                                      </p:cBhvr>
                                      <p:to>
                                        <p:strVal val="visible"/>
                                      </p:to>
                                    </p:set>
                                    <p:anim to="" calcmode="lin" valueType="num">
                                      <p:cBhvr>
                                        <p:cTn id="12" dur="1" fill="hold"/>
                                        <p:tgtEl>
                                          <p:spTgt spid="3072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5" grpId="1"/>
      <p:bldP spid="30726" grpId="0"/>
      <p:bldP spid="3072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2771" name="文本框 10"/>
          <p:cNvSpPr txBox="1"/>
          <p:nvPr/>
        </p:nvSpPr>
        <p:spPr>
          <a:xfrm>
            <a:off x="720725" y="260350"/>
            <a:ext cx="20320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2772" name="文本框 17"/>
          <p:cNvSpPr txBox="1"/>
          <p:nvPr>
            <p:custDataLst>
              <p:tags r:id="rId1"/>
            </p:custDataLst>
          </p:nvPr>
        </p:nvSpPr>
        <p:spPr>
          <a:xfrm>
            <a:off x="2547620" y="17430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sweat	/swet/	vt.&amp;vi.使出汗;流汗 n.汗水</a:t>
            </a:r>
            <a:endParaRPr lang="zh-CN" altLang="en-US" sz="2800" b="1">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1692910"/>
            <a:ext cx="10100945" cy="953135"/>
          </a:xfrm>
          <a:prstGeom prst="rect">
            <a:avLst/>
          </a:prstGeom>
        </p:spPr>
        <p:txBody>
          <a:bodyPr wrap="square">
            <a:spAutoFit/>
          </a:bodyPr>
          <a:p>
            <a:pPr defTabSz="266700"/>
            <a:r>
              <a:rPr lang="en-US" altLang="zh-CN" sz="2800" noProof="1">
                <a:solidFill>
                  <a:srgbClr val="000000"/>
                </a:solidFill>
                <a:latin typeface="Times New Roman" panose="02020603050405020304" charset="0"/>
                <a:ea typeface="仿宋" panose="02010609060101010101" charset="-122"/>
                <a:cs typeface="+mn-cs"/>
              </a:rPr>
              <a:t>After what seemed like centuries, I finally saw he showed up </a:t>
            </a:r>
            <a:r>
              <a:rPr lang="en-US" altLang="zh-CN" sz="2800" b="1" noProof="1">
                <a:solidFill>
                  <a:srgbClr val="C00000"/>
                </a:solidFill>
                <a:latin typeface="Times New Roman" panose="02020603050405020304" charset="0"/>
                <a:ea typeface="仿宋" panose="02010609060101010101" charset="-122"/>
                <a:cs typeface="+mn-cs"/>
              </a:rPr>
              <a:t>with his forehead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sweating</a:t>
            </a:r>
            <a:r>
              <a:rPr lang="zh-CN" altLang="en-US" sz="2800" b="1" noProof="1">
                <a:solidFill>
                  <a:srgbClr val="C00000"/>
                </a:solidFill>
                <a:latin typeface="Times New Roman" panose="02020603050405020304" charset="0"/>
                <a:ea typeface="仿宋" panose="02010609060101010101" charset="-122"/>
                <a:cs typeface="+mn-cs"/>
              </a:rPr>
              <a:t> </a:t>
            </a:r>
            <a:r>
              <a:rPr lang="en-US" altLang="zh-CN" sz="2800" b="1" noProof="1">
                <a:solidFill>
                  <a:srgbClr val="C00000"/>
                </a:solidFill>
                <a:latin typeface="Times New Roman" panose="02020603050405020304" charset="0"/>
                <a:ea typeface="仿宋" panose="02010609060101010101" charset="-122"/>
                <a:cs typeface="+mn-cs"/>
              </a:rPr>
              <a:t>heavily</a:t>
            </a:r>
            <a:r>
              <a:rPr lang="en-US" altLang="zh-CN" sz="2800" noProof="1">
                <a:solidFill>
                  <a:srgbClr val="000000"/>
                </a:solidFill>
                <a:latin typeface="Times New Roman" panose="02020603050405020304" charset="0"/>
                <a:ea typeface="仿宋" panose="02010609060101010101" charset="-122"/>
                <a:cs typeface="+mn-cs"/>
              </a:rPr>
              <a:t>.</a:t>
            </a:r>
            <a:endParaRPr lang="en-US" altLang="zh-CN" sz="2800" noProof="1">
              <a:solidFill>
                <a:srgbClr val="000000"/>
              </a:solidFill>
              <a:latin typeface="Times New Roman" panose="02020603050405020304" charset="0"/>
              <a:ea typeface="仿宋" panose="02010609060101010101" charset="-122"/>
              <a:cs typeface="+mn-cs"/>
            </a:endParaRPr>
          </a:p>
        </p:txBody>
      </p:sp>
      <p:sp>
        <p:nvSpPr>
          <p:cNvPr id="3" name="文本框 2"/>
          <p:cNvSpPr txBox="1"/>
          <p:nvPr/>
        </p:nvSpPr>
        <p:spPr>
          <a:xfrm>
            <a:off x="438150" y="784860"/>
            <a:ext cx="10594975" cy="89154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1. </a:t>
            </a:r>
            <a:r>
              <a:rPr lang="zh-CN" altLang="en-US" sz="2800">
                <a:latin typeface="仿宋" panose="02010609060101010101" charset="-122"/>
                <a:ea typeface="仿宋" panose="02010609060101010101" charset="-122"/>
                <a:cs typeface="仿宋" panose="02010609060101010101" charset="-122"/>
              </a:rPr>
              <a:t>好像几个世纪之后，我终于看到他出现了，</a:t>
            </a:r>
            <a:r>
              <a:rPr lang="zh-CN" altLang="en-US" sz="2800" b="1">
                <a:solidFill>
                  <a:srgbClr val="C00000"/>
                </a:solidFill>
                <a:latin typeface="仿宋" panose="02010609060101010101" charset="-122"/>
                <a:ea typeface="仿宋" panose="02010609060101010101" charset="-122"/>
                <a:cs typeface="仿宋" panose="02010609060101010101" charset="-122"/>
              </a:rPr>
              <a:t>额头上满是汗</a:t>
            </a:r>
            <a:r>
              <a:rPr lang="zh-CN" altLang="en-US" sz="2800">
                <a:latin typeface="仿宋" panose="02010609060101010101" charset="-122"/>
                <a:ea typeface="仿宋" panose="02010609060101010101" charset="-122"/>
                <a:cs typeface="仿宋" panose="02010609060101010101" charset="-122"/>
              </a:rPr>
              <a:t>。</a:t>
            </a:r>
            <a:r>
              <a:rPr lang="en-US" altLang="zh-CN" sz="2400" b="1">
                <a:solidFill>
                  <a:srgbClr val="000000"/>
                </a:solidFill>
                <a:latin typeface="Times New Roman" panose="02020603050405020304" charset="0"/>
                <a:ea typeface="仿宋" panose="02010609060101010101" charset="-122"/>
              </a:rPr>
              <a:t>(</a:t>
            </a:r>
            <a:r>
              <a:rPr lang="en-US" altLang="zh-CN" sz="2400" b="1">
                <a:solidFill>
                  <a:srgbClr val="000000"/>
                </a:solidFill>
                <a:latin typeface="Times New Roman" panose="02020603050405020304" charset="0"/>
                <a:ea typeface="仿宋" panose="02010609060101010101" charset="-122"/>
                <a:sym typeface="+mn-ea"/>
              </a:rPr>
              <a:t>续写之2022全国卷Ⅰ</a:t>
            </a:r>
            <a:r>
              <a:rPr lang="en-US" altLang="zh-CN" sz="2400" b="1">
                <a:solidFill>
                  <a:srgbClr val="000000"/>
                </a:solidFill>
                <a:latin typeface="Times New Roman" panose="02020603050405020304" charset="0"/>
                <a:ea typeface="仿宋" panose="02010609060101010101" charset="-122"/>
              </a:rPr>
              <a:t>)</a:t>
            </a:r>
            <a:endParaRPr lang="en-US" altLang="zh-CN" sz="2400" b="1">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374650" y="2646045"/>
            <a:ext cx="640334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她擦去脸上的</a:t>
            </a:r>
            <a:r>
              <a:rPr lang="zh-CN" altLang="en-US" sz="2800" b="1">
                <a:solidFill>
                  <a:srgbClr val="C00000"/>
                </a:solidFill>
                <a:latin typeface="Times New Roman" panose="02020603050405020304" charset="0"/>
                <a:ea typeface="仿宋" panose="02010609060101010101" charset="-122"/>
                <a:sym typeface="+mn-ea"/>
              </a:rPr>
              <a:t>汗水</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438150" y="3297555"/>
            <a:ext cx="609600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She wiped the </a:t>
            </a:r>
            <a:r>
              <a:rPr lang="en-US" altLang="zh-CN" sz="2800" b="1">
                <a:solidFill>
                  <a:srgbClr val="C00000"/>
                </a:solidFill>
                <a:latin typeface="Times New Roman" panose="02020603050405020304" charset="0"/>
                <a:ea typeface="仿宋" panose="02010609060101010101" charset="-122"/>
                <a:sym typeface="+mn-ea"/>
              </a:rPr>
              <a:t>sweat </a:t>
            </a:r>
            <a:r>
              <a:rPr lang="en-US" altLang="zh-CN" sz="2800">
                <a:solidFill>
                  <a:srgbClr val="000000"/>
                </a:solidFill>
                <a:latin typeface="Times New Roman" panose="02020603050405020304" charset="0"/>
                <a:ea typeface="仿宋" panose="02010609060101010101" charset="-122"/>
                <a:sym typeface="+mn-ea"/>
              </a:rPr>
              <a:t>from her face.</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438150" y="4529455"/>
            <a:ext cx="933513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 By the end of the match, </a:t>
            </a:r>
            <a:r>
              <a:rPr lang="en-US" altLang="zh-CN" sz="2800" b="1">
                <a:solidFill>
                  <a:srgbClr val="C00000"/>
                </a:solidFill>
                <a:latin typeface="Times New Roman" panose="02020603050405020304" charset="0"/>
                <a:ea typeface="仿宋" panose="02010609060101010101" charset="-122"/>
                <a:sym typeface="+mn-ea"/>
              </a:rPr>
              <a:t>the sweat was pouring off</a:t>
            </a:r>
            <a:r>
              <a:rPr lang="en-US" altLang="zh-CN" sz="2800">
                <a:solidFill>
                  <a:srgbClr val="000000"/>
                </a:solidFill>
                <a:latin typeface="Times New Roman" panose="02020603050405020304" charset="0"/>
                <a:ea typeface="仿宋" panose="02010609060101010101" charset="-122"/>
                <a:sym typeface="+mn-ea"/>
              </a:rPr>
              <a:t> him.</a:t>
            </a: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438150" y="3858260"/>
            <a:ext cx="69723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 3.</a:t>
            </a:r>
            <a:r>
              <a:rPr lang="zh-CN" altLang="en-US" sz="2800">
                <a:solidFill>
                  <a:srgbClr val="000000"/>
                </a:solidFill>
                <a:latin typeface="Times New Roman" panose="02020603050405020304" charset="0"/>
                <a:ea typeface="仿宋" panose="02010609060101010101" charset="-122"/>
                <a:sym typeface="+mn-ea"/>
              </a:rPr>
              <a:t>到比赛结束时，他已经</a:t>
            </a:r>
            <a:r>
              <a:rPr lang="zh-CN" altLang="en-US" sz="2800" b="1">
                <a:solidFill>
                  <a:srgbClr val="C00000"/>
                </a:solidFill>
                <a:latin typeface="Times New Roman" panose="02020603050405020304" charset="0"/>
                <a:ea typeface="仿宋" panose="02010609060101010101" charset="-122"/>
                <a:sym typeface="+mn-ea"/>
              </a:rPr>
              <a:t>大汗淋漓</a:t>
            </a:r>
            <a:r>
              <a:rPr lang="zh-CN" altLang="en-US" sz="2800">
                <a:solidFill>
                  <a:srgbClr val="000000"/>
                </a:solidFill>
                <a:latin typeface="Times New Roman" panose="02020603050405020304" charset="0"/>
                <a:ea typeface="仿宋" panose="02010609060101010101" charset="-122"/>
                <a:sym typeface="+mn-ea"/>
              </a:rPr>
              <a:t>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582930" y="5761355"/>
            <a:ext cx="609600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He was </a:t>
            </a:r>
            <a:r>
              <a:rPr lang="en-US" altLang="zh-CN" sz="2800" b="1">
                <a:solidFill>
                  <a:srgbClr val="C00000"/>
                </a:solidFill>
                <a:latin typeface="Times New Roman" panose="02020603050405020304" charset="0"/>
                <a:ea typeface="仿宋" panose="02010609060101010101" charset="-122"/>
                <a:sym typeface="+mn-ea"/>
              </a:rPr>
              <a:t>sweating buckets</a:t>
            </a:r>
            <a:r>
              <a:rPr lang="en-US" altLang="zh-CN" sz="2800">
                <a:solidFill>
                  <a:srgbClr val="000000"/>
                </a:solidFill>
                <a:latin typeface="Times New Roman" panose="02020603050405020304" charset="0"/>
                <a:ea typeface="仿宋" panose="02010609060101010101" charset="-122"/>
                <a:sym typeface="+mn-ea"/>
              </a:rPr>
              <a:t> (= a lot) .</a:t>
            </a:r>
            <a:endParaRPr lang="zh-CN" altLang="en-US" sz="2800">
              <a:solidFill>
                <a:srgbClr val="000000"/>
              </a:solidFill>
              <a:latin typeface="Times New Roman" panose="02020603050405020304" charset="0"/>
              <a:ea typeface="仿宋" panose="02010609060101010101" charset="-122"/>
              <a:sym typeface="+mn-ea"/>
            </a:endParaRPr>
          </a:p>
        </p:txBody>
      </p:sp>
      <p:sp>
        <p:nvSpPr>
          <p:cNvPr id="9" name="文本框 8"/>
          <p:cNvSpPr txBox="1"/>
          <p:nvPr/>
        </p:nvSpPr>
        <p:spPr>
          <a:xfrm>
            <a:off x="438150" y="5200650"/>
            <a:ext cx="3731260" cy="560070"/>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 4.</a:t>
            </a:r>
            <a:r>
              <a:rPr lang="zh-CN" altLang="en-US" sz="2800">
                <a:solidFill>
                  <a:srgbClr val="000000"/>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大汗淋漓</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pic>
        <p:nvPicPr>
          <p:cNvPr id="10" name="图片 9" descr="擦汗"/>
          <p:cNvPicPr>
            <a:picLocks noChangeAspect="1"/>
          </p:cNvPicPr>
          <p:nvPr/>
        </p:nvPicPr>
        <p:blipFill>
          <a:blip r:embed="rId2"/>
          <a:stretch>
            <a:fillRect/>
          </a:stretch>
        </p:blipFill>
        <p:spPr>
          <a:xfrm>
            <a:off x="8809355" y="2204720"/>
            <a:ext cx="2707640" cy="2707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2771" name="文本框 10"/>
          <p:cNvSpPr txBox="1"/>
          <p:nvPr/>
        </p:nvSpPr>
        <p:spPr>
          <a:xfrm>
            <a:off x="720725" y="260350"/>
            <a:ext cx="20320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2772" name="文本框 17"/>
          <p:cNvSpPr txBox="1"/>
          <p:nvPr>
            <p:custDataLst>
              <p:tags r:id="rId1"/>
            </p:custDataLst>
          </p:nvPr>
        </p:nvSpPr>
        <p:spPr>
          <a:xfrm>
            <a:off x="2547620" y="17430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sweat	/swet/	vt.&amp;vi.使出汗;流汗 n.汗水</a:t>
            </a:r>
            <a:endParaRPr lang="zh-CN" altLang="en-US" sz="2800" b="1">
              <a:solidFill>
                <a:srgbClr val="000000"/>
              </a:solidFill>
              <a:latin typeface="Times New Roman" panose="02020603050405020304" charset="0"/>
              <a:ea typeface="仿宋" panose="02010609060101010101" charset="-122"/>
            </a:endParaRPr>
          </a:p>
        </p:txBody>
      </p:sp>
      <p:sp>
        <p:nvSpPr>
          <p:cNvPr id="32774" name="文本框 2"/>
          <p:cNvSpPr txBox="1"/>
          <p:nvPr/>
        </p:nvSpPr>
        <p:spPr>
          <a:xfrm>
            <a:off x="828675" y="3731260"/>
            <a:ext cx="997712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Already they were</a:t>
            </a:r>
            <a:r>
              <a:rPr lang="en-US" altLang="zh-CN" sz="2800" b="1">
                <a:solidFill>
                  <a:srgbClr val="C00000"/>
                </a:solidFill>
                <a:latin typeface="Times New Roman" panose="02020603050405020304" charset="0"/>
                <a:ea typeface="仿宋" panose="02010609060101010101" charset="-122"/>
              </a:rPr>
              <a:t> sweating</a:t>
            </a:r>
            <a:r>
              <a:rPr lang="en-US" altLang="zh-CN" sz="2800">
                <a:solidFill>
                  <a:srgbClr val="000000"/>
                </a:solidFill>
                <a:latin typeface="Times New Roman" panose="02020603050405020304" charset="0"/>
                <a:ea typeface="仿宋" panose="02010609060101010101" charset="-122"/>
              </a:rPr>
              <a:t> as the sun beat down upon them.</a:t>
            </a:r>
            <a:endParaRPr lang="zh-CN" altLang="en-US" sz="2800">
              <a:solidFill>
                <a:srgbClr val="000000"/>
              </a:solidFill>
              <a:latin typeface="Times New Roman" panose="02020603050405020304" charset="0"/>
              <a:ea typeface="仿宋" panose="02010609060101010101" charset="-122"/>
            </a:endParaRPr>
          </a:p>
        </p:txBody>
      </p:sp>
      <p:sp>
        <p:nvSpPr>
          <p:cNvPr id="32775" name="文本框 2"/>
          <p:cNvSpPr txBox="1"/>
          <p:nvPr/>
        </p:nvSpPr>
        <p:spPr>
          <a:xfrm>
            <a:off x="720725" y="4920615"/>
            <a:ext cx="8467725"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two of us were </a:t>
            </a:r>
            <a:r>
              <a:rPr lang="en-US" altLang="zh-CN" sz="2800" b="1">
                <a:solidFill>
                  <a:srgbClr val="C00000"/>
                </a:solidFill>
                <a:latin typeface="Times New Roman" panose="02020603050405020304" charset="0"/>
                <a:ea typeface="仿宋" panose="02010609060101010101" charset="-122"/>
              </a:rPr>
              <a:t>dirty and sweaty</a:t>
            </a:r>
            <a:r>
              <a:rPr lang="en-US" altLang="zh-CN" sz="2800">
                <a:solidFill>
                  <a:srgbClr val="000000"/>
                </a:solidFill>
                <a:latin typeface="Times New Roman" panose="02020603050405020304" charset="0"/>
                <a:ea typeface="仿宋" panose="02010609060101010101" charset="-122"/>
              </a:rPr>
              <a:t>. </a:t>
            </a:r>
            <a:endParaRPr lang="en-US" altLang="zh-CN"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828675" y="1306830"/>
            <a:ext cx="8780145" cy="521970"/>
          </a:xfrm>
          <a:prstGeom prst="rect">
            <a:avLst/>
          </a:prstGeom>
          <a:noFill/>
        </p:spPr>
        <p:txBody>
          <a:bodyPr wrap="square" rtlCol="0" anchor="t">
            <a:spAutoFit/>
          </a:bodyPr>
          <a:p>
            <a:r>
              <a:rPr lang="en-US" altLang="zh-CN" sz="2800">
                <a:latin typeface="+mj-cs"/>
                <a:cs typeface="+mj-cs"/>
              </a:rPr>
              <a:t>They really</a:t>
            </a:r>
            <a:r>
              <a:rPr lang="en-US" altLang="en-US" sz="2800" b="1">
                <a:solidFill>
                  <a:srgbClr val="C00000"/>
                </a:solidFill>
                <a:latin typeface="+mj-cs"/>
                <a:cs typeface="+mj-cs"/>
              </a:rPr>
              <a:t> </a:t>
            </a:r>
            <a:r>
              <a:rPr lang="en-US" altLang="zh-CN" sz="2800" b="1">
                <a:solidFill>
                  <a:srgbClr val="C00000"/>
                </a:solidFill>
                <a:latin typeface="+mj-cs"/>
                <a:cs typeface="+mj-cs"/>
              </a:rPr>
              <a:t>made me sweat</a:t>
            </a:r>
            <a:r>
              <a:rPr lang="en-US" altLang="en-US" sz="2800">
                <a:latin typeface="+mj-cs"/>
                <a:cs typeface="+mj-cs"/>
              </a:rPr>
              <a:t> </a:t>
            </a:r>
            <a:r>
              <a:rPr lang="en-US" altLang="zh-CN" sz="2800">
                <a:latin typeface="+mj-cs"/>
                <a:cs typeface="+mj-cs"/>
              </a:rPr>
              <a:t>during the interview.</a:t>
            </a:r>
            <a:endParaRPr lang="zh-CN" altLang="en-US" sz="2800">
              <a:latin typeface="+mj-cs"/>
              <a:cs typeface="+mj-cs"/>
            </a:endParaRPr>
          </a:p>
        </p:txBody>
      </p:sp>
      <p:sp>
        <p:nvSpPr>
          <p:cNvPr id="4" name="文本框 3"/>
          <p:cNvSpPr txBox="1"/>
          <p:nvPr/>
        </p:nvSpPr>
        <p:spPr>
          <a:xfrm>
            <a:off x="438150" y="822960"/>
            <a:ext cx="9350375" cy="483870"/>
          </a:xfrm>
          <a:prstGeom prst="rect">
            <a:avLst/>
          </a:prstGeom>
          <a:noFill/>
        </p:spPr>
        <p:txBody>
          <a:bodyPr wrap="square" rtlCol="0" anchor="t">
            <a:noAutofit/>
          </a:bodyPr>
          <a:p>
            <a:r>
              <a:rPr lang="en-US" altLang="zh-CN" sz="2800">
                <a:solidFill>
                  <a:srgbClr val="000000"/>
                </a:solidFill>
                <a:latin typeface="+mn-cs"/>
                <a:ea typeface="仿宋" panose="02010609060101010101" charset="-122"/>
                <a:sym typeface="+mn-ea"/>
              </a:rPr>
              <a:t> 5. </a:t>
            </a:r>
            <a:r>
              <a:rPr lang="zh-CN" altLang="en-US" sz="2800">
                <a:solidFill>
                  <a:srgbClr val="000000"/>
                </a:solidFill>
                <a:latin typeface="Times New Roman" panose="02020603050405020304" charset="0"/>
                <a:ea typeface="仿宋" panose="02010609060101010101" charset="-122"/>
                <a:sym typeface="+mn-ea"/>
              </a:rPr>
              <a:t>面试过程中，他们的确</a:t>
            </a:r>
            <a:r>
              <a:rPr lang="zh-CN" altLang="en-US" sz="2800" b="1">
                <a:solidFill>
                  <a:srgbClr val="C00000"/>
                </a:solidFill>
                <a:latin typeface="Times New Roman" panose="02020603050405020304" charset="0"/>
                <a:ea typeface="仿宋" panose="02010609060101010101" charset="-122"/>
                <a:sym typeface="+mn-ea"/>
              </a:rPr>
              <a:t>使我忐忑不安</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542925" y="1995805"/>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6. </a:t>
            </a:r>
            <a:r>
              <a:rPr lang="zh-CN" altLang="en-US" sz="2800">
                <a:solidFill>
                  <a:srgbClr val="000000"/>
                </a:solidFill>
                <a:latin typeface="Times New Roman" panose="02020603050405020304" charset="0"/>
                <a:ea typeface="仿宋" panose="02010609060101010101" charset="-122"/>
                <a:sym typeface="+mn-ea"/>
              </a:rPr>
              <a:t>他感觉</a:t>
            </a:r>
            <a:r>
              <a:rPr lang="zh-CN" altLang="en-US" sz="2800" b="1">
                <a:solidFill>
                  <a:srgbClr val="C00000"/>
                </a:solidFill>
                <a:latin typeface="Times New Roman" panose="02020603050405020304" charset="0"/>
                <a:ea typeface="仿宋" panose="02010609060101010101" charset="-122"/>
                <a:sym typeface="+mn-ea"/>
              </a:rPr>
              <a:t>全身发热，满身是汗</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1005840" y="2684780"/>
            <a:ext cx="6096000" cy="521970"/>
          </a:xfrm>
          <a:prstGeom prst="rect">
            <a:avLst/>
          </a:prstGeom>
          <a:noFill/>
        </p:spPr>
        <p:txBody>
          <a:bodyPr wrap="square" rtlCol="0" anchor="t">
            <a:spAutoFit/>
          </a:bodyPr>
          <a:p>
            <a:r>
              <a:rPr lang="en-US" altLang="zh-CN" sz="2800">
                <a:latin typeface="+mn-cs"/>
                <a:ea typeface="仿宋" panose="02010609060101010101" charset="-122"/>
              </a:rPr>
              <a:t>He</a:t>
            </a:r>
            <a:r>
              <a:rPr lang="en-US" altLang="en-US" sz="2800">
                <a:latin typeface="+mn-cs"/>
                <a:ea typeface="仿宋" panose="02010609060101010101" charset="-122"/>
              </a:rPr>
              <a:t> </a:t>
            </a:r>
            <a:r>
              <a:rPr lang="en-US" altLang="zh-CN" sz="2800">
                <a:latin typeface="+mn-cs"/>
                <a:ea typeface="仿宋" panose="02010609060101010101" charset="-122"/>
              </a:rPr>
              <a:t>felt</a:t>
            </a:r>
            <a:r>
              <a:rPr lang="en-US" altLang="en-US" sz="2800">
                <a:latin typeface="+mn-cs"/>
                <a:ea typeface="仿宋" panose="02010609060101010101" charset="-122"/>
              </a:rPr>
              <a:t> </a:t>
            </a:r>
            <a:r>
              <a:rPr lang="en-US" altLang="zh-CN" sz="2800">
                <a:latin typeface="+mn-cs"/>
                <a:ea typeface="仿宋" panose="02010609060101010101" charset="-122"/>
              </a:rPr>
              <a:t>all </a:t>
            </a:r>
            <a:r>
              <a:rPr lang="en-US" altLang="zh-CN" sz="2800" b="1">
                <a:solidFill>
                  <a:srgbClr val="C00000"/>
                </a:solidFill>
                <a:latin typeface="+mn-cs"/>
                <a:ea typeface="仿宋" panose="02010609060101010101" charset="-122"/>
              </a:rPr>
              <a:t>hot and</a:t>
            </a:r>
            <a:r>
              <a:rPr lang="en-US" altLang="en-US" sz="2800" b="1">
                <a:solidFill>
                  <a:srgbClr val="C00000"/>
                </a:solidFill>
                <a:latin typeface="+mn-cs"/>
                <a:ea typeface="仿宋" panose="02010609060101010101" charset="-122"/>
              </a:rPr>
              <a:t> </a:t>
            </a:r>
            <a:r>
              <a:rPr lang="en-US" altLang="zh-CN" sz="2800" b="1">
                <a:solidFill>
                  <a:srgbClr val="C00000"/>
                </a:solidFill>
                <a:latin typeface="+mn-cs"/>
                <a:ea typeface="仿宋" panose="02010609060101010101" charset="-122"/>
              </a:rPr>
              <a:t>sweaty</a:t>
            </a:r>
            <a:r>
              <a:rPr lang="en-US" altLang="zh-CN" sz="2800">
                <a:latin typeface="+mn-cs"/>
                <a:ea typeface="仿宋" panose="02010609060101010101" charset="-122"/>
              </a:rPr>
              <a:t>.</a:t>
            </a:r>
            <a:endParaRPr lang="zh-CN" altLang="en-US" sz="2800">
              <a:latin typeface="+mn-cs"/>
              <a:ea typeface="仿宋" panose="02010609060101010101" charset="-122"/>
            </a:endParaRPr>
          </a:p>
        </p:txBody>
      </p:sp>
      <p:sp>
        <p:nvSpPr>
          <p:cNvPr id="7" name="文本框 6"/>
          <p:cNvSpPr txBox="1"/>
          <p:nvPr/>
        </p:nvSpPr>
        <p:spPr>
          <a:xfrm>
            <a:off x="542925" y="3197225"/>
            <a:ext cx="8644890"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7. </a:t>
            </a:r>
            <a:r>
              <a:rPr lang="zh-CN" altLang="en-US" sz="2800">
                <a:solidFill>
                  <a:srgbClr val="000000"/>
                </a:solidFill>
                <a:latin typeface="Times New Roman" panose="02020603050405020304" charset="0"/>
                <a:ea typeface="仿宋" panose="02010609060101010101" charset="-122"/>
                <a:sym typeface="+mn-ea"/>
              </a:rPr>
              <a:t>太阳照在他们身上时，他们已经在</a:t>
            </a:r>
            <a:r>
              <a:rPr lang="zh-CN" altLang="en-US" sz="2800" b="1">
                <a:solidFill>
                  <a:srgbClr val="C00000"/>
                </a:solidFill>
                <a:latin typeface="Times New Roman" panose="02020603050405020304" charset="0"/>
                <a:ea typeface="仿宋" panose="02010609060101010101" charset="-122"/>
                <a:sym typeface="+mn-ea"/>
              </a:rPr>
              <a:t>冒汗</a:t>
            </a:r>
            <a:r>
              <a:rPr lang="zh-CN" altLang="en-US" sz="2800">
                <a:solidFill>
                  <a:srgbClr val="000000"/>
                </a:solidFill>
                <a:latin typeface="Times New Roman" panose="02020603050405020304" charset="0"/>
                <a:ea typeface="仿宋" panose="02010609060101010101" charset="-122"/>
                <a:sym typeface="+mn-ea"/>
              </a:rPr>
              <a:t>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542925" y="4398645"/>
            <a:ext cx="6096000" cy="477520"/>
          </a:xfrm>
          <a:prstGeom prst="rect">
            <a:avLst/>
          </a:prstGeom>
          <a:noFill/>
        </p:spPr>
        <p:txBody>
          <a:bodyPr wrap="square" rtlCol="0" anchor="t">
            <a:noAutofit/>
          </a:bodyPr>
          <a:p>
            <a:r>
              <a:rPr lang="en-US" altLang="zh-CN" sz="2800">
                <a:latin typeface="仿宋" panose="02010609060101010101" charset="-122"/>
                <a:ea typeface="仿宋" panose="02010609060101010101" charset="-122"/>
                <a:cs typeface="仿宋" panose="02010609060101010101" charset="-122"/>
              </a:rPr>
              <a:t>8. </a:t>
            </a:r>
            <a:r>
              <a:rPr lang="zh-CN" altLang="en-US" sz="2800">
                <a:latin typeface="仿宋" panose="02010609060101010101" charset="-122"/>
                <a:ea typeface="仿宋" panose="02010609060101010101" charset="-122"/>
                <a:cs typeface="仿宋" panose="02010609060101010101" charset="-122"/>
              </a:rPr>
              <a:t>我们俩</a:t>
            </a:r>
            <a:r>
              <a:rPr lang="zh-CN" altLang="en-US" sz="2800" b="1">
                <a:solidFill>
                  <a:srgbClr val="C00000"/>
                </a:solidFill>
                <a:latin typeface="仿宋" panose="02010609060101010101" charset="-122"/>
                <a:ea typeface="仿宋" panose="02010609060101010101" charset="-122"/>
                <a:cs typeface="仿宋" panose="02010609060101010101" charset="-122"/>
              </a:rPr>
              <a:t>又脏又臭</a:t>
            </a:r>
            <a:r>
              <a:rPr lang="zh-CN" altLang="en-US" sz="2800">
                <a:latin typeface="仿宋" panose="02010609060101010101" charset="-122"/>
                <a:ea typeface="仿宋" panose="02010609060101010101" charset="-122"/>
                <a:cs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pic>
        <p:nvPicPr>
          <p:cNvPr id="9" name="图片 8"/>
          <p:cNvPicPr>
            <a:picLocks noChangeAspect="1"/>
          </p:cNvPicPr>
          <p:nvPr/>
        </p:nvPicPr>
        <p:blipFill>
          <a:blip r:embed="rId2"/>
          <a:stretch>
            <a:fillRect/>
          </a:stretch>
        </p:blipFill>
        <p:spPr>
          <a:xfrm>
            <a:off x="8171180" y="972820"/>
            <a:ext cx="2927985" cy="261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2774"/>
                                        </p:tgtEl>
                                        <p:attrNameLst>
                                          <p:attrName>style.visibility</p:attrName>
                                        </p:attrNameLst>
                                      </p:cBhvr>
                                      <p:to>
                                        <p:strVal val="visible"/>
                                      </p:to>
                                    </p:set>
                                    <p:anim to="" calcmode="lin" valueType="num">
                                      <p:cBhvr>
                                        <p:cTn id="17" dur="1" fill="hold"/>
                                        <p:tgtEl>
                                          <p:spTgt spid="3277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2775"/>
                                        </p:tgtEl>
                                        <p:attrNameLst>
                                          <p:attrName>style.visibility</p:attrName>
                                        </p:attrNameLst>
                                      </p:cBhvr>
                                      <p:to>
                                        <p:strVal val="visible"/>
                                      </p:to>
                                    </p:set>
                                    <p:anim to="" calcmode="lin" valueType="num">
                                      <p:cBhvr>
                                        <p:cTn id="22" dur="1" fill="hold"/>
                                        <p:tgtEl>
                                          <p:spTgt spid="3277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32774" grpId="0"/>
      <p:bldP spid="32774" grpId="1"/>
      <p:bldP spid="32775" grpId="0"/>
      <p:bldP spid="3277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4819" name="文本框 10"/>
          <p:cNvSpPr txBox="1"/>
          <p:nvPr/>
        </p:nvSpPr>
        <p:spPr>
          <a:xfrm>
            <a:off x="720725" y="260350"/>
            <a:ext cx="171005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4820" name="文本框 17"/>
          <p:cNvSpPr txBox="1"/>
          <p:nvPr>
            <p:custDataLst>
              <p:tags r:id="rId1"/>
            </p:custDataLst>
          </p:nvPr>
        </p:nvSpPr>
        <p:spPr>
          <a:xfrm>
            <a:off x="2313623" y="189865"/>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make it	/meɪk ɪt/	获得成功;准时到达</a:t>
            </a:r>
            <a:endParaRPr lang="zh-CN" altLang="en-US" sz="2800" b="1">
              <a:solidFill>
                <a:srgbClr val="000000"/>
              </a:solidFill>
              <a:latin typeface="Times New Roman" panose="02020603050405020304" charset="0"/>
              <a:ea typeface="仿宋" panose="02010609060101010101" charset="-122"/>
            </a:endParaRPr>
          </a:p>
        </p:txBody>
      </p:sp>
      <p:sp>
        <p:nvSpPr>
          <p:cNvPr id="34821" name="文本框 1"/>
          <p:cNvSpPr txBox="1"/>
          <p:nvPr/>
        </p:nvSpPr>
        <p:spPr>
          <a:xfrm>
            <a:off x="720725" y="1621790"/>
            <a:ext cx="10576560" cy="953135"/>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Never give in to any difficulties; keep trying and you will</a:t>
            </a:r>
            <a:r>
              <a:rPr lang="en-US" altLang="zh-CN" sz="2800" b="1">
                <a:solidFill>
                  <a:srgbClr val="C00000"/>
                </a:solidFill>
                <a:latin typeface="Times New Roman" panose="02020603050405020304" charset="0"/>
                <a:ea typeface="仿宋" panose="02010609060101010101" charset="-122"/>
              </a:rPr>
              <a:t> make it</a:t>
            </a:r>
            <a:r>
              <a:rPr lang="en-US" altLang="zh-CN" sz="2800">
                <a:solidFill>
                  <a:srgbClr val="000000"/>
                </a:solidFill>
                <a:latin typeface="Times New Roman" panose="02020603050405020304" charset="0"/>
                <a:ea typeface="仿宋" panose="02010609060101010101" charset="-122"/>
              </a:rPr>
              <a:t> one day.</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97535" y="860425"/>
            <a:ext cx="10333355" cy="89154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 </a:t>
            </a:r>
            <a:r>
              <a:rPr lang="zh-CN" altLang="en-US" sz="2800">
                <a:solidFill>
                  <a:srgbClr val="000000"/>
                </a:solidFill>
                <a:latin typeface="Times New Roman" panose="02020603050405020304" charset="0"/>
                <a:ea typeface="仿宋" panose="02010609060101010101" charset="-122"/>
                <a:sym typeface="+mn-ea"/>
              </a:rPr>
              <a:t>决不向任何困难屈服</a:t>
            </a:r>
            <a:r>
              <a:rPr lang="en-US" altLang="zh-CN" sz="2800">
                <a:solidFill>
                  <a:srgbClr val="000000"/>
                </a:solidFill>
                <a:latin typeface="Times New Roman" panose="02020603050405020304" charset="0"/>
                <a:ea typeface="仿宋" panose="02010609060101010101" charset="-122"/>
                <a:sym typeface="+mn-ea"/>
              </a:rPr>
              <a:t>; </a:t>
            </a:r>
            <a:r>
              <a:rPr lang="zh-CN" altLang="en-US" sz="2800">
                <a:solidFill>
                  <a:srgbClr val="000000"/>
                </a:solidFill>
                <a:latin typeface="Times New Roman" panose="02020603050405020304" charset="0"/>
                <a:ea typeface="仿宋" panose="02010609060101010101" charset="-122"/>
                <a:sym typeface="+mn-ea"/>
              </a:rPr>
              <a:t>继续努力</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总有一天你会</a:t>
            </a:r>
            <a:r>
              <a:rPr lang="zh-CN" altLang="en-US" sz="2800" b="1">
                <a:solidFill>
                  <a:srgbClr val="C00000"/>
                </a:solidFill>
                <a:latin typeface="Times New Roman" panose="02020603050405020304" charset="0"/>
                <a:ea typeface="仿宋" panose="02010609060101010101" charset="-122"/>
                <a:sym typeface="+mn-ea"/>
              </a:rPr>
              <a:t>成功</a:t>
            </a:r>
            <a:r>
              <a:rPr lang="zh-CN" altLang="en-US" sz="2800">
                <a:solidFill>
                  <a:srgbClr val="000000"/>
                </a:solidFill>
                <a:latin typeface="Times New Roman" panose="02020603050405020304" charset="0"/>
                <a:ea typeface="仿宋" panose="02010609060101010101" charset="-122"/>
                <a:sym typeface="+mn-ea"/>
              </a:rPr>
              <a:t>的。</a:t>
            </a:r>
            <a:r>
              <a:rPr lang="en-US" altLang="zh-CN" sz="2400" b="1">
                <a:solidFill>
                  <a:srgbClr val="000000"/>
                </a:solidFill>
                <a:latin typeface="Times New Roman" panose="02020603050405020304" charset="0"/>
                <a:ea typeface="仿宋" panose="02010609060101010101" charset="-122"/>
                <a:sym typeface="+mn-ea"/>
              </a:rPr>
              <a:t>(应用文之劝慰信)</a:t>
            </a:r>
            <a:endParaRPr lang="en-US" altLang="zh-CN" sz="2400" b="1">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597535" y="3669030"/>
            <a:ext cx="6369685" cy="1814830"/>
          </a:xfrm>
          <a:prstGeom prst="rect">
            <a:avLst/>
          </a:prstGeom>
          <a:noFill/>
        </p:spPr>
        <p:txBody>
          <a:bodyPr wrap="square" rtlCol="0" anchor="t">
            <a:spAutoFit/>
          </a:bodyPr>
          <a:p>
            <a:r>
              <a:rPr lang="en-US" altLang="zh-CN" sz="2800">
                <a:latin typeface="+mn-cs"/>
              </a:rPr>
              <a:t>Gritting my teeth and mustering up all my strength, I charged forward, trying my most to keep ahead so that our team could</a:t>
            </a:r>
            <a:r>
              <a:rPr lang="en-US" altLang="en-US" sz="2800">
                <a:latin typeface="+mn-cs"/>
              </a:rPr>
              <a:t> </a:t>
            </a:r>
            <a:r>
              <a:rPr lang="en-US" altLang="zh-CN" sz="2800" b="1">
                <a:solidFill>
                  <a:srgbClr val="C00000"/>
                </a:solidFill>
                <a:latin typeface="+mn-cs"/>
              </a:rPr>
              <a:t>make</a:t>
            </a:r>
            <a:r>
              <a:rPr lang="en-US" altLang="en-US" sz="2800" b="1">
                <a:solidFill>
                  <a:srgbClr val="C00000"/>
                </a:solidFill>
                <a:latin typeface="+mn-cs"/>
              </a:rPr>
              <a:t> </a:t>
            </a:r>
            <a:r>
              <a:rPr lang="en-US" altLang="zh-CN" sz="2800" b="1">
                <a:solidFill>
                  <a:srgbClr val="C00000"/>
                </a:solidFill>
                <a:latin typeface="+mn-cs"/>
              </a:rPr>
              <a:t>it</a:t>
            </a:r>
            <a:r>
              <a:rPr lang="en-US" altLang="en-US" sz="2800">
                <a:latin typeface="+mn-cs"/>
              </a:rPr>
              <a:t> </a:t>
            </a:r>
            <a:r>
              <a:rPr lang="en-US" altLang="zh-CN" sz="2800" b="1">
                <a:solidFill>
                  <a:srgbClr val="C00000"/>
                </a:solidFill>
                <a:latin typeface="+mn-cs"/>
              </a:rPr>
              <a:t>to the top three. </a:t>
            </a:r>
            <a:endParaRPr lang="zh-CN" altLang="en-US" sz="2800">
              <a:latin typeface="+mn-cs"/>
            </a:endParaRPr>
          </a:p>
        </p:txBody>
      </p:sp>
      <p:sp>
        <p:nvSpPr>
          <p:cNvPr id="6" name="文本框 5"/>
          <p:cNvSpPr txBox="1"/>
          <p:nvPr/>
        </p:nvSpPr>
        <p:spPr>
          <a:xfrm>
            <a:off x="597535" y="2574925"/>
            <a:ext cx="10886440" cy="953135"/>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rPr>
              <a:t>2.</a:t>
            </a:r>
            <a:r>
              <a:rPr lang="zh-CN" altLang="en-US" sz="2800">
                <a:latin typeface="仿宋" panose="02010609060101010101" charset="-122"/>
                <a:ea typeface="仿宋" panose="02010609060101010101" charset="-122"/>
              </a:rPr>
              <a:t>我咬紧牙关，鼓起所有的力量，向前冲去，尽我最大的努力保持领先，这样我们的队伍就能</a:t>
            </a:r>
            <a:r>
              <a:rPr lang="zh-CN" altLang="en-US" sz="2800" b="1">
                <a:solidFill>
                  <a:srgbClr val="C00000"/>
                </a:solidFill>
                <a:latin typeface="仿宋" panose="02010609060101010101" charset="-122"/>
                <a:ea typeface="仿宋" panose="02010609060101010101" charset="-122"/>
              </a:rPr>
              <a:t>获得</a:t>
            </a:r>
            <a:r>
              <a:rPr lang="en-US" altLang="zh-CN" sz="2800" b="1">
                <a:solidFill>
                  <a:srgbClr val="C00000"/>
                </a:solidFill>
                <a:latin typeface="+mn-cs"/>
              </a:rPr>
              <a:t>前三名</a:t>
            </a:r>
            <a:r>
              <a:rPr lang="zh-CN" altLang="en-US" sz="2800">
                <a:latin typeface="仿宋" panose="02010609060101010101" charset="-122"/>
                <a:ea typeface="仿宋" panose="02010609060101010101" charset="-122"/>
              </a:rPr>
              <a:t>。</a:t>
            </a:r>
            <a:r>
              <a:rPr lang="en-US" altLang="zh-CN" sz="2400" b="1">
                <a:solidFill>
                  <a:srgbClr val="000000"/>
                </a:solidFill>
                <a:latin typeface="Times New Roman" panose="02020603050405020304" charset="0"/>
                <a:ea typeface="仿宋" panose="02010609060101010101" charset="-122"/>
              </a:rPr>
              <a:t>(续写)</a:t>
            </a:r>
            <a:endParaRPr lang="en-US" altLang="zh-CN" sz="2400" b="1">
              <a:solidFill>
                <a:srgbClr val="000000"/>
              </a:solidFill>
              <a:latin typeface="Times New Roman" panose="02020603050405020304" charset="0"/>
              <a:ea typeface="仿宋" panose="02010609060101010101" charset="-122"/>
            </a:endParaRPr>
          </a:p>
        </p:txBody>
      </p:sp>
      <p:pic>
        <p:nvPicPr>
          <p:cNvPr id="8" name="图片 7"/>
          <p:cNvPicPr>
            <a:picLocks noChangeAspect="1"/>
          </p:cNvPicPr>
          <p:nvPr/>
        </p:nvPicPr>
        <p:blipFill>
          <a:blip r:embed="rId2"/>
          <a:stretch>
            <a:fillRect/>
          </a:stretch>
        </p:blipFill>
        <p:spPr>
          <a:xfrm>
            <a:off x="7873365" y="3208655"/>
            <a:ext cx="3201035" cy="3201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to="" calcmode="lin" valueType="num">
                                      <p:cBhvr>
                                        <p:cTn id="7" dur="1" fill="hold"/>
                                        <p:tgtEl>
                                          <p:spTgt spid="348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1"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6867" name="文本框 10"/>
          <p:cNvSpPr txBox="1"/>
          <p:nvPr/>
        </p:nvSpPr>
        <p:spPr>
          <a:xfrm>
            <a:off x="720725" y="260350"/>
            <a:ext cx="186245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6868" name="文本框 17"/>
          <p:cNvSpPr txBox="1"/>
          <p:nvPr>
            <p:custDataLst>
              <p:tags r:id="rId1"/>
            </p:custDataLst>
          </p:nvPr>
        </p:nvSpPr>
        <p:spPr>
          <a:xfrm>
            <a:off x="2314575" y="260350"/>
            <a:ext cx="807466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legend	/ˈledʒənd/	n.传奇故事(或人物);传说</a:t>
            </a:r>
            <a:endParaRPr lang="zh-CN" altLang="en-US" sz="2800" b="1">
              <a:solidFill>
                <a:srgbClr val="000000"/>
              </a:solidFill>
              <a:latin typeface="Times New Roman" panose="02020603050405020304" charset="0"/>
              <a:ea typeface="仿宋" panose="02010609060101010101" charset="-122"/>
            </a:endParaRPr>
          </a:p>
        </p:txBody>
      </p:sp>
      <p:sp>
        <p:nvSpPr>
          <p:cNvPr id="36869" name="文本框 1"/>
          <p:cNvSpPr txBox="1"/>
          <p:nvPr/>
        </p:nvSpPr>
        <p:spPr>
          <a:xfrm>
            <a:off x="553085" y="2564130"/>
            <a:ext cx="1094105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Apart from that, I would like to acquaint you with the inclusive local culture through savoring tasty indigenous cuisine, sharing some intriguing stories or </a:t>
            </a:r>
            <a:r>
              <a:rPr lang="en-US" altLang="zh-CN" sz="2800" b="1">
                <a:solidFill>
                  <a:srgbClr val="C00000"/>
                </a:solidFill>
                <a:latin typeface="Times New Roman" panose="02020603050405020304" charset="0"/>
                <a:ea typeface="仿宋" panose="02010609060101010101" charset="-122"/>
              </a:rPr>
              <a:t>legends</a:t>
            </a:r>
            <a:r>
              <a:rPr lang="en-US" altLang="zh-CN" sz="2800">
                <a:solidFill>
                  <a:srgbClr val="000000"/>
                </a:solidFill>
                <a:latin typeface="Times New Roman" panose="02020603050405020304" charset="0"/>
                <a:ea typeface="仿宋" panose="02010609060101010101" charset="-122"/>
              </a:rPr>
              <a:t> amidst the hustle and bustle of urban street life.</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1002665"/>
            <a:ext cx="11162030" cy="132207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1. </a:t>
            </a:r>
            <a:r>
              <a:rPr lang="zh-CN" altLang="en-US" sz="2800">
                <a:latin typeface="仿宋" panose="02010609060101010101" charset="-122"/>
                <a:ea typeface="仿宋" panose="02010609060101010101" charset="-122"/>
                <a:cs typeface="仿宋" panose="02010609060101010101" charset="-122"/>
              </a:rPr>
              <a:t>除此之外，我还想通过品尝美味的当地美食，在熙熙攘攘的城市街头生活中分享一些有趣的故事或</a:t>
            </a:r>
            <a:r>
              <a:rPr lang="zh-CN" altLang="en-US" sz="2800" b="1">
                <a:solidFill>
                  <a:srgbClr val="C00000"/>
                </a:solidFill>
                <a:latin typeface="仿宋" panose="02010609060101010101" charset="-122"/>
                <a:ea typeface="仿宋" panose="02010609060101010101" charset="-122"/>
                <a:cs typeface="仿宋" panose="02010609060101010101" charset="-122"/>
              </a:rPr>
              <a:t>传说</a:t>
            </a:r>
            <a:r>
              <a:rPr lang="zh-CN" altLang="en-US" sz="2800">
                <a:latin typeface="仿宋" panose="02010609060101010101" charset="-122"/>
                <a:ea typeface="仿宋" panose="02010609060101010101" charset="-122"/>
                <a:cs typeface="仿宋" panose="02010609060101010101" charset="-122"/>
              </a:rPr>
              <a:t>，让大家了解包容的当地文化。</a:t>
            </a:r>
            <a:r>
              <a:rPr lang="en-US" altLang="zh-CN" sz="2400" b="1">
                <a:solidFill>
                  <a:srgbClr val="000000"/>
                </a:solidFill>
                <a:latin typeface="Times New Roman" panose="02020603050405020304" charset="0"/>
                <a:ea typeface="仿宋" panose="02010609060101010101" charset="-122"/>
              </a:rPr>
              <a:t>(应用文之</a:t>
            </a:r>
            <a:r>
              <a:rPr lang="en-US" altLang="zh-CN" sz="2400" b="1">
                <a:solidFill>
                  <a:srgbClr val="000000"/>
                </a:solidFill>
                <a:latin typeface="Times New Roman" panose="02020603050405020304" charset="0"/>
                <a:ea typeface="仿宋" panose="02010609060101010101" charset="-122"/>
                <a:sym typeface="+mn-ea"/>
              </a:rPr>
              <a:t>寻找外国友人结伴“城市漫步”</a:t>
            </a:r>
            <a:r>
              <a:rPr lang="en-US" altLang="zh-CN" sz="2400" b="1">
                <a:solidFill>
                  <a:srgbClr val="000000"/>
                </a:solidFill>
                <a:latin typeface="Times New Roman" panose="02020603050405020304" charset="0"/>
                <a:ea typeface="仿宋" panose="02010609060101010101" charset="-122"/>
              </a:rPr>
              <a:t>)</a:t>
            </a:r>
            <a:endParaRPr lang="en-US" altLang="zh-CN" sz="2400" b="1">
              <a:solidFill>
                <a:srgbClr val="000000"/>
              </a:solidFill>
              <a:latin typeface="Times New Roman" panose="02020603050405020304" charset="0"/>
              <a:ea typeface="仿宋" panose="02010609060101010101" charset="-122"/>
            </a:endParaRPr>
          </a:p>
        </p:txBody>
      </p:sp>
      <p:pic>
        <p:nvPicPr>
          <p:cNvPr id="3" name="图片 2"/>
          <p:cNvPicPr>
            <a:picLocks noChangeAspect="1"/>
          </p:cNvPicPr>
          <p:nvPr/>
        </p:nvPicPr>
        <p:blipFill>
          <a:blip r:embed="rId2"/>
          <a:stretch>
            <a:fillRect/>
          </a:stretch>
        </p:blipFill>
        <p:spPr>
          <a:xfrm>
            <a:off x="7426960" y="3947795"/>
            <a:ext cx="3554730" cy="2364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 to="" calcmode="lin" valueType="num">
                                      <p:cBhvr>
                                        <p:cTn id="7" dur="1" fill="hold"/>
                                        <p:tgtEl>
                                          <p:spTgt spid="3686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3686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8915" name="文本框 10"/>
          <p:cNvSpPr txBox="1"/>
          <p:nvPr/>
        </p:nvSpPr>
        <p:spPr>
          <a:xfrm>
            <a:off x="720725" y="260350"/>
            <a:ext cx="200152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38916" name="文本框 17"/>
          <p:cNvSpPr txBox="1"/>
          <p:nvPr>
            <p:custDataLst>
              <p:tags r:id="rId1"/>
            </p:custDataLst>
          </p:nvPr>
        </p:nvSpPr>
        <p:spPr>
          <a:xfrm>
            <a:off x="2451100" y="198755"/>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athlete	/ˈæθli:t/	n.运动员;运动健儿</a:t>
            </a:r>
            <a:endParaRPr lang="zh-CN" altLang="en-US" sz="2800" b="1">
              <a:solidFill>
                <a:srgbClr val="000000"/>
              </a:solidFill>
              <a:latin typeface="Times New Roman" panose="02020603050405020304" charset="0"/>
              <a:ea typeface="仿宋" panose="02010609060101010101" charset="-122"/>
            </a:endParaRPr>
          </a:p>
        </p:txBody>
      </p:sp>
      <p:sp>
        <p:nvSpPr>
          <p:cNvPr id="38917" name="文本框 1"/>
          <p:cNvSpPr txBox="1"/>
          <p:nvPr/>
        </p:nvSpPr>
        <p:spPr>
          <a:xfrm>
            <a:off x="532130" y="1725930"/>
            <a:ext cx="10850880" cy="953135"/>
          </a:xfrm>
          <a:prstGeom prst="rect">
            <a:avLst/>
          </a:prstGeom>
          <a:noFill/>
          <a:ln w="9525">
            <a:noFill/>
          </a:ln>
        </p:spPr>
        <p:txBody>
          <a:bodyPr wrap="square" anchor="t" anchorCtr="0">
            <a:spAutoFit/>
          </a:bodyPr>
          <a:p>
            <a:pPr defTabSz="266700"/>
            <a:r>
              <a:rPr lang="en-US" altLang="zh-CN" sz="2800" b="1">
                <a:solidFill>
                  <a:srgbClr val="C00000"/>
                </a:solidFill>
                <a:latin typeface="Times New Roman" panose="02020603050405020304" charset="0"/>
                <a:ea typeface="仿宋" panose="02010609060101010101" charset="-122"/>
              </a:rPr>
              <a:t>The athlete's name</a:t>
            </a:r>
            <a:r>
              <a:rPr lang="en-US" altLang="zh-CN" sz="2800">
                <a:solidFill>
                  <a:srgbClr val="000000"/>
                </a:solidFill>
                <a:latin typeface="Times New Roman" panose="02020603050405020304" charset="0"/>
                <a:ea typeface="仿宋" panose="02010609060101010101" charset="-122"/>
              </a:rPr>
              <a:t> echoed through the arena, each cheer a testament to the pride of their hard-earned victory.</a:t>
            </a:r>
            <a:endParaRPr lang="en-US" altLang="zh-CN" sz="2800">
              <a:solidFill>
                <a:srgbClr val="000000"/>
              </a:solidFill>
              <a:latin typeface="Times New Roman" panose="02020603050405020304" charset="0"/>
              <a:ea typeface="仿宋" panose="02010609060101010101" charset="-122"/>
            </a:endParaRPr>
          </a:p>
        </p:txBody>
      </p:sp>
      <p:sp>
        <p:nvSpPr>
          <p:cNvPr id="38918" name="文本框 2"/>
          <p:cNvSpPr txBox="1"/>
          <p:nvPr/>
        </p:nvSpPr>
        <p:spPr>
          <a:xfrm>
            <a:off x="532130" y="3254375"/>
            <a:ext cx="1004570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moment I thought of the</a:t>
            </a:r>
            <a:r>
              <a:rPr lang="en-US" altLang="zh-CN" sz="2800" b="1">
                <a:solidFill>
                  <a:srgbClr val="C00000"/>
                </a:solidFill>
                <a:latin typeface="Times New Roman" panose="02020603050405020304" charset="0"/>
                <a:ea typeface="仿宋" panose="02010609060101010101" charset="-122"/>
              </a:rPr>
              <a:t> athletes</a:t>
            </a:r>
            <a:r>
              <a:rPr lang="en-US" altLang="zh-CN" sz="2800">
                <a:solidFill>
                  <a:srgbClr val="000000"/>
                </a:solidFill>
                <a:latin typeface="Times New Roman" panose="02020603050405020304" charset="0"/>
                <a:ea typeface="仿宋" panose="02010609060101010101" charset="-122"/>
              </a:rPr>
              <a:t> on the field, I was inspired by their powerful spirits. </a:t>
            </a:r>
            <a:endParaRPr lang="en-US" altLang="zh-CN" sz="2800">
              <a:solidFill>
                <a:srgbClr val="000000"/>
              </a:solidFill>
              <a:latin typeface="Times New Roman" panose="02020603050405020304" charset="0"/>
              <a:ea typeface="仿宋" panose="02010609060101010101" charset="-122"/>
            </a:endParaRPr>
          </a:p>
        </p:txBody>
      </p:sp>
      <p:sp>
        <p:nvSpPr>
          <p:cNvPr id="38919" name="文本框 3"/>
          <p:cNvSpPr txBox="1"/>
          <p:nvPr/>
        </p:nvSpPr>
        <p:spPr>
          <a:xfrm>
            <a:off x="374650" y="5212715"/>
            <a:ext cx="7874000" cy="1383665"/>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 Athletes from our school team</a:t>
            </a:r>
            <a:r>
              <a:rPr lang="en-US" altLang="zh-CN" sz="2800">
                <a:solidFill>
                  <a:srgbClr val="000000"/>
                </a:solidFill>
                <a:latin typeface="Times New Roman" panose="02020603050405020304" charset="0"/>
                <a:ea typeface="仿宋" panose="02010609060101010101" charset="-122"/>
              </a:rPr>
              <a:t> have won may gold medals of table tennis contests in recent years and the coaching team is also very professional.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803275"/>
            <a:ext cx="10241915" cy="953135"/>
          </a:xfrm>
          <a:prstGeom prst="rect">
            <a:avLst/>
          </a:prstGeom>
          <a:noFill/>
        </p:spPr>
        <p:txBody>
          <a:bodyPr wrap="square" rtlCol="0" anchor="t">
            <a:spAutoFit/>
          </a:bodyPr>
          <a:p>
            <a:pPr algn="l" defTabSz="914400">
              <a:buClrTx/>
              <a:buSzTx/>
              <a:buFontTx/>
            </a:pPr>
            <a:r>
              <a:rPr lang="en-US" altLang="zh-CN" sz="2800">
                <a:solidFill>
                  <a:srgbClr val="000000"/>
                </a:solidFill>
                <a:latin typeface="仿宋" panose="02010609060101010101" charset="-122"/>
                <a:ea typeface="仿宋" panose="02010609060101010101" charset="-122"/>
                <a:cs typeface="仿宋" panose="02010609060101010101" charset="-122"/>
                <a:sym typeface="+mn-ea"/>
              </a:rPr>
              <a:t>1.</a:t>
            </a:r>
            <a:r>
              <a:rPr lang="zh-CN" altLang="en-US" sz="2800" b="1">
                <a:solidFill>
                  <a:srgbClr val="C00000"/>
                </a:solidFill>
                <a:latin typeface="仿宋" panose="02010609060101010101" charset="-122"/>
                <a:ea typeface="仿宋" panose="02010609060101010101" charset="-122"/>
                <a:cs typeface="仿宋" panose="02010609060101010101" charset="-122"/>
                <a:sym typeface="+mn-ea"/>
              </a:rPr>
              <a:t>运动员的名字</a:t>
            </a:r>
            <a:r>
              <a:rPr lang="zh-CN" altLang="en-US" sz="2800">
                <a:solidFill>
                  <a:srgbClr val="000000"/>
                </a:solidFill>
                <a:latin typeface="仿宋" panose="02010609060101010101" charset="-122"/>
                <a:ea typeface="仿宋" panose="02010609060101010101" charset="-122"/>
                <a:cs typeface="仿宋" panose="02010609060101010101" charset="-122"/>
                <a:sym typeface="+mn-ea"/>
              </a:rPr>
              <a:t>在体育馆中回响，每一次欢呼都是对他们辛苦赢得胜利的骄傲证明。</a:t>
            </a:r>
            <a:r>
              <a:rPr lang="en-US" altLang="zh-CN" sz="2400" b="1">
                <a:solidFill>
                  <a:srgbClr val="000000"/>
                </a:solidFill>
                <a:latin typeface="Times New Roman" panose="02020603050405020304" charset="0"/>
                <a:ea typeface="仿宋" panose="02010609060101010101" charset="-122"/>
                <a:sym typeface="+mn-ea"/>
              </a:rPr>
              <a:t>(续写)</a:t>
            </a:r>
            <a:endParaRPr lang="en-US" altLang="zh-CN" sz="2400" b="1">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438150" y="2705735"/>
            <a:ext cx="10823575" cy="52197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2.</a:t>
            </a:r>
            <a:r>
              <a:rPr lang="zh-CN" altLang="en-US" sz="2800">
                <a:latin typeface="仿宋" panose="02010609060101010101" charset="-122"/>
                <a:ea typeface="仿宋" panose="02010609060101010101" charset="-122"/>
                <a:cs typeface="仿宋" panose="02010609060101010101" charset="-122"/>
              </a:rPr>
              <a:t>一想到赛场上的</a:t>
            </a:r>
            <a:r>
              <a:rPr lang="zh-CN" altLang="en-US" sz="2800" b="1">
                <a:solidFill>
                  <a:srgbClr val="C00000"/>
                </a:solidFill>
                <a:latin typeface="仿宋" panose="02010609060101010101" charset="-122"/>
                <a:ea typeface="仿宋" panose="02010609060101010101" charset="-122"/>
                <a:cs typeface="仿宋" panose="02010609060101010101" charset="-122"/>
              </a:rPr>
              <a:t>运动员</a:t>
            </a:r>
            <a:r>
              <a:rPr lang="zh-CN" altLang="en-US" sz="2800">
                <a:latin typeface="仿宋" panose="02010609060101010101" charset="-122"/>
                <a:ea typeface="仿宋" panose="02010609060101010101" charset="-122"/>
                <a:cs typeface="仿宋" panose="02010609060101010101" charset="-122"/>
              </a:rPr>
              <a:t>，我就被他们强大的精神所鼓舞。</a:t>
            </a:r>
            <a:r>
              <a:rPr lang="en-US" altLang="zh-CN" sz="2400" b="1">
                <a:solidFill>
                  <a:srgbClr val="000000"/>
                </a:solidFill>
                <a:latin typeface="Times New Roman" panose="02020603050405020304" charset="0"/>
                <a:ea typeface="仿宋" panose="02010609060101010101" charset="-122"/>
              </a:rPr>
              <a:t>(应用文)</a:t>
            </a:r>
            <a:endParaRPr lang="en-US" altLang="zh-CN" sz="2400" b="1">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374650" y="4177030"/>
            <a:ext cx="11008995" cy="95313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3.</a:t>
            </a:r>
            <a:r>
              <a:rPr lang="zh-CN" altLang="en-US" sz="2800">
                <a:latin typeface="仿宋" panose="02010609060101010101" charset="-122"/>
                <a:ea typeface="仿宋" panose="02010609060101010101" charset="-122"/>
                <a:cs typeface="仿宋" panose="02010609060101010101" charset="-122"/>
              </a:rPr>
              <a:t>近年来，</a:t>
            </a:r>
            <a:r>
              <a:rPr lang="zh-CN" altLang="en-US" sz="2800" b="1">
                <a:solidFill>
                  <a:srgbClr val="C00000"/>
                </a:solidFill>
                <a:latin typeface="仿宋" panose="02010609060101010101" charset="-122"/>
                <a:ea typeface="仿宋" panose="02010609060101010101" charset="-122"/>
                <a:cs typeface="仿宋" panose="02010609060101010101" charset="-122"/>
              </a:rPr>
              <a:t>我们校队的运动员</a:t>
            </a:r>
            <a:r>
              <a:rPr lang="zh-CN" altLang="en-US" sz="2800">
                <a:latin typeface="仿宋" panose="02010609060101010101" charset="-122"/>
                <a:ea typeface="仿宋" panose="02010609060101010101" charset="-122"/>
                <a:cs typeface="仿宋" panose="02010609060101010101" charset="-122"/>
              </a:rPr>
              <a:t>在乒乓球比赛中获得了</a:t>
            </a:r>
            <a:r>
              <a:rPr lang="en-US" altLang="zh-CN" sz="2800">
                <a:latin typeface="仿宋" panose="02010609060101010101" charset="-122"/>
                <a:ea typeface="仿宋" panose="02010609060101010101" charset="-122"/>
                <a:cs typeface="仿宋" panose="02010609060101010101" charset="-122"/>
              </a:rPr>
              <a:t>5</a:t>
            </a:r>
            <a:r>
              <a:rPr lang="zh-CN" altLang="en-US" sz="2800">
                <a:latin typeface="仿宋" panose="02010609060101010101" charset="-122"/>
                <a:ea typeface="仿宋" panose="02010609060101010101" charset="-122"/>
                <a:cs typeface="仿宋" panose="02010609060101010101" charset="-122"/>
              </a:rPr>
              <a:t>枚金牌，教练团队也非常专业。</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cs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8712200" y="4709160"/>
            <a:ext cx="2305050" cy="2057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 to="" calcmode="lin" valueType="num">
                                      <p:cBhvr>
                                        <p:cTn id="7" dur="1" fill="hold"/>
                                        <p:tgtEl>
                                          <p:spTgt spid="389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 to="" calcmode="lin" valueType="num">
                                      <p:cBhvr>
                                        <p:cTn id="12" dur="1" fill="hold"/>
                                        <p:tgtEl>
                                          <p:spTgt spid="3891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8919"/>
                                        </p:tgtEl>
                                        <p:attrNameLst>
                                          <p:attrName>style.visibility</p:attrName>
                                        </p:attrNameLst>
                                      </p:cBhvr>
                                      <p:to>
                                        <p:strVal val="visible"/>
                                      </p:to>
                                    </p:set>
                                    <p:anim to="" calcmode="lin" valueType="num">
                                      <p:cBhvr>
                                        <p:cTn id="17" dur="1" fill="hold"/>
                                        <p:tgtEl>
                                          <p:spTgt spid="389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7" grpId="1"/>
      <p:bldP spid="38918" grpId="0"/>
      <p:bldP spid="38918" grpId="1"/>
      <p:bldP spid="38919" grpId="0"/>
      <p:bldP spid="389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1" descr="79878997897"/>
          <p:cNvPicPr>
            <a:picLocks noChangeAspect="1"/>
          </p:cNvPicPr>
          <p:nvPr/>
        </p:nvPicPr>
        <p:blipFill>
          <a:blip r:embed="rId1"/>
          <a:stretch>
            <a:fillRect/>
          </a:stretch>
        </p:blipFill>
        <p:spPr>
          <a:xfrm>
            <a:off x="0" y="1588"/>
            <a:ext cx="12192000" cy="6856412"/>
          </a:xfrm>
          <a:prstGeom prst="rect">
            <a:avLst/>
          </a:prstGeom>
          <a:noFill/>
          <a:ln w="9525">
            <a:noFill/>
          </a:ln>
        </p:spPr>
      </p:pic>
      <p:sp>
        <p:nvSpPr>
          <p:cNvPr id="20" name="TextBox 4"/>
          <p:cNvSpPr txBox="1"/>
          <p:nvPr/>
        </p:nvSpPr>
        <p:spPr>
          <a:xfrm>
            <a:off x="0" y="5"/>
            <a:ext cx="604856" cy="164655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200000"/>
              </a:lnSpc>
            </a:pPr>
            <a:r>
              <a:rPr lang="zh-CN" altLang="en-US" sz="2800" strike="noStrike" noProof="1">
                <a:solidFill>
                  <a:schemeClr val="tx1">
                    <a:alpha val="0"/>
                  </a:schemeClr>
                </a:solidFill>
                <a:latin typeface="Times New Roman" panose="02020603050405020304" charset="0"/>
                <a:ea typeface="仿宋" panose="02010609060101010101" charset="-122"/>
                <a:cs typeface="+mn-cs"/>
              </a:rPr>
              <a:t>行业</a:t>
            </a:r>
            <a:r>
              <a:rPr lang="en-US" altLang="zh-CN" sz="2800" strike="noStrike" noProof="1">
                <a:solidFill>
                  <a:schemeClr val="tx1">
                    <a:alpha val="0"/>
                  </a:schemeClr>
                </a:solidFill>
                <a:latin typeface="Times New Roman" panose="02020603050405020304" charset="0"/>
                <a:ea typeface="仿宋" panose="02010609060101010101" charset="-122"/>
                <a:cs typeface="+mn-cs"/>
              </a:rPr>
              <a:t>PPT</a:t>
            </a:r>
            <a:r>
              <a:rPr lang="zh-CN" altLang="en-US" sz="2800" strike="noStrike" noProof="1">
                <a:solidFill>
                  <a:schemeClr val="tx1">
                    <a:alpha val="0"/>
                  </a:schemeClr>
                </a:solidFill>
                <a:latin typeface="Times New Roman" panose="02020603050405020304" charset="0"/>
                <a:ea typeface="仿宋" panose="02010609060101010101" charset="-122"/>
                <a:cs typeface="+mn-cs"/>
              </a:rPr>
              <a:t>模板</a:t>
            </a:r>
            <a:r>
              <a:rPr lang="en-US" altLang="zh-CN" sz="2800" strike="noStrike" noProof="1">
                <a:solidFill>
                  <a:schemeClr val="tx1">
                    <a:alpha val="0"/>
                  </a:schemeClr>
                </a:solidFill>
                <a:latin typeface="Times New Roman" panose="02020603050405020304" charset="0"/>
                <a:ea typeface="仿宋" panose="02010609060101010101" charset="-122"/>
                <a:cs typeface="+mn-cs"/>
              </a:rPr>
              <a:t>http://www.1ppt.com/hangye/</a:t>
            </a:r>
            <a:endParaRPr lang="en-US" altLang="zh-CN" sz="2800" strike="noStrike" noProof="1">
              <a:solidFill>
                <a:schemeClr val="tx1">
                  <a:alpha val="0"/>
                </a:schemeClr>
              </a:solidFill>
              <a:latin typeface="Times New Roman" panose="02020603050405020304" charset="0"/>
              <a:ea typeface="仿宋" panose="02010609060101010101" charset="-122"/>
            </a:endParaRPr>
          </a:p>
        </p:txBody>
      </p:sp>
      <p:sp>
        <p:nvSpPr>
          <p:cNvPr id="3" name="矩形 259"/>
          <p:cNvSpPr>
            <a:spLocks noChangeArrowheads="1"/>
          </p:cNvSpPr>
          <p:nvPr>
            <p:custDataLst>
              <p:tags r:id="rId2"/>
            </p:custDataLst>
          </p:nvPr>
        </p:nvSpPr>
        <p:spPr bwMode="auto">
          <a:xfrm>
            <a:off x="-1470025" y="996633"/>
            <a:ext cx="11022013"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fontAlgn="auto">
              <a:buNone/>
            </a:pPr>
            <a:r>
              <a:rPr sz="4400" b="1" strike="noStrike" cap="all" noProof="1" dirty="0">
                <a:solidFill>
                  <a:schemeClr val="accent4">
                    <a:lumMod val="50000"/>
                  </a:schemeClr>
                </a:solidFill>
                <a:latin typeface="新宋体" panose="02010609030101010101" charset="-122"/>
                <a:ea typeface="新宋体" panose="02010609030101010101" charset="-122"/>
                <a:cs typeface="Arial" panose="020B0604020202020204" pitchFamily="34" charset="0"/>
                <a:sym typeface="Times New Roman" panose="02020603050405020304" charset="0"/>
              </a:rPr>
              <a:t>活用教材词汇，靶向高考写作</a:t>
            </a:r>
            <a:endParaRPr sz="4400" b="1" strike="noStrike" cap="all" noProof="1" dirty="0">
              <a:solidFill>
                <a:schemeClr val="accent4">
                  <a:lumMod val="50000"/>
                </a:schemeClr>
              </a:solidFill>
              <a:latin typeface="新宋体" panose="02010609030101010101" charset="-122"/>
              <a:ea typeface="新宋体" panose="02010609030101010101" charset="-122"/>
              <a:cs typeface="Arial" panose="020B0604020202020204" pitchFamily="34" charset="0"/>
              <a:sym typeface="Times New Roman" panose="02020603050405020304" charset="0"/>
            </a:endParaRPr>
          </a:p>
        </p:txBody>
      </p:sp>
      <p:sp>
        <p:nvSpPr>
          <p:cNvPr id="8196" name="文本框 4"/>
          <p:cNvSpPr txBox="1"/>
          <p:nvPr>
            <p:custDataLst>
              <p:tags r:id="rId3"/>
            </p:custDataLst>
          </p:nvPr>
        </p:nvSpPr>
        <p:spPr>
          <a:xfrm>
            <a:off x="3048000" y="2367280"/>
            <a:ext cx="7200900" cy="1106805"/>
          </a:xfrm>
          <a:prstGeom prst="rect">
            <a:avLst/>
          </a:prstGeom>
          <a:noFill/>
          <a:ln w="9525">
            <a:noFill/>
          </a:ln>
        </p:spPr>
        <p:txBody>
          <a:bodyPr wrap="square" anchor="t" anchorCtr="0">
            <a:spAutoFit/>
          </a:bodyPr>
          <a:p>
            <a:r>
              <a:rPr lang="en-US" altLang="zh-CN" sz="6600" b="1">
                <a:solidFill>
                  <a:schemeClr val="accent6">
                    <a:lumMod val="75000"/>
                  </a:schemeClr>
                </a:solidFill>
                <a:latin typeface="华文中宋" panose="02010600040101010101" charset="-122"/>
                <a:ea typeface="华文中宋" panose="02010600040101010101" charset="-122"/>
                <a:cs typeface="华文中宋" panose="02010600040101010101" charset="-122"/>
                <a:sym typeface="汉仪文黑-55简" charset="-122"/>
              </a:rPr>
              <a:t>B1</a:t>
            </a:r>
            <a:r>
              <a:rPr lang="zh-CN" altLang="en-US" sz="6600" b="1">
                <a:solidFill>
                  <a:schemeClr val="accent6">
                    <a:lumMod val="75000"/>
                  </a:schemeClr>
                </a:solidFill>
                <a:latin typeface="华文中宋" panose="02010600040101010101" charset="-122"/>
                <a:ea typeface="华文中宋" panose="02010600040101010101" charset="-122"/>
                <a:cs typeface="华文中宋" panose="02010600040101010101" charset="-122"/>
                <a:sym typeface="汉仪文黑-55简" charset="-122"/>
              </a:rPr>
              <a:t>U</a:t>
            </a:r>
            <a:r>
              <a:rPr lang="en-US" altLang="zh-CN" sz="6600" b="1">
                <a:solidFill>
                  <a:schemeClr val="accent6">
                    <a:lumMod val="75000"/>
                  </a:schemeClr>
                </a:solidFill>
                <a:latin typeface="华文中宋" panose="02010600040101010101" charset="-122"/>
                <a:ea typeface="华文中宋" panose="02010600040101010101" charset="-122"/>
                <a:cs typeface="华文中宋" panose="02010600040101010101" charset="-122"/>
                <a:sym typeface="汉仪文黑-55简" charset="-122"/>
              </a:rPr>
              <a:t>3 </a:t>
            </a:r>
            <a:r>
              <a:rPr lang="zh-CN" altLang="en-US" sz="6600" b="1">
                <a:solidFill>
                  <a:schemeClr val="accent6">
                    <a:lumMod val="75000"/>
                  </a:schemeClr>
                </a:solidFill>
                <a:latin typeface="华文中宋" panose="02010600040101010101" charset="-122"/>
                <a:ea typeface="华文中宋" panose="02010600040101010101" charset="-122"/>
                <a:cs typeface="华文中宋" panose="02010600040101010101" charset="-122"/>
                <a:sym typeface="汉仪文黑-55简" charset="-122"/>
              </a:rPr>
              <a:t>单词拓展</a:t>
            </a:r>
            <a:endParaRPr lang="zh-CN" altLang="en-US" sz="6600" b="1">
              <a:solidFill>
                <a:schemeClr val="accent6">
                  <a:lumMod val="75000"/>
                </a:schemeClr>
              </a:solidFill>
              <a:latin typeface="华文中宋" panose="02010600040101010101" charset="-122"/>
              <a:ea typeface="华文中宋" panose="02010600040101010101" charset="-122"/>
              <a:cs typeface="华文中宋" panose="02010600040101010101" charset="-122"/>
              <a:sym typeface="汉仪文黑-55简" charset="-122"/>
            </a:endParaRPr>
          </a:p>
        </p:txBody>
      </p:sp>
      <p:sp>
        <p:nvSpPr>
          <p:cNvPr id="7" name="矩形 259"/>
          <p:cNvSpPr>
            <a:spLocks noChangeArrowheads="1"/>
          </p:cNvSpPr>
          <p:nvPr>
            <p:custDataLst>
              <p:tags r:id="rId4"/>
            </p:custDataLst>
          </p:nvPr>
        </p:nvSpPr>
        <p:spPr bwMode="auto">
          <a:xfrm>
            <a:off x="4618355" y="3836988"/>
            <a:ext cx="8540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fontAlgn="auto">
              <a:buNone/>
            </a:pPr>
            <a:r>
              <a:rPr lang="en-US" sz="4400" b="1" strike="noStrike" noProof="1" dirty="0" smtClean="0">
                <a:solidFill>
                  <a:schemeClr val="accent4">
                    <a:lumMod val="50000"/>
                  </a:schemeClr>
                </a:solidFill>
                <a:latin typeface="Times New Roman" panose="02020603050405020304" charset="0"/>
                <a:ea typeface="汉仪文黑-55简" charset="0"/>
                <a:cs typeface="Arial" panose="020B0604020202020204" pitchFamily="34" charset="0"/>
                <a:sym typeface="Times New Roman" panose="02020603050405020304" charset="0"/>
              </a:rPr>
              <a:t>Sports And Fitness</a:t>
            </a:r>
            <a:endParaRPr lang="en-US" sz="4400" b="1" strike="noStrike" noProof="1" dirty="0" smtClean="0">
              <a:solidFill>
                <a:schemeClr val="accent4">
                  <a:lumMod val="50000"/>
                </a:schemeClr>
              </a:solidFill>
              <a:latin typeface="Times New Roman" panose="02020603050405020304" charset="0"/>
              <a:ea typeface="汉仪文黑-55简" charset="0"/>
              <a:cs typeface="Arial" panose="020B0604020202020204" pitchFamily="34" charset="0"/>
              <a:sym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0963" name="文本框 10"/>
          <p:cNvSpPr txBox="1"/>
          <p:nvPr/>
        </p:nvSpPr>
        <p:spPr>
          <a:xfrm>
            <a:off x="720725" y="260350"/>
            <a:ext cx="167957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0964" name="文本框 17"/>
          <p:cNvSpPr txBox="1"/>
          <p:nvPr>
            <p:custDataLst>
              <p:tags r:id="rId1"/>
            </p:custDataLst>
          </p:nvPr>
        </p:nvSpPr>
        <p:spPr>
          <a:xfrm>
            <a:off x="2284095" y="260350"/>
            <a:ext cx="802830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master	/ˈmɑ:stə(r)/	n.高手;主人 vt.精通;掌握</a:t>
            </a:r>
            <a:endParaRPr lang="zh-CN" altLang="en-US" sz="2800" b="1">
              <a:solidFill>
                <a:srgbClr val="000000"/>
              </a:solidFill>
              <a:latin typeface="Times New Roman" panose="02020603050405020304" charset="0"/>
              <a:ea typeface="仿宋" panose="02010609060101010101" charset="-122"/>
            </a:endParaRPr>
          </a:p>
        </p:txBody>
      </p:sp>
      <p:sp>
        <p:nvSpPr>
          <p:cNvPr id="40966" name="文本框 2"/>
          <p:cNvSpPr txBox="1"/>
          <p:nvPr/>
        </p:nvSpPr>
        <p:spPr>
          <a:xfrm>
            <a:off x="542925" y="3585210"/>
            <a:ext cx="940943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opening ceremony will start at 9:00 am, and the </a:t>
            </a:r>
            <a:r>
              <a:rPr lang="en-US" altLang="zh-CN" sz="2800" b="1">
                <a:solidFill>
                  <a:srgbClr val="C00000"/>
                </a:solidFill>
                <a:latin typeface="Times New Roman" panose="02020603050405020304" charset="0"/>
                <a:ea typeface="仿宋" panose="02010609060101010101" charset="-122"/>
              </a:rPr>
              <a:t>schoolmaster</a:t>
            </a:r>
            <a:r>
              <a:rPr lang="en-US" altLang="zh-CN" sz="2800">
                <a:solidFill>
                  <a:srgbClr val="000000"/>
                </a:solidFill>
                <a:latin typeface="Times New Roman" panose="02020603050405020304" charset="0"/>
                <a:ea typeface="仿宋" panose="02010609060101010101" charset="-122"/>
              </a:rPr>
              <a:t> will deliver a speech.</a:t>
            </a:r>
            <a:endParaRPr lang="en-US" altLang="zh-CN" sz="2800">
              <a:solidFill>
                <a:srgbClr val="000000"/>
              </a:solidFill>
              <a:latin typeface="Times New Roman" panose="02020603050405020304" charset="0"/>
              <a:ea typeface="仿宋" panose="02010609060101010101" charset="-122"/>
            </a:endParaRPr>
          </a:p>
        </p:txBody>
      </p:sp>
      <p:sp>
        <p:nvSpPr>
          <p:cNvPr id="40969" name="文本框 5"/>
          <p:cNvSpPr txBox="1"/>
          <p:nvPr/>
        </p:nvSpPr>
        <p:spPr>
          <a:xfrm>
            <a:off x="542925" y="5278120"/>
            <a:ext cx="1012063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When Caper saw his</a:t>
            </a:r>
            <a:r>
              <a:rPr lang="en-US" altLang="zh-CN" sz="2800" b="1">
                <a:solidFill>
                  <a:srgbClr val="C00000"/>
                </a:solidFill>
                <a:latin typeface="Times New Roman" panose="02020603050405020304" charset="0"/>
                <a:ea typeface="仿宋" panose="02010609060101010101" charset="-122"/>
              </a:rPr>
              <a:t> master</a:t>
            </a:r>
            <a:r>
              <a:rPr lang="en-US" altLang="zh-CN" sz="2800">
                <a:solidFill>
                  <a:srgbClr val="000000"/>
                </a:solidFill>
                <a:latin typeface="Times New Roman" panose="02020603050405020304" charset="0"/>
                <a:ea typeface="仿宋" panose="02010609060101010101" charset="-122"/>
              </a:rPr>
              <a:t> falling into the shaft, the little good companion ran round and round, reaching down and trying to pull him out.</a:t>
            </a:r>
            <a:endParaRPr lang="en-US" altLang="zh-CN"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438150" y="893445"/>
            <a:ext cx="10916920"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1. </a:t>
            </a:r>
            <a:r>
              <a:rPr lang="zh-CN" altLang="en-US" sz="2800">
                <a:latin typeface="仿宋" panose="02010609060101010101" charset="-122"/>
                <a:ea typeface="仿宋" panose="02010609060101010101" charset="-122"/>
                <a:cs typeface="仿宋" panose="02010609060101010101" charset="-122"/>
              </a:rPr>
              <a:t>我知道我们要用筷子，虽然我已经尝试了很多次来</a:t>
            </a:r>
            <a:r>
              <a:rPr lang="zh-CN" altLang="en-US" sz="2800" b="1">
                <a:solidFill>
                  <a:srgbClr val="C00000"/>
                </a:solidFill>
                <a:latin typeface="仿宋" panose="02010609060101010101" charset="-122"/>
                <a:ea typeface="仿宋" panose="02010609060101010101" charset="-122"/>
                <a:cs typeface="仿宋" panose="02010609060101010101" charset="-122"/>
              </a:rPr>
              <a:t>掌握这项技术</a:t>
            </a:r>
            <a:r>
              <a:rPr lang="zh-CN" altLang="en-US" sz="2800">
                <a:latin typeface="仿宋" panose="02010609060101010101" charset="-122"/>
                <a:ea typeface="仿宋" panose="02010609060101010101" charset="-122"/>
                <a:cs typeface="仿宋" panose="02010609060101010101" charset="-122"/>
              </a:rPr>
              <a:t>，但每次尝试都失败了。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542925" y="1892300"/>
            <a:ext cx="9770110" cy="953135"/>
          </a:xfrm>
          <a:prstGeom prst="rect">
            <a:avLst/>
          </a:prstGeom>
          <a:noFill/>
        </p:spPr>
        <p:txBody>
          <a:bodyPr wrap="square" rtlCol="0" anchor="t">
            <a:spAutoFit/>
          </a:bodyPr>
          <a:p>
            <a:r>
              <a:rPr lang="en-US" altLang="zh-CN" sz="2800">
                <a:latin typeface="+mn-cs"/>
              </a:rPr>
              <a:t>I knew we would be using chopsticks, </a:t>
            </a:r>
            <a:r>
              <a:rPr lang="en-US" altLang="en-US" sz="2800">
                <a:latin typeface="+mn-cs"/>
              </a:rPr>
              <a:t> </a:t>
            </a:r>
            <a:r>
              <a:rPr lang="en-US" altLang="zh-CN" sz="2800">
                <a:latin typeface="+mn-cs"/>
              </a:rPr>
              <a:t>and while I had tried many  times</a:t>
            </a:r>
            <a:r>
              <a:rPr lang="en-US" altLang="en-US" sz="2800">
                <a:latin typeface="+mn-cs"/>
              </a:rPr>
              <a:t> </a:t>
            </a:r>
            <a:r>
              <a:rPr lang="en-US" altLang="zh-CN" sz="2800">
                <a:latin typeface="+mn-cs"/>
              </a:rPr>
              <a:t>to </a:t>
            </a:r>
            <a:r>
              <a:rPr lang="en-US" altLang="zh-CN" sz="2800" b="1">
                <a:solidFill>
                  <a:srgbClr val="C00000"/>
                </a:solidFill>
                <a:latin typeface="+mn-cs"/>
              </a:rPr>
              <a:t>master</a:t>
            </a:r>
            <a:r>
              <a:rPr lang="en-US" altLang="en-US" sz="2800" b="1">
                <a:solidFill>
                  <a:srgbClr val="C00000"/>
                </a:solidFill>
                <a:latin typeface="+mn-cs"/>
              </a:rPr>
              <a:t> </a:t>
            </a:r>
            <a:r>
              <a:rPr lang="en-US" altLang="zh-CN" sz="2800" b="1">
                <a:solidFill>
                  <a:srgbClr val="C00000"/>
                </a:solidFill>
                <a:latin typeface="+mn-cs"/>
              </a:rPr>
              <a:t>the</a:t>
            </a:r>
            <a:r>
              <a:rPr lang="en-US" altLang="en-US" sz="2800" b="1">
                <a:solidFill>
                  <a:srgbClr val="C00000"/>
                </a:solidFill>
                <a:latin typeface="+mn-cs"/>
              </a:rPr>
              <a:t> </a:t>
            </a:r>
            <a:r>
              <a:rPr lang="en-US" altLang="zh-CN" sz="2800" b="1">
                <a:solidFill>
                  <a:srgbClr val="C00000"/>
                </a:solidFill>
                <a:latin typeface="+mn-cs"/>
              </a:rPr>
              <a:t>technique</a:t>
            </a:r>
            <a:r>
              <a:rPr lang="zh-CN" altLang="en-US" sz="2800" b="1">
                <a:solidFill>
                  <a:srgbClr val="C00000"/>
                </a:solidFill>
                <a:latin typeface="+mn-cs"/>
              </a:rPr>
              <a:t>，</a:t>
            </a:r>
            <a:r>
              <a:rPr lang="en-US" altLang="en-US" sz="2800">
                <a:latin typeface="+mn-cs"/>
              </a:rPr>
              <a:t> </a:t>
            </a:r>
            <a:r>
              <a:rPr lang="en-US" altLang="zh-CN" sz="2800">
                <a:latin typeface="+mn-cs"/>
              </a:rPr>
              <a:t>I</a:t>
            </a:r>
            <a:r>
              <a:rPr lang="en-US" altLang="en-US" sz="2800">
                <a:latin typeface="+mn-cs"/>
              </a:rPr>
              <a:t> </a:t>
            </a:r>
            <a:r>
              <a:rPr lang="en-US" altLang="zh-CN" sz="2800">
                <a:latin typeface="+mn-cs"/>
              </a:rPr>
              <a:t>had</a:t>
            </a:r>
            <a:r>
              <a:rPr lang="en-US" altLang="en-US" sz="2800">
                <a:latin typeface="+mn-cs"/>
              </a:rPr>
              <a:t> </a:t>
            </a:r>
            <a:r>
              <a:rPr lang="en-US" altLang="zh-CN" sz="2800">
                <a:latin typeface="+mn-cs"/>
              </a:rPr>
              <a:t>failed</a:t>
            </a:r>
            <a:r>
              <a:rPr lang="en-US" altLang="en-US" sz="2800">
                <a:latin typeface="+mn-cs"/>
              </a:rPr>
              <a:t> </a:t>
            </a:r>
            <a:r>
              <a:rPr lang="en-US" altLang="zh-CN" sz="2800">
                <a:latin typeface="+mn-cs"/>
              </a:rPr>
              <a:t>in</a:t>
            </a:r>
            <a:r>
              <a:rPr lang="en-US" altLang="en-US" sz="2800">
                <a:latin typeface="+mn-cs"/>
              </a:rPr>
              <a:t> </a:t>
            </a:r>
            <a:r>
              <a:rPr lang="en-US" altLang="zh-CN" sz="2800">
                <a:latin typeface="+mn-cs"/>
              </a:rPr>
              <a:t>every attempt.</a:t>
            </a:r>
            <a:endParaRPr lang="zh-CN" altLang="en-US" sz="2800">
              <a:latin typeface="+mn-cs"/>
            </a:endParaRPr>
          </a:p>
        </p:txBody>
      </p:sp>
      <p:sp>
        <p:nvSpPr>
          <p:cNvPr id="5" name="文本框 4"/>
          <p:cNvSpPr txBox="1"/>
          <p:nvPr/>
        </p:nvSpPr>
        <p:spPr>
          <a:xfrm>
            <a:off x="542925" y="2891155"/>
            <a:ext cx="8690610" cy="89154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2.</a:t>
            </a:r>
            <a:r>
              <a:rPr lang="zh-CN" altLang="en-US" sz="2800">
                <a:latin typeface="仿宋" panose="02010609060101010101" charset="-122"/>
                <a:ea typeface="仿宋" panose="02010609060101010101" charset="-122"/>
                <a:cs typeface="仿宋" panose="02010609060101010101" charset="-122"/>
              </a:rPr>
              <a:t>开幕式将于上午</a:t>
            </a:r>
            <a:r>
              <a:rPr lang="en-US" altLang="zh-CN" sz="2800">
                <a:latin typeface="仿宋" panose="02010609060101010101" charset="-122"/>
                <a:ea typeface="仿宋" panose="02010609060101010101" charset="-122"/>
                <a:cs typeface="仿宋" panose="02010609060101010101" charset="-122"/>
              </a:rPr>
              <a:t>9</a:t>
            </a:r>
            <a:r>
              <a:rPr lang="zh-CN" altLang="en-US" sz="2800">
                <a:latin typeface="仿宋" panose="02010609060101010101" charset="-122"/>
                <a:ea typeface="仿宋" panose="02010609060101010101" charset="-122"/>
                <a:cs typeface="仿宋" panose="02010609060101010101" charset="-122"/>
              </a:rPr>
              <a:t>点开始，</a:t>
            </a:r>
            <a:r>
              <a:rPr lang="zh-CN" altLang="en-US" sz="2800" b="1">
                <a:solidFill>
                  <a:srgbClr val="C00000"/>
                </a:solidFill>
                <a:latin typeface="仿宋" panose="02010609060101010101" charset="-122"/>
                <a:ea typeface="仿宋" panose="02010609060101010101" charset="-122"/>
                <a:cs typeface="仿宋" panose="02010609060101010101" charset="-122"/>
              </a:rPr>
              <a:t>校长</a:t>
            </a:r>
            <a:r>
              <a:rPr lang="zh-CN" altLang="en-US" sz="2800">
                <a:latin typeface="仿宋" panose="02010609060101010101" charset="-122"/>
                <a:ea typeface="仿宋" panose="02010609060101010101" charset="-122"/>
                <a:cs typeface="仿宋" panose="02010609060101010101" charset="-122"/>
              </a:rPr>
              <a:t>将发表讲话。</a:t>
            </a:r>
            <a:r>
              <a:rPr lang="zh-CN" altLang="en-US" sz="2400" b="1">
                <a:solidFill>
                  <a:schemeClr val="accent6">
                    <a:lumMod val="50000"/>
                  </a:schemeClr>
                </a:solidFill>
                <a:latin typeface="Times New Roman" panose="02020603050405020304" charset="0"/>
                <a:ea typeface="仿宋" panose="02010609060101010101" charset="-122"/>
              </a:rPr>
              <a:t>(应用文之邀请参加音乐节)</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6" name="文本框 5"/>
          <p:cNvSpPr txBox="1"/>
          <p:nvPr/>
        </p:nvSpPr>
        <p:spPr>
          <a:xfrm>
            <a:off x="438150" y="4442460"/>
            <a:ext cx="9299575"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3.</a:t>
            </a:r>
            <a:r>
              <a:rPr lang="zh-CN" altLang="en-US" sz="2800">
                <a:latin typeface="仿宋" panose="02010609060101010101" charset="-122"/>
                <a:ea typeface="仿宋" panose="02010609060101010101" charset="-122"/>
                <a:cs typeface="仿宋" panose="02010609060101010101" charset="-122"/>
              </a:rPr>
              <a:t>当凯普看到他的</a:t>
            </a:r>
            <a:r>
              <a:rPr lang="zh-CN" altLang="en-US" sz="2800" b="1">
                <a:solidFill>
                  <a:srgbClr val="C00000"/>
                </a:solidFill>
                <a:latin typeface="仿宋" panose="02010609060101010101" charset="-122"/>
                <a:ea typeface="仿宋" panose="02010609060101010101" charset="-122"/>
                <a:cs typeface="仿宋" panose="02010609060101010101" charset="-122"/>
              </a:rPr>
              <a:t>主人</a:t>
            </a:r>
            <a:r>
              <a:rPr lang="zh-CN" altLang="en-US" sz="2800">
                <a:latin typeface="仿宋" panose="02010609060101010101" charset="-122"/>
                <a:ea typeface="仿宋" panose="02010609060101010101" charset="-122"/>
                <a:cs typeface="仿宋" panose="02010609060101010101" charset="-122"/>
              </a:rPr>
              <a:t>掉进井里时，这个小伙伴转来转去，想把他拽出来。</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pic>
        <p:nvPicPr>
          <p:cNvPr id="7" name="图片 6" descr="中华美食文化 筷子"/>
          <p:cNvPicPr>
            <a:picLocks noChangeAspect="1"/>
          </p:cNvPicPr>
          <p:nvPr/>
        </p:nvPicPr>
        <p:blipFill>
          <a:blip r:embed="rId2"/>
          <a:stretch>
            <a:fillRect/>
          </a:stretch>
        </p:blipFill>
        <p:spPr>
          <a:xfrm>
            <a:off x="9233535" y="1374140"/>
            <a:ext cx="2658745" cy="2658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966"/>
                                        </p:tgtEl>
                                        <p:attrNameLst>
                                          <p:attrName>style.visibility</p:attrName>
                                        </p:attrNameLst>
                                      </p:cBhvr>
                                      <p:to>
                                        <p:strVal val="visible"/>
                                      </p:to>
                                    </p:set>
                                    <p:anim to="" calcmode="lin" valueType="num">
                                      <p:cBhvr>
                                        <p:cTn id="12" dur="1" fill="hold"/>
                                        <p:tgtEl>
                                          <p:spTgt spid="4096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969"/>
                                        </p:tgtEl>
                                        <p:attrNameLst>
                                          <p:attrName>style.visibility</p:attrName>
                                        </p:attrNameLst>
                                      </p:cBhvr>
                                      <p:to>
                                        <p:strVal val="visible"/>
                                      </p:to>
                                    </p:set>
                                    <p:anim to="" calcmode="lin" valueType="num">
                                      <p:cBhvr>
                                        <p:cTn id="17" dur="1" fill="hold"/>
                                        <p:tgtEl>
                                          <p:spTgt spid="4096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0966" grpId="0"/>
      <p:bldP spid="40966" grpId="1"/>
      <p:bldP spid="40969" grpId="0"/>
      <p:bldP spid="4096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0963" name="文本框 10"/>
          <p:cNvSpPr txBox="1"/>
          <p:nvPr/>
        </p:nvSpPr>
        <p:spPr>
          <a:xfrm>
            <a:off x="720725" y="260350"/>
            <a:ext cx="167957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0964" name="文本框 17"/>
          <p:cNvSpPr txBox="1"/>
          <p:nvPr>
            <p:custDataLst>
              <p:tags r:id="rId1"/>
            </p:custDataLst>
          </p:nvPr>
        </p:nvSpPr>
        <p:spPr>
          <a:xfrm>
            <a:off x="2284095" y="260350"/>
            <a:ext cx="802830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master	/ˈmɑ:stə(r)/	n.高手;主人 vt.精通;掌握</a:t>
            </a:r>
            <a:endParaRPr lang="zh-CN" altLang="en-US" sz="2800" b="1">
              <a:solidFill>
                <a:srgbClr val="000000"/>
              </a:solidFill>
              <a:latin typeface="Times New Roman" panose="02020603050405020304" charset="0"/>
              <a:ea typeface="仿宋" panose="02010609060101010101" charset="-122"/>
            </a:endParaRPr>
          </a:p>
        </p:txBody>
      </p:sp>
      <p:sp>
        <p:nvSpPr>
          <p:cNvPr id="40968" name="文本框 4"/>
          <p:cNvSpPr txBox="1"/>
          <p:nvPr/>
        </p:nvSpPr>
        <p:spPr>
          <a:xfrm>
            <a:off x="626745" y="1975485"/>
            <a:ext cx="10443845" cy="2030095"/>
          </a:xfrm>
          <a:prstGeom prst="rect">
            <a:avLst/>
          </a:prstGeom>
          <a:noFill/>
          <a:ln w="9525">
            <a:noFill/>
          </a:ln>
        </p:spPr>
        <p:txBody>
          <a:bodyPr wrap="square" anchor="t" anchorCtr="0">
            <a:spAutoFit/>
          </a:bodyPr>
          <a:p>
            <a:pPr algn="just" defTabSz="266700">
              <a:lnSpc>
                <a:spcPct val="150000"/>
              </a:lnSpc>
            </a:pPr>
            <a:r>
              <a:rPr lang="en-US" altLang="zh-CN" sz="2800">
                <a:solidFill>
                  <a:srgbClr val="000000"/>
                </a:solidFill>
                <a:latin typeface="Times New Roman" panose="02020603050405020304" charset="0"/>
                <a:ea typeface="仿宋" panose="02010609060101010101" charset="-122"/>
              </a:rPr>
              <a:t>At last, the day came on which </a:t>
            </a:r>
            <a:r>
              <a:rPr lang="en-US" altLang="zh-CN" sz="2800" b="1">
                <a:solidFill>
                  <a:srgbClr val="C00000"/>
                </a:solidFill>
                <a:latin typeface="Times New Roman" panose="02020603050405020304" charset="0"/>
                <a:ea typeface="仿宋" panose="02010609060101010101" charset="-122"/>
              </a:rPr>
              <a:t>the master</a:t>
            </a:r>
            <a:r>
              <a:rPr lang="en-US" altLang="zh-CN" sz="2800">
                <a:solidFill>
                  <a:srgbClr val="000000"/>
                </a:solidFill>
                <a:latin typeface="Times New Roman" panose="02020603050405020304" charset="0"/>
                <a:ea typeface="仿宋" panose="02010609060101010101" charset="-122"/>
              </a:rPr>
              <a:t> was to give the prize, and after he called upon five or six boys to repeat the poem, it came to Tom’s turn.</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626745" y="902335"/>
            <a:ext cx="10966450"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rPr>
              <a:t>4.</a:t>
            </a:r>
            <a:r>
              <a:rPr lang="zh-CN" altLang="en-US" sz="2800">
                <a:latin typeface="仿宋" panose="02010609060101010101" charset="-122"/>
                <a:ea typeface="仿宋" panose="02010609060101010101" charset="-122"/>
              </a:rPr>
              <a:t>最后，到了</a:t>
            </a:r>
            <a:r>
              <a:rPr lang="zh-CN" altLang="en-US" sz="2800" b="1">
                <a:solidFill>
                  <a:srgbClr val="C00000"/>
                </a:solidFill>
                <a:latin typeface="仿宋" panose="02010609060101010101" charset="-122"/>
                <a:ea typeface="仿宋" panose="02010609060101010101" charset="-122"/>
              </a:rPr>
              <a:t>老师</a:t>
            </a:r>
            <a:r>
              <a:rPr lang="zh-CN" altLang="en-US" sz="2800">
                <a:latin typeface="仿宋" panose="02010609060101010101" charset="-122"/>
                <a:ea typeface="仿宋" panose="02010609060101010101" charset="-122"/>
              </a:rPr>
              <a:t>颁奖的日子，他叫了五六个孩子来背诵这首诗，就轮到汤姆了。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endParaRPr>
          </a:p>
        </p:txBody>
      </p:sp>
      <p:pic>
        <p:nvPicPr>
          <p:cNvPr id="3" name="图片 2"/>
          <p:cNvPicPr>
            <a:picLocks noChangeAspect="1"/>
          </p:cNvPicPr>
          <p:nvPr/>
        </p:nvPicPr>
        <p:blipFill>
          <a:blip r:embed="rId2"/>
          <a:stretch>
            <a:fillRect/>
          </a:stretch>
        </p:blipFill>
        <p:spPr>
          <a:xfrm>
            <a:off x="5870575" y="3555365"/>
            <a:ext cx="4441825" cy="2974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 to="" calcmode="lin" valueType="num">
                                      <p:cBhvr>
                                        <p:cTn id="7" dur="1" fill="hold"/>
                                        <p:tgtEl>
                                          <p:spTgt spid="4096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6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3011" name="文本框 10"/>
          <p:cNvSpPr txBox="1"/>
          <p:nvPr/>
        </p:nvSpPr>
        <p:spPr>
          <a:xfrm>
            <a:off x="720725" y="260350"/>
            <a:ext cx="2044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3012" name="文本框 17"/>
          <p:cNvSpPr txBox="1"/>
          <p:nvPr>
            <p:custDataLst>
              <p:tags r:id="rId1"/>
            </p:custDataLst>
          </p:nvPr>
        </p:nvSpPr>
        <p:spPr>
          <a:xfrm>
            <a:off x="2565083"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honour	/'ɒnə(r)/	n.荣誉;尊敬;荣幸</a:t>
            </a:r>
            <a:endParaRPr lang="zh-CN" altLang="en-US" sz="2800" b="1">
              <a:solidFill>
                <a:srgbClr val="000000"/>
              </a:solidFill>
              <a:latin typeface="Times New Roman" panose="02020603050405020304" charset="0"/>
              <a:ea typeface="仿宋" panose="02010609060101010101" charset="-122"/>
            </a:endParaRPr>
          </a:p>
        </p:txBody>
      </p:sp>
      <p:sp>
        <p:nvSpPr>
          <p:cNvPr id="43013" name="文本框 1"/>
          <p:cNvSpPr txBox="1"/>
          <p:nvPr/>
        </p:nvSpPr>
        <p:spPr>
          <a:xfrm>
            <a:off x="612140" y="4219575"/>
            <a:ext cx="8241665" cy="89154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3.</a:t>
            </a:r>
            <a:r>
              <a:rPr lang="zh-CN" altLang="en-US" sz="2800">
                <a:solidFill>
                  <a:srgbClr val="000000"/>
                </a:solidFill>
                <a:latin typeface="Times New Roman" panose="02020603050405020304" charset="0"/>
                <a:ea typeface="仿宋" panose="02010609060101010101" charset="-122"/>
              </a:rPr>
              <a:t>我的妈妈因为工作出色</a:t>
            </a:r>
            <a:r>
              <a:rPr lang="zh-CN" altLang="en-US" sz="2800" b="1">
                <a:solidFill>
                  <a:srgbClr val="C00000"/>
                </a:solidFill>
                <a:latin typeface="Times New Roman" panose="02020603050405020304" charset="0"/>
                <a:ea typeface="仿宋" panose="02010609060101010101" charset="-122"/>
              </a:rPr>
              <a:t>荣获</a:t>
            </a:r>
            <a:r>
              <a:rPr lang="zh-CN" altLang="en-US" sz="2800">
                <a:solidFill>
                  <a:srgbClr val="000000"/>
                </a:solidFill>
                <a:latin typeface="Times New Roman" panose="02020603050405020304" charset="0"/>
                <a:ea typeface="仿宋" panose="02010609060101010101" charset="-122"/>
              </a:rPr>
              <a:t>优秀教师的称号。</a:t>
            </a:r>
            <a:r>
              <a:rPr lang="zh-CN" altLang="en-US" sz="2400" b="1">
                <a:solidFill>
                  <a:schemeClr val="accent6">
                    <a:lumMod val="50000"/>
                  </a:schemeClr>
                </a:solidFill>
                <a:latin typeface="Times New Roman" panose="02020603050405020304" charset="0"/>
                <a:ea typeface="仿宋" panose="02010609060101010101" charset="-122"/>
              </a:rPr>
              <a:t>(应用文之2020全国卷Ⅰ)</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2" name="文本框 1"/>
          <p:cNvSpPr txBox="1"/>
          <p:nvPr/>
        </p:nvSpPr>
        <p:spPr>
          <a:xfrm>
            <a:off x="828675" y="1481455"/>
            <a:ext cx="9213850"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It is an honour/I feel honoured</a:t>
            </a:r>
            <a:r>
              <a:rPr lang="en-US" altLang="zh-CN" sz="2800">
                <a:solidFill>
                  <a:srgbClr val="000000"/>
                </a:solidFill>
                <a:latin typeface="Times New Roman" panose="02020603050405020304" charset="0"/>
                <a:ea typeface="仿宋" panose="02010609060101010101" charset="-122"/>
                <a:sym typeface="+mn-ea"/>
              </a:rPr>
              <a:t> to be invited to make a speech here.</a:t>
            </a:r>
            <a:endParaRPr lang="en-US" altLang="zh-CN"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612140" y="959485"/>
            <a:ext cx="8241665" cy="52197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a:t>
            </a:r>
            <a:r>
              <a:rPr lang="zh-CN" altLang="en-US" sz="2800" b="1">
                <a:solidFill>
                  <a:srgbClr val="C00000"/>
                </a:solidFill>
                <a:latin typeface="Times New Roman" panose="02020603050405020304" charset="0"/>
                <a:ea typeface="仿宋" panose="02010609060101010101" charset="-122"/>
                <a:sym typeface="+mn-ea"/>
              </a:rPr>
              <a:t>我荣幸</a:t>
            </a:r>
            <a:r>
              <a:rPr lang="zh-CN" altLang="en-US" sz="2800">
                <a:solidFill>
                  <a:srgbClr val="000000"/>
                </a:solidFill>
                <a:latin typeface="Times New Roman" panose="02020603050405020304" charset="0"/>
                <a:ea typeface="仿宋" panose="02010609060101010101" charset="-122"/>
                <a:sym typeface="+mn-ea"/>
              </a:rPr>
              <a:t>受邀在此演讲。</a:t>
            </a:r>
            <a:r>
              <a:rPr lang="zh-CN" altLang="en-US" sz="2400" b="1">
                <a:solidFill>
                  <a:schemeClr val="accent6">
                    <a:lumMod val="50000"/>
                  </a:schemeClr>
                </a:solidFill>
                <a:latin typeface="Times New Roman" panose="02020603050405020304" charset="0"/>
                <a:ea typeface="仿宋" panose="02010609060101010101" charset="-122"/>
                <a:sym typeface="+mn-ea"/>
              </a:rPr>
              <a:t>(应用文之演讲稿)</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4" name="文本框 3"/>
          <p:cNvSpPr txBox="1"/>
          <p:nvPr/>
        </p:nvSpPr>
        <p:spPr>
          <a:xfrm>
            <a:off x="720725" y="2589530"/>
            <a:ext cx="9799955" cy="52197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庆祝端午节是</a:t>
            </a:r>
            <a:r>
              <a:rPr lang="zh-CN" altLang="en-US" sz="2800" b="1">
                <a:solidFill>
                  <a:srgbClr val="C00000"/>
                </a:solidFill>
                <a:latin typeface="Times New Roman" panose="02020603050405020304" charset="0"/>
                <a:ea typeface="仿宋" panose="02010609060101010101" charset="-122"/>
                <a:sym typeface="+mn-ea"/>
              </a:rPr>
              <a:t>为了纪念</a:t>
            </a:r>
            <a:r>
              <a:rPr lang="zh-CN" altLang="en-US" sz="2800">
                <a:solidFill>
                  <a:srgbClr val="000000"/>
                </a:solidFill>
                <a:latin typeface="Times New Roman" panose="02020603050405020304" charset="0"/>
                <a:ea typeface="仿宋" panose="02010609060101010101" charset="-122"/>
                <a:sym typeface="+mn-ea"/>
              </a:rPr>
              <a:t>古代诗人屈原。</a:t>
            </a:r>
            <a:r>
              <a:rPr lang="zh-CN" altLang="en-US" sz="2400" b="1">
                <a:solidFill>
                  <a:schemeClr val="accent6">
                    <a:lumMod val="50000"/>
                  </a:schemeClr>
                </a:solidFill>
                <a:latin typeface="Times New Roman" panose="02020603050405020304" charset="0"/>
                <a:ea typeface="仿宋" panose="02010609060101010101" charset="-122"/>
                <a:sym typeface="+mn-ea"/>
              </a:rPr>
              <a:t>(应用文之传统文化)</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5" name="文本框 4"/>
          <p:cNvSpPr txBox="1"/>
          <p:nvPr/>
        </p:nvSpPr>
        <p:spPr>
          <a:xfrm>
            <a:off x="612140" y="5172710"/>
            <a:ext cx="943038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My mother has </a:t>
            </a:r>
            <a:r>
              <a:rPr lang="en-US" altLang="zh-CN" sz="2800" b="1">
                <a:solidFill>
                  <a:srgbClr val="C00000"/>
                </a:solidFill>
                <a:latin typeface="Times New Roman" panose="02020603050405020304" charset="0"/>
                <a:ea typeface="仿宋" panose="02010609060101010101" charset="-122"/>
                <a:sym typeface="+mn-ea"/>
              </a:rPr>
              <a:t>been honoured with</a:t>
            </a:r>
            <a:r>
              <a:rPr lang="en-US" altLang="zh-CN" sz="2800">
                <a:solidFill>
                  <a:srgbClr val="000000"/>
                </a:solidFill>
                <a:latin typeface="Times New Roman" panose="02020603050405020304" charset="0"/>
                <a:ea typeface="仿宋" panose="02010609060101010101" charset="-122"/>
                <a:sym typeface="+mn-ea"/>
              </a:rPr>
              <a:t> the best teacher for her excellent work.</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720725" y="3133725"/>
            <a:ext cx="969200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The Dragon Boat Festival is celebrated</a:t>
            </a:r>
            <a:r>
              <a:rPr lang="en-US" altLang="zh-CN" sz="2800" b="1">
                <a:solidFill>
                  <a:srgbClr val="C00000"/>
                </a:solidFill>
                <a:latin typeface="Times New Roman" panose="02020603050405020304" charset="0"/>
                <a:ea typeface="仿宋" panose="02010609060101010101" charset="-122"/>
                <a:sym typeface="+mn-ea"/>
              </a:rPr>
              <a:t> in honour of</a:t>
            </a:r>
            <a:r>
              <a:rPr lang="en-US" altLang="zh-CN" sz="2800">
                <a:solidFill>
                  <a:srgbClr val="000000"/>
                </a:solidFill>
                <a:latin typeface="Times New Roman" panose="02020603050405020304" charset="0"/>
                <a:ea typeface="仿宋" panose="02010609060101010101" charset="-122"/>
                <a:sym typeface="+mn-ea"/>
              </a:rPr>
              <a:t> an ancient poet, Qu Yuan. </a:t>
            </a:r>
            <a:endParaRPr lang="en-US" altLang="zh-CN" sz="2800">
              <a:solidFill>
                <a:srgbClr val="000000"/>
              </a:solidFill>
              <a:latin typeface="Times New Roman" panose="02020603050405020304" charset="0"/>
              <a:ea typeface="仿宋" panose="02010609060101010101" charset="-122"/>
              <a:sym typeface="+mn-ea"/>
            </a:endParaRPr>
          </a:p>
        </p:txBody>
      </p:sp>
      <p:pic>
        <p:nvPicPr>
          <p:cNvPr id="7" name="图片 6" descr="主持人 演讲 新闻"/>
          <p:cNvPicPr>
            <a:picLocks noChangeAspect="1"/>
          </p:cNvPicPr>
          <p:nvPr/>
        </p:nvPicPr>
        <p:blipFill>
          <a:blip r:embed="rId2"/>
          <a:stretch>
            <a:fillRect/>
          </a:stretch>
        </p:blipFill>
        <p:spPr>
          <a:xfrm>
            <a:off x="9755505" y="362585"/>
            <a:ext cx="2436495" cy="2436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3011" name="文本框 10"/>
          <p:cNvSpPr txBox="1"/>
          <p:nvPr/>
        </p:nvSpPr>
        <p:spPr>
          <a:xfrm>
            <a:off x="720725" y="260350"/>
            <a:ext cx="216090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3012" name="文本框 17"/>
          <p:cNvSpPr txBox="1"/>
          <p:nvPr>
            <p:custDataLst>
              <p:tags r:id="rId1"/>
            </p:custDataLst>
          </p:nvPr>
        </p:nvSpPr>
        <p:spPr>
          <a:xfrm>
            <a:off x="2994343"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honour	/'ɒnə(r)/	n.荣誉;尊敬;荣幸</a:t>
            </a:r>
            <a:endParaRPr lang="zh-CN" altLang="en-US" sz="2800" b="1">
              <a:solidFill>
                <a:srgbClr val="000000"/>
              </a:solidFill>
              <a:latin typeface="Times New Roman" panose="02020603050405020304" charset="0"/>
              <a:ea typeface="仿宋" panose="02010609060101010101" charset="-122"/>
            </a:endParaRPr>
          </a:p>
        </p:txBody>
      </p:sp>
      <p:sp>
        <p:nvSpPr>
          <p:cNvPr id="43015" name="文本框 1"/>
          <p:cNvSpPr txBox="1"/>
          <p:nvPr/>
        </p:nvSpPr>
        <p:spPr>
          <a:xfrm>
            <a:off x="438150" y="5052695"/>
            <a:ext cx="8487410" cy="521970"/>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It was</a:t>
            </a:r>
            <a:r>
              <a:rPr lang="en-US" altLang="zh-CN" sz="2800" b="1">
                <a:solidFill>
                  <a:srgbClr val="C00000"/>
                </a:solidFill>
                <a:latin typeface="Times New Roman" panose="02020603050405020304" charset="0"/>
                <a:ea typeface="仿宋" panose="02010609060101010101" charset="-122"/>
              </a:rPr>
              <a:t> a great honour</a:t>
            </a:r>
            <a:r>
              <a:rPr lang="en-US" altLang="zh-CN" sz="2800">
                <a:solidFill>
                  <a:srgbClr val="000000"/>
                </a:solidFill>
                <a:latin typeface="Times New Roman" panose="02020603050405020304" charset="0"/>
                <a:ea typeface="仿宋" panose="02010609060101010101" charset="-122"/>
              </a:rPr>
              <a:t> to be invited here today. </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374650" y="1010285"/>
            <a:ext cx="10517505" cy="1295400"/>
          </a:xfrm>
          <a:prstGeom prst="rect">
            <a:avLst/>
          </a:prstGeom>
          <a:noFill/>
        </p:spPr>
        <p:txBody>
          <a:bodyPr wrap="square" rtlCol="0" anchor="t">
            <a:no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4.</a:t>
            </a:r>
            <a:r>
              <a:rPr lang="zh-CN" altLang="en-US" sz="2800">
                <a:solidFill>
                  <a:srgbClr val="000000"/>
                </a:solidFill>
                <a:latin typeface="Times New Roman" panose="02020603050405020304" charset="0"/>
                <a:ea typeface="仿宋" panose="02010609060101010101" charset="-122"/>
                <a:sym typeface="+mn-ea"/>
              </a:rPr>
              <a:t>我</a:t>
            </a:r>
            <a:r>
              <a:rPr lang="zh-CN" altLang="en-US" sz="2800" b="1">
                <a:solidFill>
                  <a:srgbClr val="C00000"/>
                </a:solidFill>
                <a:latin typeface="Times New Roman" panose="02020603050405020304" charset="0"/>
                <a:ea typeface="仿宋" panose="02010609060101010101" charset="-122"/>
                <a:sym typeface="+mn-ea"/>
              </a:rPr>
              <a:t>很荣幸邀请</a:t>
            </a:r>
            <a:r>
              <a:rPr lang="zh-CN" altLang="en-US" sz="2800">
                <a:solidFill>
                  <a:srgbClr val="000000"/>
                </a:solidFill>
                <a:latin typeface="Times New Roman" panose="02020603050405020304" charset="0"/>
                <a:ea typeface="仿宋" panose="02010609060101010101" charset="-122"/>
                <a:sym typeface="+mn-ea"/>
              </a:rPr>
              <a:t>你参加我们学校广播电台的英语节目</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谈话</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的采访。</a:t>
            </a:r>
            <a:r>
              <a:rPr lang="zh-CN" altLang="en-US" sz="2400" b="1">
                <a:solidFill>
                  <a:schemeClr val="accent6">
                    <a:lumMod val="50000"/>
                  </a:schemeClr>
                </a:solidFill>
                <a:latin typeface="Times New Roman" panose="02020603050405020304" charset="0"/>
                <a:ea typeface="仿宋" panose="02010609060101010101" charset="-122"/>
                <a:sym typeface="+mn-ea"/>
              </a:rPr>
              <a:t>(2022·新高考全国卷Ⅰ应用文之邀请信)</a:t>
            </a:r>
            <a:endParaRPr lang="zh-CN" altLang="en-US" sz="2400" b="1">
              <a:solidFill>
                <a:schemeClr val="accent6">
                  <a:lumMod val="50000"/>
                </a:schemeClr>
              </a:solidFill>
              <a:latin typeface="Times New Roman" panose="02020603050405020304" charset="0"/>
              <a:ea typeface="仿宋" panose="02010609060101010101" charset="-122"/>
            </a:endParaRPr>
          </a:p>
          <a:p>
            <a:pPr algn="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374650" y="3899535"/>
            <a:ext cx="883602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They stood in silence </a:t>
            </a:r>
            <a:r>
              <a:rPr lang="en-US" altLang="zh-CN" sz="2800" b="1">
                <a:solidFill>
                  <a:srgbClr val="C00000"/>
                </a:solidFill>
                <a:latin typeface="Times New Roman" panose="02020603050405020304" charset="0"/>
                <a:ea typeface="仿宋" panose="02010609060101010101" charset="-122"/>
                <a:sym typeface="+mn-ea"/>
              </a:rPr>
              <a:t>as a mark of honour</a:t>
            </a:r>
            <a:r>
              <a:rPr lang="en-US" altLang="zh-CN" sz="2800">
                <a:solidFill>
                  <a:srgbClr val="000000"/>
                </a:solidFill>
                <a:latin typeface="Times New Roman" panose="02020603050405020304" charset="0"/>
                <a:ea typeface="仿宋" panose="02010609060101010101" charset="-122"/>
                <a:sym typeface="+mn-ea"/>
              </a:rPr>
              <a:t> to her. </a:t>
            </a:r>
            <a:endParaRPr lang="zh-CN" altLang="en-US"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350520" y="4476115"/>
            <a:ext cx="8859520" cy="537845"/>
          </a:xfrm>
          <a:prstGeom prst="rect">
            <a:avLst/>
          </a:prstGeom>
          <a:noFill/>
        </p:spPr>
        <p:txBody>
          <a:bodyPr wrap="square" rtlCol="0" anchor="t">
            <a:noAutofit/>
          </a:bodyPr>
          <a:p>
            <a:pPr defTabSz="266700"/>
            <a:r>
              <a:rPr lang="en-US" altLang="zh-CN" sz="2800">
                <a:solidFill>
                  <a:srgbClr val="000000"/>
                </a:solidFill>
                <a:latin typeface="Times New Roman" panose="02020603050405020304" charset="0"/>
                <a:ea typeface="仿宋" panose="02010609060101010101" charset="-122"/>
                <a:sym typeface="+mn-ea"/>
              </a:rPr>
              <a:t>6. </a:t>
            </a:r>
            <a:r>
              <a:rPr lang="zh-CN" altLang="en-US" sz="2800">
                <a:solidFill>
                  <a:srgbClr val="000000"/>
                </a:solidFill>
                <a:latin typeface="Times New Roman" panose="02020603050405020304" charset="0"/>
                <a:ea typeface="仿宋" panose="02010609060101010101" charset="-122"/>
                <a:sym typeface="+mn-ea"/>
              </a:rPr>
              <a:t>今天承蒙邀请到此，</a:t>
            </a:r>
            <a:r>
              <a:rPr lang="zh-CN" altLang="en-US" sz="2800" b="1">
                <a:solidFill>
                  <a:srgbClr val="C00000"/>
                </a:solidFill>
                <a:latin typeface="Times New Roman" panose="02020603050405020304" charset="0"/>
                <a:ea typeface="仿宋" panose="02010609060101010101" charset="-122"/>
                <a:sym typeface="+mn-ea"/>
              </a:rPr>
              <a:t>深感荣幸</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350520" y="3392170"/>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5.</a:t>
            </a:r>
            <a:r>
              <a:rPr lang="zh-CN" altLang="en-US" sz="2800">
                <a:solidFill>
                  <a:srgbClr val="000000"/>
                </a:solidFill>
                <a:latin typeface="Times New Roman" panose="02020603050405020304" charset="0"/>
                <a:ea typeface="仿宋" panose="02010609060101010101" charset="-122"/>
                <a:sym typeface="+mn-ea"/>
              </a:rPr>
              <a:t>他们肃立</a:t>
            </a:r>
            <a:r>
              <a:rPr lang="zh-CN" altLang="en-US" sz="2800" b="1">
                <a:solidFill>
                  <a:srgbClr val="C00000"/>
                </a:solidFill>
                <a:latin typeface="Times New Roman" panose="02020603050405020304" charset="0"/>
                <a:ea typeface="仿宋" panose="02010609060101010101" charset="-122"/>
                <a:sym typeface="+mn-ea"/>
              </a:rPr>
              <a:t>以示</a:t>
            </a:r>
            <a:r>
              <a:rPr lang="zh-CN" altLang="en-US" sz="2800">
                <a:solidFill>
                  <a:srgbClr val="000000"/>
                </a:solidFill>
                <a:latin typeface="Times New Roman" panose="02020603050405020304" charset="0"/>
                <a:ea typeface="仿宋" panose="02010609060101010101" charset="-122"/>
                <a:sym typeface="+mn-ea"/>
              </a:rPr>
              <a:t>对她的</a:t>
            </a:r>
            <a:r>
              <a:rPr lang="zh-CN" altLang="en-US" sz="2800" b="1">
                <a:solidFill>
                  <a:srgbClr val="C00000"/>
                </a:solidFill>
                <a:latin typeface="Times New Roman" panose="02020603050405020304" charset="0"/>
                <a:ea typeface="仿宋" panose="02010609060101010101" charset="-122"/>
                <a:sym typeface="+mn-ea"/>
              </a:rPr>
              <a:t>敬意</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374650" y="2172970"/>
            <a:ext cx="9038590" cy="138366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I </a:t>
            </a:r>
            <a:r>
              <a:rPr lang="en-US" altLang="zh-CN" sz="2800" b="1">
                <a:solidFill>
                  <a:srgbClr val="C00000"/>
                </a:solidFill>
                <a:latin typeface="Times New Roman" panose="02020603050405020304" charset="0"/>
                <a:ea typeface="仿宋" panose="02010609060101010101" charset="-122"/>
                <a:sym typeface="+mn-ea"/>
              </a:rPr>
              <a:t>feel it a great honour to invite</a:t>
            </a:r>
            <a:r>
              <a:rPr lang="en-US" altLang="zh-CN" sz="2800">
                <a:solidFill>
                  <a:srgbClr val="C00000"/>
                </a:solidFill>
                <a:latin typeface="Times New Roman" panose="02020603050405020304" charset="0"/>
                <a:ea typeface="仿宋" panose="02010609060101010101" charset="-122"/>
                <a:sym typeface="+mn-ea"/>
              </a:rPr>
              <a:t> </a:t>
            </a:r>
            <a:r>
              <a:rPr lang="en-US" altLang="zh-CN" sz="2800">
                <a:solidFill>
                  <a:srgbClr val="000000"/>
                </a:solidFill>
                <a:latin typeface="Times New Roman" panose="02020603050405020304" charset="0"/>
                <a:ea typeface="仿宋" panose="02010609060101010101" charset="-122"/>
                <a:sym typeface="+mn-ea"/>
              </a:rPr>
              <a:t>you to give an interview on the English program “Talk and Talk” in our school's radio station. </a:t>
            </a:r>
            <a:endParaRPr lang="en-US" altLang="zh-CN" sz="28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9210675" y="1798320"/>
            <a:ext cx="2697480" cy="213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3015"/>
                                        </p:tgtEl>
                                        <p:attrNameLst>
                                          <p:attrName>style.visibility</p:attrName>
                                        </p:attrNameLst>
                                      </p:cBhvr>
                                      <p:to>
                                        <p:strVal val="visible"/>
                                      </p:to>
                                    </p:set>
                                    <p:anim to="" calcmode="lin" valueType="num">
                                      <p:cBhvr>
                                        <p:cTn id="12" dur="1" fill="hold"/>
                                        <p:tgtEl>
                                          <p:spTgt spid="4301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3015" grpId="0"/>
      <p:bldP spid="43015"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5059" name="文本框 10"/>
          <p:cNvSpPr txBox="1"/>
          <p:nvPr/>
        </p:nvSpPr>
        <p:spPr>
          <a:xfrm>
            <a:off x="720725" y="260350"/>
            <a:ext cx="2044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5060" name="文本框 17"/>
          <p:cNvSpPr txBox="1"/>
          <p:nvPr>
            <p:custDataLst>
              <p:tags r:id="rId1"/>
            </p:custDataLst>
          </p:nvPr>
        </p:nvSpPr>
        <p:spPr>
          <a:xfrm>
            <a:off x="2432050"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glory	/ˈglɔ:ri/	n.荣誉;光荣;赞美</a:t>
            </a:r>
            <a:endParaRPr lang="zh-CN" altLang="en-US" sz="2800" b="1">
              <a:solidFill>
                <a:srgbClr val="000000"/>
              </a:solidFill>
              <a:latin typeface="Times New Roman" panose="02020603050405020304" charset="0"/>
              <a:ea typeface="仿宋" panose="02010609060101010101" charset="-122"/>
            </a:endParaRPr>
          </a:p>
        </p:txBody>
      </p:sp>
      <p:sp>
        <p:nvSpPr>
          <p:cNvPr id="45061" name="文本框 1"/>
          <p:cNvSpPr txBox="1"/>
          <p:nvPr/>
        </p:nvSpPr>
        <p:spPr>
          <a:xfrm>
            <a:off x="612140" y="1708785"/>
            <a:ext cx="1022667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It’s </a:t>
            </a:r>
            <a:r>
              <a:rPr lang="en-US" altLang="zh-CN" sz="2800" b="1">
                <a:solidFill>
                  <a:srgbClr val="C00000"/>
                </a:solidFill>
                <a:latin typeface="Times New Roman" panose="02020603050405020304" charset="0"/>
                <a:ea typeface="仿宋" panose="02010609060101010101" charset="-122"/>
              </a:rPr>
              <a:t>a glory for both of us</a:t>
            </a:r>
            <a:r>
              <a:rPr lang="en-US" altLang="zh-CN" sz="2800">
                <a:solidFill>
                  <a:srgbClr val="000000"/>
                </a:solidFill>
                <a:latin typeface="Times New Roman" panose="02020603050405020304" charset="0"/>
                <a:ea typeface="仿宋" panose="02010609060101010101" charset="-122"/>
              </a:rPr>
              <a:t>!Your inspiration seems a beacon guiding my way ahead.</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52450" y="1003935"/>
            <a:ext cx="9937750" cy="891540"/>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1.</a:t>
            </a:r>
            <a:r>
              <a:rPr lang="zh-CN" altLang="en-US" sz="2800">
                <a:latin typeface="仿宋" panose="02010609060101010101" charset="-122"/>
                <a:ea typeface="仿宋" panose="02010609060101010101" charset="-122"/>
                <a:cs typeface="仿宋" panose="02010609060101010101" charset="-122"/>
              </a:rPr>
              <a:t>这是</a:t>
            </a:r>
            <a:r>
              <a:rPr lang="zh-CN" altLang="en-US" sz="2800" b="1">
                <a:solidFill>
                  <a:srgbClr val="C00000"/>
                </a:solidFill>
                <a:latin typeface="仿宋" panose="02010609060101010101" charset="-122"/>
                <a:ea typeface="仿宋" panose="02010609060101010101" charset="-122"/>
                <a:cs typeface="仿宋" panose="02010609060101010101" charset="-122"/>
              </a:rPr>
              <a:t>我们俩的荣耀</a:t>
            </a:r>
            <a:r>
              <a:rPr lang="zh-CN" altLang="en-US" sz="2800">
                <a:latin typeface="仿宋" panose="02010609060101010101" charset="-122"/>
                <a:ea typeface="仿宋" panose="02010609060101010101" charset="-122"/>
                <a:cs typeface="仿宋" panose="02010609060101010101" charset="-122"/>
              </a:rPr>
              <a:t>！你的鼓舞就像指引我前进的灯塔。</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b="1">
              <a:solidFill>
                <a:schemeClr val="accent6">
                  <a:lumMod val="50000"/>
                </a:schemeClr>
              </a:solidFill>
              <a:latin typeface="Times New Roman" panose="02020603050405020304" charset="0"/>
              <a:ea typeface="仿宋" panose="02010609060101010101" charset="-122"/>
              <a:cs typeface="仿宋" panose="02010609060101010101" charset="-122"/>
              <a:sym typeface="+mn-ea"/>
            </a:endParaRPr>
          </a:p>
        </p:txBody>
      </p:sp>
      <p:sp>
        <p:nvSpPr>
          <p:cNvPr id="3" name="文本框 2"/>
          <p:cNvSpPr txBox="1"/>
          <p:nvPr/>
        </p:nvSpPr>
        <p:spPr>
          <a:xfrm>
            <a:off x="552450" y="2661920"/>
            <a:ext cx="9327515"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2. </a:t>
            </a:r>
            <a:r>
              <a:rPr lang="zh-CN" altLang="en-US" sz="2800">
                <a:latin typeface="仿宋" panose="02010609060101010101" charset="-122"/>
                <a:ea typeface="仿宋" panose="02010609060101010101" charset="-122"/>
                <a:cs typeface="仿宋" panose="02010609060101010101" charset="-122"/>
              </a:rPr>
              <a:t>颁奖典礼结束后，我走到老师的办公室，把证书和奖杯交给他，低声说：</a:t>
            </a:r>
            <a:r>
              <a:rPr lang="en-US" altLang="zh-CN" sz="2800">
                <a:latin typeface="仿宋" panose="02010609060101010101" charset="-122"/>
                <a:ea typeface="仿宋" panose="02010609060101010101" charset="-122"/>
                <a:cs typeface="仿宋" panose="02010609060101010101" charset="-122"/>
              </a:rPr>
              <a:t>“</a:t>
            </a:r>
            <a:r>
              <a:rPr lang="zh-CN" altLang="en-US" sz="2800">
                <a:latin typeface="仿宋" panose="02010609060101010101" charset="-122"/>
                <a:ea typeface="仿宋" panose="02010609060101010101" charset="-122"/>
                <a:cs typeface="仿宋" panose="02010609060101010101" charset="-122"/>
              </a:rPr>
              <a:t>我</a:t>
            </a:r>
            <a:r>
              <a:rPr lang="zh-CN" altLang="en-US" sz="2800" b="1">
                <a:solidFill>
                  <a:srgbClr val="C00000"/>
                </a:solidFill>
                <a:latin typeface="仿宋" panose="02010609060101010101" charset="-122"/>
                <a:ea typeface="仿宋" panose="02010609060101010101" charset="-122"/>
                <a:cs typeface="仿宋" panose="02010609060101010101" charset="-122"/>
              </a:rPr>
              <a:t>欠你这个荣誉</a:t>
            </a:r>
            <a:r>
              <a:rPr lang="zh-CN" altLang="en-US" sz="2800">
                <a:latin typeface="仿宋" panose="02010609060101010101" charset="-122"/>
                <a:ea typeface="仿宋" panose="02010609060101010101" charset="-122"/>
                <a:cs typeface="仿宋" panose="02010609060101010101" charset="-122"/>
              </a:rPr>
              <a:t>。</a:t>
            </a:r>
            <a:r>
              <a:rPr lang="en-US" altLang="zh-CN" sz="2800">
                <a:latin typeface="仿宋" panose="02010609060101010101" charset="-122"/>
                <a:ea typeface="仿宋" panose="02010609060101010101" charset="-122"/>
                <a:cs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720725" y="3749675"/>
            <a:ext cx="6951980" cy="1814830"/>
          </a:xfrm>
          <a:prstGeom prst="rect">
            <a:avLst/>
          </a:prstGeom>
          <a:noFill/>
        </p:spPr>
        <p:txBody>
          <a:bodyPr wrap="square" rtlCol="0" anchor="t">
            <a:spAutoFit/>
          </a:bodyPr>
          <a:p>
            <a:r>
              <a:rPr lang="en-US" altLang="zh-CN" sz="2800">
                <a:latin typeface="+mn-cs"/>
              </a:rPr>
              <a:t>I went to my teacher's office after the award presentation. Handing him the certificate and</a:t>
            </a:r>
            <a:endParaRPr lang="en-US" altLang="zh-CN" sz="2800">
              <a:latin typeface="+mn-cs"/>
            </a:endParaRPr>
          </a:p>
          <a:p>
            <a:r>
              <a:rPr lang="en-US" altLang="zh-CN" sz="2800">
                <a:latin typeface="+mn-cs"/>
              </a:rPr>
              <a:t>trophy,</a:t>
            </a:r>
            <a:r>
              <a:rPr lang="en-US" altLang="en-US" sz="2800">
                <a:latin typeface="+mn-cs"/>
              </a:rPr>
              <a:t> </a:t>
            </a:r>
            <a:r>
              <a:rPr lang="en-US" altLang="zh-CN" sz="2800">
                <a:latin typeface="+mn-cs"/>
              </a:rPr>
              <a:t>I</a:t>
            </a:r>
            <a:r>
              <a:rPr lang="en-US" altLang="en-US" sz="2800">
                <a:latin typeface="+mn-cs"/>
              </a:rPr>
              <a:t> </a:t>
            </a:r>
            <a:r>
              <a:rPr lang="en-US" altLang="zh-CN" sz="2800">
                <a:latin typeface="+mn-cs"/>
              </a:rPr>
              <a:t>murmured,</a:t>
            </a:r>
            <a:r>
              <a:rPr lang="en-US" altLang="en-US" sz="2800">
                <a:latin typeface="+mn-cs"/>
              </a:rPr>
              <a:t> </a:t>
            </a:r>
            <a:r>
              <a:rPr lang="en-US" altLang="zh-CN" sz="2800">
                <a:latin typeface="+mn-cs"/>
              </a:rPr>
              <a:t>"I</a:t>
            </a:r>
            <a:r>
              <a:rPr lang="en-US" altLang="en-US" sz="2800">
                <a:latin typeface="+mn-cs"/>
              </a:rPr>
              <a:t> </a:t>
            </a:r>
            <a:r>
              <a:rPr lang="en-US" altLang="zh-CN" sz="2800" b="1">
                <a:solidFill>
                  <a:srgbClr val="C00000"/>
                </a:solidFill>
                <a:latin typeface="+mn-cs"/>
              </a:rPr>
              <a:t>owed</a:t>
            </a:r>
            <a:r>
              <a:rPr lang="en-US" altLang="en-US" sz="2800" b="1">
                <a:solidFill>
                  <a:srgbClr val="C00000"/>
                </a:solidFill>
                <a:latin typeface="+mn-cs"/>
              </a:rPr>
              <a:t> </a:t>
            </a:r>
            <a:r>
              <a:rPr lang="en-US" altLang="zh-CN" sz="2800" b="1">
                <a:solidFill>
                  <a:srgbClr val="C00000"/>
                </a:solidFill>
                <a:latin typeface="+mn-cs"/>
              </a:rPr>
              <a:t>this</a:t>
            </a:r>
            <a:r>
              <a:rPr lang="en-US" altLang="en-US" sz="2800" b="1">
                <a:solidFill>
                  <a:srgbClr val="C00000"/>
                </a:solidFill>
                <a:latin typeface="+mn-cs"/>
              </a:rPr>
              <a:t> </a:t>
            </a:r>
            <a:r>
              <a:rPr lang="en-US" altLang="zh-CN" sz="2800" b="1">
                <a:solidFill>
                  <a:srgbClr val="C00000"/>
                </a:solidFill>
                <a:latin typeface="+mn-cs"/>
              </a:rPr>
              <a:t>glory</a:t>
            </a:r>
            <a:r>
              <a:rPr lang="en-US" altLang="en-US" sz="2800" b="1">
                <a:solidFill>
                  <a:srgbClr val="C00000"/>
                </a:solidFill>
                <a:latin typeface="+mn-cs"/>
              </a:rPr>
              <a:t> </a:t>
            </a:r>
            <a:r>
              <a:rPr lang="en-US" altLang="zh-CN" sz="2800" b="1">
                <a:solidFill>
                  <a:srgbClr val="C00000"/>
                </a:solidFill>
                <a:latin typeface="+mn-cs"/>
              </a:rPr>
              <a:t>to</a:t>
            </a:r>
            <a:r>
              <a:rPr lang="en-US" altLang="en-US" sz="2800" b="1">
                <a:solidFill>
                  <a:srgbClr val="C00000"/>
                </a:solidFill>
                <a:latin typeface="+mn-cs"/>
              </a:rPr>
              <a:t> </a:t>
            </a:r>
            <a:r>
              <a:rPr lang="en-US" altLang="zh-CN" sz="2800" b="1">
                <a:solidFill>
                  <a:srgbClr val="C00000"/>
                </a:solidFill>
                <a:latin typeface="+mn-cs"/>
              </a:rPr>
              <a:t>you</a:t>
            </a:r>
            <a:r>
              <a:rPr lang="en-US" altLang="zh-CN" sz="2800">
                <a:latin typeface="+mn-cs"/>
              </a:rPr>
              <a:t>."</a:t>
            </a:r>
            <a:r>
              <a:rPr lang="en-US" altLang="en-US" sz="2800">
                <a:latin typeface="+mn-cs"/>
              </a:rPr>
              <a:t> </a:t>
            </a:r>
            <a:endParaRPr lang="zh-CN" altLang="en-US" sz="2800">
              <a:latin typeface="+mn-cs"/>
            </a:endParaRPr>
          </a:p>
        </p:txBody>
      </p:sp>
      <p:pic>
        <p:nvPicPr>
          <p:cNvPr id="5" name="图片 4" descr="卡通手绘灯塔海洋大海渔业灯塔标识标志 "/>
          <p:cNvPicPr>
            <a:picLocks noChangeAspect="1"/>
          </p:cNvPicPr>
          <p:nvPr/>
        </p:nvPicPr>
        <p:blipFill>
          <a:blip r:embed="rId2"/>
          <a:stretch>
            <a:fillRect/>
          </a:stretch>
        </p:blipFill>
        <p:spPr>
          <a:xfrm>
            <a:off x="9255125" y="1003935"/>
            <a:ext cx="2463800" cy="2388870"/>
          </a:xfrm>
          <a:prstGeom prst="rect">
            <a:avLst/>
          </a:prstGeom>
        </p:spPr>
      </p:pic>
      <p:pic>
        <p:nvPicPr>
          <p:cNvPr id="6" name="图片 5" descr="奖杯"/>
          <p:cNvPicPr>
            <a:picLocks noChangeAspect="1"/>
          </p:cNvPicPr>
          <p:nvPr/>
        </p:nvPicPr>
        <p:blipFill>
          <a:blip r:embed="rId3"/>
          <a:stretch>
            <a:fillRect/>
          </a:stretch>
        </p:blipFill>
        <p:spPr>
          <a:xfrm>
            <a:off x="7542530" y="3332480"/>
            <a:ext cx="3296285" cy="3296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 to="" calcmode="lin" valueType="num">
                                      <p:cBhvr>
                                        <p:cTn id="7" dur="1" fill="hold"/>
                                        <p:tgtEl>
                                          <p:spTgt spid="4506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45061"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7107" name="文本框 10"/>
          <p:cNvSpPr txBox="1"/>
          <p:nvPr/>
        </p:nvSpPr>
        <p:spPr>
          <a:xfrm>
            <a:off x="720725" y="260350"/>
            <a:ext cx="175514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7108" name="文本框 17"/>
          <p:cNvSpPr txBox="1"/>
          <p:nvPr>
            <p:custDataLst>
              <p:tags r:id="rId1"/>
            </p:custDataLst>
          </p:nvPr>
        </p:nvSpPr>
        <p:spPr>
          <a:xfrm>
            <a:off x="2293938"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medal	/ˈmedl/	n.奖章;勋章</a:t>
            </a:r>
            <a:endParaRPr lang="zh-CN" altLang="en-US" sz="2800" b="1">
              <a:solidFill>
                <a:srgbClr val="000000"/>
              </a:solidFill>
              <a:latin typeface="Times New Roman" panose="02020603050405020304" charset="0"/>
              <a:ea typeface="仿宋" panose="02010609060101010101" charset="-122"/>
            </a:endParaRPr>
          </a:p>
        </p:txBody>
      </p:sp>
      <p:sp>
        <p:nvSpPr>
          <p:cNvPr id="47109" name="文本框 1"/>
          <p:cNvSpPr txBox="1"/>
          <p:nvPr/>
        </p:nvSpPr>
        <p:spPr>
          <a:xfrm>
            <a:off x="438150" y="2062480"/>
            <a:ext cx="5895340" cy="181483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Athletes from our school team have won five </a:t>
            </a:r>
            <a:r>
              <a:rPr lang="en-US" altLang="zh-CN" sz="2800" b="1">
                <a:solidFill>
                  <a:srgbClr val="C00000"/>
                </a:solidFill>
                <a:latin typeface="Times New Roman" panose="02020603050405020304" charset="0"/>
                <a:ea typeface="仿宋" panose="02010609060101010101" charset="-122"/>
              </a:rPr>
              <a:t>gold medals</a:t>
            </a:r>
            <a:r>
              <a:rPr lang="en-US" altLang="zh-CN" sz="2800">
                <a:solidFill>
                  <a:srgbClr val="000000"/>
                </a:solidFill>
                <a:latin typeface="Times New Roman" panose="02020603050405020304" charset="0"/>
                <a:ea typeface="仿宋" panose="02010609060101010101" charset="-122"/>
              </a:rPr>
              <a:t> of table tennis contests in recent years and the coaching team is also very professional.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374650" y="836295"/>
            <a:ext cx="11817350" cy="953135"/>
          </a:xfrm>
          <a:prstGeom prst="rect">
            <a:avLst/>
          </a:prstGeom>
          <a:noFill/>
        </p:spPr>
        <p:txBody>
          <a:bodyPr wrap="square" rtlCol="0" anchor="t">
            <a:noAutofit/>
          </a:bodyPr>
          <a:p>
            <a:pPr lvl="0" algn="l">
              <a:buClrTx/>
              <a:buSzTx/>
              <a:buFontTx/>
            </a:pPr>
            <a:r>
              <a:rPr lang="en-US" altLang="zh-CN" sz="2800">
                <a:solidFill>
                  <a:srgbClr val="000000"/>
                </a:solidFill>
                <a:latin typeface="Times New Roman" panose="02020603050405020304" charset="0"/>
                <a:ea typeface="仿宋" panose="02010609060101010101" charset="-122"/>
                <a:sym typeface="+mn-ea"/>
              </a:rPr>
              <a:t>1. 近年来，我们校队的运动员在乒乓球比赛中获得了5枚金牌，教练团队也非常专业。</a:t>
            </a:r>
            <a:r>
              <a:rPr lang="zh-CN" altLang="en-US" sz="2400" b="1">
                <a:solidFill>
                  <a:schemeClr val="accent6">
                    <a:lumMod val="50000"/>
                  </a:schemeClr>
                </a:solidFill>
                <a:latin typeface="Times New Roman" panose="02020603050405020304" charset="0"/>
                <a:ea typeface="仿宋" panose="02010609060101010101" charset="-122"/>
                <a:sym typeface="+mn-ea"/>
              </a:rPr>
              <a:t>(2017全国III卷应用文之乒乓球队招收新队员)</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4" name="文本框 3"/>
          <p:cNvSpPr txBox="1"/>
          <p:nvPr/>
        </p:nvSpPr>
        <p:spPr>
          <a:xfrm>
            <a:off x="525145" y="4895850"/>
            <a:ext cx="9675495" cy="1261745"/>
          </a:xfrm>
          <a:prstGeom prst="rect">
            <a:avLst/>
          </a:prstGeom>
          <a:noFill/>
          <a:ln w="9525">
            <a:noFill/>
          </a:ln>
        </p:spPr>
        <p:txBody>
          <a:bodyPr wrap="square" anchor="t" anchorCtr="0">
            <a:spAutoFit/>
          </a:bodyPr>
          <a:p>
            <a:pPr marL="158750" indent="9525" algn="just" defTabSz="266700">
              <a:lnSpc>
                <a:spcPct val="136000"/>
              </a:lnSpc>
              <a:spcBef>
                <a:spcPts val="500"/>
              </a:spcBef>
            </a:pPr>
            <a:r>
              <a:rPr lang="en-US" altLang="zh-CN" sz="2800">
                <a:solidFill>
                  <a:srgbClr val="000000"/>
                </a:solidFill>
                <a:latin typeface="Times New Roman" panose="02020603050405020304" charset="0"/>
                <a:ea typeface="仿宋" panose="02010609060101010101" charset="-122"/>
              </a:rPr>
              <a:t> However, my loss was doomed: I finished fourth, which meant I, together with our team, </a:t>
            </a:r>
            <a:r>
              <a:rPr lang="en-US" altLang="zh-CN" sz="2800" b="1">
                <a:solidFill>
                  <a:srgbClr val="C00000"/>
                </a:solidFill>
                <a:latin typeface="Times New Roman" panose="02020603050405020304" charset="0"/>
                <a:ea typeface="仿宋" panose="02010609060101010101" charset="-122"/>
              </a:rPr>
              <a:t>missed out on a medal</a:t>
            </a:r>
            <a:r>
              <a:rPr lang="en-US" altLang="zh-CN" sz="2800">
                <a:solidFill>
                  <a:srgbClr val="000000"/>
                </a:solidFill>
                <a:latin typeface="Times New Roman" panose="02020603050405020304" charset="0"/>
                <a:ea typeface="仿宋" panose="02010609060101010101" charset="-122"/>
              </a:rPr>
              <a:t>, once again.</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438150" y="4150360"/>
            <a:ext cx="10765155"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2.</a:t>
            </a:r>
            <a:r>
              <a:rPr lang="zh-CN" altLang="en-US" sz="2800">
                <a:latin typeface="仿宋" panose="02010609060101010101" charset="-122"/>
                <a:ea typeface="仿宋" panose="02010609060101010101" charset="-122"/>
                <a:cs typeface="仿宋" panose="02010609060101010101" charset="-122"/>
              </a:rPr>
              <a:t>然而，我的失败是注定的：我获得了第四名，这意味着我和我们的团队再一次</a:t>
            </a:r>
            <a:r>
              <a:rPr lang="zh-CN" altLang="en-US" sz="2800" b="1">
                <a:solidFill>
                  <a:srgbClr val="C00000"/>
                </a:solidFill>
                <a:latin typeface="仿宋" panose="02010609060101010101" charset="-122"/>
                <a:ea typeface="仿宋" panose="02010609060101010101" charset="-122"/>
                <a:cs typeface="仿宋" panose="02010609060101010101" charset="-122"/>
              </a:rPr>
              <a:t>与奖牌失之交</a:t>
            </a:r>
            <a:r>
              <a:rPr lang="zh-CN" altLang="en-US" sz="2800">
                <a:latin typeface="仿宋" panose="02010609060101010101" charset="-122"/>
                <a:ea typeface="仿宋" panose="02010609060101010101" charset="-122"/>
                <a:cs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pic>
        <p:nvPicPr>
          <p:cNvPr id="6" name="图片 5"/>
          <p:cNvPicPr>
            <a:picLocks noChangeAspect="1"/>
          </p:cNvPicPr>
          <p:nvPr/>
        </p:nvPicPr>
        <p:blipFill>
          <a:blip r:embed="rId2"/>
          <a:stretch>
            <a:fillRect/>
          </a:stretch>
        </p:blipFill>
        <p:spPr>
          <a:xfrm>
            <a:off x="7077075" y="1738630"/>
            <a:ext cx="2693035" cy="2167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to="" calcmode="lin" valueType="num">
                                      <p:cBhvr>
                                        <p:cTn id="7" dur="1" fill="hold"/>
                                        <p:tgtEl>
                                          <p:spTgt spid="4710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09" grpId="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9155" name="文本框 10"/>
          <p:cNvSpPr txBox="1"/>
          <p:nvPr/>
        </p:nvSpPr>
        <p:spPr>
          <a:xfrm>
            <a:off x="720725" y="260350"/>
            <a:ext cx="168211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49156" name="文本框 17"/>
          <p:cNvSpPr txBox="1"/>
          <p:nvPr>
            <p:custDataLst>
              <p:tags r:id="rId1"/>
            </p:custDataLst>
          </p:nvPr>
        </p:nvSpPr>
        <p:spPr>
          <a:xfrm>
            <a:off x="2219960" y="174625"/>
            <a:ext cx="997204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championship	/ˈtʃæmpiənʃɪp/	n.锦标赛;冠军赛;冠军称号</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champion	/ˈtʃæmpiən/	n.冠军;优胜者</a:t>
            </a:r>
            <a:endParaRPr lang="zh-CN" altLang="en-US" sz="2800" b="1">
              <a:solidFill>
                <a:srgbClr val="000000"/>
              </a:solidFill>
              <a:latin typeface="Times New Roman" panose="02020603050405020304" charset="0"/>
              <a:ea typeface="仿宋" panose="02010609060101010101" charset="-122"/>
            </a:endParaRPr>
          </a:p>
        </p:txBody>
      </p:sp>
      <p:sp>
        <p:nvSpPr>
          <p:cNvPr id="49157" name="文本框 1"/>
          <p:cNvSpPr txBox="1"/>
          <p:nvPr/>
        </p:nvSpPr>
        <p:spPr>
          <a:xfrm>
            <a:off x="561340" y="1450975"/>
            <a:ext cx="9298940"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1.</a:t>
            </a:r>
            <a:r>
              <a:rPr lang="zh-CN" altLang="en-US" sz="2800">
                <a:solidFill>
                  <a:srgbClr val="000000"/>
                </a:solidFill>
                <a:latin typeface="Times New Roman" panose="02020603050405020304" charset="0"/>
                <a:ea typeface="仿宋" panose="02010609060101010101" charset="-122"/>
              </a:rPr>
              <a:t>我们将与其他排球队争夺</a:t>
            </a:r>
            <a:r>
              <a:rPr lang="zh-CN" altLang="en-US" sz="2800" b="1">
                <a:solidFill>
                  <a:srgbClr val="C00000"/>
                </a:solidFill>
                <a:latin typeface="Times New Roman" panose="02020603050405020304" charset="0"/>
                <a:ea typeface="仿宋" panose="02010609060101010101" charset="-122"/>
              </a:rPr>
              <a:t>冠军</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(应用文之告知信)</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2" name="文本框 1"/>
          <p:cNvSpPr txBox="1"/>
          <p:nvPr/>
        </p:nvSpPr>
        <p:spPr>
          <a:xfrm>
            <a:off x="828675" y="2150745"/>
            <a:ext cx="1058926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We will compete with other volleyball teams for the </a:t>
            </a:r>
            <a:r>
              <a:rPr lang="en-US" altLang="zh-CN" sz="2800" b="1">
                <a:solidFill>
                  <a:srgbClr val="C00000"/>
                </a:solidFill>
                <a:latin typeface="Times New Roman" panose="02020603050405020304" charset="0"/>
                <a:ea typeface="仿宋" panose="02010609060101010101" charset="-122"/>
                <a:sym typeface="+mn-ea"/>
              </a:rPr>
              <a:t>championship</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1203" name="文本框 10"/>
          <p:cNvSpPr txBox="1"/>
          <p:nvPr/>
        </p:nvSpPr>
        <p:spPr>
          <a:xfrm>
            <a:off x="720725" y="260350"/>
            <a:ext cx="18275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1204" name="文本框 17"/>
          <p:cNvSpPr txBox="1"/>
          <p:nvPr>
            <p:custDataLst>
              <p:tags r:id="rId1"/>
            </p:custDataLst>
          </p:nvPr>
        </p:nvSpPr>
        <p:spPr>
          <a:xfrm>
            <a:off x="2444115" y="260033"/>
            <a:ext cx="8288338"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determination	/dɪˌtɜ:mɪˈneɪʃn/	n.决心;决定</a:t>
            </a:r>
            <a:endParaRPr lang="zh-CN" altLang="en-US" sz="2800" b="1">
              <a:solidFill>
                <a:srgbClr val="000000"/>
              </a:solidFill>
              <a:latin typeface="Times New Roman" panose="02020603050405020304" charset="0"/>
              <a:ea typeface="仿宋" panose="02010609060101010101" charset="-122"/>
            </a:endParaRPr>
          </a:p>
        </p:txBody>
      </p:sp>
      <p:sp>
        <p:nvSpPr>
          <p:cNvPr id="51205" name="文本框 1"/>
          <p:cNvSpPr txBox="1"/>
          <p:nvPr/>
        </p:nvSpPr>
        <p:spPr>
          <a:xfrm>
            <a:off x="828675" y="1466850"/>
            <a:ext cx="10248900" cy="953135"/>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Sports teach us to accept challenges and face difficulties </a:t>
            </a:r>
            <a:r>
              <a:rPr lang="en-US" altLang="zh-CN" sz="2800" b="1">
                <a:solidFill>
                  <a:srgbClr val="C00000"/>
                </a:solidFill>
                <a:latin typeface="Times New Roman" panose="02020603050405020304" charset="0"/>
                <a:ea typeface="仿宋" panose="02010609060101010101" charset="-122"/>
              </a:rPr>
              <a:t>with determination</a:t>
            </a:r>
            <a:r>
              <a:rPr lang="en-US" altLang="zh-CN" sz="2800">
                <a:solidFill>
                  <a:srgbClr val="000000"/>
                </a:solidFill>
                <a:latin typeface="Times New Roman" panose="02020603050405020304" charset="0"/>
                <a:ea typeface="仿宋" panose="02010609060101010101" charset="-122"/>
              </a:rPr>
              <a:t>. </a:t>
            </a:r>
            <a:endParaRPr lang="en-US" altLang="zh-CN" sz="2800">
              <a:solidFill>
                <a:srgbClr val="000000"/>
              </a:solidFill>
              <a:latin typeface="Times New Roman" panose="02020603050405020304" charset="0"/>
              <a:ea typeface="仿宋" panose="02010609060101010101" charset="-122"/>
            </a:endParaRPr>
          </a:p>
        </p:txBody>
      </p:sp>
      <p:sp>
        <p:nvSpPr>
          <p:cNvPr id="51206" name="文本框 2"/>
          <p:cNvSpPr txBox="1"/>
          <p:nvPr/>
        </p:nvSpPr>
        <p:spPr>
          <a:xfrm>
            <a:off x="828675" y="3373120"/>
            <a:ext cx="10368280" cy="521970"/>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Amazed at their fluent oral English, </a:t>
            </a:r>
            <a:r>
              <a:rPr lang="en-US" altLang="zh-CN" sz="2800" b="1">
                <a:solidFill>
                  <a:srgbClr val="C00000"/>
                </a:solidFill>
                <a:latin typeface="Times New Roman" panose="02020603050405020304" charset="0"/>
                <a:ea typeface="仿宋" panose="02010609060101010101" charset="-122"/>
              </a:rPr>
              <a:t>I was determined to be as good</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828675" y="5172075"/>
            <a:ext cx="8368030"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It was at that time that I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determined to go on working on the farm</a:t>
            </a:r>
            <a:r>
              <a:rPr lang="en-US" altLang="zh-CN" sz="2800" b="1" noProof="1">
                <a:solidFill>
                  <a:srgbClr val="C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so that I could help support my family.</a:t>
            </a:r>
            <a:endParaRPr lang="en-US" altLang="zh-CN" sz="280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nvSpPr>
        <p:spPr>
          <a:xfrm>
            <a:off x="720725" y="782955"/>
            <a:ext cx="10357485" cy="52197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运动教会我们接受挑战</a:t>
            </a:r>
            <a:r>
              <a:rPr lang="en-US" altLang="zh-CN" sz="2800">
                <a:solidFill>
                  <a:srgbClr val="000000"/>
                </a:solidFill>
                <a:latin typeface="Times New Roman" panose="02020603050405020304" charset="0"/>
                <a:ea typeface="仿宋" panose="02010609060101010101" charset="-122"/>
                <a:sym typeface="+mn-ea"/>
              </a:rPr>
              <a:t>,</a:t>
            </a:r>
            <a:r>
              <a:rPr lang="zh-CN" altLang="en-US" sz="2800" b="1">
                <a:solidFill>
                  <a:srgbClr val="C00000"/>
                </a:solidFill>
                <a:latin typeface="Times New Roman" panose="02020603050405020304" charset="0"/>
                <a:ea typeface="仿宋" panose="02010609060101010101" charset="-122"/>
                <a:sym typeface="+mn-ea"/>
              </a:rPr>
              <a:t>坚定地</a:t>
            </a:r>
            <a:r>
              <a:rPr lang="zh-CN" altLang="en-US" sz="2800">
                <a:solidFill>
                  <a:srgbClr val="000000"/>
                </a:solidFill>
                <a:latin typeface="Times New Roman" panose="02020603050405020304" charset="0"/>
                <a:ea typeface="仿宋" panose="02010609060101010101" charset="-122"/>
                <a:sym typeface="+mn-ea"/>
              </a:rPr>
              <a:t>面对困难。</a:t>
            </a:r>
            <a:r>
              <a:rPr lang="zh-CN" altLang="en-US" sz="2400" b="1">
                <a:solidFill>
                  <a:schemeClr val="accent6">
                    <a:lumMod val="50000"/>
                  </a:schemeClr>
                </a:solidFill>
                <a:latin typeface="Times New Roman" panose="02020603050405020304" charset="0"/>
                <a:ea typeface="仿宋" panose="02010609060101010101" charset="-122"/>
                <a:sym typeface="+mn-ea"/>
              </a:rPr>
              <a:t>(应用文之短文投稿)</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3" name="文本框 2"/>
          <p:cNvSpPr txBox="1"/>
          <p:nvPr/>
        </p:nvSpPr>
        <p:spPr>
          <a:xfrm>
            <a:off x="828675" y="2419985"/>
            <a:ext cx="9903460" cy="89154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他们流利的英语口语让我惊叹不已</a:t>
            </a:r>
            <a:r>
              <a:rPr lang="en-US" altLang="zh-CN" sz="2800">
                <a:solidFill>
                  <a:srgbClr val="000000"/>
                </a:solidFill>
                <a:latin typeface="Times New Roman" panose="02020603050405020304" charset="0"/>
                <a:ea typeface="仿宋" panose="02010609060101010101" charset="-122"/>
                <a:sym typeface="+mn-ea"/>
              </a:rPr>
              <a:t>,</a:t>
            </a:r>
            <a:r>
              <a:rPr lang="zh-CN" altLang="en-US" sz="2800" b="1">
                <a:solidFill>
                  <a:srgbClr val="C00000"/>
                </a:solidFill>
                <a:latin typeface="Times New Roman" panose="02020603050405020304" charset="0"/>
                <a:ea typeface="仿宋" panose="02010609060101010101" charset="-122"/>
                <a:sym typeface="+mn-ea"/>
              </a:rPr>
              <a:t>我决心也要学得一样好</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(应用文之短文投稿)</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5" name="文本框 4"/>
          <p:cNvSpPr txBox="1"/>
          <p:nvPr/>
        </p:nvSpPr>
        <p:spPr>
          <a:xfrm>
            <a:off x="720725" y="4018915"/>
            <a:ext cx="10998200" cy="891540"/>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3.</a:t>
            </a:r>
            <a:r>
              <a:rPr lang="zh-CN" altLang="en-US" sz="2800">
                <a:solidFill>
                  <a:srgbClr val="000000"/>
                </a:solidFill>
                <a:latin typeface="Times New Roman" panose="02020603050405020304" charset="0"/>
                <a:ea typeface="仿宋" panose="02010609060101010101" charset="-122"/>
                <a:sym typeface="+mn-ea"/>
              </a:rPr>
              <a:t>就在那时我</a:t>
            </a:r>
            <a:r>
              <a:rPr lang="zh-CN" altLang="en-US" sz="2800" b="1">
                <a:solidFill>
                  <a:srgbClr val="C00000"/>
                </a:solidFill>
                <a:latin typeface="Times New Roman" panose="02020603050405020304" charset="0"/>
                <a:ea typeface="仿宋" panose="02010609060101010101" charset="-122"/>
                <a:sym typeface="+mn-ea"/>
              </a:rPr>
              <a:t>决定继续在农场工作</a:t>
            </a:r>
            <a:r>
              <a:rPr lang="zh-CN" altLang="en-US" sz="2800">
                <a:solidFill>
                  <a:srgbClr val="000000"/>
                </a:solidFill>
                <a:latin typeface="Times New Roman" panose="02020603050405020304" charset="0"/>
                <a:ea typeface="仿宋" panose="02010609060101010101" charset="-122"/>
                <a:sym typeface="+mn-ea"/>
              </a:rPr>
              <a:t>，以便能帮助养家糊口。</a:t>
            </a:r>
            <a:r>
              <a:rPr lang="zh-CN" altLang="en-US" sz="2400" b="1">
                <a:solidFill>
                  <a:schemeClr val="accent6">
                    <a:lumMod val="50000"/>
                  </a:schemeClr>
                </a:solidFill>
                <a:latin typeface="Times New Roman" panose="02020603050405020304" charset="0"/>
                <a:ea typeface="仿宋" panose="02010609060101010101" charset="-122"/>
                <a:sym typeface="+mn-ea"/>
              </a:rPr>
              <a:t>( 2021浙江卷续写)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8830945" y="4650105"/>
            <a:ext cx="2887980" cy="1896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 to="" calcmode="lin" valueType="num">
                                      <p:cBhvr>
                                        <p:cTn id="7" dur="1" fill="hold"/>
                                        <p:tgtEl>
                                          <p:spTgt spid="5120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 to="" calcmode="lin" valueType="num">
                                      <p:cBhvr>
                                        <p:cTn id="12" dur="1" fill="hold"/>
                                        <p:tgtEl>
                                          <p:spTgt spid="5120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51205" grpId="1"/>
      <p:bldP spid="51206" grpId="0"/>
      <p:bldP spid="51206" grpId="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1203" name="文本框 10"/>
          <p:cNvSpPr txBox="1"/>
          <p:nvPr/>
        </p:nvSpPr>
        <p:spPr>
          <a:xfrm>
            <a:off x="720725" y="260350"/>
            <a:ext cx="18275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1204" name="文本框 17"/>
          <p:cNvSpPr txBox="1"/>
          <p:nvPr>
            <p:custDataLst>
              <p:tags r:id="rId1"/>
            </p:custDataLst>
          </p:nvPr>
        </p:nvSpPr>
        <p:spPr>
          <a:xfrm>
            <a:off x="2444115" y="260033"/>
            <a:ext cx="8288338"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determination	/dɪˌtɜ:mɪˈneɪʃn/	n.决心;决定</a:t>
            </a:r>
            <a:endParaRPr lang="zh-CN" altLang="en-US" sz="2800" b="1">
              <a:solidFill>
                <a:srgbClr val="000000"/>
              </a:solidFill>
              <a:latin typeface="Times New Roman" panose="02020603050405020304" charset="0"/>
              <a:ea typeface="仿宋" panose="02010609060101010101" charset="-122"/>
            </a:endParaRPr>
          </a:p>
        </p:txBody>
      </p:sp>
      <p:sp>
        <p:nvSpPr>
          <p:cNvPr id="51208" name="文本框 4"/>
          <p:cNvSpPr txBox="1"/>
          <p:nvPr/>
        </p:nvSpPr>
        <p:spPr>
          <a:xfrm>
            <a:off x="374650" y="1826895"/>
            <a:ext cx="10944225"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At my words, with tears rolling down his cheeks, David turned to me and </a:t>
            </a:r>
            <a:r>
              <a:rPr lang="en-US" altLang="zh-CN" sz="2800" b="1">
                <a:solidFill>
                  <a:srgbClr val="C00000"/>
                </a:solidFill>
                <a:latin typeface="Times New Roman" panose="02020603050405020304" charset="0"/>
                <a:ea typeface="仿宋" panose="02010609060101010101" charset="-122"/>
              </a:rPr>
              <a:t>firmly expressed his determination</a:t>
            </a:r>
            <a:r>
              <a:rPr lang="en-US" altLang="zh-CN" sz="2800">
                <a:solidFill>
                  <a:srgbClr val="000000"/>
                </a:solidFill>
                <a:latin typeface="Times New Roman" panose="02020603050405020304" charset="0"/>
                <a:ea typeface="仿宋" panose="02010609060101010101" charset="-122"/>
              </a:rPr>
              <a:t> to finish the cross-country run. </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374650" y="782320"/>
            <a:ext cx="11639550" cy="953135"/>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4.</a:t>
            </a:r>
            <a:r>
              <a:rPr lang="zh-CN" altLang="en-US" sz="2800">
                <a:solidFill>
                  <a:srgbClr val="000000"/>
                </a:solidFill>
                <a:latin typeface="Times New Roman" panose="02020603050405020304" charset="0"/>
                <a:ea typeface="仿宋" panose="02010609060101010101" charset="-122"/>
                <a:sym typeface="+mn-ea"/>
              </a:rPr>
              <a:t>听了我的话，大卫泪流满面地转向我，</a:t>
            </a:r>
            <a:r>
              <a:rPr lang="zh-CN" altLang="en-US" sz="2800" b="1">
                <a:solidFill>
                  <a:srgbClr val="C00000"/>
                </a:solidFill>
                <a:latin typeface="Times New Roman" panose="02020603050405020304" charset="0"/>
                <a:ea typeface="仿宋" panose="02010609060101010101" charset="-122"/>
                <a:sym typeface="+mn-ea"/>
              </a:rPr>
              <a:t>坚定地表达了</a:t>
            </a:r>
            <a:r>
              <a:rPr lang="zh-CN" altLang="en-US" sz="2800">
                <a:solidFill>
                  <a:srgbClr val="000000"/>
                </a:solidFill>
                <a:latin typeface="Times New Roman" panose="02020603050405020304" charset="0"/>
                <a:ea typeface="仿宋" panose="02010609060101010101" charset="-122"/>
                <a:sym typeface="+mn-ea"/>
              </a:rPr>
              <a:t>自己要完成越野跑的</a:t>
            </a:r>
            <a:r>
              <a:rPr lang="zh-CN" altLang="en-US" sz="2800" b="1">
                <a:solidFill>
                  <a:srgbClr val="C00000"/>
                </a:solidFill>
                <a:latin typeface="Times New Roman" panose="02020603050405020304" charset="0"/>
                <a:ea typeface="仿宋" panose="02010609060101010101" charset="-122"/>
                <a:sym typeface="+mn-ea"/>
              </a:rPr>
              <a:t>决心</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（2022新高考全国卷Ⅰ读后续写）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3" name="文本框 2"/>
          <p:cNvSpPr txBox="1"/>
          <p:nvPr/>
        </p:nvSpPr>
        <p:spPr>
          <a:xfrm>
            <a:off x="438150" y="4416425"/>
            <a:ext cx="8776335" cy="2030095"/>
          </a:xfrm>
          <a:prstGeom prst="rect">
            <a:avLst/>
          </a:prstGeom>
          <a:noFill/>
        </p:spPr>
        <p:txBody>
          <a:bodyPr wrap="square" rtlCol="0" anchor="t">
            <a:spAutoFit/>
          </a:bodyPr>
          <a:p>
            <a:pPr defTabSz="266700">
              <a:lnSpc>
                <a:spcPct val="150000"/>
              </a:lnSpc>
            </a:pPr>
            <a:r>
              <a:rPr lang="en-US" altLang="zh-CN" sz="2800" b="1">
                <a:solidFill>
                  <a:srgbClr val="C00000"/>
                </a:solidFill>
                <a:uFill>
                  <a:solidFill>
                    <a:srgbClr val="000000"/>
                  </a:solidFill>
                </a:uFill>
                <a:latin typeface="Times New Roman" panose="02020603050405020304" charset="0"/>
                <a:ea typeface="仿宋" panose="02010609060101010101" charset="-122"/>
                <a:sym typeface="+mn-ea"/>
              </a:rPr>
              <a:t>Determined to organize the theme class meeting wonderfully, </a:t>
            </a:r>
            <a:r>
              <a:rPr lang="en-US" altLang="zh-CN" sz="2800">
                <a:solidFill>
                  <a:srgbClr val="000000"/>
                </a:solidFill>
                <a:latin typeface="Times New Roman" panose="02020603050405020304" charset="0"/>
                <a:ea typeface="仿宋" panose="02010609060101010101" charset="-122"/>
                <a:sym typeface="+mn-ea"/>
              </a:rPr>
              <a:t>I am writing to ask you for advice on which traditional Chinese cultures attract foreign friends most.</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437515" y="3302000"/>
            <a:ext cx="10881360" cy="953135"/>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5. </a:t>
            </a:r>
            <a:r>
              <a:rPr lang="zh-CN" altLang="en-US" sz="2800" b="1">
                <a:solidFill>
                  <a:srgbClr val="C00000"/>
                </a:solidFill>
                <a:latin typeface="Times New Roman" panose="02020603050405020304" charset="0"/>
                <a:ea typeface="仿宋" panose="02010609060101010101" charset="-122"/>
                <a:sym typeface="+mn-ea"/>
              </a:rPr>
              <a:t>决心很好地组织这次主题班会</a:t>
            </a:r>
            <a:r>
              <a:rPr lang="zh-CN" altLang="en-US" sz="2800">
                <a:solidFill>
                  <a:srgbClr val="000000"/>
                </a:solidFill>
                <a:latin typeface="Times New Roman" panose="02020603050405020304" charset="0"/>
                <a:ea typeface="仿宋" panose="02010609060101010101" charset="-122"/>
                <a:sym typeface="+mn-ea"/>
              </a:rPr>
              <a:t>，我写信向你征求关于哪些中国传统文化最吸引外国友人的建议。</a:t>
            </a:r>
            <a:r>
              <a:rPr lang="zh-CN" altLang="en-US" sz="2400" b="1">
                <a:solidFill>
                  <a:schemeClr val="accent6">
                    <a:lumMod val="50000"/>
                  </a:schemeClr>
                </a:solidFill>
                <a:latin typeface="Times New Roman" panose="02020603050405020304" charset="0"/>
                <a:ea typeface="仿宋" panose="02010609060101010101" charset="-122"/>
                <a:sym typeface="+mn-ea"/>
              </a:rPr>
              <a:t>(2021全国甲卷应用文)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9091295" y="4004310"/>
            <a:ext cx="2922905" cy="2334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08"/>
                                        </p:tgtEl>
                                        <p:attrNameLst>
                                          <p:attrName>style.visibility</p:attrName>
                                        </p:attrNameLst>
                                      </p:cBhvr>
                                      <p:to>
                                        <p:strVal val="visible"/>
                                      </p:to>
                                    </p:set>
                                    <p:anim to="" calcmode="lin" valueType="num">
                                      <p:cBhvr>
                                        <p:cTn id="7" dur="1" fill="hold"/>
                                        <p:tgtEl>
                                          <p:spTgt spid="5120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p:bldP spid="51208"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5299" name="文本框 10"/>
          <p:cNvSpPr txBox="1"/>
          <p:nvPr/>
        </p:nvSpPr>
        <p:spPr>
          <a:xfrm>
            <a:off x="720725" y="260350"/>
            <a:ext cx="169481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5300" name="文本框 17"/>
          <p:cNvSpPr txBox="1"/>
          <p:nvPr>
            <p:custDataLst>
              <p:tags r:id="rId1"/>
            </p:custDataLst>
          </p:nvPr>
        </p:nvSpPr>
        <p:spPr>
          <a:xfrm>
            <a:off x="2199958" y="174308"/>
            <a:ext cx="706120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apart	/əˈpɑ:t/	adv.分离;分开;成碎片</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fall apart	/fɔ:l əˈpɑ:t/	破裂;破碎;崩溃</a:t>
            </a:r>
            <a:endParaRPr lang="zh-CN" altLang="en-US" sz="2800" b="1">
              <a:solidFill>
                <a:srgbClr val="000000"/>
              </a:solidFill>
              <a:latin typeface="Times New Roman" panose="02020603050405020304" charset="0"/>
              <a:ea typeface="仿宋" panose="02010609060101010101" charset="-122"/>
            </a:endParaRPr>
          </a:p>
        </p:txBody>
      </p:sp>
      <p:sp>
        <p:nvSpPr>
          <p:cNvPr id="55301" name="文本框 1"/>
          <p:cNvSpPr txBox="1"/>
          <p:nvPr/>
        </p:nvSpPr>
        <p:spPr>
          <a:xfrm>
            <a:off x="1135380" y="2325370"/>
            <a:ext cx="8702675" cy="521970"/>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I was </a:t>
            </a:r>
            <a:r>
              <a:rPr lang="en-US" altLang="zh-CN" sz="2800" b="1">
                <a:solidFill>
                  <a:srgbClr val="C00000"/>
                </a:solidFill>
                <a:latin typeface="Times New Roman" panose="02020603050405020304" charset="0"/>
                <a:ea typeface="仿宋" panose="02010609060101010101" charset="-122"/>
              </a:rPr>
              <a:t>falling apart</a:t>
            </a:r>
            <a:r>
              <a:rPr lang="en-US" altLang="zh-CN" sz="2800">
                <a:solidFill>
                  <a:srgbClr val="000000"/>
                </a:solidFill>
                <a:latin typeface="Times New Roman" panose="02020603050405020304" charset="0"/>
                <a:ea typeface="仿宋" panose="02010609060101010101" charset="-122"/>
              </a:rPr>
              <a:t>. I wasn't getting any sleep.</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996950" y="1555750"/>
            <a:ext cx="68326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我要</a:t>
            </a:r>
            <a:r>
              <a:rPr lang="zh-CN" altLang="en-US" sz="2800" b="1">
                <a:solidFill>
                  <a:srgbClr val="C00000"/>
                </a:solidFill>
                <a:latin typeface="Times New Roman" panose="02020603050405020304" charset="0"/>
                <a:ea typeface="仿宋" panose="02010609060101010101" charset="-122"/>
                <a:sym typeface="+mn-ea"/>
              </a:rPr>
              <a:t>崩溃</a:t>
            </a:r>
            <a:r>
              <a:rPr lang="zh-CN" altLang="en-US" sz="2800">
                <a:solidFill>
                  <a:srgbClr val="000000"/>
                </a:solidFill>
                <a:latin typeface="Times New Roman" panose="02020603050405020304" charset="0"/>
                <a:ea typeface="仿宋" panose="02010609060101010101" charset="-122"/>
                <a:sym typeface="+mn-ea"/>
              </a:rPr>
              <a:t>了。我根本睡不着觉。</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pic>
        <p:nvPicPr>
          <p:cNvPr id="4" name="图片 3"/>
          <p:cNvPicPr>
            <a:picLocks noChangeAspect="1"/>
          </p:cNvPicPr>
          <p:nvPr/>
        </p:nvPicPr>
        <p:blipFill>
          <a:blip r:embed="rId2"/>
          <a:stretch>
            <a:fillRect/>
          </a:stretch>
        </p:blipFill>
        <p:spPr>
          <a:xfrm>
            <a:off x="7992110" y="1867535"/>
            <a:ext cx="3149600" cy="3122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to="" calcmode="lin" valueType="num">
                                      <p:cBhvr>
                                        <p:cTn id="7" dur="1" fill="hold"/>
                                        <p:tgtEl>
                                          <p:spTgt spid="5530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553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243" name="文本框 10"/>
          <p:cNvSpPr txBox="1"/>
          <p:nvPr/>
        </p:nvSpPr>
        <p:spPr>
          <a:xfrm>
            <a:off x="720725" y="260350"/>
            <a:ext cx="1909763"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0244" name="文本框 17"/>
          <p:cNvSpPr txBox="1"/>
          <p:nvPr>
            <p:custDataLst>
              <p:tags r:id="rId1"/>
            </p:custDataLst>
          </p:nvPr>
        </p:nvSpPr>
        <p:spPr>
          <a:xfrm>
            <a:off x="2218690" y="174625"/>
            <a:ext cx="8521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fitness</a:t>
            </a:r>
            <a:r>
              <a:rPr lang="zh-CN" altLang="en-US" sz="2400" b="1">
                <a:solidFill>
                  <a:schemeClr val="accent6">
                    <a:lumMod val="50000"/>
                  </a:schemeClr>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/ˈfɪtnəs/	n.健康;健壮;适合</a:t>
            </a:r>
            <a:endParaRPr lang="zh-CN" altLang="en-US" sz="2800" b="1">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374650" y="2012950"/>
            <a:ext cx="7229475" cy="953135"/>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 Anyone, regardless of their age or </a:t>
            </a:r>
            <a:r>
              <a:rPr lang="zh-CN" altLang="en-US" sz="2800" b="1">
                <a:solidFill>
                  <a:srgbClr val="C00000"/>
                </a:solidFill>
                <a:latin typeface="Times New Roman" panose="02020603050405020304" charset="0"/>
                <a:ea typeface="仿宋" panose="02010609060101010101" charset="-122"/>
              </a:rPr>
              <a:t>level of fitness</a:t>
            </a:r>
            <a:r>
              <a:rPr lang="en-US" altLang="zh-CN" sz="2800">
                <a:solidFill>
                  <a:srgbClr val="000000"/>
                </a:solidFill>
                <a:latin typeface="Times New Roman" panose="02020603050405020304" charset="0"/>
                <a:ea typeface="仿宋" panose="02010609060101010101" charset="-122"/>
              </a:rPr>
              <a:t>, can practice and benefit from Tai Chi.</a:t>
            </a:r>
            <a:endParaRPr lang="en-US" altLang="zh-CN" sz="2800">
              <a:solidFill>
                <a:srgbClr val="000000"/>
              </a:solidFill>
              <a:latin typeface="Times New Roman" panose="02020603050405020304" charset="0"/>
              <a:ea typeface="仿宋" panose="02010609060101010101" charset="-122"/>
            </a:endParaRPr>
          </a:p>
        </p:txBody>
      </p:sp>
      <p:sp>
        <p:nvSpPr>
          <p:cNvPr id="23559" name="文本框 2"/>
          <p:cNvSpPr txBox="1"/>
          <p:nvPr/>
        </p:nvSpPr>
        <p:spPr>
          <a:xfrm>
            <a:off x="4038600" y="4505325"/>
            <a:ext cx="8153400" cy="1383665"/>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We had informative seminars on nutrition and exercise, interactive workshops on cooking and mindfulness, sports competitions, and </a:t>
            </a:r>
            <a:r>
              <a:rPr lang="zh-CN" altLang="en-US" sz="2800" b="1">
                <a:solidFill>
                  <a:srgbClr val="C00000"/>
                </a:solidFill>
                <a:latin typeface="Times New Roman" panose="02020603050405020304" charset="0"/>
                <a:ea typeface="仿宋" panose="02010609060101010101" charset="-122"/>
              </a:rPr>
              <a:t>fitness sessions</a:t>
            </a:r>
            <a:r>
              <a:rPr lang="en-US" altLang="zh-CN" sz="2800">
                <a:latin typeface="Times New Roman" panose="02020603050405020304" charset="0"/>
                <a:ea typeface="仿宋" panose="02010609060101010101" charset="-122"/>
              </a:rPr>
              <a:t>.</a:t>
            </a:r>
            <a:endParaRPr lang="en-US" altLang="zh-CN" sz="2800">
              <a:latin typeface="Times New Roman" panose="02020603050405020304" charset="0"/>
              <a:ea typeface="仿宋" panose="02010609060101010101" charset="-122"/>
            </a:endParaRPr>
          </a:p>
        </p:txBody>
      </p:sp>
      <p:sp>
        <p:nvSpPr>
          <p:cNvPr id="3" name="文本框 2"/>
          <p:cNvSpPr txBox="1"/>
          <p:nvPr/>
        </p:nvSpPr>
        <p:spPr>
          <a:xfrm>
            <a:off x="374650" y="628650"/>
            <a:ext cx="8415338" cy="1383665"/>
          </a:xfrm>
          <a:prstGeom prst="rect">
            <a:avLst/>
          </a:prstGeom>
          <a:noFill/>
        </p:spPr>
        <p:txBody>
          <a:bodyPr wrap="square" rtlCol="0" anchor="t">
            <a:spAutoFit/>
          </a:bodyPr>
          <a:p>
            <a:r>
              <a:rPr lang="en-US" altLang="zh-CN" sz="2800" noProof="1">
                <a:latin typeface="Times New Roman" panose="02020603050405020304" charset="0"/>
                <a:ea typeface="仿宋" panose="02010609060101010101" charset="-122"/>
                <a:cs typeface="+mn-cs"/>
              </a:rPr>
              <a:t>1.</a:t>
            </a:r>
            <a:r>
              <a:rPr lang="zh-CN" altLang="en-US" sz="2800" b="1" noProof="1">
                <a:solidFill>
                  <a:srgbClr val="C00000"/>
                </a:solidFill>
                <a:latin typeface="Times New Roman" panose="02020603050405020304" charset="0"/>
                <a:ea typeface="仿宋" panose="02010609060101010101" charset="-122"/>
                <a:cs typeface="Times New Roman" panose="02020603050405020304" charset="0"/>
              </a:rPr>
              <a:t>the level of fitness 健康水平</a:t>
            </a:r>
            <a:endParaRPr lang="en-US" altLang="zh-CN" sz="2800" noProof="1">
              <a:latin typeface="Times New Roman" panose="02020603050405020304" charset="0"/>
              <a:ea typeface="仿宋" panose="02010609060101010101" charset="-122"/>
            </a:endParaRPr>
          </a:p>
          <a:p>
            <a:r>
              <a:rPr lang="zh-CN" altLang="en-US" sz="2800" noProof="1">
                <a:latin typeface="Times New Roman" panose="02020603050405020304" charset="0"/>
                <a:ea typeface="仿宋" panose="02010609060101010101" charset="-122"/>
                <a:cs typeface="+mn-cs"/>
              </a:rPr>
              <a:t>任何人，无论他们的年龄或</a:t>
            </a:r>
            <a:r>
              <a:rPr lang="zh-CN" altLang="en-US" sz="2800" b="1" noProof="1">
                <a:solidFill>
                  <a:srgbClr val="C00000"/>
                </a:solidFill>
                <a:latin typeface="Times New Roman" panose="02020603050405020304" charset="0"/>
                <a:ea typeface="仿宋" panose="02010609060101010101" charset="-122"/>
                <a:cs typeface="Times New Roman" panose="02020603050405020304" charset="0"/>
              </a:rPr>
              <a:t>健康水平</a:t>
            </a:r>
            <a:r>
              <a:rPr lang="zh-CN" altLang="en-US" sz="2800" noProof="1">
                <a:latin typeface="Times New Roman" panose="02020603050405020304" charset="0"/>
                <a:ea typeface="仿宋" panose="02010609060101010101" charset="-122"/>
                <a:cs typeface="+mn-cs"/>
              </a:rPr>
              <a:t>，都可以练习并从太极拳中受益</a:t>
            </a:r>
            <a:r>
              <a:rPr lang="zh-CN" altLang="en-US" sz="2800" b="1" noProof="1">
                <a:solidFill>
                  <a:schemeClr val="accent6">
                    <a:lumMod val="50000"/>
                  </a:schemeClr>
                </a:solidFill>
                <a:latin typeface="Times New Roman" panose="02020603050405020304" charset="0"/>
                <a:ea typeface="仿宋" panose="02010609060101010101" charset="-122"/>
                <a:cs typeface="+mn-cs"/>
              </a:rPr>
              <a:t>。</a:t>
            </a:r>
            <a:r>
              <a:rPr lang="zh-CN" altLang="en-US" sz="2400" b="1" noProof="1">
                <a:solidFill>
                  <a:schemeClr val="accent6">
                    <a:lumMod val="50000"/>
                  </a:schemeClr>
                </a:solidFill>
                <a:latin typeface="Times New Roman" panose="02020603050405020304" charset="0"/>
                <a:ea typeface="仿宋" panose="02010609060101010101" charset="-122"/>
                <a:cs typeface="+mn-cs"/>
              </a:rPr>
              <a:t>(应用文)</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sp>
        <p:nvSpPr>
          <p:cNvPr id="4" name="文本框 3"/>
          <p:cNvSpPr txBox="1"/>
          <p:nvPr/>
        </p:nvSpPr>
        <p:spPr>
          <a:xfrm>
            <a:off x="438150" y="2898775"/>
            <a:ext cx="11453813" cy="1383665"/>
          </a:xfrm>
          <a:prstGeom prst="rect">
            <a:avLst/>
          </a:prstGeom>
          <a:noFill/>
        </p:spPr>
        <p:txBody>
          <a:bodyPr wrap="square" rtlCol="0" anchor="t">
            <a:spAutoFit/>
          </a:bodyPr>
          <a:p>
            <a:r>
              <a:rPr lang="en-US" altLang="zh-CN" sz="2800" noProof="1">
                <a:latin typeface="Times New Roman" panose="02020603050405020304" charset="0"/>
                <a:ea typeface="仿宋" panose="02010609060101010101" charset="-122"/>
                <a:cs typeface="+mn-cs"/>
              </a:rPr>
              <a:t>2. </a:t>
            </a:r>
            <a:r>
              <a:rPr lang="zh-CN" altLang="en-US" sz="2800" b="1" noProof="1">
                <a:solidFill>
                  <a:srgbClr val="C00000"/>
                </a:solidFill>
                <a:latin typeface="Times New Roman" panose="02020603050405020304" charset="0"/>
                <a:ea typeface="仿宋" panose="02010609060101010101" charset="-122"/>
                <a:cs typeface="Times New Roman" panose="02020603050405020304" charset="0"/>
                <a:sym typeface="+mn-ea"/>
              </a:rPr>
              <a:t>fitness sessions 健身课程</a:t>
            </a:r>
            <a:endParaRPr lang="en-US" altLang="zh-CN" sz="2800" noProof="1">
              <a:latin typeface="Times New Roman" panose="02020603050405020304" charset="0"/>
              <a:ea typeface="仿宋" panose="02010609060101010101" charset="-122"/>
            </a:endParaRPr>
          </a:p>
          <a:p>
            <a:r>
              <a:rPr lang="zh-CN" altLang="en-US" sz="2800" noProof="1">
                <a:latin typeface="Times New Roman" panose="02020603050405020304" charset="0"/>
                <a:ea typeface="仿宋" panose="02010609060101010101" charset="-122"/>
                <a:cs typeface="+mn-cs"/>
              </a:rPr>
              <a:t>我们举办了关于营养和锻炼的信息丰富的研讨会，烹饪和正念的互动讲习班，体育比赛和</a:t>
            </a:r>
            <a:r>
              <a:rPr lang="zh-CN" altLang="en-US" sz="2800" b="1" noProof="1">
                <a:solidFill>
                  <a:srgbClr val="C00000"/>
                </a:solidFill>
                <a:latin typeface="Times New Roman" panose="02020603050405020304" charset="0"/>
                <a:ea typeface="仿宋" panose="02010609060101010101" charset="-122"/>
                <a:cs typeface="Times New Roman" panose="02020603050405020304" charset="0"/>
              </a:rPr>
              <a:t>健身课程</a:t>
            </a:r>
            <a:r>
              <a:rPr lang="zh-CN" altLang="en-US" sz="2800" noProof="1">
                <a:latin typeface="Times New Roman" panose="02020603050405020304" charset="0"/>
                <a:ea typeface="仿宋" panose="02010609060101010101" charset="-122"/>
                <a:cs typeface="+mn-cs"/>
              </a:rPr>
              <a:t>。</a:t>
            </a:r>
            <a:r>
              <a:rPr lang="zh-CN" altLang="en-US" sz="2400" b="1" noProof="1">
                <a:solidFill>
                  <a:schemeClr val="accent6">
                    <a:lumMod val="50000"/>
                  </a:schemeClr>
                </a:solidFill>
                <a:latin typeface="Times New Roman" panose="02020603050405020304" charset="0"/>
                <a:ea typeface="仿宋" panose="02010609060101010101" charset="-122"/>
                <a:cs typeface="+mn-cs"/>
              </a:rPr>
              <a:t>(应用文之校园健康生活方式活动介绍)</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pic>
        <p:nvPicPr>
          <p:cNvPr id="10249" name="图片 4" descr="卡通女子打太极拳"/>
          <p:cNvPicPr>
            <a:picLocks noChangeAspect="1"/>
          </p:cNvPicPr>
          <p:nvPr/>
        </p:nvPicPr>
        <p:blipFill>
          <a:blip r:embed="rId2"/>
          <a:stretch>
            <a:fillRect/>
          </a:stretch>
        </p:blipFill>
        <p:spPr>
          <a:xfrm>
            <a:off x="8666163" y="414338"/>
            <a:ext cx="2890837" cy="2890837"/>
          </a:xfrm>
          <a:prstGeom prst="rect">
            <a:avLst/>
          </a:prstGeom>
          <a:noFill/>
          <a:ln w="9525">
            <a:noFill/>
          </a:ln>
        </p:spPr>
      </p:pic>
      <p:pic>
        <p:nvPicPr>
          <p:cNvPr id="10250" name="图片 5" descr="_瑜伽健身"/>
          <p:cNvPicPr>
            <a:picLocks noChangeAspect="1"/>
          </p:cNvPicPr>
          <p:nvPr/>
        </p:nvPicPr>
        <p:blipFill>
          <a:blip r:embed="rId3"/>
          <a:stretch>
            <a:fillRect/>
          </a:stretch>
        </p:blipFill>
        <p:spPr>
          <a:xfrm>
            <a:off x="1057275" y="4075113"/>
            <a:ext cx="1281113" cy="2747962"/>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 to="" calcmode="lin" valueType="num">
                                      <p:cBhvr>
                                        <p:cTn id="12" dur="1" fill="hold"/>
                                        <p:tgtEl>
                                          <p:spTgt spid="2355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559" grpId="0"/>
      <p:bldP spid="2355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7347" name="文本框 10"/>
          <p:cNvSpPr txBox="1"/>
          <p:nvPr/>
        </p:nvSpPr>
        <p:spPr>
          <a:xfrm>
            <a:off x="720725" y="260350"/>
            <a:ext cx="170942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7348" name="文本框 17"/>
          <p:cNvSpPr txBox="1"/>
          <p:nvPr>
            <p:custDataLst>
              <p:tags r:id="rId1"/>
            </p:custDataLst>
          </p:nvPr>
        </p:nvSpPr>
        <p:spPr>
          <a:xfrm>
            <a:off x="2237423" y="174308"/>
            <a:ext cx="7061200" cy="138366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injure</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/ˈɪndʒə(r)/	vt.使受伤;损害</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injured</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/ˈɪndʒəd/	adj.受伤的;有伤的</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injury</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/ˈɪndʒəri/	n.伤害;损伤</a:t>
            </a:r>
            <a:endParaRPr lang="zh-CN" altLang="en-US" sz="2800" b="1">
              <a:solidFill>
                <a:srgbClr val="000000"/>
              </a:solidFill>
              <a:latin typeface="Times New Roman" panose="02020603050405020304" charset="0"/>
              <a:ea typeface="仿宋" panose="02010609060101010101" charset="-122"/>
            </a:endParaRPr>
          </a:p>
        </p:txBody>
      </p:sp>
      <p:sp>
        <p:nvSpPr>
          <p:cNvPr id="57349" name="文本框 1"/>
          <p:cNvSpPr txBox="1"/>
          <p:nvPr>
            <p:custDataLst>
              <p:tags r:id="rId2"/>
            </p:custDataLst>
          </p:nvPr>
        </p:nvSpPr>
        <p:spPr>
          <a:xfrm>
            <a:off x="636905" y="2878455"/>
            <a:ext cx="11471910" cy="521970"/>
          </a:xfrm>
          <a:prstGeom prst="rect">
            <a:avLst/>
          </a:prstGeom>
          <a:noFill/>
          <a:ln w="9525">
            <a:noFill/>
          </a:ln>
        </p:spPr>
        <p:txBody>
          <a:bodyPr wrap="square" anchor="t" anchorCtr="0">
            <a:spAutoFit/>
          </a:bodyPr>
          <a:p>
            <a:r>
              <a:rPr lang="en-US" altLang="zh-CN" sz="2800">
                <a:solidFill>
                  <a:srgbClr val="000000"/>
                </a:solidFill>
                <a:latin typeface="Times New Roman" panose="02020603050405020304" charset="0"/>
                <a:ea typeface="仿宋" panose="02010609060101010101" charset="-122"/>
              </a:rPr>
              <a:t>He lost control of the car, crashed into the truck and </a:t>
            </a:r>
            <a:r>
              <a:rPr lang="en-US" altLang="zh-CN" sz="2800" b="1">
                <a:solidFill>
                  <a:srgbClr val="C00000"/>
                </a:solidFill>
                <a:latin typeface="Times New Roman" panose="02020603050405020304" charset="0"/>
                <a:ea typeface="仿宋" panose="02010609060101010101" charset="-122"/>
              </a:rPr>
              <a:t>got seriously injured</a:t>
            </a:r>
            <a:r>
              <a:rPr lang="en-US" altLang="zh-CN" sz="2800">
                <a:solidFill>
                  <a:srgbClr val="000000"/>
                </a:solidFill>
                <a:latin typeface="Times New Roman" panose="02020603050405020304" charset="0"/>
                <a:ea typeface="仿宋" panose="02010609060101010101" charset="-122"/>
              </a:rPr>
              <a:t>.</a:t>
            </a:r>
            <a:endParaRPr lang="zh-CN" altLang="en-US"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720725" y="5429885"/>
            <a:ext cx="6713855" cy="901700"/>
          </a:xfrm>
          <a:prstGeom prst="rect">
            <a:avLst/>
          </a:prstGeom>
        </p:spPr>
        <p:txBody>
          <a:bodyPr wrap="square">
            <a:no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Though he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got/was injured in the leg</a:t>
            </a:r>
            <a:r>
              <a:rPr lang="zh-CN" altLang="en-US" sz="2800" noProof="1">
                <a:solidFill>
                  <a:srgbClr val="000000"/>
                </a:solidFill>
                <a:latin typeface="Times New Roman" panose="02020603050405020304" charset="0"/>
                <a:ea typeface="仿宋" panose="02010609060101010101" charset="-122"/>
                <a:cs typeface="+mn-cs"/>
              </a:rPr>
              <a:t>，</a:t>
            </a:r>
            <a:r>
              <a:rPr lang="en-US" altLang="zh-CN" sz="2800" noProof="1">
                <a:solidFill>
                  <a:srgbClr val="000000"/>
                </a:solidFill>
                <a:latin typeface="Times New Roman" panose="02020603050405020304" charset="0"/>
                <a:ea typeface="仿宋" panose="02010609060101010101" charset="-122"/>
                <a:cs typeface="+mn-cs"/>
              </a:rPr>
              <a:t>he was determined to finish the marathon.</a:t>
            </a: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custDataLst>
              <p:tags r:id="rId3"/>
            </p:custDataLst>
          </p:nvPr>
        </p:nvSpPr>
        <p:spPr>
          <a:xfrm>
            <a:off x="438150" y="1486535"/>
            <a:ext cx="6540500" cy="829945"/>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1.</a:t>
            </a:r>
            <a:r>
              <a:rPr lang="zh-CN" altLang="en-US" sz="2400">
                <a:solidFill>
                  <a:srgbClr val="000000"/>
                </a:solidFill>
                <a:latin typeface="Times New Roman" panose="02020603050405020304" charset="0"/>
                <a:ea typeface="仿宋" panose="02010609060101010101" charset="-122"/>
                <a:sym typeface="+mn-ea"/>
              </a:rPr>
              <a:t>我当时系着安全带</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否则我就</a:t>
            </a:r>
            <a:r>
              <a:rPr lang="zh-CN" altLang="en-US" sz="2400" b="1">
                <a:solidFill>
                  <a:srgbClr val="C00000"/>
                </a:solidFill>
                <a:latin typeface="Times New Roman" panose="02020603050405020304" charset="0"/>
                <a:ea typeface="仿宋" panose="02010609060101010101" charset="-122"/>
                <a:sym typeface="+mn-ea"/>
              </a:rPr>
              <a:t>受伤</a:t>
            </a:r>
            <a:r>
              <a:rPr lang="zh-CN" altLang="en-US" sz="2400">
                <a:solidFill>
                  <a:srgbClr val="000000"/>
                </a:solidFill>
                <a:latin typeface="Times New Roman" panose="02020603050405020304" charset="0"/>
                <a:ea typeface="仿宋" panose="02010609060101010101" charset="-122"/>
                <a:sym typeface="+mn-ea"/>
              </a:rPr>
              <a:t>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sp>
        <p:nvSpPr>
          <p:cNvPr id="3" name="文本框 2"/>
          <p:cNvSpPr txBox="1"/>
          <p:nvPr>
            <p:custDataLst>
              <p:tags r:id="rId4"/>
            </p:custDataLst>
          </p:nvPr>
        </p:nvSpPr>
        <p:spPr>
          <a:xfrm>
            <a:off x="636905" y="1874520"/>
            <a:ext cx="1045718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I was wearing a seatbelt, without which I would have </a:t>
            </a:r>
            <a:r>
              <a:rPr lang="en-US" altLang="zh-CN" sz="2800" b="1">
                <a:solidFill>
                  <a:srgbClr val="C00000"/>
                </a:solidFill>
                <a:latin typeface="Times New Roman" panose="02020603050405020304" charset="0"/>
                <a:ea typeface="仿宋" panose="02010609060101010101" charset="-122"/>
                <a:sym typeface="+mn-ea"/>
              </a:rPr>
              <a:t>been injured</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445770" y="2407285"/>
            <a:ext cx="7200900" cy="829945"/>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2.</a:t>
            </a:r>
            <a:r>
              <a:rPr lang="zh-CN" altLang="en-US" sz="2400">
                <a:solidFill>
                  <a:srgbClr val="000000"/>
                </a:solidFill>
                <a:latin typeface="Times New Roman" panose="02020603050405020304" charset="0"/>
                <a:ea typeface="仿宋" panose="02010609060101010101" charset="-122"/>
                <a:sym typeface="+mn-ea"/>
              </a:rPr>
              <a:t>他的汽车失控</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撞上了卡车</a:t>
            </a:r>
            <a:r>
              <a:rPr lang="en-US" altLang="zh-CN" sz="2400">
                <a:solidFill>
                  <a:srgbClr val="000000"/>
                </a:solidFill>
                <a:latin typeface="Times New Roman" panose="02020603050405020304" charset="0"/>
                <a:ea typeface="仿宋" panose="02010609060101010101" charset="-122"/>
                <a:sym typeface="+mn-ea"/>
              </a:rPr>
              <a:t>,</a:t>
            </a:r>
            <a:r>
              <a:rPr lang="zh-CN" altLang="en-US" sz="2400" b="1">
                <a:solidFill>
                  <a:srgbClr val="C00000"/>
                </a:solidFill>
                <a:latin typeface="Times New Roman" panose="02020603050405020304" charset="0"/>
                <a:ea typeface="仿宋" panose="02010609060101010101" charset="-122"/>
                <a:sym typeface="+mn-ea"/>
              </a:rPr>
              <a:t>受了重伤</a:t>
            </a:r>
            <a:r>
              <a:rPr lang="zh-CN" altLang="en-US" sz="24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560070" y="3957320"/>
            <a:ext cx="10725785" cy="621030"/>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They </a:t>
            </a:r>
            <a:r>
              <a:rPr lang="en-US" altLang="zh-CN" sz="2800" b="1">
                <a:solidFill>
                  <a:srgbClr val="C00000"/>
                </a:solidFill>
                <a:latin typeface="Times New Roman" panose="02020603050405020304" charset="0"/>
                <a:ea typeface="仿宋" panose="02010609060101010101" charset="-122"/>
                <a:sym typeface="+mn-ea"/>
              </a:rPr>
              <a:t>removed the injured</a:t>
            </a:r>
            <a:r>
              <a:rPr lang="en-US" altLang="zh-CN" sz="2800">
                <a:solidFill>
                  <a:srgbClr val="000000"/>
                </a:solidFill>
                <a:latin typeface="Times New Roman" panose="02020603050405020304" charset="0"/>
                <a:ea typeface="仿宋" panose="02010609060101010101" charset="-122"/>
                <a:sym typeface="+mn-ea"/>
              </a:rPr>
              <a:t> with such great skill and were so cool in the emergency.</a:t>
            </a: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445770" y="3337560"/>
            <a:ext cx="10840085" cy="829945"/>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3.</a:t>
            </a:r>
            <a:r>
              <a:rPr lang="zh-CN" altLang="en-US" sz="2400">
                <a:solidFill>
                  <a:srgbClr val="000000"/>
                </a:solidFill>
                <a:latin typeface="Times New Roman" panose="02020603050405020304" charset="0"/>
                <a:ea typeface="仿宋" panose="02010609060101010101" charset="-122"/>
                <a:sym typeface="+mn-ea"/>
              </a:rPr>
              <a:t>他们熟练地</a:t>
            </a:r>
            <a:r>
              <a:rPr lang="zh-CN" altLang="en-US" sz="2400" b="1">
                <a:solidFill>
                  <a:srgbClr val="C00000"/>
                </a:solidFill>
                <a:latin typeface="Times New Roman" panose="02020603050405020304" charset="0"/>
                <a:ea typeface="仿宋" panose="02010609060101010101" charset="-122"/>
                <a:sym typeface="+mn-ea"/>
              </a:rPr>
              <a:t>将伤者移走</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在紧急情况下表现得十分冷静。</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438150" y="4862195"/>
            <a:ext cx="11408410" cy="782320"/>
          </a:xfrm>
          <a:prstGeom prst="rect">
            <a:avLst/>
          </a:prstGeom>
          <a:noFill/>
        </p:spPr>
        <p:txBody>
          <a:bodyPr wrap="square" rtlCol="0" anchor="t">
            <a:noAutofit/>
          </a:bodyPr>
          <a:p>
            <a:pPr defTabSz="266700">
              <a:lnSpc>
                <a:spcPct val="150000"/>
              </a:lnSpc>
            </a:pPr>
            <a:r>
              <a:rPr lang="en-US" altLang="zh-CN" sz="2400">
                <a:solidFill>
                  <a:srgbClr val="000000"/>
                </a:solidFill>
                <a:latin typeface="Times New Roman" panose="02020603050405020304" charset="0"/>
                <a:ea typeface="仿宋" panose="02010609060101010101" charset="-122"/>
                <a:sym typeface="+mn-ea"/>
              </a:rPr>
              <a:t>4.</a:t>
            </a:r>
            <a:r>
              <a:rPr lang="zh-CN" altLang="en-US" sz="2400">
                <a:solidFill>
                  <a:srgbClr val="000000"/>
                </a:solidFill>
                <a:latin typeface="Times New Roman" panose="02020603050405020304" charset="0"/>
                <a:ea typeface="仿宋" panose="02010609060101010101" charset="-122"/>
                <a:sym typeface="+mn-ea"/>
              </a:rPr>
              <a:t>尽管</a:t>
            </a:r>
            <a:r>
              <a:rPr lang="zh-CN" altLang="en-US" sz="2400" b="1">
                <a:solidFill>
                  <a:srgbClr val="C00000"/>
                </a:solidFill>
                <a:latin typeface="Times New Roman" panose="02020603050405020304" charset="0"/>
                <a:ea typeface="仿宋" panose="02010609060101010101" charset="-122"/>
                <a:sym typeface="+mn-ea"/>
              </a:rPr>
              <a:t>腿受了伤</a:t>
            </a:r>
            <a:r>
              <a:rPr lang="zh-CN" altLang="en-US" sz="2400">
                <a:solidFill>
                  <a:srgbClr val="000000"/>
                </a:solidFill>
                <a:latin typeface="Times New Roman" panose="02020603050405020304" charset="0"/>
                <a:ea typeface="仿宋" panose="02010609060101010101" charset="-122"/>
                <a:sym typeface="+mn-ea"/>
              </a:rPr>
              <a:t>，他还是决心跑完马拉松。</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lnSpc>
                <a:spcPct val="150000"/>
              </a:lnSpc>
            </a:pPr>
            <a:endParaRPr lang="zh-CN" altLang="en-US" sz="2400">
              <a:solidFill>
                <a:srgbClr val="000000"/>
              </a:solidFill>
              <a:latin typeface="Times New Roman" panose="02020603050405020304" charset="0"/>
              <a:ea typeface="仿宋" panose="02010609060101010101" charset="-122"/>
              <a:sym typeface="+mn-ea"/>
            </a:endParaRPr>
          </a:p>
        </p:txBody>
      </p:sp>
      <p:pic>
        <p:nvPicPr>
          <p:cNvPr id="9" name="图片 8"/>
          <p:cNvPicPr>
            <a:picLocks noChangeAspect="1"/>
          </p:cNvPicPr>
          <p:nvPr/>
        </p:nvPicPr>
        <p:blipFill>
          <a:blip r:embed="rId8"/>
          <a:stretch>
            <a:fillRect/>
          </a:stretch>
        </p:blipFill>
        <p:spPr>
          <a:xfrm>
            <a:off x="7434580" y="4267835"/>
            <a:ext cx="2733040" cy="2449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349"/>
                                        </p:tgtEl>
                                        <p:attrNameLst>
                                          <p:attrName>style.visibility</p:attrName>
                                        </p:attrNameLst>
                                      </p:cBhvr>
                                      <p:to>
                                        <p:strVal val="visible"/>
                                      </p:to>
                                    </p:set>
                                    <p:anim to="" calcmode="lin" valueType="num">
                                      <p:cBhvr>
                                        <p:cTn id="12" dur="1" fill="hold"/>
                                        <p:tgtEl>
                                          <p:spTgt spid="5734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7349" grpId="0"/>
      <p:bldP spid="57349" grpId="1"/>
      <p:bldP spid="6" grpId="0"/>
      <p:bldP spid="6" grpId="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7347" name="文本框 10"/>
          <p:cNvSpPr txBox="1"/>
          <p:nvPr/>
        </p:nvSpPr>
        <p:spPr>
          <a:xfrm>
            <a:off x="720725" y="260350"/>
            <a:ext cx="170942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7348" name="文本框 17"/>
          <p:cNvSpPr txBox="1"/>
          <p:nvPr>
            <p:custDataLst>
              <p:tags r:id="rId1"/>
            </p:custDataLst>
          </p:nvPr>
        </p:nvSpPr>
        <p:spPr>
          <a:xfrm>
            <a:off x="2237423" y="174308"/>
            <a:ext cx="7061200" cy="138366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injure</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/ˈɪndʒə(r)/	vt.使受伤;损害</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injured</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/ˈɪndʒəd/	adj.受伤的;有伤的</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injury</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/ˈɪndʒəri/	n.伤害;损伤</a:t>
            </a:r>
            <a:endParaRPr lang="zh-CN" altLang="en-US" sz="2800" b="1">
              <a:solidFill>
                <a:srgbClr val="000000"/>
              </a:solidFill>
              <a:latin typeface="Times New Roman" panose="02020603050405020304" charset="0"/>
              <a:ea typeface="仿宋" panose="02010609060101010101" charset="-122"/>
            </a:endParaRPr>
          </a:p>
        </p:txBody>
      </p:sp>
      <p:sp>
        <p:nvSpPr>
          <p:cNvPr id="57352" name="文本框 4"/>
          <p:cNvSpPr txBox="1"/>
          <p:nvPr/>
        </p:nvSpPr>
        <p:spPr>
          <a:xfrm>
            <a:off x="438150" y="2737485"/>
            <a:ext cx="9892030"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 The rescue team dashed to the spot like arrows, offered first aid to </a:t>
            </a:r>
            <a:r>
              <a:rPr lang="en-US" altLang="zh-CN" sz="2800" b="1">
                <a:solidFill>
                  <a:srgbClr val="C00000"/>
                </a:solidFill>
                <a:latin typeface="Times New Roman" panose="02020603050405020304" charset="0"/>
                <a:ea typeface="仿宋" panose="02010609060101010101" charset="-122"/>
              </a:rPr>
              <a:t>the injured </a:t>
            </a:r>
            <a:r>
              <a:rPr lang="en-US" altLang="zh-CN" sz="2800">
                <a:solidFill>
                  <a:srgbClr val="000000"/>
                </a:solidFill>
                <a:latin typeface="Times New Roman" panose="02020603050405020304" charset="0"/>
                <a:ea typeface="仿宋" panose="02010609060101010101" charset="-122"/>
              </a:rPr>
              <a:t>and then rushed them to the nearest hospital. </a:t>
            </a:r>
            <a:endParaRPr lang="zh-CN" altLang="en-US" sz="2800">
              <a:solidFill>
                <a:srgbClr val="000000"/>
              </a:solidFill>
              <a:latin typeface="Times New Roman" panose="02020603050405020304" charset="0"/>
              <a:ea typeface="仿宋" panose="02010609060101010101" charset="-122"/>
            </a:endParaRPr>
          </a:p>
        </p:txBody>
      </p:sp>
      <p:sp>
        <p:nvSpPr>
          <p:cNvPr id="57353" name="文本框 1"/>
          <p:cNvSpPr txBox="1"/>
          <p:nvPr/>
        </p:nvSpPr>
        <p:spPr>
          <a:xfrm>
            <a:off x="828358" y="4854893"/>
            <a:ext cx="5080000" cy="521970"/>
          </a:xfrm>
          <a:prstGeom prst="rect">
            <a:avLst/>
          </a:prstGeom>
          <a:noFill/>
          <a:ln w="9525">
            <a:noFill/>
          </a:ln>
        </p:spPr>
        <p:txBody>
          <a:bodyPr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an injured look/tone </a:t>
            </a:r>
            <a:endParaRPr lang="en-US" altLang="zh-CN" sz="2800" b="1">
              <a:solidFill>
                <a:srgbClr val="C00000"/>
              </a:solidFill>
              <a:latin typeface="Times New Roman" panose="02020603050405020304" charset="0"/>
              <a:ea typeface="仿宋" panose="02010609060101010101" charset="-122"/>
            </a:endParaRPr>
          </a:p>
        </p:txBody>
      </p:sp>
      <p:sp>
        <p:nvSpPr>
          <p:cNvPr id="2" name="文本框 1"/>
          <p:cNvSpPr txBox="1"/>
          <p:nvPr/>
        </p:nvSpPr>
        <p:spPr>
          <a:xfrm>
            <a:off x="375285" y="1558290"/>
            <a:ext cx="11078210" cy="203009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5.</a:t>
            </a:r>
            <a:r>
              <a:rPr lang="zh-CN" altLang="en-US" sz="2800">
                <a:solidFill>
                  <a:srgbClr val="000000"/>
                </a:solidFill>
                <a:latin typeface="Times New Roman" panose="02020603050405020304" charset="0"/>
                <a:ea typeface="仿宋" panose="02010609060101010101" charset="-122"/>
                <a:sym typeface="+mn-ea"/>
              </a:rPr>
              <a:t>救援队像箭一样冲到场</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给</a:t>
            </a:r>
            <a:r>
              <a:rPr lang="zh-CN" altLang="en-US" sz="2800" b="1">
                <a:solidFill>
                  <a:srgbClr val="C00000"/>
                </a:solidFill>
                <a:latin typeface="Times New Roman" panose="02020603050405020304" charset="0"/>
                <a:ea typeface="仿宋" panose="02010609060101010101" charset="-122"/>
                <a:sym typeface="+mn-ea"/>
              </a:rPr>
              <a:t>伤者</a:t>
            </a:r>
            <a:r>
              <a:rPr lang="zh-CN" altLang="en-US" sz="2800">
                <a:solidFill>
                  <a:srgbClr val="000000"/>
                </a:solidFill>
                <a:latin typeface="Times New Roman" panose="02020603050405020304" charset="0"/>
                <a:ea typeface="仿宋" panose="02010609060101010101" charset="-122"/>
                <a:sym typeface="+mn-ea"/>
              </a:rPr>
              <a:t>实施急救</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然后急忙把他们送往最近的医院。</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375285" y="4227195"/>
            <a:ext cx="6617970" cy="546100"/>
          </a:xfrm>
          <a:prstGeom prst="rect">
            <a:avLst/>
          </a:prstGeom>
          <a:noFill/>
        </p:spPr>
        <p:txBody>
          <a:bodyPr wrap="square" rtlCol="0" anchor="t">
            <a:noAutofit/>
          </a:bodyPr>
          <a:p>
            <a:pPr algn="just" defTabSz="266700"/>
            <a:r>
              <a:rPr lang="en-US" altLang="zh-CN" sz="2800">
                <a:solidFill>
                  <a:srgbClr val="000000"/>
                </a:solidFill>
                <a:latin typeface="Times New Roman" panose="02020603050405020304" charset="0"/>
                <a:ea typeface="仿宋" panose="02010609060101010101" charset="-122"/>
                <a:sym typeface="+mn-ea"/>
              </a:rPr>
              <a:t>6.</a:t>
            </a:r>
            <a:r>
              <a:rPr lang="zh-CN" altLang="en-US" sz="2800" b="1">
                <a:solidFill>
                  <a:srgbClr val="C00000"/>
                </a:solidFill>
                <a:latin typeface="Times New Roman" panose="02020603050405020304" charset="0"/>
                <a:ea typeface="仿宋" panose="02010609060101010101" charset="-122"/>
                <a:sym typeface="+mn-ea"/>
              </a:rPr>
              <a:t>委屈的样子</a:t>
            </a:r>
            <a:r>
              <a:rPr lang="en-US" altLang="zh-CN" sz="2800" b="1">
                <a:solidFill>
                  <a:srgbClr val="C00000"/>
                </a:solidFill>
                <a:latin typeface="Times New Roman" panose="02020603050405020304" charset="0"/>
                <a:ea typeface="仿宋" panose="02010609060101010101" charset="-122"/>
                <a:sym typeface="+mn-ea"/>
              </a:rPr>
              <a:t>╱</a:t>
            </a:r>
            <a:r>
              <a:rPr lang="zh-CN" altLang="en-US" sz="2800" b="1">
                <a:solidFill>
                  <a:srgbClr val="C00000"/>
                </a:solidFill>
                <a:latin typeface="Times New Roman" panose="02020603050405020304" charset="0"/>
                <a:ea typeface="仿宋" panose="02010609060101010101" charset="-122"/>
                <a:sym typeface="+mn-ea"/>
              </a:rPr>
              <a:t>语调</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b="1">
              <a:solidFill>
                <a:srgbClr val="C00000"/>
              </a:solidFill>
              <a:latin typeface="Times New Roman" panose="02020603050405020304" charset="0"/>
              <a:ea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6876415" y="4227195"/>
            <a:ext cx="3766185" cy="2285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7352"/>
                                        </p:tgtEl>
                                        <p:attrNameLst>
                                          <p:attrName>style.visibility</p:attrName>
                                        </p:attrNameLst>
                                      </p:cBhvr>
                                      <p:to>
                                        <p:strVal val="visible"/>
                                      </p:to>
                                    </p:set>
                                    <p:anim to="" calcmode="lin" valueType="num">
                                      <p:cBhvr>
                                        <p:cTn id="7" dur="1" fill="hold"/>
                                        <p:tgtEl>
                                          <p:spTgt spid="5735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7353"/>
                                        </p:tgtEl>
                                        <p:attrNameLst>
                                          <p:attrName>style.visibility</p:attrName>
                                        </p:attrNameLst>
                                      </p:cBhvr>
                                      <p:to>
                                        <p:strVal val="visible"/>
                                      </p:to>
                                    </p:set>
                                    <p:anim to="" calcmode="lin" valueType="num">
                                      <p:cBhvr>
                                        <p:cTn id="12" dur="1" fill="hold"/>
                                        <p:tgtEl>
                                          <p:spTgt spid="5735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P spid="57352" grpId="1"/>
      <p:bldP spid="57353" grpId="0"/>
      <p:bldP spid="5735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9395" name="文本框 10"/>
          <p:cNvSpPr txBox="1"/>
          <p:nvPr/>
        </p:nvSpPr>
        <p:spPr>
          <a:xfrm>
            <a:off x="720725" y="260350"/>
            <a:ext cx="174053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59396" name="文本框 17"/>
          <p:cNvSpPr txBox="1"/>
          <p:nvPr>
            <p:custDataLst>
              <p:tags r:id="rId1"/>
            </p:custDataLst>
          </p:nvPr>
        </p:nvSpPr>
        <p:spPr>
          <a:xfrm>
            <a:off x="2338070" y="260350"/>
            <a:ext cx="8704263"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captain	/ˈkæptɪn/	n.(运动队)队长;船长;机长</a:t>
            </a:r>
            <a:endParaRPr lang="zh-CN" altLang="en-US" sz="2800" b="1">
              <a:solidFill>
                <a:srgbClr val="000000"/>
              </a:solidFill>
              <a:latin typeface="Times New Roman" panose="02020603050405020304" charset="0"/>
              <a:ea typeface="仿宋" panose="02010609060101010101" charset="-122"/>
            </a:endParaRPr>
          </a:p>
        </p:txBody>
      </p:sp>
      <p:sp>
        <p:nvSpPr>
          <p:cNvPr id="59397" name="文本框 1"/>
          <p:cNvSpPr txBox="1"/>
          <p:nvPr/>
        </p:nvSpPr>
        <p:spPr>
          <a:xfrm>
            <a:off x="720725" y="2294255"/>
            <a:ext cx="8412480" cy="953135"/>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Captain America</a:t>
            </a:r>
            <a:r>
              <a:rPr lang="en-US" altLang="zh-CN" sz="2800">
                <a:solidFill>
                  <a:srgbClr val="000000"/>
                </a:solidFill>
                <a:latin typeface="Times New Roman" panose="02020603050405020304" charset="0"/>
                <a:ea typeface="仿宋" panose="02010609060101010101" charset="-122"/>
              </a:rPr>
              <a:t> had always been a hero for Timothy \Vhite during his childhood. </a:t>
            </a:r>
            <a:endParaRPr lang="en-US" altLang="zh-CN" sz="2800">
              <a:solidFill>
                <a:srgbClr val="000000"/>
              </a:solidFill>
              <a:latin typeface="Times New Roman" panose="02020603050405020304" charset="0"/>
              <a:ea typeface="仿宋" panose="02010609060101010101" charset="-122"/>
            </a:endParaRPr>
          </a:p>
        </p:txBody>
      </p:sp>
      <p:sp>
        <p:nvSpPr>
          <p:cNvPr id="59398" name="文本框 2"/>
          <p:cNvSpPr txBox="1"/>
          <p:nvPr/>
        </p:nvSpPr>
        <p:spPr>
          <a:xfrm>
            <a:off x="720725" y="4396105"/>
            <a:ext cx="1045400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I sighed with relief when I saw my little girl sitting crouched by the lake with </a:t>
            </a:r>
            <a:r>
              <a:rPr lang="en-US" altLang="zh-CN" sz="2800" b="1">
                <a:solidFill>
                  <a:srgbClr val="C00000"/>
                </a:solidFill>
                <a:latin typeface="Times New Roman" panose="02020603050405020304" charset="0"/>
                <a:ea typeface="仿宋" panose="02010609060101010101" charset="-122"/>
              </a:rPr>
              <a:t>Captain</a:t>
            </a:r>
            <a:r>
              <a:rPr lang="en-US" altLang="zh-CN" sz="2800">
                <a:solidFill>
                  <a:srgbClr val="000000"/>
                </a:solidFill>
                <a:latin typeface="Times New Roman" panose="02020603050405020304" charset="0"/>
                <a:ea typeface="仿宋" panose="02010609060101010101" charset="-122"/>
              </a:rPr>
              <a:t> </a:t>
            </a:r>
            <a:r>
              <a:rPr lang="zh-CN" altLang="en-US" sz="2800" b="1">
                <a:solidFill>
                  <a:srgbClr val="C00000"/>
                </a:solidFill>
                <a:latin typeface="+mn-cs"/>
                <a:ea typeface="仿宋" panose="02010609060101010101" charset="-122"/>
              </a:rPr>
              <a:t>Flint</a:t>
            </a:r>
            <a:r>
              <a:rPr lang="en-US" altLang="zh-CN" sz="2800">
                <a:solidFill>
                  <a:srgbClr val="000000"/>
                </a:solidFill>
                <a:latin typeface="Times New Roman" panose="02020603050405020304" charset="0"/>
                <a:ea typeface="仿宋" panose="02010609060101010101" charset="-122"/>
              </a:rPr>
              <a:t> pacing around her.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720725" y="1215390"/>
            <a:ext cx="8797925"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1.</a:t>
            </a:r>
            <a:r>
              <a:rPr lang="zh-CN" altLang="en-US" sz="2800">
                <a:latin typeface="仿宋" panose="02010609060101010101" charset="-122"/>
                <a:ea typeface="仿宋" panose="02010609060101010101" charset="-122"/>
                <a:cs typeface="仿宋" panose="02010609060101010101" charset="-122"/>
              </a:rPr>
              <a:t>在蒂莫西</a:t>
            </a:r>
            <a:r>
              <a:rPr lang="en-US" altLang="zh-CN" sz="2800">
                <a:latin typeface="仿宋" panose="02010609060101010101" charset="-122"/>
                <a:ea typeface="仿宋" panose="02010609060101010101" charset="-122"/>
                <a:cs typeface="仿宋" panose="02010609060101010101" charset="-122"/>
              </a:rPr>
              <a:t>·</a:t>
            </a:r>
            <a:r>
              <a:rPr lang="zh-CN" altLang="en-US" sz="2800">
                <a:latin typeface="仿宋" panose="02010609060101010101" charset="-122"/>
                <a:ea typeface="仿宋" panose="02010609060101010101" charset="-122"/>
                <a:cs typeface="仿宋" panose="02010609060101010101" charset="-122"/>
              </a:rPr>
              <a:t>怀特的童年时代，</a:t>
            </a:r>
            <a:r>
              <a:rPr lang="zh-CN" altLang="en-US" sz="2800" b="1">
                <a:solidFill>
                  <a:srgbClr val="C00000"/>
                </a:solidFill>
                <a:latin typeface="仿宋" panose="02010609060101010101" charset="-122"/>
                <a:ea typeface="仿宋" panose="02010609060101010101" charset="-122"/>
                <a:cs typeface="仿宋" panose="02010609060101010101" charset="-122"/>
              </a:rPr>
              <a:t>美国队长</a:t>
            </a:r>
            <a:r>
              <a:rPr lang="zh-CN" altLang="en-US" sz="2800">
                <a:latin typeface="仿宋" panose="02010609060101010101" charset="-122"/>
                <a:ea typeface="仿宋" panose="02010609060101010101" charset="-122"/>
                <a:cs typeface="仿宋" panose="02010609060101010101" charset="-122"/>
              </a:rPr>
              <a:t>一直是他心目中的英雄。</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828675" y="3247390"/>
            <a:ext cx="7724140"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2.</a:t>
            </a:r>
            <a:r>
              <a:rPr lang="zh-CN" altLang="en-US" sz="2800">
                <a:latin typeface="仿宋" panose="02010609060101010101" charset="-122"/>
                <a:ea typeface="仿宋" panose="02010609060101010101" charset="-122"/>
                <a:cs typeface="仿宋" panose="02010609060101010101" charset="-122"/>
              </a:rPr>
              <a:t>当我看到我的小女儿蹲坐在湖边，</a:t>
            </a:r>
            <a:r>
              <a:rPr lang="zh-CN" altLang="en-US" sz="2800" b="1">
                <a:solidFill>
                  <a:srgbClr val="C00000"/>
                </a:solidFill>
                <a:latin typeface="仿宋" panose="02010609060101010101" charset="-122"/>
                <a:ea typeface="仿宋" panose="02010609060101010101" charset="-122"/>
                <a:cs typeface="仿宋" panose="02010609060101010101" charset="-122"/>
              </a:rPr>
              <a:t>弗林特船长</a:t>
            </a:r>
            <a:r>
              <a:rPr lang="zh-CN" altLang="en-US" sz="2800">
                <a:latin typeface="仿宋" panose="02010609060101010101" charset="-122"/>
                <a:ea typeface="仿宋" panose="02010609060101010101" charset="-122"/>
                <a:cs typeface="仿宋" panose="02010609060101010101" charset="-122"/>
              </a:rPr>
              <a:t>在她周围踱来踱去时，我松了一口气。</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pic>
        <p:nvPicPr>
          <p:cNvPr id="4" name="图片 3"/>
          <p:cNvPicPr>
            <a:picLocks noChangeAspect="1"/>
          </p:cNvPicPr>
          <p:nvPr/>
        </p:nvPicPr>
        <p:blipFill>
          <a:blip r:embed="rId2"/>
          <a:stretch>
            <a:fillRect/>
          </a:stretch>
        </p:blipFill>
        <p:spPr>
          <a:xfrm>
            <a:off x="9133205" y="1670685"/>
            <a:ext cx="2493010" cy="2307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 to="" calcmode="lin" valueType="num">
                                      <p:cBhvr>
                                        <p:cTn id="7" dur="1" fill="hold"/>
                                        <p:tgtEl>
                                          <p:spTgt spid="5939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9398"/>
                                        </p:tgtEl>
                                        <p:attrNameLst>
                                          <p:attrName>style.visibility</p:attrName>
                                        </p:attrNameLst>
                                      </p:cBhvr>
                                      <p:to>
                                        <p:strVal val="visible"/>
                                      </p:to>
                                    </p:set>
                                    <p:anim to="" calcmode="lin" valueType="num">
                                      <p:cBhvr>
                                        <p:cTn id="12" dur="1" fill="hold"/>
                                        <p:tgtEl>
                                          <p:spTgt spid="5939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p:bldP spid="59398" grpId="1"/>
      <p:bldP spid="59397" grpId="0"/>
      <p:bldP spid="5939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1443" name="文本框 10"/>
          <p:cNvSpPr txBox="1"/>
          <p:nvPr/>
        </p:nvSpPr>
        <p:spPr>
          <a:xfrm>
            <a:off x="720725" y="260350"/>
            <a:ext cx="206184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1444" name="文本框 17"/>
          <p:cNvSpPr txBox="1"/>
          <p:nvPr>
            <p:custDataLst>
              <p:tags r:id="rId1"/>
            </p:custDataLst>
          </p:nvPr>
        </p:nvSpPr>
        <p:spPr>
          <a:xfrm>
            <a:off x="2547303" y="174625"/>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lose heart	/lu:z hɑ:t/	丧失信心;泄气</a:t>
            </a:r>
            <a:endParaRPr lang="zh-CN" altLang="en-US" sz="2800" b="1">
              <a:solidFill>
                <a:srgbClr val="000000"/>
              </a:solidFill>
              <a:latin typeface="Times New Roman" panose="02020603050405020304" charset="0"/>
              <a:ea typeface="仿宋" panose="02010609060101010101" charset="-122"/>
            </a:endParaRPr>
          </a:p>
        </p:txBody>
      </p:sp>
      <p:sp>
        <p:nvSpPr>
          <p:cNvPr id="61445" name="文本框 1"/>
          <p:cNvSpPr txBox="1"/>
          <p:nvPr/>
        </p:nvSpPr>
        <p:spPr>
          <a:xfrm>
            <a:off x="438150" y="972820"/>
            <a:ext cx="9454515" cy="953135"/>
          </a:xfrm>
          <a:prstGeom prst="rect">
            <a:avLst/>
          </a:prstGeom>
          <a:noFill/>
          <a:ln w="9525">
            <a:noFill/>
          </a:ln>
        </p:spPr>
        <p:txBody>
          <a:bodyPr wrap="square" anchor="t" anchorCtr="0">
            <a:spAutoFit/>
          </a:bodyPr>
          <a:p>
            <a:pPr defTabSz="266700"/>
            <a:r>
              <a:rPr lang="en-US" altLang="zh-CN" sz="2800" b="1">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rPr>
              <a:t>在朋友们的鼓励下，杰克没有</a:t>
            </a:r>
            <a:r>
              <a:rPr lang="zh-CN" altLang="en-US" sz="2800" b="1">
                <a:solidFill>
                  <a:srgbClr val="C00000"/>
                </a:solidFill>
                <a:latin typeface="Times New Roman" panose="02020603050405020304" charset="0"/>
                <a:ea typeface="仿宋" panose="02010609060101010101" charset="-122"/>
              </a:rPr>
              <a:t>灰心</a:t>
            </a:r>
            <a:r>
              <a:rPr lang="zh-CN" altLang="en-US" sz="2800">
                <a:solidFill>
                  <a:srgbClr val="000000"/>
                </a:solidFill>
                <a:latin typeface="Times New Roman" panose="02020603050405020304" charset="0"/>
                <a:ea typeface="仿宋" panose="02010609060101010101" charset="-122"/>
              </a:rPr>
              <a:t>，而是继续努力。</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97535" y="1671320"/>
            <a:ext cx="1039495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Encouraged by his friends, Jack didn't </a:t>
            </a:r>
            <a:r>
              <a:rPr lang="en-US" altLang="zh-CN" sz="2800" b="1">
                <a:solidFill>
                  <a:srgbClr val="C00000"/>
                </a:solidFill>
                <a:latin typeface="Times New Roman" panose="02020603050405020304" charset="0"/>
                <a:ea typeface="仿宋" panose="02010609060101010101" charset="-122"/>
                <a:sym typeface="+mn-ea"/>
              </a:rPr>
              <a:t>lose heart</a:t>
            </a:r>
            <a:r>
              <a:rPr lang="en-US" altLang="zh-CN" sz="2800">
                <a:solidFill>
                  <a:srgbClr val="000000"/>
                </a:solidFill>
                <a:latin typeface="Times New Roman" panose="02020603050405020304" charset="0"/>
                <a:ea typeface="仿宋" panose="02010609060101010101" charset="-122"/>
                <a:sym typeface="+mn-ea"/>
              </a:rPr>
              <a:t> and kept on trying.</a:t>
            </a:r>
            <a:endParaRPr lang="en-US" altLang="zh-CN" sz="2800">
              <a:solidFill>
                <a:srgbClr val="000000"/>
              </a:solidFill>
              <a:latin typeface="Times New Roman" panose="02020603050405020304" charset="0"/>
              <a:ea typeface="仿宋"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3491" name="文本框 10"/>
          <p:cNvSpPr txBox="1"/>
          <p:nvPr/>
        </p:nvSpPr>
        <p:spPr>
          <a:xfrm>
            <a:off x="720725" y="260350"/>
            <a:ext cx="235394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3492" name="文本框 17"/>
          <p:cNvSpPr txBox="1"/>
          <p:nvPr>
            <p:custDataLst>
              <p:tags r:id="rId1"/>
            </p:custDataLst>
          </p:nvPr>
        </p:nvSpPr>
        <p:spPr>
          <a:xfrm>
            <a:off x="3075305"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graceful	/ˈgreɪsfl/	adj.优美的;优雅的</a:t>
            </a:r>
            <a:endParaRPr lang="zh-CN" altLang="en-US" sz="2800" b="1">
              <a:solidFill>
                <a:srgbClr val="000000"/>
              </a:solidFill>
              <a:latin typeface="Times New Roman" panose="02020603050405020304" charset="0"/>
              <a:ea typeface="仿宋" panose="02010609060101010101" charset="-122"/>
            </a:endParaRPr>
          </a:p>
        </p:txBody>
      </p:sp>
      <p:sp>
        <p:nvSpPr>
          <p:cNvPr id="63493" name="文本框 1"/>
          <p:cNvSpPr txBox="1"/>
          <p:nvPr/>
        </p:nvSpPr>
        <p:spPr>
          <a:xfrm>
            <a:off x="5283835" y="5553075"/>
            <a:ext cx="4973955" cy="521970"/>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the graceful curves of the hills </a:t>
            </a:r>
            <a:endParaRPr lang="zh-CN" altLang="en-US" sz="2800">
              <a:solidFill>
                <a:srgbClr val="000000"/>
              </a:solidFill>
              <a:latin typeface="Times New Roman" panose="02020603050405020304" charset="0"/>
              <a:ea typeface="仿宋" panose="02010609060101010101" charset="-122"/>
            </a:endParaRPr>
          </a:p>
        </p:txBody>
      </p:sp>
      <p:sp>
        <p:nvSpPr>
          <p:cNvPr id="63494" name="文本框 1"/>
          <p:cNvSpPr txBox="1"/>
          <p:nvPr/>
        </p:nvSpPr>
        <p:spPr>
          <a:xfrm>
            <a:off x="619125" y="4378960"/>
            <a:ext cx="9517063"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tree stood straight from the grass, its pink blossom blew away with a large gust of wind </a:t>
            </a:r>
            <a:r>
              <a:rPr lang="en-US" altLang="zh-CN" sz="2800" b="1">
                <a:solidFill>
                  <a:srgbClr val="C00000"/>
                </a:solidFill>
                <a:latin typeface="Times New Roman" panose="02020603050405020304" charset="0"/>
                <a:ea typeface="仿宋" panose="02010609060101010101" charset="-122"/>
              </a:rPr>
              <a:t>as graceful a dancing ballerina</a:t>
            </a:r>
            <a:r>
              <a:rPr lang="en-US" altLang="zh-CN" sz="2800">
                <a:solidFill>
                  <a:srgbClr val="000000"/>
                </a:solidFill>
                <a:latin typeface="Times New Roman" panose="02020603050405020304" charset="0"/>
                <a:ea typeface="仿宋" panose="02010609060101010101" charset="-122"/>
              </a:rPr>
              <a:t>. The new leaves sparkled with the morning dew.</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619125" y="1323975"/>
            <a:ext cx="1032954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He conducted himself </a:t>
            </a:r>
            <a:r>
              <a:rPr lang="en-US" altLang="zh-CN" sz="2800" b="1">
                <a:solidFill>
                  <a:srgbClr val="C00000"/>
                </a:solidFill>
                <a:latin typeface="Times New Roman" panose="02020603050405020304" charset="0"/>
                <a:ea typeface="仿宋" panose="02010609060101010101" charset="-122"/>
                <a:sym typeface="+mn-ea"/>
              </a:rPr>
              <a:t>with grace and dignity</a:t>
            </a:r>
            <a:r>
              <a:rPr lang="en-US" altLang="zh-CN" sz="2800">
                <a:solidFill>
                  <a:srgbClr val="000000"/>
                </a:solidFill>
                <a:latin typeface="Times New Roman" panose="02020603050405020304" charset="0"/>
                <a:ea typeface="仿宋" panose="02010609060101010101" charset="-122"/>
                <a:sym typeface="+mn-ea"/>
              </a:rPr>
              <a:t> throughout the trial. </a:t>
            </a:r>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619125" y="749300"/>
            <a:ext cx="930783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在整个审讯过程中他表现得</a:t>
            </a:r>
            <a:r>
              <a:rPr lang="zh-CN" altLang="en-US" sz="2800" b="1">
                <a:solidFill>
                  <a:srgbClr val="C00000"/>
                </a:solidFill>
                <a:latin typeface="Times New Roman" panose="02020603050405020304" charset="0"/>
                <a:ea typeface="仿宋" panose="02010609060101010101" charset="-122"/>
                <a:sym typeface="+mn-ea"/>
              </a:rPr>
              <a:t>文雅而有尊严</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619125" y="2473325"/>
            <a:ext cx="727011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He</a:t>
            </a:r>
            <a:r>
              <a:rPr lang="en-US" altLang="zh-CN" sz="2800" b="1">
                <a:solidFill>
                  <a:srgbClr val="C00000"/>
                </a:solidFill>
                <a:latin typeface="Times New Roman" panose="02020603050405020304" charset="0"/>
                <a:ea typeface="仿宋" panose="02010609060101010101" charset="-122"/>
                <a:sym typeface="+mn-ea"/>
              </a:rPr>
              <a:t> gave a graceful bow</a:t>
            </a:r>
            <a:r>
              <a:rPr lang="en-US" altLang="zh-CN" sz="2800">
                <a:solidFill>
                  <a:srgbClr val="000000"/>
                </a:solidFill>
                <a:latin typeface="Times New Roman" panose="02020603050405020304" charset="0"/>
                <a:ea typeface="仿宋" panose="02010609060101010101" charset="-122"/>
                <a:sym typeface="+mn-ea"/>
              </a:rPr>
              <a:t> to the audience. </a:t>
            </a: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619125" y="1898650"/>
            <a:ext cx="6096000" cy="575310"/>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优雅地</a:t>
            </a:r>
            <a:r>
              <a:rPr lang="zh-CN" altLang="en-US" sz="2800">
                <a:solidFill>
                  <a:srgbClr val="000000"/>
                </a:solidFill>
                <a:latin typeface="Times New Roman" panose="02020603050405020304" charset="0"/>
                <a:ea typeface="仿宋" panose="02010609060101010101" charset="-122"/>
                <a:sym typeface="+mn-ea"/>
              </a:rPr>
              <a:t>向观众</a:t>
            </a:r>
            <a:r>
              <a:rPr lang="zh-CN" altLang="en-US" sz="2800" b="1">
                <a:solidFill>
                  <a:srgbClr val="C00000"/>
                </a:solidFill>
                <a:latin typeface="Times New Roman" panose="02020603050405020304" charset="0"/>
                <a:ea typeface="仿宋" panose="02010609060101010101" charset="-122"/>
                <a:sym typeface="+mn-ea"/>
              </a:rPr>
              <a:t>鞠了一躬</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525145" y="2995295"/>
            <a:ext cx="8357235" cy="1814830"/>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3.</a:t>
            </a:r>
            <a:r>
              <a:rPr lang="zh-CN" altLang="en-US" sz="2800">
                <a:solidFill>
                  <a:srgbClr val="000000"/>
                </a:solidFill>
                <a:latin typeface="Times New Roman" panose="02020603050405020304" charset="0"/>
                <a:ea typeface="仿宋" panose="02010609060101010101" charset="-122"/>
                <a:sym typeface="+mn-ea"/>
              </a:rPr>
              <a:t>这棵树从草地上笔直地立着，它的粉红的花朵随风飘散，</a:t>
            </a:r>
            <a:r>
              <a:rPr lang="zh-CN" altLang="en-US" sz="2800" b="1">
                <a:solidFill>
                  <a:srgbClr val="C00000"/>
                </a:solidFill>
                <a:latin typeface="Times New Roman" panose="02020603050405020304" charset="0"/>
                <a:ea typeface="仿宋" panose="02010609060101010101" charset="-122"/>
                <a:sym typeface="+mn-ea"/>
              </a:rPr>
              <a:t>就像一个跳舞的芭蕾舞演员</a:t>
            </a:r>
            <a:r>
              <a:rPr lang="zh-CN" altLang="en-US" sz="2800">
                <a:solidFill>
                  <a:srgbClr val="000000"/>
                </a:solidFill>
                <a:latin typeface="Times New Roman" panose="02020603050405020304" charset="0"/>
                <a:ea typeface="仿宋" panose="02010609060101010101" charset="-122"/>
                <a:sym typeface="+mn-ea"/>
              </a:rPr>
              <a:t>。新叶在晨露中闪闪发光。</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9" name="文本框 8"/>
          <p:cNvSpPr txBox="1"/>
          <p:nvPr/>
        </p:nvSpPr>
        <p:spPr>
          <a:xfrm>
            <a:off x="619125" y="5675630"/>
            <a:ext cx="4848860" cy="953135"/>
          </a:xfrm>
          <a:prstGeom prst="rect">
            <a:avLst/>
          </a:prstGeom>
          <a:noFill/>
        </p:spPr>
        <p:txBody>
          <a:bodyPr wrap="square" rtlCol="0" anchor="t">
            <a:spAutoFit/>
          </a:bodyPr>
          <a:p>
            <a:pPr defTabSz="266700"/>
            <a:r>
              <a:rPr lang="en-US" altLang="zh-CN" sz="2800">
                <a:solidFill>
                  <a:srgbClr val="000000"/>
                </a:solidFill>
                <a:latin typeface="Times New Roman" panose="02020603050405020304" charset="0"/>
                <a:ea typeface="仿宋" panose="02010609060101010101" charset="-122"/>
                <a:sym typeface="+mn-ea"/>
              </a:rPr>
              <a:t>4.</a:t>
            </a:r>
            <a:r>
              <a:rPr lang="zh-CN" altLang="en-US" sz="2800">
                <a:solidFill>
                  <a:srgbClr val="000000"/>
                </a:solidFill>
                <a:latin typeface="Times New Roman" panose="02020603050405020304" charset="0"/>
                <a:ea typeface="仿宋" panose="02010609060101010101" charset="-122"/>
                <a:sym typeface="+mn-ea"/>
              </a:rPr>
              <a:t>连绵起伏的丘陵美景</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8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10" name="唯美夜色中的流光樱花树">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9094470" y="1898650"/>
            <a:ext cx="2518410" cy="21615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0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to="" calcmode="lin" valueType="num">
                                      <p:cBhvr>
                                        <p:cTn id="11" dur="1" fill="hold"/>
                                        <p:tgtEl>
                                          <p:spTgt spid="2"/>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63494"/>
                                        </p:tgtEl>
                                        <p:attrNameLst>
                                          <p:attrName>style.visibility</p:attrName>
                                        </p:attrNameLst>
                                      </p:cBhvr>
                                      <p:to>
                                        <p:strVal val="visible"/>
                                      </p:to>
                                    </p:set>
                                    <p:anim to="" calcmode="lin" valueType="num">
                                      <p:cBhvr>
                                        <p:cTn id="21" dur="1" fill="hold"/>
                                        <p:tgtEl>
                                          <p:spTgt spid="63494"/>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63493"/>
                                        </p:tgtEl>
                                        <p:attrNameLst>
                                          <p:attrName>style.visibility</p:attrName>
                                        </p:attrNameLst>
                                      </p:cBhvr>
                                      <p:to>
                                        <p:strVal val="visible"/>
                                      </p:to>
                                    </p:set>
                                    <p:anim to="" calcmode="lin" valueType="num">
                                      <p:cBhvr>
                                        <p:cTn id="26" dur="1" fill="hold"/>
                                        <p:tgtEl>
                                          <p:spTgt spid="63493"/>
                                        </p:tgtEl>
                                      </p:cBhvr>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7" fill="hold" display="1">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p:bldP spid="2" grpId="1"/>
      <p:bldP spid="6" grpId="0"/>
      <p:bldP spid="6" grpId="1"/>
      <p:bldP spid="63494" grpId="0"/>
      <p:bldP spid="63494" grpId="1"/>
      <p:bldP spid="63493" grpId="0"/>
      <p:bldP spid="6349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3491" name="文本框 10"/>
          <p:cNvSpPr txBox="1"/>
          <p:nvPr/>
        </p:nvSpPr>
        <p:spPr>
          <a:xfrm>
            <a:off x="720725" y="260350"/>
            <a:ext cx="205930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3492" name="文本框 17"/>
          <p:cNvSpPr txBox="1"/>
          <p:nvPr>
            <p:custDataLst>
              <p:tags r:id="rId1"/>
            </p:custDataLst>
          </p:nvPr>
        </p:nvSpPr>
        <p:spPr>
          <a:xfrm>
            <a:off x="2355850"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graceful	/ˈgreɪsfl/	adj.优美的;优雅的</a:t>
            </a:r>
            <a:endParaRPr lang="zh-CN" altLang="en-US" sz="2800" b="1">
              <a:solidFill>
                <a:srgbClr val="000000"/>
              </a:solidFill>
              <a:latin typeface="Times New Roman" panose="02020603050405020304" charset="0"/>
              <a:ea typeface="仿宋" panose="02010609060101010101" charset="-122"/>
            </a:endParaRPr>
          </a:p>
        </p:txBody>
      </p:sp>
      <p:sp>
        <p:nvSpPr>
          <p:cNvPr id="63493" name="文本框 1"/>
          <p:cNvSpPr txBox="1"/>
          <p:nvPr/>
        </p:nvSpPr>
        <p:spPr>
          <a:xfrm>
            <a:off x="530225" y="1688783"/>
            <a:ext cx="9947275" cy="521970"/>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She</a:t>
            </a:r>
            <a:r>
              <a:rPr lang="en-US" altLang="zh-CN" sz="2800" b="1">
                <a:solidFill>
                  <a:srgbClr val="C00000"/>
                </a:solidFill>
                <a:latin typeface="Times New Roman" panose="02020603050405020304" charset="0"/>
                <a:ea typeface="仿宋" panose="02010609060101010101" charset="-122"/>
              </a:rPr>
              <a:t> stepped gracefully onto the stage</a:t>
            </a:r>
            <a:r>
              <a:rPr lang="en-US" altLang="zh-CN" sz="2800">
                <a:solidFill>
                  <a:srgbClr val="000000"/>
                </a:solidFill>
                <a:latin typeface="Times New Roman" panose="02020603050405020304" charset="0"/>
                <a:ea typeface="仿宋" panose="02010609060101010101" charset="-122"/>
              </a:rPr>
              <a:t>. </a:t>
            </a:r>
            <a:endParaRPr lang="zh-CN" altLang="en-US"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3662045" y="3429000"/>
            <a:ext cx="8297545" cy="2103120"/>
          </a:xfrm>
          <a:prstGeom prst="rect">
            <a:avLst/>
          </a:prstGeom>
        </p:spPr>
        <p:txBody>
          <a:bodyPr wrap="square">
            <a:noAutofit/>
          </a:bodyPr>
          <a:p>
            <a:pPr algn="just" defTabSz="266700"/>
            <a:r>
              <a:rPr lang="en-US" altLang="zh-CN" sz="2800" b="0" noProof="1">
                <a:solidFill>
                  <a:srgbClr val="000000"/>
                </a:solidFill>
                <a:latin typeface="Times New Roman" panose="02020603050405020304" charset="0"/>
                <a:ea typeface="仿宋" panose="02010609060101010101" charset="-122"/>
                <a:cs typeface="+mn-cs"/>
              </a:rPr>
              <a:t> A moment of stunned silence followed, but then, from the wings, a white dove </a:t>
            </a:r>
            <a:r>
              <a:rPr lang="en-US" altLang="zh-CN" sz="2800" b="1" noProof="1">
                <a:solidFill>
                  <a:srgbClr val="C00000"/>
                </a:solidFill>
                <a:latin typeface="Times New Roman" panose="02020603050405020304" charset="0"/>
                <a:ea typeface="仿宋" panose="02010609060101010101" charset="-122"/>
                <a:cs typeface="+mn-cs"/>
              </a:rPr>
              <a:t>soared gracefully into the air</a:t>
            </a:r>
            <a:r>
              <a:rPr lang="en-US" altLang="zh-CN" sz="2800" b="0" noProof="1">
                <a:solidFill>
                  <a:srgbClr val="000000"/>
                </a:solidFill>
                <a:latin typeface="Times New Roman" panose="02020603050405020304" charset="0"/>
                <a:ea typeface="仿宋" panose="02010609060101010101" charset="-122"/>
                <a:cs typeface="+mn-cs"/>
              </a:rPr>
              <a:t>, its wings casting a gentle shadow over the astonished crowd. </a:t>
            </a:r>
            <a:endParaRPr lang="en-US" altLang="zh-CN" sz="2800" b="0" noProof="1">
              <a:solidFill>
                <a:srgbClr val="000000"/>
              </a:solidFill>
              <a:latin typeface="Times New Roman" panose="02020603050405020304" charset="0"/>
              <a:ea typeface="仿宋" panose="02010609060101010101" charset="-122"/>
              <a:cs typeface="+mn-cs"/>
            </a:endParaRPr>
          </a:p>
        </p:txBody>
      </p:sp>
      <p:sp>
        <p:nvSpPr>
          <p:cNvPr id="4" name="文本框 3"/>
          <p:cNvSpPr txBox="1"/>
          <p:nvPr/>
        </p:nvSpPr>
        <p:spPr>
          <a:xfrm>
            <a:off x="438150" y="2267585"/>
            <a:ext cx="11414760" cy="1383665"/>
          </a:xfrm>
          <a:prstGeom prst="rect">
            <a:avLst/>
          </a:prstGeom>
        </p:spPr>
        <p:txBody>
          <a:bodyPr wrap="square">
            <a:spAutoFit/>
          </a:bodyPr>
          <a:p>
            <a:pPr algn="just" defTabSz="266700"/>
            <a:r>
              <a:rPr lang="en-US" altLang="zh-CN" sz="2800" b="0" noProof="1">
                <a:solidFill>
                  <a:srgbClr val="000000"/>
                </a:solidFill>
                <a:latin typeface="Times New Roman" panose="02020603050405020304" charset="0"/>
                <a:ea typeface="仿宋" panose="02010609060101010101" charset="-122"/>
                <a:cs typeface="+mn-cs"/>
              </a:rPr>
              <a:t>6.</a:t>
            </a:r>
            <a:r>
              <a:rPr lang="zh-CN" altLang="en-US" sz="2800" b="0" noProof="1">
                <a:solidFill>
                  <a:srgbClr val="000000"/>
                </a:solidFill>
                <a:latin typeface="Times New Roman" panose="02020603050405020304" charset="0"/>
                <a:ea typeface="仿宋" panose="02010609060101010101" charset="-122"/>
                <a:cs typeface="+mn-cs"/>
              </a:rPr>
              <a:t>接着是一阵震惊的沉默，但然后，从舞台侧翼，一只白鸽</a:t>
            </a:r>
            <a:r>
              <a:rPr lang="zh-CN" altLang="en-US" sz="2800" b="1" noProof="1">
                <a:solidFill>
                  <a:srgbClr val="C00000"/>
                </a:solidFill>
                <a:latin typeface="Times New Roman" panose="02020603050405020304" charset="0"/>
                <a:ea typeface="仿宋" panose="02010609060101010101" charset="-122"/>
                <a:cs typeface="+mn-cs"/>
              </a:rPr>
              <a:t>优雅地飞向空中</a:t>
            </a:r>
            <a:r>
              <a:rPr lang="zh-CN" altLang="en-US" sz="2800" b="0" noProof="1">
                <a:solidFill>
                  <a:srgbClr val="000000"/>
                </a:solidFill>
                <a:latin typeface="Times New Roman" panose="02020603050405020304" charset="0"/>
                <a:ea typeface="仿宋" panose="02010609060101010101" charset="-122"/>
                <a:cs typeface="+mn-cs"/>
              </a:rPr>
              <a:t>，它的翅膀在惊讶的人群中投下了柔和的阴影。</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b="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nvSpPr>
        <p:spPr>
          <a:xfrm>
            <a:off x="530225" y="974725"/>
            <a:ext cx="6096000" cy="953135"/>
          </a:xfrm>
          <a:prstGeom prst="rect">
            <a:avLst/>
          </a:prstGeom>
          <a:noFill/>
        </p:spPr>
        <p:txBody>
          <a:bodyPr wrap="square" rtlCol="0" anchor="t">
            <a:spAutoFit/>
          </a:bodyPr>
          <a:p>
            <a:pPr defTabSz="266700"/>
            <a:r>
              <a:rPr lang="en-US" altLang="zh-CN" sz="2800">
                <a:solidFill>
                  <a:srgbClr val="000000"/>
                </a:solidFill>
                <a:latin typeface="Times New Roman" panose="02020603050405020304" charset="0"/>
                <a:ea typeface="仿宋" panose="02010609060101010101" charset="-122"/>
                <a:sym typeface="+mn-ea"/>
              </a:rPr>
              <a:t>5.</a:t>
            </a:r>
            <a:r>
              <a:rPr lang="zh-CN" altLang="en-US" sz="2800">
                <a:solidFill>
                  <a:srgbClr val="000000"/>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步态优雅地走上舞台</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5" name="图片 4" descr="飞翔的鸟 小鸟 鸽子 白鸽"/>
          <p:cNvPicPr>
            <a:picLocks noChangeAspect="1"/>
          </p:cNvPicPr>
          <p:nvPr/>
        </p:nvPicPr>
        <p:blipFill>
          <a:blip r:embed="rId2"/>
          <a:stretch>
            <a:fillRect/>
          </a:stretch>
        </p:blipFill>
        <p:spPr>
          <a:xfrm>
            <a:off x="1359535" y="3150870"/>
            <a:ext cx="1905000" cy="2381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to="" calcmode="lin" valueType="num">
                                      <p:cBhvr>
                                        <p:cTn id="7" dur="1" fill="hold"/>
                                        <p:tgtEl>
                                          <p:spTgt spid="6349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P spid="63493" grpId="1"/>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5539" name="文本框 10"/>
          <p:cNvSpPr txBox="1"/>
          <p:nvPr/>
        </p:nvSpPr>
        <p:spPr>
          <a:xfrm>
            <a:off x="720725" y="260350"/>
            <a:ext cx="182689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5540" name="文本框 17"/>
          <p:cNvSpPr txBox="1"/>
          <p:nvPr>
            <p:custDataLst>
              <p:tags r:id="rId1"/>
            </p:custDataLst>
          </p:nvPr>
        </p:nvSpPr>
        <p:spPr>
          <a:xfrm>
            <a:off x="2547303" y="19208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strength	/streŋθ/	n.力量;体力</a:t>
            </a:r>
            <a:endParaRPr lang="zh-CN" altLang="en-US" sz="2800" b="1">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720725" y="1518285"/>
            <a:ext cx="10638155" cy="73723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All competitors sped up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with all their strength</a:t>
            </a:r>
            <a:r>
              <a:rPr lang="en-US" altLang="zh-CN" sz="2800" b="1" noProof="1">
                <a:solidFill>
                  <a:srgbClr val="C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on the last lap.</a:t>
            </a: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5" name="文本框 4"/>
          <p:cNvSpPr txBox="1"/>
          <p:nvPr/>
        </p:nvSpPr>
        <p:spPr>
          <a:xfrm>
            <a:off x="626745" y="897255"/>
            <a:ext cx="11092180" cy="73723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所有参赛者在最后一圈都</a:t>
            </a:r>
            <a:r>
              <a:rPr lang="zh-CN" altLang="en-US" sz="2800" b="1">
                <a:solidFill>
                  <a:srgbClr val="C00000"/>
                </a:solidFill>
                <a:latin typeface="Times New Roman" panose="02020603050405020304" charset="0"/>
                <a:ea typeface="仿宋" panose="02010609060101010101" charset="-122"/>
                <a:sym typeface="+mn-ea"/>
              </a:rPr>
              <a:t>用尽全力</a:t>
            </a:r>
            <a:r>
              <a:rPr lang="zh-CN" altLang="en-US" sz="2800">
                <a:solidFill>
                  <a:srgbClr val="000000"/>
                </a:solidFill>
                <a:latin typeface="Times New Roman" panose="02020603050405020304" charset="0"/>
                <a:ea typeface="仿宋" panose="02010609060101010101" charset="-122"/>
                <a:sym typeface="+mn-ea"/>
              </a:rPr>
              <a:t>加速。</a:t>
            </a:r>
            <a:r>
              <a:rPr lang="zh-CN" altLang="en-US" sz="2400" b="1">
                <a:solidFill>
                  <a:schemeClr val="accent6">
                    <a:lumMod val="50000"/>
                  </a:schemeClr>
                </a:solidFill>
                <a:latin typeface="Times New Roman" panose="02020603050405020304" charset="0"/>
                <a:ea typeface="仿宋" panose="02010609060101010101" charset="-122"/>
                <a:sym typeface="+mn-ea"/>
              </a:rPr>
              <a:t>(应用文写作之新闻报道)</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6" name="文本框 5"/>
          <p:cNvSpPr txBox="1"/>
          <p:nvPr>
            <p:custDataLst>
              <p:tags r:id="rId2"/>
            </p:custDataLst>
          </p:nvPr>
        </p:nvSpPr>
        <p:spPr>
          <a:xfrm>
            <a:off x="720725" y="2952115"/>
            <a:ext cx="755967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He pushed against the rock </a:t>
            </a:r>
            <a:r>
              <a:rPr lang="en-US" altLang="zh-CN" sz="2800" b="1">
                <a:solidFill>
                  <a:srgbClr val="C00000"/>
                </a:solidFill>
                <a:latin typeface="Times New Roman" panose="02020603050405020304" charset="0"/>
                <a:ea typeface="仿宋" panose="02010609060101010101" charset="-122"/>
                <a:sym typeface="+mn-ea"/>
              </a:rPr>
              <a:t>with all his strength</a:t>
            </a:r>
            <a:r>
              <a:rPr lang="en-US" altLang="zh-CN" sz="2800">
                <a:solidFill>
                  <a:srgbClr val="000000"/>
                </a:solidFill>
                <a:latin typeface="Times New Roman" panose="02020603050405020304" charset="0"/>
                <a:ea typeface="仿宋" panose="02010609060101010101" charset="-122"/>
                <a:sym typeface="+mn-ea"/>
              </a:rPr>
              <a:t>. </a:t>
            </a: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custDataLst>
              <p:tags r:id="rId3"/>
            </p:custDataLst>
          </p:nvPr>
        </p:nvSpPr>
        <p:spPr>
          <a:xfrm>
            <a:off x="626745" y="2269490"/>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用全力</a:t>
            </a:r>
            <a:r>
              <a:rPr lang="zh-CN" altLang="en-US" sz="2800">
                <a:solidFill>
                  <a:srgbClr val="000000"/>
                </a:solidFill>
                <a:latin typeface="Times New Roman" panose="02020603050405020304" charset="0"/>
                <a:ea typeface="仿宋" panose="02010609060101010101" charset="-122"/>
                <a:sym typeface="+mn-ea"/>
              </a:rPr>
              <a:t>推那块石头。</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custDataLst>
              <p:tags r:id="rId4"/>
            </p:custDataLst>
          </p:nvPr>
        </p:nvSpPr>
        <p:spPr>
          <a:xfrm>
            <a:off x="626745" y="3634740"/>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3.</a:t>
            </a:r>
            <a:r>
              <a:rPr lang="zh-CN" altLang="en-US" sz="2800">
                <a:solidFill>
                  <a:srgbClr val="000000"/>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再也走不动了</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9" name="文本框 8"/>
          <p:cNvSpPr txBox="1"/>
          <p:nvPr>
            <p:custDataLst>
              <p:tags r:id="rId5"/>
            </p:custDataLst>
          </p:nvPr>
        </p:nvSpPr>
        <p:spPr>
          <a:xfrm>
            <a:off x="626745" y="4156710"/>
            <a:ext cx="815530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She </a:t>
            </a:r>
            <a:r>
              <a:rPr lang="en-US" altLang="zh-CN" sz="2800" b="1">
                <a:solidFill>
                  <a:srgbClr val="C00000"/>
                </a:solidFill>
                <a:latin typeface="Times New Roman" panose="02020603050405020304" charset="0"/>
                <a:ea typeface="仿宋" panose="02010609060101010101" charset="-122"/>
                <a:sym typeface="+mn-ea"/>
              </a:rPr>
              <a:t>didn't have the strength to walk any further</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
        <p:nvSpPr>
          <p:cNvPr id="10" name="文本框 9"/>
          <p:cNvSpPr txBox="1"/>
          <p:nvPr>
            <p:custDataLst>
              <p:tags r:id="rId6"/>
            </p:custDataLst>
          </p:nvPr>
        </p:nvSpPr>
        <p:spPr>
          <a:xfrm>
            <a:off x="626745" y="4791710"/>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4.</a:t>
            </a:r>
            <a:r>
              <a:rPr lang="zh-CN" altLang="en-US" sz="2800">
                <a:solidFill>
                  <a:srgbClr val="000000"/>
                </a:solidFill>
                <a:latin typeface="Times New Roman" panose="02020603050405020304" charset="0"/>
                <a:ea typeface="仿宋" panose="02010609060101010101" charset="-122"/>
                <a:sym typeface="+mn-ea"/>
              </a:rPr>
              <a:t>她有</a:t>
            </a:r>
            <a:r>
              <a:rPr lang="zh-CN" altLang="en-US" sz="2800" b="1">
                <a:solidFill>
                  <a:srgbClr val="C00000"/>
                </a:solidFill>
                <a:latin typeface="Times New Roman" panose="02020603050405020304" charset="0"/>
                <a:ea typeface="仿宋" panose="02010609060101010101" charset="-122"/>
                <a:sym typeface="+mn-ea"/>
              </a:rPr>
              <a:t>非凡的意志力</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11" name="文本框 10"/>
          <p:cNvSpPr txBox="1"/>
          <p:nvPr>
            <p:custDataLst>
              <p:tags r:id="rId7"/>
            </p:custDataLst>
          </p:nvPr>
        </p:nvSpPr>
        <p:spPr>
          <a:xfrm>
            <a:off x="915670" y="5409565"/>
            <a:ext cx="609600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She has</a:t>
            </a:r>
            <a:r>
              <a:rPr lang="en-US" altLang="zh-CN" sz="2800" b="1">
                <a:solidFill>
                  <a:srgbClr val="C00000"/>
                </a:solidFill>
                <a:latin typeface="Times New Roman" panose="02020603050405020304" charset="0"/>
                <a:ea typeface="仿宋" panose="02010609060101010101" charset="-122"/>
                <a:sym typeface="+mn-ea"/>
              </a:rPr>
              <a:t> a remarkable inner strength</a:t>
            </a:r>
            <a:r>
              <a:rPr lang="en-US" altLang="zh-CN" sz="2800">
                <a:solidFill>
                  <a:srgbClr val="000000"/>
                </a:solidFill>
                <a:latin typeface="Times New Roman" panose="02020603050405020304" charset="0"/>
                <a:ea typeface="仿宋" panose="02010609060101010101" charset="-122"/>
                <a:sym typeface="+mn-ea"/>
              </a:rPr>
              <a:t>. </a:t>
            </a:r>
            <a:endParaRPr lang="en-US" altLang="zh-CN" sz="2800">
              <a:solidFill>
                <a:srgbClr val="000000"/>
              </a:solidFill>
              <a:latin typeface="Times New Roman" panose="02020603050405020304" charset="0"/>
              <a:ea typeface="仿宋" panose="02010609060101010101" charset="-122"/>
              <a:sym typeface="+mn-ea"/>
            </a:endParaRPr>
          </a:p>
        </p:txBody>
      </p:sp>
      <p:pic>
        <p:nvPicPr>
          <p:cNvPr id="13" name="图片 12"/>
          <p:cNvPicPr>
            <a:picLocks noChangeAspect="1"/>
          </p:cNvPicPr>
          <p:nvPr/>
        </p:nvPicPr>
        <p:blipFill>
          <a:blip r:embed="rId8"/>
          <a:stretch>
            <a:fillRect/>
          </a:stretch>
        </p:blipFill>
        <p:spPr>
          <a:xfrm>
            <a:off x="8698865" y="2256790"/>
            <a:ext cx="2660015" cy="2548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9" grpId="0"/>
      <p:bldP spid="9" grpId="1"/>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5539" name="文本框 10"/>
          <p:cNvSpPr txBox="1"/>
          <p:nvPr/>
        </p:nvSpPr>
        <p:spPr>
          <a:xfrm>
            <a:off x="720725" y="260350"/>
            <a:ext cx="182689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5540" name="文本框 17"/>
          <p:cNvSpPr txBox="1"/>
          <p:nvPr>
            <p:custDataLst>
              <p:tags r:id="rId1"/>
            </p:custDataLst>
          </p:nvPr>
        </p:nvSpPr>
        <p:spPr>
          <a:xfrm>
            <a:off x="2547303" y="19208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strength	/streŋθ/	n.力量;体力</a:t>
            </a:r>
            <a:endParaRPr lang="zh-CN" altLang="en-US" sz="2800" b="1">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720725" y="2237105"/>
            <a:ext cx="10097135" cy="1383665"/>
          </a:xfrm>
          <a:prstGeom prst="rect">
            <a:avLst/>
          </a:prstGeom>
        </p:spPr>
        <p:txBody>
          <a:bodyPr wrap="square">
            <a:spAutoFit/>
          </a:bodyPr>
          <a:p>
            <a:pPr algn="l" defTabSz="266700">
              <a:lnSpc>
                <a:spcPct val="150000"/>
              </a:lnSpc>
              <a:buClrTx/>
              <a:buSzTx/>
              <a:buFontTx/>
            </a:pPr>
            <a:r>
              <a:rPr lang="en-US" altLang="zh-CN" sz="2800" noProof="1">
                <a:solidFill>
                  <a:srgbClr val="000000"/>
                </a:solidFill>
                <a:latin typeface="Times New Roman" panose="02020603050405020304" charset="0"/>
                <a:ea typeface="仿宋" panose="02010609060101010101" charset="-122"/>
                <a:cs typeface="+mn-cs"/>
              </a:rPr>
              <a:t>6. </a:t>
            </a:r>
            <a:r>
              <a:rPr lang="zh-CN" altLang="en-US" sz="2800" noProof="1">
                <a:solidFill>
                  <a:srgbClr val="000000"/>
                </a:solidFill>
                <a:latin typeface="Times New Roman" panose="02020603050405020304" charset="0"/>
                <a:ea typeface="仿宋" panose="02010609060101010101" charset="-122"/>
                <a:cs typeface="+mn-cs"/>
              </a:rPr>
              <a:t>我非常清楚自己的</a:t>
            </a:r>
            <a:r>
              <a:rPr lang="zh-CN" altLang="en-US" sz="2800" b="1" noProof="1">
                <a:solidFill>
                  <a:srgbClr val="C00000"/>
                </a:solidFill>
                <a:latin typeface="Times New Roman" panose="02020603050405020304" charset="0"/>
                <a:ea typeface="仿宋" panose="02010609060101010101" charset="-122"/>
                <a:cs typeface="+mn-cs"/>
              </a:rPr>
              <a:t>优点和缺点</a:t>
            </a:r>
            <a:r>
              <a:rPr lang="zh-CN" altLang="en-US" sz="2800" noProof="1">
                <a:solidFill>
                  <a:srgbClr val="000000"/>
                </a:solidFill>
                <a:latin typeface="Times New Roman" panose="02020603050405020304" charset="0"/>
                <a:ea typeface="仿宋" panose="02010609060101010101" charset="-122"/>
                <a:cs typeface="+mn-cs"/>
              </a:rPr>
              <a:t>，所以我决定专注于所有的任务。</a:t>
            </a:r>
            <a:r>
              <a:rPr lang="zh-CN" altLang="en-US" sz="2400" b="1" noProof="1">
                <a:solidFill>
                  <a:schemeClr val="accent6">
                    <a:lumMod val="50000"/>
                  </a:schemeClr>
                </a:solidFill>
                <a:latin typeface="Times New Roman" panose="02020603050405020304" charset="0"/>
                <a:ea typeface="仿宋" panose="02010609060101010101" charset="-122"/>
                <a:cs typeface="+mn-cs"/>
              </a:rPr>
              <a:t>(</a:t>
            </a:r>
            <a:r>
              <a:rPr lang="zh-CN" altLang="en-US" sz="2400" b="1">
                <a:solidFill>
                  <a:schemeClr val="accent6">
                    <a:lumMod val="50000"/>
                  </a:schemeClr>
                </a:solidFill>
                <a:latin typeface="Times New Roman" panose="02020603050405020304" charset="0"/>
                <a:ea typeface="仿宋" panose="02010609060101010101" charset="-122"/>
                <a:sym typeface="+mn-ea"/>
              </a:rPr>
              <a:t>2022浙江卷1月读后续写</a:t>
            </a:r>
            <a:r>
              <a:rPr lang="zh-CN" altLang="en-US" sz="2400" b="1" noProof="1">
                <a:solidFill>
                  <a:schemeClr val="accent6">
                    <a:lumMod val="50000"/>
                  </a:schemeClr>
                </a:solidFill>
                <a:latin typeface="Times New Roman" panose="02020603050405020304" charset="0"/>
                <a:ea typeface="仿宋" panose="02010609060101010101" charset="-122"/>
                <a:cs typeface="+mn-cs"/>
              </a:rPr>
              <a:t>)</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sp>
        <p:nvSpPr>
          <p:cNvPr id="5" name="文本框 4"/>
          <p:cNvSpPr txBox="1"/>
          <p:nvPr/>
        </p:nvSpPr>
        <p:spPr>
          <a:xfrm>
            <a:off x="1016000" y="1715135"/>
            <a:ext cx="926973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You have shown</a:t>
            </a:r>
            <a:r>
              <a:rPr lang="en-US" altLang="zh-CN" sz="2800" b="1">
                <a:solidFill>
                  <a:srgbClr val="C00000"/>
                </a:solidFill>
                <a:latin typeface="Times New Roman" panose="02020603050405020304" charset="0"/>
                <a:ea typeface="仿宋" panose="02010609060101010101" charset="-122"/>
              </a:rPr>
              <a:t> great strength of character</a:t>
            </a:r>
            <a:r>
              <a:rPr lang="en-US" altLang="zh-CN" sz="2800">
                <a:solidFill>
                  <a:srgbClr val="000000"/>
                </a:solidFill>
                <a:latin typeface="Times New Roman" panose="02020603050405020304" charset="0"/>
                <a:ea typeface="仿宋" panose="02010609060101010101" charset="-122"/>
              </a:rPr>
              <a:t>. </a:t>
            </a:r>
            <a:endParaRPr lang="zh-CN" altLang="en-US" sz="2800">
              <a:solidFill>
                <a:srgbClr val="000000"/>
              </a:solidFill>
              <a:latin typeface="Times New Roman" panose="02020603050405020304" charset="0"/>
              <a:ea typeface="仿宋" panose="02010609060101010101" charset="-122"/>
            </a:endParaRPr>
          </a:p>
        </p:txBody>
      </p:sp>
      <p:sp>
        <p:nvSpPr>
          <p:cNvPr id="12" name="文本框 11"/>
          <p:cNvSpPr txBox="1"/>
          <p:nvPr/>
        </p:nvSpPr>
        <p:spPr>
          <a:xfrm>
            <a:off x="626745" y="1084580"/>
            <a:ext cx="5893435"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5.</a:t>
            </a:r>
            <a:r>
              <a:rPr lang="zh-CN" altLang="en-US" sz="2800">
                <a:solidFill>
                  <a:srgbClr val="000000"/>
                </a:solidFill>
                <a:latin typeface="Times New Roman" panose="02020603050405020304" charset="0"/>
                <a:ea typeface="仿宋" panose="02010609060101010101" charset="-122"/>
                <a:sym typeface="+mn-ea"/>
              </a:rPr>
              <a:t>你表现得很</a:t>
            </a:r>
            <a:r>
              <a:rPr lang="zh-CN" altLang="en-US" sz="2800" b="1">
                <a:solidFill>
                  <a:srgbClr val="C00000"/>
                </a:solidFill>
                <a:latin typeface="Times New Roman" panose="02020603050405020304" charset="0"/>
                <a:ea typeface="仿宋" panose="02010609060101010101" charset="-122"/>
                <a:sym typeface="+mn-ea"/>
              </a:rPr>
              <a:t>有毅力</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1016000" y="3620770"/>
            <a:ext cx="7008495"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Knowing my </a:t>
            </a:r>
            <a:r>
              <a:rPr lang="en-US" altLang="zh-CN" sz="2800" b="1">
                <a:solidFill>
                  <a:srgbClr val="C00000"/>
                </a:solidFill>
                <a:uFill>
                  <a:solidFill>
                    <a:srgbClr val="000000"/>
                  </a:solidFill>
                </a:uFill>
                <a:latin typeface="Times New Roman" panose="02020603050405020304" charset="0"/>
                <a:ea typeface="仿宋" panose="02010609060101010101" charset="-122"/>
                <a:sym typeface="+mn-ea"/>
              </a:rPr>
              <a:t>strengths </a:t>
            </a:r>
            <a:r>
              <a:rPr lang="en-US" altLang="zh-CN" sz="2800" b="1">
                <a:solidFill>
                  <a:srgbClr val="C00000"/>
                </a:solidFill>
                <a:latin typeface="Times New Roman" panose="02020603050405020304" charset="0"/>
                <a:ea typeface="仿宋" panose="02010609060101010101" charset="-122"/>
                <a:sym typeface="+mn-ea"/>
              </a:rPr>
              <a:t>and weaknesses</a:t>
            </a:r>
            <a:r>
              <a:rPr lang="en-US" altLang="zh-CN" sz="2800">
                <a:solidFill>
                  <a:srgbClr val="000000"/>
                </a:solidFill>
                <a:latin typeface="Times New Roman" panose="02020603050405020304" charset="0"/>
                <a:ea typeface="仿宋" panose="02010609060101010101" charset="-122"/>
                <a:sym typeface="+mn-ea"/>
              </a:rPr>
              <a:t> all too well, I decided to focus on the tasks.</a:t>
            </a:r>
            <a:endParaRPr lang="en-US" altLang="zh-CN" sz="28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8097520" y="3169920"/>
            <a:ext cx="3621405" cy="255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7587" name="文本框 10"/>
          <p:cNvSpPr txBox="1"/>
          <p:nvPr/>
        </p:nvSpPr>
        <p:spPr>
          <a:xfrm>
            <a:off x="720725" y="260350"/>
            <a:ext cx="18275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7588" name="文本框 17"/>
          <p:cNvSpPr txBox="1"/>
          <p:nvPr>
            <p:custDataLst>
              <p:tags r:id="rId1"/>
            </p:custDataLst>
          </p:nvPr>
        </p:nvSpPr>
        <p:spPr>
          <a:xfrm>
            <a:off x="2548255" y="260350"/>
            <a:ext cx="781431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failure	/ˈfeɪljə(r)/	n.失败;失败的人(或事物)</a:t>
            </a:r>
            <a:endParaRPr lang="zh-CN" altLang="en-US" sz="2800" b="1">
              <a:solidFill>
                <a:srgbClr val="000000"/>
              </a:solidFill>
              <a:latin typeface="Times New Roman" panose="02020603050405020304" charset="0"/>
              <a:ea typeface="仿宋" panose="02010609060101010101" charset="-122"/>
            </a:endParaRPr>
          </a:p>
        </p:txBody>
      </p:sp>
      <p:sp>
        <p:nvSpPr>
          <p:cNvPr id="67589" name="文本框 1"/>
          <p:cNvSpPr txBox="1"/>
          <p:nvPr/>
        </p:nvSpPr>
        <p:spPr>
          <a:xfrm>
            <a:off x="438150" y="1430020"/>
            <a:ext cx="9770110" cy="953135"/>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I’m sorry to inform you that I will </a:t>
            </a:r>
            <a:r>
              <a:rPr lang="en-US" altLang="zh-CN" sz="2800" b="1">
                <a:solidFill>
                  <a:srgbClr val="C00000"/>
                </a:solidFill>
                <a:latin typeface="Times New Roman" panose="02020603050405020304" charset="0"/>
                <a:ea typeface="仿宋" panose="02010609060101010101" charset="-122"/>
              </a:rPr>
              <a:t>fail to go </a:t>
            </a:r>
            <a:r>
              <a:rPr lang="en-US" altLang="zh-CN" sz="2800">
                <a:solidFill>
                  <a:srgbClr val="000000"/>
                </a:solidFill>
                <a:latin typeface="Times New Roman" panose="02020603050405020304" charset="0"/>
                <a:ea typeface="仿宋" panose="02010609060101010101" charset="-122"/>
              </a:rPr>
              <a:t>out with you this weekend.</a:t>
            </a:r>
            <a:endParaRPr lang="en-US" altLang="zh-CN" sz="2800">
              <a:solidFill>
                <a:srgbClr val="000000"/>
              </a:solidFill>
              <a:latin typeface="Times New Roman" panose="02020603050405020304" charset="0"/>
              <a:ea typeface="仿宋" panose="02010609060101010101" charset="-122"/>
            </a:endParaRPr>
          </a:p>
        </p:txBody>
      </p:sp>
      <p:sp>
        <p:nvSpPr>
          <p:cNvPr id="67590" name="文本框 2"/>
          <p:cNvSpPr txBox="1"/>
          <p:nvPr/>
        </p:nvSpPr>
        <p:spPr>
          <a:xfrm>
            <a:off x="542925" y="3192145"/>
            <a:ext cx="10299700" cy="953135"/>
          </a:xfrm>
          <a:prstGeom prst="rect">
            <a:avLst/>
          </a:prstGeom>
          <a:noFill/>
          <a:ln w="9525">
            <a:noFill/>
          </a:ln>
        </p:spPr>
        <p:txBody>
          <a:bodyPr wrap="square" anchor="t" anchorCtr="0">
            <a:spAutoFit/>
          </a:bodyPr>
          <a:p>
            <a:r>
              <a:rPr lang="en-US" altLang="zh-CN" sz="2800" b="1">
                <a:solidFill>
                  <a:srgbClr val="C00000"/>
                </a:solidFill>
                <a:latin typeface="Times New Roman" panose="02020603050405020304" charset="0"/>
                <a:ea typeface="仿宋" panose="02010609060101010101" charset="-122"/>
              </a:rPr>
              <a:t>Words failed the mother</a:t>
            </a:r>
            <a:r>
              <a:rPr lang="en-US" altLang="zh-CN" sz="2800">
                <a:solidFill>
                  <a:srgbClr val="000000"/>
                </a:solidFill>
                <a:latin typeface="Times New Roman" panose="02020603050405020304" charset="0"/>
                <a:ea typeface="仿宋" panose="02010609060101010101" charset="-122"/>
              </a:rPr>
              <a:t> when she wanted to express her thanks to the twins.</a:t>
            </a:r>
            <a:endParaRPr lang="en-US" altLang="zh-CN" sz="2800">
              <a:solidFill>
                <a:srgbClr val="000000"/>
              </a:solidFill>
              <a:latin typeface="Times New Roman" panose="02020603050405020304" charset="0"/>
              <a:ea typeface="仿宋" panose="02010609060101010101" charset="-122"/>
            </a:endParaRPr>
          </a:p>
        </p:txBody>
      </p:sp>
      <p:sp>
        <p:nvSpPr>
          <p:cNvPr id="67591" name="文本框 1"/>
          <p:cNvSpPr txBox="1"/>
          <p:nvPr/>
        </p:nvSpPr>
        <p:spPr>
          <a:xfrm>
            <a:off x="542925" y="5010150"/>
            <a:ext cx="620903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When faced with the </a:t>
            </a:r>
            <a:r>
              <a:rPr lang="en-US" altLang="zh-CN" sz="2800" b="1">
                <a:solidFill>
                  <a:srgbClr val="C00000"/>
                </a:solidFill>
                <a:latin typeface="Times New Roman" panose="02020603050405020304" charset="0"/>
                <a:ea typeface="仿宋" panose="02010609060101010101" charset="-122"/>
              </a:rPr>
              <a:t>difficulties and failures</a:t>
            </a:r>
            <a:r>
              <a:rPr lang="en-US" altLang="zh-CN" sz="2800">
                <a:solidFill>
                  <a:srgbClr val="000000"/>
                </a:solidFill>
                <a:latin typeface="Times New Roman" panose="02020603050405020304" charset="0"/>
                <a:ea typeface="仿宋" panose="02010609060101010101" charset="-122"/>
              </a:rPr>
              <a:t>, I must overcome them.</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42925" y="628650"/>
            <a:ext cx="11175365" cy="737235"/>
          </a:xfrm>
          <a:prstGeom prst="rect">
            <a:avLst/>
          </a:prstGeom>
          <a:noFill/>
        </p:spPr>
        <p:txBody>
          <a:bodyPr wrap="square" rtlCol="0" anchor="t">
            <a:spAutoFit/>
          </a:bodyPr>
          <a:p>
            <a:pPr algn="l" defTabSz="266700">
              <a:lnSpc>
                <a:spcPct val="150000"/>
              </a:lnSpc>
              <a:buClrTx/>
              <a:buSzTx/>
              <a:buFontTx/>
            </a:pPr>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我很抱歉地告诉你</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周末我</a:t>
            </a:r>
            <a:r>
              <a:rPr lang="zh-CN" altLang="en-US" sz="2800" b="1">
                <a:solidFill>
                  <a:srgbClr val="C00000"/>
                </a:solidFill>
                <a:latin typeface="Times New Roman" panose="02020603050405020304" charset="0"/>
                <a:ea typeface="仿宋" panose="02010609060101010101" charset="-122"/>
                <a:sym typeface="+mn-ea"/>
              </a:rPr>
              <a:t>不能</a:t>
            </a:r>
            <a:r>
              <a:rPr lang="zh-CN" altLang="en-US" sz="2800">
                <a:solidFill>
                  <a:srgbClr val="000000"/>
                </a:solidFill>
                <a:latin typeface="Times New Roman" panose="02020603050405020304" charset="0"/>
                <a:ea typeface="仿宋" panose="02010609060101010101" charset="-122"/>
                <a:sym typeface="+mn-ea"/>
              </a:rPr>
              <a:t>和你外出了。</a:t>
            </a:r>
            <a:r>
              <a:rPr lang="zh-CN" altLang="en-US" sz="2400" b="1">
                <a:solidFill>
                  <a:schemeClr val="accent6">
                    <a:lumMod val="50000"/>
                  </a:schemeClr>
                </a:solidFill>
                <a:latin typeface="Times New Roman" panose="02020603050405020304" charset="0"/>
                <a:ea typeface="仿宋" panose="02010609060101010101" charset="-122"/>
                <a:sym typeface="+mn-ea"/>
              </a:rPr>
              <a:t>(2021北京卷应用文之道歉信)</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3" name="文本框 2"/>
          <p:cNvSpPr txBox="1"/>
          <p:nvPr/>
        </p:nvSpPr>
        <p:spPr>
          <a:xfrm>
            <a:off x="438150" y="2268855"/>
            <a:ext cx="10836910" cy="89154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当母亲想向双胞胎道谢时</a:t>
            </a:r>
            <a:r>
              <a:rPr lang="en-US" altLang="zh-CN" sz="2800">
                <a:solidFill>
                  <a:srgbClr val="000000"/>
                </a:solidFill>
                <a:latin typeface="Times New Roman" panose="02020603050405020304" charset="0"/>
                <a:ea typeface="仿宋" panose="02010609060101010101" charset="-122"/>
                <a:sym typeface="+mn-ea"/>
              </a:rPr>
              <a:t>,</a:t>
            </a:r>
            <a:r>
              <a:rPr lang="zh-CN" altLang="en-US" sz="2800" b="1">
                <a:solidFill>
                  <a:srgbClr val="C00000"/>
                </a:solidFill>
                <a:latin typeface="Times New Roman" panose="02020603050405020304" charset="0"/>
                <a:ea typeface="仿宋" panose="02010609060101010101" charset="-122"/>
                <a:sym typeface="+mn-ea"/>
              </a:rPr>
              <a:t>她不知道说什么好</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(2021新高考Ⅰ卷读后续写)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4" name="文本框 3"/>
          <p:cNvSpPr txBox="1"/>
          <p:nvPr/>
        </p:nvSpPr>
        <p:spPr>
          <a:xfrm>
            <a:off x="438150" y="4057015"/>
            <a:ext cx="7009130" cy="89154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rPr>
              <a:t>3.</a:t>
            </a:r>
            <a:r>
              <a:rPr lang="zh-CN" altLang="en-US" sz="2800">
                <a:latin typeface="仿宋" panose="02010609060101010101" charset="-122"/>
                <a:ea typeface="仿宋" panose="02010609060101010101" charset="-122"/>
              </a:rPr>
              <a:t>当面对</a:t>
            </a:r>
            <a:r>
              <a:rPr lang="zh-CN" altLang="en-US" sz="2800" b="1">
                <a:solidFill>
                  <a:srgbClr val="C00000"/>
                </a:solidFill>
                <a:latin typeface="仿宋" panose="02010609060101010101" charset="-122"/>
                <a:ea typeface="仿宋" panose="02010609060101010101" charset="-122"/>
              </a:rPr>
              <a:t>困难和失败</a:t>
            </a:r>
            <a:r>
              <a:rPr lang="zh-CN" altLang="en-US" sz="2800">
                <a:latin typeface="仿宋" panose="02010609060101010101" charset="-122"/>
                <a:ea typeface="仿宋" panose="02010609060101010101" charset="-122"/>
              </a:rPr>
              <a:t>时，我必须克服它们。</a:t>
            </a:r>
            <a:r>
              <a:rPr lang="zh-CN" altLang="en-US" sz="2400" b="1">
                <a:solidFill>
                  <a:schemeClr val="accent6">
                    <a:lumMod val="50000"/>
                  </a:schemeClr>
                </a:solidFill>
                <a:latin typeface="Times New Roman" panose="02020603050405020304" charset="0"/>
                <a:ea typeface="仿宋" panose="02010609060101010101" charset="-122"/>
              </a:rPr>
              <a:t>(2020年天津卷应用文之介绍成人礼) </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7988935" y="3909060"/>
            <a:ext cx="2219325" cy="2362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to="" calcmode="lin" valueType="num">
                                      <p:cBhvr>
                                        <p:cTn id="7" dur="1" fill="hold"/>
                                        <p:tgtEl>
                                          <p:spTgt spid="6758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7590"/>
                                        </p:tgtEl>
                                        <p:attrNameLst>
                                          <p:attrName>style.visibility</p:attrName>
                                        </p:attrNameLst>
                                      </p:cBhvr>
                                      <p:to>
                                        <p:strVal val="visible"/>
                                      </p:to>
                                    </p:set>
                                    <p:anim to="" calcmode="lin" valueType="num">
                                      <p:cBhvr>
                                        <p:cTn id="12" dur="1" fill="hold"/>
                                        <p:tgtEl>
                                          <p:spTgt spid="67590"/>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7591"/>
                                        </p:tgtEl>
                                        <p:attrNameLst>
                                          <p:attrName>style.visibility</p:attrName>
                                        </p:attrNameLst>
                                      </p:cBhvr>
                                      <p:to>
                                        <p:strVal val="visible"/>
                                      </p:to>
                                    </p:set>
                                    <p:anim to="" calcmode="lin" valueType="num">
                                      <p:cBhvr>
                                        <p:cTn id="17" dur="1" fill="hold"/>
                                        <p:tgtEl>
                                          <p:spTgt spid="6759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89" grpId="1"/>
      <p:bldP spid="67590" grpId="0"/>
      <p:bldP spid="67590" grpId="1"/>
      <p:bldP spid="67591" grpId="0"/>
      <p:bldP spid="6759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9635" name="文本框 10"/>
          <p:cNvSpPr txBox="1"/>
          <p:nvPr/>
        </p:nvSpPr>
        <p:spPr>
          <a:xfrm>
            <a:off x="720725" y="260350"/>
            <a:ext cx="256730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69636" name="文本框 17"/>
          <p:cNvSpPr txBox="1"/>
          <p:nvPr>
            <p:custDataLst>
              <p:tags r:id="rId1"/>
            </p:custDataLst>
          </p:nvPr>
        </p:nvSpPr>
        <p:spPr>
          <a:xfrm>
            <a:off x="3064193"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give up	/gɪv ʌp/	放弃;投降</a:t>
            </a:r>
            <a:endParaRPr lang="zh-CN" altLang="en-US" sz="2800" b="1">
              <a:solidFill>
                <a:srgbClr val="000000"/>
              </a:solidFill>
              <a:latin typeface="Times New Roman" panose="02020603050405020304" charset="0"/>
              <a:ea typeface="仿宋" panose="02010609060101010101" charset="-122"/>
            </a:endParaRPr>
          </a:p>
        </p:txBody>
      </p:sp>
      <p:sp>
        <p:nvSpPr>
          <p:cNvPr id="69637" name="文本框 1"/>
          <p:cNvSpPr txBox="1"/>
          <p:nvPr/>
        </p:nvSpPr>
        <p:spPr>
          <a:xfrm>
            <a:off x="378460" y="1645920"/>
            <a:ext cx="10885805" cy="953135"/>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In the beginning, learning English well seemed to be so challenging that I wanted to </a:t>
            </a:r>
            <a:r>
              <a:rPr lang="en-US" altLang="zh-CN" sz="2800" b="1">
                <a:solidFill>
                  <a:srgbClr val="C00000"/>
                </a:solidFill>
                <a:latin typeface="Times New Roman" panose="02020603050405020304" charset="0"/>
                <a:ea typeface="仿宋" panose="02010609060101010101" charset="-122"/>
              </a:rPr>
              <a:t>give up</a:t>
            </a:r>
            <a:r>
              <a:rPr lang="en-US" altLang="zh-CN" sz="2800">
                <a:solidFill>
                  <a:srgbClr val="000000"/>
                </a:solidFill>
                <a:latin typeface="Times New Roman" panose="02020603050405020304" charset="0"/>
                <a:ea typeface="仿宋" panose="02010609060101010101" charset="-122"/>
              </a:rPr>
              <a:t> without even trying.</a:t>
            </a:r>
            <a:endParaRPr lang="en-US" altLang="zh-CN" sz="2800">
              <a:solidFill>
                <a:srgbClr val="000000"/>
              </a:solidFill>
              <a:latin typeface="Times New Roman" panose="02020603050405020304" charset="0"/>
              <a:ea typeface="仿宋" panose="02010609060101010101" charset="-122"/>
            </a:endParaRPr>
          </a:p>
        </p:txBody>
      </p:sp>
      <p:sp>
        <p:nvSpPr>
          <p:cNvPr id="69638" name="文本框 2"/>
          <p:cNvSpPr txBox="1"/>
          <p:nvPr/>
        </p:nvSpPr>
        <p:spPr>
          <a:xfrm>
            <a:off x="546735" y="3429000"/>
            <a:ext cx="11172190" cy="521970"/>
          </a:xfrm>
          <a:prstGeom prst="rect">
            <a:avLst/>
          </a:prstGeom>
          <a:noFill/>
          <a:ln w="9525">
            <a:noFill/>
          </a:ln>
        </p:spPr>
        <p:txBody>
          <a:bodyPr wrap="square" anchor="t" anchorCtr="0">
            <a:spAutoFit/>
          </a:bodyPr>
          <a:p>
            <a:pPr algn="just"/>
            <a:r>
              <a:rPr lang="en-US" altLang="zh-CN" sz="2800">
                <a:solidFill>
                  <a:srgbClr val="000000"/>
                </a:solidFill>
                <a:latin typeface="Times New Roman" panose="02020603050405020304" charset="0"/>
                <a:ea typeface="仿宋" panose="02010609060101010101" charset="-122"/>
              </a:rPr>
              <a:t>Although their strength was giving out, no competitors </a:t>
            </a:r>
            <a:r>
              <a:rPr lang="en-US" altLang="zh-CN" sz="2800" b="1">
                <a:solidFill>
                  <a:srgbClr val="C00000"/>
                </a:solidFill>
                <a:latin typeface="Times New Roman" panose="02020603050405020304" charset="0"/>
                <a:ea typeface="仿宋" panose="02010609060101010101" charset="-122"/>
              </a:rPr>
              <a:t>gave up halfway</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68325" y="782320"/>
            <a:ext cx="10111105" cy="89154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一开始</a:t>
            </a:r>
            <a:r>
              <a:rPr lang="en-US" altLang="zh-CN" sz="2800">
                <a:solidFill>
                  <a:srgbClr val="000000"/>
                </a:solidFill>
                <a:latin typeface="Times New Roman" panose="02020603050405020304" charset="0"/>
                <a:ea typeface="仿宋" panose="02010609060101010101" charset="-122"/>
                <a:sym typeface="+mn-ea"/>
              </a:rPr>
              <a:t>, </a:t>
            </a:r>
            <a:r>
              <a:rPr lang="zh-CN" altLang="en-US" sz="2800">
                <a:solidFill>
                  <a:srgbClr val="000000"/>
                </a:solidFill>
                <a:latin typeface="Times New Roman" panose="02020603050405020304" charset="0"/>
                <a:ea typeface="仿宋" panose="02010609060101010101" charset="-122"/>
                <a:sym typeface="+mn-ea"/>
              </a:rPr>
              <a:t>学好英语似乎很难</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我甚至没有尝试就想</a:t>
            </a:r>
            <a:r>
              <a:rPr lang="zh-CN" altLang="en-US" sz="2800" b="1">
                <a:solidFill>
                  <a:srgbClr val="C00000"/>
                </a:solidFill>
                <a:latin typeface="Times New Roman" panose="02020603050405020304" charset="0"/>
                <a:ea typeface="仿宋" panose="02010609060101010101" charset="-122"/>
                <a:sym typeface="+mn-ea"/>
              </a:rPr>
              <a:t>放弃</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(应用文之求助信)</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3" name="文本框 2"/>
          <p:cNvSpPr txBox="1"/>
          <p:nvPr/>
        </p:nvSpPr>
        <p:spPr>
          <a:xfrm>
            <a:off x="438150" y="2599055"/>
            <a:ext cx="8169910" cy="89154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尽管所有参赛者筋疲力竭</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他们都没有</a:t>
            </a:r>
            <a:r>
              <a:rPr lang="zh-CN" altLang="en-US" sz="2800" b="1">
                <a:solidFill>
                  <a:srgbClr val="C00000"/>
                </a:solidFill>
                <a:latin typeface="Times New Roman" panose="02020603050405020304" charset="0"/>
                <a:ea typeface="仿宋" panose="02010609060101010101" charset="-122"/>
                <a:sym typeface="+mn-ea"/>
              </a:rPr>
              <a:t>半途放弃</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(2020新高考Ⅰ卷应用文)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5" name="文本框 4"/>
          <p:cNvSpPr txBox="1"/>
          <p:nvPr/>
        </p:nvSpPr>
        <p:spPr>
          <a:xfrm>
            <a:off x="374650" y="3856990"/>
            <a:ext cx="10639425" cy="953135"/>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3.</a:t>
            </a:r>
            <a:r>
              <a:rPr lang="zh-CN" altLang="en-US" sz="2800">
                <a:solidFill>
                  <a:srgbClr val="000000"/>
                </a:solidFill>
                <a:latin typeface="Times New Roman" panose="02020603050405020304" charset="0"/>
                <a:ea typeface="仿宋" panose="02010609060101010101" charset="-122"/>
                <a:sym typeface="+mn-ea"/>
              </a:rPr>
              <a:t>简的</a:t>
            </a:r>
            <a:r>
              <a:rPr lang="zh-CN" altLang="en-US" sz="2800" b="1">
                <a:solidFill>
                  <a:srgbClr val="C00000"/>
                </a:solidFill>
                <a:latin typeface="Times New Roman" panose="02020603050405020304" charset="0"/>
                <a:ea typeface="仿宋" panose="02010609060101010101" charset="-122"/>
                <a:sym typeface="+mn-ea"/>
              </a:rPr>
              <a:t>精力已经耗尽了</a:t>
            </a:r>
            <a:r>
              <a:rPr lang="zh-CN" altLang="en-US" sz="2800">
                <a:solidFill>
                  <a:srgbClr val="000000"/>
                </a:solidFill>
                <a:latin typeface="Times New Roman" panose="02020603050405020304" charset="0"/>
                <a:ea typeface="仿宋" panose="02010609060101010101" charset="-122"/>
                <a:sym typeface="+mn-ea"/>
              </a:rPr>
              <a:t>。她的脚像灌了铅一样沉重，她瘫坐在树旁，失控地哭了起来。</a:t>
            </a:r>
            <a:r>
              <a:rPr lang="zh-CN" altLang="en-US" sz="2400" b="1" noProof="1">
                <a:solidFill>
                  <a:schemeClr val="accent6">
                    <a:lumMod val="50000"/>
                  </a:schemeClr>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r>
              <a:rPr lang="zh-CN" altLang="en-US" sz="2400" b="1" noProof="1">
                <a:solidFill>
                  <a:schemeClr val="accent6">
                    <a:lumMod val="50000"/>
                  </a:schemeClr>
                </a:solidFill>
                <a:latin typeface="Times New Roman" panose="02020603050405020304" charset="0"/>
                <a:ea typeface="仿宋" panose="02010609060101010101" charset="-122"/>
              </a:rPr>
              <a:t>)</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6" name="文本框 5"/>
          <p:cNvSpPr txBox="1"/>
          <p:nvPr/>
        </p:nvSpPr>
        <p:spPr>
          <a:xfrm>
            <a:off x="438150" y="4780915"/>
            <a:ext cx="10889615" cy="1383665"/>
          </a:xfrm>
          <a:prstGeom prst="rect">
            <a:avLst/>
          </a:prstGeom>
          <a:noFill/>
        </p:spPr>
        <p:txBody>
          <a:bodyPr wrap="square" rtlCol="0" anchor="t">
            <a:spAutoFit/>
          </a:bodyPr>
          <a:p>
            <a:pPr defTabSz="266700">
              <a:lnSpc>
                <a:spcPct val="150000"/>
              </a:lnSpc>
            </a:pPr>
            <a:r>
              <a:rPr lang="en-US" altLang="zh-CN" sz="2800">
                <a:solidFill>
                  <a:srgbClr val="000000"/>
                </a:solidFill>
                <a:uFill>
                  <a:solidFill>
                    <a:srgbClr val="000000"/>
                  </a:solidFill>
                </a:uFill>
                <a:latin typeface="Times New Roman" panose="02020603050405020304" charset="0"/>
                <a:ea typeface="仿宋" panose="02010609060101010101" charset="-122"/>
                <a:sym typeface="+mn-ea"/>
              </a:rPr>
              <a:t>Jane's </a:t>
            </a:r>
            <a:r>
              <a:rPr lang="en-US" altLang="zh-CN" sz="2800" b="1">
                <a:solidFill>
                  <a:srgbClr val="C00000"/>
                </a:solidFill>
                <a:uFill>
                  <a:solidFill>
                    <a:srgbClr val="000000"/>
                  </a:solidFill>
                </a:uFill>
                <a:latin typeface="Times New Roman" panose="02020603050405020304" charset="0"/>
                <a:ea typeface="仿宋" panose="02010609060101010101" charset="-122"/>
                <a:sym typeface="+mn-ea"/>
              </a:rPr>
              <a:t>energy had given out</a:t>
            </a:r>
            <a:r>
              <a:rPr lang="en-US" altLang="zh-CN" sz="2800">
                <a:solidFill>
                  <a:srgbClr val="000000"/>
                </a:solidFill>
                <a:uFill>
                  <a:solidFill>
                    <a:srgbClr val="000000"/>
                  </a:solidFill>
                </a:uFill>
                <a:latin typeface="Times New Roman" panose="02020603050405020304" charset="0"/>
                <a:ea typeface="仿宋" panose="02010609060101010101" charset="-122"/>
                <a:sym typeface="+mn-ea"/>
              </a:rPr>
              <a:t>.</a:t>
            </a:r>
            <a:r>
              <a:rPr lang="en-US" altLang="zh-CN" sz="2800">
                <a:solidFill>
                  <a:srgbClr val="000000"/>
                </a:solidFill>
                <a:latin typeface="Times New Roman" panose="02020603050405020304" charset="0"/>
                <a:ea typeface="仿宋" panose="02010609060101010101" charset="-122"/>
                <a:sym typeface="+mn-ea"/>
              </a:rPr>
              <a:t> Her feet felt as heavy as lead and she slumped beside a tree</a:t>
            </a:r>
            <a:r>
              <a:rPr lang="zh-CN" altLang="en-US" sz="2800">
                <a:solidFill>
                  <a:srgbClr val="000000"/>
                </a:solidFill>
                <a:latin typeface="Times New Roman" panose="02020603050405020304" charset="0"/>
                <a:ea typeface="仿宋" panose="02010609060101010101" charset="-122"/>
                <a:sym typeface="+mn-ea"/>
              </a:rPr>
              <a:t>，</a:t>
            </a:r>
            <a:r>
              <a:rPr lang="en-US" altLang="zh-CN" sz="2800">
                <a:solidFill>
                  <a:srgbClr val="000000"/>
                </a:solidFill>
                <a:latin typeface="Times New Roman" panose="02020603050405020304" charset="0"/>
                <a:ea typeface="仿宋" panose="02010609060101010101" charset="-122"/>
                <a:sym typeface="+mn-ea"/>
              </a:rPr>
              <a:t>weeping without control.</a:t>
            </a:r>
            <a:endParaRPr lang="en-US" altLang="zh-CN" sz="28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8822055" y="2279015"/>
            <a:ext cx="1857375" cy="133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 to="" calcmode="lin" valueType="num">
                                      <p:cBhvr>
                                        <p:cTn id="7" dur="1" fill="hold"/>
                                        <p:tgtEl>
                                          <p:spTgt spid="6963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9638"/>
                                        </p:tgtEl>
                                        <p:attrNameLst>
                                          <p:attrName>style.visibility</p:attrName>
                                        </p:attrNameLst>
                                      </p:cBhvr>
                                      <p:to>
                                        <p:strVal val="visible"/>
                                      </p:to>
                                    </p:set>
                                    <p:anim to="" calcmode="lin" valueType="num">
                                      <p:cBhvr>
                                        <p:cTn id="12" dur="1" fill="hold"/>
                                        <p:tgtEl>
                                          <p:spTgt spid="6963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7" grpId="1"/>
      <p:bldP spid="69638" grpId="0"/>
      <p:bldP spid="69638"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2291" name="文本框 10"/>
          <p:cNvSpPr txBox="1"/>
          <p:nvPr/>
        </p:nvSpPr>
        <p:spPr>
          <a:xfrm>
            <a:off x="720725" y="260350"/>
            <a:ext cx="1893888"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2292" name="文本框 17"/>
          <p:cNvSpPr txBox="1"/>
          <p:nvPr>
            <p:custDataLst>
              <p:tags r:id="rId1"/>
            </p:custDataLst>
          </p:nvPr>
        </p:nvSpPr>
        <p:spPr>
          <a:xfrm>
            <a:off x="2298700" y="260350"/>
            <a:ext cx="732155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fitness	/ˈfɪtnəs/	n.健康;健壮;适合</a:t>
            </a:r>
            <a:endParaRPr lang="zh-CN" altLang="en-US" sz="2800" b="1">
              <a:solidFill>
                <a:srgbClr val="000000"/>
              </a:solidFill>
              <a:latin typeface="Times New Roman" panose="02020603050405020304" charset="0"/>
              <a:ea typeface="仿宋" panose="02010609060101010101" charset="-122"/>
            </a:endParaRPr>
          </a:p>
        </p:txBody>
      </p:sp>
      <p:sp>
        <p:nvSpPr>
          <p:cNvPr id="12293" name="文本框 3"/>
          <p:cNvSpPr txBox="1"/>
          <p:nvPr/>
        </p:nvSpPr>
        <p:spPr>
          <a:xfrm>
            <a:off x="438150" y="1996440"/>
            <a:ext cx="8115300" cy="181483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At first sight, the clerk decided that Henry Adams was a poor man who can't afford the clothes m his store, so he led Henry Adams to a room and gave him</a:t>
            </a:r>
            <a:r>
              <a:rPr lang="en-US" altLang="zh-CN" sz="2800" b="1">
                <a:solidFill>
                  <a:srgbClr val="C00000"/>
                </a:solidFill>
                <a:latin typeface="Times New Roman" panose="02020603050405020304" charset="0"/>
                <a:ea typeface="仿宋" panose="02010609060101010101" charset="-122"/>
              </a:rPr>
              <a:t> a cheap suit that didn't</a:t>
            </a:r>
            <a:r>
              <a:rPr lang="zh-CN" altLang="en-US" sz="2800" b="1">
                <a:solidFill>
                  <a:srgbClr val="C00000"/>
                </a:solidFill>
                <a:latin typeface="Times New Roman" panose="02020603050405020304" charset="0"/>
                <a:ea typeface="仿宋" panose="02010609060101010101" charset="-122"/>
              </a:rPr>
              <a:t> fit</a:t>
            </a:r>
            <a:r>
              <a:rPr lang="en-US" altLang="zh-CN" sz="2800">
                <a:solidFill>
                  <a:srgbClr val="000000"/>
                </a:solidFill>
                <a:latin typeface="Times New Roman" panose="02020603050405020304" charset="0"/>
                <a:ea typeface="仿宋" panose="02010609060101010101" charset="-122"/>
              </a:rPr>
              <a:t>. </a:t>
            </a:r>
            <a:endParaRPr lang="en-US" altLang="zh-CN" sz="2800">
              <a:solidFill>
                <a:srgbClr val="000000"/>
              </a:solidFill>
              <a:latin typeface="Times New Roman" panose="02020603050405020304" charset="0"/>
              <a:ea typeface="仿宋" panose="02010609060101010101" charset="-122"/>
            </a:endParaRPr>
          </a:p>
        </p:txBody>
      </p:sp>
      <p:sp>
        <p:nvSpPr>
          <p:cNvPr id="12294" name="文本框 4"/>
          <p:cNvSpPr txBox="1"/>
          <p:nvPr/>
        </p:nvSpPr>
        <p:spPr>
          <a:xfrm>
            <a:off x="438150" y="4718050"/>
            <a:ext cx="10560050" cy="1680210"/>
          </a:xfrm>
          <a:prstGeom prst="rect">
            <a:avLst/>
          </a:prstGeom>
          <a:noFill/>
          <a:ln w="9525">
            <a:noFill/>
          </a:ln>
        </p:spPr>
        <p:txBody>
          <a:bodyPr wrap="square" anchor="t" anchorCtr="0">
            <a:spAutoFit/>
          </a:bodyPr>
          <a:p>
            <a:pPr marL="98425" algn="just" defTabSz="266700">
              <a:lnSpc>
                <a:spcPct val="123000"/>
              </a:lnSpc>
            </a:pPr>
            <a:r>
              <a:rPr lang="en-US" altLang="zh-CN" sz="2800">
                <a:solidFill>
                  <a:srgbClr val="000000"/>
                </a:solidFill>
                <a:latin typeface="Times New Roman" panose="02020603050405020304" charset="0"/>
                <a:ea typeface="仿宋" panose="02010609060101010101" charset="-122"/>
              </a:rPr>
              <a:t>Therefore, when we moved to a new city, and I found myself  in a new school,  I decided  to pretend that I didn't know many words either, just to </a:t>
            </a:r>
            <a:r>
              <a:rPr lang="zh-CN" altLang="en-US" sz="2800" b="1">
                <a:solidFill>
                  <a:srgbClr val="C00000"/>
                </a:solidFill>
                <a:latin typeface="Times New Roman" panose="02020603050405020304" charset="0"/>
                <a:ea typeface="仿宋" panose="02010609060101010101" charset="-122"/>
              </a:rPr>
              <a:t>fit in</a:t>
            </a:r>
            <a:r>
              <a:rPr lang="en-US" altLang="zh-CN" sz="2800">
                <a:solidFill>
                  <a:srgbClr val="000000"/>
                </a:solidFill>
                <a:latin typeface="Times New Roman" panose="02020603050405020304" charset="0"/>
                <a:ea typeface="仿宋" panose="02010609060101010101" charset="-122"/>
              </a:rPr>
              <a:t>.</a:t>
            </a:r>
            <a:endParaRPr lang="zh-CN" altLang="en-US"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438150" y="782638"/>
            <a:ext cx="8277225" cy="1198880"/>
          </a:xfrm>
          <a:prstGeom prst="rect">
            <a:avLst/>
          </a:prstGeom>
          <a:noFill/>
        </p:spPr>
        <p:txBody>
          <a:bodyPr wrap="square" rtlCol="0" anchor="t">
            <a:spAutoFit/>
          </a:bodyPr>
          <a:p>
            <a:r>
              <a:rPr lang="en-US" altLang="zh-CN" sz="2400" noProof="1">
                <a:latin typeface="Times New Roman" panose="02020603050405020304" charset="0"/>
                <a:ea typeface="仿宋" panose="02010609060101010101" charset="-122"/>
                <a:cs typeface="仿宋" panose="02010609060101010101" charset="-122"/>
              </a:rPr>
              <a:t>3.</a:t>
            </a:r>
            <a:r>
              <a:rPr lang="zh-CN" altLang="en-US" sz="2400" noProof="1">
                <a:latin typeface="Times New Roman" panose="02020603050405020304" charset="0"/>
                <a:ea typeface="仿宋" panose="02010609060101010101" charset="-122"/>
                <a:cs typeface="仿宋" panose="02010609060101010101" charset="-122"/>
              </a:rPr>
              <a:t>乍一看，店员认为亨利</a:t>
            </a:r>
            <a:r>
              <a:rPr lang="en-US" altLang="zh-CN" sz="2400" noProof="1">
                <a:latin typeface="Times New Roman" panose="02020603050405020304" charset="0"/>
                <a:ea typeface="仿宋" panose="02010609060101010101" charset="-122"/>
                <a:cs typeface="仿宋" panose="02010609060101010101" charset="-122"/>
              </a:rPr>
              <a:t>·</a:t>
            </a:r>
            <a:r>
              <a:rPr lang="zh-CN" altLang="en-US" sz="2400" noProof="1">
                <a:latin typeface="Times New Roman" panose="02020603050405020304" charset="0"/>
                <a:ea typeface="仿宋" panose="02010609060101010101" charset="-122"/>
                <a:cs typeface="仿宋" panose="02010609060101010101" charset="-122"/>
              </a:rPr>
              <a:t>亚当斯是个穷人，买不起店里的衣服，于是他把亨利</a:t>
            </a:r>
            <a:r>
              <a:rPr lang="en-US" altLang="zh-CN" sz="2400" noProof="1">
                <a:latin typeface="Times New Roman" panose="02020603050405020304" charset="0"/>
                <a:ea typeface="仿宋" panose="02010609060101010101" charset="-122"/>
                <a:cs typeface="仿宋" panose="02010609060101010101" charset="-122"/>
              </a:rPr>
              <a:t>·</a:t>
            </a:r>
            <a:r>
              <a:rPr lang="zh-CN" altLang="en-US" sz="2400" noProof="1">
                <a:latin typeface="Times New Roman" panose="02020603050405020304" charset="0"/>
                <a:ea typeface="仿宋" panose="02010609060101010101" charset="-122"/>
                <a:cs typeface="仿宋" panose="02010609060101010101" charset="-122"/>
              </a:rPr>
              <a:t>亚当斯带到一个房间，给了他</a:t>
            </a:r>
            <a:r>
              <a:rPr lang="zh-CN" altLang="en-US" sz="2400" b="1" noProof="1">
                <a:solidFill>
                  <a:srgbClr val="C00000"/>
                </a:solidFill>
                <a:latin typeface="Times New Roman" panose="02020603050405020304" charset="0"/>
                <a:ea typeface="仿宋" panose="02010609060101010101" charset="-122"/>
                <a:cs typeface="仿宋" panose="02010609060101010101" charset="-122"/>
              </a:rPr>
              <a:t>一套不</a:t>
            </a:r>
            <a:r>
              <a:rPr lang="zh-CN" altLang="en-US" sz="2400" b="1" noProof="1">
                <a:solidFill>
                  <a:srgbClr val="C00000"/>
                </a:solidFill>
                <a:latin typeface="Times New Roman" panose="02020603050405020304" charset="0"/>
                <a:ea typeface="仿宋" panose="02010609060101010101" charset="-122"/>
                <a:cs typeface="Times New Roman" panose="02020603050405020304" charset="0"/>
              </a:rPr>
              <a:t>合身</a:t>
            </a:r>
            <a:r>
              <a:rPr lang="zh-CN" altLang="en-US" sz="2400" b="1" noProof="1">
                <a:solidFill>
                  <a:srgbClr val="C00000"/>
                </a:solidFill>
                <a:latin typeface="Times New Roman" panose="02020603050405020304" charset="0"/>
                <a:ea typeface="仿宋" panose="02010609060101010101" charset="-122"/>
                <a:cs typeface="仿宋" panose="02010609060101010101" charset="-122"/>
              </a:rPr>
              <a:t>的廉价西装</a:t>
            </a:r>
            <a:r>
              <a:rPr lang="zh-CN" altLang="en-US" sz="2400" noProof="1">
                <a:latin typeface="Times New Roman" panose="02020603050405020304" charset="0"/>
                <a:ea typeface="仿宋" panose="02010609060101010101" charset="-122"/>
                <a:cs typeface="仿宋" panose="02010609060101010101" charset="-122"/>
              </a:rPr>
              <a:t>。</a:t>
            </a:r>
            <a:r>
              <a:rPr lang="zh-CN" altLang="en-US" sz="2400" b="1" noProof="1">
                <a:solidFill>
                  <a:schemeClr val="accent6">
                    <a:lumMod val="50000"/>
                  </a:schemeClr>
                </a:solidFill>
                <a:latin typeface="Times New Roman" panose="02020603050405020304" charset="0"/>
                <a:ea typeface="仿宋" panose="02010609060101010101" charset="-122"/>
                <a:cs typeface="+mn-cs"/>
              </a:rPr>
              <a:t>(应用文之</a:t>
            </a:r>
            <a:r>
              <a:rPr lang="zh-CN" altLang="en-US" sz="2400" b="1" noProof="1">
                <a:solidFill>
                  <a:schemeClr val="accent6">
                    <a:lumMod val="50000"/>
                  </a:schemeClr>
                </a:solidFill>
                <a:latin typeface="Times New Roman" panose="02020603050405020304" charset="0"/>
                <a:ea typeface="仿宋" panose="02010609060101010101" charset="-122"/>
                <a:cs typeface="+mn-cs"/>
                <a:sym typeface="+mn-ea"/>
              </a:rPr>
              <a:t>＂戏剧人物评析＂的征文活</a:t>
            </a:r>
            <a:r>
              <a:rPr lang="zh-CN" altLang="en-US" sz="2400" b="1" noProof="1">
                <a:solidFill>
                  <a:schemeClr val="accent6">
                    <a:lumMod val="50000"/>
                  </a:schemeClr>
                </a:solidFill>
                <a:latin typeface="Times New Roman" panose="02020603050405020304" charset="0"/>
                <a:ea typeface="仿宋" panose="02010609060101010101" charset="-122"/>
                <a:cs typeface="+mn-cs"/>
              </a:rPr>
              <a:t>)</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sp>
        <p:nvSpPr>
          <p:cNvPr id="4" name="文本框 3"/>
          <p:cNvSpPr txBox="1"/>
          <p:nvPr/>
        </p:nvSpPr>
        <p:spPr>
          <a:xfrm>
            <a:off x="438150" y="3889375"/>
            <a:ext cx="10687050" cy="829945"/>
          </a:xfrm>
          <a:prstGeom prst="rect">
            <a:avLst/>
          </a:prstGeom>
          <a:noFill/>
        </p:spPr>
        <p:txBody>
          <a:bodyPr wrap="square" rtlCol="0" anchor="t">
            <a:spAutoFit/>
          </a:bodyPr>
          <a:p>
            <a:pPr>
              <a:buClrTx/>
              <a:buSzTx/>
              <a:buFontTx/>
            </a:pPr>
            <a:r>
              <a:rPr lang="en-US" altLang="zh-CN" sz="2400" noProof="1">
                <a:latin typeface="Times New Roman" panose="02020603050405020304" charset="0"/>
                <a:ea typeface="仿宋" panose="02010609060101010101" charset="-122"/>
                <a:cs typeface="仿宋" panose="02010609060101010101" charset="-122"/>
              </a:rPr>
              <a:t>4.因此，当我们搬到一个新的城市，我发现自己在一个新的学校，我决定假装我不知道很多单词，只是为了</a:t>
            </a:r>
            <a:r>
              <a:rPr lang="zh-CN" altLang="en-US" sz="2400" b="1" noProof="1">
                <a:solidFill>
                  <a:srgbClr val="C00000"/>
                </a:solidFill>
                <a:latin typeface="Times New Roman" panose="02020603050405020304" charset="0"/>
                <a:ea typeface="仿宋" panose="02010609060101010101" charset="-122"/>
                <a:cs typeface="Times New Roman" panose="02020603050405020304" charset="0"/>
              </a:rPr>
              <a:t>适应</a:t>
            </a:r>
            <a:r>
              <a:rPr lang="en-US" altLang="zh-CN" sz="2400" noProof="1">
                <a:latin typeface="Times New Roman" panose="02020603050405020304" charset="0"/>
                <a:ea typeface="仿宋" panose="02010609060101010101" charset="-122"/>
                <a:cs typeface="仿宋" panose="02010609060101010101" charset="-122"/>
              </a:rPr>
              <a:t>。</a:t>
            </a:r>
            <a:r>
              <a:rPr lang="zh-CN" altLang="en-US" sz="2400" b="1" noProof="1">
                <a:solidFill>
                  <a:schemeClr val="accent6">
                    <a:lumMod val="50000"/>
                  </a:schemeClr>
                </a:solidFill>
                <a:latin typeface="Times New Roman" panose="02020603050405020304" charset="0"/>
                <a:ea typeface="仿宋" panose="02010609060101010101" charset="-122"/>
                <a:cs typeface="+mn-cs"/>
              </a:rPr>
              <a:t>(续写)</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pic>
        <p:nvPicPr>
          <p:cNvPr id="12297" name="图片 4"/>
          <p:cNvPicPr>
            <a:picLocks noChangeAspect="1"/>
          </p:cNvPicPr>
          <p:nvPr/>
        </p:nvPicPr>
        <p:blipFill>
          <a:blip r:embed="rId2"/>
          <a:stretch>
            <a:fillRect/>
          </a:stretch>
        </p:blipFill>
        <p:spPr>
          <a:xfrm>
            <a:off x="8553450" y="954088"/>
            <a:ext cx="3251200" cy="22923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to="" calcmode="lin" valueType="num">
                                      <p:cBhvr>
                                        <p:cTn id="7" dur="1" fill="hold"/>
                                        <p:tgtEl>
                                          <p:spTgt spid="1229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 to="" calcmode="lin" valueType="num">
                                      <p:cBhvr>
                                        <p:cTn id="12" dur="1" fill="hold"/>
                                        <p:tgtEl>
                                          <p:spTgt spid="1229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3" grpId="1"/>
      <p:bldP spid="12294" grpId="0"/>
      <p:bldP spid="1229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1683" name="文本框 10"/>
          <p:cNvSpPr txBox="1"/>
          <p:nvPr/>
        </p:nvSpPr>
        <p:spPr>
          <a:xfrm>
            <a:off x="720725" y="260350"/>
            <a:ext cx="2044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1684" name="文本框 17"/>
          <p:cNvSpPr txBox="1"/>
          <p:nvPr>
            <p:custDataLst>
              <p:tags r:id="rId1"/>
            </p:custDataLst>
          </p:nvPr>
        </p:nvSpPr>
        <p:spPr>
          <a:xfrm>
            <a:off x="2565400"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compete	/kəmˈpi:t/	vi.竞争;对抗</a:t>
            </a:r>
            <a:endParaRPr lang="zh-CN" altLang="en-US" sz="2800" b="1">
              <a:solidFill>
                <a:srgbClr val="000000"/>
              </a:solidFill>
              <a:latin typeface="Times New Roman" panose="02020603050405020304" charset="0"/>
              <a:ea typeface="仿宋" panose="02010609060101010101" charset="-122"/>
            </a:endParaRPr>
          </a:p>
        </p:txBody>
      </p:sp>
      <p:sp>
        <p:nvSpPr>
          <p:cNvPr id="71685" name="文本框 1"/>
          <p:cNvSpPr txBox="1"/>
          <p:nvPr/>
        </p:nvSpPr>
        <p:spPr>
          <a:xfrm>
            <a:off x="374650" y="802005"/>
            <a:ext cx="10851515"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1.</a:t>
            </a:r>
            <a:r>
              <a:rPr lang="zh-CN" altLang="en-US" sz="2800">
                <a:solidFill>
                  <a:srgbClr val="000000"/>
                </a:solidFill>
                <a:latin typeface="Times New Roman" panose="02020603050405020304" charset="0"/>
                <a:ea typeface="仿宋" panose="02010609060101010101" charset="-122"/>
              </a:rPr>
              <a:t>人生就像</a:t>
            </a:r>
            <a:r>
              <a:rPr lang="zh-CN" altLang="en-US" sz="2800" b="1">
                <a:solidFill>
                  <a:srgbClr val="C00000"/>
                </a:solidFill>
                <a:latin typeface="Times New Roman" panose="02020603050405020304" charset="0"/>
                <a:ea typeface="仿宋" panose="02010609060101010101" charset="-122"/>
              </a:rPr>
              <a:t>一场漫长的竞赛</a:t>
            </a:r>
            <a:r>
              <a:rPr lang="en-US" altLang="zh-CN" sz="2800">
                <a:solidFill>
                  <a:srgbClr val="000000"/>
                </a:solidFill>
                <a:latin typeface="Times New Roman" panose="02020603050405020304" charset="0"/>
                <a:ea typeface="仿宋" panose="02010609060101010101" charset="-122"/>
              </a:rPr>
              <a:t>,</a:t>
            </a:r>
            <a:r>
              <a:rPr lang="zh-CN" altLang="en-US" sz="2800">
                <a:solidFill>
                  <a:srgbClr val="000000"/>
                </a:solidFill>
                <a:latin typeface="Times New Roman" panose="02020603050405020304" charset="0"/>
                <a:ea typeface="仿宋" panose="02010609060101010101" charset="-122"/>
              </a:rPr>
              <a:t>我们与别人竞争</a:t>
            </a:r>
            <a:r>
              <a:rPr lang="en-US" altLang="zh-CN" sz="2800">
                <a:solidFill>
                  <a:srgbClr val="000000"/>
                </a:solidFill>
                <a:latin typeface="Times New Roman" panose="02020603050405020304" charset="0"/>
                <a:ea typeface="仿宋" panose="02010609060101010101" charset="-122"/>
              </a:rPr>
              <a:t>,</a:t>
            </a:r>
            <a:r>
              <a:rPr lang="zh-CN" altLang="en-US" sz="2800">
                <a:solidFill>
                  <a:srgbClr val="000000"/>
                </a:solidFill>
                <a:latin typeface="Times New Roman" panose="02020603050405020304" charset="0"/>
                <a:ea typeface="仿宋" panose="02010609060101010101" charset="-122"/>
              </a:rPr>
              <a:t>以超越自己。</a:t>
            </a:r>
            <a:r>
              <a:rPr lang="zh-CN" altLang="en-US" sz="2400" b="1">
                <a:solidFill>
                  <a:schemeClr val="accent6">
                    <a:lumMod val="50000"/>
                  </a:schemeClr>
                </a:solidFill>
                <a:latin typeface="Times New Roman" panose="02020603050405020304" charset="0"/>
                <a:ea typeface="仿宋" panose="02010609060101010101" charset="-122"/>
              </a:rPr>
              <a:t>(续写)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3" name="文本框 2"/>
          <p:cNvSpPr txBox="1"/>
          <p:nvPr/>
        </p:nvSpPr>
        <p:spPr>
          <a:xfrm>
            <a:off x="374650" y="3842385"/>
            <a:ext cx="8768715" cy="267652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To arouse students' passion for nature and art, our School English Newspaper will </a:t>
            </a:r>
            <a:r>
              <a:rPr lang="en-US" altLang="zh-CN" sz="2800" noProof="1">
                <a:solidFill>
                  <a:srgbClr val="000000"/>
                </a:solidFill>
                <a:uFill>
                  <a:solidFill>
                    <a:srgbClr val="000000"/>
                  </a:solidFill>
                </a:uFill>
                <a:latin typeface="Times New Roman" panose="02020603050405020304" charset="0"/>
                <a:ea typeface="仿宋" panose="02010609060101010101" charset="-122"/>
                <a:cs typeface="+mn-cs"/>
              </a:rPr>
              <a:t>hold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a painting creation competition</a:t>
            </a:r>
            <a:r>
              <a:rPr lang="en-US" altLang="zh-CN" sz="2800" b="1" noProof="1">
                <a:solidFill>
                  <a:srgbClr val="C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on the theme of “The Beauty of Nature”.</a:t>
            </a:r>
            <a:endParaRPr lang="en-US" altLang="zh-CN" sz="2800" noProof="1">
              <a:solidFill>
                <a:srgbClr val="000000"/>
              </a:solidFill>
              <a:latin typeface="Times New Roman" panose="02020603050405020304" charset="0"/>
              <a:ea typeface="仿宋" panose="02010609060101010101" charset="-122"/>
            </a:endParaRPr>
          </a:p>
          <a:p>
            <a:pPr algn="r" defTabSz="266700">
              <a:lnSpc>
                <a:spcPct val="150000"/>
              </a:lnSpc>
            </a:pP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nvSpPr>
        <p:spPr>
          <a:xfrm>
            <a:off x="438150" y="1574800"/>
            <a:ext cx="1012571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Life is like </a:t>
            </a:r>
            <a:r>
              <a:rPr lang="en-US" altLang="zh-CN" sz="2800" b="1">
                <a:solidFill>
                  <a:srgbClr val="C00000"/>
                </a:solidFill>
                <a:latin typeface="Times New Roman" panose="02020603050405020304" charset="0"/>
                <a:ea typeface="仿宋" panose="02010609060101010101" charset="-122"/>
                <a:sym typeface="+mn-ea"/>
              </a:rPr>
              <a:t>a long competitive race</a:t>
            </a:r>
            <a:r>
              <a:rPr lang="en-US" altLang="zh-CN" sz="2800">
                <a:solidFill>
                  <a:srgbClr val="000000"/>
                </a:solidFill>
                <a:latin typeface="Times New Roman" panose="02020603050405020304" charset="0"/>
                <a:ea typeface="仿宋" panose="02010609060101010101" charset="-122"/>
                <a:sym typeface="+mn-ea"/>
              </a:rPr>
              <a:t> in which we compete against others to go beyond ourselves.</a:t>
            </a:r>
            <a:endParaRPr lang="en-US" altLang="zh-CN"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374650" y="2527935"/>
            <a:ext cx="11587480" cy="953135"/>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为了激发学生对自然和艺术的热情，我校英文报将举办一场以“自然之美”为主题的</a:t>
            </a:r>
            <a:r>
              <a:rPr lang="zh-CN" altLang="en-US" sz="2800" b="1">
                <a:solidFill>
                  <a:srgbClr val="C00000"/>
                </a:solidFill>
                <a:latin typeface="Times New Roman" panose="02020603050405020304" charset="0"/>
                <a:ea typeface="仿宋" panose="02010609060101010101" charset="-122"/>
                <a:sym typeface="+mn-ea"/>
              </a:rPr>
              <a:t>绘画创作比赛</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(应用文之通知)</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8672195" y="3282315"/>
            <a:ext cx="3046730" cy="2437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1683" name="文本框 10"/>
          <p:cNvSpPr txBox="1"/>
          <p:nvPr/>
        </p:nvSpPr>
        <p:spPr>
          <a:xfrm>
            <a:off x="720725" y="260350"/>
            <a:ext cx="2044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1684" name="文本框 17"/>
          <p:cNvSpPr txBox="1"/>
          <p:nvPr>
            <p:custDataLst>
              <p:tags r:id="rId1"/>
            </p:custDataLst>
          </p:nvPr>
        </p:nvSpPr>
        <p:spPr>
          <a:xfrm>
            <a:off x="2565400"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compete	/kəmˈpi:t/	vi.竞争;对抗</a:t>
            </a:r>
            <a:endParaRPr lang="zh-CN" altLang="en-US" sz="2800" b="1">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374650" y="3519805"/>
            <a:ext cx="7579360" cy="1591945"/>
          </a:xfrm>
          <a:prstGeom prst="rect">
            <a:avLst/>
          </a:prstGeom>
        </p:spPr>
        <p:txBody>
          <a:bodyPr wrap="square">
            <a:no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The whistle went off and</a:t>
            </a:r>
            <a:r>
              <a:rPr lang="en-US" altLang="zh-CN" sz="2800" b="1" noProof="1">
                <a:solidFill>
                  <a:srgbClr val="C00000"/>
                </a:solidFill>
                <a:latin typeface="Times New Roman" panose="02020603050405020304" charset="0"/>
                <a:ea typeface="仿宋" panose="02010609060101010101" charset="-122"/>
                <a:cs typeface="+mn-cs"/>
              </a:rPr>
              <a:t> the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competitors</a:t>
            </a:r>
            <a:r>
              <a:rPr lang="en-US" altLang="zh-CN" sz="2800" noProof="1">
                <a:solidFill>
                  <a:srgbClr val="000000"/>
                </a:solidFill>
                <a:uFill>
                  <a:solidFill>
                    <a:srgbClr val="000000"/>
                  </a:solidFill>
                </a:u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began to take their places.</a:t>
            </a: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71687" name="文本框 3"/>
          <p:cNvSpPr txBox="1"/>
          <p:nvPr/>
        </p:nvSpPr>
        <p:spPr>
          <a:xfrm>
            <a:off x="438150" y="1519555"/>
            <a:ext cx="9791700" cy="73723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Meanwhile, he's hoping to </a:t>
            </a:r>
            <a:r>
              <a:rPr lang="en-US" altLang="zh-CN" sz="2800" b="1">
                <a:solidFill>
                  <a:srgbClr val="C00000"/>
                </a:solidFill>
                <a:latin typeface="Times New Roman" panose="02020603050405020304" charset="0"/>
                <a:ea typeface="仿宋" panose="02010609060101010101" charset="-122"/>
              </a:rPr>
              <a:t>compete in the London marathon</a:t>
            </a:r>
            <a:r>
              <a:rPr lang="en-US" altLang="zh-CN" sz="2800">
                <a:solidFill>
                  <a:srgbClr val="000000"/>
                </a:solidFill>
                <a:latin typeface="Times New Roman" panose="02020603050405020304" charset="0"/>
                <a:ea typeface="仿宋" panose="02010609060101010101" charset="-122"/>
              </a:rPr>
              <a:t>.</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782320"/>
            <a:ext cx="8777605" cy="1168400"/>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与此同时，他期盼着</a:t>
            </a:r>
            <a:r>
              <a:rPr lang="zh-CN" altLang="en-US" sz="2800" b="1">
                <a:solidFill>
                  <a:srgbClr val="C00000"/>
                </a:solidFill>
                <a:latin typeface="Times New Roman" panose="02020603050405020304" charset="0"/>
                <a:ea typeface="仿宋" panose="02010609060101010101" charset="-122"/>
                <a:sym typeface="+mn-ea"/>
              </a:rPr>
              <a:t>参加伦敦马拉松比赛</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lnSpc>
                <a:spcPct val="150000"/>
              </a:lnSpc>
            </a:pPr>
            <a:endParaRPr lang="en-US" altLang="zh-CN"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438150" y="2566670"/>
            <a:ext cx="6096000" cy="891540"/>
          </a:xfrm>
          <a:prstGeom prst="rect">
            <a:avLst/>
          </a:prstGeom>
          <a:noFill/>
        </p:spPr>
        <p:txBody>
          <a:bodyPr wrap="square" rtlCol="0" anchor="t">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4.</a:t>
            </a:r>
            <a:r>
              <a:rPr lang="zh-CN" altLang="en-US" sz="2800">
                <a:latin typeface="仿宋" panose="02010609060101010101" charset="-122"/>
                <a:ea typeface="仿宋" panose="02010609060101010101" charset="-122"/>
                <a:cs typeface="仿宋" panose="02010609060101010101" charset="-122"/>
              </a:rPr>
              <a:t>哨声一响，</a:t>
            </a:r>
            <a:r>
              <a:rPr lang="zh-CN" altLang="en-US" sz="2800" b="1">
                <a:solidFill>
                  <a:srgbClr val="C00000"/>
                </a:solidFill>
                <a:latin typeface="仿宋" panose="02010609060101010101" charset="-122"/>
                <a:ea typeface="仿宋" panose="02010609060101010101" charset="-122"/>
                <a:cs typeface="仿宋" panose="02010609060101010101" charset="-122"/>
              </a:rPr>
              <a:t>选手们</a:t>
            </a:r>
            <a:r>
              <a:rPr lang="zh-CN" altLang="en-US" sz="2800">
                <a:latin typeface="仿宋" panose="02010609060101010101" charset="-122"/>
                <a:ea typeface="仿宋" panose="02010609060101010101" charset="-122"/>
                <a:cs typeface="仿宋" panose="02010609060101010101" charset="-122"/>
              </a:rPr>
              <a:t>开始各就各位。</a:t>
            </a:r>
            <a:r>
              <a:rPr lang="zh-CN" altLang="en-US" sz="2400" b="1">
                <a:solidFill>
                  <a:schemeClr val="accent6">
                    <a:lumMod val="50000"/>
                  </a:schemeClr>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 2022新高考全国卷Ⅰ读后续写</a:t>
            </a:r>
            <a:r>
              <a:rPr lang="zh-CN" altLang="en-US" sz="2400" b="1">
                <a:solidFill>
                  <a:schemeClr val="accent6">
                    <a:lumMod val="50000"/>
                  </a:schemeClr>
                </a:solidFill>
                <a:latin typeface="Times New Roman" panose="02020603050405020304" charset="0"/>
                <a:ea typeface="仿宋" panose="02010609060101010101" charset="-122"/>
              </a:rPr>
              <a:t>)</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7785100" y="2310765"/>
            <a:ext cx="3933825" cy="2236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7"/>
                                        </p:tgtEl>
                                        <p:attrNameLst>
                                          <p:attrName>style.visibility</p:attrName>
                                        </p:attrNameLst>
                                      </p:cBhvr>
                                      <p:to>
                                        <p:strVal val="visible"/>
                                      </p:to>
                                    </p:set>
                                    <p:anim to="" calcmode="lin" valueType="num">
                                      <p:cBhvr>
                                        <p:cTn id="7" dur="1" fill="hold"/>
                                        <p:tgtEl>
                                          <p:spTgt spid="7168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71687" grpId="1"/>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3731" name="文本框 10"/>
          <p:cNvSpPr txBox="1"/>
          <p:nvPr/>
        </p:nvSpPr>
        <p:spPr>
          <a:xfrm>
            <a:off x="720725" y="260350"/>
            <a:ext cx="211772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3732" name="文本框 17"/>
          <p:cNvSpPr txBox="1"/>
          <p:nvPr>
            <p:custDataLst>
              <p:tags r:id="rId1"/>
            </p:custDataLst>
          </p:nvPr>
        </p:nvSpPr>
        <p:spPr>
          <a:xfrm>
            <a:off x="2533650" y="227013"/>
            <a:ext cx="844232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make sense	/meɪk sens/	有道理;合乎情理;表述清楚</a:t>
            </a:r>
            <a:endParaRPr lang="zh-CN" altLang="en-US" sz="2800" b="1">
              <a:solidFill>
                <a:srgbClr val="000000"/>
              </a:solidFill>
              <a:latin typeface="Times New Roman" panose="02020603050405020304" charset="0"/>
              <a:ea typeface="仿宋" panose="02010609060101010101" charset="-122"/>
            </a:endParaRPr>
          </a:p>
        </p:txBody>
      </p:sp>
      <p:sp>
        <p:nvSpPr>
          <p:cNvPr id="73733" name="文本框 1"/>
          <p:cNvSpPr txBox="1"/>
          <p:nvPr/>
        </p:nvSpPr>
        <p:spPr>
          <a:xfrm>
            <a:off x="374650" y="3011170"/>
            <a:ext cx="8726170" cy="89154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2.</a:t>
            </a:r>
            <a:r>
              <a:rPr lang="zh-CN" altLang="en-US" sz="2800">
                <a:solidFill>
                  <a:srgbClr val="000000"/>
                </a:solidFill>
                <a:latin typeface="Times New Roman" panose="02020603050405020304" charset="0"/>
                <a:ea typeface="仿宋" panose="02010609060101010101" charset="-122"/>
              </a:rPr>
              <a:t>在形势失控之前着手解决该问题是</a:t>
            </a:r>
            <a:r>
              <a:rPr lang="zh-CN" altLang="en-US" sz="2800" b="1">
                <a:solidFill>
                  <a:srgbClr val="C00000"/>
                </a:solidFill>
                <a:latin typeface="Times New Roman" panose="02020603050405020304" charset="0"/>
                <a:ea typeface="仿宋" panose="02010609060101010101" charset="-122"/>
              </a:rPr>
              <a:t>明智之举</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(应用文之建议信)</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2" name="文本框 1"/>
          <p:cNvSpPr txBox="1"/>
          <p:nvPr/>
        </p:nvSpPr>
        <p:spPr>
          <a:xfrm>
            <a:off x="720725" y="1896745"/>
            <a:ext cx="892302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You can ask the teacher to speak slowly so that you can </a:t>
            </a:r>
            <a:r>
              <a:rPr lang="en-US" altLang="zh-CN" sz="2800" b="1">
                <a:solidFill>
                  <a:srgbClr val="C00000"/>
                </a:solidFill>
                <a:latin typeface="Times New Roman" panose="02020603050405020304" charset="0"/>
                <a:ea typeface="仿宋" panose="02010609060101010101" charset="-122"/>
                <a:sym typeface="+mn-ea"/>
              </a:rPr>
              <a:t>make sense of</a:t>
            </a:r>
            <a:r>
              <a:rPr lang="en-US" altLang="zh-CN" sz="2800">
                <a:solidFill>
                  <a:srgbClr val="000000"/>
                </a:solidFill>
                <a:latin typeface="Times New Roman" panose="02020603050405020304" charset="0"/>
                <a:ea typeface="仿宋" panose="02010609060101010101" charset="-122"/>
                <a:sym typeface="+mn-ea"/>
              </a:rPr>
              <a:t> what he says.</a:t>
            </a:r>
            <a:endParaRPr lang="en-US" altLang="zh-CN"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438150" y="782320"/>
            <a:ext cx="10257155" cy="89154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你可以请老师讲慢一点</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这样你就可以</a:t>
            </a:r>
            <a:r>
              <a:rPr lang="zh-CN" altLang="en-US" sz="2800" b="1">
                <a:solidFill>
                  <a:srgbClr val="C00000"/>
                </a:solidFill>
                <a:latin typeface="Times New Roman" panose="02020603050405020304" charset="0"/>
                <a:ea typeface="仿宋" panose="02010609060101010101" charset="-122"/>
                <a:sym typeface="+mn-ea"/>
              </a:rPr>
              <a:t>理解</a:t>
            </a:r>
            <a:r>
              <a:rPr lang="zh-CN" altLang="en-US" sz="2800">
                <a:solidFill>
                  <a:srgbClr val="000000"/>
                </a:solidFill>
                <a:latin typeface="Times New Roman" panose="02020603050405020304" charset="0"/>
                <a:ea typeface="仿宋" panose="02010609060101010101" charset="-122"/>
                <a:sym typeface="+mn-ea"/>
              </a:rPr>
              <a:t>他讲的内容了。</a:t>
            </a:r>
            <a:r>
              <a:rPr lang="zh-CN" altLang="en-US" sz="2400" b="1">
                <a:solidFill>
                  <a:schemeClr val="accent6">
                    <a:lumMod val="50000"/>
                  </a:schemeClr>
                </a:solidFill>
                <a:latin typeface="Times New Roman" panose="02020603050405020304" charset="0"/>
                <a:ea typeface="仿宋" panose="02010609060101010101" charset="-122"/>
                <a:sym typeface="+mn-ea"/>
              </a:rPr>
              <a:t>(应用文之建议信)</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4" name="文本框 3"/>
          <p:cNvSpPr txBox="1"/>
          <p:nvPr/>
        </p:nvSpPr>
        <p:spPr>
          <a:xfrm>
            <a:off x="438150" y="4007485"/>
            <a:ext cx="11281410"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It makes sense</a:t>
            </a:r>
            <a:r>
              <a:rPr lang="en-US" altLang="zh-CN" sz="2800">
                <a:solidFill>
                  <a:srgbClr val="000000"/>
                </a:solidFill>
                <a:latin typeface="Times New Roman" panose="02020603050405020304" charset="0"/>
                <a:ea typeface="仿宋" panose="02010609060101010101" charset="-122"/>
                <a:sym typeface="+mn-ea"/>
              </a:rPr>
              <a:t> to work out a solution to the problem before it gets out of control.</a:t>
            </a:r>
            <a:endParaRPr lang="en-US" altLang="zh-CN" sz="2800">
              <a:solidFill>
                <a:srgbClr val="000000"/>
              </a:solidFill>
              <a:latin typeface="Times New Roman" panose="02020603050405020304" charset="0"/>
              <a:ea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9253855" y="1473200"/>
            <a:ext cx="2209800" cy="2171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5779" name="文本框 10"/>
          <p:cNvSpPr txBox="1"/>
          <p:nvPr/>
        </p:nvSpPr>
        <p:spPr>
          <a:xfrm>
            <a:off x="720725" y="260350"/>
            <a:ext cx="20447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5780" name="文本框 17"/>
          <p:cNvSpPr txBox="1"/>
          <p:nvPr>
            <p:custDataLst>
              <p:tags r:id="rId1"/>
            </p:custDataLst>
          </p:nvPr>
        </p:nvSpPr>
        <p:spPr>
          <a:xfrm>
            <a:off x="2642870" y="174625"/>
            <a:ext cx="9548813"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pretend	/prɪˈtend/	vi.&amp;vt.叚装;装扮</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pretend to do sth.	/prɪˈtend tə du ˈsʌmθɪŋ/	假装做某事</a:t>
            </a:r>
            <a:endParaRPr lang="zh-CN" altLang="en-US" sz="2800" b="1">
              <a:solidFill>
                <a:srgbClr val="000000"/>
              </a:solidFill>
              <a:latin typeface="Times New Roman" panose="02020603050405020304" charset="0"/>
              <a:ea typeface="仿宋" panose="02010609060101010101" charset="-122"/>
            </a:endParaRPr>
          </a:p>
        </p:txBody>
      </p:sp>
      <p:sp>
        <p:nvSpPr>
          <p:cNvPr id="75781" name="文本框 1"/>
          <p:cNvSpPr txBox="1"/>
          <p:nvPr/>
        </p:nvSpPr>
        <p:spPr>
          <a:xfrm>
            <a:off x="619760" y="1127760"/>
            <a:ext cx="10270490"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1.</a:t>
            </a:r>
            <a:r>
              <a:rPr lang="zh-CN" altLang="en-US" sz="2800">
                <a:solidFill>
                  <a:srgbClr val="000000"/>
                </a:solidFill>
                <a:latin typeface="Times New Roman" panose="02020603050405020304" charset="0"/>
                <a:ea typeface="仿宋" panose="02010609060101010101" charset="-122"/>
              </a:rPr>
              <a:t>弗兰克转过身去</a:t>
            </a:r>
            <a:r>
              <a:rPr lang="en-US" altLang="zh-CN" sz="2800">
                <a:solidFill>
                  <a:srgbClr val="000000"/>
                </a:solidFill>
                <a:latin typeface="Times New Roman" panose="02020603050405020304" charset="0"/>
                <a:ea typeface="仿宋" panose="02010609060101010101" charset="-122"/>
              </a:rPr>
              <a:t>,</a:t>
            </a:r>
            <a:r>
              <a:rPr lang="zh-CN" altLang="en-US" sz="2800" b="1">
                <a:solidFill>
                  <a:srgbClr val="C00000"/>
                </a:solidFill>
                <a:latin typeface="Times New Roman" panose="02020603050405020304" charset="0"/>
                <a:ea typeface="仿宋" panose="02010609060101010101" charset="-122"/>
              </a:rPr>
              <a:t>假装没看见我</a:t>
            </a:r>
            <a:r>
              <a:rPr lang="en-US" altLang="zh-CN" sz="2800">
                <a:solidFill>
                  <a:srgbClr val="000000"/>
                </a:solidFill>
                <a:latin typeface="Times New Roman" panose="02020603050405020304" charset="0"/>
                <a:ea typeface="仿宋" panose="02010609060101010101" charset="-122"/>
              </a:rPr>
              <a:t>,</a:t>
            </a:r>
            <a:r>
              <a:rPr lang="zh-CN" altLang="en-US" sz="2800">
                <a:solidFill>
                  <a:srgbClr val="000000"/>
                </a:solidFill>
                <a:latin typeface="Times New Roman" panose="02020603050405020304" charset="0"/>
                <a:ea typeface="仿宋" panose="02010609060101010101" charset="-122"/>
              </a:rPr>
              <a:t>匆匆走开了。</a:t>
            </a:r>
            <a:r>
              <a:rPr lang="zh-CN" altLang="en-US" sz="2400" b="1">
                <a:solidFill>
                  <a:schemeClr val="accent6">
                    <a:lumMod val="50000"/>
                  </a:schemeClr>
                </a:solidFill>
                <a:latin typeface="Times New Roman" panose="02020603050405020304" charset="0"/>
                <a:ea typeface="仿宋" panose="02010609060101010101" charset="-122"/>
              </a:rPr>
              <a:t>(续写)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75782" name="文本框 2"/>
          <p:cNvSpPr txBox="1"/>
          <p:nvPr/>
        </p:nvSpPr>
        <p:spPr>
          <a:xfrm>
            <a:off x="619760" y="2286635"/>
            <a:ext cx="10496550"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2.</a:t>
            </a:r>
            <a:r>
              <a:rPr lang="zh-CN" altLang="en-US" sz="2800">
                <a:solidFill>
                  <a:srgbClr val="000000"/>
                </a:solidFill>
                <a:latin typeface="Times New Roman" panose="02020603050405020304" charset="0"/>
                <a:ea typeface="仿宋" panose="02010609060101010101" charset="-122"/>
              </a:rPr>
              <a:t>尽管很绝望</a:t>
            </a:r>
            <a:r>
              <a:rPr lang="en-US" altLang="zh-CN" sz="2800">
                <a:solidFill>
                  <a:srgbClr val="000000"/>
                </a:solidFill>
                <a:latin typeface="Times New Roman" panose="02020603050405020304" charset="0"/>
                <a:ea typeface="仿宋" panose="02010609060101010101" charset="-122"/>
              </a:rPr>
              <a:t>,</a:t>
            </a:r>
            <a:r>
              <a:rPr lang="zh-CN" altLang="en-US" sz="2800">
                <a:solidFill>
                  <a:srgbClr val="000000"/>
                </a:solidFill>
                <a:latin typeface="Times New Roman" panose="02020603050405020304" charset="0"/>
                <a:ea typeface="仿宋" panose="02010609060101010101" charset="-122"/>
              </a:rPr>
              <a:t>但是他</a:t>
            </a:r>
            <a:r>
              <a:rPr lang="zh-CN" altLang="en-US" sz="2800" b="1">
                <a:solidFill>
                  <a:srgbClr val="C00000"/>
                </a:solidFill>
                <a:latin typeface="Times New Roman" panose="02020603050405020304" charset="0"/>
                <a:ea typeface="仿宋" panose="02010609060101010101" charset="-122"/>
              </a:rPr>
              <a:t>对家人佯称一切顺利</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75783" name="文本框 1"/>
          <p:cNvSpPr txBox="1"/>
          <p:nvPr/>
        </p:nvSpPr>
        <p:spPr>
          <a:xfrm>
            <a:off x="720725" y="5299075"/>
            <a:ext cx="6572885"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She</a:t>
            </a:r>
            <a:r>
              <a:rPr lang="en-US" altLang="zh-CN" sz="2800" b="1">
                <a:solidFill>
                  <a:srgbClr val="C00000"/>
                </a:solidFill>
                <a:latin typeface="Times New Roman" panose="02020603050405020304" charset="0"/>
                <a:ea typeface="仿宋" panose="02010609060101010101" charset="-122"/>
              </a:rPr>
              <a:t> pretended an interest</a:t>
            </a:r>
            <a:r>
              <a:rPr lang="en-US" altLang="zh-CN" sz="2800">
                <a:solidFill>
                  <a:srgbClr val="000000"/>
                </a:solidFill>
                <a:latin typeface="Times New Roman" panose="02020603050405020304" charset="0"/>
                <a:ea typeface="仿宋" panose="02010609060101010101" charset="-122"/>
              </a:rPr>
              <a:t> she did not feel. </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720725" y="1649730"/>
            <a:ext cx="1054735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Frank turned away, </a:t>
            </a:r>
            <a:r>
              <a:rPr lang="en-US" altLang="zh-CN" sz="2800" b="1">
                <a:solidFill>
                  <a:srgbClr val="C00000"/>
                </a:solidFill>
                <a:latin typeface="Times New Roman" panose="02020603050405020304" charset="0"/>
                <a:ea typeface="仿宋" panose="02010609060101010101" charset="-122"/>
                <a:sym typeface="+mn-ea"/>
              </a:rPr>
              <a:t>pretending not to notice me</a:t>
            </a:r>
            <a:r>
              <a:rPr lang="en-US" altLang="zh-CN" sz="2800">
                <a:solidFill>
                  <a:srgbClr val="000000"/>
                </a:solidFill>
                <a:latin typeface="Times New Roman" panose="02020603050405020304" charset="0"/>
                <a:ea typeface="仿宋" panose="02010609060101010101" charset="-122"/>
                <a:sym typeface="+mn-ea"/>
              </a:rPr>
              <a:t>, and hurried away.</a:t>
            </a:r>
            <a:endParaRPr lang="en-US" altLang="zh-CN" sz="28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619760" y="2736850"/>
            <a:ext cx="1007618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Despite a feeling of desperation, he </a:t>
            </a:r>
            <a:r>
              <a:rPr lang="en-US" altLang="zh-CN" sz="2800" b="1">
                <a:solidFill>
                  <a:srgbClr val="C00000"/>
                </a:solidFill>
                <a:latin typeface="Times New Roman" panose="02020603050405020304" charset="0"/>
                <a:ea typeface="仿宋" panose="02010609060101010101" charset="-122"/>
                <a:sym typeface="+mn-ea"/>
              </a:rPr>
              <a:t>pretended to his family that everything was going well</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619760" y="3689985"/>
            <a:ext cx="609600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3.</a:t>
            </a:r>
            <a:r>
              <a:rPr lang="zh-CN" altLang="en-US" sz="2800">
                <a:solidFill>
                  <a:srgbClr val="000000"/>
                </a:solidFill>
                <a:latin typeface="Times New Roman" panose="02020603050405020304" charset="0"/>
                <a:ea typeface="仿宋" panose="02010609060101010101" charset="-122"/>
                <a:sym typeface="+mn-ea"/>
              </a:rPr>
              <a:t>我们</a:t>
            </a:r>
            <a:r>
              <a:rPr lang="zh-CN" altLang="en-US" sz="2800" b="1">
                <a:solidFill>
                  <a:srgbClr val="C00000"/>
                </a:solidFill>
                <a:latin typeface="Times New Roman" panose="02020603050405020304" charset="0"/>
                <a:ea typeface="仿宋" panose="02010609060101010101" charset="-122"/>
                <a:sym typeface="+mn-ea"/>
              </a:rPr>
              <a:t>假装什么事情也没发生</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720725" y="4211955"/>
            <a:ext cx="7124700"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We </a:t>
            </a:r>
            <a:r>
              <a:rPr lang="en-US" altLang="zh-CN" sz="2800" b="1">
                <a:solidFill>
                  <a:srgbClr val="C00000"/>
                </a:solidFill>
                <a:latin typeface="Times New Roman" panose="02020603050405020304" charset="0"/>
                <a:ea typeface="仿宋" panose="02010609060101010101" charset="-122"/>
                <a:sym typeface="+mn-ea"/>
              </a:rPr>
              <a:t>pretended (that) nothing had happened</a:t>
            </a:r>
            <a:r>
              <a:rPr lang="en-US" altLang="zh-CN" sz="2800">
                <a:solidFill>
                  <a:srgbClr val="000000"/>
                </a:solidFill>
                <a:latin typeface="Times New Roman" panose="02020603050405020304" charset="0"/>
                <a:ea typeface="仿宋" panose="02010609060101010101" charset="-122"/>
                <a:sym typeface="+mn-ea"/>
              </a:rPr>
              <a:t>. </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619760" y="4733925"/>
            <a:ext cx="6096000"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4.</a:t>
            </a:r>
            <a:r>
              <a:rPr lang="zh-CN" altLang="en-US" sz="2800">
                <a:solidFill>
                  <a:srgbClr val="000000"/>
                </a:solidFill>
                <a:latin typeface="Times New Roman" panose="02020603050405020304" charset="0"/>
                <a:ea typeface="仿宋" panose="02010609060101010101" charset="-122"/>
                <a:sym typeface="+mn-ea"/>
              </a:rPr>
              <a:t>她毫无兴趣却</a:t>
            </a:r>
            <a:r>
              <a:rPr lang="zh-CN" altLang="en-US" sz="2800" b="1">
                <a:solidFill>
                  <a:srgbClr val="C00000"/>
                </a:solidFill>
                <a:latin typeface="Times New Roman" panose="02020603050405020304" charset="0"/>
                <a:ea typeface="仿宋" panose="02010609060101010101" charset="-122"/>
                <a:sym typeface="+mn-ea"/>
              </a:rPr>
              <a:t>装作有</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7845425" y="3200400"/>
            <a:ext cx="3044825" cy="3006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5783"/>
                                        </p:tgtEl>
                                        <p:attrNameLst>
                                          <p:attrName>style.visibility</p:attrName>
                                        </p:attrNameLst>
                                      </p:cBhvr>
                                      <p:to>
                                        <p:strVal val="visible"/>
                                      </p:to>
                                    </p:set>
                                    <p:anim to="" calcmode="lin" valueType="num">
                                      <p:cBhvr>
                                        <p:cTn id="22" dur="1" fill="hold"/>
                                        <p:tgtEl>
                                          <p:spTgt spid="7578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75783" grpId="0"/>
      <p:bldP spid="7578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7827" name="文本框 10"/>
          <p:cNvSpPr txBox="1"/>
          <p:nvPr/>
        </p:nvSpPr>
        <p:spPr>
          <a:xfrm>
            <a:off x="720725" y="260350"/>
            <a:ext cx="184404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7828" name="文本框 17"/>
          <p:cNvSpPr txBox="1"/>
          <p:nvPr>
            <p:custDataLst>
              <p:tags r:id="rId1"/>
            </p:custDataLst>
          </p:nvPr>
        </p:nvSpPr>
        <p:spPr>
          <a:xfrm>
            <a:off x="2565083"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even if	/ˈi:vn ɪf/	即使;虽然</a:t>
            </a:r>
            <a:endParaRPr lang="zh-CN" altLang="en-US" sz="2800" b="1">
              <a:solidFill>
                <a:srgbClr val="000000"/>
              </a:solidFill>
              <a:latin typeface="Times New Roman" panose="02020603050405020304" charset="0"/>
              <a:ea typeface="仿宋" panose="02010609060101010101" charset="-122"/>
            </a:endParaRPr>
          </a:p>
        </p:txBody>
      </p:sp>
      <p:sp>
        <p:nvSpPr>
          <p:cNvPr id="77829" name="文本框 1"/>
          <p:cNvSpPr txBox="1"/>
          <p:nvPr/>
        </p:nvSpPr>
        <p:spPr>
          <a:xfrm>
            <a:off x="626745" y="1558290"/>
            <a:ext cx="9921875" cy="953135"/>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A soccer player should not pretend to fall down </a:t>
            </a:r>
            <a:r>
              <a:rPr lang="en-US" altLang="zh-CN" sz="2800" b="1">
                <a:solidFill>
                  <a:srgbClr val="C00000"/>
                </a:solidFill>
                <a:latin typeface="Times New Roman" panose="02020603050405020304" charset="0"/>
                <a:ea typeface="仿宋" panose="02010609060101010101" charset="-122"/>
              </a:rPr>
              <a:t>even if </a:t>
            </a:r>
            <a:r>
              <a:rPr lang="en-US" altLang="zh-CN" sz="2800">
                <a:solidFill>
                  <a:srgbClr val="000000"/>
                </a:solidFill>
                <a:latin typeface="Times New Roman" panose="02020603050405020304" charset="0"/>
                <a:ea typeface="仿宋" panose="02010609060101010101" charset="-122"/>
              </a:rPr>
              <a:t>it helps his/her team.</a:t>
            </a:r>
            <a:r>
              <a:rPr lang="zh-CN" altLang="en-US" sz="2800">
                <a:solidFill>
                  <a:srgbClr val="000000"/>
                </a:solidFill>
                <a:latin typeface="Times New Roman" panose="02020603050405020304" charset="0"/>
                <a:ea typeface="仿宋" panose="02010609060101010101" charset="-122"/>
              </a:rPr>
              <a:t>　</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25145" y="782320"/>
            <a:ext cx="11329035" cy="953135"/>
          </a:xfrm>
          <a:prstGeom prst="rect">
            <a:avLst/>
          </a:prstGeom>
          <a:noFill/>
        </p:spPr>
        <p:txBody>
          <a:bodyPr wrap="square" rtlCol="0" anchor="t">
            <a:spAutoFit/>
          </a:bodyPr>
          <a:p>
            <a:pPr defTabSz="266700"/>
            <a:r>
              <a:rPr lang="en-US" altLang="zh-CN" sz="2800">
                <a:solidFill>
                  <a:srgbClr val="000000"/>
                </a:solidFill>
                <a:latin typeface="Times New Roman" panose="02020603050405020304" charset="0"/>
                <a:ea typeface="仿宋" panose="02010609060101010101" charset="-122"/>
                <a:sym typeface="+mn-ea"/>
              </a:rPr>
              <a:t>1.</a:t>
            </a:r>
            <a:r>
              <a:rPr lang="zh-CN" altLang="en-US" sz="2800" b="1">
                <a:solidFill>
                  <a:srgbClr val="C00000"/>
                </a:solidFill>
                <a:latin typeface="Times New Roman" panose="02020603050405020304" charset="0"/>
                <a:ea typeface="仿宋" panose="02010609060101010101" charset="-122"/>
                <a:sym typeface="+mn-ea"/>
              </a:rPr>
              <a:t>即使</a:t>
            </a:r>
            <a:r>
              <a:rPr lang="zh-CN" altLang="en-US" sz="2800">
                <a:solidFill>
                  <a:srgbClr val="000000"/>
                </a:solidFill>
                <a:latin typeface="Times New Roman" panose="02020603050405020304" charset="0"/>
                <a:ea typeface="仿宋" panose="02010609060101010101" charset="-122"/>
                <a:sym typeface="+mn-ea"/>
              </a:rPr>
              <a:t>这对他</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她的球队有帮助，足球运动员也不应该假装摔倒。</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3" name="图片 2"/>
          <p:cNvPicPr>
            <a:picLocks noChangeAspect="1"/>
          </p:cNvPicPr>
          <p:nvPr/>
        </p:nvPicPr>
        <p:blipFill>
          <a:blip r:embed="rId2"/>
          <a:stretch>
            <a:fillRect/>
          </a:stretch>
        </p:blipFill>
        <p:spPr>
          <a:xfrm>
            <a:off x="5541010" y="2274570"/>
            <a:ext cx="3704590" cy="2308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 to="" calcmode="lin" valueType="num">
                                      <p:cBhvr>
                                        <p:cTn id="7" dur="1" fill="hold"/>
                                        <p:tgtEl>
                                          <p:spTgt spid="7782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7782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9875" name="文本框 10"/>
          <p:cNvSpPr txBox="1"/>
          <p:nvPr/>
        </p:nvSpPr>
        <p:spPr>
          <a:xfrm>
            <a:off x="720725" y="260350"/>
            <a:ext cx="333438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79876" name="文本框 17"/>
          <p:cNvSpPr txBox="1"/>
          <p:nvPr>
            <p:custDataLst>
              <p:tags r:id="rId1"/>
            </p:custDataLst>
          </p:nvPr>
        </p:nvSpPr>
        <p:spPr>
          <a:xfrm>
            <a:off x="2959418"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million	/ˈmɪljən/	num.一百万</a:t>
            </a:r>
            <a:endParaRPr lang="zh-CN" altLang="en-US" sz="2800" b="1">
              <a:solidFill>
                <a:srgbClr val="000000"/>
              </a:solidFill>
              <a:latin typeface="Times New Roman" panose="02020603050405020304" charset="0"/>
              <a:ea typeface="仿宋" panose="02010609060101010101" charset="-122"/>
            </a:endParaRPr>
          </a:p>
        </p:txBody>
      </p:sp>
      <p:sp>
        <p:nvSpPr>
          <p:cNvPr id="79877" name="文本框 1"/>
          <p:cNvSpPr txBox="1"/>
          <p:nvPr/>
        </p:nvSpPr>
        <p:spPr>
          <a:xfrm>
            <a:off x="720725" y="1349375"/>
            <a:ext cx="8922385"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I've told you </a:t>
            </a:r>
            <a:r>
              <a:rPr lang="en-US" altLang="zh-CN" sz="2800" b="1">
                <a:solidFill>
                  <a:srgbClr val="C00000"/>
                </a:solidFill>
                <a:latin typeface="Times New Roman" panose="02020603050405020304" charset="0"/>
                <a:ea typeface="仿宋" panose="02010609060101010101" charset="-122"/>
              </a:rPr>
              <a:t>a million times</a:t>
            </a:r>
            <a:r>
              <a:rPr lang="en-US" altLang="zh-CN" sz="2800">
                <a:solidFill>
                  <a:srgbClr val="000000"/>
                </a:solidFill>
                <a:latin typeface="Times New Roman" panose="02020603050405020304" charset="0"/>
                <a:ea typeface="仿宋" panose="02010609060101010101" charset="-122"/>
              </a:rPr>
              <a:t> not to do that.</a:t>
            </a:r>
            <a:endParaRPr lang="en-US" altLang="zh-CN" sz="2800">
              <a:solidFill>
                <a:srgbClr val="000000"/>
              </a:solidFill>
              <a:latin typeface="Times New Roman" panose="02020603050405020304" charset="0"/>
              <a:ea typeface="仿宋" panose="02010609060101010101" charset="-122"/>
            </a:endParaRPr>
          </a:p>
        </p:txBody>
      </p:sp>
      <p:sp>
        <p:nvSpPr>
          <p:cNvPr id="79878" name="文本框 2"/>
          <p:cNvSpPr txBox="1"/>
          <p:nvPr/>
        </p:nvSpPr>
        <p:spPr>
          <a:xfrm>
            <a:off x="828675" y="2514600"/>
            <a:ext cx="1025525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old woman told me that she used to be a</a:t>
            </a:r>
            <a:r>
              <a:rPr lang="en-US" altLang="zh-CN" sz="2800" b="1">
                <a:solidFill>
                  <a:srgbClr val="C00000"/>
                </a:solidFill>
                <a:latin typeface="Times New Roman" panose="02020603050405020304" charset="0"/>
                <a:ea typeface="仿宋" panose="02010609060101010101" charset="-122"/>
              </a:rPr>
              <a:t> millionaire</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79879" name="文本框 3"/>
          <p:cNvSpPr txBox="1"/>
          <p:nvPr/>
        </p:nvSpPr>
        <p:spPr>
          <a:xfrm>
            <a:off x="720725" y="1975485"/>
            <a:ext cx="826897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2.</a:t>
            </a:r>
            <a:r>
              <a:rPr lang="zh-CN" altLang="en-US" sz="2800">
                <a:solidFill>
                  <a:srgbClr val="000000"/>
                </a:solidFill>
                <a:latin typeface="Times New Roman" panose="02020603050405020304" charset="0"/>
                <a:ea typeface="仿宋" panose="02010609060101010101" charset="-122"/>
              </a:rPr>
              <a:t>老妇人告诉我，她曾经是个</a:t>
            </a:r>
            <a:r>
              <a:rPr lang="zh-CN" altLang="en-US" sz="2800" b="1">
                <a:solidFill>
                  <a:srgbClr val="C00000"/>
                </a:solidFill>
                <a:latin typeface="Times New Roman" panose="02020603050405020304" charset="0"/>
                <a:ea typeface="仿宋" panose="02010609060101010101" charset="-122"/>
              </a:rPr>
              <a:t>百万富翁</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endParaRPr>
          </a:p>
        </p:txBody>
      </p:sp>
      <p:sp>
        <p:nvSpPr>
          <p:cNvPr id="79880" name="文本框 4"/>
          <p:cNvSpPr txBox="1"/>
          <p:nvPr/>
        </p:nvSpPr>
        <p:spPr>
          <a:xfrm>
            <a:off x="5217795" y="4206240"/>
            <a:ext cx="6501130" cy="181483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His research has not only improved the quality of life for </a:t>
            </a:r>
            <a:r>
              <a:rPr lang="en-US" altLang="zh-CN" sz="2800" b="1">
                <a:solidFill>
                  <a:srgbClr val="C00000"/>
                </a:solidFill>
                <a:latin typeface="Times New Roman" panose="02020603050405020304" charset="0"/>
                <a:ea typeface="仿宋" panose="02010609060101010101" charset="-122"/>
              </a:rPr>
              <a:t>millions of people</a:t>
            </a:r>
            <a:r>
              <a:rPr lang="en-US" altLang="zh-CN" sz="2800">
                <a:solidFill>
                  <a:srgbClr val="000000"/>
                </a:solidFill>
                <a:latin typeface="Times New Roman" panose="02020603050405020304" charset="0"/>
                <a:ea typeface="仿宋" panose="02010609060101010101" charset="-122"/>
              </a:rPr>
              <a:t>, but also contributed to the sustainable development of agriculture.</a:t>
            </a:r>
            <a:endParaRPr lang="en-US" altLang="zh-CN" sz="2800">
              <a:solidFill>
                <a:srgbClr val="000000"/>
              </a:solidFill>
              <a:latin typeface="Times New Roman" panose="02020603050405020304" charset="0"/>
              <a:ea typeface="仿宋" panose="02010609060101010101" charset="-122"/>
            </a:endParaRPr>
          </a:p>
        </p:txBody>
      </p:sp>
      <p:sp>
        <p:nvSpPr>
          <p:cNvPr id="79881" name="文本框 5"/>
          <p:cNvSpPr txBox="1"/>
          <p:nvPr/>
        </p:nvSpPr>
        <p:spPr>
          <a:xfrm>
            <a:off x="662305" y="3037205"/>
            <a:ext cx="11416665" cy="953135"/>
          </a:xfrm>
          <a:prstGeom prst="rect">
            <a:avLst/>
          </a:prstGeom>
          <a:noFill/>
          <a:ln w="9525">
            <a:noFill/>
          </a:ln>
        </p:spPr>
        <p:txBody>
          <a:bodyPr wrap="square" anchor="t" anchorCtr="0">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rPr>
              <a:t>3.</a:t>
            </a:r>
            <a:r>
              <a:rPr lang="zh-CN" altLang="en-US" sz="2800">
                <a:solidFill>
                  <a:srgbClr val="000000"/>
                </a:solidFill>
                <a:latin typeface="Times New Roman" panose="02020603050405020304" charset="0"/>
                <a:ea typeface="仿宋" panose="02010609060101010101" charset="-122"/>
              </a:rPr>
              <a:t>他的研究不仅提高了</a:t>
            </a:r>
            <a:r>
              <a:rPr lang="zh-CN" altLang="en-US" sz="2800" b="1">
                <a:solidFill>
                  <a:srgbClr val="C00000"/>
                </a:solidFill>
                <a:latin typeface="Times New Roman" panose="02020603050405020304" charset="0"/>
                <a:ea typeface="仿宋" panose="02010609060101010101" charset="-122"/>
              </a:rPr>
              <a:t>数百万人</a:t>
            </a:r>
            <a:r>
              <a:rPr lang="zh-CN" altLang="en-US" sz="2800">
                <a:solidFill>
                  <a:srgbClr val="000000"/>
                </a:solidFill>
                <a:latin typeface="Times New Roman" panose="02020603050405020304" charset="0"/>
                <a:ea typeface="仿宋" panose="02010609060101010101" charset="-122"/>
              </a:rPr>
              <a:t>的生活质量，而且为农业的可持续发展做出了贡献。</a:t>
            </a:r>
            <a:r>
              <a:rPr lang="zh-CN" altLang="en-US" sz="2400" b="1">
                <a:solidFill>
                  <a:schemeClr val="accent6">
                    <a:lumMod val="50000"/>
                  </a:schemeClr>
                </a:solidFill>
                <a:latin typeface="Times New Roman" panose="02020603050405020304" charset="0"/>
                <a:ea typeface="仿宋" panose="02010609060101010101" charset="-122"/>
              </a:rPr>
              <a:t>(2023全国甲卷应用文之历史人物) </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2" name="文本框 1"/>
          <p:cNvSpPr txBox="1"/>
          <p:nvPr/>
        </p:nvSpPr>
        <p:spPr>
          <a:xfrm>
            <a:off x="720725" y="848360"/>
            <a:ext cx="7277735" cy="591185"/>
          </a:xfrm>
          <a:prstGeom prst="rect">
            <a:avLst/>
          </a:prstGeom>
          <a:noFill/>
        </p:spPr>
        <p:txBody>
          <a:bodyPr wrap="square" rtlCol="0" anchor="t">
            <a:noAutofit/>
          </a:bodyPr>
          <a:p>
            <a:pPr algn="just" defTabSz="266700"/>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我告诉过你</a:t>
            </a:r>
            <a:r>
              <a:rPr lang="zh-CN" altLang="en-US" sz="2800" b="1">
                <a:solidFill>
                  <a:srgbClr val="C00000"/>
                </a:solidFill>
                <a:latin typeface="Times New Roman" panose="02020603050405020304" charset="0"/>
                <a:ea typeface="仿宋" panose="02010609060101010101" charset="-122"/>
                <a:sym typeface="+mn-ea"/>
              </a:rPr>
              <a:t>无数次</a:t>
            </a:r>
            <a:r>
              <a:rPr lang="zh-CN" altLang="en-US" sz="2800">
                <a:solidFill>
                  <a:srgbClr val="000000"/>
                </a:solidFill>
                <a:latin typeface="Times New Roman" panose="02020603050405020304" charset="0"/>
                <a:ea typeface="仿宋" panose="02010609060101010101" charset="-122"/>
                <a:sym typeface="+mn-ea"/>
              </a:rPr>
              <a:t>不要那样做。</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3" name="图片 2"/>
          <p:cNvPicPr>
            <a:picLocks noChangeAspect="1"/>
          </p:cNvPicPr>
          <p:nvPr/>
        </p:nvPicPr>
        <p:blipFill>
          <a:blip r:embed="rId2"/>
          <a:stretch>
            <a:fillRect/>
          </a:stretch>
        </p:blipFill>
        <p:spPr>
          <a:xfrm>
            <a:off x="937260" y="4206240"/>
            <a:ext cx="3475355" cy="213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 to="" calcmode="lin" valueType="num">
                                      <p:cBhvr>
                                        <p:cTn id="7" dur="1" fill="hold"/>
                                        <p:tgtEl>
                                          <p:spTgt spid="7987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9878"/>
                                        </p:tgtEl>
                                        <p:attrNameLst>
                                          <p:attrName>style.visibility</p:attrName>
                                        </p:attrNameLst>
                                      </p:cBhvr>
                                      <p:to>
                                        <p:strVal val="visible"/>
                                      </p:to>
                                    </p:set>
                                    <p:anim to="" calcmode="lin" valueType="num">
                                      <p:cBhvr>
                                        <p:cTn id="12" dur="1" fill="hold"/>
                                        <p:tgtEl>
                                          <p:spTgt spid="7987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9880"/>
                                        </p:tgtEl>
                                        <p:attrNameLst>
                                          <p:attrName>style.visibility</p:attrName>
                                        </p:attrNameLst>
                                      </p:cBhvr>
                                      <p:to>
                                        <p:strVal val="visible"/>
                                      </p:to>
                                    </p:set>
                                    <p:anim to="" calcmode="lin" valueType="num">
                                      <p:cBhvr>
                                        <p:cTn id="17" dur="1" fill="hold"/>
                                        <p:tgtEl>
                                          <p:spTgt spid="7988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p:bldP spid="79877" grpId="1"/>
      <p:bldP spid="79878" grpId="0"/>
      <p:bldP spid="79878" grpId="1"/>
      <p:bldP spid="79880" grpId="0"/>
      <p:bldP spid="7988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1923" name="文本框 10"/>
          <p:cNvSpPr txBox="1"/>
          <p:nvPr/>
        </p:nvSpPr>
        <p:spPr>
          <a:xfrm>
            <a:off x="720725" y="260350"/>
            <a:ext cx="181292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81924" name="文本框 17"/>
          <p:cNvSpPr txBox="1"/>
          <p:nvPr>
            <p:custDataLst>
              <p:tags r:id="rId1"/>
            </p:custDataLst>
          </p:nvPr>
        </p:nvSpPr>
        <p:spPr>
          <a:xfrm>
            <a:off x="2402840" y="174625"/>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cheat	/tʃi:t/	vi.作弊;舞弊 vt.欺骗;蒙骗</a:t>
            </a:r>
            <a:endParaRPr lang="zh-CN" altLang="en-US" sz="2800" b="1">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39750" y="1134745"/>
            <a:ext cx="10400665" cy="953135"/>
          </a:xfrm>
          <a:prstGeom prst="rect">
            <a:avLst/>
          </a:prstGeom>
        </p:spPr>
        <p:txBody>
          <a:bodyPr wrap="square">
            <a:spAutoFit/>
          </a:bodyPr>
          <a:p>
            <a:pPr defTabSz="266700"/>
            <a:r>
              <a:rPr lang="en-US" altLang="zh-CN" sz="2800" noProof="1">
                <a:solidFill>
                  <a:srgbClr val="000000"/>
                </a:solidFill>
                <a:latin typeface="Times New Roman" panose="02020603050405020304" charset="0"/>
                <a:ea typeface="仿宋" panose="02010609060101010101" charset="-122"/>
                <a:cs typeface="+mn-cs"/>
              </a:rPr>
              <a:t>If you </a:t>
            </a:r>
            <a:r>
              <a:rPr lang="en-US" altLang="zh-CN" sz="2800" b="1" noProof="1">
                <a:solidFill>
                  <a:srgbClr val="C00000"/>
                </a:solidFill>
                <a:latin typeface="Times New Roman" panose="02020603050405020304" charset="0"/>
                <a:ea typeface="仿宋" panose="02010609060101010101" charset="-122"/>
                <a:cs typeface="+mn-cs"/>
              </a:rPr>
              <a:t>are found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cheating </a:t>
            </a:r>
            <a:r>
              <a:rPr lang="en-US" altLang="zh-CN" sz="2800" b="1" noProof="1">
                <a:solidFill>
                  <a:srgbClr val="C00000"/>
                </a:solidFill>
                <a:latin typeface="Times New Roman" panose="02020603050405020304" charset="0"/>
                <a:ea typeface="仿宋" panose="02010609060101010101" charset="-122"/>
                <a:cs typeface="+mn-cs"/>
              </a:rPr>
              <a:t>in the exam</a:t>
            </a:r>
            <a:r>
              <a:rPr lang="en-US" altLang="zh-CN" sz="2800" noProof="1">
                <a:solidFill>
                  <a:srgbClr val="000000"/>
                </a:solidFill>
                <a:latin typeface="Times New Roman" panose="02020603050405020304" charset="0"/>
                <a:ea typeface="仿宋" panose="02010609060101010101" charset="-122"/>
                <a:cs typeface="+mn-cs"/>
              </a:rPr>
              <a:t>,</a:t>
            </a:r>
            <a:r>
              <a:rPr lang="zh-CN" altLang="en-US" sz="2800" noProof="1">
                <a:solidFill>
                  <a:srgbClr val="0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all your academic grades for the semester will be canceled.</a:t>
            </a:r>
            <a:endParaRPr lang="en-US" altLang="zh-CN" sz="2800" noProof="1">
              <a:solidFill>
                <a:srgbClr val="000000"/>
              </a:solidFill>
              <a:latin typeface="Times New Roman" panose="02020603050405020304" charset="0"/>
              <a:ea typeface="仿宋" panose="02010609060101010101" charset="-122"/>
              <a:cs typeface="+mn-cs"/>
            </a:endParaRPr>
          </a:p>
        </p:txBody>
      </p:sp>
      <p:sp>
        <p:nvSpPr>
          <p:cNvPr id="81926" name="文本框 2"/>
          <p:cNvSpPr txBox="1"/>
          <p:nvPr/>
        </p:nvSpPr>
        <p:spPr>
          <a:xfrm>
            <a:off x="539750" y="2875915"/>
            <a:ext cx="1093724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Firstly, not all of us have access to the Internet or electronic devices, so the voting result can not  reflect the true preferences of the entire student community. Besides,</a:t>
            </a:r>
            <a:r>
              <a:rPr lang="en-US" altLang="zh-CN" sz="2800" b="1">
                <a:solidFill>
                  <a:srgbClr val="C00000"/>
                </a:solidFill>
                <a:latin typeface="Times New Roman" panose="02020603050405020304" charset="0"/>
                <a:ea typeface="仿宋" panose="02010609060101010101" charset="-122"/>
              </a:rPr>
              <a:t> cheating</a:t>
            </a:r>
            <a:r>
              <a:rPr lang="en-US" altLang="zh-CN" sz="2800">
                <a:solidFill>
                  <a:srgbClr val="000000"/>
                </a:solidFill>
                <a:latin typeface="Times New Roman" panose="02020603050405020304" charset="0"/>
                <a:ea typeface="仿宋" panose="02010609060101010101" charset="-122"/>
              </a:rPr>
              <a:t> is a significant concern. </a:t>
            </a:r>
            <a:endParaRPr lang="en-US" altLang="zh-CN" sz="2800">
              <a:solidFill>
                <a:srgbClr val="000000"/>
              </a:solidFill>
              <a:latin typeface="Times New Roman" panose="02020603050405020304" charset="0"/>
              <a:ea typeface="仿宋" panose="02010609060101010101" charset="-122"/>
            </a:endParaRPr>
          </a:p>
        </p:txBody>
      </p:sp>
      <p:sp>
        <p:nvSpPr>
          <p:cNvPr id="81927" name="文本框 3"/>
          <p:cNvSpPr txBox="1"/>
          <p:nvPr/>
        </p:nvSpPr>
        <p:spPr>
          <a:xfrm>
            <a:off x="554990" y="5047615"/>
            <a:ext cx="9008745"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Laurie shivered slightly as she thought about this. Then she wondered, “Do I really want to win that much? Does winning mean so much to me that I’d </a:t>
            </a:r>
            <a:r>
              <a:rPr lang="en-US" altLang="zh-CN" sz="2800" b="1">
                <a:solidFill>
                  <a:srgbClr val="C00000"/>
                </a:solidFill>
                <a:latin typeface="Times New Roman" panose="02020603050405020304" charset="0"/>
                <a:ea typeface="仿宋" panose="02010609060101010101" charset="-122"/>
              </a:rPr>
              <a:t>be willing to cheat for it</a:t>
            </a:r>
            <a:r>
              <a:rPr lang="en-US" altLang="zh-CN" sz="2800">
                <a:solidFill>
                  <a:srgbClr val="000000"/>
                </a:solidFill>
                <a:latin typeface="Times New Roman" panose="02020603050405020304" charset="0"/>
                <a:ea typeface="仿宋" panose="02010609060101010101" charset="-122"/>
              </a:rPr>
              <a:t>?”</a:t>
            </a:r>
            <a:endParaRPr lang="zh-CN" altLang="en-US"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539750" y="4225290"/>
            <a:ext cx="9271000" cy="1198880"/>
          </a:xfrm>
          <a:prstGeom prst="rect">
            <a:avLst/>
          </a:prstGeom>
          <a:noFill/>
        </p:spPr>
        <p:txBody>
          <a:bodyPr wrap="square" rtlCol="0" anchor="t">
            <a:spAutoFit/>
          </a:bodyPr>
          <a:p>
            <a:pPr algn="just" defTabSz="266700"/>
            <a:r>
              <a:rPr lang="en-US" altLang="zh-CN" sz="2400">
                <a:solidFill>
                  <a:srgbClr val="000000"/>
                </a:solidFill>
                <a:latin typeface="Times New Roman" panose="02020603050405020304" charset="0"/>
                <a:ea typeface="仿宋" panose="02010609060101010101" charset="-122"/>
                <a:sym typeface="+mn-ea"/>
              </a:rPr>
              <a:t>3.</a:t>
            </a:r>
            <a:r>
              <a:rPr lang="zh-CN" altLang="en-US" sz="2400">
                <a:solidFill>
                  <a:srgbClr val="000000"/>
                </a:solidFill>
                <a:latin typeface="Times New Roman" panose="02020603050405020304" charset="0"/>
                <a:ea typeface="仿宋" panose="02010609060101010101" charset="-122"/>
                <a:sym typeface="+mn-ea"/>
              </a:rPr>
              <a:t>劳丽想到这件事时微微发抖一下。然后她想：“我真的那么想赢吗？赢真的对我那么重要吗？重要到我</a:t>
            </a:r>
            <a:r>
              <a:rPr lang="zh-CN" altLang="en-US" sz="2400" b="1">
                <a:solidFill>
                  <a:srgbClr val="C00000"/>
                </a:solidFill>
                <a:latin typeface="Times New Roman" panose="02020603050405020304" charset="0"/>
                <a:ea typeface="仿宋" panose="02010609060101010101" charset="-122"/>
                <a:sym typeface="+mn-ea"/>
              </a:rPr>
              <a:t>愿意为此作弊</a:t>
            </a:r>
            <a:r>
              <a:rPr lang="zh-CN" altLang="en-US" sz="2400">
                <a:solidFill>
                  <a:srgbClr val="000000"/>
                </a:solidFill>
                <a:latin typeface="Times New Roman" panose="02020603050405020304" charset="0"/>
                <a:ea typeface="仿宋" panose="02010609060101010101" charset="-122"/>
                <a:sym typeface="+mn-ea"/>
              </a:rPr>
              <a:t>吗？”</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4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539750" y="696595"/>
            <a:ext cx="10836910" cy="829945"/>
          </a:xfrm>
          <a:prstGeom prst="rect">
            <a:avLst/>
          </a:prstGeom>
          <a:noFill/>
        </p:spPr>
        <p:txBody>
          <a:bodyPr wrap="square" rtlCol="0" anchor="t">
            <a:spAutoFit/>
          </a:bodyPr>
          <a:p>
            <a:r>
              <a:rPr lang="en-US" altLang="zh-CN" sz="2400">
                <a:latin typeface="仿宋" panose="02010609060101010101" charset="-122"/>
                <a:ea typeface="仿宋" panose="02010609060101010101" charset="-122"/>
              </a:rPr>
              <a:t>1.</a:t>
            </a:r>
            <a:r>
              <a:rPr lang="zh-CN" altLang="en-US" sz="2400">
                <a:latin typeface="仿宋" panose="02010609060101010101" charset="-122"/>
                <a:ea typeface="仿宋" panose="02010609060101010101" charset="-122"/>
              </a:rPr>
              <a:t>如果你</a:t>
            </a:r>
            <a:r>
              <a:rPr lang="zh-CN" altLang="en-US" sz="2400" b="1">
                <a:solidFill>
                  <a:srgbClr val="C00000"/>
                </a:solidFill>
                <a:latin typeface="仿宋" panose="02010609060101010101" charset="-122"/>
                <a:ea typeface="仿宋" panose="02010609060101010101" charset="-122"/>
              </a:rPr>
              <a:t>被发现在考试中作弊</a:t>
            </a:r>
            <a:r>
              <a:rPr lang="zh-CN" altLang="en-US" sz="2400">
                <a:latin typeface="仿宋" panose="02010609060101010101" charset="-122"/>
                <a:ea typeface="仿宋" panose="02010609060101010101" charset="-122"/>
              </a:rPr>
              <a:t>，你这学期的所有成绩将被取消。</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latin typeface="仿宋" panose="02010609060101010101" charset="-122"/>
              <a:ea typeface="仿宋" panose="02010609060101010101" charset="-122"/>
            </a:endParaRPr>
          </a:p>
        </p:txBody>
      </p:sp>
      <p:sp>
        <p:nvSpPr>
          <p:cNvPr id="5" name="文本框 4"/>
          <p:cNvSpPr txBox="1"/>
          <p:nvPr/>
        </p:nvSpPr>
        <p:spPr>
          <a:xfrm>
            <a:off x="539750" y="2045970"/>
            <a:ext cx="11179175" cy="1198880"/>
          </a:xfrm>
          <a:prstGeom prst="rect">
            <a:avLst/>
          </a:prstGeom>
          <a:noFill/>
        </p:spPr>
        <p:txBody>
          <a:bodyPr wrap="square" rtlCol="0" anchor="t">
            <a:spAutoFit/>
          </a:bodyPr>
          <a:p>
            <a:r>
              <a:rPr lang="en-US" altLang="zh-CN" sz="2400">
                <a:latin typeface="仿宋" panose="02010609060101010101" charset="-122"/>
                <a:ea typeface="仿宋" panose="02010609060101010101" charset="-122"/>
                <a:cs typeface="仿宋" panose="02010609060101010101" charset="-122"/>
              </a:rPr>
              <a:t>2.</a:t>
            </a:r>
            <a:r>
              <a:rPr lang="zh-CN" altLang="en-US" sz="2400">
                <a:latin typeface="仿宋" panose="02010609060101010101" charset="-122"/>
                <a:ea typeface="仿宋" panose="02010609060101010101" charset="-122"/>
                <a:cs typeface="仿宋" panose="02010609060101010101" charset="-122"/>
              </a:rPr>
              <a:t>首先，并非所有人都能上网或使用电子设备，因此投票结果并不能反映整个学生群体的真实偏好。此外，</a:t>
            </a:r>
            <a:r>
              <a:rPr lang="zh-CN" altLang="en-US" sz="2400" b="1">
                <a:solidFill>
                  <a:srgbClr val="C00000"/>
                </a:solidFill>
                <a:latin typeface="仿宋" panose="02010609060101010101" charset="-122"/>
                <a:ea typeface="仿宋" panose="02010609060101010101" charset="-122"/>
                <a:cs typeface="仿宋" panose="02010609060101010101" charset="-122"/>
              </a:rPr>
              <a:t>作弊</a:t>
            </a:r>
            <a:r>
              <a:rPr lang="zh-CN" altLang="en-US" sz="2400">
                <a:latin typeface="仿宋" panose="02010609060101010101" charset="-122"/>
                <a:ea typeface="仿宋" panose="02010609060101010101" charset="-122"/>
                <a:cs typeface="仿宋" panose="02010609060101010101" charset="-122"/>
              </a:rPr>
              <a:t>也是一个严重的问题。</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latin typeface="仿宋" panose="02010609060101010101" charset="-122"/>
              <a:ea typeface="仿宋" panose="02010609060101010101" charset="-122"/>
              <a:cs typeface="仿宋" panose="02010609060101010101" charset="-122"/>
            </a:endParaRPr>
          </a:p>
        </p:txBody>
      </p:sp>
      <p:pic>
        <p:nvPicPr>
          <p:cNvPr id="6" name="图片 5"/>
          <p:cNvPicPr>
            <a:picLocks noChangeAspect="1"/>
          </p:cNvPicPr>
          <p:nvPr/>
        </p:nvPicPr>
        <p:blipFill>
          <a:blip r:embed="rId2"/>
          <a:stretch>
            <a:fillRect/>
          </a:stretch>
        </p:blipFill>
        <p:spPr>
          <a:xfrm>
            <a:off x="9810750" y="4139565"/>
            <a:ext cx="2057400" cy="2057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to="" calcmode="lin" valueType="num">
                                      <p:cBhvr>
                                        <p:cTn id="12" dur="1" fill="hold"/>
                                        <p:tgtEl>
                                          <p:spTgt spid="8192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1927"/>
                                        </p:tgtEl>
                                        <p:attrNameLst>
                                          <p:attrName>style.visibility</p:attrName>
                                        </p:attrNameLst>
                                      </p:cBhvr>
                                      <p:to>
                                        <p:strVal val="visible"/>
                                      </p:to>
                                    </p:set>
                                    <p:anim to="" calcmode="lin" valueType="num">
                                      <p:cBhvr>
                                        <p:cTn id="17" dur="1" fill="hold"/>
                                        <p:tgtEl>
                                          <p:spTgt spid="8192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1926" grpId="0"/>
      <p:bldP spid="81926" grpId="1"/>
      <p:bldP spid="81927" grpId="0"/>
      <p:bldP spid="8192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3971" name="文本框 10"/>
          <p:cNvSpPr txBox="1"/>
          <p:nvPr/>
        </p:nvSpPr>
        <p:spPr>
          <a:xfrm>
            <a:off x="720725" y="260350"/>
            <a:ext cx="179832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83972" name="文本框 17"/>
          <p:cNvSpPr txBox="1"/>
          <p:nvPr>
            <p:custDataLst>
              <p:tags r:id="rId1"/>
            </p:custDataLst>
          </p:nvPr>
        </p:nvSpPr>
        <p:spPr>
          <a:xfrm>
            <a:off x="2374265"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audience	/ˈɔ:diəns/	n.观众;听众</a:t>
            </a:r>
            <a:endParaRPr lang="zh-CN" altLang="en-US" sz="2800" b="1">
              <a:solidFill>
                <a:srgbClr val="000000"/>
              </a:solidFill>
              <a:latin typeface="Times New Roman" panose="02020603050405020304" charset="0"/>
              <a:ea typeface="仿宋" panose="02010609060101010101" charset="-122"/>
            </a:endParaRPr>
          </a:p>
        </p:txBody>
      </p:sp>
      <p:sp>
        <p:nvSpPr>
          <p:cNvPr id="83973" name="文本框 1"/>
          <p:cNvSpPr txBox="1"/>
          <p:nvPr>
            <p:custDataLst>
              <p:tags r:id="rId2"/>
            </p:custDataLst>
          </p:nvPr>
        </p:nvSpPr>
        <p:spPr>
          <a:xfrm>
            <a:off x="720725" y="3910330"/>
            <a:ext cx="861695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The entire audience</a:t>
            </a:r>
            <a:r>
              <a:rPr lang="en-US" altLang="zh-CN" sz="2800">
                <a:solidFill>
                  <a:srgbClr val="000000"/>
                </a:solidFill>
                <a:latin typeface="Times New Roman" panose="02020603050405020304" charset="0"/>
                <a:ea typeface="仿宋" panose="02010609060101010101" charset="-122"/>
              </a:rPr>
              <a:t> broke into loud applause.</a:t>
            </a:r>
            <a:endParaRPr lang="zh-CN" altLang="en-US"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720725" y="749300"/>
            <a:ext cx="6096000" cy="495300"/>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1.</a:t>
            </a:r>
            <a:r>
              <a:rPr lang="zh-CN" altLang="en-US" sz="2800" b="1">
                <a:solidFill>
                  <a:srgbClr val="C00000"/>
                </a:solidFill>
                <a:latin typeface="Times New Roman" panose="02020603050405020304" charset="0"/>
                <a:ea typeface="仿宋" panose="02010609060101010101" charset="-122"/>
                <a:sym typeface="+mn-ea"/>
              </a:rPr>
              <a:t>观众</a:t>
            </a:r>
            <a:r>
              <a:rPr lang="zh-CN" altLang="en-US" sz="2800">
                <a:solidFill>
                  <a:srgbClr val="000000"/>
                </a:solidFill>
                <a:latin typeface="Times New Roman" panose="02020603050405020304" charset="0"/>
                <a:ea typeface="仿宋" panose="02010609060101010101" charset="-122"/>
                <a:sym typeface="+mn-ea"/>
              </a:rPr>
              <a:t>鼓掌</a:t>
            </a:r>
            <a:r>
              <a:rPr lang="en-US" altLang="zh-CN" sz="2800">
                <a:solidFill>
                  <a:srgbClr val="000000"/>
                </a:solidFill>
                <a:latin typeface="Times New Roman" panose="02020603050405020304" charset="0"/>
                <a:ea typeface="仿宋" panose="02010609060101010101" charset="-122"/>
                <a:sym typeface="+mn-ea"/>
              </a:rPr>
              <a:t>10</a:t>
            </a:r>
            <a:r>
              <a:rPr lang="zh-CN" altLang="en-US" sz="2800">
                <a:solidFill>
                  <a:srgbClr val="000000"/>
                </a:solidFill>
                <a:latin typeface="Times New Roman" panose="02020603050405020304" charset="0"/>
                <a:ea typeface="仿宋" panose="02010609060101010101" charset="-122"/>
                <a:sym typeface="+mn-ea"/>
              </a:rPr>
              <a:t>分钟。</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custDataLst>
              <p:tags r:id="rId3"/>
            </p:custDataLst>
          </p:nvPr>
        </p:nvSpPr>
        <p:spPr>
          <a:xfrm>
            <a:off x="945515" y="1356995"/>
            <a:ext cx="943038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The audience</a:t>
            </a:r>
            <a:r>
              <a:rPr lang="en-US" altLang="zh-CN" sz="2800">
                <a:solidFill>
                  <a:srgbClr val="000000"/>
                </a:solidFill>
                <a:latin typeface="Times New Roman" panose="02020603050405020304" charset="0"/>
                <a:ea typeface="仿宋" panose="02010609060101010101" charset="-122"/>
                <a:sym typeface="+mn-ea"/>
              </a:rPr>
              <a:t> was/were clapping for 10 minutes.</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custDataLst>
              <p:tags r:id="rId4"/>
            </p:custDataLst>
          </p:nvPr>
        </p:nvSpPr>
        <p:spPr>
          <a:xfrm>
            <a:off x="945515" y="2418080"/>
            <a:ext cx="832866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His book reached</a:t>
            </a:r>
            <a:r>
              <a:rPr lang="en-US" altLang="zh-CN" sz="2800" b="1">
                <a:solidFill>
                  <a:srgbClr val="C00000"/>
                </a:solidFill>
                <a:latin typeface="Times New Roman" panose="02020603050405020304" charset="0"/>
                <a:ea typeface="仿宋" panose="02010609060101010101" charset="-122"/>
                <a:sym typeface="+mn-ea"/>
              </a:rPr>
              <a:t> an even wider audience</a:t>
            </a:r>
            <a:r>
              <a:rPr lang="en-US" altLang="zh-CN" sz="2800">
                <a:solidFill>
                  <a:srgbClr val="000000"/>
                </a:solidFill>
                <a:latin typeface="Times New Roman" panose="02020603050405020304" charset="0"/>
                <a:ea typeface="仿宋" panose="02010609060101010101" charset="-122"/>
                <a:sym typeface="+mn-ea"/>
              </a:rPr>
              <a:t> when it was made into a movie. </a:t>
            </a:r>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custDataLst>
              <p:tags r:id="rId5"/>
            </p:custDataLst>
          </p:nvPr>
        </p:nvSpPr>
        <p:spPr>
          <a:xfrm>
            <a:off x="598170" y="1938655"/>
            <a:ext cx="854646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他的书被搬上银幕后赢得了</a:t>
            </a:r>
            <a:r>
              <a:rPr lang="zh-CN" altLang="en-US" sz="2800" b="1">
                <a:solidFill>
                  <a:srgbClr val="C00000"/>
                </a:solidFill>
                <a:latin typeface="Times New Roman" panose="02020603050405020304" charset="0"/>
                <a:ea typeface="仿宋" panose="02010609060101010101" charset="-122"/>
                <a:sym typeface="+mn-ea"/>
              </a:rPr>
              <a:t>更广大的观众</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custDataLst>
              <p:tags r:id="rId6"/>
            </p:custDataLst>
          </p:nvPr>
        </p:nvSpPr>
        <p:spPr>
          <a:xfrm>
            <a:off x="598170" y="3371215"/>
            <a:ext cx="6096000"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3.</a:t>
            </a:r>
            <a:r>
              <a:rPr lang="zh-CN" altLang="en-US" sz="2800" b="1">
                <a:solidFill>
                  <a:srgbClr val="C00000"/>
                </a:solidFill>
                <a:latin typeface="Times New Roman" panose="02020603050405020304" charset="0"/>
                <a:ea typeface="仿宋" panose="02010609060101010101" charset="-122"/>
                <a:sym typeface="+mn-ea"/>
              </a:rPr>
              <a:t>全场观众</a:t>
            </a:r>
            <a:r>
              <a:rPr lang="zh-CN" altLang="en-US" sz="2800">
                <a:solidFill>
                  <a:srgbClr val="000000"/>
                </a:solidFill>
                <a:latin typeface="Times New Roman" panose="02020603050405020304" charset="0"/>
                <a:ea typeface="仿宋" panose="02010609060101010101" charset="-122"/>
                <a:sym typeface="+mn-ea"/>
              </a:rPr>
              <a:t>爆发出响亮的掌声。</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custDataLst>
              <p:tags r:id="rId7"/>
            </p:custDataLst>
          </p:nvPr>
        </p:nvSpPr>
        <p:spPr>
          <a:xfrm>
            <a:off x="598170" y="4397375"/>
            <a:ext cx="7100570"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4. </a:t>
            </a:r>
            <a:r>
              <a:rPr lang="zh-CN" altLang="en-US" sz="2800" b="1">
                <a:solidFill>
                  <a:srgbClr val="C00000"/>
                </a:solidFill>
                <a:latin typeface="Times New Roman" panose="02020603050405020304" charset="0"/>
                <a:ea typeface="仿宋" panose="02010609060101010101" charset="-122"/>
                <a:sym typeface="+mn-ea"/>
              </a:rPr>
              <a:t>观众</a:t>
            </a:r>
            <a:r>
              <a:rPr lang="zh-CN" altLang="en-US" sz="2800">
                <a:solidFill>
                  <a:srgbClr val="000000"/>
                </a:solidFill>
                <a:latin typeface="Times New Roman" panose="02020603050405020304" charset="0"/>
                <a:ea typeface="仿宋" panose="02010609060101010101" charset="-122"/>
                <a:sym typeface="+mn-ea"/>
              </a:rPr>
              <a:t>不时鼓掌，热情支持她复出。</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9" name="文本框 8"/>
          <p:cNvSpPr txBox="1"/>
          <p:nvPr/>
        </p:nvSpPr>
        <p:spPr>
          <a:xfrm>
            <a:off x="945515" y="5039995"/>
            <a:ext cx="10562590" cy="953135"/>
          </a:xfrm>
          <a:prstGeom prst="rect">
            <a:avLst/>
          </a:prstGeom>
          <a:noFill/>
        </p:spPr>
        <p:txBody>
          <a:bodyPr wrap="square" rtlCol="0" anchor="t">
            <a:spAutoFit/>
          </a:bodyPr>
          <a:p>
            <a:r>
              <a:rPr lang="en-US" altLang="en-US" sz="2800" b="1">
                <a:solidFill>
                  <a:srgbClr val="C00000"/>
                </a:solidFill>
                <a:latin typeface="+mn-cs"/>
              </a:rPr>
              <a:t> </a:t>
            </a:r>
            <a:r>
              <a:rPr lang="en-US" altLang="zh-CN" sz="2800" b="1">
                <a:solidFill>
                  <a:srgbClr val="C00000"/>
                </a:solidFill>
                <a:latin typeface="+mn-cs"/>
              </a:rPr>
              <a:t>The audience</a:t>
            </a:r>
            <a:r>
              <a:rPr lang="en-US" altLang="zh-CN" sz="2800">
                <a:latin typeface="+mn-cs"/>
              </a:rPr>
              <a:t> applauded from time to time, enthusiastically supporting her in her comeback.</a:t>
            </a:r>
            <a:endParaRPr lang="en-US" altLang="zh-CN" sz="2800">
              <a:latin typeface="+mn-cs"/>
            </a:endParaRPr>
          </a:p>
        </p:txBody>
      </p:sp>
      <p:pic>
        <p:nvPicPr>
          <p:cNvPr id="11" name="图片 10" descr="10001"/>
          <p:cNvPicPr>
            <a:picLocks noChangeAspect="1"/>
          </p:cNvPicPr>
          <p:nvPr/>
        </p:nvPicPr>
        <p:blipFill>
          <a:blip r:embed="rId8"/>
          <a:stretch>
            <a:fillRect/>
          </a:stretch>
        </p:blipFill>
        <p:spPr>
          <a:xfrm>
            <a:off x="7698105" y="1229995"/>
            <a:ext cx="3810000" cy="381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3973"/>
                                        </p:tgtEl>
                                        <p:attrNameLst>
                                          <p:attrName>style.visibility</p:attrName>
                                        </p:attrNameLst>
                                      </p:cBhvr>
                                      <p:to>
                                        <p:strVal val="visible"/>
                                      </p:to>
                                    </p:set>
                                    <p:anim to="" calcmode="lin" valueType="num">
                                      <p:cBhvr>
                                        <p:cTn id="17" dur="1" fill="hold"/>
                                        <p:tgtEl>
                                          <p:spTgt spid="8397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3973" grpId="0"/>
      <p:bldP spid="83973" grpId="1"/>
      <p:bldP spid="9" grpId="0"/>
      <p:bldP spid="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6019" name="文本框 10"/>
          <p:cNvSpPr txBox="1"/>
          <p:nvPr/>
        </p:nvSpPr>
        <p:spPr>
          <a:xfrm>
            <a:off x="720725" y="260350"/>
            <a:ext cx="18415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86020" name="文本框 17"/>
          <p:cNvSpPr txBox="1"/>
          <p:nvPr>
            <p:custDataLst>
              <p:tags r:id="rId1"/>
            </p:custDataLst>
          </p:nvPr>
        </p:nvSpPr>
        <p:spPr>
          <a:xfrm>
            <a:off x="2251710" y="174308"/>
            <a:ext cx="799782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positive	/ˈpɒzətɪv/	adj.积极的;正面的;乐观的</a:t>
            </a:r>
            <a:endParaRPr lang="zh-CN" altLang="en-US" sz="2800" b="1">
              <a:solidFill>
                <a:srgbClr val="000000"/>
              </a:solidFill>
              <a:latin typeface="Times New Roman" panose="02020603050405020304" charset="0"/>
              <a:ea typeface="仿宋" panose="02010609060101010101" charset="-122"/>
            </a:endParaRPr>
          </a:p>
        </p:txBody>
      </p:sp>
      <p:sp>
        <p:nvSpPr>
          <p:cNvPr id="86022" name="文本框 2"/>
          <p:cNvSpPr txBox="1"/>
          <p:nvPr/>
        </p:nvSpPr>
        <p:spPr>
          <a:xfrm>
            <a:off x="438150" y="3782695"/>
            <a:ext cx="8356600" cy="1826895"/>
          </a:xfrm>
          <a:prstGeom prst="rect">
            <a:avLst/>
          </a:prstGeom>
          <a:noFill/>
          <a:ln w="9525">
            <a:noFill/>
          </a:ln>
        </p:spPr>
        <p:txBody>
          <a:bodyPr wrap="square" anchor="t" anchorCtr="0">
            <a:noAutofit/>
          </a:bodyPr>
          <a:p>
            <a:pPr algn="just" defTabSz="266700"/>
            <a:r>
              <a:rPr lang="en-US" altLang="zh-CN" sz="2800">
                <a:solidFill>
                  <a:srgbClr val="000000"/>
                </a:solidFill>
                <a:latin typeface="Times New Roman" panose="02020603050405020304" charset="0"/>
                <a:ea typeface="仿宋" panose="02010609060101010101" charset="-122"/>
              </a:rPr>
              <a:t> Megan insisted that we should let them know that I had tested </a:t>
            </a:r>
            <a:r>
              <a:rPr lang="en-US" altLang="zh-CN" sz="2800" b="1">
                <a:solidFill>
                  <a:srgbClr val="C00000"/>
                </a:solidFill>
                <a:latin typeface="Times New Roman" panose="02020603050405020304" charset="0"/>
                <a:ea typeface="仿宋" panose="02010609060101010101" charset="-122"/>
              </a:rPr>
              <a:t>positiv</a:t>
            </a:r>
            <a:r>
              <a:rPr lang="en-US" altLang="zh-CN" sz="2800">
                <a:solidFill>
                  <a:srgbClr val="000000"/>
                </a:solidFill>
                <a:latin typeface="Times New Roman" panose="02020603050405020304" charset="0"/>
                <a:ea typeface="仿宋" panose="02010609060101010101" charset="-122"/>
              </a:rPr>
              <a:t>e. </a:t>
            </a:r>
            <a:endParaRPr lang="en-US" altLang="zh-CN" sz="2800">
              <a:solidFill>
                <a:srgbClr val="000000"/>
              </a:solidFill>
              <a:latin typeface="Times New Roman" panose="02020603050405020304" charset="0"/>
              <a:ea typeface="仿宋" panose="02010609060101010101" charset="-122"/>
            </a:endParaRPr>
          </a:p>
        </p:txBody>
      </p:sp>
      <p:sp>
        <p:nvSpPr>
          <p:cNvPr id="86023" name="文本框 3"/>
          <p:cNvSpPr txBox="1"/>
          <p:nvPr/>
        </p:nvSpPr>
        <p:spPr>
          <a:xfrm>
            <a:off x="438150" y="2663825"/>
            <a:ext cx="738568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2. </a:t>
            </a:r>
            <a:r>
              <a:rPr lang="zh-CN" altLang="en-US" sz="2800">
                <a:solidFill>
                  <a:srgbClr val="000000"/>
                </a:solidFill>
                <a:latin typeface="Times New Roman" panose="02020603050405020304" charset="0"/>
                <a:ea typeface="仿宋" panose="02010609060101010101" charset="-122"/>
              </a:rPr>
              <a:t>梅根坚持认为我们应该让他们知道我的检测结果呈</a:t>
            </a:r>
            <a:r>
              <a:rPr lang="zh-CN" altLang="en-US" sz="2800" b="1">
                <a:solidFill>
                  <a:srgbClr val="C00000"/>
                </a:solidFill>
                <a:latin typeface="Times New Roman" panose="02020603050405020304" charset="0"/>
                <a:ea typeface="仿宋" panose="02010609060101010101" charset="-122"/>
              </a:rPr>
              <a:t>阳性</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800">
              <a:solidFill>
                <a:srgbClr val="000000"/>
              </a:solidFill>
              <a:latin typeface="Times New Roman" panose="02020603050405020304" charset="0"/>
              <a:ea typeface="仿宋" panose="02010609060101010101" charset="-122"/>
            </a:endParaRPr>
          </a:p>
        </p:txBody>
      </p:sp>
      <p:sp>
        <p:nvSpPr>
          <p:cNvPr id="86024" name="文本框 4"/>
          <p:cNvSpPr txBox="1"/>
          <p:nvPr/>
        </p:nvSpPr>
        <p:spPr>
          <a:xfrm>
            <a:off x="496570" y="1544955"/>
            <a:ext cx="998029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Take care of your thoughts and feelings and make sure they can reflect</a:t>
            </a:r>
            <a:r>
              <a:rPr lang="en-US" altLang="zh-CN" sz="2800" b="1">
                <a:solidFill>
                  <a:srgbClr val="C00000"/>
                </a:solidFill>
                <a:latin typeface="Times New Roman" panose="02020603050405020304" charset="0"/>
                <a:ea typeface="仿宋" panose="02010609060101010101" charset="-122"/>
              </a:rPr>
              <a:t> the positive aspects </a:t>
            </a:r>
            <a:r>
              <a:rPr lang="en-US" altLang="zh-CN" sz="2800">
                <a:solidFill>
                  <a:srgbClr val="000000"/>
                </a:solidFill>
                <a:latin typeface="Times New Roman" panose="02020603050405020304" charset="0"/>
                <a:ea typeface="仿宋" panose="02010609060101010101" charset="-122"/>
              </a:rPr>
              <a:t>of you.</a:t>
            </a:r>
            <a:endParaRPr lang="en-US" altLang="zh-CN" sz="2800">
              <a:solidFill>
                <a:srgbClr val="000000"/>
              </a:solidFill>
              <a:latin typeface="Times New Roman" panose="02020603050405020304" charset="0"/>
              <a:ea typeface="仿宋" panose="02010609060101010101" charset="-122"/>
            </a:endParaRPr>
          </a:p>
        </p:txBody>
      </p:sp>
      <p:sp>
        <p:nvSpPr>
          <p:cNvPr id="86025" name="文本框 5"/>
          <p:cNvSpPr txBox="1"/>
          <p:nvPr/>
        </p:nvSpPr>
        <p:spPr>
          <a:xfrm>
            <a:off x="438150" y="974725"/>
            <a:ext cx="1128141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1.</a:t>
            </a:r>
            <a:r>
              <a:rPr lang="zh-CN" altLang="en-US" sz="2800">
                <a:solidFill>
                  <a:srgbClr val="000000"/>
                </a:solidFill>
                <a:latin typeface="Times New Roman" panose="02020603050405020304" charset="0"/>
                <a:ea typeface="仿宋" panose="02010609060101010101" charset="-122"/>
              </a:rPr>
              <a:t>照顾好你的思想和感觉，并确保它们能反映出你的</a:t>
            </a:r>
            <a:r>
              <a:rPr lang="zh-CN" altLang="en-US" sz="2800" b="1">
                <a:solidFill>
                  <a:srgbClr val="C00000"/>
                </a:solidFill>
                <a:latin typeface="Times New Roman" panose="02020603050405020304" charset="0"/>
                <a:ea typeface="仿宋" panose="02010609060101010101" charset="-122"/>
              </a:rPr>
              <a:t>积极方面</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endParaRPr>
          </a:p>
        </p:txBody>
      </p:sp>
      <p:pic>
        <p:nvPicPr>
          <p:cNvPr id="2" name="图片 1"/>
          <p:cNvPicPr>
            <a:picLocks noChangeAspect="1"/>
          </p:cNvPicPr>
          <p:nvPr/>
        </p:nvPicPr>
        <p:blipFill>
          <a:blip r:embed="rId2"/>
          <a:stretch>
            <a:fillRect/>
          </a:stretch>
        </p:blipFill>
        <p:spPr>
          <a:xfrm>
            <a:off x="8924925" y="2406015"/>
            <a:ext cx="2504440" cy="2800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6024"/>
                                        </p:tgtEl>
                                        <p:attrNameLst>
                                          <p:attrName>style.visibility</p:attrName>
                                        </p:attrNameLst>
                                      </p:cBhvr>
                                      <p:to>
                                        <p:strVal val="visible"/>
                                      </p:to>
                                    </p:set>
                                    <p:anim to="" calcmode="lin" valueType="num">
                                      <p:cBhvr>
                                        <p:cTn id="7" dur="1" fill="hold"/>
                                        <p:tgtEl>
                                          <p:spTgt spid="8602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p:bldP spid="8602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8067" name="文本框 10"/>
          <p:cNvSpPr txBox="1"/>
          <p:nvPr/>
        </p:nvSpPr>
        <p:spPr>
          <a:xfrm>
            <a:off x="720725" y="260350"/>
            <a:ext cx="217551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88068" name="文本框 17"/>
          <p:cNvSpPr txBox="1"/>
          <p:nvPr>
            <p:custDataLst>
              <p:tags r:id="rId1"/>
            </p:custDataLst>
          </p:nvPr>
        </p:nvSpPr>
        <p:spPr>
          <a:xfrm>
            <a:off x="2655253" y="26003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slim	/slɪm/	adj.苗条的;单薄的</a:t>
            </a:r>
            <a:endParaRPr lang="zh-CN" altLang="en-US" sz="2800" b="1">
              <a:solidFill>
                <a:srgbClr val="000000"/>
              </a:solidFill>
              <a:latin typeface="Times New Roman" panose="02020603050405020304" charset="0"/>
              <a:ea typeface="仿宋" panose="02010609060101010101" charset="-122"/>
            </a:endParaRPr>
          </a:p>
        </p:txBody>
      </p:sp>
      <p:sp>
        <p:nvSpPr>
          <p:cNvPr id="88069" name="文本框 2"/>
          <p:cNvSpPr txBox="1"/>
          <p:nvPr/>
        </p:nvSpPr>
        <p:spPr>
          <a:xfrm>
            <a:off x="1177608" y="2670810"/>
            <a:ext cx="5080000" cy="521970"/>
          </a:xfrm>
          <a:prstGeom prst="rect">
            <a:avLst/>
          </a:prstGeom>
          <a:noFill/>
          <a:ln w="9525">
            <a:noFill/>
          </a:ln>
        </p:spPr>
        <p:txBody>
          <a:bodyPr anchor="t" anchorCtr="0">
            <a:spAutoFit/>
          </a:bodyPr>
          <a:p>
            <a:pPr defTabSz="266700"/>
            <a:r>
              <a:rPr lang="en-US" altLang="zh-CN" sz="2800">
                <a:solidFill>
                  <a:srgbClr val="000000"/>
                </a:solidFill>
                <a:latin typeface="Times New Roman" panose="02020603050405020304" charset="0"/>
                <a:ea typeface="仿宋" panose="02010609060101010101" charset="-122"/>
              </a:rPr>
              <a:t>She was </a:t>
            </a:r>
            <a:r>
              <a:rPr lang="en-US" altLang="zh-CN" sz="2800" b="1">
                <a:solidFill>
                  <a:srgbClr val="C00000"/>
                </a:solidFill>
                <a:latin typeface="Times New Roman" panose="02020603050405020304" charset="0"/>
                <a:ea typeface="仿宋" panose="02010609060101010101" charset="-122"/>
              </a:rPr>
              <a:t>tall and slim</a:t>
            </a:r>
            <a:r>
              <a:rPr lang="en-US" altLang="zh-CN" sz="2800">
                <a:solidFill>
                  <a:srgbClr val="000000"/>
                </a:solidFill>
                <a:latin typeface="Times New Roman" panose="02020603050405020304" charset="0"/>
                <a:ea typeface="仿宋" panose="02010609060101010101" charset="-122"/>
              </a:rPr>
              <a:t>. </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828675" y="782320"/>
            <a:ext cx="726249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 1.</a:t>
            </a:r>
            <a:r>
              <a:rPr lang="zh-CN" altLang="en-US" sz="2800" b="1">
                <a:solidFill>
                  <a:srgbClr val="C00000"/>
                </a:solidFill>
                <a:latin typeface="Times New Roman" panose="02020603050405020304" charset="0"/>
                <a:ea typeface="仿宋" panose="02010609060101010101" charset="-122"/>
                <a:sym typeface="+mn-ea"/>
              </a:rPr>
              <a:t>苗条的体形</a:t>
            </a:r>
            <a:r>
              <a:rPr lang="en-US" altLang="zh-CN" sz="2800" b="1">
                <a:solidFill>
                  <a:srgbClr val="C00000"/>
                </a:solidFill>
                <a:latin typeface="Times New Roman" panose="02020603050405020304" charset="0"/>
                <a:ea typeface="仿宋" panose="02010609060101010101" charset="-122"/>
                <a:sym typeface="+mn-ea"/>
              </a:rPr>
              <a:t>╱</a:t>
            </a:r>
            <a:r>
              <a:rPr lang="zh-CN" altLang="en-US" sz="2800" b="1">
                <a:solidFill>
                  <a:srgbClr val="C00000"/>
                </a:solidFill>
                <a:latin typeface="Times New Roman" panose="02020603050405020304" charset="0"/>
                <a:ea typeface="仿宋" panose="02010609060101010101" charset="-122"/>
                <a:sym typeface="+mn-ea"/>
              </a:rPr>
              <a:t>身材；纤细的腰肢</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b="1">
              <a:solidFill>
                <a:srgbClr val="C00000"/>
              </a:solidFill>
              <a:latin typeface="Times New Roman" panose="02020603050405020304" charset="0"/>
              <a:ea typeface="仿宋" panose="02010609060101010101" charset="-122"/>
              <a:sym typeface="+mn-ea"/>
            </a:endParaRPr>
          </a:p>
        </p:txBody>
      </p:sp>
      <p:sp>
        <p:nvSpPr>
          <p:cNvPr id="3" name="文本框 2"/>
          <p:cNvSpPr txBox="1"/>
          <p:nvPr/>
        </p:nvSpPr>
        <p:spPr>
          <a:xfrm>
            <a:off x="1177925" y="1465580"/>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 a slim figure/body/waist</a:t>
            </a:r>
            <a:endParaRPr lang="en-US" altLang="zh-CN" sz="2800" b="1">
              <a:solidFill>
                <a:srgbClr val="C00000"/>
              </a:solidFill>
              <a:latin typeface="Times New Roman" panose="02020603050405020304" charset="0"/>
              <a:ea typeface="仿宋" panose="02010609060101010101" charset="-122"/>
              <a:sym typeface="+mn-ea"/>
            </a:endParaRPr>
          </a:p>
        </p:txBody>
      </p:sp>
      <p:sp>
        <p:nvSpPr>
          <p:cNvPr id="4" name="文本框 3"/>
          <p:cNvSpPr txBox="1"/>
          <p:nvPr/>
        </p:nvSpPr>
        <p:spPr>
          <a:xfrm>
            <a:off x="828675" y="1942465"/>
            <a:ext cx="6096000" cy="521970"/>
          </a:xfrm>
          <a:prstGeom prst="rect">
            <a:avLst/>
          </a:prstGeom>
          <a:noFill/>
        </p:spPr>
        <p:txBody>
          <a:bodyPr wrap="square" rtlCol="0" anchor="t">
            <a:noAutofit/>
          </a:bodyPr>
          <a:p>
            <a:pPr defTabSz="266700"/>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她是个</a:t>
            </a:r>
            <a:r>
              <a:rPr lang="zh-CN" altLang="en-US" sz="2800" b="1">
                <a:solidFill>
                  <a:srgbClr val="C00000"/>
                </a:solidFill>
                <a:latin typeface="Times New Roman" panose="02020603050405020304" charset="0"/>
                <a:ea typeface="仿宋" panose="02010609060101010101" charset="-122"/>
                <a:sym typeface="+mn-ea"/>
              </a:rPr>
              <a:t>瘦高个儿</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endParaRPr lang="zh-CN" altLang="en-US" sz="2800">
              <a:solidFill>
                <a:srgbClr val="000000"/>
              </a:solidFill>
              <a:latin typeface="Times New Roman" panose="02020603050405020304" charset="0"/>
              <a:ea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6336665" y="921385"/>
            <a:ext cx="3380105" cy="4451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 to="" calcmode="lin" valueType="num">
                                      <p:cBhvr>
                                        <p:cTn id="12" dur="1" fill="hold"/>
                                        <p:tgtEl>
                                          <p:spTgt spid="8806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8069" grpId="0"/>
      <p:bldP spid="8806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4339" name="文本框 10"/>
          <p:cNvSpPr txBox="1"/>
          <p:nvPr/>
        </p:nvSpPr>
        <p:spPr>
          <a:xfrm>
            <a:off x="720725" y="260350"/>
            <a:ext cx="1827213"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4340" name="文本框 17"/>
          <p:cNvSpPr txBox="1"/>
          <p:nvPr>
            <p:custDataLst>
              <p:tags r:id="rId1"/>
            </p:custDataLst>
          </p:nvPr>
        </p:nvSpPr>
        <p:spPr>
          <a:xfrm>
            <a:off x="2381250" y="2143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soccer	/ˈsɒkə(r)/	n.足球</a:t>
            </a:r>
            <a:endParaRPr lang="zh-CN" altLang="en-US" sz="2800" b="1">
              <a:solidFill>
                <a:srgbClr val="000000"/>
              </a:solidFill>
              <a:latin typeface="Times New Roman" panose="02020603050405020304" charset="0"/>
              <a:ea typeface="仿宋" panose="02010609060101010101" charset="-122"/>
            </a:endParaRPr>
          </a:p>
        </p:txBody>
      </p:sp>
      <p:sp>
        <p:nvSpPr>
          <p:cNvPr id="14341" name="文本框 1"/>
          <p:cNvSpPr txBox="1"/>
          <p:nvPr/>
        </p:nvSpPr>
        <p:spPr>
          <a:xfrm>
            <a:off x="546100" y="1384300"/>
            <a:ext cx="739775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I was severely injured</a:t>
            </a:r>
            <a:r>
              <a:rPr lang="en-US" altLang="zh-CN" sz="2800" b="1">
                <a:solidFill>
                  <a:srgbClr val="C00000"/>
                </a:solidFill>
                <a:latin typeface="Times New Roman" panose="02020603050405020304" charset="0"/>
                <a:ea typeface="仿宋" panose="02010609060101010101" charset="-122"/>
              </a:rPr>
              <a:t> in a soccer game</a:t>
            </a:r>
            <a:r>
              <a:rPr lang="en-US" altLang="zh-CN" sz="2800">
                <a:solidFill>
                  <a:srgbClr val="000000"/>
                </a:solidFill>
                <a:latin typeface="Times New Roman" panose="02020603050405020304" charset="0"/>
                <a:ea typeface="仿宋" panose="02010609060101010101" charset="-122"/>
              </a:rPr>
              <a:t> last night. </a:t>
            </a:r>
            <a:endParaRPr lang="en-US" altLang="zh-CN" sz="2800">
              <a:solidFill>
                <a:srgbClr val="000000"/>
              </a:solidFill>
              <a:latin typeface="Times New Roman" panose="02020603050405020304" charset="0"/>
              <a:ea typeface="仿宋" panose="02010609060101010101" charset="-122"/>
            </a:endParaRPr>
          </a:p>
        </p:txBody>
      </p:sp>
      <p:sp>
        <p:nvSpPr>
          <p:cNvPr id="14342" name="文本框 3"/>
          <p:cNvSpPr txBox="1"/>
          <p:nvPr/>
        </p:nvSpPr>
        <p:spPr>
          <a:xfrm>
            <a:off x="6096000" y="2614613"/>
            <a:ext cx="5732463" cy="1511300"/>
          </a:xfrm>
          <a:prstGeom prst="rect">
            <a:avLst/>
          </a:prstGeom>
          <a:noFill/>
          <a:ln w="9525">
            <a:noFill/>
          </a:ln>
        </p:spPr>
        <p:txBody>
          <a:bodyPr wrap="square" anchor="t" anchorCtr="0"/>
          <a:p>
            <a:pPr algn="just" defTabSz="266700"/>
            <a:r>
              <a:rPr lang="en-US" altLang="zh-CN" sz="2800">
                <a:solidFill>
                  <a:srgbClr val="000000"/>
                </a:solidFill>
                <a:latin typeface="Times New Roman" panose="02020603050405020304" charset="0"/>
                <a:ea typeface="仿宋" panose="02010609060101010101" charset="-122"/>
              </a:rPr>
              <a:t>All they could think of at that moment was that they loved playing </a:t>
            </a:r>
            <a:r>
              <a:rPr lang="en-US" altLang="zh-CN" sz="2800" b="1">
                <a:solidFill>
                  <a:srgbClr val="C00000"/>
                </a:solidFill>
                <a:latin typeface="Times New Roman" panose="02020603050405020304" charset="0"/>
                <a:ea typeface="仿宋" panose="02010609060101010101" charset="-122"/>
              </a:rPr>
              <a:t>soccer</a:t>
            </a:r>
            <a:r>
              <a:rPr lang="en-US" altLang="zh-CN" sz="2800">
                <a:solidFill>
                  <a:srgbClr val="000000"/>
                </a:solidFill>
                <a:latin typeface="Times New Roman" panose="02020603050405020304" charset="0"/>
                <a:ea typeface="仿宋" panose="02010609060101010101" charset="-122"/>
              </a:rPr>
              <a:t> as a team.</a:t>
            </a:r>
            <a:endParaRPr lang="zh-CN" altLang="en-US" sz="2800">
              <a:solidFill>
                <a:srgbClr val="000000"/>
              </a:solidFill>
              <a:latin typeface="Times New Roman" panose="02020603050405020304" charset="0"/>
              <a:ea typeface="仿宋" panose="02010609060101010101" charset="-122"/>
            </a:endParaRPr>
          </a:p>
        </p:txBody>
      </p:sp>
      <p:sp>
        <p:nvSpPr>
          <p:cNvPr id="14343" name="文本框 1"/>
          <p:cNvSpPr txBox="1"/>
          <p:nvPr/>
        </p:nvSpPr>
        <p:spPr>
          <a:xfrm>
            <a:off x="198755" y="5159375"/>
            <a:ext cx="8547735" cy="1383665"/>
          </a:xfrm>
          <a:prstGeom prst="rect">
            <a:avLst/>
          </a:prstGeom>
          <a:noFill/>
          <a:ln w="9525">
            <a:noFill/>
          </a:ln>
        </p:spPr>
        <p:txBody>
          <a:bodyPr wrap="square" anchor="t" anchorCtr="0">
            <a:spAutoFit/>
          </a:bodyPr>
          <a:p>
            <a:r>
              <a:rPr lang="en-US" altLang="zh-CN" sz="2800">
                <a:solidFill>
                  <a:srgbClr val="000000"/>
                </a:solidFill>
                <a:latin typeface="Times New Roman" panose="02020603050405020304" charset="0"/>
                <a:ea typeface="仿宋" panose="02010609060101010101" charset="-122"/>
              </a:rPr>
              <a:t>After flying through the house grabbing and tossing things into my </a:t>
            </a:r>
            <a:r>
              <a:rPr lang="en-US" altLang="zh-CN" sz="2800" b="1">
                <a:solidFill>
                  <a:srgbClr val="C00000"/>
                </a:solidFill>
                <a:latin typeface="Times New Roman" panose="02020603050405020304" charset="0"/>
                <a:ea typeface="仿宋" panose="02010609060101010101" charset="-122"/>
              </a:rPr>
              <a:t>soccer bag</a:t>
            </a:r>
            <a:r>
              <a:rPr lang="en-US" altLang="zh-CN" sz="2800">
                <a:solidFill>
                  <a:srgbClr val="000000"/>
                </a:solidFill>
                <a:latin typeface="Times New Roman" panose="02020603050405020304" charset="0"/>
                <a:ea typeface="仿宋" panose="02010609060101010101" charset="-122"/>
              </a:rPr>
              <a:t>, I discovered that I was out of Blister-Block Band­an  essential for the next day's game. </a:t>
            </a:r>
            <a:endParaRPr lang="en-US" altLang="zh-CN" sz="2800">
              <a:solidFill>
                <a:srgbClr val="000000"/>
              </a:solidFill>
              <a:latin typeface="Times New Roman" panose="02020603050405020304" charset="0"/>
              <a:ea typeface="仿宋" panose="02010609060101010101" charset="-122"/>
            </a:endParaRPr>
          </a:p>
        </p:txBody>
      </p:sp>
      <p:sp>
        <p:nvSpPr>
          <p:cNvPr id="14344" name="文本框 2"/>
          <p:cNvSpPr txBox="1"/>
          <p:nvPr/>
        </p:nvSpPr>
        <p:spPr>
          <a:xfrm>
            <a:off x="438150" y="782638"/>
            <a:ext cx="10947400" cy="521970"/>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1.</a:t>
            </a:r>
            <a:r>
              <a:rPr lang="zh-CN" altLang="en-US" sz="2800">
                <a:latin typeface="Times New Roman" panose="02020603050405020304" charset="0"/>
                <a:ea typeface="仿宋" panose="02010609060101010101" charset="-122"/>
              </a:rPr>
              <a:t>我在昨晚的</a:t>
            </a:r>
            <a:r>
              <a:rPr lang="zh-CN" altLang="en-US" sz="2800" b="1">
                <a:solidFill>
                  <a:srgbClr val="C00000"/>
                </a:solidFill>
                <a:latin typeface="Times New Roman" panose="02020603050405020304" charset="0"/>
                <a:ea typeface="仿宋" panose="02010609060101010101" charset="-122"/>
              </a:rPr>
              <a:t>足球比赛</a:t>
            </a:r>
            <a:r>
              <a:rPr lang="zh-CN" altLang="en-US" sz="2800">
                <a:latin typeface="Times New Roman" panose="02020603050405020304" charset="0"/>
                <a:ea typeface="仿宋" panose="02010609060101010101" charset="-122"/>
              </a:rPr>
              <a:t>中受了重伤。</a:t>
            </a:r>
            <a:r>
              <a:rPr lang="en-US" altLang="zh-CN" sz="2400" b="1">
                <a:solidFill>
                  <a:schemeClr val="accent6">
                    <a:lumMod val="75000"/>
                  </a:schemeClr>
                </a:solidFill>
                <a:latin typeface="Times New Roman" panose="02020603050405020304" charset="0"/>
                <a:ea typeface="仿宋" panose="02010609060101010101" charset="-122"/>
              </a:rPr>
              <a:t>(2021</a:t>
            </a:r>
            <a:r>
              <a:rPr lang="zh-CN" altLang="en-US" sz="2400" b="1">
                <a:solidFill>
                  <a:schemeClr val="accent6">
                    <a:lumMod val="75000"/>
                  </a:schemeClr>
                </a:solidFill>
                <a:latin typeface="Times New Roman" panose="02020603050405020304" charset="0"/>
                <a:ea typeface="仿宋" panose="02010609060101010101" charset="-122"/>
              </a:rPr>
              <a:t>北京卷应用文之道歉信</a:t>
            </a:r>
            <a:r>
              <a:rPr lang="en-US" altLang="zh-CN" sz="2400" b="1">
                <a:solidFill>
                  <a:schemeClr val="accent6">
                    <a:lumMod val="75000"/>
                  </a:schemeClr>
                </a:solidFill>
                <a:latin typeface="Times New Roman" panose="02020603050405020304" charset="0"/>
                <a:ea typeface="仿宋" panose="02010609060101010101" charset="-122"/>
              </a:rPr>
              <a:t>)</a:t>
            </a:r>
            <a:endParaRPr lang="en-US" altLang="zh-CN" sz="2400" b="1">
              <a:solidFill>
                <a:schemeClr val="accent6">
                  <a:lumMod val="75000"/>
                </a:schemeClr>
              </a:solidFill>
              <a:latin typeface="Times New Roman" panose="02020603050405020304" charset="0"/>
              <a:ea typeface="仿宋" panose="02010609060101010101" charset="-122"/>
            </a:endParaRPr>
          </a:p>
        </p:txBody>
      </p:sp>
      <p:sp>
        <p:nvSpPr>
          <p:cNvPr id="14345" name="文本框 3"/>
          <p:cNvSpPr txBox="1"/>
          <p:nvPr/>
        </p:nvSpPr>
        <p:spPr>
          <a:xfrm>
            <a:off x="361950" y="1985963"/>
            <a:ext cx="11023600" cy="521970"/>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2.</a:t>
            </a:r>
            <a:r>
              <a:rPr lang="zh-CN" altLang="en-US" sz="2800">
                <a:latin typeface="Times New Roman" panose="02020603050405020304" charset="0"/>
                <a:ea typeface="仿宋" panose="02010609060101010101" charset="-122"/>
              </a:rPr>
              <a:t>在那一刻，他们所能想到的就是他们喜欢作为一个团队踢足球。</a:t>
            </a:r>
            <a:endParaRPr lang="zh-CN" altLang="en-US" sz="2800">
              <a:latin typeface="Times New Roman" panose="02020603050405020304" charset="0"/>
              <a:ea typeface="仿宋" panose="02010609060101010101" charset="-122"/>
            </a:endParaRPr>
          </a:p>
        </p:txBody>
      </p:sp>
      <p:sp>
        <p:nvSpPr>
          <p:cNvPr id="14346" name="文本框 4"/>
          <p:cNvSpPr txBox="1"/>
          <p:nvPr/>
        </p:nvSpPr>
        <p:spPr>
          <a:xfrm>
            <a:off x="374650" y="4165600"/>
            <a:ext cx="11344275" cy="953135"/>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3.</a:t>
            </a:r>
            <a:r>
              <a:rPr lang="zh-CN" altLang="en-US" sz="2800">
                <a:latin typeface="Times New Roman" panose="02020603050405020304" charset="0"/>
                <a:ea typeface="仿宋" panose="02010609060101010101" charset="-122"/>
              </a:rPr>
              <a:t>我在房子里跑来跑去，把东西扔进</a:t>
            </a:r>
            <a:r>
              <a:rPr lang="zh-CN" altLang="en-US" sz="2800" b="1">
                <a:solidFill>
                  <a:srgbClr val="C00000"/>
                </a:solidFill>
                <a:latin typeface="Times New Roman" panose="02020603050405020304" charset="0"/>
                <a:ea typeface="仿宋" panose="02010609060101010101" charset="-122"/>
              </a:rPr>
              <a:t>足球包</a:t>
            </a:r>
            <a:r>
              <a:rPr lang="zh-CN" altLang="en-US" sz="2800">
                <a:latin typeface="Times New Roman" panose="02020603050405020304" charset="0"/>
                <a:ea typeface="仿宋" panose="02010609060101010101" charset="-122"/>
              </a:rPr>
              <a:t>后，我发现我的吸湿贴用完了</a:t>
            </a:r>
            <a:r>
              <a:rPr lang="en-US" altLang="zh-CN" sz="2800">
                <a:latin typeface="Times New Roman" panose="02020603050405020304" charset="0"/>
                <a:ea typeface="仿宋" panose="02010609060101010101" charset="-122"/>
              </a:rPr>
              <a:t>——</a:t>
            </a:r>
            <a:r>
              <a:rPr lang="zh-CN" altLang="en-US" sz="2800">
                <a:latin typeface="Times New Roman" panose="02020603050405020304" charset="0"/>
                <a:ea typeface="仿宋" panose="02010609060101010101" charset="-122"/>
              </a:rPr>
              <a:t>这是第二天比赛的必需品。</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14347" name="图片 5" descr="学生踢足球运动卡通动图gif"/>
          <p:cNvPicPr>
            <a:picLocks noChangeAspect="1"/>
          </p:cNvPicPr>
          <p:nvPr/>
        </p:nvPicPr>
        <p:blipFill>
          <a:blip r:embed="rId2"/>
          <a:stretch>
            <a:fillRect/>
          </a:stretch>
        </p:blipFill>
        <p:spPr>
          <a:xfrm>
            <a:off x="828675" y="995363"/>
            <a:ext cx="4249738" cy="4249737"/>
          </a:xfrm>
          <a:prstGeom prst="rect">
            <a:avLst/>
          </a:prstGeom>
          <a:noFill/>
          <a:ln w="9525">
            <a:noFill/>
          </a:ln>
        </p:spPr>
      </p:pic>
      <p:pic>
        <p:nvPicPr>
          <p:cNvPr id="14348" name="图片 6"/>
          <p:cNvPicPr>
            <a:picLocks noChangeAspect="1"/>
          </p:cNvPicPr>
          <p:nvPr/>
        </p:nvPicPr>
        <p:blipFill>
          <a:blip r:embed="rId3"/>
          <a:stretch>
            <a:fillRect/>
          </a:stretch>
        </p:blipFill>
        <p:spPr>
          <a:xfrm>
            <a:off x="8747125" y="4684713"/>
            <a:ext cx="2314575" cy="18573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randombar(horizontal)">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 to="" calcmode="lin" valueType="num">
                                      <p:cBhvr>
                                        <p:cTn id="12" dur="1" fill="hold"/>
                                        <p:tgtEl>
                                          <p:spTgt spid="1434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 to="" calcmode="lin" valueType="num">
                                      <p:cBhvr>
                                        <p:cTn id="17" dur="1" fill="hold"/>
                                        <p:tgtEl>
                                          <p:spTgt spid="1434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1" grpId="1"/>
      <p:bldP spid="14342" grpId="0"/>
      <p:bldP spid="14342" grpId="1"/>
      <p:bldP spid="14343" grpId="0"/>
      <p:bldP spid="1434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0115" name="文本框 10"/>
          <p:cNvSpPr txBox="1"/>
          <p:nvPr/>
        </p:nvSpPr>
        <p:spPr>
          <a:xfrm>
            <a:off x="720725" y="260350"/>
            <a:ext cx="208851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90116" name="文本框 17"/>
          <p:cNvSpPr txBox="1"/>
          <p:nvPr>
            <p:custDataLst>
              <p:tags r:id="rId1"/>
            </p:custDataLst>
          </p:nvPr>
        </p:nvSpPr>
        <p:spPr>
          <a:xfrm>
            <a:off x="2565400" y="17430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diet	/ˈdaɪət/	n.规定饮食 vi.节食</a:t>
            </a:r>
            <a:endParaRPr lang="zh-CN" altLang="en-US" sz="2800" b="1">
              <a:solidFill>
                <a:srgbClr val="000000"/>
              </a:solidFill>
              <a:latin typeface="Times New Roman" panose="02020603050405020304" charset="0"/>
              <a:ea typeface="仿宋" panose="02010609060101010101" charset="-122"/>
            </a:endParaRPr>
          </a:p>
        </p:txBody>
      </p:sp>
      <p:sp>
        <p:nvSpPr>
          <p:cNvPr id="90117" name="文本框 1"/>
          <p:cNvSpPr txBox="1"/>
          <p:nvPr/>
        </p:nvSpPr>
        <p:spPr>
          <a:xfrm>
            <a:off x="345440" y="1791970"/>
            <a:ext cx="10270490" cy="953135"/>
          </a:xfrm>
          <a:prstGeom prst="rect">
            <a:avLst/>
          </a:prstGeom>
          <a:noFill/>
          <a:ln w="9525">
            <a:noFill/>
          </a:ln>
        </p:spPr>
        <p:txBody>
          <a:bodyPr wrap="square" anchor="t" anchorCtr="0">
            <a:spAutoFit/>
          </a:bodyPr>
          <a:p>
            <a:pPr indent="355600" algn="l" defTabSz="266700"/>
            <a:r>
              <a:rPr lang="en-US" altLang="zh-CN" sz="2800">
                <a:solidFill>
                  <a:srgbClr val="000000"/>
                </a:solidFill>
                <a:latin typeface="Times New Roman" panose="02020603050405020304" charset="0"/>
                <a:ea typeface="仿宋" panose="02010609060101010101" charset="-122"/>
              </a:rPr>
              <a:t>In addition, we should avoid getting hurt during the training and </a:t>
            </a:r>
            <a:r>
              <a:rPr lang="en-US" altLang="zh-CN" sz="2800" b="1">
                <a:solidFill>
                  <a:srgbClr val="C00000"/>
                </a:solidFill>
                <a:latin typeface="Times New Roman" panose="02020603050405020304" charset="0"/>
                <a:ea typeface="仿宋" panose="02010609060101010101" charset="-122"/>
              </a:rPr>
              <a:t>have a healthy diet</a:t>
            </a:r>
            <a:r>
              <a:rPr lang="en-US" altLang="zh-CN" sz="2800">
                <a:solidFill>
                  <a:srgbClr val="000000"/>
                </a:solidFill>
                <a:latin typeface="Times New Roman" panose="02020603050405020304" charset="0"/>
                <a:ea typeface="仿宋" panose="02010609060101010101" charset="-122"/>
              </a:rPr>
              <a:t> to keep fit. </a:t>
            </a:r>
            <a:endParaRPr lang="en-US" altLang="zh-CN" sz="2800">
              <a:solidFill>
                <a:srgbClr val="000000"/>
              </a:solidFill>
              <a:latin typeface="Times New Roman" panose="02020603050405020304" charset="0"/>
              <a:ea typeface="仿宋" panose="02010609060101010101" charset="-122"/>
            </a:endParaRPr>
          </a:p>
        </p:txBody>
      </p:sp>
      <p:sp>
        <p:nvSpPr>
          <p:cNvPr id="3" name="文本框 2"/>
          <p:cNvSpPr txBox="1"/>
          <p:nvPr/>
        </p:nvSpPr>
        <p:spPr>
          <a:xfrm>
            <a:off x="345440" y="767715"/>
            <a:ext cx="11373485" cy="891540"/>
          </a:xfrm>
          <a:prstGeom prst="rect">
            <a:avLst/>
          </a:prstGeom>
        </p:spPr>
        <p:txBody>
          <a:bodyPr wrap="square">
            <a:spAutoFit/>
          </a:bodyPr>
          <a:p>
            <a:pPr algn="l" defTabSz="914400">
              <a:buClrTx/>
              <a:buSzTx/>
              <a:buFontTx/>
            </a:pPr>
            <a:r>
              <a:rPr lang="en-US" altLang="zh-CN" sz="2800" noProof="1">
                <a:solidFill>
                  <a:srgbClr val="000000"/>
                </a:solidFill>
                <a:latin typeface="Times New Roman" panose="02020603050405020304" charset="0"/>
                <a:ea typeface="仿宋" panose="02010609060101010101" charset="-122"/>
                <a:cs typeface="+mn-cs"/>
              </a:rPr>
              <a:t>1. </a:t>
            </a:r>
            <a:r>
              <a:rPr lang="zh-CN" altLang="en-US" sz="2800" noProof="1">
                <a:solidFill>
                  <a:srgbClr val="000000"/>
                </a:solidFill>
                <a:latin typeface="Times New Roman" panose="02020603050405020304" charset="0"/>
                <a:ea typeface="仿宋" panose="02010609060101010101" charset="-122"/>
                <a:cs typeface="+mn-cs"/>
              </a:rPr>
              <a:t>此外，我们应该避免在训练中受伤，并</a:t>
            </a:r>
            <a:r>
              <a:rPr lang="zh-CN" altLang="en-US" sz="2800" b="1" noProof="1">
                <a:solidFill>
                  <a:srgbClr val="C00000"/>
                </a:solidFill>
                <a:latin typeface="Times New Roman" panose="02020603050405020304" charset="0"/>
                <a:ea typeface="仿宋" panose="02010609060101010101" charset="-122"/>
                <a:cs typeface="+mn-cs"/>
              </a:rPr>
              <a:t>有一个健康的饮食</a:t>
            </a:r>
            <a:r>
              <a:rPr lang="zh-CN" altLang="en-US" sz="2800" noProof="1">
                <a:solidFill>
                  <a:srgbClr val="000000"/>
                </a:solidFill>
                <a:latin typeface="Times New Roman" panose="02020603050405020304" charset="0"/>
                <a:ea typeface="仿宋" panose="02010609060101010101" charset="-122"/>
                <a:cs typeface="+mn-cs"/>
              </a:rPr>
              <a:t>保持健康。</a:t>
            </a:r>
            <a:r>
              <a:rPr lang="zh-CN" altLang="en-US" sz="2400" b="1" noProof="1">
                <a:solidFill>
                  <a:schemeClr val="accent6">
                    <a:lumMod val="50000"/>
                  </a:schemeClr>
                </a:solidFill>
                <a:latin typeface="Times New Roman" panose="02020603050405020304" charset="0"/>
                <a:ea typeface="仿宋" panose="02010609060101010101" charset="-122"/>
                <a:cs typeface="+mn-cs"/>
              </a:rPr>
              <a:t>(</a:t>
            </a:r>
            <a:r>
              <a:rPr lang="zh-CN" altLang="en-US" sz="2400" b="1">
                <a:solidFill>
                  <a:schemeClr val="accent6">
                    <a:lumMod val="50000"/>
                  </a:schemeClr>
                </a:solidFill>
                <a:latin typeface="Times New Roman" panose="02020603050405020304" charset="0"/>
                <a:ea typeface="仿宋" panose="02010609060101010101" charset="-122"/>
                <a:sym typeface="+mn-ea"/>
              </a:rPr>
              <a:t>2019 年全国Ⅱ卷</a:t>
            </a:r>
            <a:r>
              <a:rPr lang="zh-CN" altLang="en-US" sz="2400" b="1" noProof="1">
                <a:solidFill>
                  <a:schemeClr val="accent6">
                    <a:lumMod val="50000"/>
                  </a:schemeClr>
                </a:solidFill>
                <a:latin typeface="Times New Roman" panose="02020603050405020304" charset="0"/>
                <a:ea typeface="仿宋" panose="02010609060101010101" charset="-122"/>
                <a:cs typeface="+mn-cs"/>
              </a:rPr>
              <a:t>)</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sp>
        <p:nvSpPr>
          <p:cNvPr id="90119" name="文本框 3"/>
          <p:cNvSpPr txBox="1"/>
          <p:nvPr/>
        </p:nvSpPr>
        <p:spPr>
          <a:xfrm>
            <a:off x="173990" y="3840480"/>
            <a:ext cx="7907655" cy="1168400"/>
          </a:xfrm>
          <a:prstGeom prst="rect">
            <a:avLst/>
          </a:prstGeom>
          <a:noFill/>
          <a:ln w="9525">
            <a:noFill/>
          </a:ln>
        </p:spPr>
        <p:txBody>
          <a:bodyPr wrap="square" anchor="t" anchorCtr="0">
            <a:spAutoFit/>
          </a:bodyPr>
          <a:p>
            <a:pPr indent="304800" algn="just" defTabSz="266700">
              <a:lnSpc>
                <a:spcPct val="125000"/>
              </a:lnSpc>
            </a:pPr>
            <a:r>
              <a:rPr lang="en-US" altLang="zh-CN" sz="2800">
                <a:solidFill>
                  <a:srgbClr val="000000"/>
                </a:solidFill>
                <a:latin typeface="Times New Roman" panose="02020603050405020304" charset="0"/>
                <a:ea typeface="仿宋" panose="02010609060101010101" charset="-122"/>
              </a:rPr>
              <a:t> Therefore, I mostly eat at home and </a:t>
            </a:r>
            <a:r>
              <a:rPr lang="en-US" altLang="zh-CN" sz="2800" b="1">
                <a:solidFill>
                  <a:srgbClr val="C00000"/>
                </a:solidFill>
                <a:latin typeface="Times New Roman" panose="02020603050405020304" charset="0"/>
                <a:ea typeface="仿宋" panose="02010609060101010101" charset="-122"/>
              </a:rPr>
              <a:t>go on a balanced diet</a:t>
            </a:r>
            <a:r>
              <a:rPr lang="en-US" altLang="zh-CN" sz="2800">
                <a:solidFill>
                  <a:srgbClr val="000000"/>
                </a:solidFill>
                <a:latin typeface="Times New Roman" panose="02020603050405020304" charset="0"/>
                <a:ea typeface="仿宋" panose="02010609060101010101" charset="-122"/>
              </a:rPr>
              <a:t> unless I’m too busy.</a:t>
            </a:r>
            <a:endParaRPr lang="en-US" altLang="zh-CN"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345440" y="2745105"/>
            <a:ext cx="10808335" cy="953135"/>
          </a:xfrm>
          <a:prstGeom prst="rect">
            <a:avLst/>
          </a:prstGeom>
        </p:spPr>
        <p:txBody>
          <a:bodyPr wrap="square">
            <a:spAutoFit/>
          </a:bodyPr>
          <a:p>
            <a:pPr algn="l" defTabSz="914400">
              <a:lnSpc>
                <a:spcPct val="100000"/>
              </a:lnSpc>
              <a:buClrTx/>
              <a:buSzTx/>
              <a:buFontTx/>
            </a:pPr>
            <a:r>
              <a:rPr lang="en-US" altLang="zh-CN" sz="2800" noProof="1">
                <a:solidFill>
                  <a:srgbClr val="000000"/>
                </a:solidFill>
                <a:latin typeface="Times New Roman" panose="02020603050405020304" charset="0"/>
                <a:ea typeface="仿宋" panose="02010609060101010101" charset="-122"/>
                <a:cs typeface="+mn-cs"/>
              </a:rPr>
              <a:t>2.</a:t>
            </a:r>
            <a:r>
              <a:rPr lang="zh-CN" altLang="en-US" sz="2800" noProof="1">
                <a:solidFill>
                  <a:srgbClr val="000000"/>
                </a:solidFill>
                <a:latin typeface="Times New Roman" panose="02020603050405020304" charset="0"/>
                <a:ea typeface="仿宋" panose="02010609060101010101" charset="-122"/>
                <a:cs typeface="+mn-cs"/>
              </a:rPr>
              <a:t>因此，除非我太忙，否则我大部分时间都在家里吃饭，</a:t>
            </a:r>
            <a:r>
              <a:rPr lang="zh-CN" altLang="en-US" sz="2800" b="1" noProof="1">
                <a:solidFill>
                  <a:srgbClr val="C00000"/>
                </a:solidFill>
                <a:latin typeface="Times New Roman" panose="02020603050405020304" charset="0"/>
                <a:ea typeface="仿宋" panose="02010609060101010101" charset="-122"/>
                <a:cs typeface="+mn-cs"/>
              </a:rPr>
              <a:t>保持均衡的饮食</a:t>
            </a:r>
            <a:r>
              <a:rPr lang="zh-CN" altLang="en-US" sz="2800" noProof="1">
                <a:solidFill>
                  <a:srgbClr val="000000"/>
                </a:solidFill>
                <a:latin typeface="Times New Roman" panose="02020603050405020304" charset="0"/>
                <a:ea typeface="仿宋" panose="02010609060101010101" charset="-122"/>
                <a:cs typeface="+mn-cs"/>
              </a:rPr>
              <a:t>。</a:t>
            </a:r>
            <a:r>
              <a:rPr lang="zh-CN" altLang="en-US" sz="2400" b="1" noProof="1">
                <a:solidFill>
                  <a:schemeClr val="accent6">
                    <a:lumMod val="50000"/>
                  </a:schemeClr>
                </a:solidFill>
                <a:latin typeface="Times New Roman" panose="02020603050405020304" charset="0"/>
                <a:ea typeface="仿宋" panose="02010609060101010101" charset="-122"/>
                <a:cs typeface="+mn-cs"/>
              </a:rPr>
              <a:t>(应用文之饮食健康)</a:t>
            </a:r>
            <a:endParaRPr lang="zh-CN" altLang="en-US" sz="2400" b="1" noProof="1">
              <a:solidFill>
                <a:schemeClr val="accent6">
                  <a:lumMod val="50000"/>
                </a:schemeClr>
              </a:solidFill>
              <a:latin typeface="Times New Roman" panose="02020603050405020304" charset="0"/>
              <a:ea typeface="仿宋" panose="02010609060101010101" charset="-122"/>
              <a:cs typeface="+mn-cs"/>
            </a:endParaRPr>
          </a:p>
        </p:txBody>
      </p:sp>
      <p:pic>
        <p:nvPicPr>
          <p:cNvPr id="2" name="图片 1"/>
          <p:cNvPicPr>
            <a:picLocks noChangeAspect="1"/>
          </p:cNvPicPr>
          <p:nvPr/>
        </p:nvPicPr>
        <p:blipFill>
          <a:blip r:embed="rId2"/>
          <a:stretch>
            <a:fillRect/>
          </a:stretch>
        </p:blipFill>
        <p:spPr>
          <a:xfrm>
            <a:off x="8199120" y="3429000"/>
            <a:ext cx="3187065" cy="2601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0117"/>
                                        </p:tgtEl>
                                        <p:attrNameLst>
                                          <p:attrName>style.visibility</p:attrName>
                                        </p:attrNameLst>
                                      </p:cBhvr>
                                      <p:to>
                                        <p:strVal val="visible"/>
                                      </p:to>
                                    </p:set>
                                    <p:anim to="" calcmode="lin" valueType="num">
                                      <p:cBhvr>
                                        <p:cTn id="7" dur="1" fill="hold"/>
                                        <p:tgtEl>
                                          <p:spTgt spid="901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 to="" calcmode="lin" valueType="num">
                                      <p:cBhvr>
                                        <p:cTn id="12" dur="1" fill="hold"/>
                                        <p:tgtEl>
                                          <p:spTgt spid="901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7" grpId="1"/>
      <p:bldP spid="90119" grpId="0"/>
      <p:bldP spid="9011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2163" name="文本框 10"/>
          <p:cNvSpPr txBox="1"/>
          <p:nvPr/>
        </p:nvSpPr>
        <p:spPr>
          <a:xfrm>
            <a:off x="720725" y="260350"/>
            <a:ext cx="176911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92164" name="文本框 17"/>
          <p:cNvSpPr txBox="1"/>
          <p:nvPr>
            <p:custDataLst>
              <p:tags r:id="rId1"/>
            </p:custDataLst>
          </p:nvPr>
        </p:nvSpPr>
        <p:spPr>
          <a:xfrm>
            <a:off x="2199958" y="260033"/>
            <a:ext cx="7875587"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make a difference	/meɪk ə ˈdɪfrəns/	有作用或影响</a:t>
            </a:r>
            <a:endParaRPr lang="zh-CN" altLang="en-US" sz="2800" b="1">
              <a:solidFill>
                <a:srgbClr val="000000"/>
              </a:solidFill>
              <a:latin typeface="Times New Roman" panose="02020603050405020304" charset="0"/>
              <a:ea typeface="仿宋" panose="02010609060101010101" charset="-122"/>
            </a:endParaRPr>
          </a:p>
        </p:txBody>
      </p:sp>
      <p:sp>
        <p:nvSpPr>
          <p:cNvPr id="92165" name="文本框 1"/>
          <p:cNvSpPr txBox="1"/>
          <p:nvPr/>
        </p:nvSpPr>
        <p:spPr>
          <a:xfrm>
            <a:off x="598805" y="1304290"/>
            <a:ext cx="11005185" cy="521970"/>
          </a:xfrm>
          <a:prstGeom prst="rect">
            <a:avLst/>
          </a:prstGeom>
          <a:noFill/>
          <a:ln w="9525">
            <a:noFill/>
          </a:ln>
        </p:spPr>
        <p:txBody>
          <a:bodyPr wrap="square" anchor="t" anchorCtr="0">
            <a:spAutoFit/>
          </a:bodyPr>
          <a:p>
            <a:r>
              <a:rPr lang="en-US" altLang="zh-CN" sz="2800">
                <a:solidFill>
                  <a:srgbClr val="000000"/>
                </a:solidFill>
                <a:latin typeface="Times New Roman" panose="02020603050405020304" charset="0"/>
                <a:ea typeface="仿宋" panose="02010609060101010101" charset="-122"/>
              </a:rPr>
              <a:t>Small acts of kindness can really </a:t>
            </a:r>
            <a:r>
              <a:rPr lang="en-US" altLang="zh-CN" sz="2800" b="1">
                <a:solidFill>
                  <a:srgbClr val="C00000"/>
                </a:solidFill>
                <a:latin typeface="Times New Roman" panose="02020603050405020304" charset="0"/>
                <a:ea typeface="仿宋" panose="02010609060101010101" charset="-122"/>
              </a:rPr>
              <a:t>make a great difference</a:t>
            </a:r>
            <a:r>
              <a:rPr lang="en-US" altLang="zh-CN" sz="2800">
                <a:solidFill>
                  <a:srgbClr val="000000"/>
                </a:solidFill>
                <a:latin typeface="Times New Roman" panose="02020603050405020304" charset="0"/>
                <a:ea typeface="仿宋" panose="02010609060101010101" charset="-122"/>
              </a:rPr>
              <a:t> to others.</a:t>
            </a:r>
            <a:endParaRPr lang="en-US" altLang="zh-CN" sz="2800">
              <a:solidFill>
                <a:srgbClr val="000000"/>
              </a:solidFill>
              <a:latin typeface="Times New Roman" panose="02020603050405020304" charset="0"/>
              <a:ea typeface="仿宋" panose="02010609060101010101" charset="-122"/>
            </a:endParaRPr>
          </a:p>
        </p:txBody>
      </p:sp>
      <p:sp>
        <p:nvSpPr>
          <p:cNvPr id="92166" name="文本框 2"/>
          <p:cNvSpPr txBox="1"/>
          <p:nvPr/>
        </p:nvSpPr>
        <p:spPr>
          <a:xfrm>
            <a:off x="598805" y="1826260"/>
            <a:ext cx="10734040"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2.</a:t>
            </a:r>
            <a:r>
              <a:rPr lang="zh-CN" altLang="en-US" sz="2800">
                <a:solidFill>
                  <a:srgbClr val="000000"/>
                </a:solidFill>
                <a:latin typeface="Times New Roman" panose="02020603050405020304" charset="0"/>
                <a:ea typeface="仿宋" panose="02010609060101010101" charset="-122"/>
              </a:rPr>
              <a:t>不管他们是否假装已知道真相</a:t>
            </a:r>
            <a:r>
              <a:rPr lang="en-US" altLang="zh-CN" sz="2800">
                <a:solidFill>
                  <a:srgbClr val="000000"/>
                </a:solidFill>
                <a:latin typeface="Times New Roman" panose="02020603050405020304" charset="0"/>
                <a:ea typeface="仿宋" panose="02010609060101010101" charset="-122"/>
              </a:rPr>
              <a:t>,</a:t>
            </a:r>
            <a:r>
              <a:rPr lang="zh-CN" altLang="en-US" sz="2800" b="1">
                <a:solidFill>
                  <a:srgbClr val="C00000"/>
                </a:solidFill>
                <a:latin typeface="Times New Roman" panose="02020603050405020304" charset="0"/>
                <a:ea typeface="仿宋" panose="02010609060101010101" charset="-122"/>
              </a:rPr>
              <a:t>对我来说无关紧要</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4" name="文本框 3"/>
          <p:cNvSpPr txBox="1"/>
          <p:nvPr/>
        </p:nvSpPr>
        <p:spPr>
          <a:xfrm>
            <a:off x="720725" y="3975735"/>
            <a:ext cx="9915525"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Sometimes </a:t>
            </a:r>
            <a:r>
              <a:rPr lang="en-US" altLang="zh-CN" sz="2800" noProof="1">
                <a:solidFill>
                  <a:srgbClr val="000000"/>
                </a:solidFill>
                <a:uFill>
                  <a:solidFill>
                    <a:srgbClr val="000000"/>
                  </a:solidFill>
                </a:uFill>
                <a:latin typeface="Times New Roman" panose="02020603050405020304" charset="0"/>
                <a:ea typeface="仿宋" panose="02010609060101010101" charset="-122"/>
                <a:cs typeface="+mn-cs"/>
              </a:rPr>
              <a:t>only a little kindness can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make a great difference</a:t>
            </a:r>
            <a:r>
              <a:rPr lang="zh-CN" altLang="en-US" sz="2800" noProof="1">
                <a:solidFill>
                  <a:srgbClr val="000000"/>
                </a:solidFill>
                <a:latin typeface="Times New Roman" panose="02020603050405020304" charset="0"/>
                <a:ea typeface="仿宋" panose="02010609060101010101" charset="-122"/>
                <a:cs typeface="+mn-cs"/>
              </a:rPr>
              <a:t>，</a:t>
            </a:r>
            <a:r>
              <a:rPr lang="en-US" altLang="zh-CN" sz="2800" noProof="1">
                <a:solidFill>
                  <a:srgbClr val="000000"/>
                </a:solidFill>
                <a:latin typeface="Times New Roman" panose="02020603050405020304" charset="0"/>
                <a:ea typeface="仿宋" panose="02010609060101010101" charset="-122"/>
                <a:cs typeface="+mn-cs"/>
              </a:rPr>
              <a:t>making the world more beautiful and harmonious.</a:t>
            </a: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nvSpPr>
        <p:spPr>
          <a:xfrm>
            <a:off x="598805" y="782320"/>
            <a:ext cx="8879840" cy="52197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1. </a:t>
            </a:r>
            <a:r>
              <a:rPr lang="zh-CN" altLang="en-US" sz="2800">
                <a:solidFill>
                  <a:srgbClr val="000000"/>
                </a:solidFill>
                <a:latin typeface="Times New Roman" panose="02020603050405020304" charset="0"/>
                <a:ea typeface="仿宋" panose="02010609060101010101" charset="-122"/>
                <a:sym typeface="+mn-ea"/>
              </a:rPr>
              <a:t>小善举真能给他人</a:t>
            </a:r>
            <a:r>
              <a:rPr lang="zh-CN" altLang="en-US" sz="2800" b="1">
                <a:solidFill>
                  <a:srgbClr val="C00000"/>
                </a:solidFill>
                <a:latin typeface="Times New Roman" panose="02020603050405020304" charset="0"/>
                <a:ea typeface="仿宋" panose="02010609060101010101" charset="-122"/>
                <a:sym typeface="+mn-ea"/>
              </a:rPr>
              <a:t>带来很大影响</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3" name="文本框 2"/>
          <p:cNvSpPr txBox="1"/>
          <p:nvPr/>
        </p:nvSpPr>
        <p:spPr>
          <a:xfrm>
            <a:off x="598805" y="2509520"/>
            <a:ext cx="10489565"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It made no difference to me</a:t>
            </a:r>
            <a:r>
              <a:rPr lang="en-US" altLang="zh-CN" sz="2800">
                <a:solidFill>
                  <a:srgbClr val="000000"/>
                </a:solidFill>
                <a:latin typeface="Times New Roman" panose="02020603050405020304" charset="0"/>
                <a:ea typeface="仿宋" panose="02010609060101010101" charset="-122"/>
                <a:sym typeface="+mn-ea"/>
              </a:rPr>
              <a:t> whether they pretended to have found out the truth or not.</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598805" y="3330575"/>
            <a:ext cx="10612120"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有时仅仅一点善举也</a:t>
            </a:r>
            <a:r>
              <a:rPr lang="zh-CN" altLang="en-US" sz="2800" b="1">
                <a:solidFill>
                  <a:srgbClr val="C00000"/>
                </a:solidFill>
                <a:latin typeface="Times New Roman" panose="02020603050405020304" charset="0"/>
                <a:ea typeface="仿宋" panose="02010609060101010101" charset="-122"/>
                <a:sym typeface="+mn-ea"/>
              </a:rPr>
              <a:t>很有意义</a:t>
            </a:r>
            <a:r>
              <a:rPr lang="zh-CN" altLang="en-US" sz="2800">
                <a:solidFill>
                  <a:srgbClr val="000000"/>
                </a:solidFill>
                <a:latin typeface="Times New Roman" panose="02020603050405020304" charset="0"/>
                <a:ea typeface="仿宋" panose="02010609060101010101" charset="-122"/>
                <a:sym typeface="+mn-ea"/>
              </a:rPr>
              <a:t>，让世界变得更加美丽和谐。</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pic>
        <p:nvPicPr>
          <p:cNvPr id="8" name="图片 7"/>
          <p:cNvPicPr>
            <a:picLocks noChangeAspect="1"/>
          </p:cNvPicPr>
          <p:nvPr/>
        </p:nvPicPr>
        <p:blipFill>
          <a:blip r:embed="rId2">
            <a:lum bright="24000"/>
          </a:blip>
          <a:stretch>
            <a:fillRect/>
          </a:stretch>
        </p:blipFill>
        <p:spPr>
          <a:xfrm>
            <a:off x="9611995" y="3975735"/>
            <a:ext cx="2276475" cy="2657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 to="" calcmode="lin" valueType="num">
                                      <p:cBhvr>
                                        <p:cTn id="7" dur="1" fill="hold"/>
                                        <p:tgtEl>
                                          <p:spTgt spid="9216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P spid="92165" grpId="1"/>
      <p:bldP spid="3" grpId="0"/>
      <p:bldP spid="3" grpId="1"/>
      <p:bldP spid="4" grpId="0"/>
      <p:bldP spid="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4211" name="文本框 10"/>
          <p:cNvSpPr txBox="1"/>
          <p:nvPr/>
        </p:nvSpPr>
        <p:spPr>
          <a:xfrm>
            <a:off x="720725" y="260350"/>
            <a:ext cx="20307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94212" name="文本框 17"/>
          <p:cNvSpPr txBox="1"/>
          <p:nvPr>
            <p:custDataLst>
              <p:tags r:id="rId1"/>
            </p:custDataLst>
          </p:nvPr>
        </p:nvSpPr>
        <p:spPr>
          <a:xfrm>
            <a:off x="2547303" y="227013"/>
            <a:ext cx="7061200" cy="953135"/>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rather	/ˈrɑ:ðə(r)/	adv.相当;有点儿</a:t>
            </a:r>
            <a:endParaRPr lang="zh-CN" altLang="en-US" sz="2800" b="1">
              <a:solidFill>
                <a:srgbClr val="000000"/>
              </a:solidFill>
              <a:latin typeface="Times New Roman" panose="02020603050405020304" charset="0"/>
              <a:ea typeface="仿宋" panose="02010609060101010101" charset="-122"/>
            </a:endParaRPr>
          </a:p>
          <a:p>
            <a:r>
              <a:rPr lang="zh-CN" altLang="en-US" sz="2800" b="1">
                <a:solidFill>
                  <a:srgbClr val="000000"/>
                </a:solidFill>
                <a:latin typeface="Times New Roman" panose="02020603050405020304" charset="0"/>
                <a:ea typeface="仿宋" panose="02010609060101010101" charset="-122"/>
              </a:rPr>
              <a:t>rather than	/ˈrɑ:ðə(r) ðən/	而不是</a:t>
            </a:r>
            <a:endParaRPr lang="zh-CN" altLang="en-US" sz="2800" b="1">
              <a:solidFill>
                <a:srgbClr val="000000"/>
              </a:solidFill>
              <a:latin typeface="Times New Roman" panose="02020603050405020304" charset="0"/>
              <a:ea typeface="仿宋" panose="02010609060101010101" charset="-122"/>
            </a:endParaRPr>
          </a:p>
        </p:txBody>
      </p:sp>
      <p:sp>
        <p:nvSpPr>
          <p:cNvPr id="94213" name="文本框 1"/>
          <p:cNvSpPr txBox="1"/>
          <p:nvPr/>
        </p:nvSpPr>
        <p:spPr>
          <a:xfrm>
            <a:off x="521970" y="1064260"/>
            <a:ext cx="11507470" cy="52197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1.</a:t>
            </a:r>
            <a:r>
              <a:rPr lang="zh-CN" altLang="en-US" sz="2800">
                <a:solidFill>
                  <a:srgbClr val="000000"/>
                </a:solidFill>
                <a:latin typeface="Times New Roman" panose="02020603050405020304" charset="0"/>
                <a:ea typeface="仿宋" panose="02010609060101010101" charset="-122"/>
              </a:rPr>
              <a:t>送早餐上楼的是这对双胞胎</a:t>
            </a:r>
            <a:r>
              <a:rPr lang="en-US" altLang="zh-CN" sz="2800">
                <a:solidFill>
                  <a:srgbClr val="000000"/>
                </a:solidFill>
                <a:latin typeface="Times New Roman" panose="02020603050405020304" charset="0"/>
                <a:ea typeface="仿宋" panose="02010609060101010101" charset="-122"/>
              </a:rPr>
              <a:t>,</a:t>
            </a:r>
            <a:r>
              <a:rPr lang="zh-CN" altLang="en-US" sz="2800" b="1">
                <a:solidFill>
                  <a:srgbClr val="C00000"/>
                </a:solidFill>
                <a:latin typeface="Times New Roman" panose="02020603050405020304" charset="0"/>
                <a:ea typeface="仿宋" panose="02010609060101010101" charset="-122"/>
              </a:rPr>
              <a:t>而不是</a:t>
            </a:r>
            <a:r>
              <a:rPr lang="zh-CN" altLang="en-US" sz="2800">
                <a:solidFill>
                  <a:srgbClr val="000000"/>
                </a:solidFill>
                <a:latin typeface="Times New Roman" panose="02020603050405020304" charset="0"/>
                <a:ea typeface="仿宋" panose="02010609060101010101" charset="-122"/>
              </a:rPr>
              <a:t>他们的父亲。</a:t>
            </a:r>
            <a:r>
              <a:rPr lang="zh-CN" altLang="en-US" sz="2400" b="1">
                <a:solidFill>
                  <a:schemeClr val="accent6">
                    <a:lumMod val="50000"/>
                  </a:schemeClr>
                </a:solidFill>
                <a:latin typeface="Times New Roman" panose="02020603050405020304" charset="0"/>
                <a:ea typeface="仿宋" panose="02010609060101010101" charset="-122"/>
              </a:rPr>
              <a:t>(2021新高考Ⅰ卷读后续写)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3" name="文本框 2"/>
          <p:cNvSpPr txBox="1"/>
          <p:nvPr/>
        </p:nvSpPr>
        <p:spPr>
          <a:xfrm>
            <a:off x="608965" y="4168775"/>
            <a:ext cx="6514465" cy="203009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I made up my mind to study harder</a:t>
            </a:r>
            <a:r>
              <a:rPr lang="en-US" altLang="zh-CN" sz="2800" b="1" noProof="1">
                <a:solidFill>
                  <a:srgbClr val="C00000"/>
                </a:solidFill>
                <a:latin typeface="Times New Roman" panose="02020603050405020304" charset="0"/>
                <a:ea typeface="仿宋" panose="02010609060101010101" charset="-122"/>
                <a:cs typeface="+mn-cs"/>
              </a:rPr>
              <a:t>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rather than </a:t>
            </a:r>
            <a:r>
              <a:rPr lang="en-US" altLang="zh-CN" sz="2800" noProof="1">
                <a:solidFill>
                  <a:srgbClr val="000000"/>
                </a:solidFill>
                <a:uFill>
                  <a:solidFill>
                    <a:srgbClr val="000000"/>
                  </a:solidFill>
                </a:uFill>
                <a:latin typeface="Times New Roman" panose="02020603050405020304" charset="0"/>
                <a:ea typeface="仿宋" panose="02010609060101010101" charset="-122"/>
                <a:cs typeface="+mn-cs"/>
              </a:rPr>
              <a:t>waste precious time on</a:t>
            </a:r>
            <a:r>
              <a:rPr lang="en-US" altLang="zh-CN" sz="2800" noProof="1">
                <a:solidFill>
                  <a:srgbClr val="000000"/>
                </a:solidFill>
                <a:latin typeface="Times New Roman" panose="02020603050405020304" charset="0"/>
                <a:ea typeface="仿宋" panose="02010609060101010101" charset="-122"/>
                <a:cs typeface="+mn-cs"/>
              </a:rPr>
              <a:t> those useless things.</a:t>
            </a:r>
            <a:endParaRPr lang="en-US" altLang="zh-CN" sz="2800" noProof="1">
              <a:solidFill>
                <a:srgbClr val="000000"/>
              </a:solidFill>
              <a:latin typeface="Times New Roman" panose="02020603050405020304" charset="0"/>
              <a:ea typeface="仿宋" panose="02010609060101010101" charset="-122"/>
              <a:cs typeface="+mn-cs"/>
            </a:endParaRPr>
          </a:p>
        </p:txBody>
      </p:sp>
      <p:sp>
        <p:nvSpPr>
          <p:cNvPr id="4" name="文本框 3"/>
          <p:cNvSpPr txBox="1"/>
          <p:nvPr/>
        </p:nvSpPr>
        <p:spPr>
          <a:xfrm>
            <a:off x="633730" y="1998980"/>
            <a:ext cx="1056132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It was the twins </a:t>
            </a:r>
            <a:r>
              <a:rPr lang="en-US" altLang="zh-CN" sz="2800" b="1">
                <a:solidFill>
                  <a:srgbClr val="C00000"/>
                </a:solidFill>
                <a:latin typeface="Times New Roman" panose="02020603050405020304" charset="0"/>
                <a:ea typeface="仿宋" panose="02010609060101010101" charset="-122"/>
                <a:sym typeface="+mn-ea"/>
              </a:rPr>
              <a:t>rather than</a:t>
            </a:r>
            <a:r>
              <a:rPr lang="en-US" altLang="zh-CN" sz="2800">
                <a:solidFill>
                  <a:srgbClr val="000000"/>
                </a:solidFill>
                <a:latin typeface="Times New Roman" panose="02020603050405020304" charset="0"/>
                <a:ea typeface="仿宋" panose="02010609060101010101" charset="-122"/>
                <a:sym typeface="+mn-ea"/>
              </a:rPr>
              <a:t> their father that were taking the breakfast upstairs.</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374650" y="3058795"/>
            <a:ext cx="6748780" cy="1905635"/>
          </a:xfrm>
          <a:prstGeom prst="rect">
            <a:avLst/>
          </a:prstGeom>
          <a:noFill/>
        </p:spPr>
        <p:txBody>
          <a:bodyPr wrap="square" rtlCol="0" anchor="t">
            <a:no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我下定决心更加努力学习</a:t>
            </a:r>
            <a:r>
              <a:rPr lang="zh-CN" altLang="en-US" sz="2800" b="1">
                <a:solidFill>
                  <a:srgbClr val="C00000"/>
                </a:solidFill>
                <a:latin typeface="Times New Roman" panose="02020603050405020304" charset="0"/>
                <a:ea typeface="仿宋" panose="02010609060101010101" charset="-122"/>
                <a:sym typeface="+mn-ea"/>
              </a:rPr>
              <a:t>而不是</a:t>
            </a:r>
            <a:r>
              <a:rPr lang="zh-CN" altLang="en-US" sz="2800">
                <a:solidFill>
                  <a:srgbClr val="000000"/>
                </a:solidFill>
                <a:latin typeface="Times New Roman" panose="02020603050405020304" charset="0"/>
                <a:ea typeface="仿宋" panose="02010609060101010101" charset="-122"/>
                <a:sym typeface="+mn-ea"/>
              </a:rPr>
              <a:t>把宝贵的时间浪费在那些无用的事情上。</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7469505" y="2689860"/>
            <a:ext cx="3549650" cy="3217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6259" name="文本框 10"/>
          <p:cNvSpPr txBox="1"/>
          <p:nvPr/>
        </p:nvSpPr>
        <p:spPr>
          <a:xfrm>
            <a:off x="720725" y="260350"/>
            <a:ext cx="188531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96260" name="文本框 17"/>
          <p:cNvSpPr txBox="1"/>
          <p:nvPr>
            <p:custDataLst>
              <p:tags r:id="rId1"/>
            </p:custDataLst>
          </p:nvPr>
        </p:nvSpPr>
        <p:spPr>
          <a:xfrm>
            <a:off x="2200275" y="227330"/>
            <a:ext cx="77711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now and then	/naʊ ənd ðen/	有时;偶尔</a:t>
            </a:r>
            <a:endParaRPr lang="zh-CN" altLang="en-US" sz="2800" b="1">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828675" y="1786890"/>
            <a:ext cx="9777730" cy="73723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As we all know, everyone will face some setbacks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now and then</a:t>
            </a:r>
            <a:r>
              <a:rPr lang="en-US" altLang="zh-CN" sz="2800" noProof="1">
                <a:solidFill>
                  <a:srgbClr val="000000"/>
                </a:solidFill>
                <a:latin typeface="Times New Roman" panose="02020603050405020304" charset="0"/>
                <a:ea typeface="仿宋" panose="02010609060101010101" charset="-122"/>
                <a:cs typeface="+mn-cs"/>
              </a:rPr>
              <a:t>.</a:t>
            </a:r>
            <a:endParaRPr lang="en-US" altLang="zh-CN" sz="2800" noProof="1">
              <a:solidFill>
                <a:srgbClr val="000000"/>
              </a:solidFill>
              <a:latin typeface="Times New Roman" panose="02020603050405020304" charset="0"/>
              <a:ea typeface="仿宋" panose="02010609060101010101" charset="-122"/>
              <a:cs typeface="+mn-cs"/>
            </a:endParaRPr>
          </a:p>
        </p:txBody>
      </p:sp>
      <p:sp>
        <p:nvSpPr>
          <p:cNvPr id="3" name="文本框 2"/>
          <p:cNvSpPr txBox="1"/>
          <p:nvPr/>
        </p:nvSpPr>
        <p:spPr>
          <a:xfrm>
            <a:off x="720725" y="1127125"/>
            <a:ext cx="9462770" cy="95313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1.</a:t>
            </a:r>
            <a:r>
              <a:rPr lang="zh-CN" altLang="en-US" sz="2800">
                <a:latin typeface="仿宋" panose="02010609060101010101" charset="-122"/>
                <a:ea typeface="仿宋" panose="02010609060101010101" charset="-122"/>
                <a:cs typeface="仿宋" panose="02010609060101010101" charset="-122"/>
              </a:rPr>
              <a:t>我们都知道，每个人都会</a:t>
            </a:r>
            <a:r>
              <a:rPr lang="zh-CN" altLang="en-US" sz="2800" b="1">
                <a:solidFill>
                  <a:srgbClr val="C00000"/>
                </a:solidFill>
                <a:latin typeface="仿宋" panose="02010609060101010101" charset="-122"/>
                <a:ea typeface="仿宋" panose="02010609060101010101" charset="-122"/>
                <a:cs typeface="仿宋" panose="02010609060101010101" charset="-122"/>
              </a:rPr>
              <a:t>时不时</a:t>
            </a:r>
            <a:r>
              <a:rPr lang="zh-CN" altLang="en-US" sz="2800">
                <a:latin typeface="仿宋" panose="02010609060101010101" charset="-122"/>
                <a:ea typeface="仿宋" panose="02010609060101010101" charset="-122"/>
                <a:cs typeface="仿宋" panose="02010609060101010101" charset="-122"/>
              </a:rPr>
              <a:t>遇到一些挫折。</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pic>
        <p:nvPicPr>
          <p:cNvPr id="4" name="图片 3"/>
          <p:cNvPicPr>
            <a:picLocks noChangeAspect="1"/>
          </p:cNvPicPr>
          <p:nvPr/>
        </p:nvPicPr>
        <p:blipFill>
          <a:blip r:embed="rId2"/>
          <a:stretch>
            <a:fillRect/>
          </a:stretch>
        </p:blipFill>
        <p:spPr>
          <a:xfrm>
            <a:off x="3781425" y="2661920"/>
            <a:ext cx="3872230" cy="2525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8307" name="文本框 10"/>
          <p:cNvSpPr txBox="1"/>
          <p:nvPr/>
        </p:nvSpPr>
        <p:spPr>
          <a:xfrm>
            <a:off x="720725" y="260350"/>
            <a:ext cx="227647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98308" name="文本框 17"/>
          <p:cNvSpPr txBox="1"/>
          <p:nvPr>
            <p:custDataLst>
              <p:tags r:id="rId1"/>
            </p:custDataLst>
          </p:nvPr>
        </p:nvSpPr>
        <p:spPr>
          <a:xfrm>
            <a:off x="2757170" y="99060"/>
            <a:ext cx="94348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compare ... with ...	/kəmˈpeə(r) wɪð/	与…比较</a:t>
            </a:r>
            <a:endParaRPr lang="zh-CN" altLang="en-US" sz="2800" b="1">
              <a:solidFill>
                <a:srgbClr val="000000"/>
              </a:solidFill>
              <a:latin typeface="Times New Roman" panose="02020603050405020304" charset="0"/>
              <a:ea typeface="仿宋" panose="02010609060101010101" charset="-122"/>
            </a:endParaRPr>
          </a:p>
        </p:txBody>
      </p:sp>
      <p:sp>
        <p:nvSpPr>
          <p:cNvPr id="98309" name="文本框 2"/>
          <p:cNvSpPr txBox="1"/>
          <p:nvPr/>
        </p:nvSpPr>
        <p:spPr>
          <a:xfrm>
            <a:off x="633730" y="2774950"/>
            <a:ext cx="9210675" cy="829945"/>
          </a:xfrm>
          <a:prstGeom prst="rect">
            <a:avLst/>
          </a:prstGeom>
          <a:noFill/>
          <a:ln w="9525">
            <a:noFill/>
          </a:ln>
        </p:spPr>
        <p:txBody>
          <a:bodyPr wrap="square" anchor="t" anchorCtr="0">
            <a:spAutoFit/>
          </a:bodyPr>
          <a:p>
            <a:r>
              <a:rPr lang="en-US" altLang="zh-CN" sz="2400">
                <a:solidFill>
                  <a:srgbClr val="000000"/>
                </a:solidFill>
                <a:latin typeface="Times New Roman" panose="02020603050405020304" charset="0"/>
                <a:ea typeface="仿宋" panose="02010609060101010101" charset="-122"/>
              </a:rPr>
              <a:t>3.</a:t>
            </a:r>
            <a:r>
              <a:rPr lang="zh-CN" altLang="en-US" sz="2400">
                <a:solidFill>
                  <a:srgbClr val="000000"/>
                </a:solidFill>
                <a:latin typeface="Times New Roman" panose="02020603050405020304" charset="0"/>
                <a:ea typeface="仿宋" panose="02010609060101010101" charset="-122"/>
              </a:rPr>
              <a:t>我最喜欢秋天</a:t>
            </a:r>
            <a:r>
              <a:rPr lang="en-US" altLang="zh-CN" sz="2400">
                <a:solidFill>
                  <a:srgbClr val="000000"/>
                </a:solidFill>
                <a:latin typeface="Times New Roman" panose="02020603050405020304" charset="0"/>
                <a:ea typeface="仿宋" panose="02010609060101010101" charset="-122"/>
              </a:rPr>
              <a:t>, </a:t>
            </a:r>
            <a:r>
              <a:rPr lang="zh-CN" altLang="en-US" sz="2400">
                <a:solidFill>
                  <a:srgbClr val="000000"/>
                </a:solidFill>
                <a:latin typeface="Times New Roman" panose="02020603050405020304" charset="0"/>
                <a:ea typeface="仿宋" panose="02010609060101010101" charset="-122"/>
              </a:rPr>
              <a:t>因为</a:t>
            </a:r>
            <a:r>
              <a:rPr lang="zh-CN" altLang="en-US" sz="2400" b="1">
                <a:solidFill>
                  <a:srgbClr val="C00000"/>
                </a:solidFill>
                <a:latin typeface="Times New Roman" panose="02020603050405020304" charset="0"/>
                <a:ea typeface="仿宋" panose="02010609060101010101" charset="-122"/>
              </a:rPr>
              <a:t>与夏天相比</a:t>
            </a:r>
            <a:r>
              <a:rPr lang="en-US" altLang="zh-CN" sz="2400">
                <a:solidFill>
                  <a:srgbClr val="000000"/>
                </a:solidFill>
                <a:latin typeface="Times New Roman" panose="02020603050405020304" charset="0"/>
                <a:ea typeface="仿宋" panose="02010609060101010101" charset="-122"/>
              </a:rPr>
              <a:t>,</a:t>
            </a:r>
            <a:r>
              <a:rPr lang="zh-CN" altLang="en-US" sz="2400">
                <a:solidFill>
                  <a:srgbClr val="000000"/>
                </a:solidFill>
                <a:latin typeface="Times New Roman" panose="02020603050405020304" charset="0"/>
                <a:ea typeface="仿宋" panose="02010609060101010101" charset="-122"/>
              </a:rPr>
              <a:t>秋天的气候更加宜人。</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25145" y="621030"/>
            <a:ext cx="10431780" cy="829945"/>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1.</a:t>
            </a:r>
            <a:r>
              <a:rPr lang="zh-CN" altLang="en-US" sz="2400" b="1">
                <a:solidFill>
                  <a:srgbClr val="C00000"/>
                </a:solidFill>
                <a:latin typeface="Times New Roman" panose="02020603050405020304" charset="0"/>
                <a:ea typeface="仿宋" panose="02010609060101010101" charset="-122"/>
                <a:sym typeface="+mn-ea"/>
              </a:rPr>
              <a:t>人们把儿童比作小树</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因为他们都还在成长</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还能被塑造。</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sp>
        <p:nvSpPr>
          <p:cNvPr id="3" name="文本框 2"/>
          <p:cNvSpPr txBox="1"/>
          <p:nvPr/>
        </p:nvSpPr>
        <p:spPr>
          <a:xfrm>
            <a:off x="525145" y="1028700"/>
            <a:ext cx="10998200"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Children are compared to young trees </a:t>
            </a:r>
            <a:r>
              <a:rPr lang="en-US" altLang="zh-CN" sz="2800">
                <a:solidFill>
                  <a:srgbClr val="000000"/>
                </a:solidFill>
                <a:latin typeface="Times New Roman" panose="02020603050405020304" charset="0"/>
                <a:ea typeface="仿宋" panose="02010609060101010101" charset="-122"/>
                <a:sym typeface="+mn-ea"/>
              </a:rPr>
              <a:t>because they are still growing and can still be shaped.</a:t>
            </a:r>
            <a:endParaRPr lang="en-US" altLang="zh-CN"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633730" y="1859915"/>
            <a:ext cx="9285605" cy="829945"/>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2.</a:t>
            </a:r>
            <a:r>
              <a:rPr lang="zh-CN" altLang="en-US" sz="2400" b="1">
                <a:solidFill>
                  <a:srgbClr val="C00000"/>
                </a:solidFill>
                <a:latin typeface="Times New Roman" panose="02020603050405020304" charset="0"/>
                <a:ea typeface="仿宋" panose="02010609060101010101" charset="-122"/>
                <a:sym typeface="+mn-ea"/>
              </a:rPr>
              <a:t>与过去相比</a:t>
            </a:r>
            <a:r>
              <a:rPr lang="en-US" altLang="zh-CN" sz="2400">
                <a:solidFill>
                  <a:srgbClr val="000000"/>
                </a:solidFill>
                <a:latin typeface="Times New Roman" panose="02020603050405020304" charset="0"/>
                <a:ea typeface="仿宋" panose="02010609060101010101" charset="-122"/>
                <a:sym typeface="+mn-ea"/>
              </a:rPr>
              <a:t>,</a:t>
            </a:r>
            <a:r>
              <a:rPr lang="zh-CN" altLang="en-US" sz="2400">
                <a:solidFill>
                  <a:srgbClr val="000000"/>
                </a:solidFill>
                <a:latin typeface="Times New Roman" panose="02020603050405020304" charset="0"/>
                <a:ea typeface="仿宋" panose="02010609060101010101" charset="-122"/>
                <a:sym typeface="+mn-ea"/>
              </a:rPr>
              <a:t>我的身体素质有了很大的提高。</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720725" y="2309495"/>
            <a:ext cx="928560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Compared with the past</a:t>
            </a:r>
            <a:r>
              <a:rPr lang="en-US" altLang="zh-CN" sz="2800">
                <a:solidFill>
                  <a:srgbClr val="000000"/>
                </a:solidFill>
                <a:latin typeface="Times New Roman" panose="02020603050405020304" charset="0"/>
                <a:ea typeface="仿宋" panose="02010609060101010101" charset="-122"/>
                <a:sym typeface="+mn-ea"/>
              </a:rPr>
              <a:t>, my fitness has improved a lot.</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633730" y="3235325"/>
            <a:ext cx="749109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My favorite season is autumn as the weather is more agreeable </a:t>
            </a:r>
            <a:r>
              <a:rPr lang="en-US" altLang="zh-CN" sz="2800" b="1">
                <a:solidFill>
                  <a:srgbClr val="C00000"/>
                </a:solidFill>
                <a:latin typeface="Times New Roman" panose="02020603050405020304" charset="0"/>
                <a:ea typeface="仿宋" panose="02010609060101010101" charset="-122"/>
                <a:sym typeface="+mn-ea"/>
              </a:rPr>
              <a:t>in comparison with summer</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633730" y="5103495"/>
            <a:ext cx="10998835" cy="1168400"/>
          </a:xfrm>
          <a:prstGeom prst="rect">
            <a:avLst/>
          </a:prstGeom>
          <a:noFill/>
        </p:spPr>
        <p:txBody>
          <a:bodyPr wrap="square" rtlCol="0" anchor="t">
            <a:spAutoFit/>
          </a:bodyPr>
          <a:p>
            <a:pPr algn="just" defTabSz="266700">
              <a:lnSpc>
                <a:spcPct val="125000"/>
              </a:lnSpc>
            </a:pPr>
            <a:r>
              <a:rPr lang="en-US" altLang="zh-CN" sz="2800">
                <a:solidFill>
                  <a:srgbClr val="000000"/>
                </a:solidFill>
                <a:latin typeface="Times New Roman" panose="02020603050405020304" charset="0"/>
                <a:ea typeface="仿宋" panose="02010609060101010101" charset="-122"/>
                <a:sym typeface="+mn-ea"/>
              </a:rPr>
              <a:t> In my opinion</a:t>
            </a:r>
            <a:r>
              <a:rPr lang="zh-CN" altLang="en-US" sz="2800">
                <a:solidFill>
                  <a:srgbClr val="000000"/>
                </a:solidFill>
                <a:latin typeface="Times New Roman" panose="02020603050405020304" charset="0"/>
                <a:ea typeface="仿宋" panose="02010609060101010101" charset="-122"/>
                <a:sym typeface="+mn-ea"/>
              </a:rPr>
              <a:t>，</a:t>
            </a:r>
            <a:r>
              <a:rPr lang="en-US" altLang="zh-CN" sz="2800">
                <a:solidFill>
                  <a:srgbClr val="000000"/>
                </a:solidFill>
                <a:latin typeface="Times New Roman" panose="02020603050405020304" charset="0"/>
                <a:ea typeface="仿宋" panose="02010609060101010101" charset="-122"/>
                <a:sym typeface="+mn-ea"/>
              </a:rPr>
              <a:t>learning to speak Putonghua and </a:t>
            </a:r>
            <a:r>
              <a:rPr lang="en-US" altLang="zh-CN" sz="2800" b="1">
                <a:solidFill>
                  <a:srgbClr val="C00000"/>
                </a:solidFill>
                <a:latin typeface="Times New Roman" panose="02020603050405020304" charset="0"/>
                <a:ea typeface="仿宋" panose="02010609060101010101" charset="-122"/>
                <a:sym typeface="+mn-ea"/>
              </a:rPr>
              <a:t>comparing notes with your classmates</a:t>
            </a:r>
            <a:r>
              <a:rPr lang="en-US" altLang="zh-CN" sz="2800">
                <a:solidFill>
                  <a:srgbClr val="000000"/>
                </a:solidFill>
                <a:latin typeface="Times New Roman" panose="02020603050405020304" charset="0"/>
                <a:ea typeface="仿宋" panose="02010609060101010101" charset="-122"/>
                <a:sym typeface="+mn-ea"/>
              </a:rPr>
              <a:t> frequently are good ways for you to make new friends. </a:t>
            </a:r>
            <a:endParaRPr lang="en-US" altLang="zh-CN"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720725" y="4304665"/>
            <a:ext cx="10911840" cy="829945"/>
          </a:xfrm>
          <a:prstGeom prst="rect">
            <a:avLst/>
          </a:prstGeom>
          <a:noFill/>
        </p:spPr>
        <p:txBody>
          <a:bodyPr wrap="square" rtlCol="0" anchor="t">
            <a:spAutoFit/>
          </a:bodyPr>
          <a:p>
            <a:r>
              <a:rPr lang="en-US" altLang="zh-CN" sz="2400">
                <a:latin typeface="仿宋" panose="02010609060101010101" charset="-122"/>
                <a:ea typeface="仿宋" panose="02010609060101010101" charset="-122"/>
              </a:rPr>
              <a:t>4.</a:t>
            </a:r>
            <a:r>
              <a:rPr lang="zh-CN" altLang="en-US" sz="2400">
                <a:latin typeface="仿宋" panose="02010609060101010101" charset="-122"/>
                <a:ea typeface="仿宋" panose="02010609060101010101" charset="-122"/>
              </a:rPr>
              <a:t>在我看来，学习说普通话和经常</a:t>
            </a:r>
            <a:r>
              <a:rPr lang="zh-CN" altLang="en-US" sz="2400" b="1">
                <a:solidFill>
                  <a:srgbClr val="C00000"/>
                </a:solidFill>
                <a:latin typeface="仿宋" panose="02010609060101010101" charset="-122"/>
                <a:ea typeface="仿宋" panose="02010609060101010101" charset="-122"/>
              </a:rPr>
              <a:t>与同学交换笔记</a:t>
            </a:r>
            <a:r>
              <a:rPr lang="zh-CN" altLang="en-US" sz="2400">
                <a:latin typeface="仿宋" panose="02010609060101010101" charset="-122"/>
                <a:ea typeface="仿宋" panose="02010609060101010101" charset="-122"/>
              </a:rPr>
              <a:t>是结交新朋友的好方法。</a:t>
            </a:r>
            <a:r>
              <a:rPr lang="zh-CN" altLang="en-US" sz="2400" b="1">
                <a:solidFill>
                  <a:schemeClr val="accent6">
                    <a:lumMod val="50000"/>
                  </a:schemeClr>
                </a:solidFill>
                <a:latin typeface="Times New Roman" panose="02020603050405020304" charset="0"/>
                <a:ea typeface="仿宋" panose="02010609060101010101" charset="-122"/>
              </a:rPr>
              <a:t>(应用文之建议信)</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9" name="图片 8" descr="秋季 秋天 立秋秋日枫叶摇摆"/>
          <p:cNvPicPr>
            <a:picLocks noChangeAspect="1"/>
          </p:cNvPicPr>
          <p:nvPr/>
        </p:nvPicPr>
        <p:blipFill>
          <a:blip r:embed="rId2"/>
          <a:stretch>
            <a:fillRect/>
          </a:stretch>
        </p:blipFill>
        <p:spPr>
          <a:xfrm>
            <a:off x="8640445" y="1226185"/>
            <a:ext cx="3078480" cy="3078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跑步的女孩"/>
          <p:cNvPicPr>
            <a:picLocks noChangeAspect="1"/>
          </p:cNvPicPr>
          <p:nvPr/>
        </p:nvPicPr>
        <p:blipFill>
          <a:blip r:embed="rId1"/>
          <a:stretch>
            <a:fillRect/>
          </a:stretch>
        </p:blipFill>
        <p:spPr>
          <a:xfrm>
            <a:off x="8500110" y="1090295"/>
            <a:ext cx="4728210" cy="4728210"/>
          </a:xfrm>
          <a:prstGeom prst="rect">
            <a:avLst/>
          </a:prstGeom>
        </p:spPr>
      </p:pic>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0355" name="文本框 10"/>
          <p:cNvSpPr txBox="1"/>
          <p:nvPr/>
        </p:nvSpPr>
        <p:spPr>
          <a:xfrm>
            <a:off x="720725" y="260350"/>
            <a:ext cx="233489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00356" name="文本框 17"/>
          <p:cNvSpPr txBox="1"/>
          <p:nvPr>
            <p:custDataLst>
              <p:tags r:id="rId2"/>
            </p:custDataLst>
          </p:nvPr>
        </p:nvSpPr>
        <p:spPr>
          <a:xfrm>
            <a:off x="2722245"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jog	/dʒɒg/	vi.慢跑 n.慢跑</a:t>
            </a:r>
            <a:endParaRPr lang="zh-CN" altLang="en-US" sz="2800" b="1">
              <a:solidFill>
                <a:srgbClr val="000000"/>
              </a:solidFill>
              <a:latin typeface="Times New Roman" panose="02020603050405020304" charset="0"/>
              <a:ea typeface="仿宋" panose="02010609060101010101" charset="-122"/>
            </a:endParaRPr>
          </a:p>
        </p:txBody>
      </p:sp>
      <p:sp>
        <p:nvSpPr>
          <p:cNvPr id="100358" name="文本框 1"/>
          <p:cNvSpPr txBox="1"/>
          <p:nvPr/>
        </p:nvSpPr>
        <p:spPr>
          <a:xfrm>
            <a:off x="438150" y="1403350"/>
            <a:ext cx="967549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Sports are flourishing in China now. Of various kinds of sports, I like</a:t>
            </a:r>
            <a:r>
              <a:rPr lang="en-US" altLang="zh-CN" sz="2800" b="1">
                <a:solidFill>
                  <a:srgbClr val="C00000"/>
                </a:solidFill>
                <a:latin typeface="Times New Roman" panose="02020603050405020304" charset="0"/>
                <a:ea typeface="仿宋" panose="02010609060101010101" charset="-122"/>
              </a:rPr>
              <a:t> jogging</a:t>
            </a:r>
            <a:r>
              <a:rPr lang="en-US" altLang="zh-CN" sz="2800">
                <a:solidFill>
                  <a:srgbClr val="000000"/>
                </a:solidFill>
                <a:latin typeface="Times New Roman" panose="02020603050405020304" charset="0"/>
                <a:ea typeface="仿宋" panose="02010609060101010101" charset="-122"/>
              </a:rPr>
              <a:t> in particular.</a:t>
            </a:r>
            <a:endParaRPr lang="zh-CN" altLang="en-US" sz="2800">
              <a:solidFill>
                <a:srgbClr val="000000"/>
              </a:solidFill>
              <a:latin typeface="Times New Roman" panose="02020603050405020304" charset="0"/>
              <a:ea typeface="仿宋" panose="02010609060101010101" charset="-122"/>
            </a:endParaRPr>
          </a:p>
        </p:txBody>
      </p:sp>
      <p:sp>
        <p:nvSpPr>
          <p:cNvPr id="100359" name="文本框 2"/>
          <p:cNvSpPr txBox="1"/>
          <p:nvPr/>
        </p:nvSpPr>
        <p:spPr>
          <a:xfrm>
            <a:off x="558165" y="2977515"/>
            <a:ext cx="7833995"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Having seen what had happened, another two</a:t>
            </a:r>
            <a:r>
              <a:rPr lang="en-US" altLang="zh-CN" sz="2800" b="1">
                <a:solidFill>
                  <a:srgbClr val="C00000"/>
                </a:solidFill>
                <a:latin typeface="Times New Roman" panose="02020603050405020304" charset="0"/>
                <a:ea typeface="仿宋" panose="02010609060101010101" charset="-122"/>
              </a:rPr>
              <a:t> joggers</a:t>
            </a:r>
            <a:r>
              <a:rPr lang="en-US" altLang="zh-CN" sz="2800">
                <a:solidFill>
                  <a:srgbClr val="000000"/>
                </a:solidFill>
                <a:latin typeface="Times New Roman" panose="02020603050405020304" charset="0"/>
                <a:ea typeface="仿宋" panose="02010609060101010101" charset="-122"/>
              </a:rPr>
              <a:t> made a quick response. </a:t>
            </a:r>
            <a:endParaRPr lang="en-US" altLang="zh-CN" sz="2800">
              <a:solidFill>
                <a:srgbClr val="000000"/>
              </a:solidFill>
              <a:latin typeface="Times New Roman" panose="02020603050405020304" charset="0"/>
              <a:ea typeface="仿宋" panose="02010609060101010101" charset="-122"/>
            </a:endParaRPr>
          </a:p>
        </p:txBody>
      </p:sp>
      <p:sp>
        <p:nvSpPr>
          <p:cNvPr id="100360" name="文本框 3"/>
          <p:cNvSpPr txBox="1"/>
          <p:nvPr/>
        </p:nvSpPr>
        <p:spPr>
          <a:xfrm>
            <a:off x="558165" y="4456430"/>
            <a:ext cx="9225280" cy="521970"/>
          </a:xfrm>
          <a:prstGeom prst="rect">
            <a:avLst/>
          </a:prstGeom>
          <a:noFill/>
          <a:ln w="9525">
            <a:noFill/>
          </a:ln>
        </p:spPr>
        <p:txBody>
          <a:bodyPr wrap="square" anchor="t" anchorCtr="0">
            <a:spAutoFit/>
          </a:bodyPr>
          <a:p>
            <a:pPr marL="104775" defTabSz="266700">
              <a:spcBef>
                <a:spcPts val="500"/>
              </a:spcBef>
            </a:pPr>
            <a:r>
              <a:rPr lang="en-US" altLang="zh-CN" sz="2800">
                <a:solidFill>
                  <a:srgbClr val="000000"/>
                </a:solidFill>
                <a:latin typeface="Times New Roman" panose="02020603050405020304" charset="0"/>
                <a:ea typeface="仿宋" panose="02010609060101010101" charset="-122"/>
              </a:rPr>
              <a:t> I pulled away and</a:t>
            </a:r>
            <a:r>
              <a:rPr lang="en-US" altLang="zh-CN" sz="2800" b="1">
                <a:solidFill>
                  <a:srgbClr val="C00000"/>
                </a:solidFill>
                <a:latin typeface="Times New Roman" panose="02020603050405020304" charset="0"/>
                <a:ea typeface="仿宋" panose="02010609060101010101" charset="-122"/>
              </a:rPr>
              <a:t> jogged</a:t>
            </a:r>
            <a:r>
              <a:rPr lang="en-US" altLang="zh-CN" sz="2800">
                <a:solidFill>
                  <a:srgbClr val="000000"/>
                </a:solidFill>
                <a:latin typeface="Times New Roman" panose="02020603050405020304" charset="0"/>
                <a:ea typeface="仿宋" panose="02010609060101010101" charset="-122"/>
              </a:rPr>
              <a:t> to the classroom.</a:t>
            </a:r>
            <a:endParaRPr lang="zh-CN" altLang="en-US"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2406015"/>
            <a:ext cx="10793095" cy="95313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2.</a:t>
            </a:r>
            <a:r>
              <a:rPr lang="zh-CN" altLang="en-US" sz="2800">
                <a:latin typeface="仿宋" panose="02010609060101010101" charset="-122"/>
                <a:ea typeface="仿宋" panose="02010609060101010101" charset="-122"/>
                <a:cs typeface="仿宋" panose="02010609060101010101" charset="-122"/>
              </a:rPr>
              <a:t>看到发生的事情后，另外两个</a:t>
            </a:r>
            <a:r>
              <a:rPr lang="zh-CN" altLang="en-US" sz="2800" b="1">
                <a:solidFill>
                  <a:srgbClr val="C00000"/>
                </a:solidFill>
                <a:latin typeface="仿宋" panose="02010609060101010101" charset="-122"/>
                <a:ea typeface="仿宋" panose="02010609060101010101" charset="-122"/>
                <a:cs typeface="仿宋" panose="02010609060101010101" charset="-122"/>
              </a:rPr>
              <a:t>慢跑者</a:t>
            </a:r>
            <a:r>
              <a:rPr lang="zh-CN" altLang="en-US" sz="2800">
                <a:latin typeface="仿宋" panose="02010609060101010101" charset="-122"/>
                <a:ea typeface="仿宋" panose="02010609060101010101" charset="-122"/>
                <a:cs typeface="仿宋" panose="02010609060101010101" charset="-122"/>
              </a:rPr>
              <a:t>迅速做出了反应。</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438150" y="831850"/>
            <a:ext cx="11280140" cy="571500"/>
          </a:xfrm>
          <a:prstGeom prst="rect">
            <a:avLst/>
          </a:prstGeom>
          <a:noFill/>
        </p:spPr>
        <p:txBody>
          <a:bodyPr wrap="square" rtlCol="0" anchor="t">
            <a:noAutofit/>
          </a:bodyPr>
          <a:p>
            <a:pPr algn="just" defTabSz="266700"/>
            <a:r>
              <a:rPr lang="en-US" altLang="zh-CN" sz="2800">
                <a:solidFill>
                  <a:srgbClr val="000000"/>
                </a:solidFill>
                <a:latin typeface="Times New Roman" panose="02020603050405020304" charset="0"/>
                <a:ea typeface="仿宋" panose="02010609060101010101" charset="-122"/>
                <a:sym typeface="+mn-ea"/>
              </a:rPr>
              <a:t>1.</a:t>
            </a:r>
            <a:r>
              <a:rPr lang="zh-CN" altLang="en-US" sz="2800">
                <a:solidFill>
                  <a:srgbClr val="000000"/>
                </a:solidFill>
                <a:latin typeface="Times New Roman" panose="02020603050405020304" charset="0"/>
                <a:ea typeface="仿宋" panose="02010609060101010101" charset="-122"/>
                <a:sym typeface="+mn-ea"/>
              </a:rPr>
              <a:t>现在运动在中国很盛行。在各种运动中，我尤其喜欢</a:t>
            </a:r>
            <a:r>
              <a:rPr lang="zh-CN" altLang="en-US" sz="2800" b="1">
                <a:solidFill>
                  <a:srgbClr val="C00000"/>
                </a:solidFill>
                <a:latin typeface="Times New Roman" panose="02020603050405020304" charset="0"/>
                <a:ea typeface="仿宋" panose="02010609060101010101" charset="-122"/>
                <a:sym typeface="+mn-ea"/>
              </a:rPr>
              <a:t>慢跑</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558165" y="3930015"/>
            <a:ext cx="7254875" cy="373380"/>
          </a:xfrm>
          <a:prstGeom prst="rect">
            <a:avLst/>
          </a:prstGeom>
          <a:noFill/>
        </p:spPr>
        <p:txBody>
          <a:bodyPr wrap="square" rtlCol="0" anchor="t">
            <a:noAutofit/>
          </a:bodyPr>
          <a:p>
            <a:r>
              <a:rPr lang="en-US" altLang="zh-CN" sz="2800">
                <a:latin typeface="仿宋" panose="02010609060101010101" charset="-122"/>
                <a:ea typeface="仿宋" panose="02010609060101010101" charset="-122"/>
                <a:cs typeface="仿宋" panose="02010609060101010101" charset="-122"/>
              </a:rPr>
              <a:t>3.</a:t>
            </a:r>
            <a:r>
              <a:rPr lang="zh-CN" altLang="en-US" sz="2800">
                <a:latin typeface="仿宋" panose="02010609060101010101" charset="-122"/>
                <a:ea typeface="仿宋" panose="02010609060101010101" charset="-122"/>
                <a:cs typeface="仿宋" panose="02010609060101010101" charset="-122"/>
              </a:rPr>
              <a:t>我把车停下，</a:t>
            </a:r>
            <a:r>
              <a:rPr lang="zh-CN" altLang="en-US" sz="2800" b="1">
                <a:solidFill>
                  <a:srgbClr val="C00000"/>
                </a:solidFill>
                <a:latin typeface="仿宋" panose="02010609060101010101" charset="-122"/>
                <a:ea typeface="仿宋" panose="02010609060101010101" charset="-122"/>
                <a:cs typeface="仿宋" panose="02010609060101010101" charset="-122"/>
              </a:rPr>
              <a:t>小跑</a:t>
            </a:r>
            <a:r>
              <a:rPr lang="zh-CN" altLang="en-US" sz="2800">
                <a:latin typeface="仿宋" panose="02010609060101010101" charset="-122"/>
                <a:ea typeface="仿宋" panose="02010609060101010101" charset="-122"/>
                <a:cs typeface="仿宋" panose="02010609060101010101" charset="-122"/>
              </a:rPr>
              <a:t>着来到教室。</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5" name="文本框 4"/>
          <p:cNvSpPr txBox="1"/>
          <p:nvPr/>
        </p:nvSpPr>
        <p:spPr>
          <a:xfrm>
            <a:off x="374650" y="4978400"/>
            <a:ext cx="10685780" cy="953135"/>
          </a:xfrm>
          <a:prstGeom prst="rect">
            <a:avLst/>
          </a:prstGeom>
          <a:noFill/>
        </p:spPr>
        <p:txBody>
          <a:bodyPr wrap="square" rtlCol="0" anchor="t">
            <a:spAutoFit/>
          </a:bodyPr>
          <a:p>
            <a:pPr algn="just" defTabSz="266700"/>
            <a:r>
              <a:rPr lang="en-US" altLang="zh-CN" sz="2800">
                <a:solidFill>
                  <a:srgbClr val="000000"/>
                </a:solidFill>
                <a:latin typeface="Times New Roman" panose="02020603050405020304" charset="0"/>
                <a:ea typeface="仿宋" panose="02010609060101010101" charset="-122"/>
                <a:sym typeface="+mn-ea"/>
              </a:rPr>
              <a:t> 4.</a:t>
            </a:r>
            <a:r>
              <a:rPr lang="zh-CN" altLang="en-US" sz="2800">
                <a:solidFill>
                  <a:srgbClr val="000000"/>
                </a:solidFill>
                <a:latin typeface="Times New Roman" panose="02020603050405020304" charset="0"/>
                <a:ea typeface="仿宋" panose="02010609060101010101" charset="-122"/>
                <a:sym typeface="+mn-ea"/>
              </a:rPr>
              <a:t>有人不小心</a:t>
            </a:r>
            <a:r>
              <a:rPr lang="zh-CN" altLang="en-US" sz="2800" b="1">
                <a:solidFill>
                  <a:srgbClr val="C00000"/>
                </a:solidFill>
                <a:latin typeface="Times New Roman" panose="02020603050405020304" charset="0"/>
                <a:ea typeface="仿宋" panose="02010609060101010101" charset="-122"/>
                <a:sym typeface="+mn-ea"/>
              </a:rPr>
              <a:t>轻轻碰</a:t>
            </a:r>
            <a:r>
              <a:rPr lang="zh-CN" altLang="en-US" sz="2800">
                <a:solidFill>
                  <a:srgbClr val="000000"/>
                </a:solidFill>
                <a:latin typeface="Times New Roman" panose="02020603050405020304" charset="0"/>
                <a:ea typeface="仿宋" panose="02010609060101010101" charset="-122"/>
                <a:sym typeface="+mn-ea"/>
              </a:rPr>
              <a:t>了一下她的胳膊肘儿，把咖啡弄洒了。</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pPr algn="just" defTabSz="266700"/>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558165" y="5683250"/>
            <a:ext cx="8980805" cy="521970"/>
          </a:xfrm>
          <a:prstGeom prst="rect">
            <a:avLst/>
          </a:prstGeom>
          <a:noFill/>
        </p:spPr>
        <p:txBody>
          <a:bodyPr wrap="square" rtlCol="0" anchor="t">
            <a:spAutoFit/>
          </a:bodyPr>
          <a:p>
            <a:r>
              <a:rPr lang="en-US" altLang="zh-CN" sz="2800">
                <a:latin typeface="+mn-cs"/>
              </a:rPr>
              <a:t>Someone</a:t>
            </a:r>
            <a:r>
              <a:rPr lang="en-US" altLang="en-US" sz="2800">
                <a:latin typeface="+mn-cs"/>
              </a:rPr>
              <a:t> </a:t>
            </a:r>
            <a:r>
              <a:rPr lang="en-US" altLang="zh-CN" sz="2800" b="1">
                <a:solidFill>
                  <a:srgbClr val="C00000"/>
                </a:solidFill>
                <a:latin typeface="+mn-cs"/>
              </a:rPr>
              <a:t>jogged</a:t>
            </a:r>
            <a:r>
              <a:rPr lang="en-US" altLang="zh-CN" sz="2800">
                <a:latin typeface="+mn-cs"/>
              </a:rPr>
              <a:t> her elbow,</a:t>
            </a:r>
            <a:r>
              <a:rPr lang="en-US" altLang="en-US" sz="2800">
                <a:latin typeface="+mn-cs"/>
              </a:rPr>
              <a:t> </a:t>
            </a:r>
            <a:r>
              <a:rPr lang="en-US" altLang="zh-CN" sz="2800">
                <a:latin typeface="+mn-cs"/>
              </a:rPr>
              <a:t>making her spill her coffee.</a:t>
            </a:r>
            <a:endParaRPr lang="zh-CN" altLang="en-US" sz="2800">
              <a:latin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0358"/>
                                        </p:tgtEl>
                                        <p:attrNameLst>
                                          <p:attrName>style.visibility</p:attrName>
                                        </p:attrNameLst>
                                      </p:cBhvr>
                                      <p:to>
                                        <p:strVal val="visible"/>
                                      </p:to>
                                    </p:set>
                                    <p:anim to="" calcmode="lin" valueType="num">
                                      <p:cBhvr>
                                        <p:cTn id="7" dur="1" fill="hold"/>
                                        <p:tgtEl>
                                          <p:spTgt spid="10035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0359"/>
                                        </p:tgtEl>
                                        <p:attrNameLst>
                                          <p:attrName>style.visibility</p:attrName>
                                        </p:attrNameLst>
                                      </p:cBhvr>
                                      <p:to>
                                        <p:strVal val="visible"/>
                                      </p:to>
                                    </p:set>
                                    <p:anim to="" calcmode="lin" valueType="num">
                                      <p:cBhvr>
                                        <p:cTn id="12" dur="1" fill="hold"/>
                                        <p:tgtEl>
                                          <p:spTgt spid="10035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0360"/>
                                        </p:tgtEl>
                                        <p:attrNameLst>
                                          <p:attrName>style.visibility</p:attrName>
                                        </p:attrNameLst>
                                      </p:cBhvr>
                                      <p:to>
                                        <p:strVal val="visible"/>
                                      </p:to>
                                    </p:set>
                                    <p:anim to="" calcmode="lin" valueType="num">
                                      <p:cBhvr>
                                        <p:cTn id="17" dur="1" fill="hold"/>
                                        <p:tgtEl>
                                          <p:spTgt spid="10036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P spid="100358" grpId="1"/>
      <p:bldP spid="100359" grpId="0"/>
      <p:bldP spid="100359" grpId="1"/>
      <p:bldP spid="100360" grpId="0"/>
      <p:bldP spid="100360" grpId="1"/>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2403" name="文本框 10"/>
          <p:cNvSpPr txBox="1"/>
          <p:nvPr/>
        </p:nvSpPr>
        <p:spPr>
          <a:xfrm>
            <a:off x="720725" y="260350"/>
            <a:ext cx="246126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02404" name="文本框 17"/>
          <p:cNvSpPr txBox="1"/>
          <p:nvPr>
            <p:custDataLst>
              <p:tags r:id="rId1"/>
            </p:custDataLst>
          </p:nvPr>
        </p:nvSpPr>
        <p:spPr>
          <a:xfrm>
            <a:off x="2846070" y="21113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stress	/stres/	n.压力;紧张 vt.强调;重读</a:t>
            </a:r>
            <a:endParaRPr lang="zh-CN" altLang="en-US" sz="2800" b="1">
              <a:solidFill>
                <a:srgbClr val="000000"/>
              </a:solidFill>
              <a:latin typeface="Times New Roman" panose="02020603050405020304" charset="0"/>
              <a:ea typeface="仿宋" panose="02010609060101010101" charset="-122"/>
            </a:endParaRPr>
          </a:p>
        </p:txBody>
      </p:sp>
      <p:sp>
        <p:nvSpPr>
          <p:cNvPr id="102405" name="文本框 1"/>
          <p:cNvSpPr txBox="1"/>
          <p:nvPr/>
        </p:nvSpPr>
        <p:spPr>
          <a:xfrm>
            <a:off x="374650" y="720725"/>
            <a:ext cx="10441940" cy="891540"/>
          </a:xfrm>
          <a:prstGeom prst="rect">
            <a:avLst/>
          </a:prstGeom>
          <a:noFill/>
          <a:ln w="9525">
            <a:noFill/>
          </a:ln>
        </p:spPr>
        <p:txBody>
          <a:bodyPr wrap="square" anchor="t" anchorCtr="0">
            <a:spAutoFit/>
          </a:bodyPr>
          <a:p>
            <a:pPr algn="l">
              <a:buClrTx/>
              <a:buSzTx/>
              <a:buFontTx/>
            </a:pPr>
            <a:r>
              <a:rPr lang="en-US" altLang="zh-CN" sz="2800">
                <a:solidFill>
                  <a:srgbClr val="000000"/>
                </a:solidFill>
                <a:latin typeface="Times New Roman" panose="02020603050405020304" charset="0"/>
                <a:ea typeface="仿宋" panose="02010609060101010101" charset="-122"/>
              </a:rPr>
              <a:t>1.</a:t>
            </a:r>
            <a:r>
              <a:rPr lang="zh-CN" altLang="en-US" sz="2800" b="1">
                <a:solidFill>
                  <a:srgbClr val="C00000"/>
                </a:solidFill>
                <a:latin typeface="Times New Roman" panose="02020603050405020304" charset="0"/>
                <a:ea typeface="仿宋" panose="02010609060101010101" charset="-122"/>
              </a:rPr>
              <a:t>必须着重指出的是</a:t>
            </a:r>
            <a:r>
              <a:rPr lang="en-US" altLang="zh-CN" sz="2800">
                <a:solidFill>
                  <a:srgbClr val="000000"/>
                </a:solidFill>
                <a:latin typeface="Times New Roman" panose="02020603050405020304" charset="0"/>
                <a:ea typeface="仿宋" panose="02010609060101010101" charset="-122"/>
              </a:rPr>
              <a:t>,</a:t>
            </a:r>
            <a:r>
              <a:rPr lang="zh-CN" altLang="en-US" sz="2800">
                <a:solidFill>
                  <a:srgbClr val="000000"/>
                </a:solidFill>
                <a:latin typeface="Times New Roman" panose="02020603050405020304" charset="0"/>
                <a:ea typeface="仿宋" panose="02010609060101010101" charset="-122"/>
              </a:rPr>
              <a:t>我们应更好地理解其优缺点。</a:t>
            </a:r>
            <a:r>
              <a:rPr lang="zh-CN" altLang="en-US" sz="2400" b="1">
                <a:solidFill>
                  <a:schemeClr val="accent6">
                    <a:lumMod val="50000"/>
                  </a:schemeClr>
                </a:solidFill>
                <a:latin typeface="Times New Roman" panose="02020603050405020304" charset="0"/>
                <a:ea typeface="仿宋" panose="02010609060101010101" charset="-122"/>
              </a:rPr>
              <a:t>(2021全国乙卷应用文之发言稿)</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3" name="文本框 2"/>
          <p:cNvSpPr txBox="1"/>
          <p:nvPr/>
        </p:nvSpPr>
        <p:spPr>
          <a:xfrm>
            <a:off x="438150" y="4807585"/>
            <a:ext cx="8136255"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Mr Liu often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stresses the importance of </a:t>
            </a:r>
            <a:r>
              <a:rPr lang="en-US" altLang="zh-CN" sz="2800" noProof="1">
                <a:solidFill>
                  <a:srgbClr val="000000"/>
                </a:solidFill>
                <a:uFill>
                  <a:solidFill>
                    <a:srgbClr val="000000"/>
                  </a:solidFill>
                </a:uFill>
                <a:latin typeface="Times New Roman" panose="02020603050405020304" charset="0"/>
                <a:ea typeface="仿宋" panose="02010609060101010101" charset="-122"/>
                <a:cs typeface="+mn-cs"/>
              </a:rPr>
              <a:t>learning English well</a:t>
            </a:r>
            <a:r>
              <a:rPr lang="zh-CN" altLang="en-US" sz="2800" noProof="1">
                <a:solidFill>
                  <a:srgbClr val="0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which has a great impact on me.</a:t>
            </a:r>
            <a:endParaRPr lang="zh-CN" altLang="en-US" sz="2800" noProof="1">
              <a:solidFill>
                <a:srgbClr val="000000"/>
              </a:solidFill>
              <a:latin typeface="Times New Roman" panose="02020603050405020304" charset="0"/>
              <a:ea typeface="仿宋" panose="02010609060101010101" charset="-122"/>
              <a:cs typeface="+mn-cs"/>
            </a:endParaRPr>
          </a:p>
        </p:txBody>
      </p:sp>
      <p:sp>
        <p:nvSpPr>
          <p:cNvPr id="2" name="文本框 1"/>
          <p:cNvSpPr txBox="1"/>
          <p:nvPr/>
        </p:nvSpPr>
        <p:spPr>
          <a:xfrm>
            <a:off x="589280" y="3031490"/>
            <a:ext cx="1097851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You’d better arrive a little earlier as the Chinese </a:t>
            </a:r>
            <a:r>
              <a:rPr lang="en-US" altLang="zh-CN" sz="2800" b="1">
                <a:solidFill>
                  <a:srgbClr val="C00000"/>
                </a:solidFill>
                <a:latin typeface="Times New Roman" panose="02020603050405020304" charset="0"/>
                <a:ea typeface="仿宋" panose="02010609060101010101" charset="-122"/>
                <a:sym typeface="+mn-ea"/>
              </a:rPr>
              <a:t>lay stress on</a:t>
            </a:r>
            <a:r>
              <a:rPr lang="en-US" altLang="zh-CN" sz="2800">
                <a:solidFill>
                  <a:srgbClr val="000000"/>
                </a:solidFill>
                <a:latin typeface="Times New Roman" panose="02020603050405020304" charset="0"/>
                <a:ea typeface="仿宋" panose="02010609060101010101" charset="-122"/>
                <a:sym typeface="+mn-ea"/>
              </a:rPr>
              <a:t> punctuality.</a:t>
            </a:r>
            <a:endParaRPr lang="en-US" altLang="zh-CN" sz="2800">
              <a:solidFill>
                <a:srgbClr val="000000"/>
              </a:solidFill>
              <a:latin typeface="Times New Roman" panose="02020603050405020304" charset="0"/>
              <a:ea typeface="仿宋" panose="02010609060101010101" charset="-122"/>
              <a:sym typeface="+mn-ea"/>
            </a:endParaRPr>
          </a:p>
        </p:txBody>
      </p:sp>
      <p:sp>
        <p:nvSpPr>
          <p:cNvPr id="4" name="文本框 3"/>
          <p:cNvSpPr txBox="1"/>
          <p:nvPr/>
        </p:nvSpPr>
        <p:spPr>
          <a:xfrm>
            <a:off x="374650" y="2509520"/>
            <a:ext cx="10241280" cy="521970"/>
          </a:xfrm>
          <a:prstGeom prst="rect">
            <a:avLst/>
          </a:prstGeom>
          <a:noFill/>
        </p:spPr>
        <p:txBody>
          <a:bodyPr wrap="square" rtlCol="0" anchor="t">
            <a:spAutoFit/>
          </a:bodyPr>
          <a:p>
            <a:pPr algn="l">
              <a:buClrTx/>
              <a:buSzTx/>
              <a:buFontTx/>
            </a:pPr>
            <a:r>
              <a:rPr lang="en-US" altLang="zh-CN" sz="2800">
                <a:solidFill>
                  <a:srgbClr val="000000"/>
                </a:solidFill>
                <a:latin typeface="Times New Roman" panose="02020603050405020304" charset="0"/>
                <a:ea typeface="仿宋" panose="02010609060101010101" charset="-122"/>
                <a:sym typeface="+mn-ea"/>
              </a:rPr>
              <a:t>2.</a:t>
            </a:r>
            <a:r>
              <a:rPr lang="zh-CN" altLang="en-US" sz="2800">
                <a:solidFill>
                  <a:srgbClr val="000000"/>
                </a:solidFill>
                <a:latin typeface="Times New Roman" panose="02020603050405020304" charset="0"/>
                <a:ea typeface="仿宋" panose="02010609060101010101" charset="-122"/>
                <a:sym typeface="+mn-ea"/>
              </a:rPr>
              <a:t>你最好早点到</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因为中国人</a:t>
            </a:r>
            <a:r>
              <a:rPr lang="zh-CN" altLang="en-US" sz="2800" b="1">
                <a:solidFill>
                  <a:srgbClr val="C00000"/>
                </a:solidFill>
                <a:latin typeface="Times New Roman" panose="02020603050405020304" charset="0"/>
                <a:ea typeface="仿宋" panose="02010609060101010101" charset="-122"/>
                <a:sym typeface="+mn-ea"/>
              </a:rPr>
              <a:t>重视</a:t>
            </a:r>
            <a:r>
              <a:rPr lang="zh-CN" altLang="en-US" sz="2800">
                <a:solidFill>
                  <a:srgbClr val="000000"/>
                </a:solidFill>
                <a:latin typeface="Times New Roman" panose="02020603050405020304" charset="0"/>
                <a:ea typeface="仿宋" panose="02010609060101010101" charset="-122"/>
                <a:sym typeface="+mn-ea"/>
              </a:rPr>
              <a:t>守时。</a:t>
            </a:r>
            <a:r>
              <a:rPr lang="zh-CN" altLang="en-US" sz="2400" b="1">
                <a:solidFill>
                  <a:schemeClr val="accent6">
                    <a:lumMod val="50000"/>
                  </a:schemeClr>
                </a:solidFill>
                <a:latin typeface="Times New Roman" panose="02020603050405020304" charset="0"/>
                <a:ea typeface="仿宋" panose="02010609060101010101" charset="-122"/>
                <a:sym typeface="+mn-ea"/>
              </a:rPr>
              <a:t>(应用文之建议信)</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sp>
        <p:nvSpPr>
          <p:cNvPr id="5" name="文本框 4"/>
          <p:cNvSpPr txBox="1"/>
          <p:nvPr/>
        </p:nvSpPr>
        <p:spPr>
          <a:xfrm>
            <a:off x="438150" y="1632585"/>
            <a:ext cx="9888220"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It must be stressed that </a:t>
            </a:r>
            <a:r>
              <a:rPr lang="en-US" altLang="zh-CN" sz="2800">
                <a:solidFill>
                  <a:srgbClr val="000000"/>
                </a:solidFill>
                <a:latin typeface="Times New Roman" panose="02020603050405020304" charset="0"/>
                <a:ea typeface="仿宋" panose="02010609060101010101" charset="-122"/>
                <a:sym typeface="+mn-ea"/>
              </a:rPr>
              <a:t>we should have a good understanding of its advantages and disadvantages.</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374650" y="3735070"/>
            <a:ext cx="10441940" cy="891540"/>
          </a:xfrm>
          <a:prstGeom prst="rect">
            <a:avLst/>
          </a:prstGeom>
          <a:noFill/>
        </p:spPr>
        <p:txBody>
          <a:bodyPr wrap="square" rtlCol="0" anchor="t">
            <a:spAutoFit/>
          </a:bodyPr>
          <a:p>
            <a:pPr algn="l" defTabSz="9144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 3.</a:t>
            </a:r>
            <a:r>
              <a:rPr lang="zh-CN" altLang="en-US" sz="2800">
                <a:solidFill>
                  <a:srgbClr val="000000"/>
                </a:solidFill>
                <a:latin typeface="Times New Roman" panose="02020603050405020304" charset="0"/>
                <a:ea typeface="仿宋" panose="02010609060101010101" charset="-122"/>
                <a:sym typeface="+mn-ea"/>
              </a:rPr>
              <a:t>刘老师经常</a:t>
            </a:r>
            <a:r>
              <a:rPr lang="zh-CN" altLang="en-US" sz="2800" b="1">
                <a:solidFill>
                  <a:srgbClr val="C00000"/>
                </a:solidFill>
                <a:latin typeface="Times New Roman" panose="02020603050405020304" charset="0"/>
                <a:ea typeface="仿宋" panose="02010609060101010101" charset="-122"/>
                <a:sym typeface="+mn-ea"/>
              </a:rPr>
              <a:t>强调</a:t>
            </a:r>
            <a:r>
              <a:rPr lang="zh-CN" altLang="en-US" sz="2800">
                <a:solidFill>
                  <a:srgbClr val="000000"/>
                </a:solidFill>
                <a:latin typeface="Times New Roman" panose="02020603050405020304" charset="0"/>
                <a:ea typeface="仿宋" panose="02010609060101010101" charset="-122"/>
                <a:sym typeface="+mn-ea"/>
              </a:rPr>
              <a:t>学好英语</a:t>
            </a:r>
            <a:r>
              <a:rPr lang="zh-CN" altLang="en-US" sz="2800" b="1">
                <a:solidFill>
                  <a:srgbClr val="C00000"/>
                </a:solidFill>
                <a:latin typeface="Times New Roman" panose="02020603050405020304" charset="0"/>
                <a:ea typeface="仿宋" panose="02010609060101010101" charset="-122"/>
                <a:sym typeface="+mn-ea"/>
              </a:rPr>
              <a:t>的重要性</a:t>
            </a:r>
            <a:r>
              <a:rPr lang="zh-CN" altLang="en-US" sz="2800">
                <a:solidFill>
                  <a:srgbClr val="000000"/>
                </a:solidFill>
                <a:latin typeface="Times New Roman" panose="02020603050405020304" charset="0"/>
                <a:ea typeface="仿宋" panose="02010609060101010101" charset="-122"/>
                <a:sym typeface="+mn-ea"/>
              </a:rPr>
              <a:t>，这对我有很大的影响。</a:t>
            </a:r>
            <a:r>
              <a:rPr lang="zh-CN" altLang="en-US" sz="2400" b="1">
                <a:solidFill>
                  <a:schemeClr val="accent6">
                    <a:lumMod val="50000"/>
                  </a:schemeClr>
                </a:solidFill>
                <a:latin typeface="Times New Roman" panose="02020603050405020304" charset="0"/>
                <a:ea typeface="仿宋" panose="02010609060101010101" charset="-122"/>
                <a:sym typeface="+mn-ea"/>
              </a:rPr>
              <a:t>(2020全国卷Ⅰ应用文之人物介绍)</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7" name="图片 6" descr="老师"/>
          <p:cNvPicPr>
            <a:picLocks noChangeAspect="1"/>
          </p:cNvPicPr>
          <p:nvPr/>
        </p:nvPicPr>
        <p:blipFill>
          <a:blip r:embed="rId2"/>
          <a:stretch>
            <a:fillRect/>
          </a:stretch>
        </p:blipFill>
        <p:spPr>
          <a:xfrm>
            <a:off x="8963025" y="3553460"/>
            <a:ext cx="3050540" cy="30505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3" grpId="0"/>
      <p:bldP spid="3"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2403" name="文本框 10"/>
          <p:cNvSpPr txBox="1"/>
          <p:nvPr/>
        </p:nvSpPr>
        <p:spPr>
          <a:xfrm>
            <a:off x="720725" y="260350"/>
            <a:ext cx="186245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02404" name="文本框 17"/>
          <p:cNvSpPr txBox="1"/>
          <p:nvPr>
            <p:custDataLst>
              <p:tags r:id="rId1"/>
            </p:custDataLst>
          </p:nvPr>
        </p:nvSpPr>
        <p:spPr>
          <a:xfrm>
            <a:off x="2768600" y="17430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stress	/stres/	n.压力;紧张 vt.强调;重读</a:t>
            </a:r>
            <a:endParaRPr lang="zh-CN" altLang="en-US" sz="2800" b="1">
              <a:solidFill>
                <a:srgbClr val="000000"/>
              </a:solidFill>
              <a:latin typeface="Times New Roman" panose="02020603050405020304" charset="0"/>
              <a:ea typeface="仿宋" panose="02010609060101010101" charset="-122"/>
            </a:endParaRPr>
          </a:p>
        </p:txBody>
      </p:sp>
      <p:sp>
        <p:nvSpPr>
          <p:cNvPr id="102407" name="文本框 1"/>
          <p:cNvSpPr txBox="1"/>
          <p:nvPr/>
        </p:nvSpPr>
        <p:spPr>
          <a:xfrm>
            <a:off x="720725" y="1601470"/>
            <a:ext cx="8902700" cy="52197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These stories can </a:t>
            </a:r>
            <a:r>
              <a:rPr lang="en-US" altLang="zh-CN" sz="2800" b="1">
                <a:solidFill>
                  <a:srgbClr val="C00000"/>
                </a:solidFill>
                <a:latin typeface="Times New Roman" panose="02020603050405020304" charset="0"/>
                <a:ea typeface="仿宋" panose="02010609060101010101" charset="-122"/>
              </a:rPr>
              <a:t>relieve my stress</a:t>
            </a:r>
            <a:r>
              <a:rPr lang="en-US" altLang="zh-CN" sz="2800">
                <a:solidFill>
                  <a:srgbClr val="000000"/>
                </a:solidFill>
                <a:latin typeface="Times New Roman" panose="02020603050405020304" charset="0"/>
                <a:ea typeface="仿宋" panose="02010609060101010101" charset="-122"/>
              </a:rPr>
              <a:t> and broaden my horizon.</a:t>
            </a:r>
            <a:endParaRPr lang="en-US" altLang="zh-CN" sz="2800">
              <a:solidFill>
                <a:srgbClr val="000000"/>
              </a:solidFill>
              <a:latin typeface="Times New Roman" panose="02020603050405020304" charset="0"/>
              <a:ea typeface="仿宋" panose="02010609060101010101" charset="-122"/>
            </a:endParaRPr>
          </a:p>
        </p:txBody>
      </p:sp>
      <p:sp>
        <p:nvSpPr>
          <p:cNvPr id="102409" name="文本框 4"/>
          <p:cNvSpPr txBox="1"/>
          <p:nvPr/>
        </p:nvSpPr>
        <p:spPr>
          <a:xfrm>
            <a:off x="720725" y="2675890"/>
            <a:ext cx="927227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The contemporary young people are </a:t>
            </a:r>
            <a:r>
              <a:rPr lang="en-US" altLang="zh-CN" sz="2800" b="1">
                <a:solidFill>
                  <a:srgbClr val="C00000"/>
                </a:solidFill>
                <a:latin typeface="Times New Roman" panose="02020603050405020304" charset="0"/>
                <a:ea typeface="仿宋" panose="02010609060101010101" charset="-122"/>
              </a:rPr>
              <a:t>stressed out</a:t>
            </a:r>
            <a:r>
              <a:rPr lang="en-US" altLang="zh-CN" sz="2800">
                <a:solidFill>
                  <a:srgbClr val="000000"/>
                </a:solidFill>
                <a:latin typeface="Times New Roman" panose="02020603050405020304" charset="0"/>
                <a:ea typeface="仿宋" panose="02010609060101010101" charset="-122"/>
              </a:rPr>
              <a:t>, and we have to work hard to serve the country.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545465" y="1079500"/>
            <a:ext cx="9719310" cy="591820"/>
          </a:xfrm>
          <a:prstGeom prst="rect">
            <a:avLst/>
          </a:prstGeom>
          <a:noFill/>
        </p:spPr>
        <p:txBody>
          <a:bodyPr wrap="square" rtlCol="0" anchor="t">
            <a:noAutofit/>
          </a:bodyPr>
          <a:p>
            <a:r>
              <a:rPr lang="en-US" altLang="zh-CN" sz="2800">
                <a:latin typeface="仿宋" panose="02010609060101010101" charset="-122"/>
                <a:ea typeface="仿宋" panose="02010609060101010101" charset="-122"/>
              </a:rPr>
              <a:t>4.</a:t>
            </a:r>
            <a:r>
              <a:rPr lang="zh-CN" altLang="en-US" sz="2800">
                <a:latin typeface="仿宋" panose="02010609060101010101" charset="-122"/>
                <a:ea typeface="仿宋" panose="02010609060101010101" charset="-122"/>
              </a:rPr>
              <a:t>这些故事可以</a:t>
            </a:r>
            <a:r>
              <a:rPr lang="zh-CN" altLang="en-US" sz="2800" b="1">
                <a:solidFill>
                  <a:srgbClr val="C00000"/>
                </a:solidFill>
                <a:latin typeface="仿宋" panose="02010609060101010101" charset="-122"/>
                <a:ea typeface="仿宋" panose="02010609060101010101" charset="-122"/>
              </a:rPr>
              <a:t>缓解我的压力</a:t>
            </a:r>
            <a:r>
              <a:rPr lang="zh-CN" altLang="en-US" sz="2800">
                <a:latin typeface="仿宋" panose="02010609060101010101" charset="-122"/>
                <a:ea typeface="仿宋" panose="02010609060101010101" charset="-122"/>
              </a:rPr>
              <a:t>，开阔我的视野。</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endParaRPr>
          </a:p>
        </p:txBody>
      </p:sp>
      <p:sp>
        <p:nvSpPr>
          <p:cNvPr id="4" name="文本框 3"/>
          <p:cNvSpPr txBox="1"/>
          <p:nvPr/>
        </p:nvSpPr>
        <p:spPr>
          <a:xfrm>
            <a:off x="545465" y="2138680"/>
            <a:ext cx="9964420" cy="953135"/>
          </a:xfrm>
          <a:prstGeom prst="rect">
            <a:avLst/>
          </a:prstGeom>
          <a:noFill/>
        </p:spPr>
        <p:txBody>
          <a:bodyPr wrap="square" rtlCol="0" anchor="t">
            <a:spAutoFit/>
          </a:bodyPr>
          <a:p>
            <a:r>
              <a:rPr lang="en-US" altLang="zh-CN" sz="2800">
                <a:latin typeface="仿宋" panose="02010609060101010101" charset="-122"/>
                <a:ea typeface="仿宋" panose="02010609060101010101" charset="-122"/>
                <a:cs typeface="仿宋" panose="02010609060101010101" charset="-122"/>
              </a:rPr>
              <a:t>5. </a:t>
            </a:r>
            <a:r>
              <a:rPr lang="zh-CN" altLang="en-US" sz="2800">
                <a:latin typeface="仿宋" panose="02010609060101010101" charset="-122"/>
                <a:ea typeface="仿宋" panose="02010609060101010101" charset="-122"/>
                <a:cs typeface="仿宋" panose="02010609060101010101" charset="-122"/>
              </a:rPr>
              <a:t>当代年轻人</a:t>
            </a:r>
            <a:r>
              <a:rPr lang="zh-CN" altLang="en-US" sz="2800" b="1">
                <a:solidFill>
                  <a:srgbClr val="C00000"/>
                </a:solidFill>
                <a:latin typeface="仿宋" panose="02010609060101010101" charset="-122"/>
                <a:ea typeface="仿宋" panose="02010609060101010101" charset="-122"/>
                <a:cs typeface="仿宋" panose="02010609060101010101" charset="-122"/>
              </a:rPr>
              <a:t>压力很大</a:t>
            </a:r>
            <a:r>
              <a:rPr lang="zh-CN" altLang="en-US" sz="2800">
                <a:latin typeface="仿宋" panose="02010609060101010101" charset="-122"/>
                <a:ea typeface="仿宋" panose="02010609060101010101" charset="-122"/>
                <a:cs typeface="仿宋" panose="02010609060101010101" charset="-122"/>
              </a:rPr>
              <a:t>，我们必须努力工作报效国家。</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800">
              <a:latin typeface="仿宋" panose="02010609060101010101" charset="-122"/>
              <a:ea typeface="仿宋" panose="02010609060101010101" charset="-122"/>
              <a:cs typeface="仿宋" panose="02010609060101010101" charset="-122"/>
            </a:endParaRPr>
          </a:p>
        </p:txBody>
      </p:sp>
      <p:sp>
        <p:nvSpPr>
          <p:cNvPr id="5" name="文本框 4"/>
          <p:cNvSpPr txBox="1"/>
          <p:nvPr/>
        </p:nvSpPr>
        <p:spPr>
          <a:xfrm>
            <a:off x="545465" y="4582160"/>
            <a:ext cx="7155180" cy="953135"/>
          </a:xfrm>
          <a:prstGeom prst="rect">
            <a:avLst/>
          </a:prstGeom>
          <a:noFill/>
        </p:spPr>
        <p:txBody>
          <a:bodyPr wrap="square" rtlCol="0" anchor="t">
            <a:spAutoFit/>
          </a:bodyPr>
          <a:p>
            <a:r>
              <a:rPr lang="en-US" altLang="zh-CN" sz="2800">
                <a:latin typeface="+mn-cs"/>
              </a:rPr>
              <a:t>Confronted with too much delayed work, I often </a:t>
            </a:r>
            <a:r>
              <a:rPr lang="en-US" altLang="zh-CN" sz="2800" b="1">
                <a:solidFill>
                  <a:srgbClr val="C00000"/>
                </a:solidFill>
                <a:latin typeface="+mn-cs"/>
              </a:rPr>
              <a:t>feel stressed and frustrated</a:t>
            </a:r>
            <a:r>
              <a:rPr lang="en-US" altLang="zh-CN" sz="2800">
                <a:latin typeface="+mn-cs"/>
              </a:rPr>
              <a:t>. </a:t>
            </a:r>
            <a:endParaRPr lang="en-US" altLang="zh-CN" sz="2800">
              <a:latin typeface="+mn-cs"/>
            </a:endParaRPr>
          </a:p>
        </p:txBody>
      </p:sp>
      <p:sp>
        <p:nvSpPr>
          <p:cNvPr id="6" name="文本框 5"/>
          <p:cNvSpPr txBox="1"/>
          <p:nvPr/>
        </p:nvSpPr>
        <p:spPr>
          <a:xfrm>
            <a:off x="545465" y="3629025"/>
            <a:ext cx="7615555" cy="953135"/>
          </a:xfrm>
          <a:prstGeom prst="rect">
            <a:avLst/>
          </a:prstGeom>
          <a:noFill/>
        </p:spPr>
        <p:txBody>
          <a:bodyPr wrap="square" rtlCol="0" anchor="t">
            <a:spAutoFit/>
          </a:bodyPr>
          <a:p>
            <a:r>
              <a:rPr lang="en-US" altLang="zh-CN" sz="2800">
                <a:solidFill>
                  <a:srgbClr val="000000"/>
                </a:solidFill>
                <a:latin typeface="仿宋" panose="02010609060101010101" charset="-122"/>
                <a:ea typeface="仿宋" panose="02010609060101010101" charset="-122"/>
                <a:cs typeface="仿宋" panose="02010609060101010101" charset="-122"/>
                <a:sym typeface="+mn-ea"/>
              </a:rPr>
              <a:t>6.</a:t>
            </a:r>
            <a:r>
              <a:rPr lang="zh-CN" altLang="en-US" sz="2800">
                <a:solidFill>
                  <a:srgbClr val="000000"/>
                </a:solidFill>
                <a:latin typeface="仿宋" panose="02010609060101010101" charset="-122"/>
                <a:ea typeface="仿宋" panose="02010609060101010101" charset="-122"/>
                <a:cs typeface="仿宋" panose="02010609060101010101" charset="-122"/>
                <a:sym typeface="+mn-ea"/>
              </a:rPr>
              <a:t>面对太多拖延的工作，我经常</a:t>
            </a:r>
            <a:r>
              <a:rPr lang="zh-CN" altLang="en-US" sz="2800" b="1">
                <a:solidFill>
                  <a:srgbClr val="C00000"/>
                </a:solidFill>
                <a:latin typeface="仿宋" panose="02010609060101010101" charset="-122"/>
                <a:ea typeface="仿宋" panose="02010609060101010101" charset="-122"/>
                <a:cs typeface="仿宋" panose="02010609060101010101" charset="-122"/>
                <a:sym typeface="+mn-ea"/>
              </a:rPr>
              <a:t>感到压力和沮丧</a:t>
            </a:r>
            <a:r>
              <a:rPr lang="zh-CN" altLang="en-US" sz="2800">
                <a:solidFill>
                  <a:srgbClr val="000000"/>
                </a:solidFill>
                <a:latin typeface="仿宋" panose="02010609060101010101" charset="-122"/>
                <a:ea typeface="仿宋" panose="02010609060101010101" charset="-122"/>
                <a:cs typeface="仿宋" panose="02010609060101010101" charset="-122"/>
                <a:sym typeface="+mn-ea"/>
              </a:rPr>
              <a:t>。</a:t>
            </a:r>
            <a:r>
              <a:rPr lang="zh-CN" altLang="en-US" sz="2400" b="1">
                <a:solidFill>
                  <a:schemeClr val="accent6">
                    <a:lumMod val="50000"/>
                  </a:schemeClr>
                </a:solidFill>
                <a:latin typeface="Times New Roman" panose="02020603050405020304" charset="0"/>
                <a:ea typeface="仿宋" panose="02010609060101010101" charset="-122"/>
                <a:sym typeface="+mn-ea"/>
              </a:rPr>
              <a:t>(2022天津卷应用文之改掉坏习惯) </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7" name="图片 6" descr="压力"/>
          <p:cNvPicPr>
            <a:picLocks noChangeAspect="1"/>
          </p:cNvPicPr>
          <p:nvPr/>
        </p:nvPicPr>
        <p:blipFill>
          <a:blip r:embed="rId2"/>
          <a:stretch>
            <a:fillRect/>
          </a:stretch>
        </p:blipFill>
        <p:spPr>
          <a:xfrm>
            <a:off x="8209915" y="3197860"/>
            <a:ext cx="3509010" cy="3509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to="" calcmode="lin" valueType="num">
                                      <p:cBhvr>
                                        <p:cTn id="7" dur="1" fill="hold"/>
                                        <p:tgtEl>
                                          <p:spTgt spid="10240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 to="" calcmode="lin" valueType="num">
                                      <p:cBhvr>
                                        <p:cTn id="12" dur="1" fill="hold"/>
                                        <p:tgtEl>
                                          <p:spTgt spid="10240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P spid="102407" grpId="1"/>
      <p:bldP spid="102409" grpId="0"/>
      <p:bldP spid="102409" grpId="1"/>
      <p:bldP spid="5" grpId="0"/>
      <p:bldP spid="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4451" name="文本框 10"/>
          <p:cNvSpPr txBox="1"/>
          <p:nvPr/>
        </p:nvSpPr>
        <p:spPr>
          <a:xfrm>
            <a:off x="720725" y="260350"/>
            <a:ext cx="233934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04452" name="文本框 17"/>
          <p:cNvSpPr txBox="1"/>
          <p:nvPr>
            <p:custDataLst>
              <p:tags r:id="rId1"/>
            </p:custDataLst>
          </p:nvPr>
        </p:nvSpPr>
        <p:spPr>
          <a:xfrm>
            <a:off x="2789555" y="260350"/>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error	/ˈerə(r)/	n.错误;差错</a:t>
            </a:r>
            <a:endParaRPr lang="zh-CN" altLang="en-US" sz="2800" b="1">
              <a:solidFill>
                <a:srgbClr val="000000"/>
              </a:solidFill>
              <a:latin typeface="Times New Roman" panose="02020603050405020304" charset="0"/>
              <a:ea typeface="仿宋" panose="02010609060101010101" charset="-122"/>
            </a:endParaRPr>
          </a:p>
        </p:txBody>
      </p:sp>
      <p:sp>
        <p:nvSpPr>
          <p:cNvPr id="104453" name="文本框 1"/>
          <p:cNvSpPr txBox="1"/>
          <p:nvPr/>
        </p:nvSpPr>
        <p:spPr>
          <a:xfrm>
            <a:off x="0" y="991235"/>
            <a:ext cx="11482705" cy="1254125"/>
          </a:xfrm>
          <a:prstGeom prst="rect">
            <a:avLst/>
          </a:prstGeom>
          <a:noFill/>
          <a:ln w="9525">
            <a:noFill/>
          </a:ln>
        </p:spPr>
        <p:txBody>
          <a:bodyPr wrap="square" anchor="t" anchorCtr="0">
            <a:spAutoFit/>
          </a:bodyPr>
          <a:p>
            <a:pPr marL="454025" algn="l" defTabSz="266700">
              <a:lnSpc>
                <a:spcPct val="135000"/>
              </a:lnSpc>
              <a:spcBef>
                <a:spcPts val="400"/>
              </a:spcBef>
            </a:pPr>
            <a:r>
              <a:rPr lang="en-US" altLang="zh-CN" sz="2800">
                <a:solidFill>
                  <a:srgbClr val="000000"/>
                </a:solidFill>
                <a:latin typeface="Times New Roman" panose="02020603050405020304" charset="0"/>
                <a:ea typeface="仿宋" panose="02010609060101010101" charset="-122"/>
              </a:rPr>
              <a:t>I am writing with the intention of telling you the </a:t>
            </a:r>
            <a:r>
              <a:rPr lang="en-US" altLang="zh-CN" sz="2800" b="1">
                <a:solidFill>
                  <a:srgbClr val="C00000"/>
                </a:solidFill>
                <a:latin typeface="Times New Roman" panose="02020603050405020304" charset="0"/>
                <a:ea typeface="仿宋" panose="02010609060101010101" charset="-122"/>
              </a:rPr>
              <a:t>discovered some errors</a:t>
            </a:r>
            <a:r>
              <a:rPr lang="en-US" altLang="zh-CN" sz="2800">
                <a:solidFill>
                  <a:srgbClr val="000000"/>
                </a:solidFill>
                <a:latin typeface="Times New Roman" panose="02020603050405020304" charset="0"/>
                <a:ea typeface="仿宋" panose="02010609060101010101" charset="-122"/>
              </a:rPr>
              <a:t> on your signs.</a:t>
            </a:r>
            <a:endParaRPr lang="en-US" altLang="zh-CN" sz="2800">
              <a:solidFill>
                <a:srgbClr val="000000"/>
              </a:solidFill>
              <a:latin typeface="Times New Roman" panose="02020603050405020304" charset="0"/>
              <a:ea typeface="仿宋" panose="02010609060101010101" charset="-122"/>
            </a:endParaRPr>
          </a:p>
        </p:txBody>
      </p:sp>
      <p:sp>
        <p:nvSpPr>
          <p:cNvPr id="104455" name="文本框 3"/>
          <p:cNvSpPr txBox="1"/>
          <p:nvPr/>
        </p:nvSpPr>
        <p:spPr>
          <a:xfrm>
            <a:off x="374650" y="2825750"/>
            <a:ext cx="938403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However, under the encouragement and careful instruction of my mother, I learnt Fried Egg with Tomato after going through</a:t>
            </a:r>
            <a:r>
              <a:rPr lang="en-US" altLang="zh-CN" sz="2800" b="1">
                <a:solidFill>
                  <a:srgbClr val="C00000"/>
                </a:solidFill>
                <a:latin typeface="Times New Roman" panose="02020603050405020304" charset="0"/>
                <a:ea typeface="仿宋" panose="02010609060101010101" charset="-122"/>
              </a:rPr>
              <a:t> a series of trials and errors.</a:t>
            </a:r>
            <a:endParaRPr lang="en-US" altLang="zh-CN" sz="2800" b="1">
              <a:solidFill>
                <a:srgbClr val="C00000"/>
              </a:solidFill>
              <a:latin typeface="Times New Roman" panose="02020603050405020304" charset="0"/>
              <a:ea typeface="仿宋" panose="02010609060101010101" charset="-122"/>
            </a:endParaRPr>
          </a:p>
        </p:txBody>
      </p:sp>
      <p:sp>
        <p:nvSpPr>
          <p:cNvPr id="2" name="文本框 1"/>
          <p:cNvSpPr txBox="1"/>
          <p:nvPr/>
        </p:nvSpPr>
        <p:spPr>
          <a:xfrm>
            <a:off x="438150" y="782320"/>
            <a:ext cx="9519920" cy="829945"/>
          </a:xfrm>
          <a:prstGeom prst="rect">
            <a:avLst/>
          </a:prstGeom>
          <a:noFill/>
        </p:spPr>
        <p:txBody>
          <a:bodyPr wrap="square" rtlCol="0" anchor="t">
            <a:spAutoFit/>
          </a:bodyPr>
          <a:p>
            <a:r>
              <a:rPr lang="en-US" altLang="zh-CN" sz="2400">
                <a:latin typeface="仿宋" panose="02010609060101010101" charset="-122"/>
                <a:ea typeface="仿宋" panose="02010609060101010101" charset="-122"/>
                <a:cs typeface="仿宋" panose="02010609060101010101" charset="-122"/>
              </a:rPr>
              <a:t>1.</a:t>
            </a:r>
            <a:r>
              <a:rPr lang="zh-CN" altLang="en-US" sz="2400">
                <a:latin typeface="仿宋" panose="02010609060101010101" charset="-122"/>
                <a:ea typeface="仿宋" panose="02010609060101010101" charset="-122"/>
                <a:cs typeface="仿宋" panose="02010609060101010101" charset="-122"/>
              </a:rPr>
              <a:t>我写信是告诉你，我在你的标志上</a:t>
            </a:r>
            <a:r>
              <a:rPr lang="zh-CN" altLang="en-US" sz="2400" b="1">
                <a:solidFill>
                  <a:srgbClr val="C00000"/>
                </a:solidFill>
                <a:latin typeface="仿宋" panose="02010609060101010101" charset="-122"/>
                <a:ea typeface="仿宋" panose="02010609060101010101" charset="-122"/>
                <a:cs typeface="仿宋" panose="02010609060101010101" charset="-122"/>
              </a:rPr>
              <a:t>发现了一些错误</a:t>
            </a:r>
            <a:r>
              <a:rPr lang="zh-CN" altLang="en-US" sz="2400">
                <a:latin typeface="仿宋" panose="02010609060101010101" charset="-122"/>
                <a:ea typeface="仿宋" panose="02010609060101010101" charset="-122"/>
                <a:cs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374650" y="1995805"/>
            <a:ext cx="9584055" cy="829945"/>
          </a:xfrm>
          <a:prstGeom prst="rect">
            <a:avLst/>
          </a:prstGeom>
          <a:noFill/>
        </p:spPr>
        <p:txBody>
          <a:bodyPr wrap="square" rtlCol="0" anchor="t">
            <a:spAutoFit/>
          </a:bodyPr>
          <a:p>
            <a:pPr algn="l">
              <a:buClrTx/>
              <a:buSzTx/>
              <a:buFontTx/>
            </a:pPr>
            <a:r>
              <a:rPr lang="en-US" altLang="zh-CN" sz="2400">
                <a:latin typeface="仿宋" panose="02010609060101010101" charset="-122"/>
                <a:ea typeface="仿宋" panose="02010609060101010101" charset="-122"/>
                <a:cs typeface="仿宋" panose="02010609060101010101" charset="-122"/>
              </a:rPr>
              <a:t>2. </a:t>
            </a:r>
            <a:r>
              <a:rPr lang="zh-CN" altLang="en-US" sz="2400">
                <a:latin typeface="仿宋" panose="02010609060101010101" charset="-122"/>
                <a:ea typeface="仿宋" panose="02010609060101010101" charset="-122"/>
                <a:cs typeface="仿宋" panose="02010609060101010101" charset="-122"/>
              </a:rPr>
              <a:t>然而，在妈妈的鼓励和悉心指导下，经过</a:t>
            </a:r>
            <a:r>
              <a:rPr lang="zh-CN" altLang="en-US" sz="2400" b="1">
                <a:solidFill>
                  <a:srgbClr val="C00000"/>
                </a:solidFill>
                <a:latin typeface="仿宋" panose="02010609060101010101" charset="-122"/>
                <a:ea typeface="仿宋" panose="02010609060101010101" charset="-122"/>
                <a:cs typeface="仿宋" panose="02010609060101010101" charset="-122"/>
              </a:rPr>
              <a:t>一系列的尝试和错误</a:t>
            </a:r>
            <a:r>
              <a:rPr lang="zh-CN" altLang="en-US" sz="2400">
                <a:latin typeface="仿宋" panose="02010609060101010101" charset="-122"/>
                <a:ea typeface="仿宋" panose="02010609060101010101" charset="-122"/>
                <a:cs typeface="仿宋" panose="02010609060101010101" charset="-122"/>
              </a:rPr>
              <a:t>，我学会了番茄炒鸡蛋。</a:t>
            </a:r>
            <a:r>
              <a:rPr lang="zh-CN" altLang="en-US" sz="2400" b="1">
                <a:solidFill>
                  <a:schemeClr val="accent6">
                    <a:lumMod val="50000"/>
                  </a:schemeClr>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2023 年高考全国乙卷应用文之学会一项新技能</a:t>
            </a:r>
            <a:r>
              <a:rPr lang="zh-CN" altLang="en-US" sz="2400" b="1">
                <a:solidFill>
                  <a:schemeClr val="accent6">
                    <a:lumMod val="50000"/>
                  </a:schemeClr>
                </a:solidFill>
                <a:latin typeface="Times New Roman" panose="02020603050405020304" charset="0"/>
                <a:ea typeface="仿宋" panose="02010609060101010101" charset="-122"/>
              </a:rPr>
              <a:t>)</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4" name="文本框 6"/>
          <p:cNvSpPr txBox="1"/>
          <p:nvPr/>
        </p:nvSpPr>
        <p:spPr>
          <a:xfrm>
            <a:off x="438150" y="5024755"/>
            <a:ext cx="11280775" cy="1814830"/>
          </a:xfrm>
          <a:prstGeom prst="rect">
            <a:avLst/>
          </a:prstGeom>
          <a:noFill/>
          <a:ln w="9525">
            <a:noFill/>
          </a:ln>
        </p:spPr>
        <p:txBody>
          <a:bodyPr wrap="square" anchor="t" anchorCtr="0">
            <a:spAutoFit/>
          </a:bodyPr>
          <a:p>
            <a:r>
              <a:rPr lang="zh-CN" altLang="en-US" sz="2800">
                <a:solidFill>
                  <a:srgbClr val="000000"/>
                </a:solidFill>
                <a:latin typeface="Times New Roman" panose="02020603050405020304" charset="0"/>
                <a:ea typeface="仿宋" panose="02010609060101010101" charset="-122"/>
              </a:rPr>
              <a:t>The words stuck in his throat, heavy with the weight of truth. But he forced them out, admitting his mistake. It was a difficult moment, yet liberating, for in </a:t>
            </a:r>
            <a:r>
              <a:rPr lang="zh-CN" altLang="en-US" sz="2800" b="1">
                <a:solidFill>
                  <a:srgbClr val="C00000"/>
                </a:solidFill>
                <a:latin typeface="Times New Roman" panose="02020603050405020304" charset="0"/>
                <a:ea typeface="仿宋" panose="02010609060101010101" charset="-122"/>
              </a:rPr>
              <a:t>acknowledging his error</a:t>
            </a:r>
            <a:r>
              <a:rPr lang="zh-CN" altLang="en-US" sz="2800">
                <a:solidFill>
                  <a:srgbClr val="000000"/>
                </a:solidFill>
                <a:latin typeface="Times New Roman" panose="02020603050405020304" charset="0"/>
                <a:ea typeface="仿宋" panose="02010609060101010101" charset="-122"/>
              </a:rPr>
              <a:t>, he found the strength to make things right."</a:t>
            </a:r>
            <a:endParaRPr lang="zh-CN" altLang="en-US" sz="2800">
              <a:solidFill>
                <a:srgbClr val="000000"/>
              </a:solidFill>
              <a:latin typeface="Times New Roman" panose="02020603050405020304" charset="0"/>
              <a:ea typeface="仿宋" panose="02010609060101010101" charset="-122"/>
            </a:endParaRPr>
          </a:p>
          <a:p>
            <a:endParaRPr lang="zh-CN" altLang="en-US" sz="2800">
              <a:solidFill>
                <a:srgbClr val="000000"/>
              </a:solidFill>
              <a:latin typeface="Times New Roman" panose="02020603050405020304" charset="0"/>
              <a:ea typeface="仿宋" panose="02010609060101010101" charset="-122"/>
            </a:endParaRPr>
          </a:p>
        </p:txBody>
      </p:sp>
      <p:sp>
        <p:nvSpPr>
          <p:cNvPr id="6" name="文本框 5"/>
          <p:cNvSpPr txBox="1"/>
          <p:nvPr/>
        </p:nvSpPr>
        <p:spPr>
          <a:xfrm>
            <a:off x="374650" y="4038600"/>
            <a:ext cx="11372850" cy="1568450"/>
          </a:xfrm>
          <a:prstGeom prst="rect">
            <a:avLst/>
          </a:prstGeom>
          <a:noFill/>
        </p:spPr>
        <p:txBody>
          <a:bodyPr wrap="square" rtlCol="0" anchor="t">
            <a:spAutoFit/>
          </a:bodyPr>
          <a:p>
            <a:r>
              <a:rPr lang="en-US" altLang="zh-CN" sz="2400">
                <a:solidFill>
                  <a:srgbClr val="000000"/>
                </a:solidFill>
                <a:latin typeface="Times New Roman" panose="02020603050405020304" charset="0"/>
                <a:ea typeface="仿宋" panose="02010609060101010101" charset="-122"/>
                <a:sym typeface="+mn-ea"/>
              </a:rPr>
              <a:t>3.</a:t>
            </a:r>
            <a:r>
              <a:rPr lang="zh-CN" altLang="en-US" sz="2400">
                <a:solidFill>
                  <a:srgbClr val="000000"/>
                </a:solidFill>
                <a:latin typeface="Times New Roman" panose="02020603050405020304" charset="0"/>
                <a:ea typeface="仿宋" panose="02010609060101010101" charset="-122"/>
                <a:sym typeface="+mn-ea"/>
              </a:rPr>
              <a:t>话语卡在他的喉咙里，沉重地充满了真相的分量。但他强迫它们出来，承认自己的错误。这是一个困难的时刻，却又是解放的，因为在</a:t>
            </a:r>
            <a:r>
              <a:rPr lang="zh-CN" altLang="en-US" sz="2400" b="1">
                <a:solidFill>
                  <a:srgbClr val="C00000"/>
                </a:solidFill>
                <a:latin typeface="Times New Roman" panose="02020603050405020304" charset="0"/>
                <a:ea typeface="仿宋" panose="02010609060101010101" charset="-122"/>
                <a:sym typeface="+mn-ea"/>
              </a:rPr>
              <a:t>承认自己的错误</a:t>
            </a:r>
            <a:r>
              <a:rPr lang="zh-CN" altLang="en-US" sz="2400">
                <a:solidFill>
                  <a:srgbClr val="000000"/>
                </a:solidFill>
                <a:latin typeface="Times New Roman" panose="02020603050405020304" charset="0"/>
                <a:ea typeface="仿宋" panose="02010609060101010101" charset="-122"/>
                <a:sym typeface="+mn-ea"/>
              </a:rPr>
              <a:t>时，他找到了纠正错误的力量。"</a:t>
            </a:r>
            <a:r>
              <a:rPr lang="zh-CN" altLang="en-US" sz="2400" b="1">
                <a:solidFill>
                  <a:schemeClr val="accent6">
                    <a:lumMod val="50000"/>
                  </a:schemeClr>
                </a:solidFill>
                <a:latin typeface="Times New Roman" panose="02020603050405020304" charset="0"/>
                <a:ea typeface="仿宋" panose="02010609060101010101" charset="-122"/>
                <a:sym typeface="+mn-ea"/>
              </a:rPr>
              <a:t>(续写)</a:t>
            </a:r>
            <a:endParaRPr lang="zh-CN" altLang="en-US" sz="2400" b="1">
              <a:solidFill>
                <a:schemeClr val="accent6">
                  <a:lumMod val="50000"/>
                </a:schemeClr>
              </a:solidFill>
              <a:latin typeface="Times New Roman" panose="02020603050405020304" charset="0"/>
              <a:ea typeface="仿宋" panose="02010609060101010101" charset="-122"/>
              <a:sym typeface="+mn-ea"/>
            </a:endParaRPr>
          </a:p>
          <a:p>
            <a:endParaRPr lang="zh-CN" altLang="en-US" sz="24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9850755" y="1888490"/>
            <a:ext cx="2045335" cy="2030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to="" calcmode="lin" valueType="num">
                                      <p:cBhvr>
                                        <p:cTn id="7" dur="1" fill="hold"/>
                                        <p:tgtEl>
                                          <p:spTgt spid="10445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4455"/>
                                        </p:tgtEl>
                                        <p:attrNameLst>
                                          <p:attrName>style.visibility</p:attrName>
                                        </p:attrNameLst>
                                      </p:cBhvr>
                                      <p:to>
                                        <p:strVal val="visible"/>
                                      </p:to>
                                    </p:set>
                                    <p:anim to="" calcmode="lin" valueType="num">
                                      <p:cBhvr>
                                        <p:cTn id="12" dur="1" fill="hold"/>
                                        <p:tgtEl>
                                          <p:spTgt spid="10445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P spid="104453" grpId="1"/>
      <p:bldP spid="104455" grpId="0"/>
      <p:bldP spid="104455" grpId="1"/>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593" name="图片 2" descr="79898978798"/>
          <p:cNvPicPr>
            <a:picLocks noChangeAspect="1"/>
          </p:cNvPicPr>
          <p:nvPr/>
        </p:nvPicPr>
        <p:blipFill>
          <a:blip r:embed="rId1"/>
          <a:stretch>
            <a:fillRect/>
          </a:stretch>
        </p:blipFill>
        <p:spPr>
          <a:xfrm>
            <a:off x="0" y="0"/>
            <a:ext cx="12192000" cy="6951663"/>
          </a:xfrm>
          <a:prstGeom prst="rect">
            <a:avLst/>
          </a:prstGeom>
          <a:noFill/>
          <a:ln w="9525">
            <a:noFill/>
          </a:ln>
        </p:spPr>
      </p:pic>
      <p:sp>
        <p:nvSpPr>
          <p:cNvPr id="8" name="文本框"/>
          <p:cNvSpPr/>
          <p:nvPr/>
        </p:nvSpPr>
        <p:spPr>
          <a:xfrm>
            <a:off x="6958965" y="2522062"/>
            <a:ext cx="4630738" cy="101536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9685" fontAlgn="auto">
              <a:defRPr/>
            </a:pPr>
            <a:r>
              <a:rPr lang="en-US" altLang="zh-CN" sz="6600" b="1" strike="noStrike" kern="0" noProof="1" dirty="0">
                <a:solidFill>
                  <a:schemeClr val="accent6">
                    <a:lumMod val="50000"/>
                  </a:schemeClr>
                </a:solidFill>
                <a:latin typeface="+mn-cs"/>
                <a:ea typeface="印品灵秀体（非商用）" pitchFamily="2" charset="-122"/>
                <a:sym typeface="+mn-lt"/>
              </a:rPr>
              <a:t>Thankyou</a:t>
            </a:r>
            <a:endParaRPr lang="en-US" altLang="zh-CN" sz="6600" b="1" strike="noStrike" kern="0" spc="600" noProof="1" dirty="0">
              <a:ln>
                <a:noFill/>
              </a:ln>
              <a:solidFill>
                <a:schemeClr val="accent6">
                  <a:lumMod val="50000"/>
                </a:schemeClr>
              </a:solidFill>
              <a:effectLst/>
              <a:uLnTx/>
              <a:uFillTx/>
              <a:latin typeface="+mn-cs"/>
              <a:ea typeface="印品灵秀体（非商用）" pitchFamily="2"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6387" name="文本框 10"/>
          <p:cNvSpPr txBox="1"/>
          <p:nvPr/>
        </p:nvSpPr>
        <p:spPr>
          <a:xfrm>
            <a:off x="720725" y="260350"/>
            <a:ext cx="167957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6388" name="文本框 17"/>
          <p:cNvSpPr txBox="1"/>
          <p:nvPr>
            <p:custDataLst>
              <p:tags r:id="rId1"/>
            </p:custDataLst>
          </p:nvPr>
        </p:nvSpPr>
        <p:spPr>
          <a:xfrm>
            <a:off x="2400300" y="258128"/>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stadium	/ˈsteɪdiəm/	n.体育场;运动场</a:t>
            </a:r>
            <a:endParaRPr lang="zh-CN" altLang="en-US" sz="2800" b="1">
              <a:solidFill>
                <a:srgbClr val="000000"/>
              </a:solidFill>
              <a:latin typeface="Times New Roman" panose="02020603050405020304" charset="0"/>
              <a:ea typeface="仿宋" panose="02010609060101010101" charset="-122"/>
            </a:endParaRPr>
          </a:p>
        </p:txBody>
      </p:sp>
      <p:sp>
        <p:nvSpPr>
          <p:cNvPr id="16389" name="文本框 1"/>
          <p:cNvSpPr txBox="1"/>
          <p:nvPr/>
        </p:nvSpPr>
        <p:spPr>
          <a:xfrm>
            <a:off x="195580" y="1673225"/>
            <a:ext cx="9404350" cy="953135"/>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The </a:t>
            </a:r>
            <a:r>
              <a:rPr lang="en-US" altLang="zh-CN" sz="2800" b="1">
                <a:solidFill>
                  <a:srgbClr val="C00000"/>
                </a:solidFill>
                <a:latin typeface="Times New Roman" panose="02020603050405020304" charset="0"/>
                <a:ea typeface="仿宋" panose="02010609060101010101" charset="-122"/>
              </a:rPr>
              <a:t>stadium </a:t>
            </a:r>
            <a:r>
              <a:rPr lang="en-US" altLang="zh-CN" sz="2800">
                <a:solidFill>
                  <a:srgbClr val="000000"/>
                </a:solidFill>
                <a:latin typeface="Times New Roman" panose="02020603050405020304" charset="0"/>
                <a:ea typeface="仿宋" panose="02010609060101010101" charset="-122"/>
              </a:rPr>
              <a:t>vibrated with the roar of the crowd, a thunderous symphony of excitement that echoed through the night.</a:t>
            </a:r>
            <a:endParaRPr lang="zh-CN" altLang="en-US" sz="2800">
              <a:solidFill>
                <a:srgbClr val="000000"/>
              </a:solidFill>
              <a:latin typeface="Times New Roman" panose="02020603050405020304" charset="0"/>
              <a:ea typeface="仿宋" panose="02010609060101010101" charset="-122"/>
            </a:endParaRPr>
          </a:p>
        </p:txBody>
      </p:sp>
      <p:sp>
        <p:nvSpPr>
          <p:cNvPr id="16390" name="文本框 3"/>
          <p:cNvSpPr txBox="1"/>
          <p:nvPr/>
        </p:nvSpPr>
        <p:spPr>
          <a:xfrm>
            <a:off x="195263" y="3765233"/>
            <a:ext cx="5080000" cy="1814830"/>
          </a:xfrm>
          <a:prstGeom prst="rect">
            <a:avLst/>
          </a:prstGeom>
          <a:noFill/>
          <a:ln w="9525">
            <a:noFill/>
          </a:ln>
        </p:spPr>
        <p:txBody>
          <a:bodyPr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As she completed it, she heard the audience gasp. When her turn was over,</a:t>
            </a:r>
            <a:r>
              <a:rPr lang="en-US" altLang="zh-CN" sz="2800" b="1">
                <a:solidFill>
                  <a:srgbClr val="C00000"/>
                </a:solidFill>
                <a:latin typeface="Times New Roman" panose="02020603050405020304" charset="0"/>
                <a:ea typeface="仿宋" panose="02010609060101010101" charset="-122"/>
              </a:rPr>
              <a:t> applause filled the stadium</a:t>
            </a:r>
            <a:r>
              <a:rPr lang="en-US" altLang="zh-CN" sz="2800">
                <a:solidFill>
                  <a:srgbClr val="000000"/>
                </a:solidFill>
                <a:latin typeface="Times New Roman" panose="02020603050405020304" charset="0"/>
                <a:ea typeface="仿宋" panose="02010609060101010101" charset="-122"/>
              </a:rPr>
              <a:t>.</a:t>
            </a:r>
            <a:endParaRPr lang="zh-CN" altLang="en-US" sz="2800">
              <a:solidFill>
                <a:srgbClr val="000000"/>
              </a:solidFill>
              <a:latin typeface="Times New Roman" panose="02020603050405020304" charset="0"/>
              <a:ea typeface="仿宋" panose="02010609060101010101" charset="-122"/>
            </a:endParaRPr>
          </a:p>
        </p:txBody>
      </p:sp>
      <p:sp>
        <p:nvSpPr>
          <p:cNvPr id="16391" name="文本框 1"/>
          <p:cNvSpPr txBox="1"/>
          <p:nvPr/>
        </p:nvSpPr>
        <p:spPr>
          <a:xfrm>
            <a:off x="195263" y="720725"/>
            <a:ext cx="8813800" cy="953135"/>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1. </a:t>
            </a:r>
            <a:r>
              <a:rPr lang="zh-CN" altLang="en-US" sz="2800" b="1">
                <a:solidFill>
                  <a:srgbClr val="C00000"/>
                </a:solidFill>
                <a:latin typeface="Times New Roman" panose="02020603050405020304" charset="0"/>
                <a:ea typeface="仿宋" panose="02010609060101010101" charset="-122"/>
              </a:rPr>
              <a:t>体育场</a:t>
            </a:r>
            <a:r>
              <a:rPr lang="zh-CN" altLang="en-US" sz="2800">
                <a:solidFill>
                  <a:srgbClr val="000000"/>
                </a:solidFill>
                <a:latin typeface="Times New Roman" panose="02020603050405020304" charset="0"/>
                <a:ea typeface="仿宋" panose="02010609060101010101" charset="-122"/>
              </a:rPr>
              <a:t>随着人群的吼声而震动，激动人心的雷鸣交响乐在夜空中回荡。</a:t>
            </a:r>
            <a:r>
              <a:rPr lang="zh-CN" altLang="en-US" sz="2400" b="1">
                <a:solidFill>
                  <a:schemeClr val="accent6">
                    <a:lumMod val="50000"/>
                  </a:schemeClr>
                </a:solidFill>
                <a:latin typeface="Times New Roman" panose="02020603050405020304" charset="0"/>
                <a:ea typeface="仿宋" panose="02010609060101010101" charset="-122"/>
              </a:rPr>
              <a:t>(应用文之比赛激动场面)</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16392" name="图片 3"/>
          <p:cNvPicPr>
            <a:picLocks noChangeAspect="1"/>
          </p:cNvPicPr>
          <p:nvPr/>
        </p:nvPicPr>
        <p:blipFill>
          <a:blip r:embed="rId2"/>
          <a:stretch>
            <a:fillRect/>
          </a:stretch>
        </p:blipFill>
        <p:spPr>
          <a:xfrm>
            <a:off x="9599930" y="720725"/>
            <a:ext cx="2336800" cy="1725930"/>
          </a:xfrm>
          <a:prstGeom prst="rect">
            <a:avLst/>
          </a:prstGeom>
          <a:noFill/>
          <a:ln w="9525">
            <a:noFill/>
          </a:ln>
        </p:spPr>
      </p:pic>
      <p:sp>
        <p:nvSpPr>
          <p:cNvPr id="16393" name="文本框 4"/>
          <p:cNvSpPr txBox="1"/>
          <p:nvPr/>
        </p:nvSpPr>
        <p:spPr>
          <a:xfrm>
            <a:off x="374650" y="2719388"/>
            <a:ext cx="10502900" cy="953135"/>
          </a:xfrm>
          <a:prstGeom prst="rect">
            <a:avLst/>
          </a:prstGeom>
          <a:noFill/>
          <a:ln w="9525">
            <a:noFill/>
          </a:ln>
        </p:spPr>
        <p:txBody>
          <a:bodyPr wrap="square" anchor="t" anchorCtr="0">
            <a:spAutoFit/>
          </a:bodyPr>
          <a:p>
            <a:pPr algn="l" defTabSz="266700">
              <a:buClrTx/>
              <a:buSzTx/>
              <a:buFontTx/>
            </a:pPr>
            <a:r>
              <a:rPr lang="en-US" altLang="zh-CN" sz="2800">
                <a:solidFill>
                  <a:srgbClr val="000000"/>
                </a:solidFill>
                <a:latin typeface="Times New Roman" panose="02020603050405020304" charset="0"/>
                <a:ea typeface="仿宋" panose="02010609060101010101" charset="-122"/>
              </a:rPr>
              <a:t>2. </a:t>
            </a:r>
            <a:r>
              <a:rPr lang="zh-CN" altLang="en-US" sz="2800">
                <a:solidFill>
                  <a:srgbClr val="000000"/>
                </a:solidFill>
                <a:latin typeface="Times New Roman" panose="02020603050405020304" charset="0"/>
                <a:ea typeface="仿宋" panose="02010609060101010101" charset="-122"/>
              </a:rPr>
              <a:t>当她完成这个动作时，她听到了观众惊讶的喘息声。她这一轮结束时，</a:t>
            </a:r>
            <a:r>
              <a:rPr lang="zh-CN" altLang="en-US" sz="2800" b="1">
                <a:solidFill>
                  <a:srgbClr val="C00000"/>
                </a:solidFill>
                <a:latin typeface="Times New Roman" panose="02020603050405020304" charset="0"/>
                <a:ea typeface="仿宋" panose="02010609060101010101" charset="-122"/>
              </a:rPr>
              <a:t>全场掌声雷动</a:t>
            </a:r>
            <a:r>
              <a:rPr lang="zh-CN" altLang="en-US" sz="2800">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(应用文)</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16394" name="图片 5"/>
          <p:cNvPicPr>
            <a:picLocks noChangeAspect="1"/>
          </p:cNvPicPr>
          <p:nvPr/>
        </p:nvPicPr>
        <p:blipFill>
          <a:blip r:embed="rId3"/>
          <a:stretch>
            <a:fillRect/>
          </a:stretch>
        </p:blipFill>
        <p:spPr>
          <a:xfrm>
            <a:off x="6110288" y="3429000"/>
            <a:ext cx="3778250" cy="26225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to="" calcmode="lin" valueType="num">
                                      <p:cBhvr>
                                        <p:cTn id="7" dur="1" fill="hold"/>
                                        <p:tgtEl>
                                          <p:spTgt spid="1638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anim to="" calcmode="lin" valueType="num">
                                      <p:cBhvr>
                                        <p:cTn id="12" dur="1" fill="hold"/>
                                        <p:tgtEl>
                                          <p:spTgt spid="1639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89" grpId="1"/>
      <p:bldP spid="16390" grpId="0"/>
      <p:bldP spid="1639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8435" name="文本框 10"/>
          <p:cNvSpPr txBox="1"/>
          <p:nvPr/>
        </p:nvSpPr>
        <p:spPr>
          <a:xfrm>
            <a:off x="720725" y="260350"/>
            <a:ext cx="177038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18436" name="文本框 17"/>
          <p:cNvSpPr txBox="1"/>
          <p:nvPr>
            <p:custDataLst>
              <p:tags r:id="rId1"/>
            </p:custDataLst>
          </p:nvPr>
        </p:nvSpPr>
        <p:spPr>
          <a:xfrm>
            <a:off x="2200275" y="260350"/>
            <a:ext cx="881126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badminton	/ˈbædmɪntən/</a:t>
            </a:r>
            <a:r>
              <a:rPr lang="en-US" altLang="zh-CN" sz="2800" b="1">
                <a:solidFill>
                  <a:srgbClr val="000000"/>
                </a:solidFill>
                <a:latin typeface="Times New Roman" panose="02020603050405020304" charset="0"/>
                <a:ea typeface="仿宋" panose="02010609060101010101" charset="-122"/>
              </a:rPr>
              <a:t> </a:t>
            </a:r>
            <a:r>
              <a:rPr lang="zh-CN" altLang="en-US" sz="2800" b="1">
                <a:solidFill>
                  <a:srgbClr val="000000"/>
                </a:solidFill>
                <a:latin typeface="Times New Roman" panose="02020603050405020304" charset="0"/>
                <a:ea typeface="仿宋" panose="02010609060101010101" charset="-122"/>
              </a:rPr>
              <a:t>n.羽毛球运动</a:t>
            </a:r>
            <a:endParaRPr lang="zh-CN" altLang="en-US" sz="2800" b="1">
              <a:solidFill>
                <a:srgbClr val="000000"/>
              </a:solidFill>
              <a:latin typeface="Times New Roman" panose="02020603050405020304" charset="0"/>
              <a:ea typeface="仿宋" panose="02010609060101010101" charset="-122"/>
            </a:endParaRPr>
          </a:p>
        </p:txBody>
      </p:sp>
      <p:sp>
        <p:nvSpPr>
          <p:cNvPr id="18437" name="文本框 1"/>
          <p:cNvSpPr txBox="1"/>
          <p:nvPr/>
        </p:nvSpPr>
        <p:spPr>
          <a:xfrm>
            <a:off x="3540125" y="2771140"/>
            <a:ext cx="8471535" cy="2417445"/>
          </a:xfrm>
          <a:prstGeom prst="rect">
            <a:avLst/>
          </a:prstGeom>
          <a:noFill/>
          <a:ln w="9525">
            <a:noFill/>
          </a:ln>
        </p:spPr>
        <p:txBody>
          <a:bodyPr wrap="square" anchor="t" anchorCtr="0">
            <a:spAutoFit/>
          </a:bodyPr>
          <a:p>
            <a:pPr marL="454025" indent="266700" algn="just" defTabSz="266700">
              <a:lnSpc>
                <a:spcPct val="135000"/>
              </a:lnSpc>
            </a:pPr>
            <a:r>
              <a:rPr lang="en-US" altLang="zh-CN" sz="2800">
                <a:solidFill>
                  <a:srgbClr val="000000"/>
                </a:solidFill>
                <a:latin typeface="Times New Roman" panose="02020603050405020304" charset="0"/>
                <a:ea typeface="仿宋" panose="02010609060101010101" charset="-122"/>
              </a:rPr>
              <a:t>To reverse this worrying trend, it is suggested that students should do eye exercises every 45 minutes or rest their eyes by looking into the distance or playing ball games like football or </a:t>
            </a:r>
            <a:r>
              <a:rPr lang="en-US" altLang="zh-CN" sz="2800" b="1">
                <a:solidFill>
                  <a:srgbClr val="C00000"/>
                </a:solidFill>
                <a:latin typeface="Times New Roman" panose="02020603050405020304" charset="0"/>
                <a:ea typeface="仿宋" panose="02010609060101010101" charset="-122"/>
              </a:rPr>
              <a:t>badminton</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956310"/>
            <a:ext cx="8484870" cy="1753235"/>
          </a:xfrm>
          <a:prstGeom prst="rect">
            <a:avLst/>
          </a:prstGeom>
          <a:noFill/>
        </p:spPr>
        <p:txBody>
          <a:bodyPr wrap="square" rtlCol="0" anchor="t">
            <a:spAutoFit/>
          </a:bodyPr>
          <a:p>
            <a:pPr algn="l" defTabSz="266700">
              <a:buClrTx/>
              <a:buSzTx/>
              <a:buFontTx/>
            </a:pPr>
            <a:r>
              <a:rPr lang="en-US" altLang="zh-CN" sz="2800">
                <a:solidFill>
                  <a:srgbClr val="000000"/>
                </a:solidFill>
                <a:latin typeface="Times New Roman" panose="02020603050405020304" charset="0"/>
                <a:ea typeface="仿宋" panose="02010609060101010101" charset="-122"/>
              </a:rPr>
              <a:t>1.为了</a:t>
            </a:r>
            <a:r>
              <a:rPr lang="zh-CN" altLang="en-US" sz="2800">
                <a:solidFill>
                  <a:srgbClr val="000000"/>
                </a:solidFill>
                <a:latin typeface="Times New Roman" panose="02020603050405020304" charset="0"/>
                <a:ea typeface="仿宋" panose="02010609060101010101" charset="-122"/>
              </a:rPr>
              <a:t>转变</a:t>
            </a:r>
            <a:r>
              <a:rPr lang="en-US" altLang="zh-CN" sz="2800">
                <a:solidFill>
                  <a:srgbClr val="000000"/>
                </a:solidFill>
                <a:latin typeface="Times New Roman" panose="02020603050405020304" charset="0"/>
                <a:ea typeface="仿宋" panose="02010609060101010101" charset="-122"/>
              </a:rPr>
              <a:t>这种令人担忧的趋势，</a:t>
            </a:r>
            <a:r>
              <a:rPr lang="zh-CN" altLang="en-US" sz="2800">
                <a:solidFill>
                  <a:srgbClr val="000000"/>
                </a:solidFill>
                <a:latin typeface="Times New Roman" panose="02020603050405020304" charset="0"/>
                <a:ea typeface="仿宋" panose="02010609060101010101" charset="-122"/>
              </a:rPr>
              <a:t>据</a:t>
            </a:r>
            <a:r>
              <a:rPr lang="en-US" altLang="zh-CN" sz="2800">
                <a:solidFill>
                  <a:srgbClr val="000000"/>
                </a:solidFill>
                <a:latin typeface="Times New Roman" panose="02020603050405020304" charset="0"/>
                <a:ea typeface="仿宋" panose="02010609060101010101" charset="-122"/>
              </a:rPr>
              <a:t>建议</a:t>
            </a:r>
            <a:r>
              <a:rPr lang="zh-CN" altLang="en-US" sz="2800">
                <a:solidFill>
                  <a:srgbClr val="000000"/>
                </a:solidFill>
                <a:latin typeface="Times New Roman" panose="02020603050405020304" charset="0"/>
                <a:ea typeface="仿宋" panose="02010609060101010101" charset="-122"/>
              </a:rPr>
              <a:t>，</a:t>
            </a:r>
            <a:r>
              <a:rPr lang="en-US" altLang="zh-CN" sz="2800">
                <a:solidFill>
                  <a:srgbClr val="000000"/>
                </a:solidFill>
                <a:latin typeface="Times New Roman" panose="02020603050405020304" charset="0"/>
                <a:ea typeface="仿宋" panose="02010609060101010101" charset="-122"/>
              </a:rPr>
              <a:t>学生应该每45分钟做一次眼保健操，或者通过看远处</a:t>
            </a:r>
            <a:r>
              <a:rPr lang="zh-CN" altLang="en-US" sz="2800">
                <a:solidFill>
                  <a:srgbClr val="000000"/>
                </a:solidFill>
                <a:latin typeface="Times New Roman" panose="02020603050405020304" charset="0"/>
                <a:ea typeface="仿宋" panose="02010609060101010101" charset="-122"/>
              </a:rPr>
              <a:t>，</a:t>
            </a:r>
            <a:r>
              <a:rPr lang="en-US" altLang="zh-CN" sz="2800">
                <a:solidFill>
                  <a:srgbClr val="000000"/>
                </a:solidFill>
                <a:latin typeface="Times New Roman" panose="02020603050405020304" charset="0"/>
                <a:ea typeface="仿宋" panose="02010609060101010101" charset="-122"/>
              </a:rPr>
              <a:t>踢足球或</a:t>
            </a:r>
            <a:r>
              <a:rPr lang="en-US" altLang="zh-CN" sz="2800" b="1">
                <a:solidFill>
                  <a:srgbClr val="C00000"/>
                </a:solidFill>
                <a:latin typeface="Times New Roman" panose="02020603050405020304" charset="0"/>
                <a:ea typeface="仿宋" panose="02010609060101010101" charset="-122"/>
              </a:rPr>
              <a:t>羽毛球</a:t>
            </a:r>
            <a:r>
              <a:rPr lang="en-US" altLang="zh-CN" sz="2800">
                <a:solidFill>
                  <a:srgbClr val="000000"/>
                </a:solidFill>
                <a:latin typeface="Times New Roman" panose="02020603050405020304" charset="0"/>
                <a:ea typeface="仿宋" panose="02010609060101010101" charset="-122"/>
              </a:rPr>
              <a:t>等球类运动来休息眼睛。</a:t>
            </a:r>
            <a:r>
              <a:rPr lang="zh-CN" altLang="en-US" sz="2400" b="1">
                <a:solidFill>
                  <a:schemeClr val="accent6">
                    <a:lumMod val="50000"/>
                  </a:schemeClr>
                </a:solidFill>
                <a:latin typeface="Times New Roman" panose="02020603050405020304" charset="0"/>
                <a:ea typeface="仿宋" panose="02010609060101010101" charset="-122"/>
              </a:rPr>
              <a:t>(应用文之</a:t>
            </a:r>
            <a:r>
              <a:rPr lang="zh-CN" altLang="en-US" sz="2400" b="1">
                <a:solidFill>
                  <a:schemeClr val="accent6">
                    <a:lumMod val="50000"/>
                  </a:schemeClr>
                </a:solidFill>
                <a:latin typeface="Times New Roman" panose="02020603050405020304" charset="0"/>
                <a:ea typeface="仿宋" panose="02010609060101010101" charset="-122"/>
                <a:sym typeface="+mn-ea"/>
              </a:rPr>
              <a:t>Protecting</a:t>
            </a:r>
            <a:r>
              <a:rPr lang="en-US" altLang="zh-CN" sz="2400" b="1">
                <a:solidFill>
                  <a:schemeClr val="accent6">
                    <a:lumMod val="50000"/>
                  </a:schemeClr>
                </a:solidFill>
                <a:latin typeface="Times New Roman" panose="02020603050405020304" charset="0"/>
                <a:ea typeface="仿宋" panose="02010609060101010101" charset="-122"/>
                <a:sym typeface="+mn-ea"/>
              </a:rPr>
              <a:t> </a:t>
            </a:r>
            <a:r>
              <a:rPr lang="zh-CN" altLang="en-US" sz="2400" b="1">
                <a:solidFill>
                  <a:schemeClr val="accent6">
                    <a:lumMod val="50000"/>
                  </a:schemeClr>
                </a:solidFill>
                <a:latin typeface="Times New Roman" panose="02020603050405020304" charset="0"/>
                <a:ea typeface="仿宋" panose="02010609060101010101" charset="-122"/>
                <a:sym typeface="+mn-ea"/>
              </a:rPr>
              <a:t>our eyes to enjoy a bright world 短文投稿</a:t>
            </a:r>
            <a:r>
              <a:rPr lang="zh-CN" altLang="en-US" sz="2400" b="1">
                <a:solidFill>
                  <a:schemeClr val="accent6">
                    <a:lumMod val="50000"/>
                  </a:schemeClr>
                </a:solidFill>
                <a:latin typeface="Times New Roman" panose="02020603050405020304" charset="0"/>
                <a:ea typeface="仿宋" panose="02010609060101010101" charset="-122"/>
              </a:rPr>
              <a:t>)</a:t>
            </a:r>
            <a:endParaRPr lang="zh-CN" altLang="en-US" sz="2400" b="1">
              <a:solidFill>
                <a:schemeClr val="accent6">
                  <a:lumMod val="50000"/>
                </a:schemeClr>
              </a:solidFill>
              <a:latin typeface="Times New Roman" panose="02020603050405020304" charset="0"/>
              <a:ea typeface="仿宋" panose="02010609060101010101" charset="-122"/>
            </a:endParaRPr>
          </a:p>
        </p:txBody>
      </p:sp>
      <p:pic>
        <p:nvPicPr>
          <p:cNvPr id="3" name="图片 2" descr="快乐运动健康生活"/>
          <p:cNvPicPr>
            <a:picLocks noChangeAspect="1"/>
          </p:cNvPicPr>
          <p:nvPr/>
        </p:nvPicPr>
        <p:blipFill>
          <a:blip r:embed="rId2"/>
          <a:stretch>
            <a:fillRect/>
          </a:stretch>
        </p:blipFill>
        <p:spPr>
          <a:xfrm>
            <a:off x="8578850" y="260350"/>
            <a:ext cx="3326765" cy="3326765"/>
          </a:xfrm>
          <a:prstGeom prst="rect">
            <a:avLst/>
          </a:prstGeom>
        </p:spPr>
      </p:pic>
      <p:pic>
        <p:nvPicPr>
          <p:cNvPr id="4" name="图片 3" descr="卡通人物 打羽毛球"/>
          <p:cNvPicPr>
            <a:picLocks noChangeAspect="1"/>
          </p:cNvPicPr>
          <p:nvPr/>
        </p:nvPicPr>
        <p:blipFill>
          <a:blip r:embed="rId3"/>
          <a:stretch>
            <a:fillRect/>
          </a:stretch>
        </p:blipFill>
        <p:spPr>
          <a:xfrm>
            <a:off x="374650" y="3106420"/>
            <a:ext cx="3602355" cy="3602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to="" calcmode="lin" valueType="num">
                                      <p:cBhvr>
                                        <p:cTn id="7" dur="1" fill="hold"/>
                                        <p:tgtEl>
                                          <p:spTgt spid="1843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0483" name="文本框 10"/>
          <p:cNvSpPr txBox="1"/>
          <p:nvPr/>
        </p:nvSpPr>
        <p:spPr>
          <a:xfrm>
            <a:off x="720725" y="260350"/>
            <a:ext cx="1725295"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0484" name="文本框 17"/>
          <p:cNvSpPr txBox="1"/>
          <p:nvPr>
            <p:custDataLst>
              <p:tags r:id="rId1"/>
            </p:custDataLst>
          </p:nvPr>
        </p:nvSpPr>
        <p:spPr>
          <a:xfrm>
            <a:off x="2200275"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event	/ɪˈvent/	n.比赛项目;大事;公开活动</a:t>
            </a:r>
            <a:endParaRPr lang="zh-CN" altLang="en-US" sz="2800" b="1">
              <a:solidFill>
                <a:srgbClr val="000000"/>
              </a:solidFill>
              <a:latin typeface="Times New Roman" panose="02020603050405020304" charset="0"/>
              <a:ea typeface="仿宋" panose="02010609060101010101" charset="-122"/>
            </a:endParaRPr>
          </a:p>
        </p:txBody>
      </p:sp>
      <p:sp>
        <p:nvSpPr>
          <p:cNvPr id="20485" name="文本框 1"/>
          <p:cNvSpPr txBox="1"/>
          <p:nvPr/>
        </p:nvSpPr>
        <p:spPr>
          <a:xfrm>
            <a:off x="437515" y="1348740"/>
            <a:ext cx="1154557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sym typeface="+mn-ea"/>
              </a:rPr>
              <a:t>  </a:t>
            </a:r>
            <a:r>
              <a:rPr lang="zh-CN" altLang="zh-CN" sz="2800">
                <a:solidFill>
                  <a:srgbClr val="000000"/>
                </a:solidFill>
                <a:latin typeface="Times New Roman" panose="02020603050405020304" charset="0"/>
                <a:ea typeface="仿宋" panose="02010609060101010101" charset="-122"/>
                <a:sym typeface="+mn-ea"/>
              </a:rPr>
              <a:t>On the first day of the event, my students were scattered all over the ball fields as they took part in their </a:t>
            </a:r>
            <a:r>
              <a:rPr lang="zh-CN" altLang="zh-CN" sz="2800" b="1">
                <a:solidFill>
                  <a:srgbClr val="C00000"/>
                </a:solidFill>
                <a:latin typeface="Times New Roman" panose="02020603050405020304" charset="0"/>
                <a:ea typeface="仿宋" panose="02010609060101010101" charset="-122"/>
                <a:sym typeface="+mn-ea"/>
              </a:rPr>
              <a:t>individual events</a:t>
            </a:r>
            <a:r>
              <a:rPr lang="zh-CN" altLang="zh-CN" sz="2800">
                <a:solidFill>
                  <a:srgbClr val="000000"/>
                </a:solidFill>
                <a:latin typeface="Times New Roman" panose="02020603050405020304" charset="0"/>
                <a:ea typeface="仿宋" panose="02010609060101010101" charset="-122"/>
                <a:sym typeface="+mn-ea"/>
              </a:rPr>
              <a:t>. </a:t>
            </a:r>
            <a:endParaRPr lang="en-US" altLang="zh-CN" sz="2800">
              <a:solidFill>
                <a:srgbClr val="000000"/>
              </a:solidFill>
              <a:latin typeface="Times New Roman" panose="02020603050405020304" charset="0"/>
              <a:ea typeface="仿宋" panose="02010609060101010101" charset="-122"/>
            </a:endParaRPr>
          </a:p>
        </p:txBody>
      </p:sp>
      <p:sp>
        <p:nvSpPr>
          <p:cNvPr id="20486" name="文本框 2"/>
          <p:cNvSpPr txBox="1"/>
          <p:nvPr/>
        </p:nvSpPr>
        <p:spPr>
          <a:xfrm>
            <a:off x="3355340" y="3453765"/>
            <a:ext cx="7566660" cy="1814830"/>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Our class was preparing for</a:t>
            </a:r>
            <a:r>
              <a:rPr lang="en-US" altLang="zh-CN" sz="2800" b="1">
                <a:solidFill>
                  <a:srgbClr val="C00000"/>
                </a:solidFill>
                <a:latin typeface="Times New Roman" panose="02020603050405020304" charset="0"/>
                <a:ea typeface="仿宋" panose="02010609060101010101" charset="-122"/>
              </a:rPr>
              <a:t> a campus-wide sporting event</a:t>
            </a:r>
            <a:r>
              <a:rPr lang="en-US" altLang="zh-CN" sz="2800">
                <a:solidFill>
                  <a:srgbClr val="000000"/>
                </a:solidFill>
                <a:latin typeface="Times New Roman" panose="02020603050405020304" charset="0"/>
                <a:ea typeface="仿宋" panose="02010609060101010101" charset="-122"/>
              </a:rPr>
              <a:t> which would be held at our large middle school, with close to twenty classes attending.</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374650" y="628650"/>
            <a:ext cx="11609070" cy="891540"/>
          </a:xfrm>
          <a:prstGeom prst="rect">
            <a:avLst/>
          </a:prstGeom>
          <a:noFill/>
        </p:spPr>
        <p:txBody>
          <a:bodyPr wrap="square" rtlCol="0" anchor="t">
            <a:spAutoFit/>
          </a:bodyPr>
          <a:p>
            <a:r>
              <a:rPr lang="en-US" altLang="zh-CN" sz="2800" b="1">
                <a:solidFill>
                  <a:srgbClr val="000000"/>
                </a:solidFill>
                <a:latin typeface="Times New Roman" panose="02020603050405020304" charset="0"/>
                <a:ea typeface="仿宋" panose="02010609060101010101" charset="-122"/>
              </a:rPr>
              <a:t>1. </a:t>
            </a:r>
            <a:r>
              <a:rPr lang="zh-CN" altLang="en-US" sz="2800" b="1">
                <a:solidFill>
                  <a:srgbClr val="000000"/>
                </a:solidFill>
                <a:latin typeface="Times New Roman" panose="02020603050405020304" charset="0"/>
                <a:ea typeface="仿宋" panose="02010609060101010101" charset="-122"/>
              </a:rPr>
              <a:t>在活动的第一天，我的学生们分散在球场上参加他们的</a:t>
            </a:r>
            <a:r>
              <a:rPr lang="zh-CN" altLang="en-US" sz="2800" b="1">
                <a:solidFill>
                  <a:srgbClr val="C00000"/>
                </a:solidFill>
                <a:latin typeface="Times New Roman" panose="02020603050405020304" charset="0"/>
                <a:ea typeface="仿宋" panose="02010609060101010101" charset="-122"/>
              </a:rPr>
              <a:t>个人项目</a:t>
            </a:r>
            <a:r>
              <a:rPr lang="zh-CN" altLang="en-US" sz="2800" b="1">
                <a:solidFill>
                  <a:srgbClr val="000000"/>
                </a:solidFill>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rPr>
              <a:t>(应用文)</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3" name="文本框 2"/>
          <p:cNvSpPr txBox="1"/>
          <p:nvPr/>
        </p:nvSpPr>
        <p:spPr>
          <a:xfrm>
            <a:off x="438150" y="2500630"/>
            <a:ext cx="11281410" cy="953135"/>
          </a:xfrm>
          <a:prstGeom prst="rect">
            <a:avLst/>
          </a:prstGeom>
          <a:noFill/>
        </p:spPr>
        <p:txBody>
          <a:bodyPr wrap="square" rtlCol="0" anchor="t">
            <a:spAutoFit/>
          </a:bodyPr>
          <a:p>
            <a:r>
              <a:rPr lang="en-US" altLang="zh-CN" sz="2800" b="1">
                <a:solidFill>
                  <a:srgbClr val="000000"/>
                </a:solidFill>
                <a:latin typeface="Times New Roman" panose="02020603050405020304" charset="0"/>
                <a:ea typeface="仿宋" panose="02010609060101010101" charset="-122"/>
              </a:rPr>
              <a:t>2. </a:t>
            </a:r>
            <a:r>
              <a:rPr lang="zh-CN" altLang="en-US" sz="2800" b="1">
                <a:solidFill>
                  <a:srgbClr val="000000"/>
                </a:solidFill>
                <a:latin typeface="Times New Roman" panose="02020603050405020304" charset="0"/>
                <a:ea typeface="仿宋" panose="02010609060101010101" charset="-122"/>
              </a:rPr>
              <a:t>我们班正在准备一场全校范围的</a:t>
            </a:r>
            <a:r>
              <a:rPr lang="zh-CN" altLang="en-US" sz="2800" b="1">
                <a:solidFill>
                  <a:srgbClr val="C00000"/>
                </a:solidFill>
                <a:latin typeface="Times New Roman" panose="02020603050405020304" charset="0"/>
                <a:ea typeface="仿宋" panose="02010609060101010101" charset="-122"/>
              </a:rPr>
              <a:t>体育比赛</a:t>
            </a:r>
            <a:r>
              <a:rPr lang="zh-CN" altLang="en-US" sz="2800" b="1">
                <a:solidFill>
                  <a:srgbClr val="000000"/>
                </a:solidFill>
                <a:latin typeface="Times New Roman" panose="02020603050405020304" charset="0"/>
                <a:ea typeface="仿宋" panose="02010609060101010101" charset="-122"/>
              </a:rPr>
              <a:t>，这次比赛将在我们中学举行，有近20个班级参加</a:t>
            </a:r>
            <a:r>
              <a:rPr lang="zh-CN" altLang="en-US" sz="2800">
                <a:latin typeface="Times New Roman" panose="02020603050405020304" charset="0"/>
                <a:ea typeface="仿宋" panose="02010609060101010101" charset="-122"/>
              </a:rPr>
              <a:t>。</a:t>
            </a:r>
            <a:r>
              <a:rPr lang="zh-CN" altLang="en-US" sz="2400" b="1">
                <a:solidFill>
                  <a:schemeClr val="accent6">
                    <a:lumMod val="50000"/>
                  </a:schemeClr>
                </a:solidFill>
                <a:latin typeface="Times New Roman" panose="02020603050405020304" charset="0"/>
                <a:ea typeface="仿宋" panose="02010609060101010101" charset="-122"/>
                <a:sym typeface="+mn-ea"/>
              </a:rPr>
              <a:t>(应用文)</a:t>
            </a:r>
            <a:endParaRPr lang="zh-CN" altLang="en-US" sz="2400" b="1">
              <a:solidFill>
                <a:schemeClr val="accent6">
                  <a:lumMod val="50000"/>
                </a:schemeClr>
              </a:solidFill>
              <a:latin typeface="Times New Roman" panose="02020603050405020304" charset="0"/>
              <a:ea typeface="仿宋" panose="02010609060101010101" charset="-122"/>
              <a:sym typeface="+mn-ea"/>
            </a:endParaRPr>
          </a:p>
        </p:txBody>
      </p:sp>
      <p:pic>
        <p:nvPicPr>
          <p:cNvPr id="4" name="图片 3"/>
          <p:cNvPicPr>
            <a:picLocks noChangeAspect="1"/>
          </p:cNvPicPr>
          <p:nvPr/>
        </p:nvPicPr>
        <p:blipFill>
          <a:blip r:embed="rId2"/>
          <a:stretch>
            <a:fillRect/>
          </a:stretch>
        </p:blipFill>
        <p:spPr>
          <a:xfrm>
            <a:off x="374650" y="3453765"/>
            <a:ext cx="2821940" cy="3038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to="" calcmode="lin" valueType="num">
                                      <p:cBhvr>
                                        <p:cTn id="7" dur="1" fill="hold"/>
                                        <p:tgtEl>
                                          <p:spTgt spid="2048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 to="" calcmode="lin" valueType="num">
                                      <p:cBhvr>
                                        <p:cTn id="12" dur="1" fill="hold"/>
                                        <p:tgtEl>
                                          <p:spTgt spid="2048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5" grpId="1"/>
      <p:bldP spid="20486" grpId="0"/>
      <p:bldP spid="2048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太阳形 19"/>
          <p:cNvSpPr/>
          <p:nvPr/>
        </p:nvSpPr>
        <p:spPr>
          <a:xfrm>
            <a:off x="374650" y="174625"/>
            <a:ext cx="454025" cy="454025"/>
          </a:xfrm>
          <a:prstGeom prst="sun">
            <a:avLst/>
          </a:prstGeom>
          <a:solidFill>
            <a:srgbClr val="A3C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charset="0"/>
              <a:ea typeface="汉仪文黑-55简" charset="0"/>
              <a:cs typeface="汉仪文黑-55简" charset="-122"/>
            </a:endParaRPr>
          </a:p>
        </p:txBody>
      </p:sp>
      <p:cxnSp>
        <p:nvCxnSpPr>
          <p:cNvPr id="33" name="直接连接符 32"/>
          <p:cNvCxnSpPr/>
          <p:nvPr/>
        </p:nvCxnSpPr>
        <p:spPr bwMode="auto">
          <a:xfrm>
            <a:off x="438150" y="620713"/>
            <a:ext cx="11280775"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2531" name="文本框 10"/>
          <p:cNvSpPr txBox="1"/>
          <p:nvPr/>
        </p:nvSpPr>
        <p:spPr>
          <a:xfrm>
            <a:off x="720725" y="260350"/>
            <a:ext cx="182753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活用词汇</a:t>
            </a:r>
            <a:endParaRPr lang="zh-CN" altLang="en-US" sz="2800" b="1">
              <a:solidFill>
                <a:srgbClr val="000000"/>
              </a:solidFill>
              <a:latin typeface="Times New Roman" panose="02020603050405020304" charset="0"/>
              <a:ea typeface="仿宋" panose="02010609060101010101" charset="-122"/>
            </a:endParaRPr>
          </a:p>
        </p:txBody>
      </p:sp>
      <p:sp>
        <p:nvSpPr>
          <p:cNvPr id="22532" name="文本框 17"/>
          <p:cNvSpPr txBox="1"/>
          <p:nvPr>
            <p:custDataLst>
              <p:tags r:id="rId1"/>
            </p:custDataLst>
          </p:nvPr>
        </p:nvSpPr>
        <p:spPr>
          <a:xfrm>
            <a:off x="2547303" y="227013"/>
            <a:ext cx="7061200" cy="521970"/>
          </a:xfrm>
          <a:prstGeom prst="rect">
            <a:avLst/>
          </a:prstGeom>
          <a:noFill/>
          <a:ln w="9525">
            <a:noFill/>
          </a:ln>
        </p:spPr>
        <p:txBody>
          <a:bodyPr wrap="square" anchor="t" anchorCtr="0">
            <a:spAutoFit/>
          </a:bodyPr>
          <a:p>
            <a:r>
              <a:rPr lang="zh-CN" altLang="en-US" sz="2800" b="1">
                <a:solidFill>
                  <a:srgbClr val="000000"/>
                </a:solidFill>
                <a:latin typeface="Times New Roman" panose="02020603050405020304" charset="0"/>
                <a:ea typeface="仿宋" panose="02010609060101010101" charset="-122"/>
              </a:rPr>
              <a:t>ski	/ski:/	adj.滑雪的 vi.滑雪</a:t>
            </a:r>
            <a:endParaRPr lang="zh-CN" altLang="en-US" sz="2800" b="1">
              <a:solidFill>
                <a:srgbClr val="000000"/>
              </a:solidFill>
              <a:latin typeface="Times New Roman" panose="02020603050405020304" charset="0"/>
              <a:ea typeface="仿宋" panose="02010609060101010101" charset="-122"/>
            </a:endParaRPr>
          </a:p>
        </p:txBody>
      </p:sp>
      <p:sp>
        <p:nvSpPr>
          <p:cNvPr id="22533" name="文本框 1"/>
          <p:cNvSpPr txBox="1"/>
          <p:nvPr/>
        </p:nvSpPr>
        <p:spPr>
          <a:xfrm>
            <a:off x="438150" y="1878330"/>
            <a:ext cx="8165465"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Our breaths weakened with each passing moment, hands waving slightly with the hope of gain any possible attention from </a:t>
            </a:r>
            <a:r>
              <a:rPr lang="en-US" altLang="zh-CN" sz="2800" b="1">
                <a:solidFill>
                  <a:srgbClr val="C00000"/>
                </a:solidFill>
                <a:latin typeface="Times New Roman" panose="02020603050405020304" charset="0"/>
                <a:ea typeface="仿宋" panose="02010609060101010101" charset="-122"/>
              </a:rPr>
              <a:t>skiing lovers</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2534" name="文本框 2"/>
          <p:cNvSpPr txBox="1"/>
          <p:nvPr/>
        </p:nvSpPr>
        <p:spPr>
          <a:xfrm>
            <a:off x="515620" y="4246880"/>
            <a:ext cx="1000887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 As for us students, aerobic activities, like jogging, swimming and </a:t>
            </a:r>
            <a:r>
              <a:rPr lang="en-US" altLang="zh-CN" sz="2800" b="1">
                <a:solidFill>
                  <a:srgbClr val="C00000"/>
                </a:solidFill>
                <a:latin typeface="Times New Roman" panose="02020603050405020304" charset="0"/>
                <a:ea typeface="仿宋" panose="02010609060101010101" charset="-122"/>
              </a:rPr>
              <a:t>skiing</a:t>
            </a:r>
            <a:r>
              <a:rPr lang="en-US" altLang="zh-CN" sz="2800">
                <a:solidFill>
                  <a:srgbClr val="000000"/>
                </a:solidFill>
                <a:latin typeface="Times New Roman" panose="02020603050405020304" charset="0"/>
                <a:ea typeface="仿宋" panose="02010609060101010101" charset="-122"/>
              </a:rPr>
              <a:t>, develop our heart and lungs.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38150" y="854075"/>
            <a:ext cx="10086340" cy="953135"/>
          </a:xfrm>
          <a:prstGeom prst="rect">
            <a:avLst/>
          </a:prstGeom>
          <a:noFill/>
        </p:spPr>
        <p:txBody>
          <a:bodyPr wrap="square" rtlCol="0" anchor="t">
            <a:spAutoFit/>
          </a:bodyPr>
          <a:p>
            <a:pPr algn="l">
              <a:buClrTx/>
              <a:buSzTx/>
              <a:buFontTx/>
            </a:pPr>
            <a:r>
              <a:rPr lang="en-US" altLang="zh-CN" sz="2800" b="1">
                <a:solidFill>
                  <a:srgbClr val="000000"/>
                </a:solidFill>
                <a:latin typeface="Times New Roman" panose="02020603050405020304" charset="0"/>
                <a:ea typeface="仿宋" panose="02010609060101010101" charset="-122"/>
              </a:rPr>
              <a:t>1. </a:t>
            </a:r>
            <a:r>
              <a:rPr lang="zh-CN" altLang="en-US" sz="2800" b="1">
                <a:solidFill>
                  <a:srgbClr val="000000"/>
                </a:solidFill>
                <a:latin typeface="Times New Roman" panose="02020603050405020304" charset="0"/>
                <a:ea typeface="仿宋" panose="02010609060101010101" charset="-122"/>
              </a:rPr>
              <a:t>随着时间的流逝，我们的呼吸越来越微弱，双手轻微摆动，希望能引起</a:t>
            </a:r>
            <a:r>
              <a:rPr lang="zh-CN" altLang="en-US" sz="2800" b="1">
                <a:solidFill>
                  <a:srgbClr val="C00000"/>
                </a:solidFill>
                <a:latin typeface="Times New Roman" panose="02020603050405020304" charset="0"/>
                <a:ea typeface="仿宋" panose="02010609060101010101" charset="-122"/>
              </a:rPr>
              <a:t>滑雪爱好者</a:t>
            </a:r>
            <a:r>
              <a:rPr lang="zh-CN" altLang="en-US" sz="2800" b="1">
                <a:solidFill>
                  <a:srgbClr val="000000"/>
                </a:solidFill>
                <a:latin typeface="Times New Roman" panose="02020603050405020304" charset="0"/>
                <a:ea typeface="仿宋" panose="02010609060101010101" charset="-122"/>
              </a:rPr>
              <a:t>的注意。</a:t>
            </a:r>
            <a:r>
              <a:rPr lang="zh-CN" altLang="en-US" sz="2400" b="1">
                <a:solidFill>
                  <a:schemeClr val="accent6">
                    <a:lumMod val="50000"/>
                  </a:schemeClr>
                </a:solidFill>
                <a:latin typeface="Times New Roman" panose="02020603050405020304" charset="0"/>
                <a:ea typeface="仿宋" panose="02010609060101010101" charset="-122"/>
              </a:rPr>
              <a:t>(续写)</a:t>
            </a:r>
            <a:endParaRPr lang="zh-CN" altLang="en-US" sz="2400" b="1">
              <a:solidFill>
                <a:schemeClr val="accent6">
                  <a:lumMod val="50000"/>
                </a:schemeClr>
              </a:solidFill>
              <a:latin typeface="Times New Roman" panose="02020603050405020304" charset="0"/>
              <a:ea typeface="仿宋" panose="02010609060101010101" charset="-122"/>
            </a:endParaRPr>
          </a:p>
        </p:txBody>
      </p:sp>
      <p:sp>
        <p:nvSpPr>
          <p:cNvPr id="3" name="文本框 2"/>
          <p:cNvSpPr txBox="1"/>
          <p:nvPr/>
        </p:nvSpPr>
        <p:spPr>
          <a:xfrm>
            <a:off x="438150" y="3277870"/>
            <a:ext cx="10549255" cy="953135"/>
          </a:xfrm>
          <a:prstGeom prst="rect">
            <a:avLst/>
          </a:prstGeom>
          <a:noFill/>
        </p:spPr>
        <p:txBody>
          <a:bodyPr wrap="square" rtlCol="0" anchor="t">
            <a:spAutoFit/>
          </a:bodyPr>
          <a:p>
            <a:r>
              <a:rPr lang="zh-CN" altLang="en-US" sz="2800" b="1">
                <a:solidFill>
                  <a:srgbClr val="000000"/>
                </a:solidFill>
                <a:latin typeface="Times New Roman" panose="02020603050405020304" charset="0"/>
                <a:ea typeface="仿宋" panose="02010609060101010101" charset="-122"/>
              </a:rPr>
              <a:t>2.对于我们学生来说，有氧运动，如慢跑、游泳和</a:t>
            </a:r>
            <a:r>
              <a:rPr lang="zh-CN" altLang="en-US" sz="2800" b="1">
                <a:solidFill>
                  <a:srgbClr val="C00000"/>
                </a:solidFill>
                <a:latin typeface="Times New Roman" panose="02020603050405020304" charset="0"/>
                <a:ea typeface="仿宋" panose="02010609060101010101" charset="-122"/>
              </a:rPr>
              <a:t>滑雪</a:t>
            </a:r>
            <a:r>
              <a:rPr lang="zh-CN" altLang="en-US" sz="2800" b="1">
                <a:solidFill>
                  <a:srgbClr val="000000"/>
                </a:solidFill>
                <a:latin typeface="Times New Roman" panose="02020603050405020304" charset="0"/>
                <a:ea typeface="仿宋" panose="02010609060101010101" charset="-122"/>
              </a:rPr>
              <a:t>，可以锻炼我们的心肺。</a:t>
            </a:r>
            <a:r>
              <a:rPr lang="en-US" altLang="zh-CN" sz="2400" b="1">
                <a:solidFill>
                  <a:srgbClr val="000000"/>
                </a:solidFill>
                <a:latin typeface="Times New Roman" panose="02020603050405020304" charset="0"/>
                <a:ea typeface="仿宋" panose="02010609060101010101" charset="-122"/>
              </a:rPr>
              <a:t>(</a:t>
            </a:r>
            <a:r>
              <a:rPr lang="zh-CN" altLang="en-US" sz="2400" b="1">
                <a:solidFill>
                  <a:srgbClr val="000000"/>
                </a:solidFill>
                <a:latin typeface="Times New Roman" panose="02020603050405020304" charset="0"/>
                <a:ea typeface="仿宋" panose="02010609060101010101" charset="-122"/>
              </a:rPr>
              <a:t>应用文</a:t>
            </a:r>
            <a:r>
              <a:rPr lang="en-US" altLang="zh-CN" sz="2400" b="1">
                <a:solidFill>
                  <a:srgbClr val="000000"/>
                </a:solidFill>
                <a:latin typeface="Times New Roman" panose="02020603050405020304" charset="0"/>
                <a:ea typeface="仿宋" panose="02010609060101010101" charset="-122"/>
              </a:rPr>
              <a:t>)</a:t>
            </a:r>
            <a:endParaRPr lang="en-US" altLang="zh-CN" sz="2400" b="1">
              <a:solidFill>
                <a:srgbClr val="000000"/>
              </a:solidFill>
              <a:latin typeface="Times New Roman" panose="02020603050405020304" charset="0"/>
              <a:ea typeface="仿宋" panose="02010609060101010101" charset="-122"/>
            </a:endParaRPr>
          </a:p>
        </p:txBody>
      </p:sp>
      <p:pic>
        <p:nvPicPr>
          <p:cNvPr id="4" name="图片 3" descr="滑雪人物"/>
          <p:cNvPicPr>
            <a:picLocks noChangeAspect="1"/>
          </p:cNvPicPr>
          <p:nvPr/>
        </p:nvPicPr>
        <p:blipFill>
          <a:blip r:embed="rId2"/>
          <a:stretch>
            <a:fillRect/>
          </a:stretch>
        </p:blipFill>
        <p:spPr>
          <a:xfrm>
            <a:off x="9023985" y="0"/>
            <a:ext cx="3879215" cy="3879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to="" calcmode="lin" valueType="num">
                                      <p:cBhvr>
                                        <p:cTn id="7" dur="1" fill="hold"/>
                                        <p:tgtEl>
                                          <p:spTgt spid="2253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 to="" calcmode="lin" valueType="num">
                                      <p:cBhvr>
                                        <p:cTn id="12" dur="1" fill="hold"/>
                                        <p:tgtEl>
                                          <p:spTgt spid="2253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3" grpId="1"/>
      <p:bldP spid="22534" grpId="0"/>
      <p:bldP spid="22534"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301.9,&quot;left&quot;:46.55,&quot;top&quot;:134.6,&quot;width&quot;:900.4}"/>
</p:tagLst>
</file>

<file path=ppt/tags/tag14.xml><?xml version="1.0" encoding="utf-8"?>
<p:tagLst xmlns:p="http://schemas.openxmlformats.org/presentationml/2006/main">
  <p:tag name="KSO_WM_DIAGRAM_VIRTUALLY_FRAME" val="{&quot;height&quot;:301.9,&quot;left&quot;:46.55,&quot;top&quot;:134.6,&quot;width&quot;:900.4}"/>
</p:tagLst>
</file>

<file path=ppt/tags/tag15.xml><?xml version="1.0" encoding="utf-8"?>
<p:tagLst xmlns:p="http://schemas.openxmlformats.org/presentationml/2006/main">
  <p:tag name="KSO_WM_DIAGRAM_VIRTUALLY_FRAME" val="{&quot;height&quot;:301.9,&quot;left&quot;:46.55,&quot;top&quot;:134.6,&quot;width&quot;:900.4}"/>
</p:tagLst>
</file>

<file path=ppt/tags/tag16.xml><?xml version="1.0" encoding="utf-8"?>
<p:tagLst xmlns:p="http://schemas.openxmlformats.org/presentationml/2006/main">
  <p:tag name="KSO_WM_DIAGRAM_VIRTUALLY_FRAME" val="{&quot;height&quot;:301.9,&quot;left&quot;:46.55,&quot;top&quot;:134.6,&quot;width&quot;:900.4}"/>
</p:tagLst>
</file>

<file path=ppt/tags/tag17.xml><?xml version="1.0" encoding="utf-8"?>
<p:tagLst xmlns:p="http://schemas.openxmlformats.org/presentationml/2006/main">
  <p:tag name="KSO_WM_DIAGRAM_VIRTUALLY_FRAME" val="{&quot;height&quot;:301.9,&quot;left&quot;:46.55,&quot;top&quot;:134.6,&quot;width&quot;:900.4}"/>
</p:tagLst>
</file>

<file path=ppt/tags/tag18.xml><?xml version="1.0" encoding="utf-8"?>
<p:tagLst xmlns:p="http://schemas.openxmlformats.org/presentationml/2006/main">
  <p:tag name="KSO_WM_DIAGRAM_VIRTUALLY_FRAME" val="{&quot;height&quot;:301.9,&quot;left&quot;:46.55,&quot;top&quot;:134.6,&quot;width&quot;:900.4}"/>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DIAGRAM_VIRTUALLY_FRAME" val="{&quot;height&quot;:256.5,&quot;left&quot;:34.5,&quot;top&quot;:117.05,&quot;width&quot;:918.95}"/>
</p:tagLst>
</file>

<file path=ppt/tags/tag39.xml><?xml version="1.0" encoding="utf-8"?>
<p:tagLst xmlns:p="http://schemas.openxmlformats.org/presentationml/2006/main">
  <p:tag name="KSO_WM_DIAGRAM_VIRTUALLY_FRAME" val="{&quot;height&quot;:256.5,&quot;left&quot;:34.5,&quot;top&quot;:117.05,&quot;width&quot;:918.9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256.5,&quot;left&quot;:34.5,&quot;top&quot;:117.05,&quot;width&quot;:918.95}"/>
</p:tagLst>
</file>

<file path=ppt/tags/tag41.xml><?xml version="1.0" encoding="utf-8"?>
<p:tagLst xmlns:p="http://schemas.openxmlformats.org/presentationml/2006/main">
  <p:tag name="KSO_WM_DIAGRAM_VIRTUALLY_FRAME" val="{&quot;height&quot;:256.5,&quot;left&quot;:34.5,&quot;top&quot;:117.05,&quot;width&quot;:918.95}"/>
</p:tagLst>
</file>

<file path=ppt/tags/tag42.xml><?xml version="1.0" encoding="utf-8"?>
<p:tagLst xmlns:p="http://schemas.openxmlformats.org/presentationml/2006/main">
  <p:tag name="KSO_WM_DIAGRAM_VIRTUALLY_FRAME" val="{&quot;height&quot;:256.5,&quot;left&quot;:34.5,&quot;top&quot;:117.05,&quot;width&quot;:918.95}"/>
</p:tagLst>
</file>

<file path=ppt/tags/tag43.xml><?xml version="1.0" encoding="utf-8"?>
<p:tagLst xmlns:p="http://schemas.openxmlformats.org/presentationml/2006/main">
  <p:tag name="KSO_WM_DIAGRAM_VIRTUALLY_FRAME" val="{&quot;height&quot;:256.5,&quot;left&quot;:34.5,&quot;top&quot;:117.05,&quot;width&quot;:918.95}"/>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MEDIACOVER_FLAG" val="1"/>
  <p:tag name="KSO_WM_UNIT_MEDIACOVER_BTN_STATE" val="1"/>
  <p:tag name="KSO_WM_UNIT_MEDIACOVER_BTNRECT" val="0*0*0*0"/>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DIAGRAM_VIRTUALLY_FRAME" val="{&quot;height&quot;:288.35,&quot;left&quot;:49.35,&quot;top&quot;:178.7,&quot;width&quot;:642.15}"/>
</p:tagLst>
</file>

<file path=ppt/tags/tag52.xml><?xml version="1.0" encoding="utf-8"?>
<p:tagLst xmlns:p="http://schemas.openxmlformats.org/presentationml/2006/main">
  <p:tag name="KSO_WM_DIAGRAM_VIRTUALLY_FRAME" val="{&quot;height&quot;:288.35,&quot;left&quot;:49.35,&quot;top&quot;:178.7,&quot;width&quot;:642.15}"/>
</p:tagLst>
</file>

<file path=ppt/tags/tag53.xml><?xml version="1.0" encoding="utf-8"?>
<p:tagLst xmlns:p="http://schemas.openxmlformats.org/presentationml/2006/main">
  <p:tag name="KSO_WM_DIAGRAM_VIRTUALLY_FRAME" val="{&quot;height&quot;:288.35,&quot;left&quot;:49.35,&quot;top&quot;:178.7,&quot;width&quot;:642.15}"/>
</p:tagLst>
</file>

<file path=ppt/tags/tag54.xml><?xml version="1.0" encoding="utf-8"?>
<p:tagLst xmlns:p="http://schemas.openxmlformats.org/presentationml/2006/main">
  <p:tag name="KSO_WM_DIAGRAM_VIRTUALLY_FRAME" val="{&quot;height&quot;:288.35,&quot;left&quot;:49.35,&quot;top&quot;:178.7,&quot;width&quot;:642.15}"/>
</p:tagLst>
</file>

<file path=ppt/tags/tag55.xml><?xml version="1.0" encoding="utf-8"?>
<p:tagLst xmlns:p="http://schemas.openxmlformats.org/presentationml/2006/main">
  <p:tag name="KSO_WM_DIAGRAM_VIRTUALLY_FRAME" val="{&quot;height&quot;:288.35,&quot;left&quot;:49.35,&quot;top&quot;:178.7,&quot;width&quot;:642.15}"/>
</p:tagLst>
</file>

<file path=ppt/tags/tag56.xml><?xml version="1.0" encoding="utf-8"?>
<p:tagLst xmlns:p="http://schemas.openxmlformats.org/presentationml/2006/main">
  <p:tag name="KSO_WM_DIAGRAM_VIRTUALLY_FRAME" val="{&quot;height&quot;:288.35,&quot;left&quot;:49.35,&quot;top&quot;:178.7,&quot;width&quot;:642.15}"/>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DIAGRAM_VIRTUALLY_FRAME" val="{&quot;height&quot;:343.5,&quot;left&quot;:47.1,&quot;top&quot;:106.85,&quot;width&quot;:769.9}"/>
</p:tagLst>
</file>

<file path=ppt/tags/tag69.xml><?xml version="1.0" encoding="utf-8"?>
<p:tagLst xmlns:p="http://schemas.openxmlformats.org/presentationml/2006/main">
  <p:tag name="KSO_WM_DIAGRAM_VIRTUALLY_FRAME" val="{&quot;height&quot;:343.5,&quot;left&quot;:47.1,&quot;top&quot;:106.85,&quot;width&quot;:769.9}"/>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IRTUALLY_FRAME" val="{&quot;height&quot;:343.5,&quot;left&quot;:47.1,&quot;top&quot;:106.85,&quot;width&quot;:769.9}"/>
</p:tagLst>
</file>

<file path=ppt/tags/tag71.xml><?xml version="1.0" encoding="utf-8"?>
<p:tagLst xmlns:p="http://schemas.openxmlformats.org/presentationml/2006/main">
  <p:tag name="KSO_WM_DIAGRAM_VIRTUALLY_FRAME" val="{&quot;height&quot;:343.5,&quot;left&quot;:47.1,&quot;top&quot;:106.85,&quot;width&quot;:769.9}"/>
</p:tagLst>
</file>

<file path=ppt/tags/tag72.xml><?xml version="1.0" encoding="utf-8"?>
<p:tagLst xmlns:p="http://schemas.openxmlformats.org/presentationml/2006/main">
  <p:tag name="KSO_WM_DIAGRAM_VIRTUALLY_FRAME" val="{&quot;height&quot;:343.5,&quot;left&quot;:47.1,&quot;top&quot;:106.85,&quot;width&quot;:769.9}"/>
</p:tagLst>
</file>

<file path=ppt/tags/tag73.xml><?xml version="1.0" encoding="utf-8"?>
<p:tagLst xmlns:p="http://schemas.openxmlformats.org/presentationml/2006/main">
  <p:tag name="KSO_WM_DIAGRAM_VIRTUALLY_FRAME" val="{&quot;height&quot;:343.5,&quot;left&quot;:47.1,&quot;top&quot;:106.85,&quot;width&quot;:769.9}"/>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汉仪文黑-55简"/>
        <a:ea typeface="汉仪文黑-55简"/>
        <a:cs typeface="Times New Roman"/>
        <a:font script="Jpan" typeface="游ゴシック Light"/>
        <a:font script="Hang" typeface="맑은 고딕"/>
        <a:font script="Hans" typeface="汉仪文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文黑-55简"/>
        <a:ea typeface="汉仪文黑-55简"/>
        <a:cs typeface="Times New Roman"/>
        <a:font script="Jpan" typeface="游ゴシック"/>
        <a:font script="Hang" typeface="맑은 고딕"/>
        <a:font script="Hans" typeface="汉仪文黑-55简"/>
        <a:font script="Hant" typeface="新細明體"/>
        <a:font script="Arab" typeface="汉仪文黑-55简"/>
        <a:font script="Hebr" typeface="汉仪文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文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Times New Roman"/>
        <a:ea typeface="宋体"/>
        <a:cs typeface="Times New Roman"/>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宋体"/>
        <a:cs typeface="Times New Roman"/>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Times New Roman"/>
        <a:font script="Jpan" typeface="ＭＳ Ｐゴシック"/>
        <a:font script="Hang" typeface="맑은 고딕"/>
        <a:font script="Hans" typeface="汉仪文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文黑-55简"/>
        <a:ea typeface="汉仪文黑-55简"/>
        <a:cs typeface="Times New Roman"/>
        <a:font script="Jpan" typeface="ＭＳ Ｐゴシック"/>
        <a:font script="Hang" typeface="맑은 고딕"/>
        <a:font script="Hans" typeface="汉仪文黑-55简"/>
        <a:font script="Hant" typeface="新細明體"/>
        <a:font script="Arab" typeface="汉仪文黑-55简"/>
        <a:font script="Hebr" typeface="汉仪文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文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Times New Roman"/>
        <a:font script="Jpan" typeface="ＭＳ Ｐゴシック"/>
        <a:font script="Hang" typeface="맑은 고딕"/>
        <a:font script="Hans" typeface="汉仪文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文黑-55简"/>
        <a:ea typeface="汉仪文黑-55简"/>
        <a:cs typeface="Times New Roman"/>
        <a:font script="Jpan" typeface="ＭＳ Ｐゴシック"/>
        <a:font script="Hang" typeface="맑은 고딕"/>
        <a:font script="Hans" typeface="汉仪文黑-55简"/>
        <a:font script="Hant" typeface="新細明體"/>
        <a:font script="Arab" typeface="汉仪文黑-55简"/>
        <a:font script="Hebr" typeface="汉仪文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文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20272</Words>
  <Application>WPS 演示</Application>
  <PresentationFormat>宽屏</PresentationFormat>
  <Paragraphs>880</Paragraphs>
  <Slides>59</Slides>
  <Notes>20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59</vt:i4>
      </vt:variant>
    </vt:vector>
  </HeadingPairs>
  <TitlesOfParts>
    <vt:vector size="79" baseType="lpstr">
      <vt:lpstr>Arial</vt:lpstr>
      <vt:lpstr>宋体</vt:lpstr>
      <vt:lpstr>Wingdings</vt:lpstr>
      <vt:lpstr>汉仪文黑-55简</vt:lpstr>
      <vt:lpstr>微软雅黑</vt:lpstr>
      <vt:lpstr>汉仪文黑-55简</vt:lpstr>
      <vt:lpstr>HelveticaNeue</vt:lpstr>
      <vt:lpstr>华文新魏</vt:lpstr>
      <vt:lpstr>Times New Roman</vt:lpstr>
      <vt:lpstr>仿宋</vt:lpstr>
      <vt:lpstr>Calibri</vt:lpstr>
      <vt:lpstr>新宋体</vt:lpstr>
      <vt:lpstr>华文中宋</vt:lpstr>
      <vt:lpstr>汉仪文黑-55简</vt:lpstr>
      <vt:lpstr>Segoe Print</vt:lpstr>
      <vt:lpstr>Arial Unicode MS</vt:lpstr>
      <vt:lpstr>印品灵秀体（非商用）</vt:lpstr>
      <vt:lpstr>黑体</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体育运动</dc:title>
  <dc:creator>第一PPT</dc:creator>
  <cp:keywords>www.1ppt.com</cp:keywords>
  <dc:description>www.1ppt.com</dc:description>
  <cp:lastModifiedBy>Administrator</cp:lastModifiedBy>
  <cp:revision>59</cp:revision>
  <dcterms:created xsi:type="dcterms:W3CDTF">2022-10-21T12:07:00Z</dcterms:created>
  <dcterms:modified xsi:type="dcterms:W3CDTF">2025-05-20T02:11:54Z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1EF2ACC97C894EA1B72F264F12ACC87A_12</vt:lpwstr>
  </property>
  <property fmtid="{D5CDD505-2E9C-101B-9397-08002B2CF9AE}" pid="3" name="KSOProductBuildVer">
    <vt:lpwstr>2052-11.8.2.7978</vt:lpwstr>
  </property>
  <property fmtid="{D5CDD505-2E9C-101B-9397-08002B2CF9AE}" pid="4" name="KSOTemplateUUID">
    <vt:lpwstr>v1.0_mb_6RAohym8/xkz/HVzbcMn2A==</vt:lpwstr>
  </property>
</Properties>
</file>