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9"/>
  </p:notesMasterIdLst>
  <p:sldIdLst>
    <p:sldId id="296" r:id="rId4"/>
    <p:sldId id="282" r:id="rId5"/>
    <p:sldId id="272" r:id="rId6"/>
    <p:sldId id="278" r:id="rId7"/>
    <p:sldId id="275" r:id="rId8"/>
    <p:sldId id="276" r:id="rId9"/>
    <p:sldId id="273" r:id="rId10"/>
    <p:sldId id="274" r:id="rId11"/>
    <p:sldId id="258" r:id="rId12"/>
    <p:sldId id="268" r:id="rId13"/>
    <p:sldId id="257" r:id="rId14"/>
    <p:sldId id="269" r:id="rId15"/>
    <p:sldId id="261" r:id="rId16"/>
    <p:sldId id="270" r:id="rId17"/>
    <p:sldId id="262"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74CB"/>
    <a:srgbClr val="F2BA02"/>
    <a:srgbClr val="EE82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1"/>
          <c:order val="0"/>
          <c:tx>
            <c:strRef>
              <c:f>Sheet1!$B$1</c:f>
              <c:strCache>
                <c:ptCount val="1"/>
                <c:pt idx="0">
                  <c:v>列1</c:v>
                </c:pt>
              </c:strCache>
            </c:strRef>
          </c:tx>
          <c:spPr/>
          <c:explosion val="0"/>
          <c:dPt>
            <c:idx val="0"/>
            <c:bubble3D val="0"/>
            <c:spPr>
              <a:solidFill>
                <a:schemeClr val="accent1"/>
              </a:solidFill>
              <a:ln>
                <a:solidFill>
                  <a:schemeClr val="bg1"/>
                </a:solidFill>
              </a:ln>
              <a:effectLst/>
            </c:spPr>
          </c:dPt>
          <c:dPt>
            <c:idx val="1"/>
            <c:bubble3D val="0"/>
            <c:spPr>
              <a:solidFill>
                <a:schemeClr val="accent2"/>
              </a:solidFill>
              <a:ln>
                <a:solidFill>
                  <a:schemeClr val="bg1"/>
                </a:solidFill>
              </a:ln>
              <a:effectLst/>
            </c:spPr>
          </c:dPt>
          <c:dPt>
            <c:idx val="2"/>
            <c:bubble3D val="0"/>
            <c:spPr>
              <a:solidFill>
                <a:schemeClr val="accent3"/>
              </a:solidFill>
              <a:ln>
                <a:solidFill>
                  <a:schemeClr val="bg1"/>
                </a:solidFill>
              </a:ln>
              <a:effectLst/>
            </c:spPr>
          </c:dPt>
          <c:dLbls>
            <c:delete val="1"/>
          </c:dLbls>
          <c:cat>
            <c:strRef>
              <c:f>Sheet1!$A$2:$A$4</c:f>
              <c:strCache>
                <c:ptCount val="3"/>
                <c:pt idx="0">
                  <c:v>School Learing</c:v>
                </c:pt>
                <c:pt idx="1">
                  <c:v>Popular Science Books</c:v>
                </c:pt>
                <c:pt idx="2">
                  <c:v>Media Platforms</c:v>
                </c:pt>
              </c:strCache>
            </c:strRef>
          </c:cat>
          <c:val>
            <c:numRef>
              <c:f>Sheet1!$B$2:$B$4</c:f>
              <c:numCache>
                <c:formatCode>0%</c:formatCode>
                <c:ptCount val="3"/>
                <c:pt idx="0">
                  <c:v>0.12</c:v>
                </c:pt>
                <c:pt idx="1">
                  <c:v>0.23</c:v>
                </c:pt>
                <c:pt idx="2">
                  <c:v>0.65</c:v>
                </c:pt>
              </c:numCache>
            </c:numRef>
          </c:val>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084">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cs:styleClr val="auto"/>
    </cs:fontRef>
    <cs:defRPr sz="1000" b="1" i="0" u="none" strike="noStrike" kern="1200" spc="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solidFill>
          <a:schemeClr val="bg1"/>
        </a:solidFill>
      </a:ln>
      <a:effectLst/>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cxnSp>
        <p:nvCxnSpPr>
          <p:cNvPr id="7" name="直接连接符 6"/>
          <p:cNvCxnSpPr/>
          <p:nvPr userDrawn="1">
            <p:custDataLst>
              <p:tags r:id="rId2"/>
            </p:custDataLst>
          </p:nvPr>
        </p:nvCxnSpPr>
        <p:spPr>
          <a:xfrm flipH="1">
            <a:off x="3131185" y="1073150"/>
            <a:ext cx="1144270" cy="197548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custDataLst>
              <p:tags r:id="rId3"/>
            </p:custDataLst>
          </p:nvPr>
        </p:nvCxnSpPr>
        <p:spPr>
          <a:xfrm flipH="1">
            <a:off x="4034155" y="854710"/>
            <a:ext cx="991235" cy="17113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custDataLst>
              <p:tags r:id="rId4"/>
            </p:custDataLst>
          </p:nvPr>
        </p:nvCxnSpPr>
        <p:spPr>
          <a:xfrm flipH="1">
            <a:off x="3693795" y="3106420"/>
            <a:ext cx="951865" cy="16433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矩形 1"/>
          <p:cNvSpPr/>
          <p:nvPr userDrawn="1">
            <p:custDataLst>
              <p:tags r:id="rId5"/>
            </p:custDataLst>
          </p:nvPr>
        </p:nvSpPr>
        <p:spPr>
          <a:xfrm>
            <a:off x="5060677" y="1612900"/>
            <a:ext cx="6014720" cy="2550723"/>
          </a:xfrm>
          <a:custGeom>
            <a:avLst/>
            <a:gdLst>
              <a:gd name="connsiteX0" fmla="*/ 0 w 6014720"/>
              <a:gd name="connsiteY0" fmla="*/ 0 h 2549144"/>
              <a:gd name="connsiteX1" fmla="*/ 6014720 w 6014720"/>
              <a:gd name="connsiteY1" fmla="*/ 0 h 2549144"/>
              <a:gd name="connsiteX2" fmla="*/ 6014720 w 6014720"/>
              <a:gd name="connsiteY2" fmla="*/ 2549144 h 2549144"/>
              <a:gd name="connsiteX3" fmla="*/ 0 w 6014720"/>
              <a:gd name="connsiteY3" fmla="*/ 2549144 h 2549144"/>
              <a:gd name="connsiteX4" fmla="*/ 0 w 6014720"/>
              <a:gd name="connsiteY4" fmla="*/ 0 h 2549144"/>
              <a:gd name="connsiteX0-1" fmla="*/ 0 w 6014720"/>
              <a:gd name="connsiteY0-2" fmla="*/ 0 h 2549144"/>
              <a:gd name="connsiteX1-3" fmla="*/ 6014720 w 6014720"/>
              <a:gd name="connsiteY1-4" fmla="*/ 0 h 2549144"/>
              <a:gd name="connsiteX2-5" fmla="*/ 6014720 w 6014720"/>
              <a:gd name="connsiteY2-6" fmla="*/ 2549144 h 2549144"/>
              <a:gd name="connsiteX3-7" fmla="*/ 4580890 w 6014720"/>
              <a:gd name="connsiteY3-8" fmla="*/ 2543690 h 2549144"/>
              <a:gd name="connsiteX4-9" fmla="*/ 0 w 6014720"/>
              <a:gd name="connsiteY4-10" fmla="*/ 2549144 h 2549144"/>
              <a:gd name="connsiteX5" fmla="*/ 0 w 6014720"/>
              <a:gd name="connsiteY5" fmla="*/ 0 h 2549144"/>
              <a:gd name="connsiteX0-11" fmla="*/ 0 w 6014720"/>
              <a:gd name="connsiteY0-12" fmla="*/ 2549144 h 2640584"/>
              <a:gd name="connsiteX1-13" fmla="*/ 0 w 6014720"/>
              <a:gd name="connsiteY1-14" fmla="*/ 0 h 2640584"/>
              <a:gd name="connsiteX2-15" fmla="*/ 6014720 w 6014720"/>
              <a:gd name="connsiteY2-16" fmla="*/ 0 h 2640584"/>
              <a:gd name="connsiteX3-17" fmla="*/ 6014720 w 6014720"/>
              <a:gd name="connsiteY3-18" fmla="*/ 2549144 h 2640584"/>
              <a:gd name="connsiteX4-19" fmla="*/ 4580890 w 6014720"/>
              <a:gd name="connsiteY4-20" fmla="*/ 2543690 h 2640584"/>
              <a:gd name="connsiteX5-21" fmla="*/ 91440 w 6014720"/>
              <a:gd name="connsiteY5-22" fmla="*/ 2640584 h 2640584"/>
              <a:gd name="connsiteX0-23" fmla="*/ 0 w 6014720"/>
              <a:gd name="connsiteY0-24" fmla="*/ 2549144 h 2549144"/>
              <a:gd name="connsiteX1-25" fmla="*/ 0 w 6014720"/>
              <a:gd name="connsiteY1-26" fmla="*/ 0 h 2549144"/>
              <a:gd name="connsiteX2-27" fmla="*/ 6014720 w 6014720"/>
              <a:gd name="connsiteY2-28" fmla="*/ 0 h 2549144"/>
              <a:gd name="connsiteX3-29" fmla="*/ 6014720 w 6014720"/>
              <a:gd name="connsiteY3-30" fmla="*/ 2549144 h 2549144"/>
              <a:gd name="connsiteX4-31" fmla="*/ 4580890 w 6014720"/>
              <a:gd name="connsiteY4-32" fmla="*/ 2543690 h 2549144"/>
              <a:gd name="connsiteX0-33" fmla="*/ 0 w 6014720"/>
              <a:gd name="connsiteY0-34" fmla="*/ 0 h 2549144"/>
              <a:gd name="connsiteX1-35" fmla="*/ 6014720 w 6014720"/>
              <a:gd name="connsiteY1-36" fmla="*/ 0 h 2549144"/>
              <a:gd name="connsiteX2-37" fmla="*/ 6014720 w 6014720"/>
              <a:gd name="connsiteY2-38" fmla="*/ 2549144 h 2549144"/>
              <a:gd name="connsiteX3-39" fmla="*/ 4580890 w 6014720"/>
              <a:gd name="connsiteY3-40" fmla="*/ 2543690 h 2549144"/>
            </a:gdLst>
            <a:ahLst/>
            <a:cxnLst>
              <a:cxn ang="0">
                <a:pos x="connsiteX0-1" y="connsiteY0-2"/>
              </a:cxn>
              <a:cxn ang="0">
                <a:pos x="connsiteX1-3" y="connsiteY1-4"/>
              </a:cxn>
              <a:cxn ang="0">
                <a:pos x="connsiteX2-5" y="connsiteY2-6"/>
              </a:cxn>
              <a:cxn ang="0">
                <a:pos x="connsiteX3-7" y="connsiteY3-8"/>
              </a:cxn>
            </a:cxnLst>
            <a:rect l="l" t="t" r="r" b="b"/>
            <a:pathLst>
              <a:path w="6014720" h="2549144">
                <a:moveTo>
                  <a:pt x="0" y="0"/>
                </a:moveTo>
                <a:lnTo>
                  <a:pt x="6014720" y="0"/>
                </a:lnTo>
                <a:lnTo>
                  <a:pt x="6014720" y="2549144"/>
                </a:lnTo>
                <a:lnTo>
                  <a:pt x="4580890" y="2543690"/>
                </a:lnTo>
              </a:path>
            </a:pathLst>
          </a:cu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4"/>
          <p:cNvSpPr/>
          <p:nvPr userDrawn="1">
            <p:custDataLst>
              <p:tags r:id="rId6"/>
            </p:custDataLst>
          </p:nvPr>
        </p:nvSpPr>
        <p:spPr>
          <a:xfrm>
            <a:off x="1144270" y="1612900"/>
            <a:ext cx="2411730" cy="2548760"/>
          </a:xfrm>
          <a:custGeom>
            <a:avLst/>
            <a:gdLst>
              <a:gd name="connsiteX0" fmla="*/ 0 w 2759710"/>
              <a:gd name="connsiteY0" fmla="*/ 0 h 2537330"/>
              <a:gd name="connsiteX1" fmla="*/ 2759710 w 2759710"/>
              <a:gd name="connsiteY1" fmla="*/ 0 h 2537330"/>
              <a:gd name="connsiteX2" fmla="*/ 2759710 w 2759710"/>
              <a:gd name="connsiteY2" fmla="*/ 2537330 h 2537330"/>
              <a:gd name="connsiteX3" fmla="*/ 0 w 2759710"/>
              <a:gd name="connsiteY3" fmla="*/ 2537330 h 2537330"/>
              <a:gd name="connsiteX4" fmla="*/ 0 w 2759710"/>
              <a:gd name="connsiteY4" fmla="*/ 0 h 2537330"/>
              <a:gd name="connsiteX0-1" fmla="*/ 0 w 2759710"/>
              <a:gd name="connsiteY0-2" fmla="*/ 11430 h 2548760"/>
              <a:gd name="connsiteX1-3" fmla="*/ 2360930 w 2759710"/>
              <a:gd name="connsiteY1-4" fmla="*/ 0 h 2548760"/>
              <a:gd name="connsiteX2-5" fmla="*/ 2759710 w 2759710"/>
              <a:gd name="connsiteY2-6" fmla="*/ 11430 h 2548760"/>
              <a:gd name="connsiteX3-7" fmla="*/ 2759710 w 2759710"/>
              <a:gd name="connsiteY3-8" fmla="*/ 2548760 h 2548760"/>
              <a:gd name="connsiteX4-9" fmla="*/ 0 w 2759710"/>
              <a:gd name="connsiteY4-10" fmla="*/ 2548760 h 2548760"/>
              <a:gd name="connsiteX5" fmla="*/ 0 w 2759710"/>
              <a:gd name="connsiteY5" fmla="*/ 11430 h 2548760"/>
              <a:gd name="connsiteX0-11" fmla="*/ 0 w 2759710"/>
              <a:gd name="connsiteY0-12" fmla="*/ 11430 h 2548760"/>
              <a:gd name="connsiteX1-13" fmla="*/ 2360930 w 2759710"/>
              <a:gd name="connsiteY1-14" fmla="*/ 0 h 2548760"/>
              <a:gd name="connsiteX2-15" fmla="*/ 2759710 w 2759710"/>
              <a:gd name="connsiteY2-16" fmla="*/ 11430 h 2548760"/>
              <a:gd name="connsiteX3-17" fmla="*/ 2759710 w 2759710"/>
              <a:gd name="connsiteY3-18" fmla="*/ 2548760 h 2548760"/>
              <a:gd name="connsiteX4-19" fmla="*/ 2411730 w 2759710"/>
              <a:gd name="connsiteY4-20" fmla="*/ 2540000 h 2548760"/>
              <a:gd name="connsiteX5-21" fmla="*/ 0 w 2759710"/>
              <a:gd name="connsiteY5-22" fmla="*/ 2548760 h 2548760"/>
              <a:gd name="connsiteX6" fmla="*/ 0 w 2759710"/>
              <a:gd name="connsiteY6" fmla="*/ 11430 h 2548760"/>
              <a:gd name="connsiteX0-23" fmla="*/ 2759710 w 2851150"/>
              <a:gd name="connsiteY0-24" fmla="*/ 2548760 h 2640200"/>
              <a:gd name="connsiteX1-25" fmla="*/ 2411730 w 2851150"/>
              <a:gd name="connsiteY1-26" fmla="*/ 2540000 h 2640200"/>
              <a:gd name="connsiteX2-27" fmla="*/ 0 w 2851150"/>
              <a:gd name="connsiteY2-28" fmla="*/ 2548760 h 2640200"/>
              <a:gd name="connsiteX3-29" fmla="*/ 0 w 2851150"/>
              <a:gd name="connsiteY3-30" fmla="*/ 11430 h 2640200"/>
              <a:gd name="connsiteX4-31" fmla="*/ 2360930 w 2851150"/>
              <a:gd name="connsiteY4-32" fmla="*/ 0 h 2640200"/>
              <a:gd name="connsiteX5-33" fmla="*/ 2759710 w 2851150"/>
              <a:gd name="connsiteY5-34" fmla="*/ 11430 h 2640200"/>
              <a:gd name="connsiteX6-35" fmla="*/ 2851150 w 2851150"/>
              <a:gd name="connsiteY6-36" fmla="*/ 2640200 h 2640200"/>
              <a:gd name="connsiteX0-37" fmla="*/ 2759710 w 2759710"/>
              <a:gd name="connsiteY0-38" fmla="*/ 2548760 h 2548760"/>
              <a:gd name="connsiteX1-39" fmla="*/ 2411730 w 2759710"/>
              <a:gd name="connsiteY1-40" fmla="*/ 2540000 h 2548760"/>
              <a:gd name="connsiteX2-41" fmla="*/ 0 w 2759710"/>
              <a:gd name="connsiteY2-42" fmla="*/ 2548760 h 2548760"/>
              <a:gd name="connsiteX3-43" fmla="*/ 0 w 2759710"/>
              <a:gd name="connsiteY3-44" fmla="*/ 11430 h 2548760"/>
              <a:gd name="connsiteX4-45" fmla="*/ 2360930 w 2759710"/>
              <a:gd name="connsiteY4-46" fmla="*/ 0 h 2548760"/>
              <a:gd name="connsiteX5-47" fmla="*/ 2759710 w 2759710"/>
              <a:gd name="connsiteY5-48" fmla="*/ 11430 h 2548760"/>
              <a:gd name="connsiteX0-49" fmla="*/ 2759710 w 2759710"/>
              <a:gd name="connsiteY0-50" fmla="*/ 2548760 h 2548760"/>
              <a:gd name="connsiteX1-51" fmla="*/ 2411730 w 2759710"/>
              <a:gd name="connsiteY1-52" fmla="*/ 2540000 h 2548760"/>
              <a:gd name="connsiteX2-53" fmla="*/ 0 w 2759710"/>
              <a:gd name="connsiteY2-54" fmla="*/ 2548760 h 2548760"/>
              <a:gd name="connsiteX3-55" fmla="*/ 0 w 2759710"/>
              <a:gd name="connsiteY3-56" fmla="*/ 11430 h 2548760"/>
              <a:gd name="connsiteX4-57" fmla="*/ 2360930 w 2759710"/>
              <a:gd name="connsiteY4-58" fmla="*/ 0 h 2548760"/>
              <a:gd name="connsiteX0-59" fmla="*/ 2411730 w 2411730"/>
              <a:gd name="connsiteY0-60" fmla="*/ 2540000 h 2548760"/>
              <a:gd name="connsiteX1-61" fmla="*/ 0 w 2411730"/>
              <a:gd name="connsiteY1-62" fmla="*/ 2548760 h 2548760"/>
              <a:gd name="connsiteX2-63" fmla="*/ 0 w 2411730"/>
              <a:gd name="connsiteY2-64" fmla="*/ 11430 h 2548760"/>
              <a:gd name="connsiteX3-65" fmla="*/ 2360930 w 2411730"/>
              <a:gd name="connsiteY3-66" fmla="*/ 0 h 2548760"/>
            </a:gdLst>
            <a:ahLst/>
            <a:cxnLst>
              <a:cxn ang="0">
                <a:pos x="connsiteX0-1" y="connsiteY0-2"/>
              </a:cxn>
              <a:cxn ang="0">
                <a:pos x="connsiteX1-3" y="connsiteY1-4"/>
              </a:cxn>
              <a:cxn ang="0">
                <a:pos x="connsiteX2-5" y="connsiteY2-6"/>
              </a:cxn>
              <a:cxn ang="0">
                <a:pos x="connsiteX3-7" y="connsiteY3-8"/>
              </a:cxn>
            </a:cxnLst>
            <a:rect l="l" t="t" r="r" b="b"/>
            <a:pathLst>
              <a:path w="2411730" h="2548760">
                <a:moveTo>
                  <a:pt x="2411730" y="2540000"/>
                </a:moveTo>
                <a:lnTo>
                  <a:pt x="0" y="2548760"/>
                </a:lnTo>
                <a:lnTo>
                  <a:pt x="0" y="11430"/>
                </a:lnTo>
                <a:lnTo>
                  <a:pt x="2360930" y="0"/>
                </a:lnTo>
              </a:path>
            </a:pathLst>
          </a:custGeom>
          <a:no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custDataLst>
              <p:tags r:id="rId7"/>
            </p:custDataLst>
          </p:nvPr>
        </p:nvSpPr>
        <p:spPr>
          <a:xfrm>
            <a:off x="4458970" y="1866900"/>
            <a:ext cx="5099957" cy="1844097"/>
          </a:xfrm>
        </p:spPr>
        <p:txBody>
          <a:bodyPr wrap="square" anchor="b">
            <a:normAutofit/>
          </a:bodyPr>
          <a:lstStyle>
            <a:lvl1pPr algn="r">
              <a:lnSpc>
                <a:spcPct val="100000"/>
              </a:lnSpc>
              <a:defRPr sz="6000">
                <a:solidFill>
                  <a:schemeClr val="tx1">
                    <a:alpha val="90000"/>
                  </a:schemeClr>
                </a:solidFill>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8"/>
            </p:custDataLst>
          </p:nvPr>
        </p:nvSpPr>
        <p:spPr>
          <a:xfrm>
            <a:off x="4463490" y="3830821"/>
            <a:ext cx="5099958" cy="768644"/>
          </a:xfrm>
        </p:spPr>
        <p:txBody>
          <a:bodyPr wrap="square">
            <a:normAutofit/>
          </a:bodyPr>
          <a:lstStyle>
            <a:lvl1pPr marL="0" indent="0" algn="r">
              <a:lnSpc>
                <a:spcPct val="100000"/>
              </a:lnSpc>
              <a:buNone/>
              <a:defRPr sz="3600" b="1">
                <a:solidFill>
                  <a:schemeClr val="tx1">
                    <a:alpha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4" name="日期占位符 3"/>
          <p:cNvSpPr>
            <a:spLocks noGrp="1"/>
          </p:cNvSpPr>
          <p:nvPr>
            <p:ph type="dt" sz="half" idx="10"/>
            <p:custDataLst>
              <p:tags r:id="rId9"/>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11"/>
            </p:custDataLst>
          </p:nvPr>
        </p:nvSpPr>
        <p:spPr>
          <a:xfrm>
            <a:off x="8610600" y="6356350"/>
            <a:ext cx="2743200" cy="365125"/>
          </a:xfrm>
          <a:prstGeom prst="rect">
            <a:avLst/>
          </a:prstGeom>
        </p:spPr>
        <p:txBody>
          <a:bodyPr wrap="square">
            <a:normAutofit/>
          </a:bodyPr>
          <a:lstStyle/>
          <a:p>
            <a:fld id="{BE5F26B5-172A-4DC2-B0B7-181CFC56B87C}" type="slidenum">
              <a:rPr lang="zh-CN" altLang="en-US" smtClean="0"/>
            </a:fld>
            <a:endParaRPr lang="zh-CN" altLang="en-US"/>
          </a:p>
        </p:txBody>
      </p:sp>
      <p:sp>
        <p:nvSpPr>
          <p:cNvPr id="24" name="署名占位符 10"/>
          <p:cNvSpPr>
            <a:spLocks noGrp="1"/>
          </p:cNvSpPr>
          <p:nvPr>
            <p:ph type="body" sz="quarter" idx="17" hasCustomPrompt="1"/>
            <p:custDataLst>
              <p:tags r:id="rId12"/>
            </p:custDataLst>
          </p:nvPr>
        </p:nvSpPr>
        <p:spPr>
          <a:xfrm>
            <a:off x="6678927" y="4631771"/>
            <a:ext cx="2880000" cy="504000"/>
          </a:xfrm>
        </p:spPr>
        <p:txBody>
          <a:bodyPr wrap="square" anchor="t">
            <a:normAutofit/>
          </a:bodyPr>
          <a:lstStyle>
            <a:lvl1pPr marL="0" indent="0" algn="r">
              <a:lnSpc>
                <a:spcPct val="100000"/>
              </a:lnSpc>
              <a:buNone/>
              <a:defRPr sz="2000">
                <a:solidFill>
                  <a:schemeClr val="tx1">
                    <a:alpha val="90000"/>
                  </a:schemeClr>
                </a:solidFill>
              </a:defRPr>
            </a:lvl1pPr>
          </a:lstStyle>
          <a:p>
            <a:pPr lvl="0"/>
            <a:r>
              <a:rPr lang="zh-CN" altLang="en-US" dirty="0"/>
              <a:t>署名</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592522B-0F24-4480-B9DD-A9474A6880D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dirty="0"/>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1.jpeg"/><Relationship Id="rId12" Type="http://schemas.openxmlformats.org/officeDocument/2006/relationships/tags" Target="../tags/tag21.xml"/><Relationship Id="rId11" Type="http://schemas.openxmlformats.org/officeDocument/2006/relationships/tags" Target="../tags/tag20.xml"/><Relationship Id="rId10" Type="http://schemas.openxmlformats.org/officeDocument/2006/relationships/tags" Target="../tags/tag19.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8" name="直接连接符 17"/>
          <p:cNvCxnSpPr/>
          <p:nvPr userDrawn="1">
            <p:custDataLst>
              <p:tags r:id="rId3"/>
            </p:custDataLst>
          </p:nvPr>
        </p:nvCxnSpPr>
        <p:spPr>
          <a:xfrm>
            <a:off x="10340340" y="6542314"/>
            <a:ext cx="14325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6" name="矩形 15"/>
          <p:cNvSpPr/>
          <p:nvPr userDrawn="1">
            <p:custDataLst>
              <p:tags r:id="rId4"/>
            </p:custDataLst>
          </p:nvPr>
        </p:nvSpPr>
        <p:spPr>
          <a:xfrm>
            <a:off x="10723418" y="5969000"/>
            <a:ext cx="538942" cy="88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占位符 1"/>
          <p:cNvSpPr>
            <a:spLocks noGrp="1"/>
          </p:cNvSpPr>
          <p:nvPr>
            <p:ph type="title"/>
            <p:custDataLst>
              <p:tags r:id="rId5"/>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6"/>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7"/>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8"/>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cxnSp>
        <p:nvCxnSpPr>
          <p:cNvPr id="13" name="直接连接符 12"/>
          <p:cNvCxnSpPr/>
          <p:nvPr userDrawn="1">
            <p:custDataLst>
              <p:tags r:id="rId9"/>
            </p:custDataLst>
          </p:nvPr>
        </p:nvCxnSpPr>
        <p:spPr>
          <a:xfrm flipH="1">
            <a:off x="10823575" y="6318885"/>
            <a:ext cx="200025" cy="3448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custDataLst>
              <p:tags r:id="rId10"/>
            </p:custDataLst>
          </p:nvPr>
        </p:nvCxnSpPr>
        <p:spPr>
          <a:xfrm flipH="1">
            <a:off x="11010900" y="6231890"/>
            <a:ext cx="252095" cy="434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custDataLst>
              <p:tags r:id="rId11"/>
            </p:custDataLst>
          </p:nvPr>
        </p:nvCxnSpPr>
        <p:spPr>
          <a:xfrm flipV="1">
            <a:off x="11772900" y="5829300"/>
            <a:ext cx="0" cy="711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124" name="图片 6" descr="logo横版 png"/>
          <p:cNvPicPr>
            <a:picLocks noChangeAspect="1"/>
          </p:cNvPicPr>
          <p:nvPr userDrawn="1"/>
        </p:nvPicPr>
        <p:blipFill>
          <a:blip r:embed="rId13"/>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2.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tags" Target="../tags/tag29.xml"/><Relationship Id="rId4" Type="http://schemas.openxmlformats.org/officeDocument/2006/relationships/image" Target="../media/image5.png"/><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tags" Target="../tags/tag30.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2.png"/><Relationship Id="rId2" Type="http://schemas.openxmlformats.org/officeDocument/2006/relationships/tags" Target="../tags/tag31.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69875" y="613410"/>
            <a:ext cx="6138545" cy="5631180"/>
          </a:xfrm>
          <a:prstGeom prst="rect">
            <a:avLst/>
          </a:prstGeom>
          <a:noFill/>
          <a:ln>
            <a:solidFill>
              <a:schemeClr val="tx1"/>
            </a:solidFill>
          </a:ln>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endParaRPr lang="en-US" altLang="zh-CN" noProof="0" dirty="0">
              <a:ln>
                <a:noFill/>
              </a:ln>
              <a:solidFill>
                <a:schemeClr val="tx1"/>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endParaRPr>
          </a:p>
          <a:p>
            <a:pPr marL="0" marR="0" lvl="0" indent="0" algn="ctr" defTabSz="914400" rtl="0" eaLnBrk="1" fontAlgn="auto" latinLnBrk="0" hangingPunct="1">
              <a:lnSpc>
                <a:spcPct val="100000"/>
              </a:lnSpc>
              <a:spcBef>
                <a:spcPts val="0"/>
              </a:spcBef>
              <a:spcAft>
                <a:spcPts val="0"/>
              </a:spcAft>
              <a:buClrTx/>
              <a:buSzTx/>
              <a:buFontTx/>
              <a:buNone/>
              <a:defRPr/>
            </a:pPr>
            <a:r>
              <a:rPr lang="en-US" altLang="zh-CN" noProof="0" dirty="0">
                <a:ln>
                  <a:noFill/>
                </a:ln>
                <a:solidFill>
                  <a:schemeClr val="tx1"/>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Using Fitness Apps to Monitor Health</a:t>
            </a:r>
            <a:endParaRPr kumimoji="0" lang="en-US" altLang="zh-CN" i="0" u="none" strike="noStrike" kern="1200" cap="none" spc="0" normalizeH="0" baseline="0" noProof="0" dirty="0">
              <a:ln>
                <a:noFill/>
              </a:ln>
              <a:solidFill>
                <a:schemeClr val="tx1"/>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i="0" u="none" strike="noStrike" kern="1200" cap="none" spc="0" normalizeH="0" baseline="0" noProof="0" dirty="0">
              <a:ln>
                <a:noFill/>
              </a:ln>
              <a:solidFill>
                <a:schemeClr val="tx1"/>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noProof="0" dirty="0">
                <a:ln>
                  <a:noFill/>
                </a:ln>
                <a:solidFill>
                  <a:schemeClr val="tx1"/>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   </a:t>
            </a:r>
            <a:r>
              <a:rPr lang="en-US" altLang="zh-CN"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 Recently, a survey themed</a:t>
            </a:r>
            <a:r>
              <a:rPr lang="en-US" altLang="zh-CN" noProof="0" dirty="0">
                <a:ln>
                  <a:noFill/>
                </a:ln>
                <a:solidFill>
                  <a:schemeClr val="tx1"/>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 “ </a:t>
            </a:r>
            <a:r>
              <a:rPr lang="en-US" altLang="zh-CN" noProof="0" dirty="0">
                <a:ln>
                  <a:noFill/>
                </a:ln>
                <a:solidFill>
                  <a:schemeClr val="tx1"/>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Using Fitness Apps to Monitor Health” </a:t>
            </a:r>
            <a:r>
              <a:rPr lang="en-US" altLang="zh-CN" noProof="0" dirty="0">
                <a:ln>
                  <a:noFill/>
                </a:ln>
                <a:solidFill>
                  <a:srgbClr val="FF0000"/>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has been conducted </a:t>
            </a:r>
            <a:r>
              <a:rPr lang="en-US" altLang="zh-CN"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 on our campus</a:t>
            </a:r>
            <a:r>
              <a:rPr lang="zh-CN" altLang="en-US" noProof="0" dirty="0">
                <a:ln>
                  <a:noFill/>
                </a:ln>
                <a:solidFill>
                  <a:schemeClr val="tx1"/>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a:t>
            </a:r>
            <a:r>
              <a:rPr lang="en-US" altLang="zh-CN"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which reflects</a:t>
            </a:r>
            <a:r>
              <a:rPr lang="en-US" altLang="zh-CN" noProof="0" dirty="0">
                <a:ln>
                  <a:noFill/>
                </a:ln>
                <a:solidFill>
                  <a:schemeClr val="tx1"/>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 the varying attitudes towards fitness apps.   </a:t>
            </a:r>
            <a:r>
              <a:rPr lang="en-US" altLang="zh-CN" noProof="0" dirty="0">
                <a:ln>
                  <a:noFill/>
                </a:ln>
                <a:solidFill>
                  <a:schemeClr val="tx1"/>
                </a:solidFill>
                <a:effectLst/>
                <a:highlight>
                  <a:srgbClr val="FFFF00"/>
                </a:highlight>
                <a:uLnTx/>
                <a:uFillTx/>
                <a:latin typeface="Times New Roman" panose="02020603050405020304" pitchFamily="18" charset="0"/>
                <a:ea typeface="等线" panose="02010600030101010101" pitchFamily="2" charset="-122"/>
                <a:cs typeface="Times New Roman" panose="02020603050405020304" pitchFamily="18" charset="0"/>
                <a:sym typeface="+mn-ea"/>
              </a:rPr>
              <a:t> (</a:t>
            </a:r>
            <a:r>
              <a:rPr lang="zh-CN" altLang="en-US" noProof="0" dirty="0">
                <a:ln>
                  <a:noFill/>
                </a:ln>
                <a:solidFill>
                  <a:schemeClr val="tx1"/>
                </a:solidFill>
                <a:effectLst/>
                <a:highlight>
                  <a:srgbClr val="FFFF00"/>
                </a:highlight>
                <a:uLnTx/>
                <a:uFillTx/>
                <a:latin typeface="Times New Roman" panose="02020603050405020304" pitchFamily="18" charset="0"/>
                <a:ea typeface="等线" panose="02010600030101010101" pitchFamily="2" charset="-122"/>
                <a:cs typeface="Times New Roman" panose="02020603050405020304" pitchFamily="18" charset="0"/>
                <a:sym typeface="+mn-ea"/>
              </a:rPr>
              <a:t>背景介绍</a:t>
            </a:r>
            <a:r>
              <a:rPr lang="en-US" altLang="zh-CN" noProof="0" dirty="0">
                <a:ln>
                  <a:noFill/>
                </a:ln>
                <a:solidFill>
                  <a:schemeClr val="tx1"/>
                </a:solidFill>
                <a:effectLst/>
                <a:highlight>
                  <a:srgbClr val="FFFF00"/>
                </a:highlight>
                <a:uLnTx/>
                <a:uFillTx/>
                <a:latin typeface="Times New Roman" panose="02020603050405020304" pitchFamily="18" charset="0"/>
                <a:ea typeface="等线" panose="02010600030101010101" pitchFamily="2" charset="-122"/>
                <a:cs typeface="Times New Roman" panose="02020603050405020304" pitchFamily="18" charset="0"/>
                <a:sym typeface="+mn-ea"/>
              </a:rPr>
              <a:t>+</a:t>
            </a:r>
            <a:r>
              <a:rPr lang="zh-CN" altLang="en-US" noProof="0" dirty="0">
                <a:ln>
                  <a:noFill/>
                </a:ln>
                <a:solidFill>
                  <a:schemeClr val="tx1"/>
                </a:solidFill>
                <a:effectLst/>
                <a:highlight>
                  <a:srgbClr val="FFFF00"/>
                </a:highlight>
                <a:uLnTx/>
                <a:uFillTx/>
                <a:latin typeface="Times New Roman" panose="02020603050405020304" pitchFamily="18" charset="0"/>
                <a:ea typeface="等线" panose="02010600030101010101" pitchFamily="2" charset="-122"/>
                <a:cs typeface="Times New Roman" panose="02020603050405020304" pitchFamily="18" charset="0"/>
                <a:sym typeface="+mn-ea"/>
              </a:rPr>
              <a:t>数据主题介绍</a:t>
            </a:r>
            <a:r>
              <a:rPr lang="en-US" altLang="zh-CN" noProof="0" dirty="0">
                <a:ln>
                  <a:noFill/>
                </a:ln>
                <a:solidFill>
                  <a:schemeClr val="tx1"/>
                </a:solidFill>
                <a:effectLst/>
                <a:highlight>
                  <a:srgbClr val="FFFF00"/>
                </a:highlight>
                <a:uLnTx/>
                <a:uFillTx/>
                <a:latin typeface="Times New Roman" panose="02020603050405020304" pitchFamily="18" charset="0"/>
                <a:ea typeface="等线" panose="02010600030101010101" pitchFamily="2" charset="-122"/>
                <a:cs typeface="Times New Roman" panose="02020603050405020304" pitchFamily="18" charset="0"/>
                <a:sym typeface="+mn-ea"/>
              </a:rPr>
              <a:t>)</a:t>
            </a:r>
            <a:endParaRPr lang="en-US" altLang="zh-CN" noProof="0" dirty="0">
              <a:ln>
                <a:noFill/>
              </a:ln>
              <a:solidFill>
                <a:schemeClr val="tx1"/>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noProof="0" dirty="0">
                <a:ln>
                  <a:noFill/>
                </a:ln>
                <a:solidFill>
                  <a:schemeClr val="tx1"/>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   </a:t>
            </a:r>
            <a:r>
              <a:rPr lang="en-US" altLang="zh-CN"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As is shown in the chart</a:t>
            </a:r>
            <a:r>
              <a:rPr lang="en-US" altLang="zh-CN" noProof="0" dirty="0">
                <a:ln>
                  <a:noFill/>
                </a:ln>
                <a:solidFill>
                  <a:schemeClr val="tx1"/>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 one-third of our peers are using this high-tech approach to record their footsteps, monitor their heart rate and body weight. </a:t>
            </a:r>
            <a:r>
              <a:rPr lang="en-US" altLang="zh-CN"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However</a:t>
            </a:r>
            <a:r>
              <a:rPr lang="en-US" altLang="zh-CN" noProof="0" dirty="0">
                <a:ln>
                  <a:noFill/>
                </a:ln>
                <a:solidFill>
                  <a:schemeClr val="tx1"/>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 18 percent have tried but no longer continue their use, </a:t>
            </a:r>
            <a:r>
              <a:rPr lang="en-US" altLang="zh-CN"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while</a:t>
            </a:r>
            <a:r>
              <a:rPr lang="en-US" altLang="zh-CN" noProof="0" dirty="0">
                <a:ln>
                  <a:noFill/>
                </a:ln>
                <a:solidFill>
                  <a:schemeClr val="tx1"/>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 45 percent have never explored these tools, and 4 percent are totally unaware of them. </a:t>
            </a:r>
            <a:r>
              <a:rPr lang="en-US" altLang="zh-CN">
                <a:solidFill>
                  <a:srgbClr val="FF0000"/>
                </a:solidFill>
                <a:sym typeface="+mn-ea"/>
              </a:rPr>
              <a:t>What is apparent is that </a:t>
            </a:r>
            <a:r>
              <a:rPr lang="en-US" altLang="zh-CN" noProof="0" dirty="0">
                <a:ln>
                  <a:noFill/>
                </a:ln>
                <a:solidFill>
                  <a:schemeClr val="tx1"/>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we haven't yet fully realized the benefits of these multi-functional tools. </a:t>
            </a:r>
            <a:r>
              <a:rPr lang="zh-CN" altLang="en-US" noProof="0" dirty="0">
                <a:ln>
                  <a:noFill/>
                </a:ln>
                <a:solidFill>
                  <a:schemeClr val="tx1"/>
                </a:solidFill>
                <a:effectLst/>
                <a:highlight>
                  <a:srgbClr val="FFFF00"/>
                </a:highlight>
                <a:uLnTx/>
                <a:uFillTx/>
                <a:latin typeface="Times New Roman" panose="02020603050405020304" pitchFamily="18" charset="0"/>
                <a:ea typeface="等线" panose="02010600030101010101" pitchFamily="2" charset="-122"/>
                <a:cs typeface="Times New Roman" panose="02020603050405020304" pitchFamily="18" charset="0"/>
                <a:sym typeface="+mn-ea"/>
              </a:rPr>
              <a:t>（数据分析</a:t>
            </a:r>
            <a:r>
              <a:rPr lang="en-US" altLang="zh-CN" noProof="0" dirty="0">
                <a:ln>
                  <a:noFill/>
                </a:ln>
                <a:solidFill>
                  <a:schemeClr val="tx1"/>
                </a:solidFill>
                <a:effectLst/>
                <a:highlight>
                  <a:srgbClr val="FFFF00"/>
                </a:highlight>
                <a:uLnTx/>
                <a:uFillTx/>
                <a:latin typeface="Times New Roman" panose="02020603050405020304" pitchFamily="18" charset="0"/>
                <a:ea typeface="等线" panose="02010600030101010101" pitchFamily="2" charset="-122"/>
                <a:cs typeface="Times New Roman" panose="02020603050405020304" pitchFamily="18" charset="0"/>
                <a:sym typeface="+mn-ea"/>
              </a:rPr>
              <a:t>+</a:t>
            </a:r>
            <a:r>
              <a:rPr lang="zh-CN" altLang="en-US" noProof="0" dirty="0">
                <a:ln>
                  <a:noFill/>
                </a:ln>
                <a:solidFill>
                  <a:schemeClr val="tx1"/>
                </a:solidFill>
                <a:effectLst/>
                <a:highlight>
                  <a:srgbClr val="FFFF00"/>
                </a:highlight>
                <a:uLnTx/>
                <a:uFillTx/>
                <a:latin typeface="Times New Roman" panose="02020603050405020304" pitchFamily="18" charset="0"/>
                <a:ea typeface="等线" panose="02010600030101010101" pitchFamily="2" charset="-122"/>
                <a:cs typeface="Times New Roman" panose="02020603050405020304" pitchFamily="18" charset="0"/>
                <a:sym typeface="+mn-ea"/>
              </a:rPr>
              <a:t>评论）</a:t>
            </a:r>
            <a:endParaRPr kumimoji="0" lang="en-US" altLang="zh-CN" i="0" u="none" strike="noStrike" kern="1200" cap="none" spc="0" normalizeH="0" baseline="0" noProof="0" dirty="0">
              <a:ln>
                <a:noFill/>
              </a:ln>
              <a:solidFill>
                <a:schemeClr val="tx1"/>
              </a:solidFill>
              <a:effectLst/>
              <a:highlight>
                <a:srgbClr val="FFFF00"/>
              </a:highligh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noProof="0" dirty="0">
                <a:ln>
                  <a:noFill/>
                </a:ln>
                <a:solidFill>
                  <a:schemeClr val="tx1"/>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    </a:t>
            </a:r>
            <a:r>
              <a:rPr lang="en-US" altLang="zh-CN" noProof="0" dirty="0">
                <a:ln>
                  <a:noFill/>
                </a:ln>
                <a:solidFill>
                  <a:schemeClr val="tx1"/>
                </a:solidFill>
                <a:effectLst/>
                <a:uLnTx/>
                <a:uFillTx/>
                <a:latin typeface="Calibri" panose="020F0502020204030204" charset="0"/>
                <a:ea typeface="等线" panose="02010600030101010101" pitchFamily="2" charset="-122"/>
                <a:cs typeface="Calibri" panose="020F0502020204030204" charset="0"/>
                <a:sym typeface="+mn-ea"/>
              </a:rPr>
              <a:t> </a:t>
            </a:r>
            <a:r>
              <a:rPr lang="en-US" altLang="zh-CN" dirty="0">
                <a:solidFill>
                  <a:srgbClr val="FF0000"/>
                </a:solidFill>
                <a:latin typeface="Calibri" panose="020F0502020204030204" charset="0"/>
                <a:ea typeface="等线" panose="02010600030101010101" pitchFamily="2" charset="-122"/>
                <a:cs typeface="Calibri" panose="020F0502020204030204" charset="0"/>
                <a:sym typeface="+mn-ea"/>
              </a:rPr>
              <a:t>To cope with this situation</a:t>
            </a:r>
            <a:r>
              <a:rPr lang="en-US" altLang="zh-CN" dirty="0">
                <a:solidFill>
                  <a:schemeClr val="tx1"/>
                </a:solidFill>
                <a:latin typeface="Calibri" panose="020F0502020204030204" charset="0"/>
                <a:ea typeface="等线" panose="02010600030101010101" pitchFamily="2" charset="-122"/>
                <a:cs typeface="Calibri" panose="020F0502020204030204" charset="0"/>
                <a:sym typeface="+mn-ea"/>
              </a:rPr>
              <a:t>, </a:t>
            </a:r>
            <a:r>
              <a:rPr lang="en-US" altLang="zh-CN" dirty="0">
                <a:solidFill>
                  <a:srgbClr val="FF0000"/>
                </a:solidFill>
                <a:latin typeface="Calibri" panose="020F0502020204030204" charset="0"/>
                <a:ea typeface="等线" panose="02010600030101010101" pitchFamily="2" charset="-122"/>
                <a:cs typeface="Calibri" panose="020F0502020204030204" charset="0"/>
                <a:sym typeface="+mn-ea"/>
              </a:rPr>
              <a:t>we are supposed to</a:t>
            </a:r>
            <a:r>
              <a:rPr lang="en-US" altLang="zh-CN" dirty="0">
                <a:solidFill>
                  <a:schemeClr val="accent1"/>
                </a:solidFill>
                <a:latin typeface="Calibri" panose="020F0502020204030204" charset="0"/>
                <a:ea typeface="等线" panose="02010600030101010101" pitchFamily="2" charset="-122"/>
                <a:cs typeface="Calibri" panose="020F0502020204030204" charset="0"/>
                <a:sym typeface="+mn-ea"/>
              </a:rPr>
              <a:t> probe into </a:t>
            </a:r>
            <a:r>
              <a:rPr lang="zh-CN" altLang="en-US" dirty="0">
                <a:solidFill>
                  <a:schemeClr val="accent1"/>
                </a:solidFill>
                <a:latin typeface="Calibri" panose="020F0502020204030204" charset="0"/>
                <a:ea typeface="等线" panose="02010600030101010101" pitchFamily="2" charset="-122"/>
                <a:cs typeface="Calibri" panose="020F0502020204030204" charset="0"/>
                <a:sym typeface="+mn-ea"/>
              </a:rPr>
              <a:t>（深入探究）</a:t>
            </a:r>
            <a:r>
              <a:rPr lang="en-US" altLang="zh-CN" dirty="0">
                <a:solidFill>
                  <a:schemeClr val="tx1"/>
                </a:solidFill>
                <a:latin typeface="Calibri" panose="020F0502020204030204" charset="0"/>
                <a:ea typeface="等线" panose="02010600030101010101" pitchFamily="2" charset="-122"/>
                <a:cs typeface="Calibri" panose="020F0502020204030204" charset="0"/>
                <a:sym typeface="+mn-ea"/>
              </a:rPr>
              <a:t>the functions of the smart fitness apps and stick to their exercise guidelines. </a:t>
            </a:r>
            <a:r>
              <a:rPr lang="en-US" altLang="zh-CN" noProof="0" dirty="0">
                <a:ln>
                  <a:noFill/>
                </a:ln>
                <a:solidFill>
                  <a:schemeClr val="accent1"/>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 </a:t>
            </a:r>
            <a:r>
              <a:rPr lang="en-US" altLang="zh-CN" noProof="0" dirty="0">
                <a:ln>
                  <a:noFill/>
                </a:ln>
                <a:solidFill>
                  <a:schemeClr val="accent1"/>
                </a:solidFill>
                <a:effectLst/>
                <a:uLnTx/>
                <a:uFillTx/>
                <a:latin typeface="Calibri" panose="020F0502020204030204" charset="0"/>
                <a:ea typeface="等线" panose="02010600030101010101" pitchFamily="2" charset="-122"/>
                <a:cs typeface="Calibri" panose="020F0502020204030204" charset="0"/>
                <a:sym typeface="+mn-ea"/>
              </a:rPr>
              <a:t>Subsequently, we can embrace a brighter future with good health conditions.  </a:t>
            </a:r>
            <a:r>
              <a:rPr lang="en-US" altLang="zh-CN" noProof="0" dirty="0">
                <a:ln>
                  <a:noFill/>
                </a:ln>
                <a:solidFill>
                  <a:schemeClr val="accent1"/>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Just give it a try and live a healthier life</a:t>
            </a:r>
            <a:r>
              <a:rPr lang="en-US" altLang="zh-CN" noProof="0" dirty="0">
                <a:ln>
                  <a:noFill/>
                </a:ln>
                <a:solidFill>
                  <a:schemeClr val="tx1"/>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a:t>
            </a:r>
            <a:r>
              <a:rPr lang="en-US" altLang="zh-CN" noProof="0" dirty="0">
                <a:ln>
                  <a:noFill/>
                </a:ln>
                <a:solidFill>
                  <a:schemeClr val="tx1"/>
                </a:solidFill>
                <a:effectLst/>
                <a:highlight>
                  <a:srgbClr val="FFFF00"/>
                </a:highlight>
                <a:uLnTx/>
                <a:uFillTx/>
                <a:latin typeface="Times New Roman" panose="02020603050405020304" pitchFamily="18" charset="0"/>
                <a:ea typeface="等线" panose="02010600030101010101" pitchFamily="2" charset="-122"/>
                <a:cs typeface="Times New Roman" panose="02020603050405020304" pitchFamily="18" charset="0"/>
                <a:sym typeface="+mn-ea"/>
              </a:rPr>
              <a:t>(</a:t>
            </a:r>
            <a:r>
              <a:rPr lang="zh-CN" altLang="en-US" noProof="0" dirty="0">
                <a:ln>
                  <a:noFill/>
                </a:ln>
                <a:solidFill>
                  <a:schemeClr val="tx1"/>
                </a:solidFill>
                <a:effectLst/>
                <a:highlight>
                  <a:srgbClr val="FFFF00"/>
                </a:highlight>
                <a:uLnTx/>
                <a:uFillTx/>
                <a:latin typeface="Times New Roman" panose="02020603050405020304" pitchFamily="18" charset="0"/>
                <a:ea typeface="等线" panose="02010600030101010101" pitchFamily="2" charset="-122"/>
                <a:cs typeface="Times New Roman" panose="02020603050405020304" pitchFamily="18" charset="0"/>
                <a:sym typeface="+mn-ea"/>
              </a:rPr>
              <a:t>建议</a:t>
            </a:r>
            <a:r>
              <a:rPr lang="en-US" altLang="zh-CN" noProof="0" dirty="0">
                <a:ln>
                  <a:noFill/>
                </a:ln>
                <a:solidFill>
                  <a:schemeClr val="tx1"/>
                </a:solidFill>
                <a:effectLst/>
                <a:highlight>
                  <a:srgbClr val="FFFF00"/>
                </a:highlight>
                <a:uLnTx/>
                <a:uFillTx/>
                <a:latin typeface="Times New Roman" panose="02020603050405020304" pitchFamily="18" charset="0"/>
                <a:ea typeface="等线" panose="02010600030101010101" pitchFamily="2" charset="-122"/>
                <a:cs typeface="Times New Roman" panose="02020603050405020304" pitchFamily="18" charset="0"/>
                <a:sym typeface="+mn-ea"/>
              </a:rPr>
              <a:t>+</a:t>
            </a:r>
            <a:r>
              <a:rPr lang="zh-CN" altLang="en-US" noProof="0" dirty="0">
                <a:ln>
                  <a:noFill/>
                </a:ln>
                <a:effectLst/>
                <a:highlight>
                  <a:srgbClr val="FFFF00"/>
                </a:highlight>
                <a:uLnTx/>
                <a:uFillTx/>
                <a:latin typeface="Times New Roman" panose="02020603050405020304" pitchFamily="18" charset="0"/>
                <a:ea typeface="等线" panose="02010600030101010101" pitchFamily="2" charset="-122"/>
                <a:cs typeface="Times New Roman" panose="02020603050405020304" pitchFamily="18" charset="0"/>
                <a:sym typeface="+mn-ea"/>
              </a:rPr>
              <a:t>期展望</a:t>
            </a:r>
            <a:r>
              <a:rPr lang="en-US" altLang="zh-CN" noProof="0" dirty="0">
                <a:ln>
                  <a:noFill/>
                </a:ln>
                <a:solidFill>
                  <a:schemeClr val="tx1"/>
                </a:solidFill>
                <a:effectLst/>
                <a:highlight>
                  <a:srgbClr val="FFFF00"/>
                </a:highlight>
                <a:uLnTx/>
                <a:uFillTx/>
                <a:latin typeface="Times New Roman" panose="02020603050405020304" pitchFamily="18" charset="0"/>
                <a:ea typeface="等线" panose="02010600030101010101" pitchFamily="2" charset="-122"/>
                <a:cs typeface="Times New Roman" panose="02020603050405020304" pitchFamily="18" charset="0"/>
                <a:sym typeface="+mn-ea"/>
              </a:rPr>
              <a:t>/</a:t>
            </a:r>
            <a:r>
              <a:rPr lang="zh-CN" altLang="en-US" noProof="0" dirty="0">
                <a:ln>
                  <a:noFill/>
                </a:ln>
                <a:effectLst/>
                <a:highlight>
                  <a:srgbClr val="FFFF00"/>
                </a:highlight>
                <a:uLnTx/>
                <a:uFillTx/>
                <a:latin typeface="Times New Roman" panose="02020603050405020304" pitchFamily="18" charset="0"/>
                <a:ea typeface="等线" panose="02010600030101010101" pitchFamily="2" charset="-122"/>
                <a:cs typeface="Times New Roman" panose="02020603050405020304" pitchFamily="18" charset="0"/>
                <a:sym typeface="+mn-ea"/>
              </a:rPr>
              <a:t>呼吁</a:t>
            </a:r>
            <a:r>
              <a:rPr lang="en-US" altLang="zh-CN" noProof="0" dirty="0">
                <a:ln>
                  <a:noFill/>
                </a:ln>
                <a:solidFill>
                  <a:schemeClr val="tx1"/>
                </a:solidFill>
                <a:effectLst/>
                <a:highlight>
                  <a:srgbClr val="FFFF00"/>
                </a:highlight>
                <a:uLnTx/>
                <a:uFillTx/>
                <a:latin typeface="Times New Roman" panose="02020603050405020304" pitchFamily="18" charset="0"/>
                <a:ea typeface="等线" panose="02010600030101010101" pitchFamily="2" charset="-122"/>
                <a:cs typeface="Times New Roman" panose="02020603050405020304" pitchFamily="18" charset="0"/>
                <a:sym typeface="+mn-ea"/>
              </a:rPr>
              <a:t>)</a:t>
            </a:r>
            <a:endParaRPr kumimoji="0" lang="zh-CN" altLang="en-US" i="0" u="none" strike="noStrike" kern="1200" cap="none" spc="0" normalizeH="0" baseline="0" noProof="0" dirty="0">
              <a:ln>
                <a:noFill/>
              </a:ln>
              <a:solidFill>
                <a:schemeClr val="tx1"/>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endParaRPr kumimoji="0" lang="zh-CN" altLang="en-US" i="0" u="none" strike="noStrike" kern="1200" cap="none" spc="0" normalizeH="0" baseline="0" noProof="0" dirty="0">
              <a:ln>
                <a:noFill/>
              </a:ln>
              <a:solidFill>
                <a:schemeClr val="tx1"/>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5" name="文本框 4"/>
          <p:cNvSpPr txBox="1"/>
          <p:nvPr/>
        </p:nvSpPr>
        <p:spPr>
          <a:xfrm>
            <a:off x="675640" y="160020"/>
            <a:ext cx="6096000" cy="583565"/>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lang="en-US" altLang="zh-CN" sz="3200" noProof="0" dirty="0">
                <a:ln>
                  <a:noFill/>
                </a:ln>
                <a:effectLst/>
                <a:uLnTx/>
                <a:uFillTx/>
                <a:latin typeface="MV Boli" panose="02000500030200090000" charset="0"/>
                <a:ea typeface="等线" panose="02010600030101010101" pitchFamily="2" charset="-122"/>
                <a:cs typeface="MV Boli" panose="02000500030200090000" charset="0"/>
                <a:sym typeface="+mn-ea"/>
              </a:rPr>
              <a:t>One Possible Version</a:t>
            </a:r>
            <a:endParaRPr lang="en-US" altLang="zh-CN" sz="3200" noProof="0" dirty="0">
              <a:ln>
                <a:noFill/>
              </a:ln>
              <a:effectLst/>
              <a:uLnTx/>
              <a:uFillTx/>
              <a:latin typeface="MV Boli" panose="02000500030200090000" charset="0"/>
              <a:ea typeface="等线" panose="02010600030101010101" pitchFamily="2" charset="-122"/>
              <a:cs typeface="MV Boli" panose="02000500030200090000" charset="0"/>
              <a:sym typeface="+mn-ea"/>
            </a:endParaRPr>
          </a:p>
        </p:txBody>
      </p:sp>
      <p:sp>
        <p:nvSpPr>
          <p:cNvPr id="6" name="文本框 5"/>
          <p:cNvSpPr txBox="1"/>
          <p:nvPr/>
        </p:nvSpPr>
        <p:spPr>
          <a:xfrm>
            <a:off x="6567805" y="613410"/>
            <a:ext cx="5359400" cy="5605145"/>
          </a:xfrm>
          <a:prstGeom prst="rect">
            <a:avLst/>
          </a:prstGeom>
          <a:noFill/>
          <a:ln>
            <a:solidFill>
              <a:schemeClr val="tx1"/>
            </a:solidFill>
          </a:ln>
        </p:spPr>
        <p:txBody>
          <a:bodyPr wrap="square" rtlCol="0">
            <a:noAutofit/>
          </a:bodyPr>
          <a:p>
            <a:pPr indent="457200" fontAlgn="auto"/>
            <a:r>
              <a:rPr lang="zh-CN" altLang="en-US" sz="2400">
                <a:latin typeface="华文楷体" panose="02010600040101010101" charset="-122"/>
                <a:ea typeface="华文楷体" panose="02010600040101010101" charset="-122"/>
                <a:cs typeface="华文楷体" panose="02010600040101010101" charset="-122"/>
              </a:rPr>
              <a:t>近期，我校开展了一项以</a:t>
            </a:r>
            <a:r>
              <a:rPr lang="en-US" altLang="zh-CN" sz="2400">
                <a:latin typeface="华文楷体" panose="02010600040101010101" charset="-122"/>
                <a:ea typeface="华文楷体" panose="02010600040101010101" charset="-122"/>
                <a:cs typeface="华文楷体" panose="02010600040101010101" charset="-122"/>
              </a:rPr>
              <a:t>"</a:t>
            </a:r>
            <a:r>
              <a:rPr lang="zh-CN" altLang="en-US" sz="2400">
                <a:latin typeface="华文楷体" panose="02010600040101010101" charset="-122"/>
                <a:ea typeface="华文楷体" panose="02010600040101010101" charset="-122"/>
                <a:cs typeface="华文楷体" panose="02010600040101010101" charset="-122"/>
              </a:rPr>
              <a:t>使用健身</a:t>
            </a:r>
            <a:r>
              <a:rPr lang="en-US" altLang="zh-CN" sz="2400">
                <a:latin typeface="华文楷体" panose="02010600040101010101" charset="-122"/>
                <a:ea typeface="华文楷体" panose="02010600040101010101" charset="-122"/>
                <a:cs typeface="华文楷体" panose="02010600040101010101" charset="-122"/>
              </a:rPr>
              <a:t>APP</a:t>
            </a:r>
            <a:r>
              <a:rPr lang="zh-CN" altLang="en-US" sz="2400">
                <a:latin typeface="华文楷体" panose="02010600040101010101" charset="-122"/>
                <a:ea typeface="华文楷体" panose="02010600040101010101" charset="-122"/>
                <a:cs typeface="华文楷体" panose="02010600040101010101" charset="-122"/>
              </a:rPr>
              <a:t>监测健康</a:t>
            </a:r>
            <a:r>
              <a:rPr lang="en-US" altLang="zh-CN" sz="2400">
                <a:latin typeface="华文楷体" panose="02010600040101010101" charset="-122"/>
                <a:ea typeface="华文楷体" panose="02010600040101010101" charset="-122"/>
                <a:cs typeface="华文楷体" panose="02010600040101010101" charset="-122"/>
              </a:rPr>
              <a:t>"</a:t>
            </a:r>
            <a:r>
              <a:rPr lang="zh-CN" altLang="en-US" sz="2400">
                <a:latin typeface="华文楷体" panose="02010600040101010101" charset="-122"/>
                <a:ea typeface="华文楷体" panose="02010600040101010101" charset="-122"/>
                <a:cs typeface="华文楷体" panose="02010600040101010101" charset="-122"/>
              </a:rPr>
              <a:t>为主题的调查，反映出学生对健身应用态度不一。</a:t>
            </a:r>
            <a:endParaRPr lang="zh-CN" altLang="en-US" sz="2400">
              <a:latin typeface="华文楷体" panose="02010600040101010101" charset="-122"/>
              <a:ea typeface="华文楷体" panose="02010600040101010101" charset="-122"/>
              <a:cs typeface="华文楷体" panose="02010600040101010101" charset="-122"/>
            </a:endParaRPr>
          </a:p>
          <a:p>
            <a:pPr indent="457200" fontAlgn="auto"/>
            <a:r>
              <a:rPr lang="zh-CN" altLang="en-US" sz="2400">
                <a:latin typeface="华文楷体" panose="02010600040101010101" charset="-122"/>
                <a:ea typeface="华文楷体" panose="02010600040101010101" charset="-122"/>
                <a:cs typeface="华文楷体" panose="02010600040101010101" charset="-122"/>
              </a:rPr>
              <a:t>如图所示，三分之一的同学正使用这一高科技手段记录步数、监测心率和体重。然而，</a:t>
            </a:r>
            <a:r>
              <a:rPr lang="en-US" altLang="zh-CN" sz="2400">
                <a:latin typeface="华文楷体" panose="02010600040101010101" charset="-122"/>
                <a:ea typeface="华文楷体" panose="02010600040101010101" charset="-122"/>
                <a:cs typeface="华文楷体" panose="02010600040101010101" charset="-122"/>
              </a:rPr>
              <a:t>18%</a:t>
            </a:r>
            <a:r>
              <a:rPr lang="zh-CN" altLang="en-US" sz="2400">
                <a:latin typeface="华文楷体" panose="02010600040101010101" charset="-122"/>
                <a:ea typeface="华文楷体" panose="02010600040101010101" charset="-122"/>
                <a:cs typeface="华文楷体" panose="02010600040101010101" charset="-122"/>
              </a:rPr>
              <a:t>的人尝试后不再继续使用，</a:t>
            </a:r>
            <a:r>
              <a:rPr lang="en-US" altLang="zh-CN" sz="2400">
                <a:latin typeface="华文楷体" panose="02010600040101010101" charset="-122"/>
                <a:ea typeface="华文楷体" panose="02010600040101010101" charset="-122"/>
                <a:cs typeface="华文楷体" panose="02010600040101010101" charset="-122"/>
              </a:rPr>
              <a:t>45%</a:t>
            </a:r>
            <a:r>
              <a:rPr lang="zh-CN" altLang="en-US" sz="2400">
                <a:latin typeface="华文楷体" panose="02010600040101010101" charset="-122"/>
                <a:ea typeface="华文楷体" panose="02010600040101010101" charset="-122"/>
                <a:cs typeface="华文楷体" panose="02010600040101010101" charset="-122"/>
              </a:rPr>
              <a:t>从未探索过这些工具，另有</a:t>
            </a:r>
            <a:r>
              <a:rPr lang="en-US" altLang="zh-CN" sz="2400">
                <a:latin typeface="华文楷体" panose="02010600040101010101" charset="-122"/>
                <a:ea typeface="华文楷体" panose="02010600040101010101" charset="-122"/>
                <a:cs typeface="华文楷体" panose="02010600040101010101" charset="-122"/>
              </a:rPr>
              <a:t>4%</a:t>
            </a:r>
            <a:r>
              <a:rPr lang="zh-CN" altLang="en-US" sz="2400">
                <a:latin typeface="华文楷体" panose="02010600040101010101" charset="-122"/>
                <a:ea typeface="华文楷体" panose="02010600040101010101" charset="-122"/>
                <a:cs typeface="华文楷体" panose="02010600040101010101" charset="-122"/>
              </a:rPr>
              <a:t>对其完全不了解。显而易见，我们尚未充分认识到这些多功能工具的优势。</a:t>
            </a:r>
            <a:endParaRPr lang="zh-CN" altLang="en-US" sz="2400">
              <a:latin typeface="华文楷体" panose="02010600040101010101" charset="-122"/>
              <a:ea typeface="华文楷体" panose="02010600040101010101" charset="-122"/>
              <a:cs typeface="华文楷体" panose="02010600040101010101" charset="-122"/>
            </a:endParaRPr>
          </a:p>
          <a:p>
            <a:pPr indent="457200" fontAlgn="auto"/>
            <a:r>
              <a:rPr lang="zh-CN" altLang="en-US" sz="2400">
                <a:latin typeface="华文楷体" panose="02010600040101010101" charset="-122"/>
                <a:ea typeface="华文楷体" panose="02010600040101010101" charset="-122"/>
                <a:cs typeface="华文楷体" panose="02010600040101010101" charset="-122"/>
              </a:rPr>
              <a:t>为应对此现状，我们应深入探究智能健身应用的功能，并坚持遵循其运动指导。如此，方能在健康的加持下拥抱更光明的未来。行动起来，尝试改变，拥抱更健康的生活吧！</a:t>
            </a:r>
            <a:endParaRPr lang="zh-CN" altLang="en-US" sz="2400">
              <a:latin typeface="华文楷体" panose="02010600040101010101" charset="-122"/>
              <a:ea typeface="华文楷体" panose="02010600040101010101" charset="-122"/>
              <a:cs typeface="华文楷体" panose="02010600040101010101" charset="-122"/>
            </a:endParaRPr>
          </a:p>
          <a:p>
            <a:endParaRPr lang="en-US" altLang="zh-CN"/>
          </a:p>
          <a:p>
            <a:endParaRPr lang="zh-CN" altLang="en-US"/>
          </a:p>
        </p:txBody>
      </p:sp>
      <p:sp>
        <p:nvSpPr>
          <p:cNvPr id="7" name="文本框 6"/>
          <p:cNvSpPr txBox="1"/>
          <p:nvPr/>
        </p:nvSpPr>
        <p:spPr>
          <a:xfrm>
            <a:off x="7660640" y="160020"/>
            <a:ext cx="3306445" cy="583565"/>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lang="en-US" altLang="zh-CN" sz="3200" noProof="0" dirty="0">
                <a:ln>
                  <a:noFill/>
                </a:ln>
                <a:effectLst/>
                <a:uLnTx/>
                <a:uFillTx/>
                <a:latin typeface="MV Boli" panose="02000500030200090000" charset="0"/>
                <a:ea typeface="等线" panose="02010600030101010101" pitchFamily="2" charset="-122"/>
                <a:cs typeface="MV Boli" panose="02000500030200090000" charset="0"/>
                <a:sym typeface="+mn-ea"/>
              </a:rPr>
              <a:t>Translation</a:t>
            </a:r>
            <a:endParaRPr lang="en-US" altLang="zh-CN" sz="3200" noProof="0" dirty="0">
              <a:ln>
                <a:noFill/>
              </a:ln>
              <a:effectLst/>
              <a:uLnTx/>
              <a:uFillTx/>
              <a:latin typeface="MV Boli" panose="02000500030200090000" charset="0"/>
              <a:ea typeface="等线" panose="02010600030101010101" pitchFamily="2" charset="-122"/>
              <a:cs typeface="MV Boli" panose="02000500030200090000"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69595" y="1233805"/>
            <a:ext cx="5097780" cy="4201160"/>
          </a:xfrm>
          <a:prstGeom prst="rect">
            <a:avLst/>
          </a:prstGeom>
          <a:noFill/>
        </p:spPr>
        <p:txBody>
          <a:bodyPr wrap="square" rtlCol="0" anchor="t">
            <a:noAutofit/>
          </a:bodyPr>
          <a:p>
            <a:pPr lvl="0" indent="457200" algn="l" fontAlgn="auto">
              <a:lnSpc>
                <a:spcPct val="130000"/>
              </a:lnSpc>
              <a:spcBef>
                <a:spcPts val="0"/>
              </a:spcBef>
              <a:spcAft>
                <a:spcPts val="0"/>
              </a:spcAft>
              <a:buClrTx/>
              <a:buSzTx/>
              <a:buFontTx/>
              <a:defRPr/>
            </a:pP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你校开展了“高中生了解人工智能的渠道”调查，结果如图。请写一篇短文给校英文报专栏 “Tech Horizon”</a:t>
            </a:r>
            <a:r>
              <a:rPr lang="zh-CN" altLang="en-US" sz="2800" b="1" noProof="0" dirty="0">
                <a:ln>
                  <a:noFill/>
                </a:ln>
                <a:solidFill>
                  <a:srgbClr val="FF0000"/>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投稿</a:t>
            </a: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，要点如下：</a:t>
            </a:r>
            <a:endPar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endParaRPr>
          </a:p>
          <a:p>
            <a:pPr lvl="0" indent="457200" algn="l" fontAlgn="auto">
              <a:lnSpc>
                <a:spcPct val="130000"/>
              </a:lnSpc>
              <a:spcBef>
                <a:spcPts val="0"/>
              </a:spcBef>
              <a:spcAft>
                <a:spcPts val="0"/>
              </a:spcAft>
              <a:buClrTx/>
              <a:buSzTx/>
              <a:buFontTx/>
              <a:defRPr/>
            </a:pP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1.描述调查结果；</a:t>
            </a:r>
            <a:endPar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endParaRPr>
          </a:p>
          <a:p>
            <a:pPr lvl="0" indent="457200" algn="l" fontAlgn="auto">
              <a:lnSpc>
                <a:spcPct val="130000"/>
              </a:lnSpc>
              <a:spcBef>
                <a:spcPts val="0"/>
              </a:spcBef>
              <a:spcAft>
                <a:spcPts val="0"/>
              </a:spcAft>
              <a:buClrTx/>
              <a:buSzTx/>
              <a:buFontTx/>
              <a:defRPr/>
            </a:pP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2.你的渠道及理由。</a:t>
            </a:r>
            <a:endPar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endParaRPr>
          </a:p>
        </p:txBody>
      </p:sp>
      <p:graphicFrame>
        <p:nvGraphicFramePr>
          <p:cNvPr id="7" name="图表 6" descr="7b0a202020202263686172745265734964223a20223230343732313936220a7d0a"/>
          <p:cNvGraphicFramePr/>
          <p:nvPr/>
        </p:nvGraphicFramePr>
        <p:xfrm>
          <a:off x="7403465" y="2524125"/>
          <a:ext cx="2463165" cy="2309495"/>
        </p:xfrm>
        <a:graphic>
          <a:graphicData uri="http://schemas.openxmlformats.org/drawingml/2006/chart">
            <c:chart xmlns:c="http://schemas.openxmlformats.org/drawingml/2006/chart" xmlns:r="http://schemas.openxmlformats.org/officeDocument/2006/relationships" r:id="rId1"/>
          </a:graphicData>
        </a:graphic>
      </p:graphicFrame>
      <p:sp>
        <p:nvSpPr>
          <p:cNvPr id="11" name="文本框 10"/>
          <p:cNvSpPr txBox="1"/>
          <p:nvPr/>
        </p:nvSpPr>
        <p:spPr>
          <a:xfrm>
            <a:off x="5998210" y="3005455"/>
            <a:ext cx="1782445" cy="645160"/>
          </a:xfrm>
          <a:prstGeom prst="rect">
            <a:avLst/>
          </a:prstGeom>
          <a:noFill/>
        </p:spPr>
        <p:txBody>
          <a:bodyPr wrap="square" rtlCol="0" anchor="t">
            <a:spAutoFit/>
          </a:bodyPr>
          <a:p>
            <a:pPr algn="ctr"/>
            <a:r>
              <a:rPr lang="en-US" altLang="zh-CN">
                <a:solidFill>
                  <a:srgbClr val="F2BA02"/>
                </a:solidFill>
              </a:rPr>
              <a:t>Media Platforms</a:t>
            </a:r>
            <a:endParaRPr lang="en-US" altLang="zh-CN">
              <a:solidFill>
                <a:srgbClr val="F2BA02"/>
              </a:solidFill>
            </a:endParaRPr>
          </a:p>
          <a:p>
            <a:pPr algn="ctr"/>
            <a:r>
              <a:rPr lang="en-US" altLang="zh-CN">
                <a:solidFill>
                  <a:srgbClr val="F2BA02"/>
                </a:solidFill>
              </a:rPr>
              <a:t>(65%)</a:t>
            </a:r>
            <a:endParaRPr lang="en-US" altLang="zh-CN">
              <a:solidFill>
                <a:srgbClr val="F2BA02"/>
              </a:solidFill>
            </a:endParaRPr>
          </a:p>
        </p:txBody>
      </p:sp>
      <p:sp>
        <p:nvSpPr>
          <p:cNvPr id="12" name="文本框 11"/>
          <p:cNvSpPr txBox="1"/>
          <p:nvPr/>
        </p:nvSpPr>
        <p:spPr>
          <a:xfrm>
            <a:off x="8338820" y="2006600"/>
            <a:ext cx="2298065" cy="645160"/>
          </a:xfrm>
          <a:prstGeom prst="rect">
            <a:avLst/>
          </a:prstGeom>
          <a:noFill/>
        </p:spPr>
        <p:txBody>
          <a:bodyPr wrap="square" rtlCol="0" anchor="t">
            <a:spAutoFit/>
          </a:bodyPr>
          <a:p>
            <a:pPr algn="ctr"/>
            <a:r>
              <a:rPr lang="en-US" altLang="zh-CN">
                <a:solidFill>
                  <a:srgbClr val="4874CB"/>
                </a:solidFill>
              </a:rPr>
              <a:t>School Learning</a:t>
            </a:r>
            <a:endParaRPr lang="en-US" altLang="zh-CN">
              <a:solidFill>
                <a:srgbClr val="4874CB"/>
              </a:solidFill>
            </a:endParaRPr>
          </a:p>
          <a:p>
            <a:pPr algn="ctr"/>
            <a:r>
              <a:rPr lang="en-US" altLang="zh-CN">
                <a:solidFill>
                  <a:srgbClr val="4874CB"/>
                </a:solidFill>
              </a:rPr>
              <a:t>(12%)</a:t>
            </a:r>
            <a:endParaRPr lang="en-US" altLang="zh-CN">
              <a:solidFill>
                <a:srgbClr val="4874CB"/>
              </a:solidFill>
            </a:endParaRPr>
          </a:p>
        </p:txBody>
      </p:sp>
      <p:sp>
        <p:nvSpPr>
          <p:cNvPr id="13" name="文本框 12"/>
          <p:cNvSpPr txBox="1"/>
          <p:nvPr/>
        </p:nvSpPr>
        <p:spPr>
          <a:xfrm>
            <a:off x="9241790" y="3005455"/>
            <a:ext cx="2298065" cy="645160"/>
          </a:xfrm>
          <a:prstGeom prst="rect">
            <a:avLst/>
          </a:prstGeom>
          <a:noFill/>
        </p:spPr>
        <p:txBody>
          <a:bodyPr wrap="square" rtlCol="0" anchor="t">
            <a:spAutoFit/>
          </a:bodyPr>
          <a:p>
            <a:pPr algn="ctr"/>
            <a:r>
              <a:rPr lang="en-US" altLang="zh-CN">
                <a:solidFill>
                  <a:srgbClr val="EE822F"/>
                </a:solidFill>
              </a:rPr>
              <a:t>Popular Science Books(23%)</a:t>
            </a:r>
            <a:endParaRPr lang="en-US" altLang="zh-CN">
              <a:solidFill>
                <a:srgbClr val="EE822F"/>
              </a:solidFill>
            </a:endParaRPr>
          </a:p>
        </p:txBody>
      </p:sp>
      <p:sp>
        <p:nvSpPr>
          <p:cNvPr id="15" name="矩形 14"/>
          <p:cNvSpPr/>
          <p:nvPr/>
        </p:nvSpPr>
        <p:spPr>
          <a:xfrm>
            <a:off x="6096635" y="1548765"/>
            <a:ext cx="5076825" cy="3761105"/>
          </a:xfrm>
          <a:prstGeom prst="rect">
            <a:avLst/>
          </a:prstGeom>
          <a:ln>
            <a:solidFill>
              <a:schemeClr val="tx1"/>
            </a:solidFill>
          </a:ln>
        </p:spPr>
        <p:style>
          <a:lnRef idx="3">
            <a:schemeClr val="accent1"/>
          </a:lnRef>
          <a:fillRef idx="0">
            <a:srgbClr val="FFFFFF"/>
          </a:fillRef>
          <a:effectRef idx="0">
            <a:srgbClr val="FFFFFF"/>
          </a:effectRef>
          <a:fontRef idx="minor">
            <a:schemeClr val="tx1"/>
          </a:fontRef>
        </p:style>
        <p:txBody>
          <a:bodyPr rtlCol="0" anchor="ctr"/>
          <a:p>
            <a:pPr algn="ctr"/>
            <a:endParaRPr lang="zh-CN" altLang="en-US">
              <a:ln w="9525">
                <a:solidFill>
                  <a:schemeClr val="tx1"/>
                </a:solidFill>
              </a:ln>
            </a:endParaRPr>
          </a:p>
        </p:txBody>
      </p:sp>
      <p:sp>
        <p:nvSpPr>
          <p:cNvPr id="16" name="文本框 15"/>
          <p:cNvSpPr txBox="1"/>
          <p:nvPr/>
        </p:nvSpPr>
        <p:spPr>
          <a:xfrm>
            <a:off x="1302385" y="687070"/>
            <a:ext cx="4141470" cy="368300"/>
          </a:xfrm>
          <a:prstGeom prst="rect">
            <a:avLst/>
          </a:prstGeom>
          <a:noFill/>
        </p:spPr>
        <p:txBody>
          <a:bodyPr wrap="square" rtlCol="0">
            <a:spAutoFit/>
          </a:bodyPr>
          <a:p>
            <a:pPr lvl="0" algn="l">
              <a:buClrTx/>
              <a:buSzTx/>
              <a:buFontTx/>
            </a:pP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三、</a:t>
            </a:r>
            <a:endPar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69875" y="613410"/>
            <a:ext cx="5900420" cy="5323205"/>
          </a:xfrm>
          <a:prstGeom prst="rect">
            <a:avLst/>
          </a:prstGeom>
          <a:noFill/>
          <a:ln>
            <a:solidFill>
              <a:schemeClr val="tx1"/>
            </a:solidFill>
          </a:ln>
        </p:spPr>
        <p:txBody>
          <a:bodyPr wrap="square" rtlCol="0">
            <a:spAutoFit/>
          </a:bodyPr>
          <a:p>
            <a:pPr indent="457200" algn="just" fontAlgn="auto">
              <a:lnSpc>
                <a:spcPct val="100000"/>
              </a:lnSpc>
            </a:pPr>
            <a:r>
              <a:rPr lang="en-US" altLang="zh-CN" sz="200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Recently, a survey themed</a:t>
            </a:r>
            <a:r>
              <a:rPr lang="en-US" altLang="zh-CN" sz="2000" noProof="0" dirty="0">
                <a:ln>
                  <a:noFill/>
                </a:ln>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 “H</a:t>
            </a:r>
            <a:r>
              <a:rPr lang="en-US" altLang="zh-CN" sz="2000">
                <a:latin typeface="Times New Roman" panose="02020603050405020304" pitchFamily="18" charset="0"/>
                <a:cs typeface="Times New Roman" panose="02020603050405020304" pitchFamily="18" charset="0"/>
                <a:sym typeface="+mn-ea"/>
              </a:rPr>
              <a:t>ow high school students learn about AI</a:t>
            </a:r>
            <a:r>
              <a:rPr lang="en-US" altLang="zh-CN" sz="2000" noProof="0" dirty="0">
                <a:ln>
                  <a:noFill/>
                </a:ln>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 </a:t>
            </a:r>
            <a:r>
              <a:rPr lang="en-US" altLang="zh-CN" sz="2000" noProof="0" dirty="0">
                <a:ln>
                  <a:noFill/>
                </a:ln>
                <a:solidFill>
                  <a:srgbClr val="FF0000"/>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has been conducted </a:t>
            </a:r>
            <a:r>
              <a:rPr lang="en-US" altLang="zh-CN" sz="200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 on our campus.</a:t>
            </a:r>
            <a:r>
              <a:rPr lang="en-US" altLang="zh-CN" sz="2000">
                <a:latin typeface="Times New Roman" panose="02020603050405020304" pitchFamily="18" charset="0"/>
                <a:cs typeface="Times New Roman" panose="02020603050405020304" pitchFamily="18" charset="0"/>
                <a:sym typeface="+mn-ea"/>
              </a:rPr>
              <a:t>As is demostrated in the graph</a:t>
            </a:r>
            <a:r>
              <a:rPr lang="zh-CN" altLang="en-US" sz="2000">
                <a:latin typeface="Times New Roman" panose="02020603050405020304" pitchFamily="18" charset="0"/>
                <a:cs typeface="Times New Roman" panose="02020603050405020304" pitchFamily="18" charset="0"/>
                <a:sym typeface="+mn-ea"/>
              </a:rPr>
              <a:t>，</a:t>
            </a:r>
            <a:r>
              <a:rPr lang="en-US" altLang="zh-CN" sz="2000">
                <a:latin typeface="Times New Roman" panose="02020603050405020304" pitchFamily="18" charset="0"/>
                <a:cs typeface="Times New Roman" panose="02020603050405020304" pitchFamily="18" charset="0"/>
                <a:sym typeface="+mn-ea"/>
              </a:rPr>
              <a:t>65 percent use media platforms like news apps,23 percent read popular science books, </a:t>
            </a:r>
            <a:r>
              <a:rPr lang="en-US" altLang="zh-CN" sz="2000">
                <a:solidFill>
                  <a:srgbClr val="FF0000"/>
                </a:solidFill>
                <a:latin typeface="Times New Roman" panose="02020603050405020304" pitchFamily="18" charset="0"/>
                <a:cs typeface="Times New Roman" panose="02020603050405020304" pitchFamily="18" charset="0"/>
                <a:sym typeface="+mn-ea"/>
              </a:rPr>
              <a:t>while</a:t>
            </a:r>
            <a:r>
              <a:rPr lang="en-US" altLang="zh-CN" sz="2000">
                <a:latin typeface="Times New Roman" panose="02020603050405020304" pitchFamily="18" charset="0"/>
                <a:cs typeface="Times New Roman" panose="02020603050405020304" pitchFamily="18" charset="0"/>
                <a:sym typeface="+mn-ea"/>
              </a:rPr>
              <a:t> only 12 percent learn in class.</a:t>
            </a:r>
            <a:endParaRPr lang="en-US" altLang="zh-CN" sz="2000">
              <a:latin typeface="Times New Roman" panose="02020603050405020304" pitchFamily="18" charset="0"/>
              <a:cs typeface="Times New Roman" panose="02020603050405020304" pitchFamily="18" charset="0"/>
            </a:endParaRPr>
          </a:p>
          <a:p>
            <a:pPr indent="457200" algn="just" fontAlgn="auto">
              <a:lnSpc>
                <a:spcPct val="100000"/>
              </a:lnSpc>
            </a:pPr>
            <a:r>
              <a:rPr lang="en-US" altLang="zh-CN" sz="2000">
                <a:solidFill>
                  <a:schemeClr val="accent1"/>
                </a:solidFill>
                <a:latin typeface="Times New Roman" panose="02020603050405020304" pitchFamily="18" charset="0"/>
                <a:cs typeface="Times New Roman" panose="02020603050405020304" pitchFamily="18" charset="0"/>
                <a:sym typeface="+mn-ea"/>
              </a:rPr>
              <a:t>As for me</a:t>
            </a:r>
            <a:r>
              <a:rPr lang="en-US" altLang="zh-CN" sz="2000">
                <a:latin typeface="Times New Roman" panose="02020603050405020304" pitchFamily="18" charset="0"/>
                <a:cs typeface="Times New Roman" panose="02020603050405020304" pitchFamily="18" charset="0"/>
                <a:sym typeface="+mn-ea"/>
              </a:rPr>
              <a:t>, popular science books </a:t>
            </a:r>
            <a:r>
              <a:rPr lang="en-US" altLang="zh-CN" sz="2000">
                <a:solidFill>
                  <a:schemeClr val="accent1"/>
                </a:solidFill>
                <a:latin typeface="Times New Roman" panose="02020603050405020304" pitchFamily="18" charset="0"/>
                <a:cs typeface="Times New Roman" panose="02020603050405020304" pitchFamily="18" charset="0"/>
                <a:sym typeface="+mn-ea"/>
              </a:rPr>
              <a:t>definitely served as the best way</a:t>
            </a:r>
            <a:r>
              <a:rPr lang="en-US" altLang="zh-CN" sz="2000">
                <a:latin typeface="Times New Roman" panose="02020603050405020304" pitchFamily="18" charset="0"/>
                <a:cs typeface="Times New Roman" panose="02020603050405020304" pitchFamily="18" charset="0"/>
                <a:sym typeface="+mn-ea"/>
              </a:rPr>
              <a:t> to learn about AI. </a:t>
            </a:r>
            <a:r>
              <a:rPr lang="en-US" altLang="zh-CN" sz="2000">
                <a:solidFill>
                  <a:schemeClr val="accent1"/>
                </a:solidFill>
                <a:latin typeface="Times New Roman" panose="02020603050405020304" pitchFamily="18" charset="0"/>
                <a:cs typeface="Times New Roman" panose="02020603050405020304" pitchFamily="18" charset="0"/>
                <a:sym typeface="+mn-ea"/>
              </a:rPr>
              <a:t>To begin with</a:t>
            </a:r>
            <a:r>
              <a:rPr lang="en-US" altLang="zh-CN" sz="2000">
                <a:latin typeface="Times New Roman" panose="02020603050405020304" pitchFamily="18" charset="0"/>
                <a:cs typeface="Times New Roman" panose="02020603050405020304" pitchFamily="18" charset="0"/>
                <a:sym typeface="+mn-ea"/>
              </a:rPr>
              <a:t>,they provide reliable and detailed information, </a:t>
            </a:r>
            <a:r>
              <a:rPr lang="en-US" altLang="zh-CN" sz="2000">
                <a:solidFill>
                  <a:schemeClr val="accent1"/>
                </a:solidFill>
                <a:latin typeface="Times New Roman" panose="02020603050405020304" pitchFamily="18" charset="0"/>
                <a:cs typeface="Times New Roman" panose="02020603050405020304" pitchFamily="18" charset="0"/>
                <a:sym typeface="+mn-ea"/>
              </a:rPr>
              <a:t>ensuring </a:t>
            </a:r>
            <a:r>
              <a:rPr lang="en-US" altLang="zh-CN" sz="2000">
                <a:latin typeface="Times New Roman" panose="02020603050405020304" pitchFamily="18" charset="0"/>
                <a:cs typeface="Times New Roman" panose="02020603050405020304" pitchFamily="18" charset="0"/>
                <a:sym typeface="+mn-ea"/>
              </a:rPr>
              <a:t>accuracy and a solid theoretical foundation. </a:t>
            </a:r>
            <a:r>
              <a:rPr lang="en-US" altLang="zh-CN" sz="2000">
                <a:solidFill>
                  <a:schemeClr val="accent1"/>
                </a:solidFill>
                <a:latin typeface="Times New Roman" panose="02020603050405020304" pitchFamily="18" charset="0"/>
                <a:cs typeface="Times New Roman" panose="02020603050405020304" pitchFamily="18" charset="0"/>
                <a:sym typeface="+mn-ea"/>
              </a:rPr>
              <a:t>Plus</a:t>
            </a:r>
            <a:r>
              <a:rPr lang="en-US" altLang="zh-CN" sz="2000">
                <a:latin typeface="Times New Roman" panose="02020603050405020304" pitchFamily="18" charset="0"/>
                <a:cs typeface="Times New Roman" panose="02020603050405020304" pitchFamily="18" charset="0"/>
                <a:sym typeface="+mn-ea"/>
              </a:rPr>
              <a:t>,Books often include practical applications, </a:t>
            </a:r>
            <a:r>
              <a:rPr lang="en-US" altLang="zh-CN" sz="2000">
                <a:solidFill>
                  <a:schemeClr val="accent1"/>
                </a:solidFill>
                <a:latin typeface="Times New Roman" panose="02020603050405020304" pitchFamily="18" charset="0"/>
                <a:cs typeface="Times New Roman" panose="02020603050405020304" pitchFamily="18" charset="0"/>
                <a:sym typeface="+mn-ea"/>
              </a:rPr>
              <a:t>helping</a:t>
            </a:r>
            <a:r>
              <a:rPr lang="en-US" altLang="zh-CN" sz="2000">
                <a:latin typeface="Times New Roman" panose="02020603050405020304" pitchFamily="18" charset="0"/>
                <a:cs typeface="Times New Roman" panose="02020603050405020304" pitchFamily="18" charset="0"/>
                <a:sym typeface="+mn-ea"/>
              </a:rPr>
              <a:t> us grasp concepts systematically.</a:t>
            </a:r>
            <a:r>
              <a:rPr lang="en-US" altLang="zh-CN" sz="2000">
                <a:solidFill>
                  <a:schemeClr val="accent1"/>
                </a:solidFill>
                <a:latin typeface="Times New Roman" panose="02020603050405020304" pitchFamily="18" charset="0"/>
                <a:cs typeface="Times New Roman" panose="02020603050405020304" pitchFamily="18" charset="0"/>
                <a:sym typeface="+mn-ea"/>
              </a:rPr>
              <a:t>Also</a:t>
            </a:r>
            <a:r>
              <a:rPr lang="en-US" altLang="zh-CN" sz="2000">
                <a:latin typeface="Times New Roman" panose="02020603050405020304" pitchFamily="18" charset="0"/>
                <a:cs typeface="Times New Roman" panose="02020603050405020304" pitchFamily="18" charset="0"/>
                <a:sym typeface="+mn-ea"/>
              </a:rPr>
              <a:t>, reading promotes critical thinking,</a:t>
            </a:r>
            <a:r>
              <a:rPr lang="en-US" altLang="zh-CN" sz="2000">
                <a:solidFill>
                  <a:schemeClr val="accent1"/>
                </a:solidFill>
                <a:latin typeface="Times New Roman" panose="02020603050405020304" pitchFamily="18" charset="0"/>
                <a:cs typeface="Times New Roman" panose="02020603050405020304" pitchFamily="18" charset="0"/>
                <a:sym typeface="+mn-ea"/>
              </a:rPr>
              <a:t> allowing</a:t>
            </a:r>
            <a:r>
              <a:rPr lang="en-US" altLang="zh-CN" sz="2000">
                <a:latin typeface="Times New Roman" panose="02020603050405020304" pitchFamily="18" charset="0"/>
                <a:cs typeface="Times New Roman" panose="02020603050405020304" pitchFamily="18" charset="0"/>
                <a:sym typeface="+mn-ea"/>
              </a:rPr>
              <a:t> learners to question and analyze AI’s impact.</a:t>
            </a:r>
            <a:r>
              <a:rPr lang="en-US" altLang="zh-CN" sz="2000">
                <a:solidFill>
                  <a:schemeClr val="accent1"/>
                </a:solidFill>
                <a:latin typeface="Times New Roman" panose="02020603050405020304" pitchFamily="18" charset="0"/>
                <a:cs typeface="Times New Roman" panose="02020603050405020304" pitchFamily="18" charset="0"/>
                <a:sym typeface="+mn-ea"/>
              </a:rPr>
              <a:t> Compared to </a:t>
            </a:r>
            <a:r>
              <a:rPr lang="en-US" altLang="zh-CN" sz="2000">
                <a:latin typeface="Times New Roman" panose="02020603050405020304" pitchFamily="18" charset="0"/>
                <a:cs typeface="Times New Roman" panose="02020603050405020304" pitchFamily="18" charset="0"/>
                <a:sym typeface="+mn-ea"/>
              </a:rPr>
              <a:t>the fast-paced nature of media platforms, pupular science books offer depth and clarity that are essential for mastering complex topics.</a:t>
            </a:r>
            <a:endParaRPr lang="en-US" altLang="zh-CN" sz="2000">
              <a:latin typeface="Times New Roman" panose="02020603050405020304" pitchFamily="18" charset="0"/>
              <a:cs typeface="Times New Roman" panose="02020603050405020304" pitchFamily="18" charset="0"/>
            </a:endParaRPr>
          </a:p>
          <a:p>
            <a:pPr indent="457200" algn="just" fontAlgn="auto">
              <a:lnSpc>
                <a:spcPct val="100000"/>
              </a:lnSpc>
            </a:pPr>
            <a:r>
              <a:rPr lang="en-US" altLang="zh-CN" sz="2000">
                <a:solidFill>
                  <a:srgbClr val="FF0000"/>
                </a:solidFill>
                <a:latin typeface="Times New Roman" panose="02020603050405020304" pitchFamily="18" charset="0"/>
                <a:cs typeface="Times New Roman" panose="02020603050405020304" pitchFamily="18" charset="0"/>
                <a:sym typeface="+mn-ea"/>
              </a:rPr>
              <a:t>Let’s embrace</a:t>
            </a:r>
            <a:r>
              <a:rPr lang="en-US" altLang="zh-CN" sz="2000">
                <a:latin typeface="Times New Roman" panose="02020603050405020304" pitchFamily="18" charset="0"/>
                <a:cs typeface="Times New Roman" panose="02020603050405020304" pitchFamily="18" charset="0"/>
                <a:sym typeface="+mn-ea"/>
              </a:rPr>
              <a:t> efficient methods to better learn about technology!</a:t>
            </a:r>
            <a:endParaRPr kumimoji="0" lang="en-US" altLang="zh-CN" sz="2000" i="0" u="none" strike="noStrike" kern="1200" cap="none" spc="0" normalizeH="0" baseline="0" noProof="0" dirty="0">
              <a:ln>
                <a:noFill/>
              </a:ln>
              <a:solidFill>
                <a:schemeClr val="tx1"/>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endParaRPr>
          </a:p>
        </p:txBody>
      </p:sp>
      <p:sp>
        <p:nvSpPr>
          <p:cNvPr id="5" name="文本框 4"/>
          <p:cNvSpPr txBox="1"/>
          <p:nvPr/>
        </p:nvSpPr>
        <p:spPr>
          <a:xfrm>
            <a:off x="970915" y="160020"/>
            <a:ext cx="6096000" cy="583565"/>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lang="en-US" altLang="zh-CN" sz="3200" noProof="0" dirty="0">
                <a:ln>
                  <a:noFill/>
                </a:ln>
                <a:effectLst/>
                <a:uLnTx/>
                <a:uFillTx/>
                <a:latin typeface="MV Boli" panose="02000500030200090000" charset="0"/>
                <a:ea typeface="等线" panose="02010600030101010101" pitchFamily="2" charset="-122"/>
                <a:cs typeface="MV Boli" panose="02000500030200090000" charset="0"/>
                <a:sym typeface="+mn-ea"/>
              </a:rPr>
              <a:t>One Possible Version</a:t>
            </a:r>
            <a:endParaRPr lang="en-US" altLang="zh-CN" sz="3200" noProof="0" dirty="0">
              <a:ln>
                <a:noFill/>
              </a:ln>
              <a:effectLst/>
              <a:uLnTx/>
              <a:uFillTx/>
              <a:latin typeface="MV Boli" panose="02000500030200090000" charset="0"/>
              <a:ea typeface="等线" panose="02010600030101010101" pitchFamily="2" charset="-122"/>
              <a:cs typeface="MV Boli" panose="02000500030200090000" charset="0"/>
              <a:sym typeface="+mn-ea"/>
            </a:endParaRPr>
          </a:p>
        </p:txBody>
      </p:sp>
      <p:sp>
        <p:nvSpPr>
          <p:cNvPr id="6" name="文本框 5"/>
          <p:cNvSpPr txBox="1"/>
          <p:nvPr/>
        </p:nvSpPr>
        <p:spPr>
          <a:xfrm>
            <a:off x="6428105" y="613410"/>
            <a:ext cx="5702935" cy="5630545"/>
          </a:xfrm>
          <a:prstGeom prst="rect">
            <a:avLst/>
          </a:prstGeom>
          <a:noFill/>
          <a:ln>
            <a:solidFill>
              <a:schemeClr val="tx1"/>
            </a:solidFill>
          </a:ln>
        </p:spPr>
        <p:txBody>
          <a:bodyPr wrap="square" rtlCol="0">
            <a:noAutofit/>
          </a:bodyPr>
          <a:p>
            <a:pPr indent="457200" fontAlgn="auto"/>
            <a:r>
              <a:rPr lang="zh-CN" altLang="en-US" sz="2400">
                <a:latin typeface="华文楷体" panose="02010600040101010101" charset="-122"/>
                <a:ea typeface="华文楷体" panose="02010600040101010101" charset="-122"/>
                <a:cs typeface="华文楷体" panose="02010600040101010101" charset="-122"/>
                <a:sym typeface="+mn-ea"/>
              </a:rPr>
              <a:t>我们学校的调查显示了高中生了解人工智能的途径：</a:t>
            </a:r>
            <a:r>
              <a:rPr lang="en-US" altLang="zh-CN" sz="2400">
                <a:latin typeface="华文楷体" panose="02010600040101010101" charset="-122"/>
                <a:ea typeface="华文楷体" panose="02010600040101010101" charset="-122"/>
                <a:cs typeface="华文楷体" panose="02010600040101010101" charset="-122"/>
                <a:sym typeface="+mn-ea"/>
              </a:rPr>
              <a:t>65%</a:t>
            </a:r>
            <a:r>
              <a:rPr lang="zh-CN" altLang="en-US" sz="2400">
                <a:latin typeface="华文楷体" panose="02010600040101010101" charset="-122"/>
                <a:ea typeface="华文楷体" panose="02010600040101010101" charset="-122"/>
                <a:cs typeface="华文楷体" panose="02010600040101010101" charset="-122"/>
                <a:sym typeface="+mn-ea"/>
              </a:rPr>
              <a:t>通过新闻应用等媒体平台学习，</a:t>
            </a:r>
            <a:r>
              <a:rPr lang="en-US" altLang="zh-CN" sz="2400">
                <a:latin typeface="华文楷体" panose="02010600040101010101" charset="-122"/>
                <a:ea typeface="华文楷体" panose="02010600040101010101" charset="-122"/>
                <a:cs typeface="华文楷体" panose="02010600040101010101" charset="-122"/>
                <a:sym typeface="+mn-ea"/>
              </a:rPr>
              <a:t>23%</a:t>
            </a:r>
            <a:r>
              <a:rPr lang="zh-CN" altLang="en-US" sz="2400">
                <a:latin typeface="华文楷体" panose="02010600040101010101" charset="-122"/>
                <a:ea typeface="华文楷体" panose="02010600040101010101" charset="-122"/>
                <a:cs typeface="华文楷体" panose="02010600040101010101" charset="-122"/>
                <a:sym typeface="+mn-ea"/>
              </a:rPr>
              <a:t>阅读科普书籍，仅有</a:t>
            </a:r>
            <a:r>
              <a:rPr lang="en-US" altLang="zh-CN" sz="2400">
                <a:latin typeface="华文楷体" panose="02010600040101010101" charset="-122"/>
                <a:ea typeface="华文楷体" panose="02010600040101010101" charset="-122"/>
                <a:cs typeface="华文楷体" panose="02010600040101010101" charset="-122"/>
                <a:sym typeface="+mn-ea"/>
              </a:rPr>
              <a:t>12%</a:t>
            </a:r>
            <a:r>
              <a:rPr lang="zh-CN" altLang="en-US" sz="2400">
                <a:latin typeface="华文楷体" panose="02010600040101010101" charset="-122"/>
                <a:ea typeface="华文楷体" panose="02010600040101010101" charset="-122"/>
                <a:cs typeface="华文楷体" panose="02010600040101010101" charset="-122"/>
                <a:sym typeface="+mn-ea"/>
              </a:rPr>
              <a:t>在课堂上学习。</a:t>
            </a:r>
            <a:endParaRPr lang="zh-CN" altLang="en-US" sz="2400">
              <a:latin typeface="华文楷体" panose="02010600040101010101" charset="-122"/>
              <a:ea typeface="华文楷体" panose="02010600040101010101" charset="-122"/>
              <a:cs typeface="华文楷体" panose="02010600040101010101" charset="-122"/>
            </a:endParaRPr>
          </a:p>
          <a:p>
            <a:pPr indent="457200" fontAlgn="auto"/>
            <a:r>
              <a:rPr lang="zh-CN" altLang="en-US" sz="2400">
                <a:latin typeface="华文楷体" panose="02010600040101010101" charset="-122"/>
                <a:ea typeface="华文楷体" panose="02010600040101010101" charset="-122"/>
                <a:cs typeface="华文楷体" panose="02010600040101010101" charset="-122"/>
                <a:sym typeface="+mn-ea"/>
              </a:rPr>
              <a:t>我个人认为科普书籍是理解</a:t>
            </a:r>
            <a:r>
              <a:rPr lang="en-US" altLang="zh-CN" sz="2400">
                <a:latin typeface="华文楷体" panose="02010600040101010101" charset="-122"/>
                <a:ea typeface="华文楷体" panose="02010600040101010101" charset="-122"/>
                <a:cs typeface="华文楷体" panose="02010600040101010101" charset="-122"/>
                <a:sym typeface="+mn-ea"/>
              </a:rPr>
              <a:t>AI</a:t>
            </a:r>
            <a:r>
              <a:rPr lang="zh-CN" altLang="en-US" sz="2400">
                <a:latin typeface="华文楷体" panose="02010600040101010101" charset="-122"/>
                <a:ea typeface="华文楷体" panose="02010600040101010101" charset="-122"/>
                <a:cs typeface="华文楷体" panose="02010600040101010101" charset="-122"/>
                <a:sym typeface="+mn-ea"/>
              </a:rPr>
              <a:t>的最佳方式。它们提供可靠详尽的资讯，确保信息准确并建立扎实理论基础。书籍常包含实际应用案例，帮助我们系统化掌握概念。更重要的是，阅读能培养批判性思维，让学习者能质疑分析人工智能的影响。相较于媒体平台的快节奏与碎片化特性，科普书籍提供的深度与清晰度对掌握复杂知识至关重要。</a:t>
            </a:r>
            <a:endParaRPr lang="zh-CN" altLang="en-US" sz="2400">
              <a:latin typeface="华文楷体" panose="02010600040101010101" charset="-122"/>
              <a:ea typeface="华文楷体" panose="02010600040101010101" charset="-122"/>
              <a:cs typeface="华文楷体" panose="02010600040101010101" charset="-122"/>
            </a:endParaRPr>
          </a:p>
          <a:p>
            <a:pPr indent="457200" fontAlgn="auto"/>
            <a:r>
              <a:rPr lang="zh-CN" altLang="en-US" sz="2400">
                <a:latin typeface="华文楷体" panose="02010600040101010101" charset="-122"/>
                <a:ea typeface="华文楷体" panose="02010600040101010101" charset="-122"/>
                <a:cs typeface="华文楷体" panose="02010600040101010101" charset="-122"/>
                <a:sym typeface="+mn-ea"/>
              </a:rPr>
              <a:t>让我们拥抱高效的学习方式，更好地理解科技发展！</a:t>
            </a:r>
            <a:endParaRPr lang="zh-CN" altLang="en-US" sz="2400">
              <a:latin typeface="华文楷体" panose="02010600040101010101" charset="-122"/>
              <a:ea typeface="华文楷体" panose="02010600040101010101" charset="-122"/>
              <a:cs typeface="华文楷体" panose="02010600040101010101" charset="-122"/>
            </a:endParaRPr>
          </a:p>
          <a:p>
            <a:endParaRPr lang="zh-CN" altLang="en-US">
              <a:latin typeface="华文楷体" panose="02010600040101010101" charset="-122"/>
              <a:ea typeface="华文楷体" panose="02010600040101010101" charset="-122"/>
              <a:cs typeface="华文楷体" panose="02010600040101010101" charset="-122"/>
            </a:endParaRPr>
          </a:p>
        </p:txBody>
      </p:sp>
      <p:sp>
        <p:nvSpPr>
          <p:cNvPr id="2" name="文本框 1"/>
          <p:cNvSpPr txBox="1"/>
          <p:nvPr/>
        </p:nvSpPr>
        <p:spPr>
          <a:xfrm>
            <a:off x="7660640" y="160020"/>
            <a:ext cx="3306445" cy="583565"/>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lang="en-US" altLang="zh-CN" sz="3200" noProof="0" dirty="0">
                <a:ln>
                  <a:noFill/>
                </a:ln>
                <a:effectLst/>
                <a:uLnTx/>
                <a:uFillTx/>
                <a:latin typeface="MV Boli" panose="02000500030200090000" charset="0"/>
                <a:ea typeface="等线" panose="02010600030101010101" pitchFamily="2" charset="-122"/>
                <a:cs typeface="MV Boli" panose="02000500030200090000" charset="0"/>
                <a:sym typeface="+mn-ea"/>
              </a:rPr>
              <a:t>Translation</a:t>
            </a:r>
            <a:endParaRPr lang="en-US" altLang="zh-CN" sz="3200" noProof="0" dirty="0">
              <a:ln>
                <a:noFill/>
              </a:ln>
              <a:effectLst/>
              <a:uLnTx/>
              <a:uFillTx/>
              <a:latin typeface="MV Boli" panose="02000500030200090000" charset="0"/>
              <a:ea typeface="等线" panose="02010600030101010101" pitchFamily="2" charset="-122"/>
              <a:cs typeface="MV Boli" panose="02000500030200090000"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963410" y="1746885"/>
            <a:ext cx="4410075" cy="3143250"/>
          </a:xfrm>
          <a:prstGeom prst="rect">
            <a:avLst/>
          </a:prstGeom>
          <a:ln>
            <a:solidFill>
              <a:schemeClr val="tx1"/>
            </a:solidFill>
          </a:ln>
        </p:spPr>
      </p:pic>
      <p:sp>
        <p:nvSpPr>
          <p:cNvPr id="3" name="文本框 2"/>
          <p:cNvSpPr txBox="1"/>
          <p:nvPr/>
        </p:nvSpPr>
        <p:spPr>
          <a:xfrm>
            <a:off x="639445" y="967740"/>
            <a:ext cx="6181090" cy="4116070"/>
          </a:xfrm>
          <a:prstGeom prst="rect">
            <a:avLst/>
          </a:prstGeom>
          <a:noFill/>
        </p:spPr>
        <p:txBody>
          <a:bodyPr wrap="square" rtlCol="0" anchor="t">
            <a:noAutofit/>
          </a:bodyPr>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    你校高三英文社团就</a:t>
            </a:r>
            <a:r>
              <a:rPr lang="en-US" altLang="zh-CN"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“What is the most effective way to ease stress?”</a:t>
            </a: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这一话题进行了一次调查，请根据下面的调查结果写一篇</a:t>
            </a:r>
            <a:r>
              <a:rPr lang="zh-CN" altLang="en-US" sz="2800" b="1" noProof="0" dirty="0">
                <a:ln>
                  <a:noFill/>
                </a:ln>
                <a:solidFill>
                  <a:srgbClr val="FF0000"/>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调查报告</a:t>
            </a: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，内容包括</a:t>
            </a:r>
            <a:r>
              <a:rPr lang="en-US" altLang="zh-CN"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a:t>
            </a:r>
            <a:endParaRPr lang="en-US" altLang="zh-CN"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 </a:t>
            </a:r>
            <a:endPar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 1. </a:t>
            </a: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简述调查结果</a:t>
            </a:r>
            <a:r>
              <a:rPr lang="en-US" altLang="zh-CN"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 </a:t>
            </a:r>
            <a:endPar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2. </a:t>
            </a: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分析原因</a:t>
            </a:r>
            <a:r>
              <a:rPr lang="en-US" altLang="zh-CN"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 </a:t>
            </a:r>
            <a:endPar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3. </a:t>
            </a: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发表个人看法。</a:t>
            </a:r>
            <a:endPar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endParaRPr>
          </a:p>
        </p:txBody>
      </p:sp>
      <p:sp>
        <p:nvSpPr>
          <p:cNvPr id="4" name="文本框 3"/>
          <p:cNvSpPr txBox="1"/>
          <p:nvPr/>
        </p:nvSpPr>
        <p:spPr>
          <a:xfrm>
            <a:off x="724535" y="4561840"/>
            <a:ext cx="6096000" cy="52197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lang="en-US" altLang="zh-CN"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The Most Effective Way to Ease Stress</a:t>
            </a:r>
            <a:endParaRPr lang="en-US" altLang="zh-CN"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6" name="文本框 15"/>
          <p:cNvSpPr txBox="1"/>
          <p:nvPr/>
        </p:nvSpPr>
        <p:spPr>
          <a:xfrm>
            <a:off x="1155065" y="318770"/>
            <a:ext cx="4141470" cy="521970"/>
          </a:xfrm>
          <a:prstGeom prst="rect">
            <a:avLst/>
          </a:prstGeom>
          <a:noFill/>
        </p:spPr>
        <p:txBody>
          <a:bodyPr wrap="square" rtlCol="0">
            <a:spAutoFit/>
          </a:bodyPr>
          <a:p>
            <a:pPr lvl="0" algn="l">
              <a:buClrTx/>
              <a:buSzTx/>
              <a:buFontTx/>
            </a:pP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四、</a:t>
            </a:r>
            <a:endPar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69875" y="613410"/>
            <a:ext cx="5900420" cy="5790565"/>
          </a:xfrm>
          <a:prstGeom prst="rect">
            <a:avLst/>
          </a:prstGeom>
          <a:noFill/>
          <a:ln>
            <a:solidFill>
              <a:schemeClr val="tx1"/>
            </a:solidFill>
          </a:ln>
        </p:spPr>
        <p:txBody>
          <a:bodyPr wrap="square" rtlCol="0">
            <a:noAutofit/>
          </a:bodyPr>
          <a:p>
            <a:pPr indent="457200" algn="just" fontAlgn="auto">
              <a:lnSpc>
                <a:spcPct val="100000"/>
              </a:lnSpc>
            </a:pPr>
            <a:r>
              <a:rPr kumimoji="0" lang="en-US" altLang="zh-CN" sz="2000" i="0" u="none" strike="noStrike" kern="1200" cap="none" spc="0" normalizeH="0" baseline="0" noProof="0" dirty="0">
                <a:ln>
                  <a:noFill/>
                </a:ln>
                <a:solidFill>
                  <a:schemeClr val="tx1"/>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With the development of society, more and more people often feel stressed in their lives. Therefore,</a:t>
            </a:r>
            <a:r>
              <a:rPr lang="en-US" altLang="zh-CN" sz="200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 a survey themed</a:t>
            </a:r>
            <a:r>
              <a:rPr lang="en-US" altLang="zh-CN" sz="2000" noProof="0" dirty="0">
                <a:ln>
                  <a:noFill/>
                </a:ln>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 “</a:t>
            </a:r>
            <a:r>
              <a:rPr lang="en-US" altLang="zh-CN" sz="20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What is the most effective way to ease stress?</a:t>
            </a:r>
            <a:r>
              <a:rPr lang="en-US" altLang="zh-CN" sz="2000" noProof="0" dirty="0">
                <a:ln>
                  <a:noFill/>
                </a:ln>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 </a:t>
            </a:r>
            <a:r>
              <a:rPr lang="en-US" altLang="zh-CN" sz="2000" noProof="0" dirty="0">
                <a:ln>
                  <a:noFill/>
                </a:ln>
                <a:solidFill>
                  <a:srgbClr val="FF0000"/>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has been conducted </a:t>
            </a:r>
            <a:r>
              <a:rPr lang="en-US" altLang="zh-CN" sz="200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by the English club, which reveals that</a:t>
            </a:r>
            <a:r>
              <a:rPr kumimoji="0" lang="en-US" altLang="zh-CN" sz="2000" i="0" u="none" strike="noStrike" kern="1200" cap="none" spc="0" normalizeH="0" baseline="0" noProof="0" dirty="0">
                <a:ln>
                  <a:noFill/>
                </a:ln>
                <a:solidFill>
                  <a:schemeClr val="tx1"/>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 students have a variety of ways to ease their stress.</a:t>
            </a:r>
            <a:endParaRPr kumimoji="0" lang="en-US" altLang="zh-CN" sz="2000" i="0" u="none" strike="noStrike" kern="1200" cap="none" spc="0" normalizeH="0" baseline="0" noProof="0" dirty="0">
              <a:ln>
                <a:noFill/>
              </a:ln>
              <a:solidFill>
                <a:schemeClr val="tx1"/>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endParaRPr>
          </a:p>
          <a:p>
            <a:pPr indent="457200" algn="just" fontAlgn="auto">
              <a:lnSpc>
                <a:spcPct val="100000"/>
              </a:lnSpc>
            </a:pPr>
            <a:r>
              <a:rPr kumimoji="0" lang="en-US" altLang="zh-CN" sz="2000" i="0" u="none" strike="noStrike" kern="120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As is shown in the chart</a:t>
            </a:r>
            <a:r>
              <a:rPr kumimoji="0" lang="en-US" altLang="zh-CN" sz="2000" i="0" u="none" strike="noStrike" kern="1200" cap="none" spc="0" normalizeH="0" baseline="0" noProof="0" dirty="0">
                <a:ln>
                  <a:noFill/>
                </a:ln>
                <a:solidFill>
                  <a:schemeClr val="tx1"/>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 40% of the students choose to listen to music, </a:t>
            </a:r>
            <a:r>
              <a:rPr kumimoji="0" lang="en-US" altLang="zh-CN" sz="2000" i="0" u="none" strike="noStrike" kern="120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while</a:t>
            </a:r>
            <a:r>
              <a:rPr kumimoji="0" lang="en-US" altLang="zh-CN" sz="2000" i="0" u="none" strike="noStrike" kern="1200" cap="none" spc="0" normalizeH="0" baseline="0" noProof="0" dirty="0">
                <a:ln>
                  <a:noFill/>
                </a:ln>
                <a:solidFill>
                  <a:schemeClr val="tx1"/>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 25% of them prefer to do physical exercise to make themselves relaxed. </a:t>
            </a:r>
            <a:r>
              <a:rPr kumimoji="0" lang="en-US" altLang="zh-CN" sz="2000" i="0" u="none" strike="noStrike" kern="120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Meanwhile</a:t>
            </a:r>
            <a:r>
              <a:rPr kumimoji="0" lang="en-US" altLang="zh-CN" sz="2000" i="0" u="none" strike="noStrike" kern="1200" cap="none" spc="0" normalizeH="0" baseline="0" noProof="0" dirty="0">
                <a:ln>
                  <a:noFill/>
                </a:ln>
                <a:solidFill>
                  <a:schemeClr val="tx1"/>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 18% of the students tend to surf the Internet. </a:t>
            </a:r>
            <a:r>
              <a:rPr kumimoji="0" lang="en-US" altLang="zh-CN" sz="2000" i="0" u="none" strike="noStrike" kern="120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By comparison</a:t>
            </a:r>
            <a:r>
              <a:rPr kumimoji="0" lang="en-US" altLang="zh-CN" sz="2000" i="0" u="none" strike="noStrike" kern="1200" cap="none" spc="0" normalizeH="0" baseline="0" noProof="0" dirty="0">
                <a:ln>
                  <a:noFill/>
                </a:ln>
                <a:solidFill>
                  <a:schemeClr val="tx1"/>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 there are 12% who are fond of talking to friends </a:t>
            </a:r>
            <a:r>
              <a:rPr kumimoji="0" lang="en-US" altLang="zh-CN" sz="2000" i="0" u="none" strike="noStrike" kern="120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and</a:t>
            </a:r>
            <a:r>
              <a:rPr kumimoji="0" lang="en-US" altLang="zh-CN" sz="2000" i="0" u="none" strike="noStrike" kern="1200" cap="none" spc="0" normalizeH="0" baseline="0" noProof="0" dirty="0">
                <a:ln>
                  <a:noFill/>
                </a:ln>
                <a:solidFill>
                  <a:schemeClr val="tx1"/>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 5% choosing other activities to help relieve stress.</a:t>
            </a:r>
            <a:endParaRPr kumimoji="0" lang="en-US" altLang="zh-CN" sz="2000" i="0" u="none" strike="noStrike" kern="1200" cap="none" spc="0" normalizeH="0" baseline="0" noProof="0" dirty="0">
              <a:ln>
                <a:noFill/>
              </a:ln>
              <a:solidFill>
                <a:schemeClr val="tx1"/>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endParaRPr>
          </a:p>
          <a:p>
            <a:pPr indent="457200" algn="just" fontAlgn="auto">
              <a:lnSpc>
                <a:spcPct val="100000"/>
              </a:lnSpc>
            </a:pPr>
            <a:r>
              <a:rPr kumimoji="0" lang="en-US" altLang="zh-CN" sz="2000" i="0" u="none" strike="noStrike" kern="120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From my perspective</a:t>
            </a:r>
            <a:r>
              <a:rPr kumimoji="0" lang="en-US" altLang="zh-CN" sz="2000" i="0" u="none" strike="noStrike" kern="1200" cap="none" spc="0" normalizeH="0" baseline="0" noProof="0" dirty="0">
                <a:ln>
                  <a:noFill/>
                </a:ln>
                <a:solidFill>
                  <a:schemeClr val="tx1"/>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a:t>
            </a:r>
            <a:r>
              <a:rPr kumimoji="0" lang="en-US" altLang="zh-CN" sz="2000" i="0" u="none" strike="noStrike" kern="1200" cap="none" spc="0" normalizeH="0" baseline="0" noProof="0" dirty="0">
                <a:ln>
                  <a:noFill/>
                </a:ln>
                <a:solidFill>
                  <a:schemeClr val="accent1"/>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prioritizing</a:t>
            </a:r>
            <a:r>
              <a:rPr kumimoji="0" lang="en-US" altLang="zh-CN" sz="2000" i="0" u="none" strike="noStrike" kern="1200" cap="none" spc="0" normalizeH="0" baseline="0" noProof="0" dirty="0">
                <a:ln>
                  <a:noFill/>
                </a:ln>
                <a:solidFill>
                  <a:schemeClr val="tx1"/>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 healthy approaches like music or exercise </a:t>
            </a:r>
            <a:r>
              <a:rPr kumimoji="0" lang="en-US" altLang="zh-CN" sz="2000" i="0" u="none" strike="noStrike" kern="1200" cap="none" spc="0" normalizeH="0" baseline="0" noProof="0" dirty="0">
                <a:ln>
                  <a:noFill/>
                </a:ln>
                <a:solidFill>
                  <a:schemeClr val="accent1"/>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proves</a:t>
            </a:r>
            <a:r>
              <a:rPr kumimoji="0" lang="en-US" altLang="zh-CN" sz="2000" i="0" u="none" strike="noStrike" kern="1200" cap="none" spc="0" normalizeH="0" baseline="0" noProof="0" dirty="0">
                <a:ln>
                  <a:noFill/>
                </a:ln>
                <a:solidFill>
                  <a:schemeClr val="tx1"/>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 more sustainable, which </a:t>
            </a:r>
            <a:r>
              <a:rPr kumimoji="0" lang="en-US" altLang="zh-CN" sz="2000" i="0" u="none" strike="noStrike" kern="1200" cap="none" spc="0" normalizeH="0" baseline="0" noProof="0" dirty="0">
                <a:ln>
                  <a:noFill/>
                </a:ln>
                <a:solidFill>
                  <a:schemeClr val="accent1"/>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refresh both our mind and body, turning stress relief into a stepping stone toward holistic well-being.</a:t>
            </a:r>
            <a:endParaRPr kumimoji="0" lang="en-US" altLang="zh-CN" sz="2000" i="0" u="none" strike="noStrike" kern="1200" cap="none" spc="0" normalizeH="0" baseline="0" noProof="0" dirty="0">
              <a:ln>
                <a:noFill/>
              </a:ln>
              <a:solidFill>
                <a:schemeClr val="accent1"/>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endParaRPr>
          </a:p>
        </p:txBody>
      </p:sp>
      <p:sp>
        <p:nvSpPr>
          <p:cNvPr id="5" name="文本框 4"/>
          <p:cNvSpPr txBox="1"/>
          <p:nvPr/>
        </p:nvSpPr>
        <p:spPr>
          <a:xfrm>
            <a:off x="970915" y="160020"/>
            <a:ext cx="6096000" cy="583565"/>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lang="en-US" altLang="zh-CN" sz="3200" noProof="0" dirty="0">
                <a:ln>
                  <a:noFill/>
                </a:ln>
                <a:effectLst/>
                <a:uLnTx/>
                <a:uFillTx/>
                <a:latin typeface="MV Boli" panose="02000500030200090000" charset="0"/>
                <a:ea typeface="等线" panose="02010600030101010101" pitchFamily="2" charset="-122"/>
                <a:cs typeface="MV Boli" panose="02000500030200090000" charset="0"/>
                <a:sym typeface="+mn-ea"/>
              </a:rPr>
              <a:t>One Possible Version</a:t>
            </a:r>
            <a:endParaRPr lang="en-US" altLang="zh-CN" sz="3200" noProof="0" dirty="0">
              <a:ln>
                <a:noFill/>
              </a:ln>
              <a:effectLst/>
              <a:uLnTx/>
              <a:uFillTx/>
              <a:latin typeface="MV Boli" panose="02000500030200090000" charset="0"/>
              <a:ea typeface="等线" panose="02010600030101010101" pitchFamily="2" charset="-122"/>
              <a:cs typeface="MV Boli" panose="02000500030200090000" charset="0"/>
              <a:sym typeface="+mn-ea"/>
            </a:endParaRPr>
          </a:p>
        </p:txBody>
      </p:sp>
      <p:sp>
        <p:nvSpPr>
          <p:cNvPr id="6" name="文本框 5"/>
          <p:cNvSpPr txBox="1"/>
          <p:nvPr/>
        </p:nvSpPr>
        <p:spPr>
          <a:xfrm>
            <a:off x="6428105" y="613410"/>
            <a:ext cx="5542280" cy="5790565"/>
          </a:xfrm>
          <a:prstGeom prst="rect">
            <a:avLst/>
          </a:prstGeom>
          <a:noFill/>
          <a:ln>
            <a:solidFill>
              <a:schemeClr val="tx1"/>
            </a:solidFill>
          </a:ln>
        </p:spPr>
        <p:txBody>
          <a:bodyPr wrap="square" rtlCol="0">
            <a:noAutofit/>
          </a:bodyPr>
          <a:p>
            <a:pPr indent="457200" fontAlgn="auto">
              <a:lnSpc>
                <a:spcPct val="120000"/>
              </a:lnSpc>
            </a:pPr>
            <a:r>
              <a:rPr lang="zh-CN" altLang="en-US" sz="2400">
                <a:latin typeface="华文楷体" panose="02010600040101010101" charset="-122"/>
                <a:ea typeface="华文楷体" panose="02010600040101010101" charset="-122"/>
                <a:cs typeface="华文楷体" panose="02010600040101010101" charset="-122"/>
              </a:rPr>
              <a:t>随着社会发展，越来越多人常感生活压力。根据饼状图显示，学生有多种缓解压力的方式。</a:t>
            </a:r>
            <a:endParaRPr lang="en-US" altLang="zh-CN" sz="2400">
              <a:latin typeface="华文楷体" panose="02010600040101010101" charset="-122"/>
              <a:ea typeface="华文楷体" panose="02010600040101010101" charset="-122"/>
              <a:cs typeface="华文楷体" panose="02010600040101010101" charset="-122"/>
            </a:endParaRPr>
          </a:p>
          <a:p>
            <a:pPr indent="457200" fontAlgn="auto">
              <a:lnSpc>
                <a:spcPct val="120000"/>
              </a:lnSpc>
            </a:pPr>
            <a:r>
              <a:rPr lang="zh-CN" altLang="en-US" sz="2400">
                <a:latin typeface="华文楷体" panose="02010600040101010101" charset="-122"/>
                <a:ea typeface="华文楷体" panose="02010600040101010101" charset="-122"/>
                <a:cs typeface="华文楷体" panose="02010600040101010101" charset="-122"/>
              </a:rPr>
              <a:t>如图所示，</a:t>
            </a:r>
            <a:r>
              <a:rPr lang="en-US" altLang="zh-CN" sz="2400">
                <a:latin typeface="华文楷体" panose="02010600040101010101" charset="-122"/>
                <a:ea typeface="华文楷体" panose="02010600040101010101" charset="-122"/>
                <a:cs typeface="华文楷体" panose="02010600040101010101" charset="-122"/>
              </a:rPr>
              <a:t>40%</a:t>
            </a:r>
            <a:r>
              <a:rPr lang="zh-CN" altLang="en-US" sz="2400">
                <a:latin typeface="华文楷体" panose="02010600040101010101" charset="-122"/>
                <a:ea typeface="华文楷体" panose="02010600040101010101" charset="-122"/>
                <a:cs typeface="华文楷体" panose="02010600040101010101" charset="-122"/>
              </a:rPr>
              <a:t>的学生选择听音乐，</a:t>
            </a:r>
            <a:r>
              <a:rPr lang="en-US" altLang="zh-CN" sz="2400">
                <a:latin typeface="华文楷体" panose="02010600040101010101" charset="-122"/>
                <a:ea typeface="华文楷体" panose="02010600040101010101" charset="-122"/>
                <a:cs typeface="华文楷体" panose="02010600040101010101" charset="-122"/>
              </a:rPr>
              <a:t>25%</a:t>
            </a:r>
            <a:r>
              <a:rPr lang="zh-CN" altLang="en-US" sz="2400">
                <a:latin typeface="华文楷体" panose="02010600040101010101" charset="-122"/>
                <a:ea typeface="华文楷体" panose="02010600040101010101" charset="-122"/>
                <a:cs typeface="华文楷体" panose="02010600040101010101" charset="-122"/>
              </a:rPr>
              <a:t>倾向于通过体育锻炼放松身心。同时，</a:t>
            </a:r>
            <a:r>
              <a:rPr lang="en-US" altLang="zh-CN" sz="2400">
                <a:latin typeface="华文楷体" panose="02010600040101010101" charset="-122"/>
                <a:ea typeface="华文楷体" panose="02010600040101010101" charset="-122"/>
                <a:cs typeface="华文楷体" panose="02010600040101010101" charset="-122"/>
              </a:rPr>
              <a:t>18%</a:t>
            </a:r>
            <a:r>
              <a:rPr lang="zh-CN" altLang="en-US" sz="2400">
                <a:latin typeface="华文楷体" panose="02010600040101010101" charset="-122"/>
                <a:ea typeface="华文楷体" panose="02010600040101010101" charset="-122"/>
                <a:cs typeface="华文楷体" panose="02010600040101010101" charset="-122"/>
              </a:rPr>
              <a:t>的学生习惯上网冲浪。相较之下，</a:t>
            </a:r>
            <a:r>
              <a:rPr lang="en-US" altLang="zh-CN" sz="2400">
                <a:latin typeface="华文楷体" panose="02010600040101010101" charset="-122"/>
                <a:ea typeface="华文楷体" panose="02010600040101010101" charset="-122"/>
                <a:cs typeface="华文楷体" panose="02010600040101010101" charset="-122"/>
              </a:rPr>
              <a:t>12%</a:t>
            </a:r>
            <a:r>
              <a:rPr lang="zh-CN" altLang="en-US" sz="2400">
                <a:latin typeface="华文楷体" panose="02010600040101010101" charset="-122"/>
                <a:ea typeface="华文楷体" panose="02010600040101010101" charset="-122"/>
                <a:cs typeface="华文楷体" panose="02010600040101010101" charset="-122"/>
              </a:rPr>
              <a:t>的学生喜欢与朋友交谈，另有</a:t>
            </a:r>
            <a:r>
              <a:rPr lang="en-US" altLang="zh-CN" sz="2400">
                <a:latin typeface="华文楷体" panose="02010600040101010101" charset="-122"/>
                <a:ea typeface="华文楷体" panose="02010600040101010101" charset="-122"/>
                <a:cs typeface="华文楷体" panose="02010600040101010101" charset="-122"/>
              </a:rPr>
              <a:t>5%</a:t>
            </a:r>
            <a:r>
              <a:rPr lang="zh-CN" altLang="en-US" sz="2400">
                <a:latin typeface="华文楷体" panose="02010600040101010101" charset="-122"/>
                <a:ea typeface="华文楷体" panose="02010600040101010101" charset="-122"/>
                <a:cs typeface="华文楷体" panose="02010600040101010101" charset="-122"/>
              </a:rPr>
              <a:t>选择其他活动缓解压力。</a:t>
            </a:r>
            <a:endParaRPr lang="en-US" altLang="zh-CN" sz="2400">
              <a:latin typeface="华文楷体" panose="02010600040101010101" charset="-122"/>
              <a:ea typeface="华文楷体" panose="02010600040101010101" charset="-122"/>
              <a:cs typeface="华文楷体" panose="02010600040101010101" charset="-122"/>
            </a:endParaRPr>
          </a:p>
          <a:p>
            <a:pPr indent="457200" fontAlgn="auto">
              <a:lnSpc>
                <a:spcPct val="120000"/>
              </a:lnSpc>
            </a:pPr>
            <a:r>
              <a:rPr lang="zh-CN" altLang="en-US" sz="2400">
                <a:latin typeface="华文楷体" panose="02010600040101010101" charset="-122"/>
                <a:ea typeface="华文楷体" panose="02010600040101010101" charset="-122"/>
                <a:cs typeface="华文楷体" panose="02010600040101010101" charset="-122"/>
              </a:rPr>
              <a:t>在我看来，优先采用诸如音乐或运动这类有益健康的活动方式会更具可持续性，它们能让我们的心灵和身体都得到放松，将缓解压力转化为实现全面健康的垫脚石。</a:t>
            </a:r>
            <a:endParaRPr lang="zh-CN" altLang="en-US" sz="2400">
              <a:latin typeface="华文楷体" panose="02010600040101010101" charset="-122"/>
              <a:ea typeface="华文楷体" panose="02010600040101010101" charset="-122"/>
              <a:cs typeface="华文楷体" panose="02010600040101010101" charset="-122"/>
            </a:endParaRPr>
          </a:p>
        </p:txBody>
      </p:sp>
      <p:sp>
        <p:nvSpPr>
          <p:cNvPr id="2" name="文本框 1"/>
          <p:cNvSpPr txBox="1"/>
          <p:nvPr/>
        </p:nvSpPr>
        <p:spPr>
          <a:xfrm>
            <a:off x="7660640" y="160020"/>
            <a:ext cx="3306445" cy="583565"/>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lang="en-US" altLang="zh-CN" sz="3200" noProof="0" dirty="0">
                <a:ln>
                  <a:noFill/>
                </a:ln>
                <a:effectLst/>
                <a:uLnTx/>
                <a:uFillTx/>
                <a:latin typeface="MV Boli" panose="02000500030200090000" charset="0"/>
                <a:ea typeface="等线" panose="02010600030101010101" pitchFamily="2" charset="-122"/>
                <a:cs typeface="MV Boli" panose="02000500030200090000" charset="0"/>
                <a:sym typeface="+mn-ea"/>
              </a:rPr>
              <a:t>Translation</a:t>
            </a:r>
            <a:endParaRPr lang="en-US" altLang="zh-CN" sz="3200" noProof="0" dirty="0">
              <a:ln>
                <a:noFill/>
              </a:ln>
              <a:effectLst/>
              <a:uLnTx/>
              <a:uFillTx/>
              <a:latin typeface="MV Boli" panose="02000500030200090000" charset="0"/>
              <a:ea typeface="等线" panose="02010600030101010101" pitchFamily="2" charset="-122"/>
              <a:cs typeface="MV Boli" panose="02000500030200090000"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p:nvPr/>
        </p:nvPicPr>
        <p:blipFill>
          <a:blip r:embed="rId1"/>
          <a:stretch>
            <a:fillRect/>
          </a:stretch>
        </p:blipFill>
        <p:spPr>
          <a:xfrm>
            <a:off x="0" y="0"/>
            <a:ext cx="12192000" cy="6857365"/>
          </a:xfrm>
          <a:prstGeom prst="rect">
            <a:avLst/>
          </a:prstGeom>
        </p:spPr>
      </p:pic>
      <p:sp>
        <p:nvSpPr>
          <p:cNvPr id="2" name="文本框 1"/>
          <p:cNvSpPr txBox="1"/>
          <p:nvPr/>
        </p:nvSpPr>
        <p:spPr>
          <a:xfrm>
            <a:off x="8070215" y="1806575"/>
            <a:ext cx="3443605" cy="922020"/>
          </a:xfrm>
          <a:prstGeom prst="rect">
            <a:avLst/>
          </a:prstGeom>
          <a:noFill/>
        </p:spPr>
        <p:txBody>
          <a:bodyPr wrap="square" rtlCol="0">
            <a:spAutoFit/>
          </a:bodyPr>
          <a:p>
            <a:r>
              <a:rPr lang="en-US" altLang="zh-CN" sz="5400" b="1"/>
              <a:t>Thank you!</a:t>
            </a:r>
            <a:endParaRPr lang="en-US" altLang="zh-CN" sz="5400" b="1"/>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p:nvPr/>
        </p:nvPicPr>
        <p:blipFill>
          <a:blip r:embed="rId1">
            <a:alphaModFix amt="20000"/>
          </a:blip>
          <a:stretch>
            <a:fillRect/>
          </a:stretch>
        </p:blipFill>
        <p:spPr>
          <a:xfrm>
            <a:off x="0" y="0"/>
            <a:ext cx="12191365" cy="6857365"/>
          </a:xfrm>
          <a:prstGeom prst="rect">
            <a:avLst/>
          </a:prstGeom>
        </p:spPr>
      </p:pic>
      <p:sp>
        <p:nvSpPr>
          <p:cNvPr id="4" name="标题"/>
          <p:cNvSpPr>
            <a:spLocks noGrp="1"/>
          </p:cNvSpPr>
          <p:nvPr>
            <p:ph type="ctrTitle"/>
            <p:custDataLst>
              <p:tags r:id="rId2"/>
            </p:custDataLst>
          </p:nvPr>
        </p:nvSpPr>
        <p:spPr/>
        <p:txBody>
          <a:bodyPr>
            <a:normAutofit fontScale="90000"/>
          </a:bodyPr>
          <a:lstStyle/>
          <a:p>
            <a:r>
              <a:rPr lang="zh-CN" altLang="en-US"/>
              <a:t>表格数据分析类应用文</a:t>
            </a:r>
            <a:endParaRPr lang="zh-CN" altLang="en-US"/>
          </a:p>
        </p:txBody>
      </p:sp>
      <p:sp>
        <p:nvSpPr>
          <p:cNvPr id="5" name="副标题"/>
          <p:cNvSpPr>
            <a:spLocks noGrp="1"/>
          </p:cNvSpPr>
          <p:nvPr>
            <p:ph type="subTitle" idx="1"/>
            <p:custDataLst>
              <p:tags r:id="rId3"/>
            </p:custDataLst>
          </p:nvPr>
        </p:nvSpPr>
        <p:spPr/>
        <p:txBody>
          <a:bodyPr/>
          <a:lstStyle/>
          <a:p>
            <a:r>
              <a:rPr lang="en-US" altLang="en-US"/>
              <a:t>—</a:t>
            </a:r>
            <a:r>
              <a:rPr lang="zh-CN" altLang="en-US"/>
              <a:t>查漏补缺</a:t>
            </a:r>
            <a:r>
              <a:rPr lang="en-US" altLang="zh-CN"/>
              <a:t> </a:t>
            </a:r>
            <a:r>
              <a:rPr lang="zh-CN" altLang="en-US"/>
              <a:t>助力高考</a:t>
            </a:r>
            <a:endParaRPr lang="zh-CN" altLang="en-US"/>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92760" y="1167130"/>
            <a:ext cx="11563985" cy="5015865"/>
          </a:xfrm>
          <a:prstGeom prst="rect">
            <a:avLst/>
          </a:prstGeom>
          <a:noFill/>
        </p:spPr>
        <p:txBody>
          <a:bodyPr wrap="square" rtlCol="0" anchor="t">
            <a:spAutoFit/>
          </a:bodyPr>
          <a:p>
            <a:pPr marL="285750" indent="-285750">
              <a:buFont typeface="Wingdings" panose="05000000000000000000" charset="0"/>
              <a:buChar char="p"/>
            </a:pPr>
            <a:r>
              <a:rPr lang="en-US" altLang="zh-CN" sz="2000">
                <a:sym typeface="+mn-ea"/>
              </a:rPr>
              <a:t>graph/chart/table</a:t>
            </a:r>
            <a:r>
              <a:rPr lang="zh-CN" altLang="en-US" sz="2000">
                <a:sym typeface="+mn-ea"/>
              </a:rPr>
              <a:t>泛指表格</a:t>
            </a:r>
            <a:endParaRPr lang="zh-CN" altLang="en-US" sz="2000">
              <a:sym typeface="+mn-ea"/>
            </a:endParaRPr>
          </a:p>
          <a:p>
            <a:pPr marL="285750" indent="-285750">
              <a:buFont typeface="Wingdings" panose="05000000000000000000" charset="0"/>
              <a:buChar char="p"/>
            </a:pPr>
            <a:r>
              <a:rPr lang="en-US" altLang="zh-CN" sz="2000">
                <a:sym typeface="+mn-ea"/>
              </a:rPr>
              <a:t>bar chart</a:t>
            </a:r>
            <a:r>
              <a:rPr lang="zh-CN" altLang="en-US" sz="2000">
                <a:sym typeface="+mn-ea"/>
              </a:rPr>
              <a:t>柱状图</a:t>
            </a:r>
            <a:r>
              <a:rPr lang="en-US" altLang="zh-CN" sz="2000">
                <a:sym typeface="+mn-ea"/>
              </a:rPr>
              <a:t> </a:t>
            </a:r>
            <a:endParaRPr lang="en-US" altLang="zh-CN" sz="2000">
              <a:sym typeface="+mn-ea"/>
            </a:endParaRPr>
          </a:p>
          <a:p>
            <a:pPr marL="285750" indent="-285750">
              <a:buFont typeface="Wingdings" panose="05000000000000000000" charset="0"/>
              <a:buChar char="p"/>
            </a:pPr>
            <a:r>
              <a:rPr lang="en-US" altLang="zh-CN" sz="2000">
                <a:sym typeface="+mn-ea"/>
              </a:rPr>
              <a:t>pie chart</a:t>
            </a:r>
            <a:r>
              <a:rPr lang="zh-CN" altLang="en-US" sz="2000">
                <a:sym typeface="+mn-ea"/>
              </a:rPr>
              <a:t>饼状图</a:t>
            </a:r>
            <a:endParaRPr lang="zh-CN" altLang="en-US" sz="2000">
              <a:sym typeface="+mn-ea"/>
            </a:endParaRPr>
          </a:p>
          <a:p>
            <a:pPr marL="285750" indent="-285750">
              <a:buFont typeface="Wingdings" panose="05000000000000000000" charset="0"/>
              <a:buChar char="p"/>
            </a:pPr>
            <a:r>
              <a:rPr lang="en-US" altLang="zh-CN" sz="2000">
                <a:sym typeface="+mn-ea"/>
              </a:rPr>
              <a:t>line chart</a:t>
            </a:r>
            <a:r>
              <a:rPr lang="zh-CN" altLang="en-US" sz="2000">
                <a:sym typeface="+mn-ea"/>
              </a:rPr>
              <a:t>折线图</a:t>
            </a:r>
            <a:r>
              <a:rPr lang="en-US" altLang="zh-CN" sz="2000">
                <a:sym typeface="+mn-ea"/>
              </a:rPr>
              <a:t> </a:t>
            </a:r>
            <a:endParaRPr lang="zh-CN" altLang="en-US" sz="2000"/>
          </a:p>
          <a:p>
            <a:endParaRPr lang="zh-CN" altLang="en-US" sz="2000">
              <a:solidFill>
                <a:srgbClr val="FF0000"/>
              </a:solidFill>
              <a:highlight>
                <a:srgbClr val="FFFF00"/>
              </a:highlight>
              <a:sym typeface="+mn-ea"/>
            </a:endParaRPr>
          </a:p>
          <a:p>
            <a:r>
              <a:rPr lang="zh-CN" altLang="en-US" sz="2000">
                <a:solidFill>
                  <a:srgbClr val="FF0000"/>
                </a:solidFill>
                <a:sym typeface="+mn-ea"/>
              </a:rPr>
              <a:t>引入表格主题</a:t>
            </a:r>
            <a:endParaRPr lang="zh-CN" altLang="en-US" sz="2000">
              <a:solidFill>
                <a:srgbClr val="FF0000"/>
              </a:solidFill>
              <a:sym typeface="+mn-ea"/>
            </a:endParaRPr>
          </a:p>
          <a:p>
            <a:pPr marL="285750" indent="-285750">
              <a:buFont typeface="Arial" panose="020B0604020202020204" pitchFamily="34" charset="0"/>
              <a:buChar char="•"/>
            </a:pPr>
            <a:r>
              <a:rPr lang="en-US" altLang="zh-CN" sz="2000">
                <a:sym typeface="+mn-ea"/>
              </a:rPr>
              <a:t>Contrary to ...,(</a:t>
            </a:r>
            <a:r>
              <a:rPr lang="zh-CN" altLang="en-US" sz="2000">
                <a:sym typeface="+mn-ea"/>
              </a:rPr>
              <a:t>和</a:t>
            </a:r>
            <a:r>
              <a:rPr lang="en-US" altLang="zh-CN" sz="2000">
                <a:sym typeface="+mn-ea"/>
              </a:rPr>
              <a:t>...</a:t>
            </a:r>
            <a:r>
              <a:rPr lang="zh-CN" altLang="en-US" sz="2000">
                <a:sym typeface="+mn-ea"/>
              </a:rPr>
              <a:t>相反</a:t>
            </a:r>
            <a:r>
              <a:rPr lang="en-US" altLang="zh-CN" sz="2000">
                <a:sym typeface="+mn-ea"/>
              </a:rPr>
              <a:t>)</a:t>
            </a:r>
            <a:endParaRPr lang="en-US" altLang="zh-CN" sz="2000">
              <a:sym typeface="+mn-ea"/>
            </a:endParaRPr>
          </a:p>
          <a:p>
            <a:pPr marL="285750" indent="-285750">
              <a:buFont typeface="Arial" panose="020B0604020202020204" pitchFamily="34" charset="0"/>
              <a:buChar char="•"/>
            </a:pPr>
            <a:r>
              <a:rPr lang="en-US" altLang="zh-CN" sz="2000">
                <a:sym typeface="+mn-ea"/>
              </a:rPr>
              <a:t>According to the chart,...</a:t>
            </a:r>
            <a:r>
              <a:rPr lang="zh-CN" altLang="en-US" sz="2000">
                <a:sym typeface="+mn-ea"/>
              </a:rPr>
              <a:t>（根据表格）</a:t>
            </a:r>
            <a:endParaRPr lang="zh-CN" altLang="en-US" sz="2000"/>
          </a:p>
          <a:p>
            <a:pPr marL="285750" indent="-285750">
              <a:buFont typeface="Arial" panose="020B0604020202020204" pitchFamily="34" charset="0"/>
              <a:buChar char="•"/>
            </a:pPr>
            <a:r>
              <a:rPr lang="en-US" altLang="zh-CN" sz="2000">
                <a:sym typeface="+mn-ea"/>
              </a:rPr>
              <a:t>As can be seen from the chart,...</a:t>
            </a:r>
            <a:r>
              <a:rPr lang="zh-CN" altLang="en-US" sz="2000">
                <a:sym typeface="+mn-ea"/>
              </a:rPr>
              <a:t>（如表所示</a:t>
            </a:r>
            <a:r>
              <a:rPr lang="en-US" altLang="zh-CN" sz="2000">
                <a:sym typeface="+mn-ea"/>
              </a:rPr>
              <a:t>...</a:t>
            </a:r>
            <a:r>
              <a:rPr lang="zh-CN" altLang="en-US" sz="2000">
                <a:sym typeface="+mn-ea"/>
              </a:rPr>
              <a:t>）</a:t>
            </a:r>
            <a:endParaRPr lang="zh-CN" altLang="en-US" sz="2000"/>
          </a:p>
          <a:p>
            <a:pPr marL="285750" indent="-285750">
              <a:buFont typeface="Arial" panose="020B0604020202020204" pitchFamily="34" charset="0"/>
              <a:buChar char="•"/>
            </a:pPr>
            <a:r>
              <a:rPr lang="en-US" altLang="zh-CN" sz="2000">
                <a:sym typeface="+mn-ea"/>
              </a:rPr>
              <a:t>A accounts for ...percent and B be  ...percent respectively.(A </a:t>
            </a:r>
            <a:r>
              <a:rPr lang="zh-CN" altLang="en-US" sz="2000">
                <a:sym typeface="+mn-ea"/>
              </a:rPr>
              <a:t>和</a:t>
            </a:r>
            <a:r>
              <a:rPr lang="en-US" altLang="zh-CN" sz="2000">
                <a:sym typeface="+mn-ea"/>
              </a:rPr>
              <a:t>B</a:t>
            </a:r>
            <a:r>
              <a:rPr lang="zh-CN" altLang="en-US" sz="2000">
                <a:sym typeface="+mn-ea"/>
              </a:rPr>
              <a:t>分别占</a:t>
            </a:r>
            <a:r>
              <a:rPr lang="en-US" altLang="zh-CN" sz="2000">
                <a:sym typeface="+mn-ea"/>
              </a:rPr>
              <a:t>......)</a:t>
            </a:r>
            <a:endParaRPr lang="zh-CN" altLang="en-US" sz="2000">
              <a:solidFill>
                <a:srgbClr val="FF0000"/>
              </a:solidFill>
            </a:endParaRPr>
          </a:p>
          <a:p>
            <a:pPr marL="285750" indent="-285750">
              <a:buFont typeface="Arial" panose="020B0604020202020204" pitchFamily="34" charset="0"/>
              <a:buChar char="•"/>
            </a:pPr>
            <a:r>
              <a:rPr lang="en-US" altLang="zh-CN" sz="2000">
                <a:sym typeface="+mn-ea"/>
              </a:rPr>
              <a:t>As is shown/demostrated/exhibited in the graph/chart</a:t>
            </a:r>
            <a:r>
              <a:rPr lang="zh-CN" altLang="en-US" sz="2000">
                <a:sym typeface="+mn-ea"/>
              </a:rPr>
              <a:t>，</a:t>
            </a:r>
            <a:r>
              <a:rPr lang="en-US" altLang="zh-CN" sz="2000">
                <a:sym typeface="+mn-ea"/>
              </a:rPr>
              <a:t> ... </a:t>
            </a:r>
            <a:r>
              <a:rPr lang="zh-CN" altLang="en-US" sz="2000">
                <a:sym typeface="+mn-ea"/>
              </a:rPr>
              <a:t>（如表所示</a:t>
            </a:r>
            <a:r>
              <a:rPr lang="en-US" altLang="zh-CN" sz="2000">
                <a:sym typeface="+mn-ea"/>
              </a:rPr>
              <a:t>...</a:t>
            </a:r>
            <a:r>
              <a:rPr lang="zh-CN" altLang="en-US" sz="2000">
                <a:sym typeface="+mn-ea"/>
              </a:rPr>
              <a:t>）</a:t>
            </a:r>
            <a:endParaRPr lang="zh-CN" altLang="en-US" sz="2000"/>
          </a:p>
          <a:p>
            <a:pPr marL="285750" indent="-285750">
              <a:buFont typeface="Arial" panose="020B0604020202020204" pitchFamily="34" charset="0"/>
              <a:buChar char="•"/>
            </a:pPr>
            <a:r>
              <a:rPr lang="en-US" altLang="zh-CN" sz="2000">
                <a:sym typeface="+mn-ea"/>
              </a:rPr>
              <a:t>The graph provides some data regarding... </a:t>
            </a:r>
            <a:r>
              <a:rPr lang="zh-CN" altLang="en-US" sz="2000">
                <a:sym typeface="+mn-ea"/>
              </a:rPr>
              <a:t>（该图为我们提供了有关</a:t>
            </a:r>
            <a:r>
              <a:rPr lang="en-US" altLang="zh-CN" sz="2000">
                <a:sym typeface="+mn-ea"/>
              </a:rPr>
              <a:t>……</a:t>
            </a:r>
            <a:r>
              <a:rPr lang="zh-CN" altLang="en-US" sz="2000">
                <a:sym typeface="+mn-ea"/>
              </a:rPr>
              <a:t>数据。）</a:t>
            </a:r>
            <a:endParaRPr lang="en-US" altLang="zh-CN" sz="2000"/>
          </a:p>
          <a:p>
            <a:pPr marL="285750" indent="-285750">
              <a:buFont typeface="Arial" panose="020B0604020202020204" pitchFamily="34" charset="0"/>
              <a:buChar char="•"/>
            </a:pPr>
            <a:r>
              <a:rPr lang="en-US" altLang="zh-CN" sz="2000">
                <a:sym typeface="+mn-ea"/>
              </a:rPr>
              <a:t>The graph illustrates/reveals/suggests/implies/indicates/showcases/demonstrates... </a:t>
            </a:r>
            <a:r>
              <a:rPr lang="zh-CN" altLang="en-US" sz="2000">
                <a:sym typeface="+mn-ea"/>
              </a:rPr>
              <a:t>（表格说明</a:t>
            </a:r>
            <a:r>
              <a:rPr lang="en-US" altLang="zh-CN" sz="2000">
                <a:sym typeface="+mn-ea"/>
              </a:rPr>
              <a:t>/</a:t>
            </a:r>
            <a:r>
              <a:rPr lang="zh-CN" altLang="en-US" sz="2000">
                <a:sym typeface="+mn-ea"/>
              </a:rPr>
              <a:t>显示</a:t>
            </a:r>
            <a:r>
              <a:rPr lang="en-US" altLang="zh-CN" sz="2000">
                <a:sym typeface="+mn-ea"/>
              </a:rPr>
              <a:t>...</a:t>
            </a:r>
            <a:r>
              <a:rPr lang="zh-CN" altLang="en-US" sz="2000">
                <a:sym typeface="+mn-ea"/>
              </a:rPr>
              <a:t>）</a:t>
            </a:r>
            <a:endParaRPr lang="zh-CN" altLang="en-US" sz="2000"/>
          </a:p>
          <a:p>
            <a:pPr marL="285750" indent="-285750">
              <a:buFont typeface="Arial" panose="020B0604020202020204" pitchFamily="34" charset="0"/>
              <a:buChar char="•"/>
            </a:pPr>
            <a:r>
              <a:rPr lang="en-US" altLang="zh-CN" sz="2000">
                <a:sym typeface="+mn-ea"/>
              </a:rPr>
              <a:t>According to the survey conducted in our school, ...percent of A ...while B...percent...</a:t>
            </a:r>
            <a:r>
              <a:rPr lang="zh-CN" altLang="en-US" sz="2000">
                <a:sym typeface="+mn-ea"/>
              </a:rPr>
              <a:t>根据我校进行的调查，</a:t>
            </a:r>
            <a:r>
              <a:rPr lang="en-US" altLang="zh-CN" sz="2000">
                <a:sym typeface="+mn-ea"/>
              </a:rPr>
              <a:t>A</a:t>
            </a:r>
            <a:r>
              <a:rPr lang="zh-CN" altLang="en-US" sz="2000">
                <a:sym typeface="+mn-ea"/>
              </a:rPr>
              <a:t>占百分之几，而</a:t>
            </a:r>
            <a:r>
              <a:rPr lang="en-US" altLang="zh-CN" sz="2000">
                <a:sym typeface="+mn-ea"/>
              </a:rPr>
              <a:t>B</a:t>
            </a:r>
            <a:r>
              <a:rPr lang="zh-CN" altLang="en-US" sz="2000">
                <a:sym typeface="+mn-ea"/>
              </a:rPr>
              <a:t>占百分之几。</a:t>
            </a:r>
            <a:endParaRPr lang="zh-CN" altLang="en-US" sz="2000"/>
          </a:p>
          <a:p>
            <a:endParaRPr lang="zh-CN" altLang="en-US" sz="2000">
              <a:sym typeface="+mn-ea"/>
            </a:endParaRPr>
          </a:p>
        </p:txBody>
      </p:sp>
      <p:sp>
        <p:nvSpPr>
          <p:cNvPr id="3" name="文本框 2"/>
          <p:cNvSpPr txBox="1"/>
          <p:nvPr/>
        </p:nvSpPr>
        <p:spPr>
          <a:xfrm>
            <a:off x="762635" y="363855"/>
            <a:ext cx="2495550" cy="521970"/>
          </a:xfrm>
          <a:prstGeom prst="rect">
            <a:avLst/>
          </a:prstGeom>
        </p:spPr>
        <p:style>
          <a:lnRef idx="0">
            <a:srgbClr val="FFFFFF"/>
          </a:lnRef>
          <a:fillRef idx="2">
            <a:schemeClr val="accent1"/>
          </a:fillRef>
          <a:effectRef idx="1">
            <a:schemeClr val="accent1"/>
          </a:effectRef>
          <a:fontRef idx="minor">
            <a:schemeClr val="lt1"/>
          </a:fontRef>
        </p:style>
        <p:txBody>
          <a:bodyPr wrap="square" rtlCol="0">
            <a:spAutoFit/>
          </a:bodyPr>
          <a:p>
            <a:r>
              <a:rPr lang="en-US" altLang="zh-CN" sz="2800"/>
              <a:t>Accumulation</a:t>
            </a:r>
            <a:endParaRPr lang="en-US" altLang="zh-CN" sz="2800"/>
          </a:p>
        </p:txBody>
      </p:sp>
      <p:grpSp>
        <p:nvGrpSpPr>
          <p:cNvPr id="27" name="组合 26"/>
          <p:cNvGrpSpPr/>
          <p:nvPr>
            <p:custDataLst>
              <p:tags r:id="rId1"/>
            </p:custDataLst>
          </p:nvPr>
        </p:nvGrpSpPr>
        <p:grpSpPr>
          <a:xfrm rot="0">
            <a:off x="8922109" y="313699"/>
            <a:ext cx="3009713" cy="3946135"/>
            <a:chOff x="3685" y="2009"/>
            <a:chExt cx="11488" cy="15063"/>
          </a:xfrm>
        </p:grpSpPr>
        <p:sp>
          <p:nvSpPr>
            <p:cNvPr id="28" name="矩形 27"/>
            <p:cNvSpPr/>
            <p:nvPr>
              <p:custDataLst>
                <p:tags r:id="rId2"/>
              </p:custDataLst>
            </p:nvPr>
          </p:nvSpPr>
          <p:spPr bwMode="gray">
            <a:xfrm>
              <a:off x="3685" y="3826"/>
              <a:ext cx="11488" cy="13246"/>
            </a:xfrm>
            <a:prstGeom prst="rect">
              <a:avLst/>
            </a:prstGeom>
            <a:solidFill>
              <a:srgbClr val="FFFFFF"/>
            </a:solidFill>
            <a:ln w="6350">
              <a:solidFill>
                <a:srgbClr val="EAEAEA">
                  <a:alpha val="65000"/>
                </a:srgbClr>
              </a:solidFill>
              <a:miter lim="800000"/>
            </a:ln>
            <a:effectLst>
              <a:outerShdw blurRad="254000" dist="88900" dir="2700000" algn="tl" rotWithShape="0">
                <a:prstClr val="black">
                  <a:alpha val="10000"/>
                </a:prstClr>
              </a:outerShdw>
            </a:effectLst>
          </p:spPr>
          <p:txBody>
            <a:bodyPr rot="0" spcFirstLastPara="0" vert="horz" wrap="square" lIns="108000" tIns="108000" rIns="144000" bIns="72000" numCol="1" spcCol="0" rtlCol="0" fromWordArt="0" anchor="t" anchorCtr="0" forceAA="0" compatLnSpc="0">
              <a:noAutofit/>
            </a:bodyPr>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l" eaLnBrk="1" hangingPunct="1">
                <a:spcBef>
                  <a:spcPct val="40000"/>
                </a:spcBef>
                <a:buClr>
                  <a:schemeClr val="accent1"/>
                </a:buClr>
                <a:buSzTx/>
                <a:buFont typeface="Wingdings" panose="05000000000000000000" pitchFamily="2" charset="2"/>
                <a:buChar char="§"/>
              </a:pPr>
              <a:endParaRPr lang="en-US" altLang="en-US">
                <a:sym typeface="+mn-ea"/>
              </a:endParaRPr>
            </a:p>
          </p:txBody>
        </p:sp>
        <p:pic>
          <p:nvPicPr>
            <p:cNvPr id="29" name="图片 28" descr="E:/设计图片素材/marek-piwnicki-gGURH5X5O58-unsplash.jpgmarek-piwnicki-gGURH5X5O58-unsplash"/>
            <p:cNvPicPr>
              <a:picLocks noChangeAspect="1"/>
            </p:cNvPicPr>
            <p:nvPr>
              <p:custDataLst>
                <p:tags r:id="rId3"/>
              </p:custDataLst>
            </p:nvPr>
          </p:nvPicPr>
          <p:blipFill>
            <a:blip r:embed="rId4" cstate="email"/>
            <a:srcRect l="11605" t="-3" r="11605" b="-3"/>
            <a:stretch>
              <a:fillRect/>
            </a:stretch>
          </p:blipFill>
          <p:spPr>
            <a:xfrm>
              <a:off x="4499" y="4593"/>
              <a:ext cx="9859" cy="11713"/>
            </a:xfrm>
            <a:custGeom>
              <a:avLst/>
              <a:gdLst/>
              <a:ahLst/>
              <a:cxnLst>
                <a:cxn ang="3">
                  <a:pos x="hc" y="t"/>
                </a:cxn>
                <a:cxn ang="cd2">
                  <a:pos x="l" y="vc"/>
                </a:cxn>
                <a:cxn ang="cd4">
                  <a:pos x="hc" y="b"/>
                </a:cxn>
                <a:cxn ang="0">
                  <a:pos x="r" y="vc"/>
                </a:cxn>
              </a:cxnLst>
              <a:rect l="l" t="t" r="r" b="b"/>
              <a:pathLst>
                <a:path w="3697" h="4392">
                  <a:moveTo>
                    <a:pt x="0" y="0"/>
                  </a:moveTo>
                  <a:lnTo>
                    <a:pt x="3697" y="0"/>
                  </a:lnTo>
                  <a:lnTo>
                    <a:pt x="3697" y="4392"/>
                  </a:lnTo>
                  <a:lnTo>
                    <a:pt x="0" y="4392"/>
                  </a:lnTo>
                  <a:lnTo>
                    <a:pt x="0" y="0"/>
                  </a:lnTo>
                  <a:close/>
                </a:path>
              </a:pathLst>
            </a:custGeom>
          </p:spPr>
        </p:pic>
        <p:pic>
          <p:nvPicPr>
            <p:cNvPr id="30" name="图片 29" descr="8"/>
            <p:cNvPicPr>
              <a:picLocks noChangeAspect="1"/>
            </p:cNvPicPr>
            <p:nvPr>
              <p:custDataLst>
                <p:tags r:id="rId5"/>
              </p:custDataLst>
            </p:nvPr>
          </p:nvPicPr>
          <p:blipFill>
            <a:blip r:embed="rId6"/>
            <a:stretch>
              <a:fillRect/>
            </a:stretch>
          </p:blipFill>
          <p:spPr>
            <a:xfrm rot="9360000">
              <a:off x="8673" y="2009"/>
              <a:ext cx="1235" cy="3621"/>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diamond(in)">
                                      <p:cBhvr>
                                        <p:cTn id="21" dur="2000"/>
                                        <p:tgtEl>
                                          <p:spTgt spid="2">
                                            <p:txEl>
                                              <p:pRg st="5" end="5"/>
                                            </p:txEl>
                                          </p:spTgt>
                                        </p:tgtEl>
                                      </p:cBhvr>
                                    </p:animEffect>
                                  </p:childTnLst>
                                </p:cTn>
                              </p:par>
                              <p:par>
                                <p:cTn id="22" presetID="8" presetClass="entr" presetSubtype="16"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diamond(in)">
                                      <p:cBhvr>
                                        <p:cTn id="24" dur="2000"/>
                                        <p:tgtEl>
                                          <p:spTgt spid="2">
                                            <p:txEl>
                                              <p:pRg st="6" end="6"/>
                                            </p:txEl>
                                          </p:spTgt>
                                        </p:tgtEl>
                                      </p:cBhvr>
                                    </p:animEffect>
                                  </p:childTnLst>
                                </p:cTn>
                              </p:par>
                              <p:par>
                                <p:cTn id="25" presetID="8" presetClass="entr" presetSubtype="16"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diamond(in)">
                                      <p:cBhvr>
                                        <p:cTn id="27" dur="2000"/>
                                        <p:tgtEl>
                                          <p:spTgt spid="2">
                                            <p:txEl>
                                              <p:pRg st="7" end="7"/>
                                            </p:txEl>
                                          </p:spTgt>
                                        </p:tgtEl>
                                      </p:cBhvr>
                                    </p:animEffect>
                                  </p:childTnLst>
                                </p:cTn>
                              </p:par>
                              <p:par>
                                <p:cTn id="28" presetID="8" presetClass="entr" presetSubtype="16" fill="hold" nodeType="with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diamond(in)">
                                      <p:cBhvr>
                                        <p:cTn id="30" dur="2000"/>
                                        <p:tgtEl>
                                          <p:spTgt spid="2">
                                            <p:txEl>
                                              <p:pRg st="8" end="8"/>
                                            </p:txEl>
                                          </p:spTgt>
                                        </p:tgtEl>
                                      </p:cBhvr>
                                    </p:animEffect>
                                  </p:childTnLst>
                                </p:cTn>
                              </p:par>
                              <p:par>
                                <p:cTn id="31" presetID="8" presetClass="entr" presetSubtype="16" fill="hold"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diamond(in)">
                                      <p:cBhvr>
                                        <p:cTn id="33" dur="2000"/>
                                        <p:tgtEl>
                                          <p:spTgt spid="2">
                                            <p:txEl>
                                              <p:pRg st="9" end="9"/>
                                            </p:txEl>
                                          </p:spTgt>
                                        </p:tgtEl>
                                      </p:cBhvr>
                                    </p:animEffect>
                                  </p:childTnLst>
                                </p:cTn>
                              </p:par>
                              <p:par>
                                <p:cTn id="34" presetID="8" presetClass="entr" presetSubtype="16" fill="hold" nodeType="withEffect">
                                  <p:stCondLst>
                                    <p:cond delay="0"/>
                                  </p:stCondLst>
                                  <p:childTnLst>
                                    <p:set>
                                      <p:cBhvr>
                                        <p:cTn id="35" dur="1" fill="hold">
                                          <p:stCondLst>
                                            <p:cond delay="0"/>
                                          </p:stCondLst>
                                        </p:cTn>
                                        <p:tgtEl>
                                          <p:spTgt spid="2">
                                            <p:txEl>
                                              <p:pRg st="10" end="10"/>
                                            </p:txEl>
                                          </p:spTgt>
                                        </p:tgtEl>
                                        <p:attrNameLst>
                                          <p:attrName>style.visibility</p:attrName>
                                        </p:attrNameLst>
                                      </p:cBhvr>
                                      <p:to>
                                        <p:strVal val="visible"/>
                                      </p:to>
                                    </p:set>
                                    <p:animEffect transition="in" filter="diamond(in)">
                                      <p:cBhvr>
                                        <p:cTn id="36" dur="2000"/>
                                        <p:tgtEl>
                                          <p:spTgt spid="2">
                                            <p:txEl>
                                              <p:pRg st="10" end="10"/>
                                            </p:txEl>
                                          </p:spTgt>
                                        </p:tgtEl>
                                      </p:cBhvr>
                                    </p:animEffect>
                                  </p:childTnLst>
                                </p:cTn>
                              </p:par>
                              <p:par>
                                <p:cTn id="37" presetID="8" presetClass="entr" presetSubtype="16" fill="hold" nodeType="with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animEffect transition="in" filter="diamond(in)">
                                      <p:cBhvr>
                                        <p:cTn id="39" dur="2000"/>
                                        <p:tgtEl>
                                          <p:spTgt spid="2">
                                            <p:txEl>
                                              <p:pRg st="11" end="11"/>
                                            </p:txEl>
                                          </p:spTgt>
                                        </p:tgtEl>
                                      </p:cBhvr>
                                    </p:animEffect>
                                  </p:childTnLst>
                                </p:cTn>
                              </p:par>
                              <p:par>
                                <p:cTn id="40" presetID="8" presetClass="entr" presetSubtype="16" fill="hold" nodeType="withEffect">
                                  <p:stCondLst>
                                    <p:cond delay="0"/>
                                  </p:stCondLst>
                                  <p:childTnLst>
                                    <p:set>
                                      <p:cBhvr>
                                        <p:cTn id="41" dur="1" fill="hold">
                                          <p:stCondLst>
                                            <p:cond delay="0"/>
                                          </p:stCondLst>
                                        </p:cTn>
                                        <p:tgtEl>
                                          <p:spTgt spid="2">
                                            <p:txEl>
                                              <p:pRg st="12" end="12"/>
                                            </p:txEl>
                                          </p:spTgt>
                                        </p:tgtEl>
                                        <p:attrNameLst>
                                          <p:attrName>style.visibility</p:attrName>
                                        </p:attrNameLst>
                                      </p:cBhvr>
                                      <p:to>
                                        <p:strVal val="visible"/>
                                      </p:to>
                                    </p:set>
                                    <p:animEffect transition="in" filter="diamond(in)">
                                      <p:cBhvr>
                                        <p:cTn id="42" dur="2000"/>
                                        <p:tgtEl>
                                          <p:spTgt spid="2">
                                            <p:txEl>
                                              <p:pRg st="12" end="12"/>
                                            </p:txEl>
                                          </p:spTgt>
                                        </p:tgtEl>
                                      </p:cBhvr>
                                    </p:animEffect>
                                  </p:childTnLst>
                                </p:cTn>
                              </p:par>
                              <p:par>
                                <p:cTn id="43" presetID="8" presetClass="entr" presetSubtype="16" fill="hold" nodeType="withEffect">
                                  <p:stCondLst>
                                    <p:cond delay="0"/>
                                  </p:stCondLst>
                                  <p:childTnLst>
                                    <p:set>
                                      <p:cBhvr>
                                        <p:cTn id="44" dur="1" fill="hold">
                                          <p:stCondLst>
                                            <p:cond delay="0"/>
                                          </p:stCondLst>
                                        </p:cTn>
                                        <p:tgtEl>
                                          <p:spTgt spid="2">
                                            <p:txEl>
                                              <p:pRg st="13" end="13"/>
                                            </p:txEl>
                                          </p:spTgt>
                                        </p:tgtEl>
                                        <p:attrNameLst>
                                          <p:attrName>style.visibility</p:attrName>
                                        </p:attrNameLst>
                                      </p:cBhvr>
                                      <p:to>
                                        <p:strVal val="visible"/>
                                      </p:to>
                                    </p:set>
                                    <p:animEffect transition="in" filter="diamond(in)">
                                      <p:cBhvr>
                                        <p:cTn id="45" dur="20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 name="图片 15" descr="7805730_"/>
          <p:cNvPicPr>
            <a:picLocks noChangeAspect="1"/>
          </p:cNvPicPr>
          <p:nvPr>
            <p:custDataLst>
              <p:tags r:id="rId1"/>
            </p:custDataLst>
          </p:nvPr>
        </p:nvPicPr>
        <p:blipFill>
          <a:blip r:embed="rId2" cstate="email"/>
          <a:srcRect l="6870" t="-5" r="6870" b="-5"/>
          <a:stretch>
            <a:fillRect/>
          </a:stretch>
        </p:blipFill>
        <p:spPr>
          <a:xfrm>
            <a:off x="6055995" y="2951480"/>
            <a:ext cx="6009005" cy="3907155"/>
          </a:xfrm>
          <a:custGeom>
            <a:avLst/>
            <a:gdLst/>
            <a:ahLst/>
            <a:cxnLst>
              <a:cxn ang="3">
                <a:pos x="hc" y="t"/>
              </a:cxn>
              <a:cxn ang="cd2">
                <a:pos x="l" y="vc"/>
              </a:cxn>
              <a:cxn ang="cd4">
                <a:pos x="hc" y="b"/>
              </a:cxn>
              <a:cxn ang="0">
                <a:pos x="r" y="vc"/>
              </a:cxn>
            </a:cxnLst>
            <a:rect l="l" t="t" r="r" b="b"/>
            <a:pathLst>
              <a:path w="7781" h="5059">
                <a:moveTo>
                  <a:pt x="4931" y="4345"/>
                </a:moveTo>
                <a:cubicBezTo>
                  <a:pt x="4928" y="4358"/>
                  <a:pt x="4925" y="4367"/>
                  <a:pt x="4921" y="4379"/>
                </a:cubicBezTo>
                <a:cubicBezTo>
                  <a:pt x="4939" y="4377"/>
                  <a:pt x="4952" y="4376"/>
                  <a:pt x="4966" y="4375"/>
                </a:cubicBezTo>
                <a:cubicBezTo>
                  <a:pt x="4956" y="4366"/>
                  <a:pt x="4946" y="4358"/>
                  <a:pt x="4931" y="4345"/>
                </a:cubicBezTo>
                <a:close/>
                <a:moveTo>
                  <a:pt x="3354" y="4254"/>
                </a:moveTo>
                <a:lnTo>
                  <a:pt x="3355" y="4255"/>
                </a:lnTo>
                <a:lnTo>
                  <a:pt x="3354" y="4256"/>
                </a:lnTo>
                <a:cubicBezTo>
                  <a:pt x="3354" y="4256"/>
                  <a:pt x="3354" y="4254"/>
                  <a:pt x="3354" y="4254"/>
                </a:cubicBezTo>
                <a:close/>
                <a:moveTo>
                  <a:pt x="3082" y="3374"/>
                </a:moveTo>
                <a:cubicBezTo>
                  <a:pt x="3077" y="3375"/>
                  <a:pt x="3074" y="3378"/>
                  <a:pt x="3067" y="3385"/>
                </a:cubicBezTo>
                <a:cubicBezTo>
                  <a:pt x="3078" y="3393"/>
                  <a:pt x="3090" y="3399"/>
                  <a:pt x="3103" y="3407"/>
                </a:cubicBezTo>
                <a:cubicBezTo>
                  <a:pt x="3087" y="3427"/>
                  <a:pt x="3073" y="3449"/>
                  <a:pt x="3099" y="3465"/>
                </a:cubicBezTo>
                <a:cubicBezTo>
                  <a:pt x="3115" y="3475"/>
                  <a:pt x="3138" y="3481"/>
                  <a:pt x="3156" y="3479"/>
                </a:cubicBezTo>
                <a:cubicBezTo>
                  <a:pt x="3177" y="3477"/>
                  <a:pt x="3196" y="3465"/>
                  <a:pt x="3217" y="3457"/>
                </a:cubicBezTo>
                <a:cubicBezTo>
                  <a:pt x="3213" y="3451"/>
                  <a:pt x="3210" y="3444"/>
                  <a:pt x="3210" y="3444"/>
                </a:cubicBezTo>
                <a:cubicBezTo>
                  <a:pt x="3233" y="3437"/>
                  <a:pt x="3255" y="3430"/>
                  <a:pt x="3278" y="3423"/>
                </a:cubicBezTo>
                <a:cubicBezTo>
                  <a:pt x="3246" y="3409"/>
                  <a:pt x="3202" y="3448"/>
                  <a:pt x="3189" y="3390"/>
                </a:cubicBezTo>
                <a:cubicBezTo>
                  <a:pt x="3155" y="3390"/>
                  <a:pt x="3166" y="3409"/>
                  <a:pt x="3176" y="3428"/>
                </a:cubicBezTo>
                <a:cubicBezTo>
                  <a:pt x="3173" y="3429"/>
                  <a:pt x="3170" y="3429"/>
                  <a:pt x="3168" y="3429"/>
                </a:cubicBezTo>
                <a:cubicBezTo>
                  <a:pt x="3156" y="3412"/>
                  <a:pt x="3143" y="3394"/>
                  <a:pt x="3130" y="3376"/>
                </a:cubicBezTo>
                <a:cubicBezTo>
                  <a:pt x="3127" y="3380"/>
                  <a:pt x="3121" y="3386"/>
                  <a:pt x="3115" y="3392"/>
                </a:cubicBezTo>
                <a:cubicBezTo>
                  <a:pt x="3096" y="3380"/>
                  <a:pt x="3088" y="3374"/>
                  <a:pt x="3082" y="3374"/>
                </a:cubicBezTo>
                <a:close/>
                <a:moveTo>
                  <a:pt x="279" y="2750"/>
                </a:moveTo>
                <a:cubicBezTo>
                  <a:pt x="270" y="2751"/>
                  <a:pt x="263" y="2764"/>
                  <a:pt x="255" y="2772"/>
                </a:cubicBezTo>
                <a:cubicBezTo>
                  <a:pt x="262" y="2778"/>
                  <a:pt x="269" y="2785"/>
                  <a:pt x="282" y="2796"/>
                </a:cubicBezTo>
                <a:cubicBezTo>
                  <a:pt x="292" y="2782"/>
                  <a:pt x="299" y="2774"/>
                  <a:pt x="305" y="2765"/>
                </a:cubicBezTo>
                <a:cubicBezTo>
                  <a:pt x="296" y="2759"/>
                  <a:pt x="286" y="2748"/>
                  <a:pt x="279" y="2750"/>
                </a:cubicBezTo>
                <a:close/>
                <a:moveTo>
                  <a:pt x="256" y="2532"/>
                </a:moveTo>
                <a:lnTo>
                  <a:pt x="257" y="2533"/>
                </a:lnTo>
                <a:lnTo>
                  <a:pt x="255" y="2533"/>
                </a:lnTo>
                <a:lnTo>
                  <a:pt x="256" y="2532"/>
                </a:lnTo>
                <a:close/>
                <a:moveTo>
                  <a:pt x="7565" y="2287"/>
                </a:moveTo>
                <a:cubicBezTo>
                  <a:pt x="7535" y="2291"/>
                  <a:pt x="7531" y="2299"/>
                  <a:pt x="7544" y="2331"/>
                </a:cubicBezTo>
                <a:cubicBezTo>
                  <a:pt x="7531" y="2339"/>
                  <a:pt x="7518" y="2349"/>
                  <a:pt x="7507" y="2355"/>
                </a:cubicBezTo>
                <a:cubicBezTo>
                  <a:pt x="7520" y="2376"/>
                  <a:pt x="7532" y="2395"/>
                  <a:pt x="7544" y="2416"/>
                </a:cubicBezTo>
                <a:cubicBezTo>
                  <a:pt x="7581" y="2379"/>
                  <a:pt x="7549" y="2329"/>
                  <a:pt x="7565" y="2287"/>
                </a:cubicBezTo>
                <a:close/>
                <a:moveTo>
                  <a:pt x="7490" y="2046"/>
                </a:moveTo>
                <a:cubicBezTo>
                  <a:pt x="7459" y="2059"/>
                  <a:pt x="7427" y="2071"/>
                  <a:pt x="7388" y="2087"/>
                </a:cubicBezTo>
                <a:cubicBezTo>
                  <a:pt x="7408" y="2099"/>
                  <a:pt x="7425" y="2107"/>
                  <a:pt x="7441" y="2116"/>
                </a:cubicBezTo>
                <a:cubicBezTo>
                  <a:pt x="7455" y="2090"/>
                  <a:pt x="7501" y="2088"/>
                  <a:pt x="7490" y="2046"/>
                </a:cubicBezTo>
                <a:close/>
                <a:moveTo>
                  <a:pt x="195" y="1891"/>
                </a:moveTo>
                <a:cubicBezTo>
                  <a:pt x="188" y="1891"/>
                  <a:pt x="180" y="1895"/>
                  <a:pt x="166" y="1901"/>
                </a:cubicBezTo>
                <a:cubicBezTo>
                  <a:pt x="160" y="1904"/>
                  <a:pt x="153" y="1904"/>
                  <a:pt x="146" y="1905"/>
                </a:cubicBezTo>
                <a:cubicBezTo>
                  <a:pt x="145" y="1908"/>
                  <a:pt x="145" y="1911"/>
                  <a:pt x="145" y="1914"/>
                </a:cubicBezTo>
                <a:cubicBezTo>
                  <a:pt x="168" y="1919"/>
                  <a:pt x="191" y="1924"/>
                  <a:pt x="218" y="1930"/>
                </a:cubicBezTo>
                <a:cubicBezTo>
                  <a:pt x="208" y="1901"/>
                  <a:pt x="205" y="1891"/>
                  <a:pt x="195" y="1891"/>
                </a:cubicBezTo>
                <a:close/>
                <a:moveTo>
                  <a:pt x="7431" y="1835"/>
                </a:moveTo>
                <a:cubicBezTo>
                  <a:pt x="7438" y="1851"/>
                  <a:pt x="7444" y="1862"/>
                  <a:pt x="7449" y="1875"/>
                </a:cubicBezTo>
                <a:cubicBezTo>
                  <a:pt x="7437" y="1877"/>
                  <a:pt x="7424" y="1880"/>
                  <a:pt x="7409" y="1882"/>
                </a:cubicBezTo>
                <a:cubicBezTo>
                  <a:pt x="7438" y="1892"/>
                  <a:pt x="7462" y="1899"/>
                  <a:pt x="7492" y="1908"/>
                </a:cubicBezTo>
                <a:cubicBezTo>
                  <a:pt x="7483" y="1898"/>
                  <a:pt x="7475" y="1889"/>
                  <a:pt x="7466" y="1879"/>
                </a:cubicBezTo>
                <a:cubicBezTo>
                  <a:pt x="7472" y="1871"/>
                  <a:pt x="7478" y="1862"/>
                  <a:pt x="7483" y="1855"/>
                </a:cubicBezTo>
                <a:cubicBezTo>
                  <a:pt x="7465" y="1848"/>
                  <a:pt x="7451" y="1843"/>
                  <a:pt x="7431" y="1835"/>
                </a:cubicBezTo>
                <a:close/>
                <a:moveTo>
                  <a:pt x="7362" y="1772"/>
                </a:moveTo>
                <a:cubicBezTo>
                  <a:pt x="7363" y="1787"/>
                  <a:pt x="7364" y="1799"/>
                  <a:pt x="7365" y="1820"/>
                </a:cubicBezTo>
                <a:cubicBezTo>
                  <a:pt x="7387" y="1806"/>
                  <a:pt x="7401" y="1796"/>
                  <a:pt x="7423" y="1781"/>
                </a:cubicBezTo>
                <a:cubicBezTo>
                  <a:pt x="7396" y="1777"/>
                  <a:pt x="7380" y="1775"/>
                  <a:pt x="7362" y="1772"/>
                </a:cubicBezTo>
                <a:close/>
                <a:moveTo>
                  <a:pt x="7348" y="1610"/>
                </a:moveTo>
                <a:cubicBezTo>
                  <a:pt x="7342" y="1610"/>
                  <a:pt x="7337" y="1619"/>
                  <a:pt x="7327" y="1628"/>
                </a:cubicBezTo>
                <a:cubicBezTo>
                  <a:pt x="7350" y="1633"/>
                  <a:pt x="7364" y="1636"/>
                  <a:pt x="7383" y="1639"/>
                </a:cubicBezTo>
                <a:cubicBezTo>
                  <a:pt x="7382" y="1612"/>
                  <a:pt x="7364" y="1610"/>
                  <a:pt x="7348" y="1610"/>
                </a:cubicBezTo>
                <a:close/>
                <a:moveTo>
                  <a:pt x="1992" y="928"/>
                </a:moveTo>
                <a:cubicBezTo>
                  <a:pt x="1983" y="932"/>
                  <a:pt x="1975" y="936"/>
                  <a:pt x="1970" y="938"/>
                </a:cubicBezTo>
                <a:cubicBezTo>
                  <a:pt x="1973" y="955"/>
                  <a:pt x="1973" y="971"/>
                  <a:pt x="1979" y="984"/>
                </a:cubicBezTo>
                <a:cubicBezTo>
                  <a:pt x="1985" y="1002"/>
                  <a:pt x="1994" y="1018"/>
                  <a:pt x="2003" y="1034"/>
                </a:cubicBezTo>
                <a:cubicBezTo>
                  <a:pt x="2025" y="1022"/>
                  <a:pt x="2025" y="1022"/>
                  <a:pt x="2047" y="951"/>
                </a:cubicBezTo>
                <a:cubicBezTo>
                  <a:pt x="2027" y="945"/>
                  <a:pt x="2008" y="940"/>
                  <a:pt x="1991" y="935"/>
                </a:cubicBezTo>
                <a:cubicBezTo>
                  <a:pt x="1991" y="933"/>
                  <a:pt x="1991" y="931"/>
                  <a:pt x="1992" y="928"/>
                </a:cubicBezTo>
                <a:close/>
                <a:moveTo>
                  <a:pt x="1966" y="873"/>
                </a:moveTo>
                <a:cubicBezTo>
                  <a:pt x="1953" y="884"/>
                  <a:pt x="1943" y="898"/>
                  <a:pt x="1933" y="912"/>
                </a:cubicBezTo>
                <a:cubicBezTo>
                  <a:pt x="1936" y="915"/>
                  <a:pt x="1939" y="919"/>
                  <a:pt x="1942" y="923"/>
                </a:cubicBezTo>
                <a:cubicBezTo>
                  <a:pt x="1958" y="915"/>
                  <a:pt x="1974" y="908"/>
                  <a:pt x="1997" y="898"/>
                </a:cubicBezTo>
                <a:cubicBezTo>
                  <a:pt x="1982" y="886"/>
                  <a:pt x="1967" y="872"/>
                  <a:pt x="1966" y="873"/>
                </a:cubicBezTo>
                <a:close/>
                <a:moveTo>
                  <a:pt x="4516" y="847"/>
                </a:moveTo>
                <a:cubicBezTo>
                  <a:pt x="4527" y="884"/>
                  <a:pt x="4513" y="905"/>
                  <a:pt x="4491" y="924"/>
                </a:cubicBezTo>
                <a:cubicBezTo>
                  <a:pt x="4485" y="928"/>
                  <a:pt x="4478" y="938"/>
                  <a:pt x="4479" y="942"/>
                </a:cubicBezTo>
                <a:cubicBezTo>
                  <a:pt x="4484" y="954"/>
                  <a:pt x="4493" y="964"/>
                  <a:pt x="4501" y="974"/>
                </a:cubicBezTo>
                <a:cubicBezTo>
                  <a:pt x="4506" y="988"/>
                  <a:pt x="4551" y="1015"/>
                  <a:pt x="4560" y="1007"/>
                </a:cubicBezTo>
                <a:cubicBezTo>
                  <a:pt x="4565" y="1003"/>
                  <a:pt x="4566" y="986"/>
                  <a:pt x="4563" y="984"/>
                </a:cubicBezTo>
                <a:cubicBezTo>
                  <a:pt x="4544" y="972"/>
                  <a:pt x="4525" y="956"/>
                  <a:pt x="4501" y="974"/>
                </a:cubicBezTo>
                <a:cubicBezTo>
                  <a:pt x="4519" y="947"/>
                  <a:pt x="4557" y="930"/>
                  <a:pt x="4542" y="881"/>
                </a:cubicBezTo>
                <a:cubicBezTo>
                  <a:pt x="4564" y="889"/>
                  <a:pt x="4577" y="898"/>
                  <a:pt x="4590" y="898"/>
                </a:cubicBezTo>
                <a:cubicBezTo>
                  <a:pt x="4604" y="897"/>
                  <a:pt x="4617" y="887"/>
                  <a:pt x="4630" y="882"/>
                </a:cubicBezTo>
                <a:cubicBezTo>
                  <a:pt x="4624" y="873"/>
                  <a:pt x="4619" y="857"/>
                  <a:pt x="4612" y="856"/>
                </a:cubicBezTo>
                <a:cubicBezTo>
                  <a:pt x="4582" y="851"/>
                  <a:pt x="4551" y="850"/>
                  <a:pt x="4516" y="847"/>
                </a:cubicBezTo>
                <a:close/>
                <a:moveTo>
                  <a:pt x="4076" y="715"/>
                </a:moveTo>
                <a:cubicBezTo>
                  <a:pt x="4072" y="714"/>
                  <a:pt x="4068" y="715"/>
                  <a:pt x="4066" y="718"/>
                </a:cubicBezTo>
                <a:cubicBezTo>
                  <a:pt x="4062" y="721"/>
                  <a:pt x="4057" y="729"/>
                  <a:pt x="4059" y="733"/>
                </a:cubicBezTo>
                <a:cubicBezTo>
                  <a:pt x="4062" y="741"/>
                  <a:pt x="4067" y="749"/>
                  <a:pt x="4073" y="753"/>
                </a:cubicBezTo>
                <a:cubicBezTo>
                  <a:pt x="4099" y="765"/>
                  <a:pt x="4099" y="779"/>
                  <a:pt x="4081" y="799"/>
                </a:cubicBezTo>
                <a:cubicBezTo>
                  <a:pt x="4078" y="803"/>
                  <a:pt x="4081" y="820"/>
                  <a:pt x="4082" y="820"/>
                </a:cubicBezTo>
                <a:cubicBezTo>
                  <a:pt x="4097" y="821"/>
                  <a:pt x="4112" y="821"/>
                  <a:pt x="4128" y="821"/>
                </a:cubicBezTo>
                <a:cubicBezTo>
                  <a:pt x="4124" y="789"/>
                  <a:pt x="4120" y="758"/>
                  <a:pt x="4115" y="727"/>
                </a:cubicBezTo>
                <a:cubicBezTo>
                  <a:pt x="4113" y="729"/>
                  <a:pt x="4110" y="732"/>
                  <a:pt x="4108" y="733"/>
                </a:cubicBezTo>
                <a:cubicBezTo>
                  <a:pt x="4098" y="727"/>
                  <a:pt x="4090" y="720"/>
                  <a:pt x="4080" y="716"/>
                </a:cubicBezTo>
                <a:cubicBezTo>
                  <a:pt x="4079" y="715"/>
                  <a:pt x="4078" y="715"/>
                  <a:pt x="4076" y="715"/>
                </a:cubicBezTo>
                <a:close/>
                <a:moveTo>
                  <a:pt x="1547" y="579"/>
                </a:moveTo>
                <a:cubicBezTo>
                  <a:pt x="1538" y="582"/>
                  <a:pt x="1527" y="584"/>
                  <a:pt x="1522" y="590"/>
                </a:cubicBezTo>
                <a:cubicBezTo>
                  <a:pt x="1502" y="616"/>
                  <a:pt x="1483" y="643"/>
                  <a:pt x="1466" y="668"/>
                </a:cubicBezTo>
                <a:cubicBezTo>
                  <a:pt x="1473" y="667"/>
                  <a:pt x="1483" y="665"/>
                  <a:pt x="1494" y="664"/>
                </a:cubicBezTo>
                <a:cubicBezTo>
                  <a:pt x="1494" y="666"/>
                  <a:pt x="1495" y="669"/>
                  <a:pt x="1495" y="671"/>
                </a:cubicBezTo>
                <a:cubicBezTo>
                  <a:pt x="1487" y="677"/>
                  <a:pt x="1479" y="684"/>
                  <a:pt x="1467" y="694"/>
                </a:cubicBezTo>
                <a:cubicBezTo>
                  <a:pt x="1485" y="694"/>
                  <a:pt x="1497" y="694"/>
                  <a:pt x="1518" y="694"/>
                </a:cubicBezTo>
                <a:cubicBezTo>
                  <a:pt x="1504" y="704"/>
                  <a:pt x="1496" y="708"/>
                  <a:pt x="1490" y="715"/>
                </a:cubicBezTo>
                <a:cubicBezTo>
                  <a:pt x="1482" y="721"/>
                  <a:pt x="1477" y="729"/>
                  <a:pt x="1469" y="737"/>
                </a:cubicBezTo>
                <a:cubicBezTo>
                  <a:pt x="1490" y="751"/>
                  <a:pt x="1507" y="762"/>
                  <a:pt x="1532" y="779"/>
                </a:cubicBezTo>
                <a:cubicBezTo>
                  <a:pt x="1541" y="712"/>
                  <a:pt x="1550" y="649"/>
                  <a:pt x="1558" y="586"/>
                </a:cubicBezTo>
                <a:cubicBezTo>
                  <a:pt x="1554" y="584"/>
                  <a:pt x="1551" y="581"/>
                  <a:pt x="1547" y="579"/>
                </a:cubicBezTo>
                <a:close/>
                <a:moveTo>
                  <a:pt x="5950" y="470"/>
                </a:moveTo>
                <a:cubicBezTo>
                  <a:pt x="5944" y="470"/>
                  <a:pt x="5936" y="472"/>
                  <a:pt x="5923" y="473"/>
                </a:cubicBezTo>
                <a:cubicBezTo>
                  <a:pt x="5930" y="497"/>
                  <a:pt x="5935" y="498"/>
                  <a:pt x="5975" y="489"/>
                </a:cubicBezTo>
                <a:cubicBezTo>
                  <a:pt x="5967" y="474"/>
                  <a:pt x="5964" y="470"/>
                  <a:pt x="5950" y="470"/>
                </a:cubicBezTo>
                <a:close/>
                <a:moveTo>
                  <a:pt x="5054" y="401"/>
                </a:moveTo>
                <a:lnTo>
                  <a:pt x="5055" y="402"/>
                </a:lnTo>
                <a:lnTo>
                  <a:pt x="5054" y="402"/>
                </a:lnTo>
                <a:lnTo>
                  <a:pt x="5054" y="401"/>
                </a:lnTo>
                <a:close/>
                <a:moveTo>
                  <a:pt x="716" y="377"/>
                </a:moveTo>
                <a:cubicBezTo>
                  <a:pt x="696" y="395"/>
                  <a:pt x="681" y="408"/>
                  <a:pt x="665" y="422"/>
                </a:cubicBezTo>
                <a:cubicBezTo>
                  <a:pt x="679" y="435"/>
                  <a:pt x="689" y="443"/>
                  <a:pt x="699" y="453"/>
                </a:cubicBezTo>
                <a:cubicBezTo>
                  <a:pt x="710" y="446"/>
                  <a:pt x="719" y="440"/>
                  <a:pt x="734" y="429"/>
                </a:cubicBezTo>
                <a:cubicBezTo>
                  <a:pt x="728" y="413"/>
                  <a:pt x="723" y="397"/>
                  <a:pt x="716" y="377"/>
                </a:cubicBezTo>
                <a:close/>
                <a:moveTo>
                  <a:pt x="5759" y="295"/>
                </a:moveTo>
                <a:cubicBezTo>
                  <a:pt x="5745" y="309"/>
                  <a:pt x="5731" y="324"/>
                  <a:pt x="5712" y="343"/>
                </a:cubicBezTo>
                <a:cubicBezTo>
                  <a:pt x="5726" y="349"/>
                  <a:pt x="5739" y="357"/>
                  <a:pt x="5740" y="355"/>
                </a:cubicBezTo>
                <a:cubicBezTo>
                  <a:pt x="5753" y="342"/>
                  <a:pt x="5763" y="327"/>
                  <a:pt x="5773" y="311"/>
                </a:cubicBezTo>
                <a:cubicBezTo>
                  <a:pt x="5774" y="309"/>
                  <a:pt x="5764" y="300"/>
                  <a:pt x="5759" y="295"/>
                </a:cubicBezTo>
                <a:close/>
                <a:moveTo>
                  <a:pt x="5742" y="233"/>
                </a:moveTo>
                <a:cubicBezTo>
                  <a:pt x="5731" y="246"/>
                  <a:pt x="5720" y="259"/>
                  <a:pt x="5708" y="273"/>
                </a:cubicBezTo>
                <a:cubicBezTo>
                  <a:pt x="5726" y="296"/>
                  <a:pt x="5745" y="292"/>
                  <a:pt x="5754" y="278"/>
                </a:cubicBezTo>
                <a:cubicBezTo>
                  <a:pt x="5760" y="268"/>
                  <a:pt x="5753" y="249"/>
                  <a:pt x="5752" y="235"/>
                </a:cubicBezTo>
                <a:cubicBezTo>
                  <a:pt x="5748" y="234"/>
                  <a:pt x="5745" y="234"/>
                  <a:pt x="5742" y="233"/>
                </a:cubicBezTo>
                <a:close/>
                <a:moveTo>
                  <a:pt x="2972" y="0"/>
                </a:moveTo>
                <a:cubicBezTo>
                  <a:pt x="2983" y="8"/>
                  <a:pt x="2996" y="14"/>
                  <a:pt x="3004" y="24"/>
                </a:cubicBezTo>
                <a:cubicBezTo>
                  <a:pt x="3039" y="63"/>
                  <a:pt x="3038" y="62"/>
                  <a:pt x="3088" y="47"/>
                </a:cubicBezTo>
                <a:cubicBezTo>
                  <a:pt x="3111" y="46"/>
                  <a:pt x="3135" y="31"/>
                  <a:pt x="3164" y="55"/>
                </a:cubicBezTo>
                <a:cubicBezTo>
                  <a:pt x="3178" y="67"/>
                  <a:pt x="3207" y="62"/>
                  <a:pt x="3228" y="58"/>
                </a:cubicBezTo>
                <a:cubicBezTo>
                  <a:pt x="3251" y="54"/>
                  <a:pt x="3259" y="63"/>
                  <a:pt x="3268" y="89"/>
                </a:cubicBezTo>
                <a:cubicBezTo>
                  <a:pt x="3274" y="77"/>
                  <a:pt x="3278" y="69"/>
                  <a:pt x="3281" y="61"/>
                </a:cubicBezTo>
                <a:cubicBezTo>
                  <a:pt x="3284" y="62"/>
                  <a:pt x="3287" y="64"/>
                  <a:pt x="3290" y="66"/>
                </a:cubicBezTo>
                <a:cubicBezTo>
                  <a:pt x="3289" y="77"/>
                  <a:pt x="3287" y="89"/>
                  <a:pt x="3286" y="99"/>
                </a:cubicBezTo>
                <a:cubicBezTo>
                  <a:pt x="3297" y="110"/>
                  <a:pt x="3307" y="121"/>
                  <a:pt x="3319" y="129"/>
                </a:cubicBezTo>
                <a:cubicBezTo>
                  <a:pt x="3327" y="136"/>
                  <a:pt x="3340" y="145"/>
                  <a:pt x="3348" y="142"/>
                </a:cubicBezTo>
                <a:cubicBezTo>
                  <a:pt x="3372" y="137"/>
                  <a:pt x="3387" y="143"/>
                  <a:pt x="3392" y="169"/>
                </a:cubicBezTo>
                <a:cubicBezTo>
                  <a:pt x="3419" y="156"/>
                  <a:pt x="3445" y="145"/>
                  <a:pt x="3471" y="134"/>
                </a:cubicBezTo>
                <a:cubicBezTo>
                  <a:pt x="3481" y="134"/>
                  <a:pt x="3496" y="130"/>
                  <a:pt x="3509" y="135"/>
                </a:cubicBezTo>
                <a:cubicBezTo>
                  <a:pt x="3523" y="139"/>
                  <a:pt x="3534" y="152"/>
                  <a:pt x="3547" y="160"/>
                </a:cubicBezTo>
                <a:cubicBezTo>
                  <a:pt x="3559" y="166"/>
                  <a:pt x="3573" y="171"/>
                  <a:pt x="3586" y="177"/>
                </a:cubicBezTo>
                <a:cubicBezTo>
                  <a:pt x="3588" y="178"/>
                  <a:pt x="3591" y="177"/>
                  <a:pt x="3592" y="179"/>
                </a:cubicBezTo>
                <a:cubicBezTo>
                  <a:pt x="3617" y="213"/>
                  <a:pt x="3652" y="185"/>
                  <a:pt x="3681" y="193"/>
                </a:cubicBezTo>
                <a:cubicBezTo>
                  <a:pt x="3697" y="196"/>
                  <a:pt x="3714" y="203"/>
                  <a:pt x="3725" y="215"/>
                </a:cubicBezTo>
                <a:cubicBezTo>
                  <a:pt x="3740" y="231"/>
                  <a:pt x="3754" y="235"/>
                  <a:pt x="3772" y="225"/>
                </a:cubicBezTo>
                <a:cubicBezTo>
                  <a:pt x="3796" y="212"/>
                  <a:pt x="3820" y="196"/>
                  <a:pt x="3841" y="179"/>
                </a:cubicBezTo>
                <a:cubicBezTo>
                  <a:pt x="3867" y="171"/>
                  <a:pt x="3900" y="197"/>
                  <a:pt x="3923" y="161"/>
                </a:cubicBezTo>
                <a:cubicBezTo>
                  <a:pt x="3924" y="159"/>
                  <a:pt x="3935" y="164"/>
                  <a:pt x="3950" y="167"/>
                </a:cubicBezTo>
                <a:cubicBezTo>
                  <a:pt x="3923" y="186"/>
                  <a:pt x="3909" y="207"/>
                  <a:pt x="3876" y="194"/>
                </a:cubicBezTo>
                <a:cubicBezTo>
                  <a:pt x="3851" y="184"/>
                  <a:pt x="3839" y="206"/>
                  <a:pt x="3835" y="230"/>
                </a:cubicBezTo>
                <a:cubicBezTo>
                  <a:pt x="3825" y="228"/>
                  <a:pt x="3816" y="226"/>
                  <a:pt x="3805" y="224"/>
                </a:cubicBezTo>
                <a:cubicBezTo>
                  <a:pt x="3807" y="248"/>
                  <a:pt x="3796" y="258"/>
                  <a:pt x="3770" y="253"/>
                </a:cubicBezTo>
                <a:cubicBezTo>
                  <a:pt x="3773" y="267"/>
                  <a:pt x="3775" y="279"/>
                  <a:pt x="3777" y="290"/>
                </a:cubicBezTo>
                <a:cubicBezTo>
                  <a:pt x="3812" y="294"/>
                  <a:pt x="3811" y="328"/>
                  <a:pt x="3824" y="348"/>
                </a:cubicBezTo>
                <a:cubicBezTo>
                  <a:pt x="3830" y="358"/>
                  <a:pt x="3817" y="378"/>
                  <a:pt x="3813" y="394"/>
                </a:cubicBezTo>
                <a:cubicBezTo>
                  <a:pt x="3837" y="392"/>
                  <a:pt x="3847" y="408"/>
                  <a:pt x="3841" y="437"/>
                </a:cubicBezTo>
                <a:cubicBezTo>
                  <a:pt x="3840" y="443"/>
                  <a:pt x="3848" y="451"/>
                  <a:pt x="3852" y="457"/>
                </a:cubicBezTo>
                <a:cubicBezTo>
                  <a:pt x="3857" y="465"/>
                  <a:pt x="3864" y="472"/>
                  <a:pt x="3865" y="480"/>
                </a:cubicBezTo>
                <a:cubicBezTo>
                  <a:pt x="3869" y="502"/>
                  <a:pt x="3872" y="521"/>
                  <a:pt x="3899" y="526"/>
                </a:cubicBezTo>
                <a:cubicBezTo>
                  <a:pt x="3904" y="527"/>
                  <a:pt x="3906" y="543"/>
                  <a:pt x="3912" y="555"/>
                </a:cubicBezTo>
                <a:cubicBezTo>
                  <a:pt x="3937" y="553"/>
                  <a:pt x="3930" y="620"/>
                  <a:pt x="3981" y="584"/>
                </a:cubicBezTo>
                <a:cubicBezTo>
                  <a:pt x="3980" y="589"/>
                  <a:pt x="3980" y="594"/>
                  <a:pt x="3979" y="598"/>
                </a:cubicBezTo>
                <a:cubicBezTo>
                  <a:pt x="3963" y="612"/>
                  <a:pt x="3946" y="625"/>
                  <a:pt x="3929" y="639"/>
                </a:cubicBezTo>
                <a:cubicBezTo>
                  <a:pt x="3948" y="665"/>
                  <a:pt x="3980" y="662"/>
                  <a:pt x="4014" y="659"/>
                </a:cubicBezTo>
                <a:cubicBezTo>
                  <a:pt x="4013" y="669"/>
                  <a:pt x="4012" y="676"/>
                  <a:pt x="4011" y="686"/>
                </a:cubicBezTo>
                <a:cubicBezTo>
                  <a:pt x="4019" y="685"/>
                  <a:pt x="4028" y="684"/>
                  <a:pt x="4039" y="683"/>
                </a:cubicBezTo>
                <a:cubicBezTo>
                  <a:pt x="4037" y="678"/>
                  <a:pt x="4034" y="675"/>
                  <a:pt x="4035" y="671"/>
                </a:cubicBezTo>
                <a:cubicBezTo>
                  <a:pt x="4036" y="658"/>
                  <a:pt x="4088" y="614"/>
                  <a:pt x="4103" y="613"/>
                </a:cubicBezTo>
                <a:cubicBezTo>
                  <a:pt x="4129" y="610"/>
                  <a:pt x="4175" y="639"/>
                  <a:pt x="4178" y="663"/>
                </a:cubicBezTo>
                <a:cubicBezTo>
                  <a:pt x="4182" y="698"/>
                  <a:pt x="4182" y="733"/>
                  <a:pt x="4178" y="768"/>
                </a:cubicBezTo>
                <a:cubicBezTo>
                  <a:pt x="4192" y="783"/>
                  <a:pt x="4206" y="799"/>
                  <a:pt x="4224" y="819"/>
                </a:cubicBezTo>
                <a:cubicBezTo>
                  <a:pt x="4226" y="819"/>
                  <a:pt x="4237" y="818"/>
                  <a:pt x="4248" y="816"/>
                </a:cubicBezTo>
                <a:cubicBezTo>
                  <a:pt x="4259" y="831"/>
                  <a:pt x="4269" y="846"/>
                  <a:pt x="4282" y="864"/>
                </a:cubicBezTo>
                <a:cubicBezTo>
                  <a:pt x="4309" y="831"/>
                  <a:pt x="4336" y="835"/>
                  <a:pt x="4363" y="858"/>
                </a:cubicBezTo>
                <a:cubicBezTo>
                  <a:pt x="4363" y="850"/>
                  <a:pt x="4364" y="841"/>
                  <a:pt x="4364" y="833"/>
                </a:cubicBezTo>
                <a:cubicBezTo>
                  <a:pt x="4372" y="837"/>
                  <a:pt x="4379" y="842"/>
                  <a:pt x="4387" y="846"/>
                </a:cubicBezTo>
                <a:cubicBezTo>
                  <a:pt x="4400" y="854"/>
                  <a:pt x="4413" y="862"/>
                  <a:pt x="4421" y="867"/>
                </a:cubicBezTo>
                <a:cubicBezTo>
                  <a:pt x="4415" y="882"/>
                  <a:pt x="4405" y="896"/>
                  <a:pt x="4402" y="912"/>
                </a:cubicBezTo>
                <a:cubicBezTo>
                  <a:pt x="4401" y="921"/>
                  <a:pt x="4408" y="934"/>
                  <a:pt x="4416" y="940"/>
                </a:cubicBezTo>
                <a:cubicBezTo>
                  <a:pt x="4420" y="944"/>
                  <a:pt x="4432" y="937"/>
                  <a:pt x="4442" y="935"/>
                </a:cubicBezTo>
                <a:cubicBezTo>
                  <a:pt x="4438" y="925"/>
                  <a:pt x="4434" y="913"/>
                  <a:pt x="4430" y="902"/>
                </a:cubicBezTo>
                <a:cubicBezTo>
                  <a:pt x="4436" y="898"/>
                  <a:pt x="4451" y="893"/>
                  <a:pt x="4454" y="884"/>
                </a:cubicBezTo>
                <a:cubicBezTo>
                  <a:pt x="4457" y="877"/>
                  <a:pt x="4446" y="865"/>
                  <a:pt x="4449" y="853"/>
                </a:cubicBezTo>
                <a:cubicBezTo>
                  <a:pt x="4447" y="838"/>
                  <a:pt x="4447" y="822"/>
                  <a:pt x="4442" y="809"/>
                </a:cubicBezTo>
                <a:cubicBezTo>
                  <a:pt x="4424" y="766"/>
                  <a:pt x="4424" y="756"/>
                  <a:pt x="4456" y="736"/>
                </a:cubicBezTo>
                <a:cubicBezTo>
                  <a:pt x="4455" y="747"/>
                  <a:pt x="4455" y="756"/>
                  <a:pt x="4454" y="765"/>
                </a:cubicBezTo>
                <a:cubicBezTo>
                  <a:pt x="4478" y="772"/>
                  <a:pt x="4513" y="758"/>
                  <a:pt x="4518" y="796"/>
                </a:cubicBezTo>
                <a:cubicBezTo>
                  <a:pt x="4520" y="808"/>
                  <a:pt x="4510" y="823"/>
                  <a:pt x="4503" y="843"/>
                </a:cubicBezTo>
                <a:cubicBezTo>
                  <a:pt x="4517" y="841"/>
                  <a:pt x="4535" y="838"/>
                  <a:pt x="4553" y="836"/>
                </a:cubicBezTo>
                <a:cubicBezTo>
                  <a:pt x="4551" y="823"/>
                  <a:pt x="4545" y="809"/>
                  <a:pt x="4546" y="795"/>
                </a:cubicBezTo>
                <a:cubicBezTo>
                  <a:pt x="4546" y="778"/>
                  <a:pt x="4552" y="762"/>
                  <a:pt x="4555" y="746"/>
                </a:cubicBezTo>
                <a:cubicBezTo>
                  <a:pt x="4567" y="751"/>
                  <a:pt x="4582" y="754"/>
                  <a:pt x="4590" y="763"/>
                </a:cubicBezTo>
                <a:cubicBezTo>
                  <a:pt x="4604" y="780"/>
                  <a:pt x="4613" y="800"/>
                  <a:pt x="4624" y="817"/>
                </a:cubicBezTo>
                <a:cubicBezTo>
                  <a:pt x="4648" y="797"/>
                  <a:pt x="4677" y="781"/>
                  <a:pt x="4689" y="756"/>
                </a:cubicBezTo>
                <a:cubicBezTo>
                  <a:pt x="4699" y="736"/>
                  <a:pt x="4688" y="706"/>
                  <a:pt x="4686" y="678"/>
                </a:cubicBezTo>
                <a:cubicBezTo>
                  <a:pt x="4714" y="680"/>
                  <a:pt x="4741" y="683"/>
                  <a:pt x="4773" y="685"/>
                </a:cubicBezTo>
                <a:cubicBezTo>
                  <a:pt x="4773" y="700"/>
                  <a:pt x="4773" y="718"/>
                  <a:pt x="4773" y="736"/>
                </a:cubicBezTo>
                <a:cubicBezTo>
                  <a:pt x="4792" y="745"/>
                  <a:pt x="4812" y="754"/>
                  <a:pt x="4833" y="764"/>
                </a:cubicBezTo>
                <a:cubicBezTo>
                  <a:pt x="4828" y="773"/>
                  <a:pt x="4824" y="779"/>
                  <a:pt x="4819" y="789"/>
                </a:cubicBezTo>
                <a:cubicBezTo>
                  <a:pt x="4835" y="795"/>
                  <a:pt x="4851" y="801"/>
                  <a:pt x="4867" y="808"/>
                </a:cubicBezTo>
                <a:cubicBezTo>
                  <a:pt x="4862" y="821"/>
                  <a:pt x="4849" y="838"/>
                  <a:pt x="4878" y="840"/>
                </a:cubicBezTo>
                <a:cubicBezTo>
                  <a:pt x="4880" y="840"/>
                  <a:pt x="4882" y="848"/>
                  <a:pt x="4882" y="853"/>
                </a:cubicBezTo>
                <a:cubicBezTo>
                  <a:pt x="4884" y="869"/>
                  <a:pt x="4884" y="885"/>
                  <a:pt x="4909" y="883"/>
                </a:cubicBezTo>
                <a:cubicBezTo>
                  <a:pt x="4914" y="883"/>
                  <a:pt x="4923" y="895"/>
                  <a:pt x="4924" y="902"/>
                </a:cubicBezTo>
                <a:cubicBezTo>
                  <a:pt x="4931" y="934"/>
                  <a:pt x="4960" y="947"/>
                  <a:pt x="4984" y="927"/>
                </a:cubicBezTo>
                <a:cubicBezTo>
                  <a:pt x="4998" y="916"/>
                  <a:pt x="5014" y="913"/>
                  <a:pt x="5026" y="895"/>
                </a:cubicBezTo>
                <a:cubicBezTo>
                  <a:pt x="5055" y="853"/>
                  <a:pt x="5038" y="816"/>
                  <a:pt x="5024" y="779"/>
                </a:cubicBezTo>
                <a:cubicBezTo>
                  <a:pt x="5015" y="755"/>
                  <a:pt x="5011" y="757"/>
                  <a:pt x="5038" y="751"/>
                </a:cubicBezTo>
                <a:cubicBezTo>
                  <a:pt x="5042" y="750"/>
                  <a:pt x="5046" y="746"/>
                  <a:pt x="5053" y="741"/>
                </a:cubicBezTo>
                <a:cubicBezTo>
                  <a:pt x="5033" y="737"/>
                  <a:pt x="5017" y="734"/>
                  <a:pt x="4997" y="730"/>
                </a:cubicBezTo>
                <a:cubicBezTo>
                  <a:pt x="4998" y="708"/>
                  <a:pt x="5000" y="688"/>
                  <a:pt x="5001" y="666"/>
                </a:cubicBezTo>
                <a:cubicBezTo>
                  <a:pt x="5039" y="670"/>
                  <a:pt x="5054" y="694"/>
                  <a:pt x="5067" y="723"/>
                </a:cubicBezTo>
                <a:cubicBezTo>
                  <a:pt x="5074" y="718"/>
                  <a:pt x="5081" y="714"/>
                  <a:pt x="5085" y="709"/>
                </a:cubicBezTo>
                <a:cubicBezTo>
                  <a:pt x="5100" y="689"/>
                  <a:pt x="5112" y="666"/>
                  <a:pt x="5128" y="648"/>
                </a:cubicBezTo>
                <a:cubicBezTo>
                  <a:pt x="5140" y="635"/>
                  <a:pt x="5154" y="638"/>
                  <a:pt x="5164" y="654"/>
                </a:cubicBezTo>
                <a:cubicBezTo>
                  <a:pt x="5170" y="662"/>
                  <a:pt x="5181" y="666"/>
                  <a:pt x="5188" y="672"/>
                </a:cubicBezTo>
                <a:cubicBezTo>
                  <a:pt x="5206" y="623"/>
                  <a:pt x="5175" y="597"/>
                  <a:pt x="5159" y="555"/>
                </a:cubicBezTo>
                <a:cubicBezTo>
                  <a:pt x="5150" y="580"/>
                  <a:pt x="5147" y="594"/>
                  <a:pt x="5140" y="607"/>
                </a:cubicBezTo>
                <a:cubicBezTo>
                  <a:pt x="5139" y="610"/>
                  <a:pt x="5126" y="608"/>
                  <a:pt x="5119" y="607"/>
                </a:cubicBezTo>
                <a:cubicBezTo>
                  <a:pt x="5115" y="606"/>
                  <a:pt x="5112" y="600"/>
                  <a:pt x="5109" y="601"/>
                </a:cubicBezTo>
                <a:cubicBezTo>
                  <a:pt x="5071" y="603"/>
                  <a:pt x="5070" y="605"/>
                  <a:pt x="5092" y="637"/>
                </a:cubicBezTo>
                <a:cubicBezTo>
                  <a:pt x="5082" y="643"/>
                  <a:pt x="5073" y="649"/>
                  <a:pt x="5068" y="653"/>
                </a:cubicBezTo>
                <a:cubicBezTo>
                  <a:pt x="5057" y="637"/>
                  <a:pt x="5045" y="622"/>
                  <a:pt x="5032" y="602"/>
                </a:cubicBezTo>
                <a:cubicBezTo>
                  <a:pt x="5036" y="597"/>
                  <a:pt x="5043" y="588"/>
                  <a:pt x="5054" y="573"/>
                </a:cubicBezTo>
                <a:cubicBezTo>
                  <a:pt x="5030" y="561"/>
                  <a:pt x="5008" y="550"/>
                  <a:pt x="4985" y="539"/>
                </a:cubicBezTo>
                <a:cubicBezTo>
                  <a:pt x="4983" y="542"/>
                  <a:pt x="4982" y="546"/>
                  <a:pt x="4979" y="550"/>
                </a:cubicBezTo>
                <a:cubicBezTo>
                  <a:pt x="4989" y="556"/>
                  <a:pt x="4998" y="563"/>
                  <a:pt x="5013" y="572"/>
                </a:cubicBezTo>
                <a:cubicBezTo>
                  <a:pt x="4996" y="585"/>
                  <a:pt x="4980" y="597"/>
                  <a:pt x="4963" y="611"/>
                </a:cubicBezTo>
                <a:cubicBezTo>
                  <a:pt x="4960" y="601"/>
                  <a:pt x="4958" y="595"/>
                  <a:pt x="4956" y="588"/>
                </a:cubicBezTo>
                <a:cubicBezTo>
                  <a:pt x="4947" y="590"/>
                  <a:pt x="4938" y="592"/>
                  <a:pt x="4928" y="594"/>
                </a:cubicBezTo>
                <a:cubicBezTo>
                  <a:pt x="4931" y="559"/>
                  <a:pt x="4935" y="524"/>
                  <a:pt x="4938" y="486"/>
                </a:cubicBezTo>
                <a:cubicBezTo>
                  <a:pt x="4972" y="489"/>
                  <a:pt x="4998" y="475"/>
                  <a:pt x="5004" y="433"/>
                </a:cubicBezTo>
                <a:cubicBezTo>
                  <a:pt x="5004" y="430"/>
                  <a:pt x="5014" y="426"/>
                  <a:pt x="5015" y="427"/>
                </a:cubicBezTo>
                <a:cubicBezTo>
                  <a:pt x="5023" y="434"/>
                  <a:pt x="5031" y="442"/>
                  <a:pt x="5038" y="451"/>
                </a:cubicBezTo>
                <a:cubicBezTo>
                  <a:pt x="5041" y="455"/>
                  <a:pt x="5042" y="460"/>
                  <a:pt x="5045" y="465"/>
                </a:cubicBezTo>
                <a:cubicBezTo>
                  <a:pt x="5050" y="461"/>
                  <a:pt x="5055" y="459"/>
                  <a:pt x="5059" y="455"/>
                </a:cubicBezTo>
                <a:cubicBezTo>
                  <a:pt x="5079" y="437"/>
                  <a:pt x="5068" y="423"/>
                  <a:pt x="5058" y="407"/>
                </a:cubicBezTo>
                <a:lnTo>
                  <a:pt x="5055" y="402"/>
                </a:lnTo>
                <a:lnTo>
                  <a:pt x="5070" y="398"/>
                </a:lnTo>
                <a:cubicBezTo>
                  <a:pt x="5076" y="397"/>
                  <a:pt x="5081" y="396"/>
                  <a:pt x="5087" y="395"/>
                </a:cubicBezTo>
                <a:cubicBezTo>
                  <a:pt x="5093" y="394"/>
                  <a:pt x="5102" y="394"/>
                  <a:pt x="5105" y="397"/>
                </a:cubicBezTo>
                <a:cubicBezTo>
                  <a:pt x="5108" y="401"/>
                  <a:pt x="5110" y="410"/>
                  <a:pt x="5108" y="415"/>
                </a:cubicBezTo>
                <a:cubicBezTo>
                  <a:pt x="5102" y="431"/>
                  <a:pt x="5091" y="446"/>
                  <a:pt x="5089" y="462"/>
                </a:cubicBezTo>
                <a:cubicBezTo>
                  <a:pt x="5087" y="471"/>
                  <a:pt x="5096" y="488"/>
                  <a:pt x="5106" y="493"/>
                </a:cubicBezTo>
                <a:cubicBezTo>
                  <a:pt x="5120" y="500"/>
                  <a:pt x="5144" y="494"/>
                  <a:pt x="5154" y="504"/>
                </a:cubicBezTo>
                <a:cubicBezTo>
                  <a:pt x="5168" y="516"/>
                  <a:pt x="5177" y="510"/>
                  <a:pt x="5188" y="509"/>
                </a:cubicBezTo>
                <a:cubicBezTo>
                  <a:pt x="5191" y="509"/>
                  <a:pt x="5195" y="511"/>
                  <a:pt x="5195" y="513"/>
                </a:cubicBezTo>
                <a:cubicBezTo>
                  <a:pt x="5196" y="557"/>
                  <a:pt x="5233" y="549"/>
                  <a:pt x="5258" y="558"/>
                </a:cubicBezTo>
                <a:cubicBezTo>
                  <a:pt x="5258" y="552"/>
                  <a:pt x="5257" y="539"/>
                  <a:pt x="5258" y="539"/>
                </a:cubicBezTo>
                <a:cubicBezTo>
                  <a:pt x="5280" y="537"/>
                  <a:pt x="5302" y="535"/>
                  <a:pt x="5330" y="533"/>
                </a:cubicBezTo>
                <a:cubicBezTo>
                  <a:pt x="5331" y="519"/>
                  <a:pt x="5329" y="497"/>
                  <a:pt x="5335" y="478"/>
                </a:cubicBezTo>
                <a:cubicBezTo>
                  <a:pt x="5340" y="461"/>
                  <a:pt x="5350" y="446"/>
                  <a:pt x="5376" y="448"/>
                </a:cubicBezTo>
                <a:cubicBezTo>
                  <a:pt x="5389" y="449"/>
                  <a:pt x="5404" y="431"/>
                  <a:pt x="5413" y="420"/>
                </a:cubicBezTo>
                <a:cubicBezTo>
                  <a:pt x="5422" y="404"/>
                  <a:pt x="5430" y="387"/>
                  <a:pt x="5440" y="368"/>
                </a:cubicBezTo>
                <a:cubicBezTo>
                  <a:pt x="5426" y="338"/>
                  <a:pt x="5399" y="305"/>
                  <a:pt x="5426" y="254"/>
                </a:cubicBezTo>
                <a:cubicBezTo>
                  <a:pt x="5429" y="280"/>
                  <a:pt x="5431" y="298"/>
                  <a:pt x="5434" y="318"/>
                </a:cubicBezTo>
                <a:cubicBezTo>
                  <a:pt x="5467" y="310"/>
                  <a:pt x="5468" y="289"/>
                  <a:pt x="5461" y="256"/>
                </a:cubicBezTo>
                <a:cubicBezTo>
                  <a:pt x="5502" y="260"/>
                  <a:pt x="5539" y="263"/>
                  <a:pt x="5576" y="265"/>
                </a:cubicBezTo>
                <a:cubicBezTo>
                  <a:pt x="5576" y="268"/>
                  <a:pt x="5576" y="272"/>
                  <a:pt x="5576" y="275"/>
                </a:cubicBezTo>
                <a:cubicBezTo>
                  <a:pt x="5589" y="258"/>
                  <a:pt x="5602" y="242"/>
                  <a:pt x="5617" y="223"/>
                </a:cubicBezTo>
                <a:cubicBezTo>
                  <a:pt x="5636" y="229"/>
                  <a:pt x="5658" y="236"/>
                  <a:pt x="5688" y="245"/>
                </a:cubicBezTo>
                <a:cubicBezTo>
                  <a:pt x="5681" y="232"/>
                  <a:pt x="5677" y="224"/>
                  <a:pt x="5675" y="221"/>
                </a:cubicBezTo>
                <a:cubicBezTo>
                  <a:pt x="5712" y="213"/>
                  <a:pt x="5750" y="205"/>
                  <a:pt x="5782" y="198"/>
                </a:cubicBezTo>
                <a:cubicBezTo>
                  <a:pt x="5802" y="210"/>
                  <a:pt x="5821" y="221"/>
                  <a:pt x="5840" y="232"/>
                </a:cubicBezTo>
                <a:cubicBezTo>
                  <a:pt x="5830" y="235"/>
                  <a:pt x="5815" y="235"/>
                  <a:pt x="5806" y="243"/>
                </a:cubicBezTo>
                <a:cubicBezTo>
                  <a:pt x="5795" y="251"/>
                  <a:pt x="5787" y="264"/>
                  <a:pt x="5780" y="277"/>
                </a:cubicBezTo>
                <a:cubicBezTo>
                  <a:pt x="5778" y="280"/>
                  <a:pt x="5787" y="294"/>
                  <a:pt x="5792" y="294"/>
                </a:cubicBezTo>
                <a:cubicBezTo>
                  <a:pt x="5804" y="296"/>
                  <a:pt x="5816" y="293"/>
                  <a:pt x="5830" y="291"/>
                </a:cubicBezTo>
                <a:cubicBezTo>
                  <a:pt x="5839" y="321"/>
                  <a:pt x="5859" y="326"/>
                  <a:pt x="5897" y="302"/>
                </a:cubicBezTo>
                <a:cubicBezTo>
                  <a:pt x="5912" y="310"/>
                  <a:pt x="5926" y="319"/>
                  <a:pt x="5944" y="329"/>
                </a:cubicBezTo>
                <a:cubicBezTo>
                  <a:pt x="5944" y="333"/>
                  <a:pt x="5943" y="342"/>
                  <a:pt x="5943" y="351"/>
                </a:cubicBezTo>
                <a:cubicBezTo>
                  <a:pt x="5957" y="359"/>
                  <a:pt x="5973" y="363"/>
                  <a:pt x="5982" y="374"/>
                </a:cubicBezTo>
                <a:cubicBezTo>
                  <a:pt x="5994" y="385"/>
                  <a:pt x="5999" y="401"/>
                  <a:pt x="6008" y="418"/>
                </a:cubicBezTo>
                <a:cubicBezTo>
                  <a:pt x="6024" y="412"/>
                  <a:pt x="6048" y="403"/>
                  <a:pt x="6071" y="395"/>
                </a:cubicBezTo>
                <a:cubicBezTo>
                  <a:pt x="6086" y="398"/>
                  <a:pt x="6102" y="401"/>
                  <a:pt x="6118" y="404"/>
                </a:cubicBezTo>
                <a:cubicBezTo>
                  <a:pt x="6119" y="401"/>
                  <a:pt x="6120" y="399"/>
                  <a:pt x="6121" y="396"/>
                </a:cubicBezTo>
                <a:cubicBezTo>
                  <a:pt x="6108" y="379"/>
                  <a:pt x="6095" y="362"/>
                  <a:pt x="6083" y="345"/>
                </a:cubicBezTo>
                <a:cubicBezTo>
                  <a:pt x="6080" y="340"/>
                  <a:pt x="6078" y="330"/>
                  <a:pt x="6082" y="326"/>
                </a:cubicBezTo>
                <a:cubicBezTo>
                  <a:pt x="6086" y="320"/>
                  <a:pt x="6095" y="313"/>
                  <a:pt x="6102" y="314"/>
                </a:cubicBezTo>
                <a:cubicBezTo>
                  <a:pt x="6119" y="317"/>
                  <a:pt x="6137" y="322"/>
                  <a:pt x="6154" y="327"/>
                </a:cubicBezTo>
                <a:cubicBezTo>
                  <a:pt x="6158" y="328"/>
                  <a:pt x="6164" y="331"/>
                  <a:pt x="6164" y="333"/>
                </a:cubicBezTo>
                <a:cubicBezTo>
                  <a:pt x="6160" y="381"/>
                  <a:pt x="6204" y="351"/>
                  <a:pt x="6223" y="367"/>
                </a:cubicBezTo>
                <a:cubicBezTo>
                  <a:pt x="6220" y="362"/>
                  <a:pt x="6216" y="357"/>
                  <a:pt x="6211" y="347"/>
                </a:cubicBezTo>
                <a:cubicBezTo>
                  <a:pt x="6257" y="347"/>
                  <a:pt x="6295" y="307"/>
                  <a:pt x="6343" y="329"/>
                </a:cubicBezTo>
                <a:cubicBezTo>
                  <a:pt x="6344" y="330"/>
                  <a:pt x="6347" y="322"/>
                  <a:pt x="6350" y="320"/>
                </a:cubicBezTo>
                <a:cubicBezTo>
                  <a:pt x="6356" y="317"/>
                  <a:pt x="6364" y="311"/>
                  <a:pt x="6368" y="313"/>
                </a:cubicBezTo>
                <a:cubicBezTo>
                  <a:pt x="6399" y="324"/>
                  <a:pt x="6428" y="338"/>
                  <a:pt x="6459" y="348"/>
                </a:cubicBezTo>
                <a:cubicBezTo>
                  <a:pt x="6477" y="355"/>
                  <a:pt x="6497" y="357"/>
                  <a:pt x="6516" y="357"/>
                </a:cubicBezTo>
                <a:cubicBezTo>
                  <a:pt x="6539" y="356"/>
                  <a:pt x="6556" y="361"/>
                  <a:pt x="6571" y="380"/>
                </a:cubicBezTo>
                <a:cubicBezTo>
                  <a:pt x="6583" y="396"/>
                  <a:pt x="6600" y="408"/>
                  <a:pt x="6621" y="427"/>
                </a:cubicBezTo>
                <a:cubicBezTo>
                  <a:pt x="6617" y="430"/>
                  <a:pt x="6611" y="433"/>
                  <a:pt x="6607" y="436"/>
                </a:cubicBezTo>
                <a:cubicBezTo>
                  <a:pt x="6619" y="471"/>
                  <a:pt x="6651" y="466"/>
                  <a:pt x="6682" y="468"/>
                </a:cubicBezTo>
                <a:cubicBezTo>
                  <a:pt x="6696" y="469"/>
                  <a:pt x="6709" y="482"/>
                  <a:pt x="6724" y="485"/>
                </a:cubicBezTo>
                <a:cubicBezTo>
                  <a:pt x="6750" y="491"/>
                  <a:pt x="6775" y="510"/>
                  <a:pt x="6803" y="492"/>
                </a:cubicBezTo>
                <a:cubicBezTo>
                  <a:pt x="6805" y="490"/>
                  <a:pt x="6820" y="501"/>
                  <a:pt x="6822" y="509"/>
                </a:cubicBezTo>
                <a:cubicBezTo>
                  <a:pt x="6826" y="523"/>
                  <a:pt x="6825" y="537"/>
                  <a:pt x="6827" y="553"/>
                </a:cubicBezTo>
                <a:cubicBezTo>
                  <a:pt x="6846" y="555"/>
                  <a:pt x="6864" y="557"/>
                  <a:pt x="6880" y="560"/>
                </a:cubicBezTo>
                <a:cubicBezTo>
                  <a:pt x="6900" y="563"/>
                  <a:pt x="6907" y="575"/>
                  <a:pt x="6901" y="594"/>
                </a:cubicBezTo>
                <a:cubicBezTo>
                  <a:pt x="6898" y="605"/>
                  <a:pt x="6896" y="616"/>
                  <a:pt x="6894" y="627"/>
                </a:cubicBezTo>
                <a:cubicBezTo>
                  <a:pt x="6905" y="645"/>
                  <a:pt x="6917" y="663"/>
                  <a:pt x="6933" y="687"/>
                </a:cubicBezTo>
                <a:cubicBezTo>
                  <a:pt x="6932" y="688"/>
                  <a:pt x="6927" y="696"/>
                  <a:pt x="6922" y="704"/>
                </a:cubicBezTo>
                <a:cubicBezTo>
                  <a:pt x="6925" y="701"/>
                  <a:pt x="6927" y="697"/>
                  <a:pt x="6929" y="694"/>
                </a:cubicBezTo>
                <a:cubicBezTo>
                  <a:pt x="6936" y="707"/>
                  <a:pt x="6942" y="721"/>
                  <a:pt x="6951" y="733"/>
                </a:cubicBezTo>
                <a:cubicBezTo>
                  <a:pt x="6964" y="749"/>
                  <a:pt x="6979" y="763"/>
                  <a:pt x="6993" y="778"/>
                </a:cubicBezTo>
                <a:cubicBezTo>
                  <a:pt x="7001" y="786"/>
                  <a:pt x="7007" y="798"/>
                  <a:pt x="7016" y="800"/>
                </a:cubicBezTo>
                <a:cubicBezTo>
                  <a:pt x="7047" y="804"/>
                  <a:pt x="7049" y="822"/>
                  <a:pt x="7046" y="847"/>
                </a:cubicBezTo>
                <a:cubicBezTo>
                  <a:pt x="7045" y="858"/>
                  <a:pt x="7050" y="871"/>
                  <a:pt x="7057" y="880"/>
                </a:cubicBezTo>
                <a:cubicBezTo>
                  <a:pt x="7060" y="884"/>
                  <a:pt x="7074" y="879"/>
                  <a:pt x="7083" y="877"/>
                </a:cubicBezTo>
                <a:cubicBezTo>
                  <a:pt x="7095" y="876"/>
                  <a:pt x="7106" y="874"/>
                  <a:pt x="7118" y="872"/>
                </a:cubicBezTo>
                <a:cubicBezTo>
                  <a:pt x="7119" y="876"/>
                  <a:pt x="7119" y="879"/>
                  <a:pt x="7120" y="883"/>
                </a:cubicBezTo>
                <a:cubicBezTo>
                  <a:pt x="7108" y="887"/>
                  <a:pt x="7097" y="892"/>
                  <a:pt x="7083" y="898"/>
                </a:cubicBezTo>
                <a:cubicBezTo>
                  <a:pt x="7096" y="909"/>
                  <a:pt x="7105" y="918"/>
                  <a:pt x="7116" y="929"/>
                </a:cubicBezTo>
                <a:cubicBezTo>
                  <a:pt x="7119" y="926"/>
                  <a:pt x="7126" y="922"/>
                  <a:pt x="7127" y="916"/>
                </a:cubicBezTo>
                <a:cubicBezTo>
                  <a:pt x="7139" y="868"/>
                  <a:pt x="7180" y="882"/>
                  <a:pt x="7212" y="875"/>
                </a:cubicBezTo>
                <a:cubicBezTo>
                  <a:pt x="7219" y="873"/>
                  <a:pt x="7226" y="871"/>
                  <a:pt x="7234" y="869"/>
                </a:cubicBezTo>
                <a:cubicBezTo>
                  <a:pt x="7239" y="867"/>
                  <a:pt x="7245" y="862"/>
                  <a:pt x="7248" y="864"/>
                </a:cubicBezTo>
                <a:cubicBezTo>
                  <a:pt x="7266" y="872"/>
                  <a:pt x="7285" y="879"/>
                  <a:pt x="7299" y="892"/>
                </a:cubicBezTo>
                <a:cubicBezTo>
                  <a:pt x="7307" y="899"/>
                  <a:pt x="7304" y="917"/>
                  <a:pt x="7306" y="934"/>
                </a:cubicBezTo>
                <a:cubicBezTo>
                  <a:pt x="7345" y="940"/>
                  <a:pt x="7323" y="963"/>
                  <a:pt x="7317" y="977"/>
                </a:cubicBezTo>
                <a:cubicBezTo>
                  <a:pt x="7337" y="990"/>
                  <a:pt x="7359" y="1000"/>
                  <a:pt x="7373" y="1017"/>
                </a:cubicBezTo>
                <a:cubicBezTo>
                  <a:pt x="7379" y="1024"/>
                  <a:pt x="7372" y="1049"/>
                  <a:pt x="7364" y="1060"/>
                </a:cubicBezTo>
                <a:cubicBezTo>
                  <a:pt x="7350" y="1077"/>
                  <a:pt x="7330" y="1089"/>
                  <a:pt x="7314" y="1102"/>
                </a:cubicBezTo>
                <a:cubicBezTo>
                  <a:pt x="7323" y="1121"/>
                  <a:pt x="7329" y="1134"/>
                  <a:pt x="7336" y="1147"/>
                </a:cubicBezTo>
                <a:cubicBezTo>
                  <a:pt x="7334" y="1149"/>
                  <a:pt x="7331" y="1152"/>
                  <a:pt x="7328" y="1155"/>
                </a:cubicBezTo>
                <a:cubicBezTo>
                  <a:pt x="7298" y="1132"/>
                  <a:pt x="7267" y="1110"/>
                  <a:pt x="7239" y="1088"/>
                </a:cubicBezTo>
                <a:cubicBezTo>
                  <a:pt x="7226" y="1094"/>
                  <a:pt x="7215" y="1100"/>
                  <a:pt x="7204" y="1105"/>
                </a:cubicBezTo>
                <a:cubicBezTo>
                  <a:pt x="7202" y="1103"/>
                  <a:pt x="7201" y="1101"/>
                  <a:pt x="7200" y="1099"/>
                </a:cubicBezTo>
                <a:cubicBezTo>
                  <a:pt x="7206" y="1092"/>
                  <a:pt x="7212" y="1083"/>
                  <a:pt x="7221" y="1070"/>
                </a:cubicBezTo>
                <a:cubicBezTo>
                  <a:pt x="7200" y="1056"/>
                  <a:pt x="7180" y="1043"/>
                  <a:pt x="7162" y="1031"/>
                </a:cubicBezTo>
                <a:cubicBezTo>
                  <a:pt x="7150" y="1064"/>
                  <a:pt x="7139" y="1092"/>
                  <a:pt x="7127" y="1123"/>
                </a:cubicBezTo>
                <a:cubicBezTo>
                  <a:pt x="7129" y="1123"/>
                  <a:pt x="7137" y="1124"/>
                  <a:pt x="7138" y="1124"/>
                </a:cubicBezTo>
                <a:cubicBezTo>
                  <a:pt x="7151" y="1171"/>
                  <a:pt x="7163" y="1215"/>
                  <a:pt x="7175" y="1257"/>
                </a:cubicBezTo>
                <a:cubicBezTo>
                  <a:pt x="7170" y="1261"/>
                  <a:pt x="7161" y="1269"/>
                  <a:pt x="7152" y="1275"/>
                </a:cubicBezTo>
                <a:cubicBezTo>
                  <a:pt x="7166" y="1285"/>
                  <a:pt x="7179" y="1295"/>
                  <a:pt x="7193" y="1304"/>
                </a:cubicBezTo>
                <a:cubicBezTo>
                  <a:pt x="7195" y="1302"/>
                  <a:pt x="7197" y="1300"/>
                  <a:pt x="7198" y="1298"/>
                </a:cubicBezTo>
                <a:cubicBezTo>
                  <a:pt x="7198" y="1308"/>
                  <a:pt x="7198" y="1317"/>
                  <a:pt x="7198" y="1328"/>
                </a:cubicBezTo>
                <a:cubicBezTo>
                  <a:pt x="7229" y="1306"/>
                  <a:pt x="7229" y="1306"/>
                  <a:pt x="7241" y="1324"/>
                </a:cubicBezTo>
                <a:cubicBezTo>
                  <a:pt x="7233" y="1327"/>
                  <a:pt x="7225" y="1331"/>
                  <a:pt x="7213" y="1336"/>
                </a:cubicBezTo>
                <a:cubicBezTo>
                  <a:pt x="7233" y="1355"/>
                  <a:pt x="7246" y="1381"/>
                  <a:pt x="7280" y="1357"/>
                </a:cubicBezTo>
                <a:cubicBezTo>
                  <a:pt x="7287" y="1352"/>
                  <a:pt x="7304" y="1359"/>
                  <a:pt x="7316" y="1363"/>
                </a:cubicBezTo>
                <a:cubicBezTo>
                  <a:pt x="7339" y="1369"/>
                  <a:pt x="7364" y="1374"/>
                  <a:pt x="7386" y="1385"/>
                </a:cubicBezTo>
                <a:cubicBezTo>
                  <a:pt x="7399" y="1392"/>
                  <a:pt x="7407" y="1409"/>
                  <a:pt x="7418" y="1422"/>
                </a:cubicBezTo>
                <a:cubicBezTo>
                  <a:pt x="7407" y="1429"/>
                  <a:pt x="7397" y="1436"/>
                  <a:pt x="7381" y="1446"/>
                </a:cubicBezTo>
                <a:cubicBezTo>
                  <a:pt x="7382" y="1451"/>
                  <a:pt x="7384" y="1462"/>
                  <a:pt x="7385" y="1473"/>
                </a:cubicBezTo>
                <a:cubicBezTo>
                  <a:pt x="7379" y="1474"/>
                  <a:pt x="7371" y="1475"/>
                  <a:pt x="7356" y="1478"/>
                </a:cubicBezTo>
                <a:cubicBezTo>
                  <a:pt x="7377" y="1494"/>
                  <a:pt x="7365" y="1529"/>
                  <a:pt x="7401" y="1528"/>
                </a:cubicBezTo>
                <a:cubicBezTo>
                  <a:pt x="7404" y="1528"/>
                  <a:pt x="7409" y="1537"/>
                  <a:pt x="7408" y="1540"/>
                </a:cubicBezTo>
                <a:cubicBezTo>
                  <a:pt x="7406" y="1546"/>
                  <a:pt x="7401" y="1552"/>
                  <a:pt x="7396" y="1555"/>
                </a:cubicBezTo>
                <a:cubicBezTo>
                  <a:pt x="7382" y="1562"/>
                  <a:pt x="7368" y="1567"/>
                  <a:pt x="7353" y="1573"/>
                </a:cubicBezTo>
                <a:cubicBezTo>
                  <a:pt x="7353" y="1577"/>
                  <a:pt x="7352" y="1581"/>
                  <a:pt x="7352" y="1585"/>
                </a:cubicBezTo>
                <a:cubicBezTo>
                  <a:pt x="7374" y="1592"/>
                  <a:pt x="7396" y="1599"/>
                  <a:pt x="7418" y="1606"/>
                </a:cubicBezTo>
                <a:cubicBezTo>
                  <a:pt x="7425" y="1589"/>
                  <a:pt x="7430" y="1576"/>
                  <a:pt x="7436" y="1561"/>
                </a:cubicBezTo>
                <a:cubicBezTo>
                  <a:pt x="7440" y="1570"/>
                  <a:pt x="7443" y="1575"/>
                  <a:pt x="7447" y="1584"/>
                </a:cubicBezTo>
                <a:cubicBezTo>
                  <a:pt x="7450" y="1575"/>
                  <a:pt x="7452" y="1570"/>
                  <a:pt x="7454" y="1563"/>
                </a:cubicBezTo>
                <a:cubicBezTo>
                  <a:pt x="7458" y="1566"/>
                  <a:pt x="7462" y="1567"/>
                  <a:pt x="7462" y="1569"/>
                </a:cubicBezTo>
                <a:cubicBezTo>
                  <a:pt x="7468" y="1593"/>
                  <a:pt x="7476" y="1604"/>
                  <a:pt x="7504" y="1591"/>
                </a:cubicBezTo>
                <a:cubicBezTo>
                  <a:pt x="7517" y="1586"/>
                  <a:pt x="7538" y="1596"/>
                  <a:pt x="7554" y="1599"/>
                </a:cubicBezTo>
                <a:cubicBezTo>
                  <a:pt x="7566" y="1580"/>
                  <a:pt x="7512" y="1579"/>
                  <a:pt x="7548" y="1553"/>
                </a:cubicBezTo>
                <a:cubicBezTo>
                  <a:pt x="7562" y="1574"/>
                  <a:pt x="7576" y="1595"/>
                  <a:pt x="7591" y="1618"/>
                </a:cubicBezTo>
                <a:cubicBezTo>
                  <a:pt x="7586" y="1622"/>
                  <a:pt x="7577" y="1627"/>
                  <a:pt x="7571" y="1631"/>
                </a:cubicBezTo>
                <a:cubicBezTo>
                  <a:pt x="7574" y="1653"/>
                  <a:pt x="7576" y="1672"/>
                  <a:pt x="7580" y="1698"/>
                </a:cubicBezTo>
                <a:cubicBezTo>
                  <a:pt x="7598" y="1725"/>
                  <a:pt x="7620" y="1757"/>
                  <a:pt x="7644" y="1794"/>
                </a:cubicBezTo>
                <a:cubicBezTo>
                  <a:pt x="7654" y="1787"/>
                  <a:pt x="7665" y="1780"/>
                  <a:pt x="7684" y="1767"/>
                </a:cubicBezTo>
                <a:cubicBezTo>
                  <a:pt x="7678" y="1797"/>
                  <a:pt x="7664" y="1808"/>
                  <a:pt x="7641" y="1810"/>
                </a:cubicBezTo>
                <a:cubicBezTo>
                  <a:pt x="7642" y="1830"/>
                  <a:pt x="7644" y="1850"/>
                  <a:pt x="7645" y="1870"/>
                </a:cubicBezTo>
                <a:cubicBezTo>
                  <a:pt x="7642" y="1870"/>
                  <a:pt x="7640" y="1871"/>
                  <a:pt x="7637" y="1871"/>
                </a:cubicBezTo>
                <a:cubicBezTo>
                  <a:pt x="7630" y="1854"/>
                  <a:pt x="7625" y="1836"/>
                  <a:pt x="7618" y="1819"/>
                </a:cubicBezTo>
                <a:cubicBezTo>
                  <a:pt x="7615" y="1818"/>
                  <a:pt x="7611" y="1817"/>
                  <a:pt x="7608" y="1816"/>
                </a:cubicBezTo>
                <a:cubicBezTo>
                  <a:pt x="7594" y="1836"/>
                  <a:pt x="7580" y="1856"/>
                  <a:pt x="7565" y="1876"/>
                </a:cubicBezTo>
                <a:cubicBezTo>
                  <a:pt x="7602" y="1892"/>
                  <a:pt x="7633" y="1906"/>
                  <a:pt x="7670" y="1921"/>
                </a:cubicBezTo>
                <a:cubicBezTo>
                  <a:pt x="7639" y="1942"/>
                  <a:pt x="7641" y="1967"/>
                  <a:pt x="7647" y="1993"/>
                </a:cubicBezTo>
                <a:cubicBezTo>
                  <a:pt x="7649" y="1999"/>
                  <a:pt x="7638" y="2012"/>
                  <a:pt x="7630" y="2014"/>
                </a:cubicBezTo>
                <a:cubicBezTo>
                  <a:pt x="7607" y="2021"/>
                  <a:pt x="7584" y="2024"/>
                  <a:pt x="7560" y="2029"/>
                </a:cubicBezTo>
                <a:cubicBezTo>
                  <a:pt x="7560" y="2034"/>
                  <a:pt x="7561" y="2039"/>
                  <a:pt x="7561" y="2044"/>
                </a:cubicBezTo>
                <a:cubicBezTo>
                  <a:pt x="7575" y="2044"/>
                  <a:pt x="7589" y="2044"/>
                  <a:pt x="7606" y="2044"/>
                </a:cubicBezTo>
                <a:cubicBezTo>
                  <a:pt x="7606" y="2046"/>
                  <a:pt x="7606" y="2053"/>
                  <a:pt x="7603" y="2058"/>
                </a:cubicBezTo>
                <a:cubicBezTo>
                  <a:pt x="7599" y="2065"/>
                  <a:pt x="7593" y="2071"/>
                  <a:pt x="7588" y="2077"/>
                </a:cubicBezTo>
                <a:cubicBezTo>
                  <a:pt x="7595" y="2078"/>
                  <a:pt x="7602" y="2077"/>
                  <a:pt x="7610" y="2079"/>
                </a:cubicBezTo>
                <a:cubicBezTo>
                  <a:pt x="7621" y="2081"/>
                  <a:pt x="7631" y="2084"/>
                  <a:pt x="7643" y="2087"/>
                </a:cubicBezTo>
                <a:cubicBezTo>
                  <a:pt x="7646" y="2110"/>
                  <a:pt x="7651" y="2138"/>
                  <a:pt x="7655" y="2167"/>
                </a:cubicBezTo>
                <a:cubicBezTo>
                  <a:pt x="7637" y="2156"/>
                  <a:pt x="7623" y="2144"/>
                  <a:pt x="7595" y="2159"/>
                </a:cubicBezTo>
                <a:cubicBezTo>
                  <a:pt x="7573" y="2170"/>
                  <a:pt x="7554" y="2172"/>
                  <a:pt x="7559" y="2204"/>
                </a:cubicBezTo>
                <a:cubicBezTo>
                  <a:pt x="7537" y="2204"/>
                  <a:pt x="7518" y="2204"/>
                  <a:pt x="7496" y="2204"/>
                </a:cubicBezTo>
                <a:cubicBezTo>
                  <a:pt x="7492" y="2210"/>
                  <a:pt x="7486" y="2218"/>
                  <a:pt x="7478" y="2229"/>
                </a:cubicBezTo>
                <a:cubicBezTo>
                  <a:pt x="7513" y="2236"/>
                  <a:pt x="7544" y="2246"/>
                  <a:pt x="7577" y="2248"/>
                </a:cubicBezTo>
                <a:cubicBezTo>
                  <a:pt x="7608" y="2250"/>
                  <a:pt x="7640" y="2244"/>
                  <a:pt x="7674" y="2245"/>
                </a:cubicBezTo>
                <a:cubicBezTo>
                  <a:pt x="7664" y="2250"/>
                  <a:pt x="7654" y="2255"/>
                  <a:pt x="7641" y="2261"/>
                </a:cubicBezTo>
                <a:cubicBezTo>
                  <a:pt x="7650" y="2295"/>
                  <a:pt x="7623" y="2303"/>
                  <a:pt x="7600" y="2311"/>
                </a:cubicBezTo>
                <a:cubicBezTo>
                  <a:pt x="7599" y="2346"/>
                  <a:pt x="7617" y="2368"/>
                  <a:pt x="7647" y="2388"/>
                </a:cubicBezTo>
                <a:cubicBezTo>
                  <a:pt x="7651" y="2387"/>
                  <a:pt x="7662" y="2386"/>
                  <a:pt x="7675" y="2384"/>
                </a:cubicBezTo>
                <a:cubicBezTo>
                  <a:pt x="7668" y="2425"/>
                  <a:pt x="7662" y="2465"/>
                  <a:pt x="7655" y="2508"/>
                </a:cubicBezTo>
                <a:cubicBezTo>
                  <a:pt x="7700" y="2517"/>
                  <a:pt x="7708" y="2558"/>
                  <a:pt x="7729" y="2591"/>
                </a:cubicBezTo>
                <a:cubicBezTo>
                  <a:pt x="7741" y="2610"/>
                  <a:pt x="7761" y="2623"/>
                  <a:pt x="7776" y="2641"/>
                </a:cubicBezTo>
                <a:cubicBezTo>
                  <a:pt x="7780" y="2648"/>
                  <a:pt x="7782" y="2662"/>
                  <a:pt x="7779" y="2669"/>
                </a:cubicBezTo>
                <a:cubicBezTo>
                  <a:pt x="7767" y="2689"/>
                  <a:pt x="7753" y="2707"/>
                  <a:pt x="7740" y="2724"/>
                </a:cubicBezTo>
                <a:cubicBezTo>
                  <a:pt x="7736" y="2730"/>
                  <a:pt x="7733" y="2739"/>
                  <a:pt x="7727" y="2740"/>
                </a:cubicBezTo>
                <a:cubicBezTo>
                  <a:pt x="7698" y="2747"/>
                  <a:pt x="7669" y="2757"/>
                  <a:pt x="7639" y="2757"/>
                </a:cubicBezTo>
                <a:cubicBezTo>
                  <a:pt x="7613" y="2757"/>
                  <a:pt x="7586" y="2749"/>
                  <a:pt x="7561" y="2738"/>
                </a:cubicBezTo>
                <a:cubicBezTo>
                  <a:pt x="7531" y="2727"/>
                  <a:pt x="7513" y="2736"/>
                  <a:pt x="7497" y="2760"/>
                </a:cubicBezTo>
                <a:cubicBezTo>
                  <a:pt x="7490" y="2770"/>
                  <a:pt x="7481" y="2778"/>
                  <a:pt x="7471" y="2791"/>
                </a:cubicBezTo>
                <a:cubicBezTo>
                  <a:pt x="7506" y="2797"/>
                  <a:pt x="7517" y="2815"/>
                  <a:pt x="7516" y="2849"/>
                </a:cubicBezTo>
                <a:cubicBezTo>
                  <a:pt x="7515" y="2869"/>
                  <a:pt x="7530" y="2892"/>
                  <a:pt x="7544" y="2910"/>
                </a:cubicBezTo>
                <a:cubicBezTo>
                  <a:pt x="7561" y="2933"/>
                  <a:pt x="7562" y="2950"/>
                  <a:pt x="7534" y="2966"/>
                </a:cubicBezTo>
                <a:cubicBezTo>
                  <a:pt x="7528" y="2964"/>
                  <a:pt x="7518" y="2960"/>
                  <a:pt x="7518" y="2960"/>
                </a:cubicBezTo>
                <a:cubicBezTo>
                  <a:pt x="7501" y="2988"/>
                  <a:pt x="7486" y="3011"/>
                  <a:pt x="7471" y="3035"/>
                </a:cubicBezTo>
                <a:cubicBezTo>
                  <a:pt x="7516" y="3055"/>
                  <a:pt x="7516" y="3061"/>
                  <a:pt x="7487" y="3102"/>
                </a:cubicBezTo>
                <a:cubicBezTo>
                  <a:pt x="7476" y="3116"/>
                  <a:pt x="7471" y="3138"/>
                  <a:pt x="7474" y="3154"/>
                </a:cubicBezTo>
                <a:cubicBezTo>
                  <a:pt x="7475" y="3162"/>
                  <a:pt x="7503" y="3168"/>
                  <a:pt x="7518" y="3168"/>
                </a:cubicBezTo>
                <a:cubicBezTo>
                  <a:pt x="7542" y="3168"/>
                  <a:pt x="7556" y="3168"/>
                  <a:pt x="7550" y="3198"/>
                </a:cubicBezTo>
                <a:cubicBezTo>
                  <a:pt x="7547" y="3211"/>
                  <a:pt x="7560" y="3232"/>
                  <a:pt x="7554" y="3239"/>
                </a:cubicBezTo>
                <a:cubicBezTo>
                  <a:pt x="7542" y="3252"/>
                  <a:pt x="7521" y="3257"/>
                  <a:pt x="7504" y="3266"/>
                </a:cubicBezTo>
                <a:cubicBezTo>
                  <a:pt x="7491" y="3273"/>
                  <a:pt x="7478" y="3280"/>
                  <a:pt x="7465" y="3287"/>
                </a:cubicBezTo>
                <a:cubicBezTo>
                  <a:pt x="7479" y="3302"/>
                  <a:pt x="7492" y="3317"/>
                  <a:pt x="7505" y="3332"/>
                </a:cubicBezTo>
                <a:cubicBezTo>
                  <a:pt x="7508" y="3335"/>
                  <a:pt x="7512" y="3336"/>
                  <a:pt x="7514" y="3337"/>
                </a:cubicBezTo>
                <a:cubicBezTo>
                  <a:pt x="7507" y="3356"/>
                  <a:pt x="7505" y="3378"/>
                  <a:pt x="7492" y="3389"/>
                </a:cubicBezTo>
                <a:cubicBezTo>
                  <a:pt x="7471" y="3408"/>
                  <a:pt x="7445" y="3423"/>
                  <a:pt x="7419" y="3435"/>
                </a:cubicBezTo>
                <a:cubicBezTo>
                  <a:pt x="7367" y="3459"/>
                  <a:pt x="7313" y="3447"/>
                  <a:pt x="7260" y="3442"/>
                </a:cubicBezTo>
                <a:cubicBezTo>
                  <a:pt x="7232" y="3440"/>
                  <a:pt x="7203" y="3438"/>
                  <a:pt x="7179" y="3466"/>
                </a:cubicBezTo>
                <a:cubicBezTo>
                  <a:pt x="7170" y="3433"/>
                  <a:pt x="7146" y="3447"/>
                  <a:pt x="7128" y="3446"/>
                </a:cubicBezTo>
                <a:cubicBezTo>
                  <a:pt x="7121" y="3446"/>
                  <a:pt x="7114" y="3458"/>
                  <a:pt x="7106" y="3466"/>
                </a:cubicBezTo>
                <a:cubicBezTo>
                  <a:pt x="7091" y="3466"/>
                  <a:pt x="7074" y="3466"/>
                  <a:pt x="7056" y="3466"/>
                </a:cubicBezTo>
                <a:cubicBezTo>
                  <a:pt x="7043" y="3439"/>
                  <a:pt x="7028" y="3436"/>
                  <a:pt x="6996" y="3459"/>
                </a:cubicBezTo>
                <a:cubicBezTo>
                  <a:pt x="7006" y="3472"/>
                  <a:pt x="7016" y="3485"/>
                  <a:pt x="7032" y="3506"/>
                </a:cubicBezTo>
                <a:cubicBezTo>
                  <a:pt x="7008" y="3496"/>
                  <a:pt x="6992" y="3489"/>
                  <a:pt x="6974" y="3480"/>
                </a:cubicBezTo>
                <a:cubicBezTo>
                  <a:pt x="6968" y="3488"/>
                  <a:pt x="6961" y="3497"/>
                  <a:pt x="6955" y="3506"/>
                </a:cubicBezTo>
                <a:cubicBezTo>
                  <a:pt x="6997" y="3538"/>
                  <a:pt x="6997" y="3538"/>
                  <a:pt x="6966" y="3590"/>
                </a:cubicBezTo>
                <a:cubicBezTo>
                  <a:pt x="6997" y="3617"/>
                  <a:pt x="6996" y="3623"/>
                  <a:pt x="6959" y="3640"/>
                </a:cubicBezTo>
                <a:cubicBezTo>
                  <a:pt x="6919" y="3658"/>
                  <a:pt x="6907" y="3693"/>
                  <a:pt x="6934" y="3730"/>
                </a:cubicBezTo>
                <a:cubicBezTo>
                  <a:pt x="6913" y="3735"/>
                  <a:pt x="6895" y="3740"/>
                  <a:pt x="6878" y="3744"/>
                </a:cubicBezTo>
                <a:cubicBezTo>
                  <a:pt x="6867" y="3754"/>
                  <a:pt x="6907" y="3777"/>
                  <a:pt x="6858" y="3788"/>
                </a:cubicBezTo>
                <a:cubicBezTo>
                  <a:pt x="6874" y="3800"/>
                  <a:pt x="6884" y="3809"/>
                  <a:pt x="6896" y="3818"/>
                </a:cubicBezTo>
                <a:cubicBezTo>
                  <a:pt x="6876" y="3829"/>
                  <a:pt x="6857" y="3839"/>
                  <a:pt x="6838" y="3848"/>
                </a:cubicBezTo>
                <a:cubicBezTo>
                  <a:pt x="6848" y="3870"/>
                  <a:pt x="6856" y="3892"/>
                  <a:pt x="6866" y="3913"/>
                </a:cubicBezTo>
                <a:cubicBezTo>
                  <a:pt x="6850" y="3922"/>
                  <a:pt x="6831" y="3933"/>
                  <a:pt x="6809" y="3946"/>
                </a:cubicBezTo>
                <a:cubicBezTo>
                  <a:pt x="6819" y="3952"/>
                  <a:pt x="6824" y="3956"/>
                  <a:pt x="6830" y="3961"/>
                </a:cubicBezTo>
                <a:cubicBezTo>
                  <a:pt x="6808" y="3964"/>
                  <a:pt x="6787" y="3967"/>
                  <a:pt x="6765" y="3970"/>
                </a:cubicBezTo>
                <a:cubicBezTo>
                  <a:pt x="6765" y="3974"/>
                  <a:pt x="6765" y="3978"/>
                  <a:pt x="6765" y="3982"/>
                </a:cubicBezTo>
                <a:cubicBezTo>
                  <a:pt x="6776" y="3984"/>
                  <a:pt x="6786" y="3986"/>
                  <a:pt x="6798" y="3989"/>
                </a:cubicBezTo>
                <a:cubicBezTo>
                  <a:pt x="6787" y="3994"/>
                  <a:pt x="6777" y="3999"/>
                  <a:pt x="6766" y="4005"/>
                </a:cubicBezTo>
                <a:cubicBezTo>
                  <a:pt x="6744" y="3958"/>
                  <a:pt x="6733" y="3956"/>
                  <a:pt x="6684" y="3981"/>
                </a:cubicBezTo>
                <a:cubicBezTo>
                  <a:pt x="6656" y="3995"/>
                  <a:pt x="6624" y="4005"/>
                  <a:pt x="6594" y="4016"/>
                </a:cubicBezTo>
                <a:cubicBezTo>
                  <a:pt x="6589" y="4018"/>
                  <a:pt x="6582" y="4024"/>
                  <a:pt x="6575" y="4031"/>
                </a:cubicBezTo>
                <a:cubicBezTo>
                  <a:pt x="6545" y="4072"/>
                  <a:pt x="6508" y="4095"/>
                  <a:pt x="6453" y="4079"/>
                </a:cubicBezTo>
                <a:cubicBezTo>
                  <a:pt x="6453" y="4082"/>
                  <a:pt x="6453" y="4085"/>
                  <a:pt x="6452" y="4087"/>
                </a:cubicBezTo>
                <a:cubicBezTo>
                  <a:pt x="6470" y="4094"/>
                  <a:pt x="6487" y="4101"/>
                  <a:pt x="6506" y="4108"/>
                </a:cubicBezTo>
                <a:cubicBezTo>
                  <a:pt x="6483" y="4115"/>
                  <a:pt x="6455" y="4117"/>
                  <a:pt x="6436" y="4131"/>
                </a:cubicBezTo>
                <a:cubicBezTo>
                  <a:pt x="6417" y="4145"/>
                  <a:pt x="6407" y="4172"/>
                  <a:pt x="6400" y="4183"/>
                </a:cubicBezTo>
                <a:cubicBezTo>
                  <a:pt x="6410" y="4219"/>
                  <a:pt x="6417" y="4243"/>
                  <a:pt x="6423" y="4269"/>
                </a:cubicBezTo>
                <a:cubicBezTo>
                  <a:pt x="6425" y="4267"/>
                  <a:pt x="6427" y="4265"/>
                  <a:pt x="6429" y="4263"/>
                </a:cubicBezTo>
                <a:cubicBezTo>
                  <a:pt x="6444" y="4279"/>
                  <a:pt x="6462" y="4293"/>
                  <a:pt x="6472" y="4311"/>
                </a:cubicBezTo>
                <a:cubicBezTo>
                  <a:pt x="6476" y="4318"/>
                  <a:pt x="6463" y="4335"/>
                  <a:pt x="6457" y="4347"/>
                </a:cubicBezTo>
                <a:cubicBezTo>
                  <a:pt x="6452" y="4356"/>
                  <a:pt x="6447" y="4365"/>
                  <a:pt x="6438" y="4381"/>
                </a:cubicBezTo>
                <a:cubicBezTo>
                  <a:pt x="6389" y="4414"/>
                  <a:pt x="6331" y="4453"/>
                  <a:pt x="6274" y="4491"/>
                </a:cubicBezTo>
                <a:cubicBezTo>
                  <a:pt x="6281" y="4496"/>
                  <a:pt x="6293" y="4504"/>
                  <a:pt x="6306" y="4513"/>
                </a:cubicBezTo>
                <a:cubicBezTo>
                  <a:pt x="6277" y="4524"/>
                  <a:pt x="6250" y="4534"/>
                  <a:pt x="6215" y="4548"/>
                </a:cubicBezTo>
                <a:cubicBezTo>
                  <a:pt x="6233" y="4555"/>
                  <a:pt x="6245" y="4560"/>
                  <a:pt x="6264" y="4566"/>
                </a:cubicBezTo>
                <a:cubicBezTo>
                  <a:pt x="6252" y="4573"/>
                  <a:pt x="6243" y="4579"/>
                  <a:pt x="6233" y="4582"/>
                </a:cubicBezTo>
                <a:cubicBezTo>
                  <a:pt x="6203" y="4592"/>
                  <a:pt x="6173" y="4599"/>
                  <a:pt x="6144" y="4610"/>
                </a:cubicBezTo>
                <a:cubicBezTo>
                  <a:pt x="6134" y="4614"/>
                  <a:pt x="6123" y="4625"/>
                  <a:pt x="6121" y="4634"/>
                </a:cubicBezTo>
                <a:cubicBezTo>
                  <a:pt x="6112" y="4673"/>
                  <a:pt x="6076" y="4662"/>
                  <a:pt x="6053" y="4676"/>
                </a:cubicBezTo>
                <a:cubicBezTo>
                  <a:pt x="6053" y="4663"/>
                  <a:pt x="6053" y="4652"/>
                  <a:pt x="6053" y="4635"/>
                </a:cubicBezTo>
                <a:cubicBezTo>
                  <a:pt x="6004" y="4702"/>
                  <a:pt x="5932" y="4696"/>
                  <a:pt x="5869" y="4710"/>
                </a:cubicBezTo>
                <a:cubicBezTo>
                  <a:pt x="5829" y="4719"/>
                  <a:pt x="5788" y="4701"/>
                  <a:pt x="5747" y="4715"/>
                </a:cubicBezTo>
                <a:cubicBezTo>
                  <a:pt x="5732" y="4721"/>
                  <a:pt x="5712" y="4712"/>
                  <a:pt x="5696" y="4694"/>
                </a:cubicBezTo>
                <a:cubicBezTo>
                  <a:pt x="5685" y="4681"/>
                  <a:pt x="5659" y="4682"/>
                  <a:pt x="5635" y="4675"/>
                </a:cubicBezTo>
                <a:cubicBezTo>
                  <a:pt x="5643" y="4664"/>
                  <a:pt x="5648" y="4657"/>
                  <a:pt x="5654" y="4648"/>
                </a:cubicBezTo>
                <a:cubicBezTo>
                  <a:pt x="5629" y="4642"/>
                  <a:pt x="5606" y="4634"/>
                  <a:pt x="5582" y="4629"/>
                </a:cubicBezTo>
                <a:cubicBezTo>
                  <a:pt x="5561" y="4624"/>
                  <a:pt x="5550" y="4616"/>
                  <a:pt x="5568" y="4591"/>
                </a:cubicBezTo>
                <a:cubicBezTo>
                  <a:pt x="5554" y="4591"/>
                  <a:pt x="5546" y="4591"/>
                  <a:pt x="5537" y="4591"/>
                </a:cubicBezTo>
                <a:cubicBezTo>
                  <a:pt x="5535" y="4588"/>
                  <a:pt x="5532" y="4585"/>
                  <a:pt x="5530" y="4582"/>
                </a:cubicBezTo>
                <a:cubicBezTo>
                  <a:pt x="5539" y="4576"/>
                  <a:pt x="5550" y="4569"/>
                  <a:pt x="5566" y="4559"/>
                </a:cubicBezTo>
                <a:cubicBezTo>
                  <a:pt x="5553" y="4560"/>
                  <a:pt x="5548" y="4562"/>
                  <a:pt x="5544" y="4560"/>
                </a:cubicBezTo>
                <a:cubicBezTo>
                  <a:pt x="5536" y="4557"/>
                  <a:pt x="5523" y="4548"/>
                  <a:pt x="5523" y="4546"/>
                </a:cubicBezTo>
                <a:cubicBezTo>
                  <a:pt x="5531" y="4524"/>
                  <a:pt x="5542" y="4503"/>
                  <a:pt x="5552" y="4479"/>
                </a:cubicBezTo>
                <a:cubicBezTo>
                  <a:pt x="5545" y="4481"/>
                  <a:pt x="5534" y="4484"/>
                  <a:pt x="5526" y="4485"/>
                </a:cubicBezTo>
                <a:cubicBezTo>
                  <a:pt x="5528" y="4466"/>
                  <a:pt x="5530" y="4448"/>
                  <a:pt x="5533" y="4424"/>
                </a:cubicBezTo>
                <a:cubicBezTo>
                  <a:pt x="5549" y="4415"/>
                  <a:pt x="5551" y="4401"/>
                  <a:pt x="5534" y="4384"/>
                </a:cubicBezTo>
                <a:cubicBezTo>
                  <a:pt x="5507" y="4358"/>
                  <a:pt x="5479" y="4332"/>
                  <a:pt x="5451" y="4304"/>
                </a:cubicBezTo>
                <a:cubicBezTo>
                  <a:pt x="5454" y="4300"/>
                  <a:pt x="5459" y="4294"/>
                  <a:pt x="5463" y="4288"/>
                </a:cubicBezTo>
                <a:cubicBezTo>
                  <a:pt x="5432" y="4272"/>
                  <a:pt x="5402" y="4256"/>
                  <a:pt x="5374" y="4242"/>
                </a:cubicBezTo>
                <a:cubicBezTo>
                  <a:pt x="5374" y="4225"/>
                  <a:pt x="5374" y="4211"/>
                  <a:pt x="5374" y="4193"/>
                </a:cubicBezTo>
                <a:cubicBezTo>
                  <a:pt x="5378" y="4193"/>
                  <a:pt x="5385" y="4192"/>
                  <a:pt x="5391" y="4191"/>
                </a:cubicBezTo>
                <a:cubicBezTo>
                  <a:pt x="5390" y="4183"/>
                  <a:pt x="5388" y="4175"/>
                  <a:pt x="5388" y="4175"/>
                </a:cubicBezTo>
                <a:cubicBezTo>
                  <a:pt x="5371" y="4165"/>
                  <a:pt x="5359" y="4158"/>
                  <a:pt x="5346" y="4150"/>
                </a:cubicBezTo>
                <a:cubicBezTo>
                  <a:pt x="5354" y="4140"/>
                  <a:pt x="5362" y="4129"/>
                  <a:pt x="5370" y="4118"/>
                </a:cubicBezTo>
                <a:cubicBezTo>
                  <a:pt x="5357" y="4111"/>
                  <a:pt x="5337" y="4099"/>
                  <a:pt x="5314" y="4085"/>
                </a:cubicBezTo>
                <a:cubicBezTo>
                  <a:pt x="5324" y="4083"/>
                  <a:pt x="5336" y="4081"/>
                  <a:pt x="5350" y="4078"/>
                </a:cubicBezTo>
                <a:cubicBezTo>
                  <a:pt x="5334" y="4053"/>
                  <a:pt x="5317" y="4027"/>
                  <a:pt x="5300" y="4000"/>
                </a:cubicBezTo>
                <a:cubicBezTo>
                  <a:pt x="5308" y="3998"/>
                  <a:pt x="5319" y="3994"/>
                  <a:pt x="5331" y="3991"/>
                </a:cubicBezTo>
                <a:cubicBezTo>
                  <a:pt x="5331" y="3989"/>
                  <a:pt x="5330" y="3986"/>
                  <a:pt x="5330" y="3983"/>
                </a:cubicBezTo>
                <a:cubicBezTo>
                  <a:pt x="5315" y="3982"/>
                  <a:pt x="5299" y="3982"/>
                  <a:pt x="5283" y="3981"/>
                </a:cubicBezTo>
                <a:cubicBezTo>
                  <a:pt x="5284" y="3979"/>
                  <a:pt x="5285" y="3979"/>
                  <a:pt x="5287" y="3977"/>
                </a:cubicBezTo>
                <a:cubicBezTo>
                  <a:pt x="5271" y="3969"/>
                  <a:pt x="5255" y="3961"/>
                  <a:pt x="5237" y="3952"/>
                </a:cubicBezTo>
                <a:cubicBezTo>
                  <a:pt x="5233" y="3998"/>
                  <a:pt x="5233" y="3998"/>
                  <a:pt x="5194" y="4009"/>
                </a:cubicBezTo>
                <a:cubicBezTo>
                  <a:pt x="5203" y="4019"/>
                  <a:pt x="5210" y="4029"/>
                  <a:pt x="5219" y="4041"/>
                </a:cubicBezTo>
                <a:cubicBezTo>
                  <a:pt x="5173" y="4056"/>
                  <a:pt x="5181" y="4086"/>
                  <a:pt x="5195" y="4119"/>
                </a:cubicBezTo>
                <a:cubicBezTo>
                  <a:pt x="5198" y="4127"/>
                  <a:pt x="5191" y="4143"/>
                  <a:pt x="5184" y="4149"/>
                </a:cubicBezTo>
                <a:cubicBezTo>
                  <a:pt x="5149" y="4177"/>
                  <a:pt x="5144" y="4196"/>
                  <a:pt x="5165" y="4238"/>
                </a:cubicBezTo>
                <a:cubicBezTo>
                  <a:pt x="5167" y="4242"/>
                  <a:pt x="5168" y="4245"/>
                  <a:pt x="5171" y="4250"/>
                </a:cubicBezTo>
                <a:cubicBezTo>
                  <a:pt x="5115" y="4265"/>
                  <a:pt x="5092" y="4329"/>
                  <a:pt x="5027" y="4325"/>
                </a:cubicBezTo>
                <a:cubicBezTo>
                  <a:pt x="5028" y="4330"/>
                  <a:pt x="5029" y="4335"/>
                  <a:pt x="5030" y="4339"/>
                </a:cubicBezTo>
                <a:cubicBezTo>
                  <a:pt x="5044" y="4340"/>
                  <a:pt x="5059" y="4344"/>
                  <a:pt x="5071" y="4340"/>
                </a:cubicBezTo>
                <a:cubicBezTo>
                  <a:pt x="5085" y="4337"/>
                  <a:pt x="5095" y="4325"/>
                  <a:pt x="5113" y="4313"/>
                </a:cubicBezTo>
                <a:cubicBezTo>
                  <a:pt x="5103" y="4364"/>
                  <a:pt x="5099" y="4362"/>
                  <a:pt x="5062" y="4363"/>
                </a:cubicBezTo>
                <a:cubicBezTo>
                  <a:pt x="5039" y="4364"/>
                  <a:pt x="5016" y="4378"/>
                  <a:pt x="4995" y="4386"/>
                </a:cubicBezTo>
                <a:cubicBezTo>
                  <a:pt x="5004" y="4430"/>
                  <a:pt x="4998" y="4435"/>
                  <a:pt x="4939" y="4431"/>
                </a:cubicBezTo>
                <a:cubicBezTo>
                  <a:pt x="4948" y="4428"/>
                  <a:pt x="4957" y="4425"/>
                  <a:pt x="4966" y="4423"/>
                </a:cubicBezTo>
                <a:cubicBezTo>
                  <a:pt x="4966" y="4422"/>
                  <a:pt x="4966" y="4421"/>
                  <a:pt x="4967" y="4420"/>
                </a:cubicBezTo>
                <a:cubicBezTo>
                  <a:pt x="4955" y="4420"/>
                  <a:pt x="4942" y="4420"/>
                  <a:pt x="4929" y="4420"/>
                </a:cubicBezTo>
                <a:cubicBezTo>
                  <a:pt x="4918" y="4450"/>
                  <a:pt x="4914" y="4453"/>
                  <a:pt x="4896" y="4443"/>
                </a:cubicBezTo>
                <a:cubicBezTo>
                  <a:pt x="4886" y="4453"/>
                  <a:pt x="4876" y="4464"/>
                  <a:pt x="4866" y="4475"/>
                </a:cubicBezTo>
                <a:cubicBezTo>
                  <a:pt x="4874" y="4479"/>
                  <a:pt x="4882" y="4483"/>
                  <a:pt x="4896" y="4491"/>
                </a:cubicBezTo>
                <a:cubicBezTo>
                  <a:pt x="4870" y="4500"/>
                  <a:pt x="4847" y="4507"/>
                  <a:pt x="4868" y="4536"/>
                </a:cubicBezTo>
                <a:cubicBezTo>
                  <a:pt x="4871" y="4540"/>
                  <a:pt x="4866" y="4554"/>
                  <a:pt x="4862" y="4555"/>
                </a:cubicBezTo>
                <a:cubicBezTo>
                  <a:pt x="4828" y="4561"/>
                  <a:pt x="4804" y="4604"/>
                  <a:pt x="4761" y="4582"/>
                </a:cubicBezTo>
                <a:cubicBezTo>
                  <a:pt x="4749" y="4576"/>
                  <a:pt x="4725" y="4587"/>
                  <a:pt x="4712" y="4597"/>
                </a:cubicBezTo>
                <a:cubicBezTo>
                  <a:pt x="4692" y="4611"/>
                  <a:pt x="4679" y="4608"/>
                  <a:pt x="4668" y="4588"/>
                </a:cubicBezTo>
                <a:cubicBezTo>
                  <a:pt x="4667" y="4587"/>
                  <a:pt x="4662" y="4587"/>
                  <a:pt x="4659" y="4587"/>
                </a:cubicBezTo>
                <a:cubicBezTo>
                  <a:pt x="4659" y="4614"/>
                  <a:pt x="4592" y="4613"/>
                  <a:pt x="4537" y="4583"/>
                </a:cubicBezTo>
                <a:cubicBezTo>
                  <a:pt x="4541" y="4592"/>
                  <a:pt x="4544" y="4598"/>
                  <a:pt x="4547" y="4603"/>
                </a:cubicBezTo>
                <a:cubicBezTo>
                  <a:pt x="4527" y="4603"/>
                  <a:pt x="4507" y="4600"/>
                  <a:pt x="4488" y="4604"/>
                </a:cubicBezTo>
                <a:cubicBezTo>
                  <a:pt x="4462" y="4609"/>
                  <a:pt x="4468" y="4574"/>
                  <a:pt x="4443" y="4574"/>
                </a:cubicBezTo>
                <a:cubicBezTo>
                  <a:pt x="4447" y="4583"/>
                  <a:pt x="4449" y="4589"/>
                  <a:pt x="4451" y="4594"/>
                </a:cubicBezTo>
                <a:cubicBezTo>
                  <a:pt x="4442" y="4599"/>
                  <a:pt x="4432" y="4605"/>
                  <a:pt x="4423" y="4608"/>
                </a:cubicBezTo>
                <a:cubicBezTo>
                  <a:pt x="4414" y="4610"/>
                  <a:pt x="4402" y="4612"/>
                  <a:pt x="4394" y="4608"/>
                </a:cubicBezTo>
                <a:cubicBezTo>
                  <a:pt x="4340" y="4581"/>
                  <a:pt x="4285" y="4575"/>
                  <a:pt x="4230" y="4597"/>
                </a:cubicBezTo>
                <a:cubicBezTo>
                  <a:pt x="4230" y="4606"/>
                  <a:pt x="4230" y="4614"/>
                  <a:pt x="4228" y="4621"/>
                </a:cubicBezTo>
                <a:cubicBezTo>
                  <a:pt x="4226" y="4628"/>
                  <a:pt x="4222" y="4634"/>
                  <a:pt x="4218" y="4639"/>
                </a:cubicBezTo>
                <a:cubicBezTo>
                  <a:pt x="4213" y="4646"/>
                  <a:pt x="4207" y="4658"/>
                  <a:pt x="4200" y="4659"/>
                </a:cubicBezTo>
                <a:cubicBezTo>
                  <a:pt x="4175" y="4661"/>
                  <a:pt x="4157" y="4667"/>
                  <a:pt x="4166" y="4705"/>
                </a:cubicBezTo>
                <a:cubicBezTo>
                  <a:pt x="4138" y="4686"/>
                  <a:pt x="4117" y="4720"/>
                  <a:pt x="4093" y="4700"/>
                </a:cubicBezTo>
                <a:cubicBezTo>
                  <a:pt x="4093" y="4699"/>
                  <a:pt x="4084" y="4712"/>
                  <a:pt x="4077" y="4716"/>
                </a:cubicBezTo>
                <a:cubicBezTo>
                  <a:pt x="4062" y="4727"/>
                  <a:pt x="4047" y="4737"/>
                  <a:pt x="4030" y="4747"/>
                </a:cubicBezTo>
                <a:cubicBezTo>
                  <a:pt x="4025" y="4750"/>
                  <a:pt x="4017" y="4747"/>
                  <a:pt x="4012" y="4750"/>
                </a:cubicBezTo>
                <a:cubicBezTo>
                  <a:pt x="3980" y="4768"/>
                  <a:pt x="3948" y="4781"/>
                  <a:pt x="3918" y="4727"/>
                </a:cubicBezTo>
                <a:cubicBezTo>
                  <a:pt x="3920" y="4772"/>
                  <a:pt x="3899" y="4768"/>
                  <a:pt x="3877" y="4766"/>
                </a:cubicBezTo>
                <a:cubicBezTo>
                  <a:pt x="3828" y="4761"/>
                  <a:pt x="3778" y="4758"/>
                  <a:pt x="3728" y="4754"/>
                </a:cubicBezTo>
                <a:cubicBezTo>
                  <a:pt x="3723" y="4718"/>
                  <a:pt x="3686" y="4737"/>
                  <a:pt x="3668" y="4718"/>
                </a:cubicBezTo>
                <a:cubicBezTo>
                  <a:pt x="3671" y="4713"/>
                  <a:pt x="3674" y="4707"/>
                  <a:pt x="3677" y="4700"/>
                </a:cubicBezTo>
                <a:cubicBezTo>
                  <a:pt x="3646" y="4681"/>
                  <a:pt x="3615" y="4663"/>
                  <a:pt x="3585" y="4643"/>
                </a:cubicBezTo>
                <a:cubicBezTo>
                  <a:pt x="3569" y="4631"/>
                  <a:pt x="3555" y="4615"/>
                  <a:pt x="3539" y="4603"/>
                </a:cubicBezTo>
                <a:cubicBezTo>
                  <a:pt x="3506" y="4581"/>
                  <a:pt x="3486" y="4538"/>
                  <a:pt x="3435" y="4546"/>
                </a:cubicBezTo>
                <a:cubicBezTo>
                  <a:pt x="3434" y="4543"/>
                  <a:pt x="3434" y="4540"/>
                  <a:pt x="3433" y="4537"/>
                </a:cubicBezTo>
                <a:cubicBezTo>
                  <a:pt x="3443" y="4533"/>
                  <a:pt x="3452" y="4529"/>
                  <a:pt x="3464" y="4524"/>
                </a:cubicBezTo>
                <a:cubicBezTo>
                  <a:pt x="3428" y="4500"/>
                  <a:pt x="3403" y="4505"/>
                  <a:pt x="3365" y="4540"/>
                </a:cubicBezTo>
                <a:cubicBezTo>
                  <a:pt x="3358" y="4529"/>
                  <a:pt x="3352" y="4514"/>
                  <a:pt x="3341" y="4509"/>
                </a:cubicBezTo>
                <a:cubicBezTo>
                  <a:pt x="3332" y="4504"/>
                  <a:pt x="3318" y="4512"/>
                  <a:pt x="3306" y="4514"/>
                </a:cubicBezTo>
                <a:cubicBezTo>
                  <a:pt x="3307" y="4517"/>
                  <a:pt x="3307" y="4520"/>
                  <a:pt x="3308" y="4523"/>
                </a:cubicBezTo>
                <a:cubicBezTo>
                  <a:pt x="3320" y="4526"/>
                  <a:pt x="3331" y="4530"/>
                  <a:pt x="3346" y="4533"/>
                </a:cubicBezTo>
                <a:cubicBezTo>
                  <a:pt x="3317" y="4583"/>
                  <a:pt x="3259" y="4587"/>
                  <a:pt x="3229" y="4620"/>
                </a:cubicBezTo>
                <a:cubicBezTo>
                  <a:pt x="3193" y="4623"/>
                  <a:pt x="3160" y="4625"/>
                  <a:pt x="3125" y="4628"/>
                </a:cubicBezTo>
                <a:cubicBezTo>
                  <a:pt x="3129" y="4586"/>
                  <a:pt x="3134" y="4546"/>
                  <a:pt x="3139" y="4501"/>
                </a:cubicBezTo>
                <a:cubicBezTo>
                  <a:pt x="3138" y="4502"/>
                  <a:pt x="3145" y="4499"/>
                  <a:pt x="3155" y="4495"/>
                </a:cubicBezTo>
                <a:cubicBezTo>
                  <a:pt x="3152" y="4491"/>
                  <a:pt x="3149" y="4488"/>
                  <a:pt x="3148" y="4484"/>
                </a:cubicBezTo>
                <a:cubicBezTo>
                  <a:pt x="3144" y="4475"/>
                  <a:pt x="3138" y="4464"/>
                  <a:pt x="3140" y="4456"/>
                </a:cubicBezTo>
                <a:cubicBezTo>
                  <a:pt x="3141" y="4451"/>
                  <a:pt x="3155" y="4448"/>
                  <a:pt x="3163" y="4444"/>
                </a:cubicBezTo>
                <a:cubicBezTo>
                  <a:pt x="3170" y="4441"/>
                  <a:pt x="3185" y="4439"/>
                  <a:pt x="3185" y="4435"/>
                </a:cubicBezTo>
                <a:cubicBezTo>
                  <a:pt x="3191" y="4402"/>
                  <a:pt x="3232" y="4389"/>
                  <a:pt x="3240" y="4394"/>
                </a:cubicBezTo>
                <a:cubicBezTo>
                  <a:pt x="3281" y="4420"/>
                  <a:pt x="3315" y="4379"/>
                  <a:pt x="3352" y="4389"/>
                </a:cubicBezTo>
                <a:cubicBezTo>
                  <a:pt x="3357" y="4391"/>
                  <a:pt x="3364" y="4388"/>
                  <a:pt x="3374" y="4386"/>
                </a:cubicBezTo>
                <a:cubicBezTo>
                  <a:pt x="3366" y="4366"/>
                  <a:pt x="3360" y="4348"/>
                  <a:pt x="3352" y="4328"/>
                </a:cubicBezTo>
                <a:cubicBezTo>
                  <a:pt x="3357" y="4325"/>
                  <a:pt x="3363" y="4321"/>
                  <a:pt x="3371" y="4316"/>
                </a:cubicBezTo>
                <a:cubicBezTo>
                  <a:pt x="3366" y="4310"/>
                  <a:pt x="3361" y="4304"/>
                  <a:pt x="3354" y="4296"/>
                </a:cubicBezTo>
                <a:cubicBezTo>
                  <a:pt x="3362" y="4295"/>
                  <a:pt x="3369" y="4294"/>
                  <a:pt x="3372" y="4293"/>
                </a:cubicBezTo>
                <a:cubicBezTo>
                  <a:pt x="3369" y="4286"/>
                  <a:pt x="3366" y="4280"/>
                  <a:pt x="3363" y="4273"/>
                </a:cubicBezTo>
                <a:lnTo>
                  <a:pt x="3355" y="4255"/>
                </a:lnTo>
                <a:lnTo>
                  <a:pt x="3362" y="4250"/>
                </a:lnTo>
                <a:cubicBezTo>
                  <a:pt x="3369" y="4245"/>
                  <a:pt x="3377" y="4238"/>
                  <a:pt x="3387" y="4230"/>
                </a:cubicBezTo>
                <a:cubicBezTo>
                  <a:pt x="3371" y="4230"/>
                  <a:pt x="3360" y="4230"/>
                  <a:pt x="3349" y="4230"/>
                </a:cubicBezTo>
                <a:cubicBezTo>
                  <a:pt x="3350" y="4229"/>
                  <a:pt x="3351" y="4227"/>
                  <a:pt x="3352" y="4226"/>
                </a:cubicBezTo>
                <a:cubicBezTo>
                  <a:pt x="3334" y="4211"/>
                  <a:pt x="3314" y="4197"/>
                  <a:pt x="3293" y="4180"/>
                </a:cubicBezTo>
                <a:cubicBezTo>
                  <a:pt x="3320" y="4149"/>
                  <a:pt x="3345" y="4117"/>
                  <a:pt x="3332" y="4076"/>
                </a:cubicBezTo>
                <a:cubicBezTo>
                  <a:pt x="3316" y="4071"/>
                  <a:pt x="3301" y="4068"/>
                  <a:pt x="3288" y="4062"/>
                </a:cubicBezTo>
                <a:cubicBezTo>
                  <a:pt x="3283" y="4059"/>
                  <a:pt x="3282" y="4047"/>
                  <a:pt x="3276" y="4032"/>
                </a:cubicBezTo>
                <a:cubicBezTo>
                  <a:pt x="3276" y="4032"/>
                  <a:pt x="3281" y="4025"/>
                  <a:pt x="3281" y="4025"/>
                </a:cubicBezTo>
                <a:cubicBezTo>
                  <a:pt x="3277" y="4009"/>
                  <a:pt x="3275" y="3998"/>
                  <a:pt x="3270" y="3990"/>
                </a:cubicBezTo>
                <a:cubicBezTo>
                  <a:pt x="3267" y="3985"/>
                  <a:pt x="3257" y="3980"/>
                  <a:pt x="3252" y="3981"/>
                </a:cubicBezTo>
                <a:cubicBezTo>
                  <a:pt x="3226" y="3991"/>
                  <a:pt x="3201" y="4000"/>
                  <a:pt x="3177" y="4013"/>
                </a:cubicBezTo>
                <a:cubicBezTo>
                  <a:pt x="3153" y="4026"/>
                  <a:pt x="3131" y="4036"/>
                  <a:pt x="3106" y="4017"/>
                </a:cubicBezTo>
                <a:cubicBezTo>
                  <a:pt x="3104" y="4015"/>
                  <a:pt x="3102" y="4013"/>
                  <a:pt x="3101" y="4013"/>
                </a:cubicBezTo>
                <a:cubicBezTo>
                  <a:pt x="2976" y="4021"/>
                  <a:pt x="3004" y="4015"/>
                  <a:pt x="2944" y="3969"/>
                </a:cubicBezTo>
                <a:cubicBezTo>
                  <a:pt x="2939" y="3950"/>
                  <a:pt x="2937" y="3937"/>
                  <a:pt x="2932" y="3926"/>
                </a:cubicBezTo>
                <a:cubicBezTo>
                  <a:pt x="2916" y="3900"/>
                  <a:pt x="2934" y="3887"/>
                  <a:pt x="2950" y="3873"/>
                </a:cubicBezTo>
                <a:cubicBezTo>
                  <a:pt x="2978" y="3850"/>
                  <a:pt x="2980" y="3836"/>
                  <a:pt x="2961" y="3818"/>
                </a:cubicBezTo>
                <a:cubicBezTo>
                  <a:pt x="2950" y="3827"/>
                  <a:pt x="2935" y="3844"/>
                  <a:pt x="2932" y="3841"/>
                </a:cubicBezTo>
                <a:cubicBezTo>
                  <a:pt x="2916" y="3832"/>
                  <a:pt x="2900" y="3819"/>
                  <a:pt x="2890" y="3804"/>
                </a:cubicBezTo>
                <a:cubicBezTo>
                  <a:pt x="2883" y="3794"/>
                  <a:pt x="2887" y="3777"/>
                  <a:pt x="2884" y="3764"/>
                </a:cubicBezTo>
                <a:cubicBezTo>
                  <a:pt x="2881" y="3754"/>
                  <a:pt x="2877" y="3739"/>
                  <a:pt x="2869" y="3737"/>
                </a:cubicBezTo>
                <a:cubicBezTo>
                  <a:pt x="2858" y="3734"/>
                  <a:pt x="2845" y="3739"/>
                  <a:pt x="2832" y="3742"/>
                </a:cubicBezTo>
                <a:cubicBezTo>
                  <a:pt x="2825" y="3744"/>
                  <a:pt x="2815" y="3752"/>
                  <a:pt x="2811" y="3749"/>
                </a:cubicBezTo>
                <a:cubicBezTo>
                  <a:pt x="2782" y="3730"/>
                  <a:pt x="2754" y="3709"/>
                  <a:pt x="2726" y="3689"/>
                </a:cubicBezTo>
                <a:cubicBezTo>
                  <a:pt x="2725" y="3690"/>
                  <a:pt x="2722" y="3697"/>
                  <a:pt x="2717" y="3703"/>
                </a:cubicBezTo>
                <a:cubicBezTo>
                  <a:pt x="2714" y="3707"/>
                  <a:pt x="2708" y="3715"/>
                  <a:pt x="2704" y="3714"/>
                </a:cubicBezTo>
                <a:cubicBezTo>
                  <a:pt x="2698" y="3712"/>
                  <a:pt x="2691" y="3706"/>
                  <a:pt x="2688" y="3701"/>
                </a:cubicBezTo>
                <a:cubicBezTo>
                  <a:pt x="2675" y="3670"/>
                  <a:pt x="2665" y="3637"/>
                  <a:pt x="2651" y="3606"/>
                </a:cubicBezTo>
                <a:cubicBezTo>
                  <a:pt x="2632" y="3567"/>
                  <a:pt x="2646" y="3519"/>
                  <a:pt x="2689" y="3489"/>
                </a:cubicBezTo>
                <a:cubicBezTo>
                  <a:pt x="2692" y="3488"/>
                  <a:pt x="2692" y="3484"/>
                  <a:pt x="2690" y="3473"/>
                </a:cubicBezTo>
                <a:cubicBezTo>
                  <a:pt x="2684" y="3476"/>
                  <a:pt x="2677" y="3479"/>
                  <a:pt x="2670" y="3482"/>
                </a:cubicBezTo>
                <a:cubicBezTo>
                  <a:pt x="2663" y="3485"/>
                  <a:pt x="2654" y="3493"/>
                  <a:pt x="2648" y="3491"/>
                </a:cubicBezTo>
                <a:cubicBezTo>
                  <a:pt x="2625" y="3483"/>
                  <a:pt x="2615" y="3496"/>
                  <a:pt x="2608" y="3510"/>
                </a:cubicBezTo>
                <a:cubicBezTo>
                  <a:pt x="2594" y="3511"/>
                  <a:pt x="2581" y="3510"/>
                  <a:pt x="2570" y="3514"/>
                </a:cubicBezTo>
                <a:cubicBezTo>
                  <a:pt x="2538" y="3526"/>
                  <a:pt x="2506" y="3538"/>
                  <a:pt x="2476" y="3553"/>
                </a:cubicBezTo>
                <a:cubicBezTo>
                  <a:pt x="2449" y="3567"/>
                  <a:pt x="2422" y="3583"/>
                  <a:pt x="2400" y="3604"/>
                </a:cubicBezTo>
                <a:cubicBezTo>
                  <a:pt x="2387" y="3616"/>
                  <a:pt x="2382" y="3637"/>
                  <a:pt x="2376" y="3655"/>
                </a:cubicBezTo>
                <a:cubicBezTo>
                  <a:pt x="2371" y="3668"/>
                  <a:pt x="2369" y="3682"/>
                  <a:pt x="2366" y="3698"/>
                </a:cubicBezTo>
                <a:cubicBezTo>
                  <a:pt x="2375" y="3701"/>
                  <a:pt x="2385" y="3704"/>
                  <a:pt x="2402" y="3709"/>
                </a:cubicBezTo>
                <a:cubicBezTo>
                  <a:pt x="2385" y="3718"/>
                  <a:pt x="2374" y="3724"/>
                  <a:pt x="2362" y="3731"/>
                </a:cubicBezTo>
                <a:cubicBezTo>
                  <a:pt x="2373" y="3737"/>
                  <a:pt x="2383" y="3744"/>
                  <a:pt x="2394" y="3750"/>
                </a:cubicBezTo>
                <a:cubicBezTo>
                  <a:pt x="2392" y="3753"/>
                  <a:pt x="2390" y="3756"/>
                  <a:pt x="2388" y="3759"/>
                </a:cubicBezTo>
                <a:cubicBezTo>
                  <a:pt x="2411" y="3762"/>
                  <a:pt x="2433" y="3765"/>
                  <a:pt x="2464" y="3769"/>
                </a:cubicBezTo>
                <a:cubicBezTo>
                  <a:pt x="2450" y="3784"/>
                  <a:pt x="2440" y="3795"/>
                  <a:pt x="2426" y="3810"/>
                </a:cubicBezTo>
                <a:cubicBezTo>
                  <a:pt x="2431" y="3825"/>
                  <a:pt x="2437" y="3847"/>
                  <a:pt x="2444" y="3869"/>
                </a:cubicBezTo>
                <a:cubicBezTo>
                  <a:pt x="2442" y="3877"/>
                  <a:pt x="2436" y="3890"/>
                  <a:pt x="2439" y="3895"/>
                </a:cubicBezTo>
                <a:cubicBezTo>
                  <a:pt x="2461" y="3924"/>
                  <a:pt x="2463" y="3942"/>
                  <a:pt x="2444" y="3972"/>
                </a:cubicBezTo>
                <a:cubicBezTo>
                  <a:pt x="2461" y="3972"/>
                  <a:pt x="2476" y="3972"/>
                  <a:pt x="2491" y="3972"/>
                </a:cubicBezTo>
                <a:cubicBezTo>
                  <a:pt x="2492" y="3974"/>
                  <a:pt x="2492" y="3977"/>
                  <a:pt x="2493" y="3979"/>
                </a:cubicBezTo>
                <a:cubicBezTo>
                  <a:pt x="2475" y="3993"/>
                  <a:pt x="2456" y="4007"/>
                  <a:pt x="2438" y="4021"/>
                </a:cubicBezTo>
                <a:cubicBezTo>
                  <a:pt x="2483" y="4053"/>
                  <a:pt x="2489" y="4059"/>
                  <a:pt x="2452" y="4125"/>
                </a:cubicBezTo>
                <a:cubicBezTo>
                  <a:pt x="2469" y="4140"/>
                  <a:pt x="2502" y="4161"/>
                  <a:pt x="2499" y="4167"/>
                </a:cubicBezTo>
                <a:cubicBezTo>
                  <a:pt x="2489" y="4193"/>
                  <a:pt x="2512" y="4198"/>
                  <a:pt x="2518" y="4212"/>
                </a:cubicBezTo>
                <a:cubicBezTo>
                  <a:pt x="2518" y="4214"/>
                  <a:pt x="2521" y="4215"/>
                  <a:pt x="2522" y="4216"/>
                </a:cubicBezTo>
                <a:cubicBezTo>
                  <a:pt x="2536" y="4233"/>
                  <a:pt x="2548" y="4250"/>
                  <a:pt x="2519" y="4269"/>
                </a:cubicBezTo>
                <a:cubicBezTo>
                  <a:pt x="2535" y="4274"/>
                  <a:pt x="2547" y="4279"/>
                  <a:pt x="2560" y="4283"/>
                </a:cubicBezTo>
                <a:cubicBezTo>
                  <a:pt x="2546" y="4316"/>
                  <a:pt x="2532" y="4325"/>
                  <a:pt x="2495" y="4328"/>
                </a:cubicBezTo>
                <a:cubicBezTo>
                  <a:pt x="2521" y="4338"/>
                  <a:pt x="2548" y="4346"/>
                  <a:pt x="2574" y="4355"/>
                </a:cubicBezTo>
                <a:cubicBezTo>
                  <a:pt x="2568" y="4368"/>
                  <a:pt x="2568" y="4368"/>
                  <a:pt x="2522" y="4376"/>
                </a:cubicBezTo>
                <a:cubicBezTo>
                  <a:pt x="2542" y="4392"/>
                  <a:pt x="2560" y="4407"/>
                  <a:pt x="2580" y="4423"/>
                </a:cubicBezTo>
                <a:cubicBezTo>
                  <a:pt x="2550" y="4445"/>
                  <a:pt x="2556" y="4467"/>
                  <a:pt x="2573" y="4492"/>
                </a:cubicBezTo>
                <a:cubicBezTo>
                  <a:pt x="2578" y="4501"/>
                  <a:pt x="2574" y="4517"/>
                  <a:pt x="2574" y="4534"/>
                </a:cubicBezTo>
                <a:cubicBezTo>
                  <a:pt x="2577" y="4536"/>
                  <a:pt x="2586" y="4542"/>
                  <a:pt x="2595" y="4547"/>
                </a:cubicBezTo>
                <a:cubicBezTo>
                  <a:pt x="2593" y="4555"/>
                  <a:pt x="2590" y="4563"/>
                  <a:pt x="2590" y="4564"/>
                </a:cubicBezTo>
                <a:cubicBezTo>
                  <a:pt x="2600" y="4579"/>
                  <a:pt x="2607" y="4589"/>
                  <a:pt x="2616" y="4603"/>
                </a:cubicBezTo>
                <a:cubicBezTo>
                  <a:pt x="2614" y="4604"/>
                  <a:pt x="2618" y="4603"/>
                  <a:pt x="2621" y="4602"/>
                </a:cubicBezTo>
                <a:cubicBezTo>
                  <a:pt x="2625" y="4601"/>
                  <a:pt x="2629" y="4599"/>
                  <a:pt x="2634" y="4597"/>
                </a:cubicBezTo>
                <a:cubicBezTo>
                  <a:pt x="2636" y="4605"/>
                  <a:pt x="2638" y="4610"/>
                  <a:pt x="2639" y="4616"/>
                </a:cubicBezTo>
                <a:cubicBezTo>
                  <a:pt x="2640" y="4622"/>
                  <a:pt x="2641" y="4627"/>
                  <a:pt x="2642" y="4631"/>
                </a:cubicBezTo>
                <a:cubicBezTo>
                  <a:pt x="2626" y="4645"/>
                  <a:pt x="2611" y="4658"/>
                  <a:pt x="2594" y="4672"/>
                </a:cubicBezTo>
                <a:cubicBezTo>
                  <a:pt x="2600" y="4679"/>
                  <a:pt x="2604" y="4685"/>
                  <a:pt x="2611" y="4692"/>
                </a:cubicBezTo>
                <a:cubicBezTo>
                  <a:pt x="2600" y="4701"/>
                  <a:pt x="2589" y="4711"/>
                  <a:pt x="2576" y="4722"/>
                </a:cubicBezTo>
                <a:cubicBezTo>
                  <a:pt x="2582" y="4730"/>
                  <a:pt x="2586" y="4738"/>
                  <a:pt x="2592" y="4746"/>
                </a:cubicBezTo>
                <a:cubicBezTo>
                  <a:pt x="2574" y="4755"/>
                  <a:pt x="2556" y="4765"/>
                  <a:pt x="2537" y="4774"/>
                </a:cubicBezTo>
                <a:cubicBezTo>
                  <a:pt x="2544" y="4779"/>
                  <a:pt x="2550" y="4784"/>
                  <a:pt x="2560" y="4791"/>
                </a:cubicBezTo>
                <a:cubicBezTo>
                  <a:pt x="2547" y="4801"/>
                  <a:pt x="2534" y="4810"/>
                  <a:pt x="2520" y="4821"/>
                </a:cubicBezTo>
                <a:cubicBezTo>
                  <a:pt x="2529" y="4826"/>
                  <a:pt x="2536" y="4831"/>
                  <a:pt x="2548" y="4839"/>
                </a:cubicBezTo>
                <a:cubicBezTo>
                  <a:pt x="2508" y="4863"/>
                  <a:pt x="2485" y="4898"/>
                  <a:pt x="2455" y="4927"/>
                </a:cubicBezTo>
                <a:cubicBezTo>
                  <a:pt x="2409" y="4970"/>
                  <a:pt x="2353" y="4973"/>
                  <a:pt x="2304" y="4999"/>
                </a:cubicBezTo>
                <a:cubicBezTo>
                  <a:pt x="2297" y="5002"/>
                  <a:pt x="2291" y="5009"/>
                  <a:pt x="2288" y="5011"/>
                </a:cubicBezTo>
                <a:cubicBezTo>
                  <a:pt x="2273" y="5007"/>
                  <a:pt x="2261" y="5004"/>
                  <a:pt x="2249" y="5002"/>
                </a:cubicBezTo>
                <a:cubicBezTo>
                  <a:pt x="2245" y="5001"/>
                  <a:pt x="2238" y="5003"/>
                  <a:pt x="2237" y="5001"/>
                </a:cubicBezTo>
                <a:cubicBezTo>
                  <a:pt x="2200" y="4960"/>
                  <a:pt x="2187" y="5015"/>
                  <a:pt x="2163" y="5020"/>
                </a:cubicBezTo>
                <a:cubicBezTo>
                  <a:pt x="2157" y="5022"/>
                  <a:pt x="2152" y="5029"/>
                  <a:pt x="2146" y="5030"/>
                </a:cubicBezTo>
                <a:cubicBezTo>
                  <a:pt x="2117" y="5038"/>
                  <a:pt x="2088" y="5045"/>
                  <a:pt x="2058" y="5052"/>
                </a:cubicBezTo>
                <a:cubicBezTo>
                  <a:pt x="2052" y="5053"/>
                  <a:pt x="2045" y="5052"/>
                  <a:pt x="2038" y="5053"/>
                </a:cubicBezTo>
                <a:cubicBezTo>
                  <a:pt x="2028" y="5053"/>
                  <a:pt x="2017" y="5053"/>
                  <a:pt x="2006" y="5053"/>
                </a:cubicBezTo>
                <a:cubicBezTo>
                  <a:pt x="1989" y="5055"/>
                  <a:pt x="1971" y="5057"/>
                  <a:pt x="1951" y="5059"/>
                </a:cubicBezTo>
                <a:cubicBezTo>
                  <a:pt x="1947" y="5052"/>
                  <a:pt x="1941" y="5043"/>
                  <a:pt x="1936" y="5034"/>
                </a:cubicBezTo>
                <a:cubicBezTo>
                  <a:pt x="1935" y="5035"/>
                  <a:pt x="1933" y="5035"/>
                  <a:pt x="1931" y="5036"/>
                </a:cubicBezTo>
                <a:cubicBezTo>
                  <a:pt x="1933" y="5044"/>
                  <a:pt x="1935" y="5053"/>
                  <a:pt x="1936" y="5059"/>
                </a:cubicBezTo>
                <a:cubicBezTo>
                  <a:pt x="1918" y="5059"/>
                  <a:pt x="1902" y="5059"/>
                  <a:pt x="1883" y="5059"/>
                </a:cubicBezTo>
                <a:cubicBezTo>
                  <a:pt x="1873" y="5056"/>
                  <a:pt x="1860" y="5050"/>
                  <a:pt x="1847" y="5046"/>
                </a:cubicBezTo>
                <a:cubicBezTo>
                  <a:pt x="1842" y="5044"/>
                  <a:pt x="1836" y="5044"/>
                  <a:pt x="1831" y="5042"/>
                </a:cubicBezTo>
                <a:cubicBezTo>
                  <a:pt x="1814" y="5032"/>
                  <a:pt x="1800" y="5019"/>
                  <a:pt x="1782" y="5012"/>
                </a:cubicBezTo>
                <a:cubicBezTo>
                  <a:pt x="1759" y="5003"/>
                  <a:pt x="1735" y="5000"/>
                  <a:pt x="1707" y="4994"/>
                </a:cubicBezTo>
                <a:cubicBezTo>
                  <a:pt x="1707" y="4994"/>
                  <a:pt x="1708" y="4988"/>
                  <a:pt x="1708" y="4983"/>
                </a:cubicBezTo>
                <a:cubicBezTo>
                  <a:pt x="1695" y="4979"/>
                  <a:pt x="1682" y="4974"/>
                  <a:pt x="1666" y="4970"/>
                </a:cubicBezTo>
                <a:cubicBezTo>
                  <a:pt x="1675" y="4959"/>
                  <a:pt x="1680" y="4951"/>
                  <a:pt x="1689" y="4940"/>
                </a:cubicBezTo>
                <a:cubicBezTo>
                  <a:pt x="1672" y="4941"/>
                  <a:pt x="1661" y="4942"/>
                  <a:pt x="1646" y="4943"/>
                </a:cubicBezTo>
                <a:cubicBezTo>
                  <a:pt x="1653" y="4933"/>
                  <a:pt x="1657" y="4928"/>
                  <a:pt x="1661" y="4923"/>
                </a:cubicBezTo>
                <a:cubicBezTo>
                  <a:pt x="1651" y="4901"/>
                  <a:pt x="1601" y="4942"/>
                  <a:pt x="1615" y="4891"/>
                </a:cubicBezTo>
                <a:cubicBezTo>
                  <a:pt x="1597" y="4891"/>
                  <a:pt x="1578" y="4895"/>
                  <a:pt x="1565" y="4889"/>
                </a:cubicBezTo>
                <a:cubicBezTo>
                  <a:pt x="1558" y="4885"/>
                  <a:pt x="1558" y="4865"/>
                  <a:pt x="1552" y="4846"/>
                </a:cubicBezTo>
                <a:cubicBezTo>
                  <a:pt x="1529" y="4846"/>
                  <a:pt x="1496" y="4846"/>
                  <a:pt x="1461" y="4846"/>
                </a:cubicBezTo>
                <a:cubicBezTo>
                  <a:pt x="1471" y="4835"/>
                  <a:pt x="1481" y="4824"/>
                  <a:pt x="1481" y="4823"/>
                </a:cubicBezTo>
                <a:cubicBezTo>
                  <a:pt x="1470" y="4809"/>
                  <a:pt x="1457" y="4797"/>
                  <a:pt x="1445" y="4785"/>
                </a:cubicBezTo>
                <a:cubicBezTo>
                  <a:pt x="1442" y="4786"/>
                  <a:pt x="1439" y="4788"/>
                  <a:pt x="1436" y="4789"/>
                </a:cubicBezTo>
                <a:cubicBezTo>
                  <a:pt x="1441" y="4773"/>
                  <a:pt x="1446" y="4757"/>
                  <a:pt x="1452" y="4738"/>
                </a:cubicBezTo>
                <a:cubicBezTo>
                  <a:pt x="1436" y="4725"/>
                  <a:pt x="1416" y="4709"/>
                  <a:pt x="1395" y="4692"/>
                </a:cubicBezTo>
                <a:cubicBezTo>
                  <a:pt x="1400" y="4690"/>
                  <a:pt x="1405" y="4687"/>
                  <a:pt x="1413" y="4684"/>
                </a:cubicBezTo>
                <a:cubicBezTo>
                  <a:pt x="1402" y="4668"/>
                  <a:pt x="1391" y="4655"/>
                  <a:pt x="1380" y="4640"/>
                </a:cubicBezTo>
                <a:cubicBezTo>
                  <a:pt x="1393" y="4635"/>
                  <a:pt x="1402" y="4631"/>
                  <a:pt x="1414" y="4627"/>
                </a:cubicBezTo>
                <a:cubicBezTo>
                  <a:pt x="1405" y="4621"/>
                  <a:pt x="1399" y="4618"/>
                  <a:pt x="1393" y="4615"/>
                </a:cubicBezTo>
                <a:cubicBezTo>
                  <a:pt x="1395" y="4612"/>
                  <a:pt x="1397" y="4608"/>
                  <a:pt x="1398" y="4604"/>
                </a:cubicBezTo>
                <a:cubicBezTo>
                  <a:pt x="1372" y="4602"/>
                  <a:pt x="1356" y="4553"/>
                  <a:pt x="1323" y="4593"/>
                </a:cubicBezTo>
                <a:cubicBezTo>
                  <a:pt x="1321" y="4590"/>
                  <a:pt x="1318" y="4587"/>
                  <a:pt x="1319" y="4587"/>
                </a:cubicBezTo>
                <a:cubicBezTo>
                  <a:pt x="1336" y="4546"/>
                  <a:pt x="1329" y="4537"/>
                  <a:pt x="1283" y="4533"/>
                </a:cubicBezTo>
                <a:cubicBezTo>
                  <a:pt x="1276" y="4533"/>
                  <a:pt x="1267" y="4525"/>
                  <a:pt x="1263" y="4518"/>
                </a:cubicBezTo>
                <a:cubicBezTo>
                  <a:pt x="1259" y="4509"/>
                  <a:pt x="1258" y="4497"/>
                  <a:pt x="1256" y="4487"/>
                </a:cubicBezTo>
                <a:cubicBezTo>
                  <a:pt x="1260" y="4484"/>
                  <a:pt x="1263" y="4482"/>
                  <a:pt x="1266" y="4480"/>
                </a:cubicBezTo>
                <a:cubicBezTo>
                  <a:pt x="1252" y="4472"/>
                  <a:pt x="1237" y="4465"/>
                  <a:pt x="1224" y="4455"/>
                </a:cubicBezTo>
                <a:cubicBezTo>
                  <a:pt x="1219" y="4451"/>
                  <a:pt x="1219" y="4441"/>
                  <a:pt x="1220" y="4432"/>
                </a:cubicBezTo>
                <a:cubicBezTo>
                  <a:pt x="1214" y="4419"/>
                  <a:pt x="1185" y="4418"/>
                  <a:pt x="1202" y="4392"/>
                </a:cubicBezTo>
                <a:cubicBezTo>
                  <a:pt x="1179" y="4382"/>
                  <a:pt x="1157" y="4373"/>
                  <a:pt x="1131" y="4362"/>
                </a:cubicBezTo>
                <a:cubicBezTo>
                  <a:pt x="1144" y="4353"/>
                  <a:pt x="1154" y="4347"/>
                  <a:pt x="1164" y="4340"/>
                </a:cubicBezTo>
                <a:cubicBezTo>
                  <a:pt x="1110" y="4352"/>
                  <a:pt x="1101" y="4298"/>
                  <a:pt x="1070" y="4275"/>
                </a:cubicBezTo>
                <a:cubicBezTo>
                  <a:pt x="1082" y="4267"/>
                  <a:pt x="1095" y="4258"/>
                  <a:pt x="1114" y="4245"/>
                </a:cubicBezTo>
                <a:cubicBezTo>
                  <a:pt x="1080" y="4243"/>
                  <a:pt x="1051" y="4242"/>
                  <a:pt x="1019" y="4240"/>
                </a:cubicBezTo>
                <a:cubicBezTo>
                  <a:pt x="1031" y="4228"/>
                  <a:pt x="1043" y="4215"/>
                  <a:pt x="1057" y="4201"/>
                </a:cubicBezTo>
                <a:cubicBezTo>
                  <a:pt x="1042" y="4195"/>
                  <a:pt x="1025" y="4187"/>
                  <a:pt x="1004" y="4177"/>
                </a:cubicBezTo>
                <a:cubicBezTo>
                  <a:pt x="1016" y="4167"/>
                  <a:pt x="1025" y="4159"/>
                  <a:pt x="1037" y="4149"/>
                </a:cubicBezTo>
                <a:cubicBezTo>
                  <a:pt x="1034" y="4143"/>
                  <a:pt x="1030" y="4136"/>
                  <a:pt x="1025" y="4127"/>
                </a:cubicBezTo>
                <a:cubicBezTo>
                  <a:pt x="1034" y="4127"/>
                  <a:pt x="1041" y="4127"/>
                  <a:pt x="1050" y="4127"/>
                </a:cubicBezTo>
                <a:cubicBezTo>
                  <a:pt x="1037" y="4111"/>
                  <a:pt x="1025" y="4097"/>
                  <a:pt x="1015" y="4084"/>
                </a:cubicBezTo>
                <a:cubicBezTo>
                  <a:pt x="1038" y="4078"/>
                  <a:pt x="1060" y="4072"/>
                  <a:pt x="1088" y="4065"/>
                </a:cubicBezTo>
                <a:cubicBezTo>
                  <a:pt x="1070" y="4054"/>
                  <a:pt x="1059" y="4047"/>
                  <a:pt x="1045" y="4039"/>
                </a:cubicBezTo>
                <a:cubicBezTo>
                  <a:pt x="1077" y="4010"/>
                  <a:pt x="1109" y="3981"/>
                  <a:pt x="1145" y="3950"/>
                </a:cubicBezTo>
                <a:cubicBezTo>
                  <a:pt x="1131" y="3939"/>
                  <a:pt x="1120" y="3930"/>
                  <a:pt x="1105" y="3918"/>
                </a:cubicBezTo>
                <a:cubicBezTo>
                  <a:pt x="1128" y="3913"/>
                  <a:pt x="1149" y="3910"/>
                  <a:pt x="1170" y="3905"/>
                </a:cubicBezTo>
                <a:cubicBezTo>
                  <a:pt x="1170" y="3903"/>
                  <a:pt x="1170" y="3900"/>
                  <a:pt x="1169" y="3898"/>
                </a:cubicBezTo>
                <a:cubicBezTo>
                  <a:pt x="1159" y="3899"/>
                  <a:pt x="1149" y="3900"/>
                  <a:pt x="1134" y="3902"/>
                </a:cubicBezTo>
                <a:cubicBezTo>
                  <a:pt x="1139" y="3888"/>
                  <a:pt x="1145" y="3876"/>
                  <a:pt x="1150" y="3862"/>
                </a:cubicBezTo>
                <a:cubicBezTo>
                  <a:pt x="1135" y="3869"/>
                  <a:pt x="1120" y="3875"/>
                  <a:pt x="1102" y="3882"/>
                </a:cubicBezTo>
                <a:cubicBezTo>
                  <a:pt x="1099" y="3861"/>
                  <a:pt x="1095" y="3842"/>
                  <a:pt x="1092" y="3824"/>
                </a:cubicBezTo>
                <a:cubicBezTo>
                  <a:pt x="1090" y="3824"/>
                  <a:pt x="1087" y="3824"/>
                  <a:pt x="1085" y="3823"/>
                </a:cubicBezTo>
                <a:cubicBezTo>
                  <a:pt x="1089" y="3815"/>
                  <a:pt x="1094" y="3807"/>
                  <a:pt x="1101" y="3794"/>
                </a:cubicBezTo>
                <a:cubicBezTo>
                  <a:pt x="1079" y="3780"/>
                  <a:pt x="1059" y="3764"/>
                  <a:pt x="1036" y="3754"/>
                </a:cubicBezTo>
                <a:cubicBezTo>
                  <a:pt x="1006" y="3742"/>
                  <a:pt x="1005" y="3727"/>
                  <a:pt x="1025" y="3705"/>
                </a:cubicBezTo>
                <a:cubicBezTo>
                  <a:pt x="999" y="3699"/>
                  <a:pt x="975" y="3692"/>
                  <a:pt x="952" y="3686"/>
                </a:cubicBezTo>
                <a:cubicBezTo>
                  <a:pt x="952" y="3675"/>
                  <a:pt x="952" y="3665"/>
                  <a:pt x="952" y="3661"/>
                </a:cubicBezTo>
                <a:cubicBezTo>
                  <a:pt x="972" y="3649"/>
                  <a:pt x="991" y="3638"/>
                  <a:pt x="1011" y="3627"/>
                </a:cubicBezTo>
                <a:cubicBezTo>
                  <a:pt x="1000" y="3611"/>
                  <a:pt x="989" y="3594"/>
                  <a:pt x="979" y="3578"/>
                </a:cubicBezTo>
                <a:cubicBezTo>
                  <a:pt x="977" y="3580"/>
                  <a:pt x="974" y="3582"/>
                  <a:pt x="972" y="3584"/>
                </a:cubicBezTo>
                <a:cubicBezTo>
                  <a:pt x="975" y="3595"/>
                  <a:pt x="978" y="3607"/>
                  <a:pt x="981" y="3620"/>
                </a:cubicBezTo>
                <a:cubicBezTo>
                  <a:pt x="955" y="3606"/>
                  <a:pt x="934" y="3593"/>
                  <a:pt x="910" y="3580"/>
                </a:cubicBezTo>
                <a:cubicBezTo>
                  <a:pt x="918" y="3574"/>
                  <a:pt x="926" y="3568"/>
                  <a:pt x="935" y="3560"/>
                </a:cubicBezTo>
                <a:cubicBezTo>
                  <a:pt x="928" y="3550"/>
                  <a:pt x="922" y="3541"/>
                  <a:pt x="916" y="3533"/>
                </a:cubicBezTo>
                <a:cubicBezTo>
                  <a:pt x="922" y="3521"/>
                  <a:pt x="926" y="3510"/>
                  <a:pt x="931" y="3497"/>
                </a:cubicBezTo>
                <a:cubicBezTo>
                  <a:pt x="943" y="3498"/>
                  <a:pt x="955" y="3498"/>
                  <a:pt x="968" y="3499"/>
                </a:cubicBezTo>
                <a:cubicBezTo>
                  <a:pt x="938" y="3478"/>
                  <a:pt x="875" y="3476"/>
                  <a:pt x="923" y="3407"/>
                </a:cubicBezTo>
                <a:cubicBezTo>
                  <a:pt x="898" y="3409"/>
                  <a:pt x="881" y="3411"/>
                  <a:pt x="859" y="3413"/>
                </a:cubicBezTo>
                <a:cubicBezTo>
                  <a:pt x="866" y="3393"/>
                  <a:pt x="871" y="3377"/>
                  <a:pt x="878" y="3358"/>
                </a:cubicBezTo>
                <a:cubicBezTo>
                  <a:pt x="835" y="3369"/>
                  <a:pt x="796" y="3401"/>
                  <a:pt x="756" y="3358"/>
                </a:cubicBezTo>
                <a:cubicBezTo>
                  <a:pt x="762" y="3356"/>
                  <a:pt x="768" y="3354"/>
                  <a:pt x="773" y="3352"/>
                </a:cubicBezTo>
                <a:cubicBezTo>
                  <a:pt x="772" y="3350"/>
                  <a:pt x="771" y="3347"/>
                  <a:pt x="770" y="3344"/>
                </a:cubicBezTo>
                <a:cubicBezTo>
                  <a:pt x="761" y="3348"/>
                  <a:pt x="752" y="3351"/>
                  <a:pt x="743" y="3355"/>
                </a:cubicBezTo>
                <a:cubicBezTo>
                  <a:pt x="740" y="3356"/>
                  <a:pt x="738" y="3358"/>
                  <a:pt x="736" y="3360"/>
                </a:cubicBezTo>
                <a:cubicBezTo>
                  <a:pt x="725" y="3346"/>
                  <a:pt x="717" y="3331"/>
                  <a:pt x="704" y="3322"/>
                </a:cubicBezTo>
                <a:cubicBezTo>
                  <a:pt x="689" y="3311"/>
                  <a:pt x="671" y="3306"/>
                  <a:pt x="656" y="3300"/>
                </a:cubicBezTo>
                <a:cubicBezTo>
                  <a:pt x="648" y="3313"/>
                  <a:pt x="640" y="3320"/>
                  <a:pt x="637" y="3329"/>
                </a:cubicBezTo>
                <a:cubicBezTo>
                  <a:pt x="633" y="3336"/>
                  <a:pt x="633" y="3345"/>
                  <a:pt x="631" y="3358"/>
                </a:cubicBezTo>
                <a:cubicBezTo>
                  <a:pt x="596" y="3347"/>
                  <a:pt x="560" y="3336"/>
                  <a:pt x="519" y="3322"/>
                </a:cubicBezTo>
                <a:cubicBezTo>
                  <a:pt x="536" y="3319"/>
                  <a:pt x="547" y="3317"/>
                  <a:pt x="560" y="3315"/>
                </a:cubicBezTo>
                <a:cubicBezTo>
                  <a:pt x="556" y="3306"/>
                  <a:pt x="553" y="3297"/>
                  <a:pt x="545" y="3280"/>
                </a:cubicBezTo>
                <a:cubicBezTo>
                  <a:pt x="563" y="3262"/>
                  <a:pt x="582" y="3241"/>
                  <a:pt x="600" y="3222"/>
                </a:cubicBezTo>
                <a:cubicBezTo>
                  <a:pt x="573" y="3238"/>
                  <a:pt x="543" y="3257"/>
                  <a:pt x="512" y="3275"/>
                </a:cubicBezTo>
                <a:cubicBezTo>
                  <a:pt x="511" y="3272"/>
                  <a:pt x="508" y="3269"/>
                  <a:pt x="506" y="3266"/>
                </a:cubicBezTo>
                <a:cubicBezTo>
                  <a:pt x="521" y="3254"/>
                  <a:pt x="537" y="3243"/>
                  <a:pt x="554" y="3230"/>
                </a:cubicBezTo>
                <a:cubicBezTo>
                  <a:pt x="538" y="3208"/>
                  <a:pt x="544" y="3160"/>
                  <a:pt x="498" y="3157"/>
                </a:cubicBezTo>
                <a:cubicBezTo>
                  <a:pt x="471" y="3156"/>
                  <a:pt x="439" y="3129"/>
                  <a:pt x="420" y="3159"/>
                </a:cubicBezTo>
                <a:cubicBezTo>
                  <a:pt x="403" y="3155"/>
                  <a:pt x="388" y="3155"/>
                  <a:pt x="375" y="3149"/>
                </a:cubicBezTo>
                <a:cubicBezTo>
                  <a:pt x="356" y="3138"/>
                  <a:pt x="337" y="3124"/>
                  <a:pt x="319" y="3112"/>
                </a:cubicBezTo>
                <a:cubicBezTo>
                  <a:pt x="336" y="3089"/>
                  <a:pt x="336" y="3089"/>
                  <a:pt x="274" y="3039"/>
                </a:cubicBezTo>
                <a:cubicBezTo>
                  <a:pt x="278" y="3034"/>
                  <a:pt x="284" y="3029"/>
                  <a:pt x="291" y="3023"/>
                </a:cubicBezTo>
                <a:cubicBezTo>
                  <a:pt x="280" y="3018"/>
                  <a:pt x="272" y="3014"/>
                  <a:pt x="261" y="3009"/>
                </a:cubicBezTo>
                <a:cubicBezTo>
                  <a:pt x="268" y="3001"/>
                  <a:pt x="275" y="2995"/>
                  <a:pt x="283" y="2987"/>
                </a:cubicBezTo>
                <a:cubicBezTo>
                  <a:pt x="254" y="2972"/>
                  <a:pt x="227" y="2958"/>
                  <a:pt x="196" y="2942"/>
                </a:cubicBezTo>
                <a:cubicBezTo>
                  <a:pt x="229" y="2933"/>
                  <a:pt x="256" y="2926"/>
                  <a:pt x="282" y="2919"/>
                </a:cubicBezTo>
                <a:cubicBezTo>
                  <a:pt x="280" y="2888"/>
                  <a:pt x="310" y="2846"/>
                  <a:pt x="253" y="2834"/>
                </a:cubicBezTo>
                <a:cubicBezTo>
                  <a:pt x="290" y="2776"/>
                  <a:pt x="215" y="2791"/>
                  <a:pt x="211" y="2756"/>
                </a:cubicBezTo>
                <a:cubicBezTo>
                  <a:pt x="214" y="2753"/>
                  <a:pt x="222" y="2748"/>
                  <a:pt x="226" y="2744"/>
                </a:cubicBezTo>
                <a:cubicBezTo>
                  <a:pt x="198" y="2703"/>
                  <a:pt x="229" y="2667"/>
                  <a:pt x="236" y="2626"/>
                </a:cubicBezTo>
                <a:cubicBezTo>
                  <a:pt x="229" y="2627"/>
                  <a:pt x="225" y="2628"/>
                  <a:pt x="221" y="2629"/>
                </a:cubicBezTo>
                <a:cubicBezTo>
                  <a:pt x="216" y="2631"/>
                  <a:pt x="212" y="2632"/>
                  <a:pt x="201" y="2628"/>
                </a:cubicBezTo>
                <a:cubicBezTo>
                  <a:pt x="209" y="2615"/>
                  <a:pt x="218" y="2602"/>
                  <a:pt x="228" y="2587"/>
                </a:cubicBezTo>
                <a:cubicBezTo>
                  <a:pt x="248" y="2629"/>
                  <a:pt x="254" y="2631"/>
                  <a:pt x="288" y="2610"/>
                </a:cubicBezTo>
                <a:cubicBezTo>
                  <a:pt x="311" y="2596"/>
                  <a:pt x="323" y="2602"/>
                  <a:pt x="337" y="2627"/>
                </a:cubicBezTo>
                <a:cubicBezTo>
                  <a:pt x="342" y="2635"/>
                  <a:pt x="359" y="2636"/>
                  <a:pt x="370" y="2639"/>
                </a:cubicBezTo>
                <a:cubicBezTo>
                  <a:pt x="373" y="2636"/>
                  <a:pt x="375" y="2632"/>
                  <a:pt x="378" y="2628"/>
                </a:cubicBezTo>
                <a:cubicBezTo>
                  <a:pt x="369" y="2619"/>
                  <a:pt x="361" y="2611"/>
                  <a:pt x="352" y="2602"/>
                </a:cubicBezTo>
                <a:cubicBezTo>
                  <a:pt x="347" y="2598"/>
                  <a:pt x="338" y="2596"/>
                  <a:pt x="334" y="2590"/>
                </a:cubicBezTo>
                <a:cubicBezTo>
                  <a:pt x="322" y="2575"/>
                  <a:pt x="309" y="2574"/>
                  <a:pt x="292" y="2582"/>
                </a:cubicBezTo>
                <a:cubicBezTo>
                  <a:pt x="282" y="2586"/>
                  <a:pt x="269" y="2585"/>
                  <a:pt x="258" y="2587"/>
                </a:cubicBezTo>
                <a:cubicBezTo>
                  <a:pt x="256" y="2584"/>
                  <a:pt x="255" y="2581"/>
                  <a:pt x="254" y="2578"/>
                </a:cubicBezTo>
                <a:cubicBezTo>
                  <a:pt x="260" y="2571"/>
                  <a:pt x="266" y="2564"/>
                  <a:pt x="271" y="2559"/>
                </a:cubicBezTo>
                <a:cubicBezTo>
                  <a:pt x="268" y="2554"/>
                  <a:pt x="266" y="2550"/>
                  <a:pt x="263" y="2545"/>
                </a:cubicBezTo>
                <a:lnTo>
                  <a:pt x="257" y="2533"/>
                </a:lnTo>
                <a:lnTo>
                  <a:pt x="282" y="2532"/>
                </a:lnTo>
                <a:cubicBezTo>
                  <a:pt x="291" y="2532"/>
                  <a:pt x="299" y="2531"/>
                  <a:pt x="308" y="2531"/>
                </a:cubicBezTo>
                <a:cubicBezTo>
                  <a:pt x="304" y="2520"/>
                  <a:pt x="299" y="2510"/>
                  <a:pt x="294" y="2500"/>
                </a:cubicBezTo>
                <a:cubicBezTo>
                  <a:pt x="300" y="2499"/>
                  <a:pt x="306" y="2498"/>
                  <a:pt x="312" y="2497"/>
                </a:cubicBezTo>
                <a:cubicBezTo>
                  <a:pt x="311" y="2487"/>
                  <a:pt x="309" y="2477"/>
                  <a:pt x="308" y="2466"/>
                </a:cubicBezTo>
                <a:cubicBezTo>
                  <a:pt x="297" y="2464"/>
                  <a:pt x="286" y="2462"/>
                  <a:pt x="268" y="2459"/>
                </a:cubicBezTo>
                <a:cubicBezTo>
                  <a:pt x="277" y="2446"/>
                  <a:pt x="284" y="2436"/>
                  <a:pt x="292" y="2424"/>
                </a:cubicBezTo>
                <a:cubicBezTo>
                  <a:pt x="290" y="2418"/>
                  <a:pt x="286" y="2408"/>
                  <a:pt x="281" y="2397"/>
                </a:cubicBezTo>
                <a:cubicBezTo>
                  <a:pt x="289" y="2392"/>
                  <a:pt x="296" y="2388"/>
                  <a:pt x="300" y="2386"/>
                </a:cubicBezTo>
                <a:cubicBezTo>
                  <a:pt x="290" y="2376"/>
                  <a:pt x="275" y="2366"/>
                  <a:pt x="275" y="2357"/>
                </a:cubicBezTo>
                <a:cubicBezTo>
                  <a:pt x="275" y="2347"/>
                  <a:pt x="289" y="2337"/>
                  <a:pt x="294" y="2322"/>
                </a:cubicBezTo>
                <a:cubicBezTo>
                  <a:pt x="267" y="2353"/>
                  <a:pt x="241" y="2336"/>
                  <a:pt x="205" y="2326"/>
                </a:cubicBezTo>
                <a:cubicBezTo>
                  <a:pt x="222" y="2316"/>
                  <a:pt x="232" y="2310"/>
                  <a:pt x="243" y="2304"/>
                </a:cubicBezTo>
                <a:cubicBezTo>
                  <a:pt x="241" y="2291"/>
                  <a:pt x="239" y="2276"/>
                  <a:pt x="238" y="2270"/>
                </a:cubicBezTo>
                <a:cubicBezTo>
                  <a:pt x="214" y="2259"/>
                  <a:pt x="194" y="2250"/>
                  <a:pt x="168" y="2238"/>
                </a:cubicBezTo>
                <a:cubicBezTo>
                  <a:pt x="181" y="2225"/>
                  <a:pt x="190" y="2217"/>
                  <a:pt x="202" y="2206"/>
                </a:cubicBezTo>
                <a:cubicBezTo>
                  <a:pt x="119" y="2195"/>
                  <a:pt x="62" y="2146"/>
                  <a:pt x="21" y="2098"/>
                </a:cubicBezTo>
                <a:cubicBezTo>
                  <a:pt x="31" y="2059"/>
                  <a:pt x="39" y="2033"/>
                  <a:pt x="49" y="1997"/>
                </a:cubicBezTo>
                <a:cubicBezTo>
                  <a:pt x="84" y="1999"/>
                  <a:pt x="129" y="2002"/>
                  <a:pt x="173" y="2003"/>
                </a:cubicBezTo>
                <a:cubicBezTo>
                  <a:pt x="174" y="2001"/>
                  <a:pt x="174" y="1999"/>
                  <a:pt x="174" y="1996"/>
                </a:cubicBezTo>
                <a:cubicBezTo>
                  <a:pt x="115" y="1981"/>
                  <a:pt x="57" y="1967"/>
                  <a:pt x="0" y="1952"/>
                </a:cubicBezTo>
                <a:cubicBezTo>
                  <a:pt x="0" y="1908"/>
                  <a:pt x="16" y="1881"/>
                  <a:pt x="48" y="1862"/>
                </a:cubicBezTo>
                <a:cubicBezTo>
                  <a:pt x="53" y="1859"/>
                  <a:pt x="54" y="1850"/>
                  <a:pt x="56" y="1843"/>
                </a:cubicBezTo>
                <a:cubicBezTo>
                  <a:pt x="66" y="1821"/>
                  <a:pt x="74" y="1798"/>
                  <a:pt x="82" y="1780"/>
                </a:cubicBezTo>
                <a:cubicBezTo>
                  <a:pt x="108" y="1792"/>
                  <a:pt x="128" y="1801"/>
                  <a:pt x="155" y="1814"/>
                </a:cubicBezTo>
                <a:cubicBezTo>
                  <a:pt x="180" y="1806"/>
                  <a:pt x="166" y="1774"/>
                  <a:pt x="160" y="1766"/>
                </a:cubicBezTo>
                <a:cubicBezTo>
                  <a:pt x="144" y="1746"/>
                  <a:pt x="138" y="1727"/>
                  <a:pt x="140" y="1703"/>
                </a:cubicBezTo>
                <a:cubicBezTo>
                  <a:pt x="141" y="1694"/>
                  <a:pt x="133" y="1685"/>
                  <a:pt x="129" y="1674"/>
                </a:cubicBezTo>
                <a:cubicBezTo>
                  <a:pt x="141" y="1670"/>
                  <a:pt x="153" y="1667"/>
                  <a:pt x="165" y="1663"/>
                </a:cubicBezTo>
                <a:cubicBezTo>
                  <a:pt x="155" y="1625"/>
                  <a:pt x="179" y="1600"/>
                  <a:pt x="215" y="1607"/>
                </a:cubicBezTo>
                <a:cubicBezTo>
                  <a:pt x="225" y="1568"/>
                  <a:pt x="227" y="1568"/>
                  <a:pt x="261" y="1593"/>
                </a:cubicBezTo>
                <a:cubicBezTo>
                  <a:pt x="263" y="1595"/>
                  <a:pt x="276" y="1590"/>
                  <a:pt x="277" y="1586"/>
                </a:cubicBezTo>
                <a:cubicBezTo>
                  <a:pt x="282" y="1575"/>
                  <a:pt x="281" y="1558"/>
                  <a:pt x="288" y="1553"/>
                </a:cubicBezTo>
                <a:cubicBezTo>
                  <a:pt x="301" y="1545"/>
                  <a:pt x="319" y="1543"/>
                  <a:pt x="341" y="1536"/>
                </a:cubicBezTo>
                <a:cubicBezTo>
                  <a:pt x="344" y="1519"/>
                  <a:pt x="355" y="1513"/>
                  <a:pt x="385" y="1522"/>
                </a:cubicBezTo>
                <a:cubicBezTo>
                  <a:pt x="405" y="1529"/>
                  <a:pt x="434" y="1521"/>
                  <a:pt x="447" y="1496"/>
                </a:cubicBezTo>
                <a:cubicBezTo>
                  <a:pt x="441" y="1486"/>
                  <a:pt x="436" y="1478"/>
                  <a:pt x="430" y="1469"/>
                </a:cubicBezTo>
                <a:cubicBezTo>
                  <a:pt x="441" y="1464"/>
                  <a:pt x="452" y="1459"/>
                  <a:pt x="468" y="1451"/>
                </a:cubicBezTo>
                <a:cubicBezTo>
                  <a:pt x="454" y="1498"/>
                  <a:pt x="462" y="1507"/>
                  <a:pt x="504" y="1503"/>
                </a:cubicBezTo>
                <a:cubicBezTo>
                  <a:pt x="520" y="1501"/>
                  <a:pt x="536" y="1495"/>
                  <a:pt x="553" y="1494"/>
                </a:cubicBezTo>
                <a:cubicBezTo>
                  <a:pt x="565" y="1494"/>
                  <a:pt x="578" y="1499"/>
                  <a:pt x="590" y="1501"/>
                </a:cubicBezTo>
                <a:cubicBezTo>
                  <a:pt x="601" y="1503"/>
                  <a:pt x="612" y="1505"/>
                  <a:pt x="622" y="1506"/>
                </a:cubicBezTo>
                <a:cubicBezTo>
                  <a:pt x="615" y="1483"/>
                  <a:pt x="608" y="1460"/>
                  <a:pt x="599" y="1435"/>
                </a:cubicBezTo>
                <a:cubicBezTo>
                  <a:pt x="634" y="1425"/>
                  <a:pt x="676" y="1426"/>
                  <a:pt x="691" y="1377"/>
                </a:cubicBezTo>
                <a:cubicBezTo>
                  <a:pt x="687" y="1358"/>
                  <a:pt x="657" y="1336"/>
                  <a:pt x="685" y="1308"/>
                </a:cubicBezTo>
                <a:cubicBezTo>
                  <a:pt x="664" y="1285"/>
                  <a:pt x="682" y="1267"/>
                  <a:pt x="691" y="1245"/>
                </a:cubicBezTo>
                <a:cubicBezTo>
                  <a:pt x="695" y="1237"/>
                  <a:pt x="687" y="1223"/>
                  <a:pt x="684" y="1206"/>
                </a:cubicBezTo>
                <a:cubicBezTo>
                  <a:pt x="734" y="1192"/>
                  <a:pt x="788" y="1177"/>
                  <a:pt x="842" y="1162"/>
                </a:cubicBezTo>
                <a:cubicBezTo>
                  <a:pt x="842" y="1159"/>
                  <a:pt x="842" y="1156"/>
                  <a:pt x="843" y="1152"/>
                </a:cubicBezTo>
                <a:cubicBezTo>
                  <a:pt x="834" y="1147"/>
                  <a:pt x="823" y="1145"/>
                  <a:pt x="818" y="1138"/>
                </a:cubicBezTo>
                <a:cubicBezTo>
                  <a:pt x="813" y="1132"/>
                  <a:pt x="809" y="1119"/>
                  <a:pt x="812" y="1112"/>
                </a:cubicBezTo>
                <a:cubicBezTo>
                  <a:pt x="825" y="1081"/>
                  <a:pt x="817" y="1068"/>
                  <a:pt x="784" y="1067"/>
                </a:cubicBezTo>
                <a:cubicBezTo>
                  <a:pt x="778" y="1067"/>
                  <a:pt x="773" y="1063"/>
                  <a:pt x="765" y="1061"/>
                </a:cubicBezTo>
                <a:cubicBezTo>
                  <a:pt x="770" y="1047"/>
                  <a:pt x="772" y="1033"/>
                  <a:pt x="778" y="1022"/>
                </a:cubicBezTo>
                <a:cubicBezTo>
                  <a:pt x="788" y="1005"/>
                  <a:pt x="781" y="993"/>
                  <a:pt x="772" y="979"/>
                </a:cubicBezTo>
                <a:cubicBezTo>
                  <a:pt x="752" y="945"/>
                  <a:pt x="737" y="909"/>
                  <a:pt x="741" y="868"/>
                </a:cubicBezTo>
                <a:cubicBezTo>
                  <a:pt x="742" y="859"/>
                  <a:pt x="750" y="851"/>
                  <a:pt x="762" y="832"/>
                </a:cubicBezTo>
                <a:cubicBezTo>
                  <a:pt x="736" y="837"/>
                  <a:pt x="718" y="840"/>
                  <a:pt x="700" y="843"/>
                </a:cubicBezTo>
                <a:cubicBezTo>
                  <a:pt x="703" y="820"/>
                  <a:pt x="706" y="795"/>
                  <a:pt x="708" y="776"/>
                </a:cubicBezTo>
                <a:cubicBezTo>
                  <a:pt x="724" y="784"/>
                  <a:pt x="743" y="792"/>
                  <a:pt x="761" y="801"/>
                </a:cubicBezTo>
                <a:cubicBezTo>
                  <a:pt x="758" y="778"/>
                  <a:pt x="755" y="763"/>
                  <a:pt x="753" y="748"/>
                </a:cubicBezTo>
                <a:cubicBezTo>
                  <a:pt x="755" y="746"/>
                  <a:pt x="758" y="744"/>
                  <a:pt x="761" y="742"/>
                </a:cubicBezTo>
                <a:cubicBezTo>
                  <a:pt x="773" y="749"/>
                  <a:pt x="786" y="757"/>
                  <a:pt x="802" y="766"/>
                </a:cubicBezTo>
                <a:cubicBezTo>
                  <a:pt x="802" y="733"/>
                  <a:pt x="802" y="699"/>
                  <a:pt x="802" y="662"/>
                </a:cubicBezTo>
                <a:cubicBezTo>
                  <a:pt x="780" y="669"/>
                  <a:pt x="747" y="628"/>
                  <a:pt x="740" y="675"/>
                </a:cubicBezTo>
                <a:cubicBezTo>
                  <a:pt x="709" y="665"/>
                  <a:pt x="679" y="656"/>
                  <a:pt x="648" y="647"/>
                </a:cubicBezTo>
                <a:cubicBezTo>
                  <a:pt x="646" y="650"/>
                  <a:pt x="644" y="653"/>
                  <a:pt x="641" y="657"/>
                </a:cubicBezTo>
                <a:cubicBezTo>
                  <a:pt x="640" y="640"/>
                  <a:pt x="635" y="623"/>
                  <a:pt x="638" y="608"/>
                </a:cubicBezTo>
                <a:cubicBezTo>
                  <a:pt x="640" y="598"/>
                  <a:pt x="654" y="584"/>
                  <a:pt x="664" y="582"/>
                </a:cubicBezTo>
                <a:cubicBezTo>
                  <a:pt x="704" y="575"/>
                  <a:pt x="745" y="548"/>
                  <a:pt x="752" y="517"/>
                </a:cubicBezTo>
                <a:cubicBezTo>
                  <a:pt x="715" y="515"/>
                  <a:pt x="715" y="515"/>
                  <a:pt x="703" y="460"/>
                </a:cubicBezTo>
                <a:cubicBezTo>
                  <a:pt x="696" y="470"/>
                  <a:pt x="691" y="476"/>
                  <a:pt x="687" y="483"/>
                </a:cubicBezTo>
                <a:cubicBezTo>
                  <a:pt x="657" y="467"/>
                  <a:pt x="613" y="473"/>
                  <a:pt x="605" y="428"/>
                </a:cubicBezTo>
                <a:cubicBezTo>
                  <a:pt x="614" y="416"/>
                  <a:pt x="624" y="405"/>
                  <a:pt x="633" y="393"/>
                </a:cubicBezTo>
                <a:cubicBezTo>
                  <a:pt x="631" y="392"/>
                  <a:pt x="630" y="390"/>
                  <a:pt x="628" y="388"/>
                </a:cubicBezTo>
                <a:cubicBezTo>
                  <a:pt x="648" y="386"/>
                  <a:pt x="667" y="383"/>
                  <a:pt x="687" y="380"/>
                </a:cubicBezTo>
                <a:cubicBezTo>
                  <a:pt x="687" y="376"/>
                  <a:pt x="686" y="373"/>
                  <a:pt x="686" y="370"/>
                </a:cubicBezTo>
                <a:cubicBezTo>
                  <a:pt x="667" y="364"/>
                  <a:pt x="650" y="358"/>
                  <a:pt x="634" y="352"/>
                </a:cubicBezTo>
                <a:cubicBezTo>
                  <a:pt x="639" y="330"/>
                  <a:pt x="645" y="309"/>
                  <a:pt x="651" y="288"/>
                </a:cubicBezTo>
                <a:cubicBezTo>
                  <a:pt x="665" y="280"/>
                  <a:pt x="683" y="271"/>
                  <a:pt x="703" y="260"/>
                </a:cubicBezTo>
                <a:cubicBezTo>
                  <a:pt x="709" y="269"/>
                  <a:pt x="717" y="279"/>
                  <a:pt x="728" y="293"/>
                </a:cubicBezTo>
                <a:cubicBezTo>
                  <a:pt x="730" y="282"/>
                  <a:pt x="732" y="276"/>
                  <a:pt x="732" y="273"/>
                </a:cubicBezTo>
                <a:cubicBezTo>
                  <a:pt x="760" y="265"/>
                  <a:pt x="786" y="258"/>
                  <a:pt x="812" y="250"/>
                </a:cubicBezTo>
                <a:cubicBezTo>
                  <a:pt x="850" y="240"/>
                  <a:pt x="886" y="236"/>
                  <a:pt x="921" y="265"/>
                </a:cubicBezTo>
                <a:cubicBezTo>
                  <a:pt x="946" y="286"/>
                  <a:pt x="999" y="279"/>
                  <a:pt x="1025" y="257"/>
                </a:cubicBezTo>
                <a:cubicBezTo>
                  <a:pt x="1056" y="230"/>
                  <a:pt x="1063" y="229"/>
                  <a:pt x="1108" y="243"/>
                </a:cubicBezTo>
                <a:cubicBezTo>
                  <a:pt x="1118" y="268"/>
                  <a:pt x="1126" y="290"/>
                  <a:pt x="1135" y="314"/>
                </a:cubicBezTo>
                <a:cubicBezTo>
                  <a:pt x="1158" y="303"/>
                  <a:pt x="1178" y="290"/>
                  <a:pt x="1182" y="328"/>
                </a:cubicBezTo>
                <a:cubicBezTo>
                  <a:pt x="1183" y="334"/>
                  <a:pt x="1200" y="344"/>
                  <a:pt x="1210" y="344"/>
                </a:cubicBezTo>
                <a:cubicBezTo>
                  <a:pt x="1240" y="343"/>
                  <a:pt x="1269" y="339"/>
                  <a:pt x="1299" y="334"/>
                </a:cubicBezTo>
                <a:cubicBezTo>
                  <a:pt x="1304" y="333"/>
                  <a:pt x="1309" y="322"/>
                  <a:pt x="1316" y="312"/>
                </a:cubicBezTo>
                <a:cubicBezTo>
                  <a:pt x="1325" y="317"/>
                  <a:pt x="1335" y="322"/>
                  <a:pt x="1345" y="328"/>
                </a:cubicBezTo>
                <a:cubicBezTo>
                  <a:pt x="1336" y="340"/>
                  <a:pt x="1327" y="353"/>
                  <a:pt x="1316" y="368"/>
                </a:cubicBezTo>
                <a:cubicBezTo>
                  <a:pt x="1352" y="367"/>
                  <a:pt x="1384" y="401"/>
                  <a:pt x="1427" y="382"/>
                </a:cubicBezTo>
                <a:cubicBezTo>
                  <a:pt x="1435" y="379"/>
                  <a:pt x="1451" y="391"/>
                  <a:pt x="1461" y="400"/>
                </a:cubicBezTo>
                <a:cubicBezTo>
                  <a:pt x="1464" y="402"/>
                  <a:pt x="1458" y="415"/>
                  <a:pt x="1455" y="423"/>
                </a:cubicBezTo>
                <a:cubicBezTo>
                  <a:pt x="1451" y="432"/>
                  <a:pt x="1445" y="441"/>
                  <a:pt x="1441" y="449"/>
                </a:cubicBezTo>
                <a:cubicBezTo>
                  <a:pt x="1468" y="477"/>
                  <a:pt x="1518" y="478"/>
                  <a:pt x="1533" y="523"/>
                </a:cubicBezTo>
                <a:cubicBezTo>
                  <a:pt x="1537" y="533"/>
                  <a:pt x="1542" y="542"/>
                  <a:pt x="1550" y="558"/>
                </a:cubicBezTo>
                <a:cubicBezTo>
                  <a:pt x="1558" y="538"/>
                  <a:pt x="1565" y="523"/>
                  <a:pt x="1571" y="507"/>
                </a:cubicBezTo>
                <a:cubicBezTo>
                  <a:pt x="1561" y="499"/>
                  <a:pt x="1551" y="492"/>
                  <a:pt x="1541" y="484"/>
                </a:cubicBezTo>
                <a:cubicBezTo>
                  <a:pt x="1552" y="471"/>
                  <a:pt x="1560" y="458"/>
                  <a:pt x="1579" y="472"/>
                </a:cubicBezTo>
                <a:cubicBezTo>
                  <a:pt x="1584" y="475"/>
                  <a:pt x="1595" y="471"/>
                  <a:pt x="1602" y="468"/>
                </a:cubicBezTo>
                <a:cubicBezTo>
                  <a:pt x="1659" y="437"/>
                  <a:pt x="1717" y="444"/>
                  <a:pt x="1763" y="491"/>
                </a:cubicBezTo>
                <a:cubicBezTo>
                  <a:pt x="1768" y="496"/>
                  <a:pt x="1770" y="506"/>
                  <a:pt x="1773" y="513"/>
                </a:cubicBezTo>
                <a:cubicBezTo>
                  <a:pt x="1781" y="533"/>
                  <a:pt x="1789" y="552"/>
                  <a:pt x="1797" y="571"/>
                </a:cubicBezTo>
                <a:cubicBezTo>
                  <a:pt x="1802" y="586"/>
                  <a:pt x="1805" y="601"/>
                  <a:pt x="1804" y="617"/>
                </a:cubicBezTo>
                <a:cubicBezTo>
                  <a:pt x="1813" y="628"/>
                  <a:pt x="1823" y="637"/>
                  <a:pt x="1829" y="649"/>
                </a:cubicBezTo>
                <a:cubicBezTo>
                  <a:pt x="1846" y="684"/>
                  <a:pt x="1901" y="693"/>
                  <a:pt x="1892" y="735"/>
                </a:cubicBezTo>
                <a:cubicBezTo>
                  <a:pt x="1909" y="748"/>
                  <a:pt x="1922" y="758"/>
                  <a:pt x="1940" y="771"/>
                </a:cubicBezTo>
                <a:cubicBezTo>
                  <a:pt x="1963" y="761"/>
                  <a:pt x="1969" y="735"/>
                  <a:pt x="1970" y="703"/>
                </a:cubicBezTo>
                <a:cubicBezTo>
                  <a:pt x="1979" y="706"/>
                  <a:pt x="1987" y="709"/>
                  <a:pt x="1990" y="710"/>
                </a:cubicBezTo>
                <a:cubicBezTo>
                  <a:pt x="1995" y="732"/>
                  <a:pt x="2000" y="749"/>
                  <a:pt x="2007" y="772"/>
                </a:cubicBezTo>
                <a:cubicBezTo>
                  <a:pt x="2021" y="762"/>
                  <a:pt x="2030" y="756"/>
                  <a:pt x="2043" y="747"/>
                </a:cubicBezTo>
                <a:cubicBezTo>
                  <a:pt x="2040" y="756"/>
                  <a:pt x="2039" y="761"/>
                  <a:pt x="2037" y="770"/>
                </a:cubicBezTo>
                <a:cubicBezTo>
                  <a:pt x="2057" y="778"/>
                  <a:pt x="2079" y="783"/>
                  <a:pt x="2097" y="796"/>
                </a:cubicBezTo>
                <a:cubicBezTo>
                  <a:pt x="2113" y="808"/>
                  <a:pt x="2124" y="827"/>
                  <a:pt x="2138" y="845"/>
                </a:cubicBezTo>
                <a:cubicBezTo>
                  <a:pt x="2107" y="863"/>
                  <a:pt x="2116" y="885"/>
                  <a:pt x="2136" y="911"/>
                </a:cubicBezTo>
                <a:cubicBezTo>
                  <a:pt x="2119" y="914"/>
                  <a:pt x="2106" y="917"/>
                  <a:pt x="2094" y="921"/>
                </a:cubicBezTo>
                <a:cubicBezTo>
                  <a:pt x="2090" y="923"/>
                  <a:pt x="2085" y="927"/>
                  <a:pt x="2084" y="931"/>
                </a:cubicBezTo>
                <a:cubicBezTo>
                  <a:pt x="2084" y="934"/>
                  <a:pt x="2089" y="940"/>
                  <a:pt x="2092" y="941"/>
                </a:cubicBezTo>
                <a:cubicBezTo>
                  <a:pt x="2112" y="943"/>
                  <a:pt x="2132" y="945"/>
                  <a:pt x="2152" y="946"/>
                </a:cubicBezTo>
                <a:cubicBezTo>
                  <a:pt x="2157" y="946"/>
                  <a:pt x="2165" y="943"/>
                  <a:pt x="2166" y="945"/>
                </a:cubicBezTo>
                <a:cubicBezTo>
                  <a:pt x="2179" y="969"/>
                  <a:pt x="2204" y="974"/>
                  <a:pt x="2227" y="982"/>
                </a:cubicBezTo>
                <a:cubicBezTo>
                  <a:pt x="2234" y="984"/>
                  <a:pt x="2241" y="985"/>
                  <a:pt x="2249" y="987"/>
                </a:cubicBezTo>
                <a:cubicBezTo>
                  <a:pt x="2251" y="997"/>
                  <a:pt x="2253" y="1012"/>
                  <a:pt x="2254" y="1022"/>
                </a:cubicBezTo>
                <a:cubicBezTo>
                  <a:pt x="2237" y="1031"/>
                  <a:pt x="2216" y="1034"/>
                  <a:pt x="2209" y="1046"/>
                </a:cubicBezTo>
                <a:cubicBezTo>
                  <a:pt x="2202" y="1059"/>
                  <a:pt x="2205" y="1082"/>
                  <a:pt x="2214" y="1095"/>
                </a:cubicBezTo>
                <a:cubicBezTo>
                  <a:pt x="2222" y="1108"/>
                  <a:pt x="2242" y="1114"/>
                  <a:pt x="2257" y="1123"/>
                </a:cubicBezTo>
                <a:cubicBezTo>
                  <a:pt x="2259" y="1139"/>
                  <a:pt x="2261" y="1158"/>
                  <a:pt x="2263" y="1174"/>
                </a:cubicBezTo>
                <a:cubicBezTo>
                  <a:pt x="2291" y="1172"/>
                  <a:pt x="2312" y="1171"/>
                  <a:pt x="2339" y="1169"/>
                </a:cubicBezTo>
                <a:cubicBezTo>
                  <a:pt x="2322" y="1159"/>
                  <a:pt x="2312" y="1152"/>
                  <a:pt x="2302" y="1146"/>
                </a:cubicBezTo>
                <a:cubicBezTo>
                  <a:pt x="2315" y="1133"/>
                  <a:pt x="2327" y="1119"/>
                  <a:pt x="2338" y="1109"/>
                </a:cubicBezTo>
                <a:cubicBezTo>
                  <a:pt x="2324" y="1104"/>
                  <a:pt x="2306" y="1097"/>
                  <a:pt x="2288" y="1091"/>
                </a:cubicBezTo>
                <a:cubicBezTo>
                  <a:pt x="2289" y="1087"/>
                  <a:pt x="2290" y="1083"/>
                  <a:pt x="2291" y="1080"/>
                </a:cubicBezTo>
                <a:cubicBezTo>
                  <a:pt x="2307" y="1080"/>
                  <a:pt x="2324" y="1080"/>
                  <a:pt x="2340" y="1080"/>
                </a:cubicBezTo>
                <a:cubicBezTo>
                  <a:pt x="2338" y="1064"/>
                  <a:pt x="2337" y="1051"/>
                  <a:pt x="2335" y="1039"/>
                </a:cubicBezTo>
                <a:cubicBezTo>
                  <a:pt x="2333" y="1029"/>
                  <a:pt x="2328" y="1020"/>
                  <a:pt x="2327" y="1010"/>
                </a:cubicBezTo>
                <a:cubicBezTo>
                  <a:pt x="2326" y="1001"/>
                  <a:pt x="2326" y="991"/>
                  <a:pt x="2325" y="981"/>
                </a:cubicBezTo>
                <a:cubicBezTo>
                  <a:pt x="2329" y="979"/>
                  <a:pt x="2334" y="976"/>
                  <a:pt x="2339" y="973"/>
                </a:cubicBezTo>
                <a:cubicBezTo>
                  <a:pt x="2315" y="960"/>
                  <a:pt x="2293" y="943"/>
                  <a:pt x="2269" y="934"/>
                </a:cubicBezTo>
                <a:cubicBezTo>
                  <a:pt x="2239" y="922"/>
                  <a:pt x="2253" y="906"/>
                  <a:pt x="2258" y="890"/>
                </a:cubicBezTo>
                <a:cubicBezTo>
                  <a:pt x="2270" y="895"/>
                  <a:pt x="2282" y="899"/>
                  <a:pt x="2300" y="907"/>
                </a:cubicBezTo>
                <a:cubicBezTo>
                  <a:pt x="2294" y="893"/>
                  <a:pt x="2291" y="887"/>
                  <a:pt x="2287" y="879"/>
                </a:cubicBezTo>
                <a:cubicBezTo>
                  <a:pt x="2309" y="865"/>
                  <a:pt x="2330" y="852"/>
                  <a:pt x="2360" y="834"/>
                </a:cubicBezTo>
                <a:cubicBezTo>
                  <a:pt x="2327" y="826"/>
                  <a:pt x="2304" y="819"/>
                  <a:pt x="2280" y="814"/>
                </a:cubicBezTo>
                <a:cubicBezTo>
                  <a:pt x="2249" y="808"/>
                  <a:pt x="2230" y="853"/>
                  <a:pt x="2182" y="832"/>
                </a:cubicBezTo>
                <a:cubicBezTo>
                  <a:pt x="2196" y="826"/>
                  <a:pt x="2205" y="821"/>
                  <a:pt x="2214" y="818"/>
                </a:cubicBezTo>
                <a:cubicBezTo>
                  <a:pt x="2222" y="815"/>
                  <a:pt x="2232" y="815"/>
                  <a:pt x="2238" y="811"/>
                </a:cubicBezTo>
                <a:cubicBezTo>
                  <a:pt x="2253" y="798"/>
                  <a:pt x="2267" y="784"/>
                  <a:pt x="2281" y="770"/>
                </a:cubicBezTo>
                <a:cubicBezTo>
                  <a:pt x="2268" y="757"/>
                  <a:pt x="2254" y="745"/>
                  <a:pt x="2238" y="730"/>
                </a:cubicBezTo>
                <a:cubicBezTo>
                  <a:pt x="2222" y="783"/>
                  <a:pt x="2200" y="788"/>
                  <a:pt x="2163" y="759"/>
                </a:cubicBezTo>
                <a:cubicBezTo>
                  <a:pt x="2148" y="746"/>
                  <a:pt x="2126" y="743"/>
                  <a:pt x="2107" y="736"/>
                </a:cubicBezTo>
                <a:cubicBezTo>
                  <a:pt x="2099" y="733"/>
                  <a:pt x="2090" y="730"/>
                  <a:pt x="2077" y="726"/>
                </a:cubicBezTo>
                <a:cubicBezTo>
                  <a:pt x="2099" y="720"/>
                  <a:pt x="2115" y="718"/>
                  <a:pt x="2128" y="712"/>
                </a:cubicBezTo>
                <a:cubicBezTo>
                  <a:pt x="2148" y="702"/>
                  <a:pt x="2165" y="696"/>
                  <a:pt x="2181" y="717"/>
                </a:cubicBezTo>
                <a:cubicBezTo>
                  <a:pt x="2185" y="722"/>
                  <a:pt x="2192" y="724"/>
                  <a:pt x="2200" y="725"/>
                </a:cubicBezTo>
                <a:cubicBezTo>
                  <a:pt x="2185" y="713"/>
                  <a:pt x="2189" y="673"/>
                  <a:pt x="2152" y="693"/>
                </a:cubicBezTo>
                <a:cubicBezTo>
                  <a:pt x="2149" y="694"/>
                  <a:pt x="2142" y="687"/>
                  <a:pt x="2137" y="683"/>
                </a:cubicBezTo>
                <a:cubicBezTo>
                  <a:pt x="2127" y="677"/>
                  <a:pt x="2118" y="670"/>
                  <a:pt x="2105" y="662"/>
                </a:cubicBezTo>
                <a:cubicBezTo>
                  <a:pt x="2105" y="661"/>
                  <a:pt x="2109" y="655"/>
                  <a:pt x="2117" y="641"/>
                </a:cubicBezTo>
                <a:cubicBezTo>
                  <a:pt x="2084" y="646"/>
                  <a:pt x="2056" y="650"/>
                  <a:pt x="2025" y="655"/>
                </a:cubicBezTo>
                <a:cubicBezTo>
                  <a:pt x="2028" y="649"/>
                  <a:pt x="2032" y="642"/>
                  <a:pt x="2036" y="634"/>
                </a:cubicBezTo>
                <a:cubicBezTo>
                  <a:pt x="2037" y="634"/>
                  <a:pt x="2035" y="633"/>
                  <a:pt x="2034" y="632"/>
                </a:cubicBezTo>
                <a:cubicBezTo>
                  <a:pt x="2021" y="628"/>
                  <a:pt x="2009" y="623"/>
                  <a:pt x="1996" y="619"/>
                </a:cubicBezTo>
                <a:cubicBezTo>
                  <a:pt x="2007" y="618"/>
                  <a:pt x="2019" y="617"/>
                  <a:pt x="2031" y="615"/>
                </a:cubicBezTo>
                <a:cubicBezTo>
                  <a:pt x="2056" y="611"/>
                  <a:pt x="2082" y="607"/>
                  <a:pt x="2108" y="605"/>
                </a:cubicBezTo>
                <a:cubicBezTo>
                  <a:pt x="2114" y="605"/>
                  <a:pt x="2121" y="611"/>
                  <a:pt x="2130" y="615"/>
                </a:cubicBezTo>
                <a:cubicBezTo>
                  <a:pt x="2131" y="588"/>
                  <a:pt x="2106" y="567"/>
                  <a:pt x="2117" y="538"/>
                </a:cubicBezTo>
                <a:cubicBezTo>
                  <a:pt x="2118" y="532"/>
                  <a:pt x="2100" y="519"/>
                  <a:pt x="2088" y="504"/>
                </a:cubicBezTo>
                <a:cubicBezTo>
                  <a:pt x="2100" y="494"/>
                  <a:pt x="2112" y="483"/>
                  <a:pt x="2127" y="469"/>
                </a:cubicBezTo>
                <a:cubicBezTo>
                  <a:pt x="2128" y="432"/>
                  <a:pt x="2151" y="412"/>
                  <a:pt x="2193" y="416"/>
                </a:cubicBezTo>
                <a:cubicBezTo>
                  <a:pt x="2207" y="418"/>
                  <a:pt x="2221" y="416"/>
                  <a:pt x="2238" y="411"/>
                </a:cubicBezTo>
                <a:cubicBezTo>
                  <a:pt x="2182" y="397"/>
                  <a:pt x="2214" y="348"/>
                  <a:pt x="2194" y="315"/>
                </a:cubicBezTo>
                <a:cubicBezTo>
                  <a:pt x="2240" y="313"/>
                  <a:pt x="2256" y="350"/>
                  <a:pt x="2281" y="370"/>
                </a:cubicBezTo>
                <a:cubicBezTo>
                  <a:pt x="2318" y="366"/>
                  <a:pt x="2335" y="325"/>
                  <a:pt x="2375" y="325"/>
                </a:cubicBezTo>
                <a:cubicBezTo>
                  <a:pt x="2385" y="325"/>
                  <a:pt x="2395" y="302"/>
                  <a:pt x="2407" y="296"/>
                </a:cubicBezTo>
                <a:cubicBezTo>
                  <a:pt x="2427" y="287"/>
                  <a:pt x="2450" y="279"/>
                  <a:pt x="2472" y="277"/>
                </a:cubicBezTo>
                <a:cubicBezTo>
                  <a:pt x="2502" y="276"/>
                  <a:pt x="2532" y="280"/>
                  <a:pt x="2561" y="282"/>
                </a:cubicBezTo>
                <a:cubicBezTo>
                  <a:pt x="2566" y="282"/>
                  <a:pt x="2572" y="280"/>
                  <a:pt x="2577" y="279"/>
                </a:cubicBezTo>
                <a:cubicBezTo>
                  <a:pt x="2598" y="274"/>
                  <a:pt x="2619" y="264"/>
                  <a:pt x="2632" y="292"/>
                </a:cubicBezTo>
                <a:cubicBezTo>
                  <a:pt x="2634" y="297"/>
                  <a:pt x="2647" y="299"/>
                  <a:pt x="2654" y="297"/>
                </a:cubicBezTo>
                <a:cubicBezTo>
                  <a:pt x="2658" y="295"/>
                  <a:pt x="2662" y="284"/>
                  <a:pt x="2661" y="278"/>
                </a:cubicBezTo>
                <a:cubicBezTo>
                  <a:pt x="2658" y="243"/>
                  <a:pt x="2668" y="215"/>
                  <a:pt x="2695" y="191"/>
                </a:cubicBezTo>
                <a:cubicBezTo>
                  <a:pt x="2703" y="182"/>
                  <a:pt x="2703" y="164"/>
                  <a:pt x="2708" y="145"/>
                </a:cubicBezTo>
                <a:cubicBezTo>
                  <a:pt x="2716" y="144"/>
                  <a:pt x="2731" y="140"/>
                  <a:pt x="2746" y="138"/>
                </a:cubicBezTo>
                <a:cubicBezTo>
                  <a:pt x="2743" y="136"/>
                  <a:pt x="2741" y="133"/>
                  <a:pt x="2739" y="131"/>
                </a:cubicBezTo>
                <a:cubicBezTo>
                  <a:pt x="2746" y="121"/>
                  <a:pt x="2754" y="111"/>
                  <a:pt x="2759" y="99"/>
                </a:cubicBezTo>
                <a:cubicBezTo>
                  <a:pt x="2763" y="93"/>
                  <a:pt x="2762" y="84"/>
                  <a:pt x="2762" y="83"/>
                </a:cubicBezTo>
                <a:cubicBezTo>
                  <a:pt x="2787" y="77"/>
                  <a:pt x="2810" y="70"/>
                  <a:pt x="2833" y="65"/>
                </a:cubicBezTo>
                <a:cubicBezTo>
                  <a:pt x="2836" y="64"/>
                  <a:pt x="2840" y="67"/>
                  <a:pt x="2843" y="69"/>
                </a:cubicBezTo>
                <a:cubicBezTo>
                  <a:pt x="2866" y="80"/>
                  <a:pt x="2889" y="71"/>
                  <a:pt x="2909" y="63"/>
                </a:cubicBezTo>
                <a:cubicBezTo>
                  <a:pt x="2919" y="58"/>
                  <a:pt x="2925" y="45"/>
                  <a:pt x="2931" y="34"/>
                </a:cubicBezTo>
                <a:cubicBezTo>
                  <a:pt x="2935" y="27"/>
                  <a:pt x="2935" y="18"/>
                  <a:pt x="2943" y="11"/>
                </a:cubicBezTo>
                <a:cubicBezTo>
                  <a:pt x="2941" y="36"/>
                  <a:pt x="2938" y="60"/>
                  <a:pt x="2935" y="85"/>
                </a:cubicBezTo>
                <a:cubicBezTo>
                  <a:pt x="2938" y="86"/>
                  <a:pt x="2940" y="87"/>
                  <a:pt x="2943" y="88"/>
                </a:cubicBezTo>
                <a:cubicBezTo>
                  <a:pt x="2953" y="73"/>
                  <a:pt x="2963" y="58"/>
                  <a:pt x="2975" y="40"/>
                </a:cubicBezTo>
                <a:cubicBezTo>
                  <a:pt x="2973" y="32"/>
                  <a:pt x="2970" y="18"/>
                  <a:pt x="2966" y="4"/>
                </a:cubicBezTo>
                <a:cubicBezTo>
                  <a:pt x="2968" y="2"/>
                  <a:pt x="2970" y="1"/>
                  <a:pt x="2972" y="0"/>
                </a:cubicBezTo>
                <a:close/>
              </a:path>
            </a:pathLst>
          </a:custGeom>
        </p:spPr>
      </p:pic>
      <p:sp>
        <p:nvSpPr>
          <p:cNvPr id="4" name="文本框 3"/>
          <p:cNvSpPr txBox="1"/>
          <p:nvPr/>
        </p:nvSpPr>
        <p:spPr>
          <a:xfrm>
            <a:off x="415290" y="839470"/>
            <a:ext cx="11692890" cy="2676525"/>
          </a:xfrm>
          <a:prstGeom prst="rect">
            <a:avLst/>
          </a:prstGeom>
          <a:noFill/>
        </p:spPr>
        <p:txBody>
          <a:bodyPr wrap="square" rtlCol="0" anchor="t">
            <a:spAutoFit/>
          </a:bodyPr>
          <a:p>
            <a:r>
              <a:rPr lang="zh-CN" altLang="en-US" sz="2400">
                <a:solidFill>
                  <a:srgbClr val="FF0000"/>
                </a:solidFill>
                <a:sym typeface="+mn-ea"/>
              </a:rPr>
              <a:t>描述具体数据</a:t>
            </a:r>
            <a:endParaRPr lang="zh-CN" altLang="en-US" sz="2400">
              <a:solidFill>
                <a:srgbClr val="FF0000"/>
              </a:solidFill>
            </a:endParaRPr>
          </a:p>
          <a:p>
            <a:pPr marL="285750" indent="-285750">
              <a:buFont typeface="Wingdings" panose="05000000000000000000" charset="0"/>
              <a:buChar char="n"/>
            </a:pPr>
            <a:r>
              <a:rPr lang="zh-CN" altLang="en-US" sz="2400">
                <a:sym typeface="+mn-ea"/>
              </a:rPr>
              <a:t>精确数值</a:t>
            </a:r>
            <a:r>
              <a:rPr lang="en-US" altLang="zh-CN" sz="2400">
                <a:sym typeface="+mn-ea"/>
              </a:rPr>
              <a:t> accounts for...percent /reaches/makes up ...percent...</a:t>
            </a:r>
            <a:r>
              <a:rPr lang="zh-CN" altLang="en-US" sz="2400">
                <a:sym typeface="+mn-ea"/>
              </a:rPr>
              <a:t>占百分之几而</a:t>
            </a:r>
            <a:r>
              <a:rPr lang="en-US" altLang="zh-CN" sz="2400">
                <a:sym typeface="+mn-ea"/>
              </a:rPr>
              <a:t>...</a:t>
            </a:r>
            <a:r>
              <a:rPr lang="zh-CN" altLang="en-US" sz="2400">
                <a:sym typeface="+mn-ea"/>
              </a:rPr>
              <a:t>达到</a:t>
            </a:r>
            <a:r>
              <a:rPr lang="en-US" altLang="zh-CN" sz="2400">
                <a:sym typeface="+mn-ea"/>
              </a:rPr>
              <a:t>...</a:t>
            </a:r>
            <a:endParaRPr lang="en-US" altLang="zh-CN" sz="2400">
              <a:sym typeface="+mn-ea"/>
            </a:endParaRPr>
          </a:p>
          <a:p>
            <a:pPr marL="285750" indent="-285750">
              <a:buFont typeface="Wingdings" panose="05000000000000000000" charset="0"/>
              <a:buChar char="n"/>
            </a:pPr>
            <a:r>
              <a:rPr lang="zh-CN" altLang="en-US" sz="2400">
                <a:sym typeface="+mn-ea"/>
              </a:rPr>
              <a:t>大约数值</a:t>
            </a:r>
            <a:r>
              <a:rPr lang="en-US" altLang="zh-CN" sz="2400">
                <a:sym typeface="+mn-ea"/>
              </a:rPr>
              <a:t> approximately/roughly/nearly ...percent            </a:t>
            </a:r>
            <a:endParaRPr lang="en-US" altLang="zh-CN" sz="2400">
              <a:sym typeface="+mn-ea"/>
            </a:endParaRPr>
          </a:p>
          <a:p>
            <a:pPr marL="285750" indent="-285750">
              <a:buFont typeface="Wingdings" panose="05000000000000000000" charset="0"/>
              <a:buChar char="n"/>
            </a:pPr>
            <a:r>
              <a:rPr lang="zh-CN" altLang="en-US" sz="2400">
                <a:sym typeface="+mn-ea"/>
              </a:rPr>
              <a:t>刚好高于或低于</a:t>
            </a:r>
            <a:r>
              <a:rPr lang="en-US" altLang="zh-CN" sz="2400">
                <a:sym typeface="+mn-ea"/>
              </a:rPr>
              <a:t>Just over/under</a:t>
            </a:r>
            <a:endParaRPr lang="zh-CN" altLang="en-US" sz="2400">
              <a:sym typeface="+mn-ea"/>
            </a:endParaRPr>
          </a:p>
          <a:p>
            <a:pPr marL="285750" indent="-285750">
              <a:buFont typeface="Wingdings" panose="05000000000000000000" charset="0"/>
              <a:buChar char="n"/>
            </a:pPr>
            <a:r>
              <a:rPr lang="zh-CN" altLang="en-US" sz="2400">
                <a:sym typeface="+mn-ea"/>
              </a:rPr>
              <a:t>最高值</a:t>
            </a:r>
            <a:r>
              <a:rPr lang="en-US" altLang="zh-CN" sz="2400">
                <a:sym typeface="+mn-ea"/>
              </a:rPr>
              <a:t>     peaks at ...percent   </a:t>
            </a:r>
            <a:r>
              <a:rPr lang="zh-CN" altLang="en-US" sz="2400">
                <a:sym typeface="+mn-ea"/>
              </a:rPr>
              <a:t>；</a:t>
            </a:r>
            <a:r>
              <a:rPr lang="en-US" altLang="zh-CN" sz="2400">
                <a:sym typeface="+mn-ea"/>
              </a:rPr>
              <a:t>tops the list with  ...percent</a:t>
            </a:r>
            <a:endParaRPr lang="en-US" altLang="zh-CN" sz="2400">
              <a:sym typeface="+mn-ea"/>
            </a:endParaRPr>
          </a:p>
          <a:p>
            <a:pPr marL="285750" indent="-285750">
              <a:buFont typeface="Wingdings" panose="05000000000000000000" charset="0"/>
              <a:buChar char="n"/>
            </a:pPr>
            <a:r>
              <a:rPr lang="zh-CN" altLang="en-US" sz="2400">
                <a:sym typeface="+mn-ea"/>
              </a:rPr>
              <a:t>最低值</a:t>
            </a:r>
            <a:r>
              <a:rPr lang="en-US" altLang="zh-CN" sz="2400">
                <a:sym typeface="+mn-ea"/>
              </a:rPr>
              <a:t>     fall  to  ...percent</a:t>
            </a:r>
            <a:endParaRPr lang="en-US" altLang="zh-CN" sz="2400">
              <a:sym typeface="+mn-ea"/>
            </a:endParaRPr>
          </a:p>
          <a:p>
            <a:pPr marL="285750" indent="-285750">
              <a:buFont typeface="Wingdings" panose="05000000000000000000" charset="0"/>
              <a:buChar char="n"/>
            </a:pPr>
            <a:r>
              <a:rPr lang="zh-CN" altLang="en-US" sz="2400">
                <a:sym typeface="+mn-ea"/>
              </a:rPr>
              <a:t>占比分布</a:t>
            </a:r>
            <a:r>
              <a:rPr lang="en-US" altLang="zh-CN" sz="2400">
                <a:sym typeface="+mn-ea"/>
              </a:rPr>
              <a:t>over half       less than a third</a:t>
            </a:r>
            <a:endParaRPr lang="en-US" altLang="zh-CN" sz="2400">
              <a:sym typeface="+mn-ea"/>
            </a:endParaRPr>
          </a:p>
        </p:txBody>
      </p:sp>
      <p:sp>
        <p:nvSpPr>
          <p:cNvPr id="6" name="文本框 5"/>
          <p:cNvSpPr txBox="1"/>
          <p:nvPr/>
        </p:nvSpPr>
        <p:spPr>
          <a:xfrm>
            <a:off x="415290" y="154305"/>
            <a:ext cx="2495550" cy="521970"/>
          </a:xfrm>
          <a:prstGeom prst="rect">
            <a:avLst/>
          </a:prstGeom>
        </p:spPr>
        <p:style>
          <a:lnRef idx="0">
            <a:srgbClr val="FFFFFF"/>
          </a:lnRef>
          <a:fillRef idx="2">
            <a:schemeClr val="accent1"/>
          </a:fillRef>
          <a:effectRef idx="1">
            <a:schemeClr val="accent1"/>
          </a:effectRef>
          <a:fontRef idx="minor">
            <a:schemeClr val="lt1"/>
          </a:fontRef>
        </p:style>
        <p:txBody>
          <a:bodyPr wrap="square" rtlCol="0">
            <a:spAutoFit/>
          </a:bodyPr>
          <a:p>
            <a:r>
              <a:rPr lang="en-US" altLang="zh-CN" sz="2800"/>
              <a:t>Accumulation</a:t>
            </a:r>
            <a:endParaRPr lang="en-US" altLang="zh-CN" sz="2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diamond(in)">
                                      <p:cBhvr>
                                        <p:cTn id="7" dur="2000"/>
                                        <p:tgtEl>
                                          <p:spTgt spid="4">
                                            <p:txEl>
                                              <p:pRg st="1" end="1"/>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diamond(in)">
                                      <p:cBhvr>
                                        <p:cTn id="10" dur="2000"/>
                                        <p:tgtEl>
                                          <p:spTgt spid="4">
                                            <p:txEl>
                                              <p:pRg st="2" end="2"/>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diamond(in)">
                                      <p:cBhvr>
                                        <p:cTn id="13" dur="2000"/>
                                        <p:tgtEl>
                                          <p:spTgt spid="4">
                                            <p:txEl>
                                              <p:pRg st="3" end="3"/>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diamond(in)">
                                      <p:cBhvr>
                                        <p:cTn id="16" dur="2000"/>
                                        <p:tgtEl>
                                          <p:spTgt spid="4">
                                            <p:txEl>
                                              <p:pRg st="4" end="4"/>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diamond(in)">
                                      <p:cBhvr>
                                        <p:cTn id="19" dur="2000"/>
                                        <p:tgtEl>
                                          <p:spTgt spid="4">
                                            <p:txEl>
                                              <p:pRg st="5" end="5"/>
                                            </p:txEl>
                                          </p:spTgt>
                                        </p:tgtEl>
                                      </p:cBhvr>
                                    </p:animEffect>
                                  </p:childTnLst>
                                </p:cTn>
                              </p:par>
                              <p:par>
                                <p:cTn id="20" presetID="8" presetClass="entr" presetSubtype="16"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diamond(in)">
                                      <p:cBhvr>
                                        <p:cTn id="22"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297180" y="1268730"/>
            <a:ext cx="8811260" cy="4707890"/>
          </a:xfrm>
          <a:prstGeom prst="rect">
            <a:avLst/>
          </a:prstGeom>
          <a:noFill/>
        </p:spPr>
        <p:txBody>
          <a:bodyPr wrap="square" rtlCol="0">
            <a:spAutoFit/>
          </a:bodyPr>
          <a:p>
            <a:r>
              <a:rPr lang="zh-CN" altLang="en-US" sz="2000">
                <a:solidFill>
                  <a:srgbClr val="FF0000"/>
                </a:solidFill>
                <a:sym typeface="+mn-ea"/>
              </a:rPr>
              <a:t>数据比较句型</a:t>
            </a:r>
            <a:endParaRPr lang="zh-CN" altLang="en-US" sz="2000">
              <a:solidFill>
                <a:srgbClr val="FF0000"/>
              </a:solidFill>
              <a:sym typeface="+mn-ea"/>
            </a:endParaRPr>
          </a:p>
          <a:p>
            <a:pPr marL="285750" indent="-285750">
              <a:buFont typeface="Wingdings" panose="05000000000000000000" charset="0"/>
              <a:buChar char="Ø"/>
            </a:pPr>
            <a:r>
              <a:rPr lang="en-US" altLang="zh-CN" sz="2000">
                <a:sym typeface="+mn-ea"/>
              </a:rPr>
              <a:t>Unlike A , B </a:t>
            </a:r>
            <a:r>
              <a:rPr lang="zh-CN" altLang="en-US" sz="2000">
                <a:sym typeface="+mn-ea"/>
              </a:rPr>
              <a:t>（与</a:t>
            </a:r>
            <a:r>
              <a:rPr lang="en-US" altLang="zh-CN" sz="2000">
                <a:sym typeface="+mn-ea"/>
              </a:rPr>
              <a:t>A</a:t>
            </a:r>
            <a:r>
              <a:rPr lang="zh-CN" altLang="en-US" sz="2000">
                <a:sym typeface="+mn-ea"/>
              </a:rPr>
              <a:t>不同，</a:t>
            </a:r>
            <a:r>
              <a:rPr lang="en-US" altLang="zh-CN" sz="2000">
                <a:sym typeface="+mn-ea"/>
              </a:rPr>
              <a:t>B...</a:t>
            </a:r>
            <a:r>
              <a:rPr lang="zh-CN" altLang="en-US" sz="2000">
                <a:sym typeface="+mn-ea"/>
              </a:rPr>
              <a:t>）</a:t>
            </a:r>
            <a:endParaRPr lang="zh-CN" altLang="en-US" sz="2000">
              <a:sym typeface="+mn-ea"/>
            </a:endParaRPr>
          </a:p>
          <a:p>
            <a:pPr marL="285750" indent="-285750">
              <a:buFont typeface="Wingdings" panose="05000000000000000000" charset="0"/>
              <a:buChar char="Ø"/>
            </a:pPr>
            <a:r>
              <a:rPr lang="en-US" altLang="zh-CN" sz="2000">
                <a:sym typeface="+mn-ea"/>
              </a:rPr>
              <a:t>While A...., only B....</a:t>
            </a:r>
            <a:endParaRPr lang="en-US" altLang="zh-CN" sz="2000">
              <a:sym typeface="+mn-ea"/>
            </a:endParaRPr>
          </a:p>
          <a:p>
            <a:pPr indent="0">
              <a:buFont typeface="Wingdings" panose="05000000000000000000" charset="0"/>
              <a:buNone/>
            </a:pPr>
            <a:r>
              <a:rPr lang="en-US" altLang="zh-CN" sz="2000">
                <a:solidFill>
                  <a:srgbClr val="FF0000"/>
                </a:solidFill>
                <a:sym typeface="+mn-ea"/>
              </a:rPr>
              <a:t>     While</a:t>
            </a:r>
            <a:r>
              <a:rPr lang="en-US" altLang="zh-CN" sz="2000">
                <a:sym typeface="+mn-ea"/>
              </a:rPr>
              <a:t> 60% chose online courses, </a:t>
            </a:r>
            <a:r>
              <a:rPr lang="en-US" altLang="zh-CN" sz="2000">
                <a:solidFill>
                  <a:srgbClr val="FF0000"/>
                </a:solidFill>
                <a:sym typeface="+mn-ea"/>
              </a:rPr>
              <a:t>only </a:t>
            </a:r>
            <a:r>
              <a:rPr lang="en-US" altLang="zh-CN" sz="2000">
                <a:sym typeface="+mn-ea"/>
              </a:rPr>
              <a:t>25% preferred offline    lectures.</a:t>
            </a:r>
            <a:r>
              <a:rPr lang="zh-CN" altLang="en-US" sz="2000">
                <a:sym typeface="+mn-ea"/>
              </a:rPr>
              <a:t>有</a:t>
            </a:r>
            <a:r>
              <a:rPr lang="en-US" altLang="zh-CN" sz="2000">
                <a:sym typeface="+mn-ea"/>
              </a:rPr>
              <a:t> 60% </a:t>
            </a:r>
            <a:r>
              <a:rPr lang="zh-CN" altLang="en-US" sz="2000">
                <a:sym typeface="+mn-ea"/>
              </a:rPr>
              <a:t>的人选择了在线课程，</a:t>
            </a:r>
            <a:r>
              <a:rPr lang="zh-CN" altLang="en-US" sz="2000">
                <a:solidFill>
                  <a:srgbClr val="FF0000"/>
                </a:solidFill>
                <a:sym typeface="+mn-ea"/>
              </a:rPr>
              <a:t>而</a:t>
            </a:r>
            <a:r>
              <a:rPr lang="zh-CN" altLang="en-US" sz="2000">
                <a:sym typeface="+mn-ea"/>
              </a:rPr>
              <a:t>只有</a:t>
            </a:r>
            <a:r>
              <a:rPr lang="en-US" altLang="zh-CN" sz="2000">
                <a:sym typeface="+mn-ea"/>
              </a:rPr>
              <a:t> 25% </a:t>
            </a:r>
            <a:r>
              <a:rPr lang="zh-CN" altLang="en-US" sz="2000">
                <a:sym typeface="+mn-ea"/>
              </a:rPr>
              <a:t>的人更喜欢线下讲座。</a:t>
            </a:r>
            <a:endParaRPr lang="en-US" altLang="zh-CN" sz="2000">
              <a:sym typeface="+mn-ea"/>
            </a:endParaRPr>
          </a:p>
          <a:p>
            <a:pPr marL="285750" indent="-285750">
              <a:buFont typeface="Wingdings" panose="05000000000000000000" charset="0"/>
              <a:buChar char="Ø"/>
            </a:pPr>
            <a:r>
              <a:rPr lang="en-US" altLang="zh-CN" sz="2000">
                <a:sym typeface="+mn-ea"/>
              </a:rPr>
              <a:t>Compared with A, B </a:t>
            </a:r>
            <a:endParaRPr lang="en-US" altLang="zh-CN" sz="2000">
              <a:sym typeface="+mn-ea"/>
            </a:endParaRPr>
          </a:p>
          <a:p>
            <a:pPr indent="0">
              <a:buFont typeface="Wingdings" panose="05000000000000000000" charset="0"/>
              <a:buNone/>
            </a:pPr>
            <a:r>
              <a:rPr lang="en-US" altLang="zh-CN" sz="2000">
                <a:sym typeface="+mn-ea"/>
              </a:rPr>
              <a:t>Compared with boys (45%), girls showed higher participation (65%).</a:t>
            </a:r>
            <a:r>
              <a:rPr lang="zh-CN" altLang="en-US" sz="2000">
                <a:sym typeface="+mn-ea"/>
              </a:rPr>
              <a:t>与男生（</a:t>
            </a:r>
            <a:r>
              <a:rPr lang="en-US" altLang="zh-CN" sz="2000">
                <a:sym typeface="+mn-ea"/>
              </a:rPr>
              <a:t>45%</a:t>
            </a:r>
            <a:r>
              <a:rPr lang="zh-CN" altLang="en-US" sz="2000">
                <a:sym typeface="+mn-ea"/>
              </a:rPr>
              <a:t>）相比，女生的参与度更高（</a:t>
            </a:r>
            <a:r>
              <a:rPr lang="en-US" altLang="zh-CN" sz="2000">
                <a:sym typeface="+mn-ea"/>
              </a:rPr>
              <a:t>65%</a:t>
            </a:r>
            <a:r>
              <a:rPr lang="zh-CN" altLang="en-US" sz="2000">
                <a:sym typeface="+mn-ea"/>
              </a:rPr>
              <a:t>）。</a:t>
            </a:r>
            <a:endParaRPr lang="en-US" altLang="zh-CN" sz="2000">
              <a:sym typeface="+mn-ea"/>
            </a:endParaRPr>
          </a:p>
          <a:p>
            <a:pPr marL="285750" indent="-285750">
              <a:buFont typeface="Wingdings" panose="05000000000000000000" charset="0"/>
              <a:buChar char="Ø"/>
            </a:pPr>
            <a:r>
              <a:rPr lang="en-US" altLang="zh-CN" sz="2000">
                <a:sym typeface="+mn-ea"/>
              </a:rPr>
              <a:t>A is significantly higher/lower than B</a:t>
            </a:r>
            <a:r>
              <a:rPr lang="zh-CN" altLang="en-US" sz="2000">
                <a:sym typeface="+mn-ea"/>
              </a:rPr>
              <a:t>（</a:t>
            </a:r>
            <a:r>
              <a:rPr lang="en-US" altLang="zh-CN" sz="2000">
                <a:sym typeface="+mn-ea"/>
              </a:rPr>
              <a:t>A</a:t>
            </a:r>
            <a:r>
              <a:rPr lang="zh-CN" altLang="en-US" sz="2000">
                <a:sym typeface="+mn-ea"/>
              </a:rPr>
              <a:t>明显高于</a:t>
            </a:r>
            <a:r>
              <a:rPr lang="en-US" altLang="zh-CN" sz="2000">
                <a:sym typeface="+mn-ea"/>
              </a:rPr>
              <a:t>/</a:t>
            </a:r>
            <a:r>
              <a:rPr lang="zh-CN" altLang="en-US" sz="2000">
                <a:sym typeface="+mn-ea"/>
              </a:rPr>
              <a:t>低于</a:t>
            </a:r>
            <a:r>
              <a:rPr lang="en-US" altLang="zh-CN" sz="2000">
                <a:sym typeface="+mn-ea"/>
              </a:rPr>
              <a:t>B</a:t>
            </a:r>
            <a:r>
              <a:rPr lang="zh-CN" altLang="en-US" sz="2000">
                <a:sym typeface="+mn-ea"/>
              </a:rPr>
              <a:t>）</a:t>
            </a:r>
            <a:endParaRPr lang="en-US" altLang="zh-CN" sz="2000">
              <a:sym typeface="+mn-ea"/>
            </a:endParaRPr>
          </a:p>
          <a:p>
            <a:pPr marL="285750" indent="-285750">
              <a:buFont typeface="Wingdings" panose="05000000000000000000" charset="0"/>
              <a:buChar char="Ø"/>
            </a:pPr>
            <a:r>
              <a:rPr lang="en-US" altLang="zh-CN" sz="2000">
                <a:sym typeface="+mn-ea"/>
              </a:rPr>
              <a:t>There is a sharp contrast between A and B</a:t>
            </a:r>
            <a:r>
              <a:rPr lang="zh-CN" altLang="en-US" sz="2000">
                <a:sym typeface="+mn-ea"/>
              </a:rPr>
              <a:t>（</a:t>
            </a:r>
            <a:r>
              <a:rPr lang="en-US" altLang="zh-CN" sz="2000">
                <a:sym typeface="+mn-ea"/>
              </a:rPr>
              <a:t>A</a:t>
            </a:r>
            <a:r>
              <a:rPr lang="zh-CN" altLang="en-US" sz="2000">
                <a:sym typeface="+mn-ea"/>
              </a:rPr>
              <a:t>与</a:t>
            </a:r>
            <a:r>
              <a:rPr lang="en-US" altLang="zh-CN" sz="2000">
                <a:sym typeface="+mn-ea"/>
              </a:rPr>
              <a:t>B</a:t>
            </a:r>
            <a:r>
              <a:rPr lang="zh-CN" altLang="en-US" sz="2000">
                <a:sym typeface="+mn-ea"/>
              </a:rPr>
              <a:t>形成鲜明对比）</a:t>
            </a:r>
            <a:endParaRPr lang="en-US" altLang="zh-CN" sz="2000">
              <a:sym typeface="+mn-ea"/>
            </a:endParaRPr>
          </a:p>
          <a:p>
            <a:pPr marL="285750" indent="-285750">
              <a:buFont typeface="Wingdings" panose="05000000000000000000" charset="0"/>
              <a:buChar char="Ø"/>
            </a:pPr>
            <a:r>
              <a:rPr lang="en-US" altLang="zh-CN" sz="2000">
                <a:sym typeface="+mn-ea"/>
              </a:rPr>
              <a:t>Both A and B account for X%</a:t>
            </a:r>
            <a:r>
              <a:rPr lang="zh-CN" altLang="en-US" sz="2000">
                <a:sym typeface="+mn-ea"/>
              </a:rPr>
              <a:t>（</a:t>
            </a:r>
            <a:r>
              <a:rPr lang="en-US" altLang="zh-CN" sz="2000">
                <a:sym typeface="+mn-ea"/>
              </a:rPr>
              <a:t>A</a:t>
            </a:r>
            <a:r>
              <a:rPr lang="zh-CN" altLang="en-US" sz="2000">
                <a:sym typeface="+mn-ea"/>
              </a:rPr>
              <a:t>和</a:t>
            </a:r>
            <a:r>
              <a:rPr lang="en-US" altLang="zh-CN" sz="2000">
                <a:sym typeface="+mn-ea"/>
              </a:rPr>
              <a:t>B</a:t>
            </a:r>
            <a:r>
              <a:rPr lang="zh-CN" altLang="en-US" sz="2000">
                <a:sym typeface="+mn-ea"/>
              </a:rPr>
              <a:t>均占</a:t>
            </a:r>
            <a:r>
              <a:rPr lang="en-US" altLang="zh-CN" sz="2000">
                <a:sym typeface="+mn-ea"/>
              </a:rPr>
              <a:t>X%</a:t>
            </a:r>
            <a:r>
              <a:rPr lang="zh-CN" altLang="en-US" sz="2000">
                <a:sym typeface="+mn-ea"/>
              </a:rPr>
              <a:t>）</a:t>
            </a:r>
            <a:endParaRPr lang="en-US" altLang="zh-CN" sz="2000">
              <a:sym typeface="+mn-ea"/>
            </a:endParaRPr>
          </a:p>
          <a:p>
            <a:pPr marL="285750" indent="-285750">
              <a:buFont typeface="Wingdings" panose="05000000000000000000" charset="0"/>
              <a:buChar char="Ø"/>
            </a:pPr>
            <a:r>
              <a:rPr lang="en-US" altLang="zh-CN" sz="2000">
                <a:sym typeface="+mn-ea"/>
              </a:rPr>
              <a:t>Similarly, A  and B are close</a:t>
            </a:r>
            <a:r>
              <a:rPr lang="zh-CN" altLang="en-US" sz="2000">
                <a:sym typeface="+mn-ea"/>
              </a:rPr>
              <a:t>（</a:t>
            </a:r>
            <a:r>
              <a:rPr lang="en-US" altLang="zh-CN" sz="2000">
                <a:sym typeface="+mn-ea"/>
              </a:rPr>
              <a:t>A</a:t>
            </a:r>
            <a:r>
              <a:rPr lang="zh-CN" altLang="en-US" sz="2000">
                <a:sym typeface="+mn-ea"/>
              </a:rPr>
              <a:t>与</a:t>
            </a:r>
            <a:r>
              <a:rPr lang="en-US" altLang="zh-CN" sz="2000">
                <a:sym typeface="+mn-ea"/>
              </a:rPr>
              <a:t>B</a:t>
            </a:r>
            <a:r>
              <a:rPr lang="zh-CN" altLang="en-US" sz="2000">
                <a:sym typeface="+mn-ea"/>
              </a:rPr>
              <a:t>数据接近）</a:t>
            </a:r>
            <a:endParaRPr lang="en-US" altLang="zh-CN" sz="2000">
              <a:sym typeface="+mn-ea"/>
            </a:endParaRPr>
          </a:p>
          <a:p>
            <a:pPr marL="285750" indent="-285750">
              <a:buFont typeface="Wingdings" panose="05000000000000000000" charset="0"/>
              <a:buChar char="Ø"/>
            </a:pPr>
            <a:r>
              <a:rPr lang="en-US" altLang="zh-CN" sz="2000">
                <a:sym typeface="+mn-ea"/>
              </a:rPr>
              <a:t>A shares a similar proportion with B</a:t>
            </a:r>
            <a:r>
              <a:rPr lang="zh-CN" altLang="en-US" sz="2000">
                <a:sym typeface="+mn-ea"/>
              </a:rPr>
              <a:t>（</a:t>
            </a:r>
            <a:r>
              <a:rPr lang="en-US" altLang="zh-CN" sz="2000">
                <a:sym typeface="+mn-ea"/>
              </a:rPr>
              <a:t>A</a:t>
            </a:r>
            <a:r>
              <a:rPr lang="zh-CN" altLang="en-US" sz="2000">
                <a:sym typeface="+mn-ea"/>
              </a:rPr>
              <a:t>与</a:t>
            </a:r>
            <a:r>
              <a:rPr lang="en-US" altLang="zh-CN" sz="2000">
                <a:sym typeface="+mn-ea"/>
              </a:rPr>
              <a:t>B</a:t>
            </a:r>
            <a:r>
              <a:rPr lang="zh-CN" altLang="en-US" sz="2000">
                <a:sym typeface="+mn-ea"/>
              </a:rPr>
              <a:t>占比相似）</a:t>
            </a:r>
            <a:endParaRPr lang="zh-CN" altLang="en-US" sz="2000">
              <a:sym typeface="+mn-ea"/>
            </a:endParaRPr>
          </a:p>
          <a:p>
            <a:endParaRPr lang="en-US" altLang="zh-CN" sz="2000">
              <a:sym typeface="+mn-ea"/>
            </a:endParaRPr>
          </a:p>
          <a:p>
            <a:endParaRPr lang="en-US" altLang="zh-CN" sz="2000">
              <a:sym typeface="+mn-ea"/>
            </a:endParaRPr>
          </a:p>
        </p:txBody>
      </p:sp>
      <p:sp>
        <p:nvSpPr>
          <p:cNvPr id="5" name="文本框 4"/>
          <p:cNvSpPr txBox="1"/>
          <p:nvPr/>
        </p:nvSpPr>
        <p:spPr>
          <a:xfrm>
            <a:off x="762635" y="363855"/>
            <a:ext cx="2495550" cy="521970"/>
          </a:xfrm>
          <a:prstGeom prst="rect">
            <a:avLst/>
          </a:prstGeom>
        </p:spPr>
        <p:style>
          <a:lnRef idx="0">
            <a:srgbClr val="FFFFFF"/>
          </a:lnRef>
          <a:fillRef idx="2">
            <a:schemeClr val="accent1"/>
          </a:fillRef>
          <a:effectRef idx="1">
            <a:schemeClr val="accent1"/>
          </a:effectRef>
          <a:fontRef idx="minor">
            <a:schemeClr val="lt1"/>
          </a:fontRef>
        </p:style>
        <p:txBody>
          <a:bodyPr wrap="square" rtlCol="0">
            <a:spAutoFit/>
          </a:bodyPr>
          <a:p>
            <a:r>
              <a:rPr lang="en-US" altLang="zh-CN" sz="2800"/>
              <a:t>Accumulation</a:t>
            </a:r>
            <a:endParaRPr lang="en-US" altLang="zh-CN" sz="2800"/>
          </a:p>
        </p:txBody>
      </p:sp>
      <p:pic>
        <p:nvPicPr>
          <p:cNvPr id="6" name="图片 5"/>
          <p:cNvPicPr>
            <a:picLocks noChangeAspect="1"/>
          </p:cNvPicPr>
          <p:nvPr/>
        </p:nvPicPr>
        <p:blipFill>
          <a:blip r:embed="rId1"/>
          <a:stretch>
            <a:fillRect/>
          </a:stretch>
        </p:blipFill>
        <p:spPr>
          <a:xfrm>
            <a:off x="7591425" y="3198495"/>
            <a:ext cx="4600575" cy="32619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amond(in)">
                                      <p:cBhvr>
                                        <p:cTn id="13" dur="2000"/>
                                        <p:tgtEl>
                                          <p:spTgt spid="3">
                                            <p:txEl>
                                              <p:pRg st="2" end="2"/>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amond(in)">
                                      <p:cBhvr>
                                        <p:cTn id="16" dur="2000"/>
                                        <p:tgtEl>
                                          <p:spTgt spid="3">
                                            <p:txEl>
                                              <p:pRg st="3" end="3"/>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amond(in)">
                                      <p:cBhvr>
                                        <p:cTn id="19" dur="2000"/>
                                        <p:tgtEl>
                                          <p:spTgt spid="3">
                                            <p:txEl>
                                              <p:pRg st="4" end="4"/>
                                            </p:txEl>
                                          </p:spTgt>
                                        </p:tgtEl>
                                      </p:cBhvr>
                                    </p:animEffect>
                                  </p:childTnLst>
                                </p:cTn>
                              </p:par>
                              <p:par>
                                <p:cTn id="20" presetID="8"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amond(in)">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amond(in)">
                                      <p:cBhvr>
                                        <p:cTn id="27" dur="2000"/>
                                        <p:tgtEl>
                                          <p:spTgt spid="3">
                                            <p:txEl>
                                              <p:pRg st="6" end="6"/>
                                            </p:txEl>
                                          </p:spTgt>
                                        </p:tgtEl>
                                      </p:cBhvr>
                                    </p:animEffect>
                                  </p:childTnLst>
                                </p:cTn>
                              </p:par>
                              <p:par>
                                <p:cTn id="28" presetID="8" presetClass="entr" presetSubtype="16"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diamond(in)">
                                      <p:cBhvr>
                                        <p:cTn id="30" dur="2000"/>
                                        <p:tgtEl>
                                          <p:spTgt spid="3">
                                            <p:txEl>
                                              <p:pRg st="7" end="7"/>
                                            </p:txEl>
                                          </p:spTgt>
                                        </p:tgtEl>
                                      </p:cBhvr>
                                    </p:animEffect>
                                  </p:childTnLst>
                                </p:cTn>
                              </p:par>
                              <p:par>
                                <p:cTn id="31" presetID="8" presetClass="entr" presetSubtype="16"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diamond(in)">
                                      <p:cBhvr>
                                        <p:cTn id="33" dur="2000"/>
                                        <p:tgtEl>
                                          <p:spTgt spid="3">
                                            <p:txEl>
                                              <p:pRg st="8" end="8"/>
                                            </p:txEl>
                                          </p:spTgt>
                                        </p:tgtEl>
                                      </p:cBhvr>
                                    </p:animEffect>
                                  </p:childTnLst>
                                </p:cTn>
                              </p:par>
                              <p:par>
                                <p:cTn id="34" presetID="8" presetClass="entr" presetSubtype="16"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diamond(in)">
                                      <p:cBhvr>
                                        <p:cTn id="36" dur="2000"/>
                                        <p:tgtEl>
                                          <p:spTgt spid="3">
                                            <p:txEl>
                                              <p:pRg st="9" end="9"/>
                                            </p:txEl>
                                          </p:spTgt>
                                        </p:tgtEl>
                                      </p:cBhvr>
                                    </p:animEffect>
                                  </p:childTnLst>
                                </p:cTn>
                              </p:par>
                              <p:par>
                                <p:cTn id="37" presetID="8" presetClass="entr" presetSubtype="16"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diamond(in)">
                                      <p:cBhvr>
                                        <p:cTn id="39"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stretch>
            <a:fillRect/>
          </a:stretch>
        </p:blipFill>
        <p:spPr>
          <a:xfrm>
            <a:off x="9603740" y="4825365"/>
            <a:ext cx="2588260" cy="1832610"/>
          </a:xfrm>
          <a:prstGeom prst="rect">
            <a:avLst/>
          </a:prstGeom>
        </p:spPr>
      </p:pic>
      <p:sp>
        <p:nvSpPr>
          <p:cNvPr id="2" name="文本框 1"/>
          <p:cNvSpPr txBox="1"/>
          <p:nvPr/>
        </p:nvSpPr>
        <p:spPr>
          <a:xfrm>
            <a:off x="217170" y="1026795"/>
            <a:ext cx="10963275" cy="5631180"/>
          </a:xfrm>
          <a:prstGeom prst="rect">
            <a:avLst/>
          </a:prstGeom>
          <a:noFill/>
        </p:spPr>
        <p:txBody>
          <a:bodyPr wrap="square" rtlCol="0">
            <a:spAutoFit/>
          </a:bodyPr>
          <a:p>
            <a:r>
              <a:rPr lang="zh-CN" altLang="en-US" sz="2000">
                <a:solidFill>
                  <a:srgbClr val="FF0000"/>
                </a:solidFill>
              </a:rPr>
              <a:t>评论结果</a:t>
            </a:r>
            <a:endParaRPr lang="zh-CN" altLang="en-US" sz="2000">
              <a:solidFill>
                <a:srgbClr val="FF0000"/>
              </a:solidFill>
            </a:endParaRPr>
          </a:p>
          <a:p>
            <a:pPr marL="285750" indent="-285750">
              <a:buFont typeface="Arial" panose="020B0604020202020204" pitchFamily="34" charset="0"/>
              <a:buChar char="•"/>
            </a:pPr>
            <a:r>
              <a:rPr lang="en-US" altLang="zh-CN" sz="2000">
                <a:solidFill>
                  <a:srgbClr val="FF0000"/>
                </a:solidFill>
                <a:sym typeface="+mn-ea"/>
              </a:rPr>
              <a:t>The consequence is surprising</a:t>
            </a:r>
            <a:r>
              <a:rPr lang="en-US" altLang="zh-CN" sz="2000">
                <a:solidFill>
                  <a:schemeClr val="accent1"/>
                </a:solidFill>
                <a:sym typeface="+mn-ea"/>
              </a:rPr>
              <a:t> because there is an increasing number of </a:t>
            </a:r>
            <a:r>
              <a:rPr lang="en-US" altLang="zh-CN" sz="2000">
                <a:sym typeface="+mn-ea"/>
              </a:rPr>
              <a:t>...</a:t>
            </a:r>
            <a:r>
              <a:rPr lang="en-US" altLang="zh-CN" sz="2000">
                <a:solidFill>
                  <a:schemeClr val="accent1"/>
                </a:solidFill>
                <a:sym typeface="+mn-ea"/>
              </a:rPr>
              <a:t>At the same time</a:t>
            </a:r>
            <a:r>
              <a:rPr lang="en-US" altLang="zh-CN" sz="2000">
                <a:sym typeface="+mn-ea"/>
              </a:rPr>
              <a:t>,</a:t>
            </a:r>
            <a:r>
              <a:rPr lang="en-US" altLang="zh-CN" sz="2000">
                <a:solidFill>
                  <a:schemeClr val="accent1"/>
                </a:solidFill>
                <a:sym typeface="+mn-ea"/>
              </a:rPr>
              <a:t> it is also not optimistic for</a:t>
            </a:r>
            <a:r>
              <a:rPr lang="en-US" altLang="zh-CN" sz="2000">
                <a:sym typeface="+mn-ea"/>
              </a:rPr>
              <a:t> ...   ( </a:t>
            </a:r>
            <a:r>
              <a:rPr kumimoji="0" lang="zh-CN" altLang="en-US" sz="2000" i="0" u="none" strike="noStrike" kern="1200" cap="none" spc="0" normalizeH="0" baseline="0"/>
              <a:t>其结果令人惊讶，因为越来越多的</a:t>
            </a:r>
            <a:r>
              <a:rPr kumimoji="0" lang="en-US" altLang="zh-CN" sz="2000" i="0" u="none" strike="noStrike" kern="1200" cap="none" spc="0" normalizeH="0" baseline="0"/>
              <a:t>……</a:t>
            </a:r>
            <a:r>
              <a:rPr kumimoji="0" lang="zh-CN" altLang="en-US" sz="2000" i="0" u="none" strike="noStrike" kern="1200" cap="none" spc="0" normalizeH="0" baseline="0"/>
              <a:t>与此同时，这也不容乐观</a:t>
            </a:r>
            <a:r>
              <a:rPr kumimoji="0" lang="en-US" altLang="zh-CN" sz="2000" i="0" u="none" strike="noStrike" kern="1200" cap="none" spc="0" normalizeH="0" baseline="0"/>
              <a:t>……</a:t>
            </a:r>
            <a:r>
              <a:rPr lang="en-US" altLang="zh-CN" sz="2000">
                <a:sym typeface="+mn-ea"/>
              </a:rPr>
              <a:t>)</a:t>
            </a:r>
            <a:endParaRPr lang="en-US" altLang="zh-CN" sz="2000"/>
          </a:p>
          <a:p>
            <a:pPr marL="285750" indent="-285750">
              <a:buFont typeface="Arial" panose="020B0604020202020204" pitchFamily="34" charset="0"/>
              <a:buChar char="•"/>
            </a:pPr>
            <a:r>
              <a:rPr lang="en-US" altLang="zh-CN" sz="2000">
                <a:solidFill>
                  <a:srgbClr val="FF0000"/>
                </a:solidFill>
                <a:sym typeface="+mn-ea"/>
              </a:rPr>
              <a:t>The data reflects</a:t>
            </a:r>
            <a:r>
              <a:rPr lang="en-US" altLang="zh-CN" sz="2000">
                <a:solidFill>
                  <a:schemeClr val="tx1"/>
                </a:solidFill>
                <a:sym typeface="+mn-ea"/>
              </a:rPr>
              <a:t> the rising awareness of ..., </a:t>
            </a:r>
            <a:r>
              <a:rPr lang="en-US" altLang="zh-CN" sz="2000">
                <a:solidFill>
                  <a:srgbClr val="FF0000"/>
                </a:solidFill>
                <a:sym typeface="+mn-ea"/>
              </a:rPr>
              <a:t>which</a:t>
            </a:r>
            <a:r>
              <a:rPr lang="en-US" altLang="zh-CN" sz="2000">
                <a:solidFill>
                  <a:schemeClr val="tx1"/>
                </a:solidFill>
                <a:sym typeface="+mn-ea"/>
              </a:rPr>
              <a:t> .... </a:t>
            </a:r>
            <a:r>
              <a:rPr lang="en-US" altLang="zh-CN" sz="2000">
                <a:sym typeface="+mn-ea"/>
              </a:rPr>
              <a:t>(</a:t>
            </a:r>
            <a:r>
              <a:rPr lang="zh-CN" altLang="en-US" sz="2000">
                <a:solidFill>
                  <a:schemeClr val="tx1"/>
                </a:solidFill>
                <a:sym typeface="+mn-ea"/>
              </a:rPr>
              <a:t>这些数据表明人们对</a:t>
            </a:r>
            <a:r>
              <a:rPr lang="en-US" altLang="zh-CN" sz="2000">
                <a:solidFill>
                  <a:schemeClr val="tx1"/>
                </a:solidFill>
                <a:sym typeface="+mn-ea"/>
              </a:rPr>
              <a:t>......</a:t>
            </a:r>
            <a:r>
              <a:rPr lang="zh-CN" altLang="en-US" sz="2000">
                <a:solidFill>
                  <a:schemeClr val="tx1"/>
                </a:solidFill>
                <a:sym typeface="+mn-ea"/>
              </a:rPr>
              <a:t>的认识在不断提高，而且</a:t>
            </a:r>
            <a:r>
              <a:rPr lang="en-US" altLang="zh-CN" sz="2000">
                <a:solidFill>
                  <a:schemeClr val="tx1"/>
                </a:solidFill>
                <a:sym typeface="+mn-ea"/>
              </a:rPr>
              <a:t>......</a:t>
            </a:r>
            <a:r>
              <a:rPr lang="en-US" altLang="zh-CN" sz="2000">
                <a:sym typeface="+mn-ea"/>
              </a:rPr>
              <a:t>)</a:t>
            </a:r>
            <a:endParaRPr lang="en-US" altLang="zh-CN" sz="2000">
              <a:solidFill>
                <a:schemeClr val="tx1"/>
              </a:solidFill>
            </a:endParaRPr>
          </a:p>
          <a:p>
            <a:pPr marL="285750" indent="-285750">
              <a:buFont typeface="Arial" panose="020B0604020202020204" pitchFamily="34" charset="0"/>
              <a:buChar char="•"/>
            </a:pPr>
            <a:r>
              <a:rPr lang="en-US" altLang="zh-CN" sz="2000">
                <a:solidFill>
                  <a:schemeClr val="tx1"/>
                </a:solidFill>
                <a:sym typeface="+mn-ea"/>
              </a:rPr>
              <a:t>The result undoubtedly depressed us. Not only does it show us the lack of awareness of ..., but renders us a glimpse of the challenges about ....  </a:t>
            </a:r>
            <a:r>
              <a:rPr lang="en-US" altLang="zh-CN" sz="2000">
                <a:sym typeface="+mn-ea"/>
              </a:rPr>
              <a:t>(</a:t>
            </a:r>
            <a:r>
              <a:rPr lang="zh-CN" altLang="en-US" sz="2000">
                <a:solidFill>
                  <a:schemeClr val="tx1"/>
                </a:solidFill>
                <a:sym typeface="+mn-ea"/>
              </a:rPr>
              <a:t>这一结果无疑让我们感到沮丧。它不仅表明我们对</a:t>
            </a:r>
            <a:r>
              <a:rPr lang="en-US" altLang="zh-CN" sz="2000">
                <a:solidFill>
                  <a:schemeClr val="tx1"/>
                </a:solidFill>
                <a:sym typeface="+mn-ea"/>
              </a:rPr>
              <a:t>......</a:t>
            </a:r>
            <a:r>
              <a:rPr lang="zh-CN" altLang="en-US" sz="2000">
                <a:solidFill>
                  <a:schemeClr val="tx1"/>
                </a:solidFill>
                <a:sym typeface="+mn-ea"/>
              </a:rPr>
              <a:t>缺乏足够的认识，还让我们看到了关于</a:t>
            </a:r>
            <a:r>
              <a:rPr lang="en-US" altLang="zh-CN" sz="2000">
                <a:solidFill>
                  <a:schemeClr val="tx1"/>
                </a:solidFill>
                <a:sym typeface="+mn-ea"/>
              </a:rPr>
              <a:t>......</a:t>
            </a:r>
            <a:r>
              <a:rPr lang="zh-CN" altLang="en-US" sz="2000">
                <a:solidFill>
                  <a:schemeClr val="tx1"/>
                </a:solidFill>
                <a:sym typeface="+mn-ea"/>
              </a:rPr>
              <a:t>所面临的种种挑战。</a:t>
            </a:r>
            <a:r>
              <a:rPr lang="en-US" altLang="zh-CN" sz="2000">
                <a:sym typeface="+mn-ea"/>
              </a:rPr>
              <a:t>)</a:t>
            </a:r>
            <a:endParaRPr lang="zh-CN" altLang="en-US" sz="2000">
              <a:solidFill>
                <a:schemeClr val="tx1"/>
              </a:solidFill>
              <a:sym typeface="+mn-ea"/>
            </a:endParaRPr>
          </a:p>
          <a:p>
            <a:pPr marL="285750" indent="-285750">
              <a:buFont typeface="Arial" panose="020B0604020202020204" pitchFamily="34" charset="0"/>
              <a:buChar char="•"/>
            </a:pPr>
            <a:r>
              <a:rPr lang="en-US" altLang="zh-CN" sz="2000">
                <a:solidFill>
                  <a:schemeClr val="tx1"/>
                </a:solidFill>
                <a:sym typeface="+mn-ea"/>
              </a:rPr>
              <a:t>What is apparent is that  ... </a:t>
            </a:r>
            <a:r>
              <a:rPr lang="en-US" altLang="zh-CN" sz="2000">
                <a:sym typeface="+mn-ea"/>
              </a:rPr>
              <a:t>(</a:t>
            </a:r>
            <a:r>
              <a:rPr kumimoji="0" lang="zh-CN" altLang="en-US" sz="2000" i="0" u="none" strike="noStrike" kern="1200" cap="none" spc="0" normalizeH="0">
                <a:solidFill>
                  <a:schemeClr val="tx1"/>
                </a:solidFill>
              </a:rPr>
              <a:t>很明显可以得出这样的结论：</a:t>
            </a:r>
            <a:r>
              <a:rPr kumimoji="0" lang="en-US" sz="2000" i="0" u="none" strike="noStrike" kern="1200" cap="none" spc="0" normalizeH="0">
                <a:solidFill>
                  <a:schemeClr val="tx1"/>
                </a:solidFill>
              </a:rPr>
              <a:t>...</a:t>
            </a:r>
            <a:r>
              <a:rPr lang="en-US" altLang="zh-CN" sz="2000">
                <a:sym typeface="+mn-ea"/>
              </a:rPr>
              <a:t>)</a:t>
            </a:r>
            <a:br>
              <a:rPr lang="en-US" altLang="zh-CN" sz="2000">
                <a:solidFill>
                  <a:schemeClr val="tx1"/>
                </a:solidFill>
                <a:sym typeface="+mn-ea"/>
              </a:rPr>
            </a:br>
            <a:r>
              <a:rPr lang="en-US" altLang="zh-CN" sz="2000">
                <a:solidFill>
                  <a:schemeClr val="tx1"/>
                </a:solidFill>
                <a:sym typeface="+mn-ea"/>
              </a:rPr>
              <a:t>To sum up, the data shows that... are nearly half to half, which may not be a good situation.  </a:t>
            </a:r>
            <a:r>
              <a:rPr lang="en-US" altLang="zh-CN" sz="2000">
                <a:sym typeface="+mn-ea"/>
              </a:rPr>
              <a:t>(</a:t>
            </a:r>
            <a:r>
              <a:rPr lang="en-US" altLang="zh-CN" sz="2000">
                <a:solidFill>
                  <a:schemeClr val="tx1"/>
                </a:solidFill>
                <a:sym typeface="+mn-ea"/>
              </a:rPr>
              <a:t> </a:t>
            </a:r>
            <a:r>
              <a:rPr lang="zh-CN" altLang="en-US" sz="2000">
                <a:solidFill>
                  <a:schemeClr val="tx1"/>
                </a:solidFill>
                <a:sym typeface="+mn-ea"/>
              </a:rPr>
              <a:t>总的来说，数据表明，</a:t>
            </a:r>
            <a:r>
              <a:rPr lang="en-US" altLang="zh-CN" sz="2000">
                <a:solidFill>
                  <a:schemeClr val="tx1"/>
                </a:solidFill>
                <a:sym typeface="+mn-ea"/>
              </a:rPr>
              <a:t>...</a:t>
            </a:r>
            <a:r>
              <a:rPr lang="zh-CN" altLang="en-US" sz="2000">
                <a:solidFill>
                  <a:schemeClr val="tx1"/>
                </a:solidFill>
                <a:sym typeface="+mn-ea"/>
              </a:rPr>
              <a:t>和</a:t>
            </a:r>
            <a:r>
              <a:rPr lang="en-US" altLang="zh-CN" sz="2000">
                <a:solidFill>
                  <a:schemeClr val="tx1"/>
                </a:solidFill>
                <a:sym typeface="+mn-ea"/>
              </a:rPr>
              <a:t>...</a:t>
            </a:r>
            <a:r>
              <a:rPr lang="zh-CN" altLang="en-US" sz="2000">
                <a:solidFill>
                  <a:schemeClr val="tx1"/>
                </a:solidFill>
                <a:sym typeface="+mn-ea"/>
              </a:rPr>
              <a:t>比例几乎各占一半，这种情况可能并不理想。</a:t>
            </a:r>
            <a:r>
              <a:rPr lang="en-US" altLang="zh-CN" sz="2000">
                <a:sym typeface="+mn-ea"/>
              </a:rPr>
              <a:t>)</a:t>
            </a:r>
            <a:endParaRPr kumimoji="0" lang="zh-CN" altLang="en-US" sz="2000" i="0" u="none" strike="noStrike" kern="1200" cap="none" spc="0" normalizeH="0">
              <a:solidFill>
                <a:schemeClr val="tx1"/>
              </a:solidFill>
            </a:endParaRPr>
          </a:p>
          <a:p>
            <a:pPr marL="285750" indent="-285750">
              <a:buFont typeface="Arial" panose="020B0604020202020204" pitchFamily="34" charset="0"/>
              <a:buChar char="•"/>
            </a:pPr>
            <a:r>
              <a:rPr kumimoji="0" lang="en-US" altLang="zh-CN" sz="2000" i="0" u="none" strike="noStrike" kern="1200" cap="none" spc="0" normalizeH="0" baseline="0"/>
              <a:t>As can be seen from the chart/graph/figures, great changes have taken place in...</a:t>
            </a:r>
            <a:r>
              <a:rPr lang="en-US" altLang="zh-CN" sz="2000">
                <a:sym typeface="+mn-ea"/>
              </a:rPr>
              <a:t>(</a:t>
            </a:r>
            <a:r>
              <a:rPr kumimoji="0" lang="zh-CN" altLang="en-US" sz="2000" i="0" u="none" strike="noStrike" kern="1200" cap="none" spc="0" normalizeH="0" baseline="0"/>
              <a:t>从图</a:t>
            </a:r>
            <a:r>
              <a:rPr kumimoji="0" lang="en-US" altLang="zh-CN" sz="2000" i="0" u="none" strike="noStrike" kern="1200" cap="none" spc="0" normalizeH="0" baseline="0"/>
              <a:t>/</a:t>
            </a:r>
            <a:r>
              <a:rPr kumimoji="0" lang="zh-CN" altLang="en-US" sz="2000" i="0" u="none" strike="noStrike" kern="1200" cap="none" spc="0" normalizeH="0" baseline="0"/>
              <a:t>数字中可以看出，</a:t>
            </a:r>
            <a:r>
              <a:rPr kumimoji="0" lang="en-US" altLang="zh-CN" sz="2000" i="0" u="none" strike="noStrike" kern="1200" cap="none" spc="0" normalizeH="0" baseline="0"/>
              <a:t>...</a:t>
            </a:r>
            <a:r>
              <a:rPr kumimoji="0" lang="zh-CN" altLang="en-US" sz="2000" i="0" u="none" strike="noStrike" kern="1200" cap="none" spc="0" normalizeH="0" baseline="0"/>
              <a:t>发生了巨大变化。</a:t>
            </a:r>
            <a:r>
              <a:rPr lang="en-US" altLang="zh-CN" sz="2000">
                <a:sym typeface="+mn-ea"/>
              </a:rPr>
              <a:t>)</a:t>
            </a:r>
            <a:endParaRPr kumimoji="0" lang="zh-CN" altLang="en-US" sz="2000" i="0" u="none" strike="noStrike" kern="1200" cap="none" spc="0" normalizeH="0" baseline="0"/>
          </a:p>
          <a:p>
            <a:pPr marL="285750" indent="-285750">
              <a:buFont typeface="Arial" panose="020B0604020202020204" pitchFamily="34" charset="0"/>
              <a:buChar char="•"/>
            </a:pPr>
            <a:r>
              <a:rPr lang="en-US" altLang="zh-CN" sz="2000">
                <a:sym typeface="+mn-ea"/>
              </a:rPr>
              <a:t>The data/statistics/figures lead us to the conclusion that……(</a:t>
            </a:r>
            <a:r>
              <a:rPr lang="zh-CN" altLang="en-US" sz="2000">
                <a:sym typeface="+mn-ea"/>
              </a:rPr>
              <a:t>这些数据资料令我们得出结论</a:t>
            </a:r>
            <a:r>
              <a:rPr lang="en-US" altLang="zh-CN" sz="2000">
                <a:sym typeface="+mn-ea"/>
              </a:rPr>
              <a:t>……)</a:t>
            </a:r>
            <a:endParaRPr lang="en-US" altLang="zh-CN" sz="2000">
              <a:sym typeface="+mn-ea"/>
            </a:endParaRPr>
          </a:p>
          <a:p>
            <a:endParaRPr kumimoji="0" lang="zh-CN" altLang="en-US" sz="2000" i="0" u="none" strike="noStrike" kern="1200" cap="none" spc="0" normalizeH="0" baseline="0"/>
          </a:p>
          <a:p>
            <a:endParaRPr kumimoji="0" lang="zh-CN" altLang="en-US" sz="2000" i="0" u="none" strike="noStrike" kern="1200" cap="none" spc="0" normalizeH="0" baseline="0"/>
          </a:p>
          <a:p>
            <a:endParaRPr lang="en-US" altLang="zh-CN" sz="2000"/>
          </a:p>
          <a:p>
            <a:endParaRPr lang="en-US" altLang="zh-CN" sz="2000"/>
          </a:p>
        </p:txBody>
      </p:sp>
      <p:sp>
        <p:nvSpPr>
          <p:cNvPr id="3" name="文本框 2"/>
          <p:cNvSpPr txBox="1"/>
          <p:nvPr/>
        </p:nvSpPr>
        <p:spPr>
          <a:xfrm>
            <a:off x="762635" y="363855"/>
            <a:ext cx="2495550" cy="521970"/>
          </a:xfrm>
          <a:prstGeom prst="rect">
            <a:avLst/>
          </a:prstGeom>
        </p:spPr>
        <p:style>
          <a:lnRef idx="0">
            <a:srgbClr val="FFFFFF"/>
          </a:lnRef>
          <a:fillRef idx="2">
            <a:schemeClr val="accent1"/>
          </a:fillRef>
          <a:effectRef idx="1">
            <a:schemeClr val="accent1"/>
          </a:effectRef>
          <a:fontRef idx="minor">
            <a:schemeClr val="lt1"/>
          </a:fontRef>
        </p:style>
        <p:txBody>
          <a:bodyPr wrap="square" rtlCol="0">
            <a:spAutoFit/>
          </a:bodyPr>
          <a:p>
            <a:r>
              <a:rPr lang="en-US" altLang="zh-CN" sz="2800"/>
              <a:t>Accumulation</a:t>
            </a:r>
            <a:endParaRPr lang="en-US" altLang="zh-CN" sz="2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amond(in)">
                                      <p:cBhvr>
                                        <p:cTn id="7" dur="2000"/>
                                        <p:tgtEl>
                                          <p:spTgt spid="2">
                                            <p:txEl>
                                              <p:pRg st="1" end="1"/>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diamond(in)">
                                      <p:cBhvr>
                                        <p:cTn id="10" dur="2000"/>
                                        <p:tgtEl>
                                          <p:spTgt spid="2">
                                            <p:txEl>
                                              <p:pRg st="2" end="2"/>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diamond(in)">
                                      <p:cBhvr>
                                        <p:cTn id="13" dur="2000"/>
                                        <p:tgtEl>
                                          <p:spTgt spid="2">
                                            <p:txEl>
                                              <p:pRg st="3" end="3"/>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diamond(in)">
                                      <p:cBhvr>
                                        <p:cTn id="16" dur="2000"/>
                                        <p:tgtEl>
                                          <p:spTgt spid="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diamond(in)">
                                      <p:cBhvr>
                                        <p:cTn id="21" dur="2000"/>
                                        <p:tgtEl>
                                          <p:spTgt spid="2">
                                            <p:txEl>
                                              <p:pRg st="4" end="4"/>
                                            </p:txEl>
                                          </p:spTgt>
                                        </p:tgtEl>
                                      </p:cBhvr>
                                    </p:animEffect>
                                  </p:childTnLst>
                                </p:cTn>
                              </p:par>
                              <p:par>
                                <p:cTn id="22" presetID="8" presetClass="entr" presetSubtype="16"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diamond(in)">
                                      <p:cBhvr>
                                        <p:cTn id="24" dur="2000"/>
                                        <p:tgtEl>
                                          <p:spTgt spid="2">
                                            <p:txEl>
                                              <p:pRg st="5" end="5"/>
                                            </p:txEl>
                                          </p:spTgt>
                                        </p:tgtEl>
                                      </p:cBhvr>
                                    </p:animEffect>
                                  </p:childTnLst>
                                </p:cTn>
                              </p:par>
                              <p:par>
                                <p:cTn id="25" presetID="8" presetClass="entr" presetSubtype="16"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diamond(in)">
                                      <p:cBhvr>
                                        <p:cTn id="27"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83845" y="967740"/>
            <a:ext cx="5842635" cy="4866005"/>
          </a:xfrm>
          <a:prstGeom prst="rect">
            <a:avLst/>
          </a:prstGeom>
          <a:noFill/>
        </p:spPr>
        <p:txBody>
          <a:bodyPr wrap="square" rtlCol="0" anchor="t">
            <a:noAutofit/>
          </a:bodyPr>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    学校英文报正在开展以“</a:t>
            </a:r>
            <a:r>
              <a:rPr lang="en-US" altLang="zh-CN"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Learning English Beyond the Classroom”</a:t>
            </a: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为题的讨论。请使用图表中的调查结果写一篇短文</a:t>
            </a:r>
            <a:r>
              <a:rPr lang="zh-CN" altLang="en-US" sz="2800" b="1" noProof="0" dirty="0">
                <a:ln>
                  <a:noFill/>
                </a:ln>
                <a:solidFill>
                  <a:srgbClr val="FF0000"/>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投稿</a:t>
            </a:r>
            <a:r>
              <a:rPr lang="en-US" altLang="zh-CN"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 </a:t>
            </a: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内容包括</a:t>
            </a:r>
            <a:r>
              <a:rPr lang="en-US" altLang="zh-CN"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 </a:t>
            </a:r>
            <a:endPar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1. </a:t>
            </a: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学习活动状况描述</a:t>
            </a:r>
            <a:r>
              <a:rPr lang="en-US" altLang="zh-CN"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 </a:t>
            </a:r>
            <a:endPar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2. </a:t>
            </a: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简单评论</a:t>
            </a:r>
            <a:r>
              <a:rPr lang="en-US" altLang="zh-CN"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 3. </a:t>
            </a: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你的建议。</a:t>
            </a:r>
            <a:endPar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endParaRPr>
          </a:p>
        </p:txBody>
      </p:sp>
      <p:sp>
        <p:nvSpPr>
          <p:cNvPr id="3" name="文本框 2"/>
          <p:cNvSpPr txBox="1"/>
          <p:nvPr/>
        </p:nvSpPr>
        <p:spPr>
          <a:xfrm>
            <a:off x="3822700" y="574675"/>
            <a:ext cx="5652770" cy="521970"/>
          </a:xfrm>
          <a:prstGeom prst="rect">
            <a:avLst/>
          </a:prstGeom>
          <a:noFill/>
        </p:spPr>
        <p:txBody>
          <a:bodyPr wrap="square" rtlCol="0">
            <a:spAutoFit/>
          </a:bodyPr>
          <a:p>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一、（</a:t>
            </a:r>
            <a:r>
              <a:rPr lang="en-US" altLang="zh-CN"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2022</a:t>
            </a: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年高考英语全国乙卷）</a:t>
            </a:r>
            <a:endPar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5960745" y="1533525"/>
            <a:ext cx="6022340" cy="2696845"/>
          </a:xfrm>
          <a:prstGeom prst="rect">
            <a:avLst/>
          </a:prstGeom>
        </p:spPr>
      </p:pic>
      <p:sp>
        <p:nvSpPr>
          <p:cNvPr id="5" name="文本框 4"/>
          <p:cNvSpPr txBox="1"/>
          <p:nvPr/>
        </p:nvSpPr>
        <p:spPr>
          <a:xfrm>
            <a:off x="417830" y="4915535"/>
            <a:ext cx="11565255" cy="1568450"/>
          </a:xfrm>
          <a:prstGeom prst="rect">
            <a:avLst/>
          </a:prstGeom>
          <a:noFill/>
          <a:ln>
            <a:solidFill>
              <a:schemeClr val="tx1"/>
            </a:solidFill>
          </a:ln>
        </p:spPr>
        <p:txBody>
          <a:bodyPr wrap="square" rtlCol="0">
            <a:spAutoFit/>
          </a:bodyPr>
          <a:p>
            <a:pPr algn="ctr"/>
            <a:r>
              <a:rPr lang="en-US" altLang="zh-CN" sz="24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Learning English Beyond the Classroom</a:t>
            </a:r>
            <a:endParaRPr lang="en-US" altLang="zh-CN" sz="24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indent="457200"/>
            <a:r>
              <a:rPr lang="en-US" altLang="zh-CN" sz="24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Nowadays, with the growing popularity of smartphones and computers, an increasing number of students are choosing to learn English beyond the classroom in various ways.</a:t>
            </a:r>
            <a:endParaRPr lang="en-US" altLang="zh-CN" sz="24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6" name="文本框 5"/>
          <p:cNvSpPr txBox="1"/>
          <p:nvPr/>
        </p:nvSpPr>
        <p:spPr>
          <a:xfrm>
            <a:off x="283845" y="3962400"/>
            <a:ext cx="11355705" cy="953135"/>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注意：</a:t>
            </a:r>
            <a:endPar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1.</a:t>
            </a: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词数</a:t>
            </a:r>
            <a:r>
              <a:rPr lang="en-US" altLang="zh-CN"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100</a:t>
            </a: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左右；</a:t>
            </a:r>
            <a:r>
              <a:rPr lang="en-US" altLang="zh-CN"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2.</a:t>
            </a: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短文的题目和首句已为你写好。</a:t>
            </a:r>
            <a:endPar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69875" y="613410"/>
            <a:ext cx="5900420" cy="5323205"/>
          </a:xfrm>
          <a:prstGeom prst="rect">
            <a:avLst/>
          </a:prstGeom>
          <a:noFill/>
          <a:ln>
            <a:solidFill>
              <a:schemeClr val="tx1"/>
            </a:solidFill>
          </a:ln>
        </p:spPr>
        <p:txBody>
          <a:bodyPr wrap="square" rtlCol="0">
            <a:spAutoFit/>
          </a:bodyPr>
          <a:p>
            <a:pPr indent="457200" algn="just" fontAlgn="auto">
              <a:lnSpc>
                <a:spcPct val="100000"/>
              </a:lnSpc>
            </a:pPr>
            <a:r>
              <a:rPr kumimoji="0" lang="en-US" altLang="zh-CN" sz="2000" i="0" u="none" strike="noStrike" kern="1200" cap="none" spc="0" normalizeH="0" baseline="0" noProof="0" dirty="0">
                <a:ln>
                  <a:noFill/>
                </a:ln>
                <a:solidFill>
                  <a:schemeClr val="tx1"/>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Learning English Beyond the Classroom</a:t>
            </a:r>
            <a:endParaRPr kumimoji="0" lang="en-US" altLang="zh-CN" sz="2000" i="0" u="none" strike="noStrike" kern="1200" cap="none" spc="0" normalizeH="0" baseline="0" noProof="0" dirty="0">
              <a:ln>
                <a:noFill/>
              </a:ln>
              <a:solidFill>
                <a:schemeClr val="tx1"/>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endParaRPr>
          </a:p>
          <a:p>
            <a:pPr indent="457200" algn="just" fontAlgn="auto">
              <a:lnSpc>
                <a:spcPct val="100000"/>
              </a:lnSpc>
            </a:pPr>
            <a:r>
              <a:rPr kumimoji="0" lang="en-US" altLang="zh-CN" sz="2000" i="0" u="none" strike="noStrike" kern="1200" cap="none" spc="0" normalizeH="0" baseline="0" noProof="0" dirty="0">
                <a:ln>
                  <a:noFill/>
                </a:ln>
                <a:solidFill>
                  <a:schemeClr val="tx1"/>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Nowadays, with the growing popularity of smartphones and computers, an increasing number of students are choosing to learn English beyond the classroom in various ways.</a:t>
            </a:r>
            <a:endParaRPr kumimoji="0" lang="en-US" altLang="zh-CN" sz="2000" i="0" u="none" strike="noStrike" kern="1200" cap="none" spc="0" normalizeH="0" baseline="0" noProof="0" dirty="0">
              <a:ln>
                <a:noFill/>
              </a:ln>
              <a:solidFill>
                <a:schemeClr val="tx1"/>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endParaRPr>
          </a:p>
          <a:p>
            <a:pPr indent="457200" algn="just" fontAlgn="auto">
              <a:lnSpc>
                <a:spcPct val="100000"/>
              </a:lnSpc>
            </a:pPr>
            <a:r>
              <a:rPr lang="en-US" altLang="zh-CN" sz="200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As is shown in the chart</a:t>
            </a:r>
            <a:r>
              <a:rPr lang="zh-CN" altLang="en-US" sz="200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a:t>
            </a:r>
            <a:r>
              <a:rPr kumimoji="0" lang="en-US" altLang="zh-CN" sz="2000" i="0" u="none" strike="noStrike" kern="120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it is apprent that the percentage of</a:t>
            </a:r>
            <a:r>
              <a:rPr kumimoji="0" lang="en-US" altLang="zh-CN" sz="2000" i="0" u="none" strike="noStrike" kern="1200" cap="none" spc="0" normalizeH="0" baseline="0" noProof="0" dirty="0">
                <a:ln>
                  <a:noFill/>
                </a:ln>
                <a:solidFill>
                  <a:schemeClr val="tx1"/>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 students who choose listening to English songs and watching English movies </a:t>
            </a:r>
            <a:r>
              <a:rPr kumimoji="0" lang="en-US" altLang="zh-CN" sz="2000" i="0" u="none" strike="noStrike" kern="120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is respectively 65% and 50%.</a:t>
            </a:r>
            <a:r>
              <a:rPr kumimoji="0" lang="en-US" altLang="zh-CN" sz="2000" i="0" u="none" strike="noStrike" kern="1200" cap="none" spc="0" normalizeH="0" baseline="0" noProof="0" dirty="0">
                <a:ln>
                  <a:noFill/>
                </a:ln>
                <a:solidFill>
                  <a:schemeClr val="tx1"/>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 </a:t>
            </a:r>
            <a:r>
              <a:rPr kumimoji="0" lang="en-US" altLang="zh-CN" sz="2000" i="0" u="none" strike="noStrike" kern="120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However</a:t>
            </a:r>
            <a:r>
              <a:rPr kumimoji="0" lang="en-US" altLang="zh-CN" sz="2000" i="0" u="none" strike="noStrike" kern="1200" cap="none" spc="0" normalizeH="0" baseline="0" noProof="0" dirty="0">
                <a:ln>
                  <a:noFill/>
                </a:ln>
                <a:solidFill>
                  <a:schemeClr val="tx1"/>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 those choosing reading English books and visiting English learning websites</a:t>
            </a:r>
            <a:r>
              <a:rPr kumimoji="0" lang="en-US" altLang="zh-CN" sz="2000" i="0" u="none" strike="noStrike" kern="1200" cap="none" spc="0" normalizeH="0" baseline="0" noProof="0" dirty="0">
                <a:ln>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 only account for</a:t>
            </a:r>
            <a:r>
              <a:rPr kumimoji="0" lang="en-US" altLang="zh-CN" sz="2000" i="0" u="none" strike="noStrike" kern="1200" cap="none" spc="0" normalizeH="0" baseline="0" noProof="0" dirty="0">
                <a:ln>
                  <a:noFill/>
                </a:ln>
                <a:solidFill>
                  <a:schemeClr val="tx1"/>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 18% and 12% .</a:t>
            </a:r>
            <a:endParaRPr kumimoji="0" lang="en-US" altLang="zh-CN" sz="2000" i="0" u="none" strike="noStrike" kern="1200" cap="none" spc="0" normalizeH="0" baseline="0" noProof="0" dirty="0">
              <a:ln>
                <a:noFill/>
              </a:ln>
              <a:solidFill>
                <a:schemeClr val="tx1"/>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endParaRPr>
          </a:p>
          <a:p>
            <a:pPr indent="457200" algn="just" fontAlgn="auto">
              <a:lnSpc>
                <a:spcPct val="100000"/>
              </a:lnSpc>
            </a:pPr>
            <a:r>
              <a:rPr kumimoji="0" lang="en-US" altLang="zh-CN" sz="2000" i="0" u="none" strike="noStrike" kern="1200" cap="none" spc="0" normalizeH="0" baseline="0" noProof="0" dirty="0">
                <a:ln>
                  <a:noFill/>
                </a:ln>
                <a:solidFill>
                  <a:schemeClr val="tx1"/>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From my perspective</a:t>
            </a:r>
            <a:r>
              <a:rPr lang="en-US" altLang="zh-CN" sz="2000" noProof="0" dirty="0">
                <a:ln>
                  <a:noFill/>
                </a:ln>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a:t>
            </a:r>
            <a:r>
              <a:rPr lang="en-US" altLang="zh-CN" sz="2000" noProof="0" dirty="0">
                <a:ln>
                  <a:noFill/>
                </a:ln>
                <a:solidFill>
                  <a:schemeClr val="accent1"/>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prioritizing</a:t>
            </a:r>
            <a:r>
              <a:rPr lang="en-US" altLang="zh-CN" sz="2000" noProof="0" dirty="0">
                <a:ln>
                  <a:noFill/>
                </a:ln>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 efficient approaches like reading English books and visiting English learning websites </a:t>
            </a:r>
            <a:r>
              <a:rPr lang="en-US" altLang="zh-CN" sz="2000" noProof="0" dirty="0">
                <a:ln>
                  <a:noFill/>
                </a:ln>
                <a:solidFill>
                  <a:schemeClr val="accent1"/>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proves</a:t>
            </a:r>
            <a:r>
              <a:rPr lang="en-US" altLang="zh-CN" sz="2000" noProof="0" dirty="0">
                <a:ln>
                  <a:noFill/>
                </a:ln>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 more sustainable. </a:t>
            </a:r>
            <a:r>
              <a:rPr lang="en-US" altLang="zh-CN" sz="2000" noProof="0" dirty="0">
                <a:ln>
                  <a:noFill/>
                </a:ln>
                <a:solidFill>
                  <a:schemeClr val="accent1"/>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rPr>
              <a:t>Not only do they build a systematic knowledge framework but also cultivate critical thinking skills, which are often overlooked in entertainment-based learning. </a:t>
            </a:r>
            <a:endParaRPr kumimoji="0" lang="en-US" altLang="zh-CN" sz="2000" i="0" u="none" strike="noStrike" kern="1200" cap="none" spc="0" normalizeH="0" baseline="0" noProof="0" dirty="0">
              <a:ln>
                <a:noFill/>
              </a:ln>
              <a:solidFill>
                <a:schemeClr val="accent1"/>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ea"/>
            </a:endParaRPr>
          </a:p>
        </p:txBody>
      </p:sp>
      <p:sp>
        <p:nvSpPr>
          <p:cNvPr id="5" name="文本框 4"/>
          <p:cNvSpPr txBox="1"/>
          <p:nvPr/>
        </p:nvSpPr>
        <p:spPr>
          <a:xfrm>
            <a:off x="970915" y="160020"/>
            <a:ext cx="6096000" cy="583565"/>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lang="en-US" altLang="zh-CN" sz="3200" noProof="0" dirty="0">
                <a:ln>
                  <a:noFill/>
                </a:ln>
                <a:effectLst/>
                <a:uLnTx/>
                <a:uFillTx/>
                <a:latin typeface="MV Boli" panose="02000500030200090000" charset="0"/>
                <a:ea typeface="等线" panose="02010600030101010101" pitchFamily="2" charset="-122"/>
                <a:cs typeface="MV Boli" panose="02000500030200090000" charset="0"/>
                <a:sym typeface="+mn-ea"/>
              </a:rPr>
              <a:t>One Possible Version</a:t>
            </a:r>
            <a:endParaRPr lang="en-US" altLang="zh-CN" sz="3200" noProof="0" dirty="0">
              <a:ln>
                <a:noFill/>
              </a:ln>
              <a:effectLst/>
              <a:uLnTx/>
              <a:uFillTx/>
              <a:latin typeface="MV Boli" panose="02000500030200090000" charset="0"/>
              <a:ea typeface="等线" panose="02010600030101010101" pitchFamily="2" charset="-122"/>
              <a:cs typeface="MV Boli" panose="02000500030200090000" charset="0"/>
              <a:sym typeface="+mn-ea"/>
            </a:endParaRPr>
          </a:p>
        </p:txBody>
      </p:sp>
      <p:sp>
        <p:nvSpPr>
          <p:cNvPr id="6" name="文本框 5"/>
          <p:cNvSpPr txBox="1"/>
          <p:nvPr/>
        </p:nvSpPr>
        <p:spPr>
          <a:xfrm>
            <a:off x="6428105" y="613410"/>
            <a:ext cx="5702935" cy="5322570"/>
          </a:xfrm>
          <a:prstGeom prst="rect">
            <a:avLst/>
          </a:prstGeom>
          <a:noFill/>
          <a:ln>
            <a:solidFill>
              <a:schemeClr val="tx1"/>
            </a:solidFill>
          </a:ln>
        </p:spPr>
        <p:txBody>
          <a:bodyPr wrap="square" rtlCol="0">
            <a:noAutofit/>
          </a:bodyPr>
          <a:p>
            <a:pPr indent="457200" algn="ctr" fontAlgn="auto"/>
            <a:r>
              <a:rPr lang="zh-CN" altLang="en-US" sz="2400">
                <a:latin typeface="华文楷体" panose="02010600040101010101" charset="-122"/>
                <a:ea typeface="华文楷体" panose="02010600040101010101" charset="-122"/>
                <a:cs typeface="华文楷体" panose="02010600040101010101" charset="-122"/>
                <a:sym typeface="+mn-ea"/>
              </a:rPr>
              <a:t>课堂之外的英语学习</a:t>
            </a:r>
            <a:endParaRPr lang="zh-CN" altLang="en-US" sz="2400">
              <a:latin typeface="华文楷体" panose="02010600040101010101" charset="-122"/>
              <a:ea typeface="华文楷体" panose="02010600040101010101" charset="-122"/>
              <a:cs typeface="华文楷体" panose="02010600040101010101" charset="-122"/>
              <a:sym typeface="+mn-ea"/>
            </a:endParaRPr>
          </a:p>
          <a:p>
            <a:pPr indent="457200" fontAlgn="auto"/>
            <a:r>
              <a:rPr lang="zh-CN" altLang="en-US" sz="2400">
                <a:latin typeface="华文楷体" panose="02010600040101010101" charset="-122"/>
                <a:ea typeface="华文楷体" panose="02010600040101010101" charset="-122"/>
                <a:cs typeface="华文楷体" panose="02010600040101010101" charset="-122"/>
                <a:sym typeface="+mn-ea"/>
              </a:rPr>
              <a:t>如今，随着智能手机和电脑的日益普及，越来越多的学生正通过多种途径在课堂之外学习英语。</a:t>
            </a:r>
            <a:endParaRPr lang="zh-CN" altLang="en-US" sz="2400">
              <a:latin typeface="华文楷体" panose="02010600040101010101" charset="-122"/>
              <a:ea typeface="华文楷体" panose="02010600040101010101" charset="-122"/>
              <a:cs typeface="华文楷体" panose="02010600040101010101" charset="-122"/>
              <a:sym typeface="+mn-ea"/>
            </a:endParaRPr>
          </a:p>
          <a:p>
            <a:pPr indent="457200" fontAlgn="auto"/>
            <a:r>
              <a:rPr lang="zh-CN" altLang="en-US" sz="2400">
                <a:latin typeface="华文楷体" panose="02010600040101010101" charset="-122"/>
                <a:ea typeface="华文楷体" panose="02010600040101010101" charset="-122"/>
                <a:cs typeface="华文楷体" panose="02010600040101010101" charset="-122"/>
                <a:sym typeface="+mn-ea"/>
              </a:rPr>
              <a:t>显而易见，选择听英文歌曲和看英文电影的学生比例分别高达</a:t>
            </a:r>
            <a:r>
              <a:rPr lang="en-US" altLang="zh-CN" sz="2400">
                <a:latin typeface="华文楷体" panose="02010600040101010101" charset="-122"/>
                <a:ea typeface="华文楷体" panose="02010600040101010101" charset="-122"/>
                <a:cs typeface="华文楷体" panose="02010600040101010101" charset="-122"/>
                <a:sym typeface="+mn-ea"/>
              </a:rPr>
              <a:t>65%</a:t>
            </a:r>
            <a:r>
              <a:rPr lang="zh-CN" altLang="en-US" sz="2400">
                <a:latin typeface="华文楷体" panose="02010600040101010101" charset="-122"/>
                <a:ea typeface="华文楷体" panose="02010600040101010101" charset="-122"/>
                <a:cs typeface="华文楷体" panose="02010600040101010101" charset="-122"/>
                <a:sym typeface="+mn-ea"/>
              </a:rPr>
              <a:t>和</a:t>
            </a:r>
            <a:r>
              <a:rPr lang="en-US" altLang="zh-CN" sz="2400">
                <a:latin typeface="华文楷体" panose="02010600040101010101" charset="-122"/>
                <a:ea typeface="华文楷体" panose="02010600040101010101" charset="-122"/>
                <a:cs typeface="华文楷体" panose="02010600040101010101" charset="-122"/>
                <a:sym typeface="+mn-ea"/>
              </a:rPr>
              <a:t>50%</a:t>
            </a:r>
            <a:r>
              <a:rPr lang="zh-CN" altLang="en-US" sz="2400">
                <a:latin typeface="华文楷体" panose="02010600040101010101" charset="-122"/>
                <a:ea typeface="华文楷体" panose="02010600040101010101" charset="-122"/>
                <a:cs typeface="华文楷体" panose="02010600040101010101" charset="-122"/>
                <a:sym typeface="+mn-ea"/>
              </a:rPr>
              <a:t>；然而，选择阅读英文书籍和访问英语学习网站的学生仅占</a:t>
            </a:r>
            <a:r>
              <a:rPr lang="en-US" altLang="zh-CN" sz="2400">
                <a:latin typeface="华文楷体" panose="02010600040101010101" charset="-122"/>
                <a:ea typeface="华文楷体" panose="02010600040101010101" charset="-122"/>
                <a:cs typeface="华文楷体" panose="02010600040101010101" charset="-122"/>
                <a:sym typeface="+mn-ea"/>
              </a:rPr>
              <a:t>18%</a:t>
            </a:r>
            <a:r>
              <a:rPr lang="zh-CN" altLang="en-US" sz="2400">
                <a:latin typeface="华文楷体" panose="02010600040101010101" charset="-122"/>
                <a:ea typeface="华文楷体" panose="02010600040101010101" charset="-122"/>
                <a:cs typeface="华文楷体" panose="02010600040101010101" charset="-122"/>
                <a:sym typeface="+mn-ea"/>
              </a:rPr>
              <a:t>和</a:t>
            </a:r>
            <a:r>
              <a:rPr lang="en-US" altLang="zh-CN" sz="2400">
                <a:latin typeface="华文楷体" panose="02010600040101010101" charset="-122"/>
                <a:ea typeface="华文楷体" panose="02010600040101010101" charset="-122"/>
                <a:cs typeface="华文楷体" panose="02010600040101010101" charset="-122"/>
                <a:sym typeface="+mn-ea"/>
              </a:rPr>
              <a:t>12%</a:t>
            </a:r>
            <a:r>
              <a:rPr lang="zh-CN" altLang="en-US" sz="2400">
                <a:latin typeface="华文楷体" panose="02010600040101010101" charset="-122"/>
                <a:ea typeface="华文楷体" panose="02010600040101010101" charset="-122"/>
                <a:cs typeface="华文楷体" panose="02010600040101010101" charset="-122"/>
                <a:sym typeface="+mn-ea"/>
              </a:rPr>
              <a:t>。</a:t>
            </a:r>
            <a:endParaRPr lang="zh-CN" altLang="en-US" sz="2400">
              <a:latin typeface="华文楷体" panose="02010600040101010101" charset="-122"/>
              <a:ea typeface="华文楷体" panose="02010600040101010101" charset="-122"/>
              <a:cs typeface="华文楷体" panose="02010600040101010101" charset="-122"/>
              <a:sym typeface="+mn-ea"/>
            </a:endParaRPr>
          </a:p>
          <a:p>
            <a:pPr indent="457200" fontAlgn="auto"/>
            <a:r>
              <a:rPr lang="zh-CN" altLang="en-US" sz="2400">
                <a:latin typeface="华文楷体" panose="02010600040101010101" charset="-122"/>
                <a:ea typeface="华文楷体" panose="02010600040101010101" charset="-122"/>
                <a:cs typeface="华文楷体" panose="02010600040101010101" charset="-122"/>
              </a:rPr>
              <a:t>在我看来，优先选择阅读英文书籍和访问英语学习网站等高效方法更具可持续性。它们既能构建系统的知识体系，又能培养批判性思维能力</a:t>
            </a:r>
            <a:r>
              <a:rPr lang="en-US" altLang="zh-CN" sz="2400">
                <a:latin typeface="华文楷体" panose="02010600040101010101" charset="-122"/>
                <a:ea typeface="华文楷体" panose="02010600040101010101" charset="-122"/>
                <a:cs typeface="华文楷体" panose="02010600040101010101" charset="-122"/>
              </a:rPr>
              <a:t>——</a:t>
            </a:r>
            <a:r>
              <a:rPr lang="zh-CN" altLang="en-US" sz="2400">
                <a:latin typeface="华文楷体" panose="02010600040101010101" charset="-122"/>
                <a:ea typeface="华文楷体" panose="02010600040101010101" charset="-122"/>
                <a:cs typeface="华文楷体" panose="02010600040101010101" charset="-122"/>
              </a:rPr>
              <a:t>而这些能力在娱乐化学习中常被忽视。</a:t>
            </a:r>
            <a:endParaRPr lang="zh-CN" altLang="en-US" sz="2400">
              <a:latin typeface="华文楷体" panose="02010600040101010101" charset="-122"/>
              <a:ea typeface="华文楷体" panose="02010600040101010101" charset="-122"/>
              <a:cs typeface="华文楷体" panose="02010600040101010101" charset="-122"/>
            </a:endParaRPr>
          </a:p>
        </p:txBody>
      </p:sp>
      <p:sp>
        <p:nvSpPr>
          <p:cNvPr id="2" name="文本框 1"/>
          <p:cNvSpPr txBox="1"/>
          <p:nvPr/>
        </p:nvSpPr>
        <p:spPr>
          <a:xfrm>
            <a:off x="7660640" y="160020"/>
            <a:ext cx="3306445" cy="583565"/>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lang="en-US" altLang="zh-CN" sz="3200" noProof="0" dirty="0">
                <a:ln>
                  <a:noFill/>
                </a:ln>
                <a:effectLst/>
                <a:uLnTx/>
                <a:uFillTx/>
                <a:latin typeface="MV Boli" panose="02000500030200090000" charset="0"/>
                <a:ea typeface="等线" panose="02010600030101010101" pitchFamily="2" charset="-122"/>
                <a:cs typeface="MV Boli" panose="02000500030200090000" charset="0"/>
                <a:sym typeface="+mn-ea"/>
              </a:rPr>
              <a:t>Translation</a:t>
            </a:r>
            <a:endParaRPr lang="en-US" altLang="zh-CN" sz="3200" noProof="0" dirty="0">
              <a:ln>
                <a:noFill/>
              </a:ln>
              <a:effectLst/>
              <a:uLnTx/>
              <a:uFillTx/>
              <a:latin typeface="MV Boli" panose="02000500030200090000" charset="0"/>
              <a:ea typeface="等线" panose="02010600030101010101" pitchFamily="2" charset="-122"/>
              <a:cs typeface="MV Boli" panose="02000500030200090000"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39445" y="967740"/>
            <a:ext cx="5487035" cy="4116070"/>
          </a:xfrm>
          <a:prstGeom prst="rect">
            <a:avLst/>
          </a:prstGeom>
          <a:noFill/>
        </p:spPr>
        <p:txBody>
          <a:bodyPr wrap="square" rtlCol="0" anchor="t">
            <a:noAutofit/>
          </a:bodyPr>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    学校英文报正在开展以“</a:t>
            </a:r>
            <a:r>
              <a:rPr lang="en-US" altLang="zh-CN"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Using Fitness Apps to Monitor Health”</a:t>
            </a: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为题的调查。请你根据下图调查数据写一篇短文</a:t>
            </a:r>
            <a:r>
              <a:rPr lang="zh-CN" altLang="en-US" sz="2800" b="1" noProof="0" dirty="0">
                <a:ln>
                  <a:noFill/>
                </a:ln>
                <a:solidFill>
                  <a:srgbClr val="FF0000"/>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投稿</a:t>
            </a:r>
            <a:r>
              <a:rPr lang="en-US" altLang="zh-CN"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 </a:t>
            </a: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内容包括</a:t>
            </a:r>
            <a:r>
              <a:rPr lang="en-US" altLang="zh-CN"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 </a:t>
            </a:r>
            <a:endPar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 </a:t>
            </a:r>
            <a:endPar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1. </a:t>
            </a: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描述数据</a:t>
            </a:r>
            <a:r>
              <a:rPr lang="en-US" altLang="zh-CN"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 </a:t>
            </a:r>
            <a:endPar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2. </a:t>
            </a: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简单评论</a:t>
            </a:r>
            <a:r>
              <a:rPr lang="en-US" altLang="zh-CN"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 </a:t>
            </a:r>
            <a:endPar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3. </a:t>
            </a:r>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rPr>
              <a:t>提出建议。</a:t>
            </a:r>
            <a:endPar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endParaRPr>
          </a:p>
        </p:txBody>
      </p:sp>
      <p:pic>
        <p:nvPicPr>
          <p:cNvPr id="8" name="图片 7"/>
          <p:cNvPicPr>
            <a:picLocks noChangeAspect="1"/>
          </p:cNvPicPr>
          <p:nvPr/>
        </p:nvPicPr>
        <p:blipFill>
          <a:blip r:embed="rId1" cstate="print"/>
          <a:stretch>
            <a:fillRect/>
          </a:stretch>
        </p:blipFill>
        <p:spPr>
          <a:xfrm>
            <a:off x="5954395" y="967740"/>
            <a:ext cx="5963920" cy="3950970"/>
          </a:xfrm>
          <a:prstGeom prst="rect">
            <a:avLst/>
          </a:prstGeom>
        </p:spPr>
      </p:pic>
      <p:sp>
        <p:nvSpPr>
          <p:cNvPr id="3" name="文本框 2"/>
          <p:cNvSpPr txBox="1"/>
          <p:nvPr/>
        </p:nvSpPr>
        <p:spPr>
          <a:xfrm>
            <a:off x="1008380" y="464185"/>
            <a:ext cx="5898515" cy="521970"/>
          </a:xfrm>
          <a:prstGeom prst="rect">
            <a:avLst/>
          </a:prstGeom>
          <a:noFill/>
        </p:spPr>
        <p:txBody>
          <a:bodyPr wrap="square" rtlCol="0">
            <a:spAutoFit/>
          </a:bodyPr>
          <a:p>
            <a:r>
              <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rPr>
              <a:t>二、（绍兴高二第二学期期末统测）</a:t>
            </a:r>
            <a:endParaRPr lang="zh-CN" altLang="en-US" sz="2800" b="1" noProof="0" dirty="0">
              <a:ln>
                <a:noFill/>
              </a:ln>
              <a:solidFill>
                <a:prstClr val="black"/>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4" name="图片 23" descr="E:/设计图片素材/7725890_.jpg7725890_"/>
          <p:cNvPicPr>
            <a:picLocks noChangeAspect="1"/>
          </p:cNvPicPr>
          <p:nvPr>
            <p:custDataLst>
              <p:tags r:id="rId2"/>
            </p:custDataLst>
          </p:nvPr>
        </p:nvPicPr>
        <p:blipFill>
          <a:blip r:embed="rId3" cstate="email"/>
          <a:srcRect l="12065" r="12065"/>
          <a:stretch>
            <a:fillRect/>
          </a:stretch>
        </p:blipFill>
        <p:spPr>
          <a:xfrm>
            <a:off x="9664237" y="4829810"/>
            <a:ext cx="2718140" cy="2028190"/>
          </a:xfrm>
          <a:custGeom>
            <a:avLst/>
            <a:gdLst/>
            <a:ahLst/>
            <a:cxnLst>
              <a:cxn ang="3">
                <a:pos x="hc" y="t"/>
              </a:cxn>
              <a:cxn ang="cd2">
                <a:pos x="l" y="vc"/>
              </a:cxn>
              <a:cxn ang="cd4">
                <a:pos x="hc" y="b"/>
              </a:cxn>
              <a:cxn ang="0">
                <a:pos x="r" y="vc"/>
              </a:cxn>
            </a:cxnLst>
            <a:rect l="l" t="t" r="r" b="b"/>
            <a:pathLst>
              <a:path w="6941" h="5181">
                <a:moveTo>
                  <a:pt x="3085" y="0"/>
                </a:moveTo>
                <a:cubicBezTo>
                  <a:pt x="3480" y="0"/>
                  <a:pt x="4153" y="79"/>
                  <a:pt x="4508" y="237"/>
                </a:cubicBezTo>
                <a:cubicBezTo>
                  <a:pt x="4785" y="356"/>
                  <a:pt x="5181" y="1107"/>
                  <a:pt x="5181" y="1424"/>
                </a:cubicBezTo>
                <a:cubicBezTo>
                  <a:pt x="5181" y="1661"/>
                  <a:pt x="4983" y="1819"/>
                  <a:pt x="5141" y="2096"/>
                </a:cubicBezTo>
                <a:cubicBezTo>
                  <a:pt x="5576" y="1780"/>
                  <a:pt x="5576" y="1701"/>
                  <a:pt x="5576" y="1424"/>
                </a:cubicBezTo>
                <a:cubicBezTo>
                  <a:pt x="5576" y="1147"/>
                  <a:pt x="5458" y="672"/>
                  <a:pt x="5141" y="435"/>
                </a:cubicBezTo>
                <a:lnTo>
                  <a:pt x="5220" y="435"/>
                </a:lnTo>
                <a:cubicBezTo>
                  <a:pt x="6011" y="831"/>
                  <a:pt x="6328" y="1463"/>
                  <a:pt x="6328" y="2017"/>
                </a:cubicBezTo>
                <a:cubicBezTo>
                  <a:pt x="6328" y="2531"/>
                  <a:pt x="6090" y="3006"/>
                  <a:pt x="5576" y="3322"/>
                </a:cubicBezTo>
                <a:cubicBezTo>
                  <a:pt x="5991" y="3737"/>
                  <a:pt x="6496" y="4219"/>
                  <a:pt x="6822" y="4701"/>
                </a:cubicBezTo>
                <a:lnTo>
                  <a:pt x="6941" y="4924"/>
                </a:lnTo>
                <a:lnTo>
                  <a:pt x="6852" y="4795"/>
                </a:lnTo>
                <a:cubicBezTo>
                  <a:pt x="6533" y="4385"/>
                  <a:pt x="5991" y="3925"/>
                  <a:pt x="5695" y="3599"/>
                </a:cubicBezTo>
                <a:lnTo>
                  <a:pt x="5695" y="4034"/>
                </a:lnTo>
                <a:cubicBezTo>
                  <a:pt x="5695" y="4944"/>
                  <a:pt x="4864" y="5181"/>
                  <a:pt x="4311" y="5181"/>
                </a:cubicBezTo>
                <a:cubicBezTo>
                  <a:pt x="4232" y="5181"/>
                  <a:pt x="3717" y="5102"/>
                  <a:pt x="3401" y="5023"/>
                </a:cubicBezTo>
                <a:cubicBezTo>
                  <a:pt x="3441" y="4825"/>
                  <a:pt x="4034" y="4627"/>
                  <a:pt x="4113" y="4232"/>
                </a:cubicBezTo>
                <a:cubicBezTo>
                  <a:pt x="4073" y="4232"/>
                  <a:pt x="3282" y="4904"/>
                  <a:pt x="3085" y="4904"/>
                </a:cubicBezTo>
                <a:cubicBezTo>
                  <a:pt x="2610" y="4904"/>
                  <a:pt x="2610" y="4271"/>
                  <a:pt x="2412" y="4034"/>
                </a:cubicBezTo>
                <a:cubicBezTo>
                  <a:pt x="2689" y="3797"/>
                  <a:pt x="2966" y="3559"/>
                  <a:pt x="3203" y="3243"/>
                </a:cubicBezTo>
                <a:lnTo>
                  <a:pt x="3203" y="3204"/>
                </a:lnTo>
                <a:cubicBezTo>
                  <a:pt x="2966" y="3401"/>
                  <a:pt x="2412" y="3915"/>
                  <a:pt x="2136" y="3915"/>
                </a:cubicBezTo>
                <a:cubicBezTo>
                  <a:pt x="1701" y="3915"/>
                  <a:pt x="949" y="2768"/>
                  <a:pt x="949" y="2531"/>
                </a:cubicBezTo>
                <a:cubicBezTo>
                  <a:pt x="949" y="2452"/>
                  <a:pt x="1107" y="2413"/>
                  <a:pt x="1186" y="2373"/>
                </a:cubicBezTo>
                <a:cubicBezTo>
                  <a:pt x="1107" y="2333"/>
                  <a:pt x="1028" y="2333"/>
                  <a:pt x="791" y="2373"/>
                </a:cubicBezTo>
                <a:cubicBezTo>
                  <a:pt x="672" y="1898"/>
                  <a:pt x="514" y="1147"/>
                  <a:pt x="0" y="870"/>
                </a:cubicBezTo>
                <a:lnTo>
                  <a:pt x="0" y="831"/>
                </a:lnTo>
                <a:cubicBezTo>
                  <a:pt x="40" y="831"/>
                  <a:pt x="40" y="870"/>
                  <a:pt x="119" y="870"/>
                </a:cubicBezTo>
                <a:cubicBezTo>
                  <a:pt x="237" y="870"/>
                  <a:pt x="593" y="475"/>
                  <a:pt x="910" y="475"/>
                </a:cubicBezTo>
                <a:cubicBezTo>
                  <a:pt x="989" y="475"/>
                  <a:pt x="1107" y="514"/>
                  <a:pt x="1226" y="514"/>
                </a:cubicBezTo>
                <a:lnTo>
                  <a:pt x="1068" y="356"/>
                </a:lnTo>
                <a:cubicBezTo>
                  <a:pt x="1424" y="40"/>
                  <a:pt x="2056" y="0"/>
                  <a:pt x="2492" y="40"/>
                </a:cubicBezTo>
                <a:cubicBezTo>
                  <a:pt x="2808" y="316"/>
                  <a:pt x="2847" y="831"/>
                  <a:pt x="3006" y="1147"/>
                </a:cubicBezTo>
                <a:lnTo>
                  <a:pt x="3085" y="1186"/>
                </a:lnTo>
                <a:cubicBezTo>
                  <a:pt x="3085" y="1107"/>
                  <a:pt x="3124" y="949"/>
                  <a:pt x="3124" y="870"/>
                </a:cubicBezTo>
                <a:cubicBezTo>
                  <a:pt x="3124" y="633"/>
                  <a:pt x="3006" y="198"/>
                  <a:pt x="2729" y="40"/>
                </a:cubicBezTo>
                <a:cubicBezTo>
                  <a:pt x="2847" y="40"/>
                  <a:pt x="2966" y="0"/>
                  <a:pt x="3085" y="0"/>
                </a:cubicBez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20238590"/>
</p:tagLst>
</file>

<file path=ppt/tags/tag15.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CATEGORY" val="custom"/>
  <p:tag name="KSO_WM_TEMPLATE_INDEX" val="20238590"/>
</p:tagLst>
</file>

<file path=ppt/tags/tag16.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xml><?xml version="1.0" encoding="utf-8"?>
<p:tagLst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xml><?xml version="1.0" encoding="utf-8"?>
<p:tagLst xmlns:p="http://schemas.openxmlformats.org/presentationml/2006/main">
  <p:tag name="KSO_WM_UNIT_TYPE" val="i"/>
  <p:tag name="KSO_WM_UNIT_INDEX" val="4"/>
  <p:tag name="KSO_WM_BEAUTIFY_FLAG" val="#wm#"/>
  <p:tag name="KSO_WM_TAG_VERSION" val="3.0"/>
  <p:tag name="KSO_WM_UNIT_ID" val="_0*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xml><?xml version="1.0" encoding="utf-8"?>
<p:tagLst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xml><?xml version="1.0" encoding="utf-8"?>
<p:tagLst xmlns:p="http://schemas.openxmlformats.org/presentationml/2006/main">
  <p:tag name="KSO_WM_UNIT_TYPE" val="i"/>
  <p:tag name="KSO_WM_UNIT_INDEX" val="5"/>
  <p:tag name="KSO_WM_BEAUTIFY_FLAG" val="#wm#"/>
  <p:tag name="KSO_WM_TAG_VERSION" val="3.0"/>
  <p:tag name="KSO_WM_UNIT_ID" val="_0*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8590"/>
  <p:tag name="KSO_WM_TEMPLATE_CATEGORY" val="custom"/>
  <p:tag name="KSO_WM_TEMPLATE_MASTER_TYPE" val="0"/>
</p:tagLst>
</file>

<file path=ppt/tags/tag22.xml><?xml version="1.0" encoding="utf-8"?>
<p:tagLst xmlns:p="http://schemas.openxmlformats.org/presentationml/2006/main">
  <p:tag name="KSO_WM_BEAUTIFY_FLAG" val="#wm#"/>
  <p:tag name="KSO_WM_TEMPLATE_CATEGORY" val="custom"/>
  <p:tag name="KSO_WM_TEMPLATE_INDEX" val="20238590"/>
</p:tagLst>
</file>

<file path=ppt/tags/tag23.xml><?xml version="1.0" encoding="utf-8"?>
<p:tagLst xmlns:p="http://schemas.openxmlformats.org/presentationml/2006/main">
  <p:tag name="KSO_WM_UNIT_TYPE" val="a"/>
  <p:tag name="KSO_WM_UNIT_INDEX" val="1"/>
  <p:tag name="KSO_WM_BEAUTIFY_FLAG" val="#wm#"/>
  <p:tag name="KSO_WM_TAG_VERSION" val="3.0"/>
  <p:tag name="KSO_WM_UNIT_ID" val="custom20238590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8590"/>
  <p:tag name="KSO_WM_TEMPLATE_CATEGORY" val="custom"/>
  <p:tag name="KSO_WM_UNIT_ISCONTENTSTITLE" val="0"/>
  <p:tag name="KSO_WM_UNIT_VALUE" val="14"/>
  <p:tag name="KSO_WM_UNIT_PRESET_TEXT" val="添加标题"/>
  <p:tag name="KSO_WM_UNIT_TEXT_TYPE" val="1"/>
</p:tagLst>
</file>

<file path=ppt/tags/tag24.xml><?xml version="1.0" encoding="utf-8"?>
<p:tagLst xmlns:p="http://schemas.openxmlformats.org/presentationml/2006/main">
  <p:tag name="KSO_WM_UNIT_TYPE" val="b"/>
  <p:tag name="KSO_WM_UNIT_INDEX" val="1"/>
  <p:tag name="KSO_WM_BEAUTIFY_FLAG" val="#wm#"/>
  <p:tag name="KSO_WM_TAG_VERSION" val="3.0"/>
  <p:tag name="KSO_WM_UNIT_ID" val="custom20238590_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8590"/>
  <p:tag name="KSO_WM_TEMPLATE_CATEGORY" val="custom"/>
  <p:tag name="KSO_WM_UNIT_ISCONTENTSTITLE" val="0"/>
  <p:tag name="KSO_WM_UNIT_VALUE" val="12"/>
  <p:tag name="KSO_WM_UNIT_PRESET_TEXT" val="单击此处添加副标题"/>
  <p:tag name="KSO_WM_UNIT_TEXT_TYPE" val="1"/>
</p:tagLst>
</file>

<file path=ppt/tags/tag25.xml><?xml version="1.0" encoding="utf-8"?>
<p:tagLst xmlns:p="http://schemas.openxmlformats.org/presentationml/2006/main">
  <p:tag name="KSO_WM_SLIDE_TYPE" val="title"/>
  <p:tag name="KSO_WM_TEMPLATE_SUBCATEGORY" val="29"/>
  <p:tag name="KSO_WM_TEMPLATE_COLOR_TYPE" val="0"/>
  <p:tag name="KSO_WM_TAG_VERSION" val="3.0"/>
  <p:tag name="KSO_WM_SLIDE_SUBTYPE" val="pureTxt"/>
  <p:tag name="KSO_WM_SLIDE_ITEM_CNT" val="0"/>
  <p:tag name="KSO_WM_TEMPLATE_THUMBS_INDEX" val="1、9"/>
  <p:tag name="KSO_WM_BEAUTIFY_FLAG" val="#wm#"/>
  <p:tag name="KSO_WM_TEMPLATE_INDEX" val="20238590"/>
  <p:tag name="KSO_WM_TEMPLATE_CATEGORY" val="custom"/>
  <p:tag name="KSO_WM_SLIDE_INDEX" val="1"/>
  <p:tag name="KSO_WM_SLIDE_ID" val="custom20238590_1"/>
  <p:tag name="KSO_WM_TEMPLATE_MASTER_TYPE" val="0"/>
  <p:tag name="KSO_WM_SLIDE_LAYOUT" val="a_b_f"/>
  <p:tag name="KSO_WM_SLIDE_LAYOUT_CNT" val="1_1_1"/>
</p:tagLst>
</file>

<file path=ppt/tags/tag26.xml><?xml version="1.0" encoding="utf-8"?>
<p:tagLst xmlns:p="http://schemas.openxmlformats.org/presentationml/2006/main">
  <p:tag name="KSO_WM_UNIT_PIC_EFFECT" val="1"/>
</p:tagLst>
</file>

<file path=ppt/tags/tag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custom20238472_1*i*1"/>
  <p:tag name="KSO_WM_TEMPLATE_CATEGORY" val="custom"/>
  <p:tag name="KSO_WM_TEMPLATE_INDEX" val="20238472"/>
  <p:tag name="KSO_WM_UNIT_LAYERLEVEL" val="1"/>
  <p:tag name="KSO_WM_TAG_VERSION" val="3.0"/>
  <p:tag name="KSO_WM_UNIT_PIC_EFFECT" val="1"/>
</p:tagLst>
</file>

<file path=ppt/tags/tag28.xml><?xml version="1.0" encoding="utf-8"?>
<p:tagLst xmlns:p="http://schemas.openxmlformats.org/presentationml/2006/main">
  <p:tag name="KSO_WM_BEAUTIFY_FLAG" val="#wm#"/>
  <p:tag name="KSO_WM_UNIT_VALUE" val="2064*1738"/>
  <p:tag name="KSO_WM_UNIT_HIGHLIGHT" val="0"/>
  <p:tag name="KSO_WM_UNIT_COMPATIBLE" val="0"/>
  <p:tag name="KSO_WM_UNIT_DIAGRAM_ISNUMVISUAL" val="0"/>
  <p:tag name="KSO_WM_UNIT_DIAGRAM_ISREFERUNIT" val="0"/>
  <p:tag name="KSO_WM_UNIT_TYPE" val="d"/>
  <p:tag name="KSO_WM_UNIT_INDEX" val="1"/>
  <p:tag name="KSO_WM_UNIT_ID" val="custom20238472_1*d*1"/>
  <p:tag name="KSO_WM_TEMPLATE_CATEGORY" val="custom"/>
  <p:tag name="KSO_WM_TEMPLATE_INDEX" val="20238472"/>
  <p:tag name="KSO_WM_UNIT_LAYERLEVEL" val="1"/>
  <p:tag name="KSO_WM_TAG_VERSION" val="3.0"/>
  <p:tag name="KSO_WM_UNIT_PIC_EFFECT" val="1"/>
</p:tagLst>
</file>

<file path=ppt/tags/tag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2"/>
  <p:tag name="KSO_WM_UNIT_ID" val="custom20238472_1*i*2"/>
  <p:tag name="KSO_WM_TEMPLATE_CATEGORY" val="custom"/>
  <p:tag name="KSO_WM_TEMPLATE_INDEX" val="20238472"/>
  <p:tag name="KSO_WM_UNIT_LAYERLEVEL" val="1"/>
  <p:tag name="KSO_WM_TAG_VERSION" val="3.0"/>
  <p:tag name="KSO_WM_UNIT_PIC_EFFECT" val="1"/>
</p:tagLst>
</file>

<file path=ppt/tags/tag3.xml><?xml version="1.0" encoding="utf-8"?>
<p:tagLst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xml><?xml version="1.0" encoding="utf-8"?>
<p:tagLst xmlns:p="http://schemas.openxmlformats.org/presentationml/2006/main">
  <p:tag name="KSO_WM_BEAUTIFY_FLAG" val="#wm#"/>
  <p:tag name="KSO_WM_UNIT_VALUE" val="1696*2608"/>
  <p:tag name="KSO_WM_UNIT_HIGHLIGHT" val="0"/>
  <p:tag name="KSO_WM_UNIT_COMPATIBLE" val="0"/>
  <p:tag name="KSO_WM_UNIT_DIAGRAM_ISNUMVISUAL" val="0"/>
  <p:tag name="KSO_WM_UNIT_DIAGRAM_ISREFERUNIT" val="0"/>
  <p:tag name="KSO_WM_UNIT_TYPE" val="d"/>
  <p:tag name="KSO_WM_UNIT_INDEX" val="1"/>
  <p:tag name="KSO_WM_UNIT_ID" val="custom40479661_1*d*1"/>
  <p:tag name="KSO_WM_TEMPLATE_CATEGORY" val="custom"/>
  <p:tag name="KSO_WM_TEMPLATE_INDEX" val="40479661"/>
  <p:tag name="KSO_WM_UNIT_LAYERLEVEL" val="1"/>
  <p:tag name="KSO_WM_TAG_VERSION" val="3.0"/>
  <p:tag name="KSO_WM_UNIT_PIC_EFFECT" val="1"/>
</p:tagLst>
</file>

<file path=ppt/tags/tag31.xml><?xml version="1.0" encoding="utf-8"?>
<p:tagLst xmlns:p="http://schemas.openxmlformats.org/presentationml/2006/main">
  <p:tag name="KSO_WM_UNIT_PLACING_PICTURE_USER_VIEWPORT" val="{&quot;height&quot;:5181,&quot;width&quot;:6941}"/>
  <p:tag name="KSO_WM_BEAUTIFY_FLAG" val="#wm#"/>
  <p:tag name="KSO_WM_UNIT_VALUE" val="1931*2588"/>
  <p:tag name="KSO_WM_UNIT_HIGHLIGHT" val="0"/>
  <p:tag name="KSO_WM_UNIT_COMPATIBLE" val="0"/>
  <p:tag name="KSO_WM_UNIT_DIAGRAM_ISNUMVISUAL" val="0"/>
  <p:tag name="KSO_WM_UNIT_DIAGRAM_ISREFERUNIT" val="0"/>
  <p:tag name="KSO_WM_UNIT_TYPE" val="d"/>
  <p:tag name="KSO_WM_UNIT_INDEX" val="1"/>
  <p:tag name="KSO_WM_UNIT_ID" val="custom40479639_1*d*1"/>
  <p:tag name="KSO_WM_TEMPLATE_CATEGORY" val="custom"/>
  <p:tag name="KSO_WM_TEMPLATE_INDEX" val="40479639"/>
  <p:tag name="KSO_WM_UNIT_LAYERLEVEL" val="1"/>
  <p:tag name="KSO_WM_TAG_VERSION" val="3.0"/>
  <p:tag name="KSO_WM_UNIT_PIC_EFFECT" val="1"/>
</p:tagLst>
</file>

<file path=ppt/tags/tag4.xml><?xml version="1.0" encoding="utf-8"?>
<p:tagLst xmlns:p="http://schemas.openxmlformats.org/presentationml/2006/main">
  <p:tag name="KSO_WM_UNIT_TYPE" val="i"/>
  <p:tag name="KSO_WM_UNIT_INDEX" val="5"/>
  <p:tag name="KSO_WM_BEAUTIFY_FLAG" val="#wm#"/>
  <p:tag name="KSO_WM_TAG_VERSION" val="3.0"/>
  <p:tag name="KSO_WM_UNIT_ID" val="_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xml><?xml version="1.0" encoding="utf-8"?>
<p:tagLst xmlns:p="http://schemas.openxmlformats.org/presentationml/2006/main">
  <p:tag name="KSO_WM_UNIT_TYPE" val="a"/>
  <p:tag name="KSO_WM_UNIT_INDEX" val="1"/>
  <p:tag name="KSO_WM_BEAUTIFY_FLAG" val="#wm#"/>
  <p:tag name="KSO_WM_TAG_VERSION" val="3.0"/>
  <p:tag name="KSO_WM_UNIT_PRESET_TEXT" val="编辑标题"/>
  <p:tag name="KSO_WM_UNIT_ID" val="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7.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8.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简约风黑白线条职场办公">
  <a:themeElements>
    <a:clrScheme name="自定义 11">
      <a:dk1>
        <a:srgbClr val="000000"/>
      </a:dk1>
      <a:lt1>
        <a:srgbClr val="FFFFFF"/>
      </a:lt1>
      <a:dk2>
        <a:srgbClr val="0A0A0A"/>
      </a:dk2>
      <a:lt2>
        <a:srgbClr val="F8F8F8"/>
      </a:lt2>
      <a:accent1>
        <a:srgbClr val="768CA4"/>
      </a:accent1>
      <a:accent2>
        <a:srgbClr val="7E809C"/>
      </a:accent2>
      <a:accent3>
        <a:srgbClr val="918199"/>
      </a:accent3>
      <a:accent4>
        <a:srgbClr val="9A9180"/>
      </a:accent4>
      <a:accent5>
        <a:srgbClr val="A68E74"/>
      </a:accent5>
      <a:accent6>
        <a:srgbClr val="A5A377"/>
      </a:accent6>
      <a:hlink>
        <a:srgbClr val="5F5F5F"/>
      </a:hlink>
      <a:folHlink>
        <a:srgbClr val="919191"/>
      </a:folHlink>
    </a:clrScheme>
    <a:fontScheme name="主题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7509</Words>
  <Application>WPS 演示</Application>
  <PresentationFormat>宽屏</PresentationFormat>
  <Paragraphs>173</Paragraphs>
  <Slides>15</Slides>
  <Notes>0</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15</vt:i4>
      </vt:variant>
    </vt:vector>
  </HeadingPairs>
  <TitlesOfParts>
    <vt:vector size="32" baseType="lpstr">
      <vt:lpstr>Arial</vt:lpstr>
      <vt:lpstr>宋体</vt:lpstr>
      <vt:lpstr>Wingdings</vt:lpstr>
      <vt:lpstr>Wingdings</vt:lpstr>
      <vt:lpstr>Times New Roman</vt:lpstr>
      <vt:lpstr>楷体</vt:lpstr>
      <vt:lpstr>等线</vt:lpstr>
      <vt:lpstr>MV Boli</vt:lpstr>
      <vt:lpstr>华文楷体</vt:lpstr>
      <vt:lpstr>Calibri</vt:lpstr>
      <vt:lpstr>微软雅黑</vt:lpstr>
      <vt:lpstr>Arial Unicode MS</vt:lpstr>
      <vt:lpstr>HelveticaNeue</vt:lpstr>
      <vt:lpstr>华文新魏</vt:lpstr>
      <vt:lpstr>Segoe Print</vt:lpstr>
      <vt:lpstr>WPS</vt:lpstr>
      <vt:lpstr>简约风黑白线条职场办公</vt:lpstr>
      <vt:lpstr>PowerPoint 演示文稿</vt:lpstr>
      <vt:lpstr>表格数据分析类应用文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Administrator</cp:lastModifiedBy>
  <cp:revision>13</cp:revision>
  <dcterms:created xsi:type="dcterms:W3CDTF">2023-08-09T12:44:00Z</dcterms:created>
  <dcterms:modified xsi:type="dcterms:W3CDTF">2025-06-03T02:34:33Z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2052-11.8.2.7978</vt:lpwstr>
  </property>
</Properties>
</file>