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00" r:id="rId4"/>
    <p:sldId id="256" r:id="rId5"/>
    <p:sldId id="276" r:id="rId6"/>
    <p:sldId id="277" r:id="rId7"/>
    <p:sldId id="285" r:id="rId8"/>
    <p:sldId id="278" r:id="rId9"/>
    <p:sldId id="279" r:id="rId10"/>
    <p:sldId id="280" r:id="rId11"/>
    <p:sldId id="281" r:id="rId12"/>
    <p:sldId id="287" r:id="rId13"/>
    <p:sldId id="258" r:id="rId14"/>
    <p:sldId id="259" r:id="rId15"/>
    <p:sldId id="265" r:id="rId16"/>
    <p:sldId id="267" r:id="rId17"/>
    <p:sldId id="266" r:id="rId18"/>
    <p:sldId id="268" r:id="rId19"/>
    <p:sldId id="270" r:id="rId20"/>
    <p:sldId id="271" r:id="rId21"/>
    <p:sldId id="27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chuying" initials="k" lastIdx="1" clrIdx="0"/>
  <p:cmAuthor id="1483810881" name="WPS_1679281038" initials="W" lastIdx="1" clrIdx="2"/>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5" name="任意多边形 4"/>
          <p:cNvSpPr/>
          <p:nvPr userDrawn="1">
            <p:custDataLst>
              <p:tags r:id="rId2"/>
            </p:custDataLst>
          </p:nvPr>
        </p:nvSpPr>
        <p:spPr>
          <a:xfrm>
            <a:off x="0" y="0"/>
            <a:ext cx="5741072" cy="58832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41" h="9265">
                <a:moveTo>
                  <a:pt x="4745" y="0"/>
                </a:moveTo>
                <a:lnTo>
                  <a:pt x="8421" y="0"/>
                </a:lnTo>
                <a:lnTo>
                  <a:pt x="8427" y="12"/>
                </a:lnTo>
                <a:cubicBezTo>
                  <a:pt x="8821" y="850"/>
                  <a:pt x="9041" y="1785"/>
                  <a:pt x="9041" y="2773"/>
                </a:cubicBezTo>
                <a:cubicBezTo>
                  <a:pt x="9041" y="6358"/>
                  <a:pt x="6134" y="9265"/>
                  <a:pt x="2549" y="9265"/>
                </a:cubicBezTo>
                <a:cubicBezTo>
                  <a:pt x="1663" y="9265"/>
                  <a:pt x="818" y="9088"/>
                  <a:pt x="49" y="8766"/>
                </a:cubicBezTo>
                <a:lnTo>
                  <a:pt x="0" y="8746"/>
                </a:lnTo>
                <a:lnTo>
                  <a:pt x="1" y="8725"/>
                </a:lnTo>
                <a:cubicBezTo>
                  <a:pt x="1" y="8718"/>
                  <a:pt x="1" y="8711"/>
                  <a:pt x="1" y="8703"/>
                </a:cubicBezTo>
                <a:lnTo>
                  <a:pt x="1" y="5226"/>
                </a:lnTo>
                <a:lnTo>
                  <a:pt x="30" y="5256"/>
                </a:lnTo>
                <a:cubicBezTo>
                  <a:pt x="671" y="5906"/>
                  <a:pt x="1563" y="6310"/>
                  <a:pt x="2549" y="6310"/>
                </a:cubicBezTo>
                <a:cubicBezTo>
                  <a:pt x="4502" y="6310"/>
                  <a:pt x="6086" y="4726"/>
                  <a:pt x="6086" y="2773"/>
                </a:cubicBezTo>
                <a:cubicBezTo>
                  <a:pt x="6086" y="1658"/>
                  <a:pt x="5571" y="665"/>
                  <a:pt x="4766" y="16"/>
                </a:cubicBezTo>
                <a:lnTo>
                  <a:pt x="4745" y="0"/>
                </a:lnTo>
                <a:close/>
              </a:path>
            </a:pathLst>
          </a:custGeom>
          <a:gradFill>
            <a:gsLst>
              <a:gs pos="0">
                <a:schemeClr val="accent2">
                  <a:alpha val="0"/>
                </a:schemeClr>
              </a:gs>
              <a:gs pos="100000">
                <a:schemeClr val="accent2">
                  <a:alpha val="15000"/>
                </a:schemeClr>
              </a:gs>
            </a:gsLst>
            <a:lin ang="17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pic>
        <p:nvPicPr>
          <p:cNvPr id="10" name="图片 9" descr="图层 1"/>
          <p:cNvPicPr preferRelativeResize="0"/>
          <p:nvPr userDrawn="1">
            <p:custDataLst>
              <p:tags r:id="rId3"/>
            </p:custDataLst>
          </p:nvPr>
        </p:nvPicPr>
        <p:blipFill>
          <a:blip r:embed="rId4"/>
          <a:stretch>
            <a:fillRect/>
          </a:stretch>
        </p:blipFill>
        <p:spPr>
          <a:xfrm>
            <a:off x="1200" y="0"/>
            <a:ext cx="12189600" cy="6858000"/>
          </a:xfrm>
          <a:prstGeom prst="rect">
            <a:avLst/>
          </a:prstGeom>
        </p:spPr>
      </p:pic>
      <p:sp>
        <p:nvSpPr>
          <p:cNvPr id="2" name="标题 1"/>
          <p:cNvSpPr>
            <a:spLocks noGrp="1"/>
          </p:cNvSpPr>
          <p:nvPr>
            <p:ph type="title" hasCustomPrompt="1"/>
            <p:custDataLst>
              <p:tags r:id="rId5"/>
            </p:custDataLst>
          </p:nvPr>
        </p:nvSpPr>
        <p:spPr>
          <a:xfrm>
            <a:off x="542925" y="812850"/>
            <a:ext cx="2105025" cy="1081088"/>
          </a:xfrm>
        </p:spPr>
        <p:txBody>
          <a:bodyPr wrap="square" anchor="b">
            <a:normAutofit/>
          </a:bodyPr>
          <a:lstStyle>
            <a:lvl1pPr algn="r">
              <a:defRPr sz="6000"/>
            </a:lvl1pPr>
          </a:lstStyle>
          <a:p>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3.png"/><Relationship Id="rId2" Type="http://schemas.openxmlformats.org/officeDocument/2006/relationships/tags" Target="../tags/tag7.xml"/><Relationship Id="rId12" Type="http://schemas.openxmlformats.org/officeDocument/2006/relationships/theme" Target="../theme/theme2.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9" name="图片 8" descr="D:\工作文件\临时素材\其他(正文).png其他(正文)"/>
          <p:cNvPicPr>
            <a:picLocks noChangeAspect="1"/>
          </p:cNvPicPr>
          <p:nvPr userDrawn="1">
            <p:custDataLst>
              <p:tags r:id="rId2"/>
            </p:custDataLst>
          </p:nvPr>
        </p:nvPicPr>
        <p:blipFill>
          <a:blip r:embed="rId3"/>
          <a:srcRect l="72500" b="53704"/>
          <a:stretch>
            <a:fillRect/>
          </a:stretch>
        </p:blipFill>
        <p:spPr>
          <a:xfrm>
            <a:off x="10666730" y="0"/>
            <a:ext cx="1525270" cy="1444625"/>
          </a:xfrm>
          <a:prstGeom prst="rect">
            <a:avLst/>
          </a:prstGeom>
        </p:spPr>
      </p:pic>
      <p:pic>
        <p:nvPicPr>
          <p:cNvPr id="8" name="图片 7" descr="D:\工作文件\临时素材\其他(正文).png其他(正文)"/>
          <p:cNvPicPr>
            <a:picLocks noChangeAspect="1"/>
          </p:cNvPicPr>
          <p:nvPr userDrawn="1">
            <p:custDataLst>
              <p:tags r:id="rId4"/>
            </p:custDataLst>
          </p:nvPr>
        </p:nvPicPr>
        <p:blipFill>
          <a:blip r:embed="rId3"/>
          <a:srcRect r="43958" b="65741"/>
          <a:stretch>
            <a:fillRect/>
          </a:stretch>
        </p:blipFill>
        <p:spPr>
          <a:xfrm>
            <a:off x="0" y="0"/>
            <a:ext cx="2425700" cy="833755"/>
          </a:xfrm>
          <a:prstGeom prst="rect">
            <a:avLst/>
          </a:prstGeom>
        </p:spPr>
      </p:pic>
      <p:pic>
        <p:nvPicPr>
          <p:cNvPr id="38" name="图片 37" descr="D:\工作文件\临时素材\其他(正文).png其他(正文)"/>
          <p:cNvPicPr>
            <a:picLocks noChangeAspect="1"/>
          </p:cNvPicPr>
          <p:nvPr userDrawn="1">
            <p:custDataLst>
              <p:tags r:id="rId5"/>
            </p:custDataLst>
          </p:nvPr>
        </p:nvPicPr>
        <p:blipFill>
          <a:blip r:embed="rId3"/>
          <a:srcRect l="63646" t="56852"/>
          <a:stretch>
            <a:fillRect/>
          </a:stretch>
        </p:blipFill>
        <p:spPr>
          <a:xfrm>
            <a:off x="10089515" y="5454015"/>
            <a:ext cx="2102485" cy="1403985"/>
          </a:xfrm>
          <a:prstGeom prst="rect">
            <a:avLst/>
          </a:prstGeom>
        </p:spPr>
      </p:pic>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0" name="KSO_TEMPLATE" hidden="1"/>
          <p:cNvSpPr/>
          <p:nvPr userDrawn="1">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slideLayout" Target="../slideLayouts/slideLayout12.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image" Target="../media/image7.jpeg"/><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1" Type="http://schemas.openxmlformats.org/officeDocument/2006/relationships/slideLayout" Target="../slideLayouts/slideLayout2.xml"/><Relationship Id="rId10" Type="http://schemas.openxmlformats.org/officeDocument/2006/relationships/tags" Target="../tags/tag33.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9" Type="http://schemas.openxmlformats.org/officeDocument/2006/relationships/slideLayout" Target="../slideLayouts/slideLayout2.xml"/><Relationship Id="rId18" Type="http://schemas.openxmlformats.org/officeDocument/2006/relationships/tags" Target="../tags/tag51.xml"/><Relationship Id="rId17" Type="http://schemas.openxmlformats.org/officeDocument/2006/relationships/tags" Target="../tags/tag50.xml"/><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tags" Target="../tags/tag53.xml"/><Relationship Id="rId1" Type="http://schemas.openxmlformats.org/officeDocument/2006/relationships/tags" Target="../tags/tag52.xml"/></Relationships>
</file>

<file path=ppt/slides/_rels/slide7.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10.png"/><Relationship Id="rId5" Type="http://schemas.openxmlformats.org/officeDocument/2006/relationships/tags" Target="../tags/tag57.xml"/><Relationship Id="rId4" Type="http://schemas.openxmlformats.org/officeDocument/2006/relationships/image" Target="../media/image9.jpeg"/><Relationship Id="rId3" Type="http://schemas.openxmlformats.org/officeDocument/2006/relationships/tags" Target="../tags/tag56.xml"/><Relationship Id="rId2" Type="http://schemas.openxmlformats.org/officeDocument/2006/relationships/tags" Target="../tags/tag55.xml"/><Relationship Id="rId11" Type="http://schemas.openxmlformats.org/officeDocument/2006/relationships/slideLayout" Target="../slideLayouts/slideLayout2.xml"/><Relationship Id="rId10" Type="http://schemas.openxmlformats.org/officeDocument/2006/relationships/tags" Target="../tags/tag61.xml"/><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9.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12.jpeg"/><Relationship Id="rId25" Type="http://schemas.openxmlformats.org/officeDocument/2006/relationships/slideLayout" Target="../slideLayouts/slideLayout2.xml"/><Relationship Id="rId24" Type="http://schemas.openxmlformats.org/officeDocument/2006/relationships/tags" Target="../tags/tag88.xml"/><Relationship Id="rId23" Type="http://schemas.openxmlformats.org/officeDocument/2006/relationships/tags" Target="../tags/tag87.xml"/><Relationship Id="rId22" Type="http://schemas.openxmlformats.org/officeDocument/2006/relationships/tags" Target="../tags/tag86.xml"/><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7.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任意多边形 11"/>
          <p:cNvSpPr/>
          <p:nvPr>
            <p:custDataLst>
              <p:tags r:id="rId1"/>
            </p:custDataLst>
          </p:nvPr>
        </p:nvSpPr>
        <p:spPr>
          <a:xfrm>
            <a:off x="0" y="0"/>
            <a:ext cx="3082925" cy="4228465"/>
          </a:xfrm>
          <a:custGeom>
            <a:avLst/>
            <a:gdLst/>
            <a:ahLst/>
            <a:cxnLst>
              <a:cxn ang="3">
                <a:pos x="hc" y="t"/>
              </a:cxn>
              <a:cxn ang="cd2">
                <a:pos x="l" y="vc"/>
              </a:cxn>
              <a:cxn ang="cd4">
                <a:pos x="hc" y="b"/>
              </a:cxn>
              <a:cxn ang="0">
                <a:pos x="r" y="vc"/>
              </a:cxn>
            </a:cxnLst>
            <a:rect l="l" t="t" r="r" b="b"/>
            <a:pathLst>
              <a:path w="7876" h="10800">
                <a:moveTo>
                  <a:pt x="0" y="0"/>
                </a:moveTo>
                <a:lnTo>
                  <a:pt x="7100" y="0"/>
                </a:lnTo>
                <a:lnTo>
                  <a:pt x="7138" y="79"/>
                </a:lnTo>
                <a:cubicBezTo>
                  <a:pt x="7611" y="1059"/>
                  <a:pt x="7876" y="2159"/>
                  <a:pt x="7876" y="3321"/>
                </a:cubicBezTo>
                <a:cubicBezTo>
                  <a:pt x="7876" y="7452"/>
                  <a:pt x="4528" y="10800"/>
                  <a:pt x="397" y="10800"/>
                </a:cubicBezTo>
                <a:cubicBezTo>
                  <a:pt x="268" y="10800"/>
                  <a:pt x="140" y="10797"/>
                  <a:pt x="12" y="10790"/>
                </a:cubicBezTo>
                <a:lnTo>
                  <a:pt x="0" y="10790"/>
                </a:lnTo>
                <a:lnTo>
                  <a:pt x="0" y="0"/>
                </a:lnTo>
                <a:close/>
              </a:path>
            </a:pathLst>
          </a:custGeom>
          <a:solidFill>
            <a:schemeClr val="accent1">
              <a:alpha val="1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3" name="文本框 12"/>
          <p:cNvSpPr txBox="1"/>
          <p:nvPr>
            <p:custDataLst>
              <p:tags r:id="rId2"/>
            </p:custDataLst>
          </p:nvPr>
        </p:nvSpPr>
        <p:spPr>
          <a:xfrm>
            <a:off x="2366645" y="2338705"/>
            <a:ext cx="7459345" cy="2452370"/>
          </a:xfrm>
          <a:prstGeom prst="rect">
            <a:avLst/>
          </a:prstGeom>
          <a:noFill/>
        </p:spPr>
        <p:txBody>
          <a:bodyPr wrap="square" lIns="0" tIns="0" rIns="0" bIns="179705" rtlCol="0" anchor="ctr" anchorCtr="0">
            <a:normAutofit/>
          </a:bodyPr>
          <a:lstStyle/>
          <a:p>
            <a:pPr indent="0" algn="ctr" fontAlgn="auto">
              <a:lnSpc>
                <a:spcPct val="130000"/>
              </a:lnSpc>
            </a:pPr>
            <a:r>
              <a:rPr lang="zh-CN" altLang="en-US" sz="8800">
                <a:solidFill>
                  <a:schemeClr val="tx1">
                    <a:lumMod val="85000"/>
                    <a:lumOff val="15000"/>
                  </a:schemeClr>
                </a:solidFill>
              </a:rPr>
              <a:t>07 Practices</a:t>
            </a:r>
            <a:endParaRPr lang="zh-CN" altLang="en-US" sz="8800">
              <a:solidFill>
                <a:schemeClr val="tx1">
                  <a:lumMod val="85000"/>
                  <a:lumOff val="15000"/>
                </a:schemeClr>
              </a:solidFill>
            </a:endParaRPr>
          </a:p>
        </p:txBody>
      </p:sp>
      <p:sp>
        <p:nvSpPr>
          <p:cNvPr id="15" name="矩形 14"/>
          <p:cNvSpPr/>
          <p:nvPr>
            <p:custDataLst>
              <p:tags r:id="rId3"/>
            </p:custDataLst>
          </p:nvPr>
        </p:nvSpPr>
        <p:spPr>
          <a:xfrm>
            <a:off x="2367280" y="1772285"/>
            <a:ext cx="7459345" cy="3619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4"/>
            </p:custDataLst>
          </p:nvPr>
        </p:nvSpPr>
        <p:spPr>
          <a:xfrm>
            <a:off x="2367280" y="5177155"/>
            <a:ext cx="7459345" cy="3556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任意多边形 16"/>
          <p:cNvSpPr/>
          <p:nvPr>
            <p:custDataLst>
              <p:tags r:id="rId5"/>
            </p:custDataLst>
          </p:nvPr>
        </p:nvSpPr>
        <p:spPr>
          <a:xfrm rot="5400000" flipH="1">
            <a:off x="10490835" y="5156835"/>
            <a:ext cx="1434465" cy="1967865"/>
          </a:xfrm>
          <a:custGeom>
            <a:avLst/>
            <a:gdLst/>
            <a:ahLst/>
            <a:cxnLst>
              <a:cxn ang="3">
                <a:pos x="hc" y="t"/>
              </a:cxn>
              <a:cxn ang="cd2">
                <a:pos x="l" y="vc"/>
              </a:cxn>
              <a:cxn ang="cd4">
                <a:pos x="hc" y="b"/>
              </a:cxn>
              <a:cxn ang="0">
                <a:pos x="r" y="vc"/>
              </a:cxn>
            </a:cxnLst>
            <a:rect l="l" t="t" r="r" b="b"/>
            <a:pathLst>
              <a:path w="7876" h="10800">
                <a:moveTo>
                  <a:pt x="0" y="0"/>
                </a:moveTo>
                <a:lnTo>
                  <a:pt x="7100" y="0"/>
                </a:lnTo>
                <a:lnTo>
                  <a:pt x="7138" y="79"/>
                </a:lnTo>
                <a:cubicBezTo>
                  <a:pt x="7611" y="1059"/>
                  <a:pt x="7876" y="2159"/>
                  <a:pt x="7876" y="3321"/>
                </a:cubicBezTo>
                <a:cubicBezTo>
                  <a:pt x="7876" y="7452"/>
                  <a:pt x="4528" y="10800"/>
                  <a:pt x="397" y="10800"/>
                </a:cubicBezTo>
                <a:cubicBezTo>
                  <a:pt x="268" y="10800"/>
                  <a:pt x="140" y="10797"/>
                  <a:pt x="12" y="10790"/>
                </a:cubicBezTo>
                <a:lnTo>
                  <a:pt x="0" y="10790"/>
                </a:lnTo>
                <a:lnTo>
                  <a:pt x="0" y="0"/>
                </a:lnTo>
                <a:close/>
              </a:path>
            </a:pathLst>
          </a:custGeom>
          <a:solidFill>
            <a:schemeClr val="accent1">
              <a:alpha val="1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8" name="任意多边形 17"/>
          <p:cNvSpPr/>
          <p:nvPr>
            <p:custDataLst>
              <p:tags r:id="rId6"/>
            </p:custDataLst>
          </p:nvPr>
        </p:nvSpPr>
        <p:spPr>
          <a:xfrm>
            <a:off x="11021582" y="0"/>
            <a:ext cx="928596" cy="40894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62" h="644">
                <a:moveTo>
                  <a:pt x="0" y="0"/>
                </a:moveTo>
                <a:lnTo>
                  <a:pt x="1462" y="0"/>
                </a:lnTo>
                <a:lnTo>
                  <a:pt x="1462" y="1"/>
                </a:lnTo>
                <a:cubicBezTo>
                  <a:pt x="1416" y="364"/>
                  <a:pt x="1106" y="644"/>
                  <a:pt x="731" y="644"/>
                </a:cubicBezTo>
                <a:cubicBezTo>
                  <a:pt x="356" y="644"/>
                  <a:pt x="46" y="364"/>
                  <a:pt x="0" y="1"/>
                </a:cubicBezTo>
                <a:lnTo>
                  <a:pt x="0" y="0"/>
                </a:lnTo>
                <a:close/>
              </a:path>
            </a:pathLst>
          </a:custGeom>
          <a:solidFill>
            <a:schemeClr val="accent1">
              <a:alpha val="1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圆角矩形 5"/>
          <p:cNvSpPr/>
          <p:nvPr/>
        </p:nvSpPr>
        <p:spPr>
          <a:xfrm>
            <a:off x="441325" y="4423410"/>
            <a:ext cx="11623675" cy="23368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1042035" y="1475105"/>
            <a:ext cx="9765665" cy="2676525"/>
          </a:xfrm>
          <a:prstGeom prst="rect">
            <a:avLst/>
          </a:prstGeom>
          <a:ln>
            <a:solidFill>
              <a:schemeClr val="tx1"/>
            </a:solidFill>
          </a:ln>
        </p:spPr>
        <p:txBody>
          <a:bodyPr wrap="square">
            <a:spAutoFit/>
          </a:bodyPr>
          <a:p>
            <a:pPr marL="0" indent="266700" algn="just" defTabSz="266700">
              <a:lnSpc>
                <a:spcPct val="100000"/>
              </a:lnSpc>
              <a:spcBef>
                <a:spcPct val="0"/>
              </a:spcBef>
              <a:spcAft>
                <a:spcPct val="0"/>
              </a:spcAft>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古希腊诗人</a:t>
            </a:r>
            <a:r>
              <a:rPr lang="zh-CN" altLang="en-US" sz="2800" b="1" i="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Sophocles</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曾说过，“Without labor, nothing prospers(繁荣).” 假如你是李华，向你校英文报Opinion专栏写一封</a:t>
            </a:r>
            <a:r>
              <a:rPr lang="zh-CN" altLang="en-US" sz="2800" b="1"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投稿</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，内容包括：</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1．对这句名言的理解；</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2．结合实际说明劳动的重要性；</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3．提出促进劳动教育的建议。</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2887345" y="582930"/>
            <a:ext cx="6074410" cy="521970"/>
          </a:xfrm>
          <a:prstGeom prst="rect">
            <a:avLst/>
          </a:prstGeom>
          <a:noFill/>
        </p:spPr>
        <p:txBody>
          <a:bodyPr wrap="square" rtlCol="0">
            <a:spAutoFit/>
          </a:bodyPr>
          <a:p>
            <a:pPr lvl="0" algn="l">
              <a:buClrTx/>
              <a:buSzTx/>
              <a:buFontTx/>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一、（2025.5镇海中学高考模拟考）</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 name="文本框 1"/>
          <p:cNvSpPr txBox="1"/>
          <p:nvPr/>
        </p:nvSpPr>
        <p:spPr>
          <a:xfrm>
            <a:off x="1925955" y="4644390"/>
            <a:ext cx="11022965" cy="953135"/>
          </a:xfrm>
          <a:prstGeom prst="rect">
            <a:avLst/>
          </a:prstGeom>
          <a:noFill/>
        </p:spPr>
        <p:txBody>
          <a:bodyPr wrap="square" rtlCol="0">
            <a:spAutoFit/>
          </a:bodyPr>
          <a:p>
            <a:r>
              <a:rPr lang="en-US" altLang="zh-CN" sz="2800">
                <a:solidFill>
                  <a:schemeClr val="bg1"/>
                </a:solidFill>
              </a:rPr>
              <a:t>Sophocles’ timeless wisdom, "Without labor, nothing prospers," illuminates a fundamental truth.</a:t>
            </a:r>
            <a:endParaRPr lang="en-US" altLang="zh-CN" sz="2800">
              <a:solidFill>
                <a:schemeClr val="bg1"/>
              </a:solidFill>
            </a:endParaRPr>
          </a:p>
        </p:txBody>
      </p:sp>
      <p:sp>
        <p:nvSpPr>
          <p:cNvPr id="3" name="文本框 2"/>
          <p:cNvSpPr txBox="1"/>
          <p:nvPr/>
        </p:nvSpPr>
        <p:spPr>
          <a:xfrm>
            <a:off x="617220" y="5561330"/>
            <a:ext cx="11574780" cy="953135"/>
          </a:xfrm>
          <a:prstGeom prst="rect">
            <a:avLst/>
          </a:prstGeom>
          <a:noFill/>
        </p:spPr>
        <p:txBody>
          <a:bodyPr wrap="square" rtlCol="0">
            <a:spAutoFit/>
          </a:bodyPr>
          <a:p>
            <a:r>
              <a:rPr lang="en-US" altLang="zh-CN" sz="2800">
                <a:solidFill>
                  <a:schemeClr val="bg1"/>
                </a:solidFill>
                <a:latin typeface="华文楷体" panose="02010600040101010101" charset="-122"/>
                <a:ea typeface="华文楷体" panose="02010600040101010101" charset="-122"/>
                <a:cs typeface="华文楷体" panose="02010600040101010101" charset="-122"/>
              </a:rPr>
              <a:t>“</a:t>
            </a:r>
            <a:r>
              <a:rPr lang="zh-CN" altLang="en-US" sz="2800">
                <a:solidFill>
                  <a:schemeClr val="bg1"/>
                </a:solidFill>
                <a:latin typeface="华文楷体" panose="02010600040101010101" charset="-122"/>
                <a:ea typeface="华文楷体" panose="02010600040101010101" charset="-122"/>
                <a:cs typeface="华文楷体" panose="02010600040101010101" charset="-122"/>
              </a:rPr>
              <a:t>没有劳动，便没有繁荣</a:t>
            </a:r>
            <a:r>
              <a:rPr lang="en-US" altLang="zh-CN" sz="2800">
                <a:solidFill>
                  <a:schemeClr val="bg1"/>
                </a:solidFill>
                <a:latin typeface="华文楷体" panose="02010600040101010101" charset="-122"/>
                <a:ea typeface="华文楷体" panose="02010600040101010101" charset="-122"/>
                <a:cs typeface="华文楷体" panose="02010600040101010101" charset="-122"/>
              </a:rPr>
              <a:t>”‌</a:t>
            </a:r>
            <a:r>
              <a:rPr lang="zh-CN" altLang="en-US" sz="2800">
                <a:solidFill>
                  <a:schemeClr val="bg1"/>
                </a:solidFill>
                <a:latin typeface="华文楷体" panose="02010600040101010101" charset="-122"/>
                <a:ea typeface="华文楷体" panose="02010600040101010101" charset="-122"/>
                <a:cs typeface="华文楷体" panose="02010600040101010101" charset="-122"/>
              </a:rPr>
              <a:t>是古希腊悲剧作家</a:t>
            </a:r>
            <a:r>
              <a:rPr lang="en-US" altLang="zh-CN" sz="2800">
                <a:solidFill>
                  <a:schemeClr val="bg1"/>
                </a:solidFill>
                <a:latin typeface="华文楷体" panose="02010600040101010101" charset="-122"/>
                <a:ea typeface="华文楷体" panose="02010600040101010101" charset="-122"/>
                <a:cs typeface="华文楷体" panose="02010600040101010101" charset="-122"/>
              </a:rPr>
              <a:t>Sophocles</a:t>
            </a:r>
            <a:r>
              <a:rPr lang="zh-CN" altLang="en-US" sz="2800">
                <a:solidFill>
                  <a:schemeClr val="bg1"/>
                </a:solidFill>
                <a:latin typeface="华文楷体" panose="02010600040101010101" charset="-122"/>
                <a:ea typeface="华文楷体" panose="02010600040101010101" charset="-122"/>
                <a:cs typeface="华文楷体" panose="02010600040101010101" charset="-122"/>
              </a:rPr>
              <a:t>的名言，强调劳动对人类文明和社会发展的根本性作用。</a:t>
            </a:r>
            <a:endParaRPr lang="zh-CN" altLang="en-US" sz="2800">
              <a:solidFill>
                <a:schemeClr val="bg1"/>
              </a:solidFill>
              <a:latin typeface="华文楷体" panose="02010600040101010101" charset="-122"/>
              <a:ea typeface="华文楷体" panose="02010600040101010101" charset="-122"/>
              <a:cs typeface="华文楷体" panose="02010600040101010101" charset="-122"/>
            </a:endParaRPr>
          </a:p>
        </p:txBody>
      </p:sp>
      <p:sp>
        <p:nvSpPr>
          <p:cNvPr id="7" name="文本框 6"/>
          <p:cNvSpPr txBox="1"/>
          <p:nvPr/>
        </p:nvSpPr>
        <p:spPr>
          <a:xfrm>
            <a:off x="441325" y="4644390"/>
            <a:ext cx="1484630" cy="583565"/>
          </a:xfrm>
          <a:prstGeom prst="rect">
            <a:avLst/>
          </a:prstGeom>
          <a:noFill/>
        </p:spPr>
        <p:txBody>
          <a:bodyPr wrap="square" rtlCol="0">
            <a:spAutoFit/>
          </a:bodyPr>
          <a:p>
            <a:r>
              <a:rPr lang="en-US" altLang="zh-CN" sz="3200">
                <a:solidFill>
                  <a:schemeClr val="bg1"/>
                </a:solidFill>
              </a:rPr>
              <a:t>Notes:</a:t>
            </a:r>
            <a:endParaRPr lang="en-US" altLang="zh-CN" sz="32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49555" y="395605"/>
            <a:ext cx="6365240" cy="6185535"/>
          </a:xfrm>
          <a:prstGeom prst="rect">
            <a:avLst/>
          </a:prstGeom>
          <a:noFill/>
          <a:ln>
            <a:solidFill>
              <a:schemeClr val="tx1"/>
            </a:solidFill>
          </a:ln>
        </p:spPr>
        <p:txBody>
          <a:bodyPr wrap="square" rtlCol="0">
            <a:spAutoFit/>
          </a:bodyPr>
          <a:p>
            <a:pPr algn="ctr"/>
            <a:r>
              <a:rPr lang="en-US" altLang="zh-CN">
                <a:latin typeface="Times New Roman" panose="02020603050405020304" pitchFamily="18" charset="0"/>
                <a:cs typeface="Times New Roman" panose="02020603050405020304" pitchFamily="18" charset="0"/>
              </a:rPr>
              <a:t>Labor: The Foundation of Growth and Prosperity</a:t>
            </a:r>
            <a:endParaRPr lang="en-US" altLang="zh-CN">
              <a:latin typeface="Times New Roman" panose="02020603050405020304" pitchFamily="18" charset="0"/>
              <a:cs typeface="Times New Roman" panose="02020603050405020304" pitchFamily="18" charset="0"/>
            </a:endParaRPr>
          </a:p>
          <a:p>
            <a:pPr indent="457200" algn="just" fontAlgn="auto"/>
            <a:r>
              <a:rPr lang="en-US" altLang="zh-CN">
                <a:latin typeface="Times New Roman" panose="02020603050405020304" pitchFamily="18" charset="0"/>
                <a:cs typeface="Times New Roman" panose="02020603050405020304" pitchFamily="18" charset="0"/>
              </a:rPr>
              <a:t>Sophocles’ words, “Without labor, nothing prospers,” </a:t>
            </a:r>
            <a:r>
              <a:rPr lang="en-US" altLang="zh-CN">
                <a:solidFill>
                  <a:srgbClr val="FF0000"/>
                </a:solidFill>
                <a:latin typeface="Times New Roman" panose="02020603050405020304" pitchFamily="18" charset="0"/>
                <a:cs typeface="Times New Roman" panose="02020603050405020304" pitchFamily="18" charset="0"/>
              </a:rPr>
              <a:t>ring deeply true</a:t>
            </a:r>
            <a:r>
              <a:rPr lang="en-US" altLang="zh-CN">
                <a:latin typeface="Times New Roman" panose="02020603050405020304" pitchFamily="18" charset="0"/>
                <a:cs typeface="Times New Roman" panose="02020603050405020304" pitchFamily="18" charset="0"/>
              </a:rPr>
              <a:t> and </a:t>
            </a:r>
            <a:r>
              <a:rPr lang="en-US" altLang="zh-CN">
                <a:solidFill>
                  <a:srgbClr val="FF0000"/>
                </a:solidFill>
                <a:latin typeface="Times New Roman" panose="02020603050405020304" pitchFamily="18" charset="0"/>
                <a:cs typeface="Times New Roman" panose="02020603050405020304" pitchFamily="18" charset="0"/>
              </a:rPr>
              <a:t>serve as a guiding principle in understanding the essence of </a:t>
            </a:r>
            <a:r>
              <a:rPr lang="en-US" altLang="zh-CN">
                <a:latin typeface="Times New Roman" panose="02020603050405020304" pitchFamily="18" charset="0"/>
                <a:cs typeface="Times New Roman" panose="02020603050405020304" pitchFamily="18" charset="0"/>
              </a:rPr>
              <a:t>progress and achievement. Labor is not merely</a:t>
            </a:r>
            <a:r>
              <a:rPr lang="en-US" altLang="zh-CN">
                <a:solidFill>
                  <a:srgbClr val="FF0000"/>
                </a:solidFill>
                <a:latin typeface="Times New Roman" panose="02020603050405020304" pitchFamily="18" charset="0"/>
                <a:cs typeface="Times New Roman" panose="02020603050405020304" pitchFamily="18" charset="0"/>
              </a:rPr>
              <a:t> a means of production </a:t>
            </a:r>
            <a:r>
              <a:rPr lang="en-US" altLang="zh-CN">
                <a:latin typeface="Times New Roman" panose="02020603050405020304" pitchFamily="18" charset="0"/>
                <a:cs typeface="Times New Roman" panose="02020603050405020304" pitchFamily="18" charset="0"/>
              </a:rPr>
              <a:t>but </a:t>
            </a:r>
            <a:r>
              <a:rPr lang="en-US" altLang="zh-CN">
                <a:solidFill>
                  <a:srgbClr val="FF0000"/>
                </a:solidFill>
                <a:latin typeface="Times New Roman" panose="02020603050405020304" pitchFamily="18" charset="0"/>
                <a:cs typeface="Times New Roman" panose="02020603050405020304" pitchFamily="18" charset="0"/>
              </a:rPr>
              <a:t>a powerful catalyst for growth on multiple levels</a:t>
            </a: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a:p>
            <a:pPr indent="457200" algn="just" fontAlgn="auto"/>
            <a:r>
              <a:rPr lang="en-US" altLang="zh-CN">
                <a:latin typeface="Times New Roman" panose="02020603050405020304" pitchFamily="18" charset="0"/>
                <a:cs typeface="Times New Roman" panose="02020603050405020304" pitchFamily="18" charset="0"/>
              </a:rPr>
              <a:t>Labor’s significance isn’t confined to grand, abstract concepts. Instead, it’s deeply personal and practical. At our school, </a:t>
            </a:r>
            <a:r>
              <a:rPr lang="en-US" altLang="zh-CN">
                <a:solidFill>
                  <a:srgbClr val="FF0000"/>
                </a:solidFill>
                <a:latin typeface="Times New Roman" panose="02020603050405020304" pitchFamily="18" charset="0"/>
                <a:cs typeface="Times New Roman" panose="02020603050405020304" pitchFamily="18" charset="0"/>
              </a:rPr>
              <a:t>labor shapes character</a:t>
            </a:r>
            <a:r>
              <a:rPr lang="en-US" altLang="zh-CN">
                <a:latin typeface="Times New Roman" panose="02020603050405020304" pitchFamily="18" charset="0"/>
                <a:cs typeface="Times New Roman" panose="02020603050405020304" pitchFamily="18" charset="0"/>
              </a:rPr>
              <a:t>. When my class </a:t>
            </a:r>
            <a:r>
              <a:rPr lang="en-US" altLang="zh-CN">
                <a:solidFill>
                  <a:srgbClr val="FF0000"/>
                </a:solidFill>
                <a:latin typeface="Times New Roman" panose="02020603050405020304" pitchFamily="18" charset="0"/>
                <a:cs typeface="Times New Roman" panose="02020603050405020304" pitchFamily="18" charset="0"/>
              </a:rPr>
              <a:t>restored our neglected rooftop garden</a:t>
            </a:r>
            <a:r>
              <a:rPr lang="en-US" altLang="zh-CN">
                <a:latin typeface="Times New Roman" panose="02020603050405020304" pitchFamily="18" charset="0"/>
                <a:cs typeface="Times New Roman" panose="02020603050405020304" pitchFamily="18" charset="0"/>
              </a:rPr>
              <a:t> last semester, we </a:t>
            </a:r>
            <a:r>
              <a:rPr lang="en-US" altLang="zh-CN">
                <a:solidFill>
                  <a:srgbClr val="FF0000"/>
                </a:solidFill>
                <a:latin typeface="Times New Roman" panose="02020603050405020304" pitchFamily="18" charset="0"/>
                <a:cs typeface="Times New Roman" panose="02020603050405020304" pitchFamily="18" charset="0"/>
              </a:rPr>
              <a:t>transformed cracked soil into thriving vegetable beds</a:t>
            </a:r>
            <a:r>
              <a:rPr lang="en-US" altLang="zh-CN">
                <a:latin typeface="Times New Roman" panose="02020603050405020304" pitchFamily="18" charset="0"/>
                <a:cs typeface="Times New Roman" panose="02020603050405020304" pitchFamily="18" charset="0"/>
              </a:rPr>
              <a:t>. Through blistered hands and muddy uniforms, </a:t>
            </a:r>
            <a:r>
              <a:rPr lang="en-US" altLang="zh-CN">
                <a:solidFill>
                  <a:srgbClr val="FF0000"/>
                </a:solidFill>
                <a:latin typeface="Times New Roman" panose="02020603050405020304" pitchFamily="18" charset="0"/>
                <a:cs typeface="Times New Roman" panose="02020603050405020304" pitchFamily="18" charset="0"/>
              </a:rPr>
              <a:t>we learned patience and teamwork</a:t>
            </a:r>
            <a:r>
              <a:rPr lang="en-US" altLang="zh-CN">
                <a:latin typeface="Times New Roman" panose="02020603050405020304" pitchFamily="18" charset="0"/>
                <a:cs typeface="Times New Roman" panose="02020603050405020304" pitchFamily="18" charset="0"/>
              </a:rPr>
              <a:t>. Similarly, </a:t>
            </a:r>
            <a:r>
              <a:rPr lang="en-US" altLang="zh-CN">
                <a:solidFill>
                  <a:srgbClr val="FF0000"/>
                </a:solidFill>
                <a:latin typeface="Times New Roman" panose="02020603050405020304" pitchFamily="18" charset="0"/>
                <a:cs typeface="Times New Roman" panose="02020603050405020304" pitchFamily="18" charset="0"/>
              </a:rPr>
              <a:t>volunteering at a community recycling center</a:t>
            </a:r>
            <a:r>
              <a:rPr lang="en-US" altLang="zh-CN">
                <a:latin typeface="Times New Roman" panose="02020603050405020304" pitchFamily="18" charset="0"/>
                <a:cs typeface="Times New Roman" panose="02020603050405020304" pitchFamily="18" charset="0"/>
              </a:rPr>
              <a:t> taught me how sorting waste contributes to sustainable living—</a:t>
            </a:r>
            <a:r>
              <a:rPr lang="en-US" altLang="zh-CN">
                <a:solidFill>
                  <a:srgbClr val="FF0000"/>
                </a:solidFill>
                <a:latin typeface="Times New Roman" panose="02020603050405020304" pitchFamily="18" charset="0"/>
                <a:cs typeface="Times New Roman" panose="02020603050405020304" pitchFamily="18" charset="0"/>
              </a:rPr>
              <a:t>a lesson no textbook could match.</a:t>
            </a:r>
            <a:endParaRPr lang="en-US" altLang="zh-CN">
              <a:solidFill>
                <a:srgbClr val="FF0000"/>
              </a:solidFill>
              <a:latin typeface="Times New Roman" panose="02020603050405020304" pitchFamily="18" charset="0"/>
              <a:cs typeface="Times New Roman" panose="02020603050405020304" pitchFamily="18" charset="0"/>
            </a:endParaRPr>
          </a:p>
          <a:p>
            <a:pPr indent="457200" algn="just" fontAlgn="auto"/>
            <a:r>
              <a:rPr lang="en-US" altLang="zh-CN">
                <a:solidFill>
                  <a:srgbClr val="FF0000"/>
                </a:solidFill>
                <a:latin typeface="Times New Roman" panose="02020603050405020304" pitchFamily="18" charset="0"/>
                <a:cs typeface="Times New Roman" panose="02020603050405020304" pitchFamily="18" charset="0"/>
              </a:rPr>
              <a:t>To strengthen labor education</a:t>
            </a:r>
            <a:r>
              <a:rPr lang="en-US" altLang="zh-CN">
                <a:latin typeface="Times New Roman" panose="02020603050405020304" pitchFamily="18" charset="0"/>
                <a:cs typeface="Times New Roman" panose="02020603050405020304" pitchFamily="18" charset="0"/>
              </a:rPr>
              <a:t>, we can take several</a:t>
            </a:r>
            <a:r>
              <a:rPr lang="en-US" altLang="zh-CN">
                <a:solidFill>
                  <a:srgbClr val="FF0000"/>
                </a:solidFill>
                <a:latin typeface="Times New Roman" panose="02020603050405020304" pitchFamily="18" charset="0"/>
                <a:cs typeface="Times New Roman" panose="02020603050405020304" pitchFamily="18" charset="0"/>
              </a:rPr>
              <a:t> steps</a:t>
            </a:r>
            <a:r>
              <a:rPr lang="en-US" altLang="zh-CN">
                <a:latin typeface="Times New Roman" panose="02020603050405020304" pitchFamily="18" charset="0"/>
                <a:cs typeface="Times New Roman" panose="02020603050405020304" pitchFamily="18" charset="0"/>
              </a:rPr>
              <a:t>. </a:t>
            </a:r>
            <a:r>
              <a:rPr lang="en-US" altLang="zh-CN">
                <a:solidFill>
                  <a:srgbClr val="FF0000"/>
                </a:solidFill>
                <a:latin typeface="Times New Roman" panose="02020603050405020304" pitchFamily="18" charset="0"/>
                <a:cs typeface="Times New Roman" panose="02020603050405020304" pitchFamily="18" charset="0"/>
              </a:rPr>
              <a:t>Integrate weekly hands-on campus maintenance sessions into the schedule</a:t>
            </a:r>
            <a:r>
              <a:rPr lang="en-US" altLang="zh-CN">
                <a:latin typeface="Times New Roman" panose="02020603050405020304" pitchFamily="18" charset="0"/>
                <a:cs typeface="Times New Roman" panose="02020603050405020304" pitchFamily="18" charset="0"/>
              </a:rPr>
              <a:t>, enabling students to take responsibility for their school environment. </a:t>
            </a:r>
            <a:r>
              <a:rPr lang="en-US" altLang="zh-CN">
                <a:solidFill>
                  <a:srgbClr val="FF0000"/>
                </a:solidFill>
                <a:latin typeface="Times New Roman" panose="02020603050405020304" pitchFamily="18" charset="0"/>
                <a:cs typeface="Times New Roman" panose="02020603050405020304" pitchFamily="18" charset="0"/>
              </a:rPr>
              <a:t>Partner with local farms for seasonal planting projects</a:t>
            </a:r>
            <a:r>
              <a:rPr lang="en-US" altLang="zh-CN">
                <a:latin typeface="Times New Roman" panose="02020603050405020304" pitchFamily="18" charset="0"/>
                <a:cs typeface="Times New Roman" panose="02020603050405020304" pitchFamily="18" charset="0"/>
              </a:rPr>
              <a:t>, so students </a:t>
            </a:r>
            <a:r>
              <a:rPr lang="en-US" altLang="zh-CN">
                <a:solidFill>
                  <a:srgbClr val="FF0000"/>
                </a:solidFill>
                <a:latin typeface="Times New Roman" panose="02020603050405020304" pitchFamily="18" charset="0"/>
                <a:cs typeface="Times New Roman" panose="02020603050405020304" pitchFamily="18" charset="0"/>
              </a:rPr>
              <a:t>learn farming and value hard work</a:t>
            </a:r>
            <a:r>
              <a:rPr lang="en-US" altLang="zh-CN">
                <a:latin typeface="Times New Roman" panose="02020603050405020304" pitchFamily="18" charset="0"/>
                <a:cs typeface="Times New Roman" panose="02020603050405020304" pitchFamily="18" charset="0"/>
              </a:rPr>
              <a:t>. </a:t>
            </a:r>
            <a:r>
              <a:rPr lang="en-US" altLang="zh-CN">
                <a:solidFill>
                  <a:srgbClr val="FF0000"/>
                </a:solidFill>
                <a:latin typeface="Times New Roman" panose="02020603050405020304" pitchFamily="18" charset="0"/>
                <a:cs typeface="Times New Roman" panose="02020603050405020304" pitchFamily="18" charset="0"/>
              </a:rPr>
              <a:t>Launch “Skill Swap” fairs</a:t>
            </a:r>
            <a:r>
              <a:rPr lang="en-US" altLang="zh-CN">
                <a:latin typeface="Times New Roman" panose="02020603050405020304" pitchFamily="18" charset="0"/>
                <a:cs typeface="Times New Roman" panose="02020603050405020304" pitchFamily="18" charset="0"/>
              </a:rPr>
              <a:t> where students exchange skills like pottery or coding.</a:t>
            </a:r>
            <a:r>
              <a:rPr lang="en-US" altLang="zh-CN">
                <a:solidFill>
                  <a:srgbClr val="FF0000"/>
                </a:solidFill>
                <a:latin typeface="Times New Roman" panose="02020603050405020304" pitchFamily="18" charset="0"/>
                <a:cs typeface="Times New Roman" panose="02020603050405020304" pitchFamily="18" charset="0"/>
              </a:rPr>
              <a:t> Labor education shouldn't be isolated but a perspective for all learning, cultivating well-rounded students.</a:t>
            </a:r>
            <a:endParaRPr lang="en-US" altLang="zh-CN">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278890" y="0"/>
            <a:ext cx="609600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rPr>
              <a:t>Official Version</a:t>
            </a:r>
            <a:endPar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endParaRPr>
          </a:p>
        </p:txBody>
      </p:sp>
      <p:sp>
        <p:nvSpPr>
          <p:cNvPr id="6" name="文本框 5"/>
          <p:cNvSpPr txBox="1"/>
          <p:nvPr/>
        </p:nvSpPr>
        <p:spPr>
          <a:xfrm>
            <a:off x="6877050" y="398145"/>
            <a:ext cx="5063490" cy="6182995"/>
          </a:xfrm>
          <a:prstGeom prst="rect">
            <a:avLst/>
          </a:prstGeom>
          <a:noFill/>
          <a:ln>
            <a:solidFill>
              <a:schemeClr val="tx1"/>
            </a:solidFill>
          </a:ln>
        </p:spPr>
        <p:txBody>
          <a:bodyPr wrap="square" rtlCol="0">
            <a:noAutofit/>
          </a:bodyPr>
          <a:p>
            <a:pPr algn="ctr"/>
            <a:r>
              <a:rPr lang="zh-CN" altLang="en-US">
                <a:latin typeface="华文楷体" panose="02010600040101010101" charset="-122"/>
                <a:ea typeface="华文楷体" panose="02010600040101010101" charset="-122"/>
                <a:cs typeface="华文楷体" panose="02010600040101010101" charset="-122"/>
              </a:rPr>
              <a:t>劳动：成长与繁荣的基石</a:t>
            </a:r>
            <a:endParaRPr lang="en-US" altLang="zh-CN">
              <a:latin typeface="华文楷体" panose="02010600040101010101" charset="-122"/>
              <a:ea typeface="华文楷体" panose="02010600040101010101" charset="-122"/>
              <a:cs typeface="华文楷体" panose="02010600040101010101" charset="-122"/>
            </a:endParaRPr>
          </a:p>
          <a:p>
            <a:pPr indent="457200" fontAlgn="auto"/>
            <a:r>
              <a:rPr lang="zh-CN" altLang="en-US">
                <a:latin typeface="华文楷体" panose="02010600040101010101" charset="-122"/>
                <a:ea typeface="华文楷体" panose="02010600040101010101" charset="-122"/>
                <a:cs typeface="华文楷体" panose="02010600040101010101" charset="-122"/>
              </a:rPr>
              <a:t>索福克勒斯的名言</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没有劳动，一切都无法繁荣</a:t>
            </a:r>
            <a:r>
              <a:rPr lang="en-US" altLang="zh-CN">
                <a:latin typeface="华文楷体" panose="02010600040101010101" charset="-122"/>
                <a:ea typeface="华文楷体" panose="02010600040101010101" charset="-122"/>
                <a:cs typeface="华文楷体" panose="02010600040101010101" charset="-122"/>
              </a:rPr>
              <a:t>”</a:t>
            </a:r>
            <a:r>
              <a:rPr lang="zh-CN" altLang="en-US">
                <a:solidFill>
                  <a:srgbClr val="FF0000"/>
                </a:solidFill>
                <a:latin typeface="华文楷体" panose="02010600040101010101" charset="-122"/>
                <a:ea typeface="华文楷体" panose="02010600040101010101" charset="-122"/>
                <a:cs typeface="华文楷体" panose="02010600040101010101" charset="-122"/>
              </a:rPr>
              <a:t>意义深远</a:t>
            </a:r>
            <a:r>
              <a:rPr lang="zh-CN" altLang="en-US">
                <a:latin typeface="华文楷体" panose="02010600040101010101" charset="-122"/>
                <a:ea typeface="华文楷体" panose="02010600040101010101" charset="-122"/>
                <a:cs typeface="华文楷体" panose="02010600040101010101" charset="-122"/>
              </a:rPr>
              <a:t>，是理解进步与成就本质的指导原则。劳动不仅仅是</a:t>
            </a:r>
            <a:r>
              <a:rPr lang="zh-CN" altLang="en-US">
                <a:solidFill>
                  <a:srgbClr val="FF0000"/>
                </a:solidFill>
                <a:latin typeface="华文楷体" panose="02010600040101010101" charset="-122"/>
                <a:ea typeface="华文楷体" panose="02010600040101010101" charset="-122"/>
                <a:cs typeface="华文楷体" panose="02010600040101010101" charset="-122"/>
              </a:rPr>
              <a:t>一种生产手段</a:t>
            </a:r>
            <a:r>
              <a:rPr lang="zh-CN" altLang="en-US">
                <a:latin typeface="华文楷体" panose="02010600040101010101" charset="-122"/>
                <a:ea typeface="华文楷体" panose="02010600040101010101" charset="-122"/>
                <a:cs typeface="华文楷体" panose="02010600040101010101" charset="-122"/>
              </a:rPr>
              <a:t>，更是</a:t>
            </a:r>
            <a:r>
              <a:rPr lang="zh-CN" altLang="en-US">
                <a:solidFill>
                  <a:srgbClr val="FF0000"/>
                </a:solidFill>
                <a:latin typeface="华文楷体" panose="02010600040101010101" charset="-122"/>
                <a:ea typeface="华文楷体" panose="02010600040101010101" charset="-122"/>
                <a:cs typeface="华文楷体" panose="02010600040101010101" charset="-122"/>
              </a:rPr>
              <a:t>在多个层面促进成长的强大催化剂</a:t>
            </a:r>
            <a:r>
              <a:rPr lang="zh-CN" altLang="en-US">
                <a:latin typeface="华文楷体" panose="02010600040101010101" charset="-122"/>
                <a:ea typeface="华文楷体" panose="02010600040101010101" charset="-122"/>
                <a:cs typeface="华文楷体" panose="02010600040101010101" charset="-122"/>
              </a:rPr>
              <a:t>。</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r>
              <a:rPr lang="zh-CN" altLang="en-US">
                <a:latin typeface="华文楷体" panose="02010600040101010101" charset="-122"/>
                <a:ea typeface="华文楷体" panose="02010600040101010101" charset="-122"/>
                <a:cs typeface="华文楷体" panose="02010600040101010101" charset="-122"/>
              </a:rPr>
              <a:t>劳动的重要性并非局限于宏大、抽象的概念之中。相反，它</a:t>
            </a:r>
            <a:r>
              <a:rPr lang="zh-CN" altLang="en-US">
                <a:solidFill>
                  <a:srgbClr val="FF0000"/>
                </a:solidFill>
                <a:latin typeface="华文楷体" panose="02010600040101010101" charset="-122"/>
                <a:ea typeface="华文楷体" panose="02010600040101010101" charset="-122"/>
                <a:cs typeface="华文楷体" panose="02010600040101010101" charset="-122"/>
              </a:rPr>
              <a:t>具有深刻的个人意义和实用性</a:t>
            </a:r>
            <a:r>
              <a:rPr lang="zh-CN" altLang="en-US">
                <a:latin typeface="华文楷体" panose="02010600040101010101" charset="-122"/>
                <a:ea typeface="华文楷体" panose="02010600040101010101" charset="-122"/>
                <a:cs typeface="华文楷体" panose="02010600040101010101" charset="-122"/>
              </a:rPr>
              <a:t>。在我们的学校里，</a:t>
            </a:r>
            <a:r>
              <a:rPr lang="zh-CN" altLang="en-US">
                <a:solidFill>
                  <a:srgbClr val="FF0000"/>
                </a:solidFill>
                <a:latin typeface="华文楷体" panose="02010600040101010101" charset="-122"/>
                <a:ea typeface="华文楷体" panose="02010600040101010101" charset="-122"/>
                <a:cs typeface="华文楷体" panose="02010600040101010101" charset="-122"/>
              </a:rPr>
              <a:t>劳动塑造了学生的品格</a:t>
            </a:r>
            <a:r>
              <a:rPr lang="zh-CN" altLang="en-US">
                <a:latin typeface="华文楷体" panose="02010600040101010101" charset="-122"/>
                <a:ea typeface="华文楷体" panose="02010600040101010101" charset="-122"/>
                <a:cs typeface="华文楷体" panose="02010600040101010101" charset="-122"/>
              </a:rPr>
              <a:t>。上学期，我们班</a:t>
            </a:r>
            <a:r>
              <a:rPr lang="zh-CN" altLang="en-US">
                <a:solidFill>
                  <a:srgbClr val="FF0000"/>
                </a:solidFill>
                <a:latin typeface="华文楷体" panose="02010600040101010101" charset="-122"/>
                <a:ea typeface="华文楷体" panose="02010600040101010101" charset="-122"/>
                <a:cs typeface="华文楷体" panose="02010600040101010101" charset="-122"/>
              </a:rPr>
              <a:t>修复了被遗忘的屋顶花园，将破裂的土壤变成了生机勃勃的蔬菜地</a:t>
            </a:r>
            <a:r>
              <a:rPr lang="zh-CN" altLang="en-US">
                <a:latin typeface="华文楷体" panose="02010600040101010101" charset="-122"/>
                <a:ea typeface="华文楷体" panose="02010600040101010101" charset="-122"/>
                <a:cs typeface="华文楷体" panose="02010600040101010101" charset="-122"/>
              </a:rPr>
              <a:t>。通过磨破的手掌和沾满泥土的校服，我们</a:t>
            </a:r>
            <a:r>
              <a:rPr lang="zh-CN" altLang="en-US">
                <a:solidFill>
                  <a:srgbClr val="FF0000"/>
                </a:solidFill>
                <a:latin typeface="华文楷体" panose="02010600040101010101" charset="-122"/>
                <a:ea typeface="华文楷体" panose="02010600040101010101" charset="-122"/>
                <a:cs typeface="华文楷体" panose="02010600040101010101" charset="-122"/>
              </a:rPr>
              <a:t>学会了耐心和团队合作</a:t>
            </a:r>
            <a:r>
              <a:rPr lang="zh-CN" altLang="en-US">
                <a:latin typeface="华文楷体" panose="02010600040101010101" charset="-122"/>
                <a:ea typeface="华文楷体" panose="02010600040101010101" charset="-122"/>
                <a:cs typeface="华文楷体" panose="02010600040101010101" charset="-122"/>
              </a:rPr>
              <a:t>。同样，在社区回收中心的志愿服务让我明白了垃圾分类对可持续生活的贡献</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这是一堂任何教科书都无法比拟的课程。</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r>
              <a:rPr lang="zh-CN" altLang="en-US">
                <a:latin typeface="华文楷体" panose="02010600040101010101" charset="-122"/>
                <a:ea typeface="华文楷体" panose="02010600040101010101" charset="-122"/>
                <a:cs typeface="华文楷体" panose="02010600040101010101" charset="-122"/>
              </a:rPr>
              <a:t>为了加强劳动教育，我们可以采取一些措施。将每周的校园维护实践课程纳入日程安排，让学生负责学校的环境。与当地的农场合作开展季节性的种植项目，让学生了解农业并重视努力工作。举办</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技能交换</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活动，让学生交换诸如陶艺或编程等技能。劳动教育不应被孤立对待，而应成为所有学习的一个重要视角，以培养全面发展的人才。</a:t>
            </a:r>
            <a:endParaRPr lang="zh-CN" altLang="en-US">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11885" y="1308735"/>
            <a:ext cx="9765665" cy="2676525"/>
          </a:xfrm>
          <a:prstGeom prst="rect">
            <a:avLst/>
          </a:prstGeom>
          <a:ln>
            <a:solidFill>
              <a:schemeClr val="tx1"/>
            </a:solidFill>
          </a:ln>
        </p:spPr>
        <p:txBody>
          <a:bodyPr wrap="square">
            <a:spAutoFit/>
          </a:bodyPr>
          <a:p>
            <a:pPr marL="0" indent="266700" algn="just" defTabSz="266700">
              <a:lnSpc>
                <a:spcPct val="100000"/>
              </a:lnSpc>
              <a:spcBef>
                <a:spcPct val="0"/>
              </a:spcBef>
              <a:spcAft>
                <a:spcPct val="0"/>
              </a:spcAft>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假定你是李华，上周六你们班在学校闲置的空地上开展蔬菜</a:t>
            </a:r>
            <a:r>
              <a:rPr lang="zh-CN" altLang="en-US" sz="2800" b="1"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种植活动</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。请给你的英国朋友</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Chris</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写一封邮件</a:t>
            </a:r>
            <a:r>
              <a:rPr lang="zh-CN" altLang="en-US" sz="2800" b="1"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分享这次经历</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，内容包括：</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1．活动经历；</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2．你的感想。</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5377815" y="679450"/>
            <a:ext cx="842010" cy="521970"/>
          </a:xfrm>
          <a:prstGeom prst="rect">
            <a:avLst/>
          </a:prstGeom>
          <a:noFill/>
        </p:spPr>
        <p:txBody>
          <a:bodyPr wrap="square" rtlCol="0">
            <a:spAutoFit/>
          </a:bodyPr>
          <a:p>
            <a:pPr lvl="0" algn="l">
              <a:buClrTx/>
              <a:buSzTx/>
              <a:buFontTx/>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二、</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49555" y="1029335"/>
            <a:ext cx="6365240" cy="4799965"/>
          </a:xfrm>
          <a:prstGeom prst="rect">
            <a:avLst/>
          </a:prstGeom>
          <a:noFill/>
          <a:ln>
            <a:solidFill>
              <a:schemeClr val="tx1"/>
            </a:solidFill>
          </a:ln>
        </p:spPr>
        <p:txBody>
          <a:bodyPr wrap="square" rtlCol="0">
            <a:spAutoFit/>
          </a:bodyPr>
          <a:p>
            <a:pPr algn="l"/>
            <a:r>
              <a:rPr lang="en-US" altLang="zh-CN">
                <a:solidFill>
                  <a:schemeClr val="tx1"/>
                </a:solidFill>
                <a:latin typeface="Times New Roman" panose="02020603050405020304" pitchFamily="18" charset="0"/>
                <a:cs typeface="Times New Roman" panose="02020603050405020304" pitchFamily="18" charset="0"/>
              </a:rPr>
              <a:t>Dear Chris,</a:t>
            </a:r>
            <a:endParaRPr lang="en-US" altLang="zh-CN">
              <a:solidFill>
                <a:schemeClr val="tx1"/>
              </a:solidFill>
              <a:latin typeface="Times New Roman" panose="02020603050405020304" pitchFamily="18" charset="0"/>
              <a:cs typeface="Times New Roman" panose="02020603050405020304" pitchFamily="18" charset="0"/>
            </a:endParaRPr>
          </a:p>
          <a:p>
            <a:pPr indent="457200" algn="just" fontAlgn="auto"/>
            <a:r>
              <a:rPr lang="en-US" altLang="zh-CN">
                <a:solidFill>
                  <a:schemeClr val="tx1"/>
                </a:solidFill>
                <a:latin typeface="Times New Roman" panose="02020603050405020304" pitchFamily="18" charset="0"/>
                <a:cs typeface="Times New Roman" panose="02020603050405020304" pitchFamily="18" charset="0"/>
              </a:rPr>
              <a:t>How are you doing? Guess what? L</a:t>
            </a:r>
            <a:r>
              <a:rPr lang="en-US" altLang="zh-CN">
                <a:solidFill>
                  <a:schemeClr val="tx1"/>
                </a:solidFill>
                <a:latin typeface="Times New Roman" panose="02020603050405020304" pitchFamily="18" charset="0"/>
                <a:cs typeface="Times New Roman" panose="02020603050405020304" pitchFamily="18" charset="0"/>
                <a:sym typeface="+mn-ea"/>
              </a:rPr>
              <a:t>ast Saturday,</a:t>
            </a:r>
            <a:r>
              <a:rPr lang="en-US" altLang="zh-CN">
                <a:latin typeface="Times New Roman" panose="02020603050405020304" pitchFamily="18" charset="0"/>
                <a:cs typeface="Times New Roman" panose="02020603050405020304" pitchFamily="18" charset="0"/>
                <a:sym typeface="+mn-ea"/>
              </a:rPr>
              <a:t>we planted vegetables on a patch of vacant land at school.</a:t>
            </a:r>
            <a:r>
              <a:rPr lang="en-US" altLang="zh-CN">
                <a:solidFill>
                  <a:schemeClr val="tx1"/>
                </a:solidFill>
                <a:latin typeface="Times New Roman" panose="02020603050405020304" pitchFamily="18" charset="0"/>
                <a:cs typeface="Times New Roman" panose="02020603050405020304" pitchFamily="18" charset="0"/>
              </a:rPr>
              <a:t>I'm eager to share its details with you.</a:t>
            </a:r>
            <a:endParaRPr lang="en-US" altLang="zh-CN">
              <a:solidFill>
                <a:schemeClr val="tx1"/>
              </a:solidFill>
              <a:latin typeface="Times New Roman" panose="02020603050405020304" pitchFamily="18" charset="0"/>
              <a:cs typeface="Times New Roman" panose="02020603050405020304" pitchFamily="18" charset="0"/>
            </a:endParaRPr>
          </a:p>
          <a:p>
            <a:pPr indent="457200" algn="just" fontAlgn="auto"/>
            <a:r>
              <a:rPr lang="en-US" altLang="zh-CN">
                <a:solidFill>
                  <a:schemeClr val="tx1"/>
                </a:solidFill>
                <a:latin typeface="Times New Roman" panose="02020603050405020304" pitchFamily="18" charset="0"/>
                <a:cs typeface="Times New Roman" panose="02020603050405020304" pitchFamily="18" charset="0"/>
              </a:rPr>
              <a:t>Early in the morning, we </a:t>
            </a:r>
            <a:r>
              <a:rPr lang="en-US" altLang="zh-CN">
                <a:solidFill>
                  <a:srgbClr val="FF0000"/>
                </a:solidFill>
                <a:latin typeface="Times New Roman" panose="02020603050405020304" pitchFamily="18" charset="0"/>
                <a:cs typeface="Times New Roman" panose="02020603050405020304" pitchFamily="18" charset="0"/>
              </a:rPr>
              <a:t>gathered at</a:t>
            </a:r>
            <a:r>
              <a:rPr lang="en-US" altLang="zh-CN">
                <a:solidFill>
                  <a:schemeClr val="tx1"/>
                </a:solidFill>
                <a:latin typeface="Times New Roman" panose="02020603050405020304" pitchFamily="18" charset="0"/>
                <a:cs typeface="Times New Roman" panose="02020603050405020304" pitchFamily="18" charset="0"/>
              </a:rPr>
              <a:t> the site, </a:t>
            </a:r>
            <a:r>
              <a:rPr lang="en-US" altLang="zh-CN">
                <a:solidFill>
                  <a:srgbClr val="FF0000"/>
                </a:solidFill>
                <a:latin typeface="Times New Roman" panose="02020603050405020304" pitchFamily="18" charset="0"/>
                <a:cs typeface="Times New Roman" panose="02020603050405020304" pitchFamily="18" charset="0"/>
              </a:rPr>
              <a:t>equipped with</a:t>
            </a:r>
            <a:r>
              <a:rPr lang="en-US" altLang="zh-CN">
                <a:solidFill>
                  <a:schemeClr val="tx1"/>
                </a:solidFill>
                <a:latin typeface="Times New Roman" panose="02020603050405020304" pitchFamily="18" charset="0"/>
                <a:cs typeface="Times New Roman" panose="02020603050405020304" pitchFamily="18" charset="0"/>
              </a:rPr>
              <a:t> gardening tools, seedlings, and seeds. We then </a:t>
            </a:r>
            <a:r>
              <a:rPr lang="en-US" altLang="zh-CN">
                <a:solidFill>
                  <a:srgbClr val="FF0000"/>
                </a:solidFill>
                <a:latin typeface="Times New Roman" panose="02020603050405020304" pitchFamily="18" charset="0"/>
                <a:cs typeface="Times New Roman" panose="02020603050405020304" pitchFamily="18" charset="0"/>
              </a:rPr>
              <a:t>divided into groups</a:t>
            </a:r>
            <a:r>
              <a:rPr lang="en-US" altLang="zh-CN">
                <a:solidFill>
                  <a:schemeClr val="tx1"/>
                </a:solidFill>
                <a:latin typeface="Times New Roman" panose="02020603050405020304" pitchFamily="18" charset="0"/>
                <a:cs typeface="Times New Roman" panose="02020603050405020304" pitchFamily="18" charset="0"/>
              </a:rPr>
              <a:t>, each responsible for planting different types of vegetables.While digging the soil, planting the seeds, and watering them are </a:t>
            </a:r>
            <a:r>
              <a:rPr lang="en-US" altLang="zh-CN">
                <a:latin typeface="Times New Roman" panose="02020603050405020304" pitchFamily="18" charset="0"/>
                <a:cs typeface="Times New Roman" panose="02020603050405020304" pitchFamily="18" charset="0"/>
                <a:sym typeface="+mn-ea"/>
              </a:rPr>
              <a:t>hard work</a:t>
            </a:r>
            <a:r>
              <a:rPr lang="en-US" altLang="zh-CN">
                <a:solidFill>
                  <a:schemeClr val="tx1"/>
                </a:solidFill>
                <a:latin typeface="Times New Roman" panose="02020603050405020304" pitchFamily="18" charset="0"/>
                <a:cs typeface="Times New Roman" panose="02020603050405020304" pitchFamily="18" charset="0"/>
              </a:rPr>
              <a:t>, we were still all enjoyed the process. </a:t>
            </a:r>
            <a:r>
              <a:rPr lang="en-US" altLang="zh-CN">
                <a:solidFill>
                  <a:srgbClr val="FF0000"/>
                </a:solidFill>
                <a:latin typeface="Times New Roman" panose="02020603050405020304" pitchFamily="18" charset="0"/>
                <a:cs typeface="Times New Roman" panose="02020603050405020304" pitchFamily="18" charset="0"/>
              </a:rPr>
              <a:t>It was really fulfilling to see the once barren land turn into a promising garden by the end of the day!</a:t>
            </a:r>
            <a:r>
              <a:rPr lang="en-US" altLang="zh-CN">
                <a:solidFill>
                  <a:schemeClr val="tx1"/>
                </a:solidFill>
                <a:latin typeface="Times New Roman" panose="02020603050405020304" pitchFamily="18" charset="0"/>
                <a:cs typeface="Times New Roman" panose="02020603050405020304" pitchFamily="18" charset="0"/>
              </a:rPr>
              <a:t> This experience taught me a lot about gardening and the importance of collaboration.</a:t>
            </a:r>
            <a:endParaRPr lang="en-US" altLang="zh-CN">
              <a:solidFill>
                <a:schemeClr val="tx1"/>
              </a:solidFill>
              <a:latin typeface="Times New Roman" panose="02020603050405020304" pitchFamily="18" charset="0"/>
              <a:cs typeface="Times New Roman" panose="02020603050405020304" pitchFamily="18" charset="0"/>
            </a:endParaRPr>
          </a:p>
          <a:p>
            <a:pPr indent="457200" algn="just" fontAlgn="auto"/>
            <a:r>
              <a:rPr lang="en-US" altLang="zh-CN">
                <a:solidFill>
                  <a:schemeClr val="tx1"/>
                </a:solidFill>
                <a:latin typeface="Times New Roman" panose="02020603050405020304" pitchFamily="18" charset="0"/>
                <a:cs typeface="Times New Roman" panose="02020603050405020304" pitchFamily="18" charset="0"/>
              </a:rPr>
              <a:t>Have you ever participated in a similar activity? I would love to hear about it.</a:t>
            </a:r>
            <a:endParaRPr lang="en-US" altLang="zh-CN">
              <a:solidFill>
                <a:schemeClr val="tx1"/>
              </a:solidFill>
              <a:latin typeface="Times New Roman" panose="02020603050405020304" pitchFamily="18" charset="0"/>
              <a:cs typeface="Times New Roman" panose="02020603050405020304" pitchFamily="18" charset="0"/>
            </a:endParaRPr>
          </a:p>
          <a:p>
            <a:pPr indent="457200" algn="r" fontAlgn="auto"/>
            <a:endParaRPr lang="en-US" altLang="zh-CN">
              <a:solidFill>
                <a:schemeClr val="tx1"/>
              </a:solidFill>
              <a:latin typeface="Times New Roman" panose="02020603050405020304" pitchFamily="18" charset="0"/>
              <a:cs typeface="Times New Roman" panose="02020603050405020304" pitchFamily="18" charset="0"/>
            </a:endParaRPr>
          </a:p>
          <a:p>
            <a:pPr indent="457200" algn="r" fontAlgn="auto"/>
            <a:r>
              <a:rPr lang="en-US" altLang="zh-CN">
                <a:solidFill>
                  <a:schemeClr val="tx1"/>
                </a:solidFill>
                <a:latin typeface="Times New Roman" panose="02020603050405020304" pitchFamily="18" charset="0"/>
                <a:cs typeface="Times New Roman" panose="02020603050405020304" pitchFamily="18" charset="0"/>
              </a:rPr>
              <a:t>Best regards,</a:t>
            </a:r>
            <a:endParaRPr lang="en-US" altLang="zh-CN">
              <a:solidFill>
                <a:schemeClr val="tx1"/>
              </a:solidFill>
              <a:latin typeface="Times New Roman" panose="02020603050405020304" pitchFamily="18" charset="0"/>
              <a:cs typeface="Times New Roman" panose="02020603050405020304" pitchFamily="18" charset="0"/>
            </a:endParaRPr>
          </a:p>
          <a:p>
            <a:pPr indent="457200" algn="r" fontAlgn="auto"/>
            <a:r>
              <a:rPr lang="en-US" altLang="zh-CN">
                <a:solidFill>
                  <a:schemeClr val="tx1"/>
                </a:solidFill>
                <a:latin typeface="Times New Roman" panose="02020603050405020304" pitchFamily="18" charset="0"/>
                <a:cs typeface="Times New Roman" panose="02020603050405020304" pitchFamily="18" charset="0"/>
              </a:rPr>
              <a:t>Li Hua</a:t>
            </a:r>
            <a:endParaRPr lang="en-US" altLang="zh-CN">
              <a:solidFill>
                <a:schemeClr val="tx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454785" y="617855"/>
            <a:ext cx="307340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rPr>
              <a:t>Official Version</a:t>
            </a:r>
            <a:endPar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endParaRPr>
          </a:p>
        </p:txBody>
      </p:sp>
      <p:sp>
        <p:nvSpPr>
          <p:cNvPr id="6" name="文本框 5"/>
          <p:cNvSpPr txBox="1"/>
          <p:nvPr/>
        </p:nvSpPr>
        <p:spPr>
          <a:xfrm>
            <a:off x="6824345" y="1029335"/>
            <a:ext cx="5063490" cy="4800600"/>
          </a:xfrm>
          <a:prstGeom prst="rect">
            <a:avLst/>
          </a:prstGeom>
          <a:noFill/>
          <a:ln>
            <a:solidFill>
              <a:schemeClr val="tx1"/>
            </a:solidFill>
          </a:ln>
        </p:spPr>
        <p:txBody>
          <a:bodyPr wrap="square" rtlCol="0">
            <a:noAutofit/>
          </a:bodyPr>
          <a:p>
            <a:pPr algn="just"/>
            <a:r>
              <a:rPr lang="zh-CN" altLang="en-US" sz="2000">
                <a:latin typeface="华文楷体" panose="02010600040101010101" charset="-122"/>
                <a:ea typeface="华文楷体" panose="02010600040101010101" charset="-122"/>
                <a:cs typeface="华文楷体" panose="02010600040101010101" charset="-122"/>
              </a:rPr>
              <a:t>亲爱的</a:t>
            </a:r>
            <a:r>
              <a:rPr lang="en-US" altLang="zh-CN" sz="2000">
                <a:latin typeface="华文楷体" panose="02010600040101010101" charset="-122"/>
                <a:ea typeface="华文楷体" panose="02010600040101010101" charset="-122"/>
                <a:cs typeface="华文楷体" panose="02010600040101010101" charset="-122"/>
              </a:rPr>
              <a:t>Chris</a:t>
            </a:r>
            <a:r>
              <a:rPr lang="zh-CN" altLang="en-US" sz="2000">
                <a:latin typeface="华文楷体" panose="02010600040101010101" charset="-122"/>
                <a:ea typeface="华文楷体" panose="02010600040101010101" charset="-122"/>
                <a:cs typeface="华文楷体" panose="02010600040101010101" charset="-122"/>
              </a:rPr>
              <a:t>：</a:t>
            </a:r>
            <a:endParaRPr lang="en-US" altLang="zh-CN" sz="2000">
              <a:latin typeface="华文楷体" panose="02010600040101010101" charset="-122"/>
              <a:ea typeface="华文楷体" panose="02010600040101010101" charset="-122"/>
              <a:cs typeface="华文楷体" panose="02010600040101010101" charset="-122"/>
            </a:endParaRPr>
          </a:p>
          <a:p>
            <a:pPr indent="457200" algn="just" fontAlgn="auto"/>
            <a:r>
              <a:rPr lang="zh-CN" altLang="en-US" sz="2000">
                <a:latin typeface="华文楷体" panose="02010600040101010101" charset="-122"/>
                <a:ea typeface="华文楷体" panose="02010600040101010101" charset="-122"/>
                <a:cs typeface="华文楷体" panose="02010600040101010101" charset="-122"/>
              </a:rPr>
              <a:t>你好吗？上周六我们班</a:t>
            </a:r>
            <a:r>
              <a:rPr lang="zh-CN" altLang="en-US" sz="2000">
                <a:latin typeface="华文楷体" panose="02010600040101010101" charset="-122"/>
                <a:ea typeface="华文楷体" panose="02010600040101010101" charset="-122"/>
                <a:cs typeface="华文楷体" panose="02010600040101010101" charset="-122"/>
                <a:sym typeface="+mn-ea"/>
              </a:rPr>
              <a:t>我们在学校的一片空地上种植了蔬菜。我很想和你分享一下细节。</a:t>
            </a:r>
            <a:endParaRPr lang="en-US" altLang="zh-CN" sz="2000">
              <a:latin typeface="华文楷体" panose="02010600040101010101" charset="-122"/>
              <a:ea typeface="华文楷体" panose="02010600040101010101" charset="-122"/>
              <a:cs typeface="华文楷体" panose="02010600040101010101" charset="-122"/>
            </a:endParaRPr>
          </a:p>
          <a:p>
            <a:pPr indent="457200" algn="just" fontAlgn="auto"/>
            <a:r>
              <a:rPr lang="zh-CN" altLang="en-US" sz="2000">
                <a:latin typeface="华文楷体" panose="02010600040101010101" charset="-122"/>
                <a:ea typeface="华文楷体" panose="02010600040101010101" charset="-122"/>
                <a:cs typeface="华文楷体" panose="02010600040101010101" charset="-122"/>
              </a:rPr>
              <a:t>清晨，我们带着园艺工具、菜苗和种子聚集到现场。随后我们分成小组，每组负责种植不同种类的蔬菜。松土、播种、浇水都很辛苦，但大家都乐在其中。看到曾经荒芜的土地在一天结束时变成充满生机的菜园，实在令人满足！这次经历让我学到了许多园艺知识，也明白了协作的重要性。</a:t>
            </a:r>
            <a:endParaRPr lang="en-US" altLang="zh-CN" sz="2000">
              <a:latin typeface="华文楷体" panose="02010600040101010101" charset="-122"/>
              <a:ea typeface="华文楷体" panose="02010600040101010101" charset="-122"/>
              <a:cs typeface="华文楷体" panose="02010600040101010101" charset="-122"/>
            </a:endParaRPr>
          </a:p>
          <a:p>
            <a:pPr indent="457200" algn="just" fontAlgn="auto"/>
            <a:r>
              <a:rPr lang="zh-CN" altLang="en-US" sz="2000">
                <a:latin typeface="华文楷体" panose="02010600040101010101" charset="-122"/>
                <a:ea typeface="华文楷体" panose="02010600040101010101" charset="-122"/>
                <a:cs typeface="华文楷体" panose="02010600040101010101" charset="-122"/>
              </a:rPr>
              <a:t>你参加过类似的活动吗？我很想听听你的故事。</a:t>
            </a:r>
            <a:endParaRPr lang="en-US" altLang="zh-CN" sz="2000">
              <a:latin typeface="华文楷体" panose="02010600040101010101" charset="-122"/>
              <a:ea typeface="华文楷体" panose="02010600040101010101" charset="-122"/>
              <a:cs typeface="华文楷体" panose="02010600040101010101" charset="-122"/>
            </a:endParaRPr>
          </a:p>
          <a:p>
            <a:pPr algn="r"/>
            <a:endParaRPr lang="zh-CN" altLang="en-US" sz="2000">
              <a:latin typeface="华文楷体" panose="02010600040101010101" charset="-122"/>
              <a:ea typeface="华文楷体" panose="02010600040101010101" charset="-122"/>
              <a:cs typeface="华文楷体" panose="02010600040101010101" charset="-122"/>
            </a:endParaRPr>
          </a:p>
          <a:p>
            <a:pPr algn="r"/>
            <a:r>
              <a:rPr lang="zh-CN" altLang="en-US" sz="2000">
                <a:latin typeface="华文楷体" panose="02010600040101010101" charset="-122"/>
                <a:ea typeface="华文楷体" panose="02010600040101010101" charset="-122"/>
                <a:cs typeface="华文楷体" panose="02010600040101010101" charset="-122"/>
              </a:rPr>
              <a:t>李</a:t>
            </a:r>
            <a:r>
              <a:rPr lang="zh-CN" altLang="en-US">
                <a:latin typeface="华文楷体" panose="02010600040101010101" charset="-122"/>
                <a:ea typeface="华文楷体" panose="02010600040101010101" charset="-122"/>
                <a:cs typeface="华文楷体" panose="02010600040101010101" charset="-122"/>
              </a:rPr>
              <a:t>华</a:t>
            </a:r>
            <a:endParaRPr lang="zh-CN" altLang="en-US">
              <a:latin typeface="华文楷体" panose="02010600040101010101" charset="-122"/>
              <a:ea typeface="华文楷体" panose="02010600040101010101" charset="-122"/>
              <a:cs typeface="华文楷体" panose="02010600040101010101" charset="-122"/>
            </a:endParaRPr>
          </a:p>
        </p:txBody>
      </p:sp>
      <p:sp>
        <p:nvSpPr>
          <p:cNvPr id="2" name="文本框 1"/>
          <p:cNvSpPr txBox="1"/>
          <p:nvPr/>
        </p:nvSpPr>
        <p:spPr>
          <a:xfrm>
            <a:off x="5840730" y="259715"/>
            <a:ext cx="842010" cy="521970"/>
          </a:xfrm>
          <a:prstGeom prst="rect">
            <a:avLst/>
          </a:prstGeom>
          <a:noFill/>
        </p:spPr>
        <p:txBody>
          <a:bodyPr wrap="square" rtlCol="0">
            <a:spAutoFit/>
          </a:bodyPr>
          <a:p>
            <a:pPr lvl="0" algn="l">
              <a:buClrTx/>
              <a:buSzTx/>
              <a:buFontTx/>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二、</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11885" y="1308735"/>
            <a:ext cx="9765665" cy="2676525"/>
          </a:xfrm>
          <a:prstGeom prst="rect">
            <a:avLst/>
          </a:prstGeom>
          <a:ln>
            <a:solidFill>
              <a:schemeClr val="tx1"/>
            </a:solidFill>
          </a:ln>
        </p:spPr>
        <p:txBody>
          <a:bodyPr wrap="square">
            <a:spAutoFit/>
          </a:bodyPr>
          <a:p>
            <a:pPr marL="0" indent="266700" algn="just" defTabSz="266700">
              <a:lnSpc>
                <a:spcPct val="100000"/>
              </a:lnSpc>
              <a:spcBef>
                <a:spcPct val="0"/>
              </a:spcBef>
              <a:spcAft>
                <a:spcPct val="0"/>
              </a:spcAft>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假定你是李华，暑期你参加了学校组织的为期一周的</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下乡学农活动</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，请你给校英文报写一篇</a:t>
            </a:r>
            <a:r>
              <a:rPr lang="zh-CN" altLang="en-US" sz="2800" b="1"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短文</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，分享你印象深刻的一项活动，内容包括：</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1．活动介绍；</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2．你的感想。</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5377815" y="679450"/>
            <a:ext cx="842010" cy="521970"/>
          </a:xfrm>
          <a:prstGeom prst="rect">
            <a:avLst/>
          </a:prstGeom>
          <a:noFill/>
        </p:spPr>
        <p:txBody>
          <a:bodyPr wrap="square" rtlCol="0">
            <a:spAutoFit/>
          </a:bodyPr>
          <a:p>
            <a:pPr lvl="0" algn="l">
              <a:buClrTx/>
              <a:buSzTx/>
              <a:buFontTx/>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三、</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10515" y="788035"/>
            <a:ext cx="6365240" cy="4967605"/>
          </a:xfrm>
          <a:prstGeom prst="rect">
            <a:avLst/>
          </a:prstGeom>
          <a:noFill/>
          <a:ln>
            <a:solidFill>
              <a:schemeClr val="tx1"/>
            </a:solidFill>
          </a:ln>
        </p:spPr>
        <p:txBody>
          <a:bodyPr wrap="square" rtlCol="0">
            <a:noAutofit/>
          </a:bodyPr>
          <a:p>
            <a:pPr algn="ctr"/>
            <a:r>
              <a:rPr lang="en-US" altLang="zh-CN">
                <a:solidFill>
                  <a:schemeClr val="tx1"/>
                </a:solidFill>
                <a:latin typeface="Times New Roman" panose="02020603050405020304" pitchFamily="18" charset="0"/>
                <a:cs typeface="Times New Roman" panose="02020603050405020304" pitchFamily="18" charset="0"/>
              </a:rPr>
              <a:t>A Memorable Rural Farming Experience</a:t>
            </a:r>
            <a:endParaRPr lang="en-US" altLang="zh-CN">
              <a:solidFill>
                <a:schemeClr val="tx1"/>
              </a:solidFill>
              <a:latin typeface="Times New Roman" panose="02020603050405020304" pitchFamily="18" charset="0"/>
              <a:cs typeface="Times New Roman" panose="02020603050405020304" pitchFamily="18" charset="0"/>
            </a:endParaRPr>
          </a:p>
          <a:p>
            <a:pPr indent="457200" algn="just" fontAlgn="auto"/>
            <a:endParaRPr lang="en-US" altLang="zh-CN">
              <a:solidFill>
                <a:schemeClr val="tx1"/>
              </a:solidFill>
              <a:latin typeface="Times New Roman" panose="02020603050405020304" pitchFamily="18" charset="0"/>
              <a:cs typeface="Times New Roman" panose="02020603050405020304" pitchFamily="18" charset="0"/>
            </a:endParaRPr>
          </a:p>
          <a:p>
            <a:pPr indent="457200" algn="just" fontAlgn="auto">
              <a:lnSpc>
                <a:spcPct val="120000"/>
              </a:lnSpc>
            </a:pPr>
            <a:r>
              <a:rPr lang="en-US" altLang="zh-CN">
                <a:solidFill>
                  <a:schemeClr val="tx1"/>
                </a:solidFill>
                <a:latin typeface="Times New Roman" panose="02020603050405020304" pitchFamily="18" charset="0"/>
                <a:cs typeface="Times New Roman" panose="02020603050405020304" pitchFamily="18" charset="0"/>
              </a:rPr>
              <a:t>During the summer vacation, I had the opportunity to participate in a week-long rural farming activity organized by our school.</a:t>
            </a:r>
            <a:endParaRPr lang="en-US" altLang="zh-CN">
              <a:solidFill>
                <a:schemeClr val="tx1"/>
              </a:solidFill>
              <a:latin typeface="Times New Roman" panose="02020603050405020304" pitchFamily="18" charset="0"/>
              <a:cs typeface="Times New Roman" panose="02020603050405020304" pitchFamily="18" charset="0"/>
            </a:endParaRPr>
          </a:p>
          <a:p>
            <a:pPr indent="457200" algn="just" fontAlgn="auto">
              <a:lnSpc>
                <a:spcPct val="120000"/>
              </a:lnSpc>
            </a:pPr>
            <a:r>
              <a:rPr lang="en-US" altLang="zh-CN">
                <a:solidFill>
                  <a:schemeClr val="tx1"/>
                </a:solidFill>
                <a:latin typeface="Times New Roman" panose="02020603050405020304" pitchFamily="18" charset="0"/>
                <a:cs typeface="Times New Roman" panose="02020603050405020304" pitchFamily="18" charset="0"/>
              </a:rPr>
              <a:t>One of the most memorable activities was rice planting, where we were taught the traditional method of planting rice seedlings in the paddies. Initially, it was challenging as the muddy water made it difficult to move, but with the guidance of local farmers, we gradually got the hang of it. The experience was both physically demanding and immensely rewarding.</a:t>
            </a:r>
            <a:endParaRPr lang="en-US" altLang="zh-CN">
              <a:solidFill>
                <a:schemeClr val="tx1"/>
              </a:solidFill>
              <a:latin typeface="Times New Roman" panose="02020603050405020304" pitchFamily="18" charset="0"/>
              <a:cs typeface="Times New Roman" panose="02020603050405020304" pitchFamily="18" charset="0"/>
            </a:endParaRPr>
          </a:p>
          <a:p>
            <a:pPr indent="457200" algn="just" fontAlgn="auto">
              <a:lnSpc>
                <a:spcPct val="120000"/>
              </a:lnSpc>
            </a:pPr>
            <a:r>
              <a:rPr lang="en-US" altLang="zh-CN">
                <a:solidFill>
                  <a:schemeClr val="tx1"/>
                </a:solidFill>
                <a:latin typeface="Times New Roman" panose="02020603050405020304" pitchFamily="18" charset="0"/>
                <a:cs typeface="Times New Roman" panose="02020603050405020304" pitchFamily="18" charset="0"/>
              </a:rPr>
              <a:t>This activity not only allowed me to appreciate the hard work of farmers but also taught me the value of perseverance and teamwork. It was an unforgettable experience that deepened my understanding of rural life and agricultural practices.</a:t>
            </a:r>
            <a:endParaRPr lang="en-US" altLang="zh-CN">
              <a:solidFill>
                <a:schemeClr val="tx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392555" y="375920"/>
            <a:ext cx="609600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rPr>
              <a:t>Official Version</a:t>
            </a:r>
            <a:endPar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endParaRPr>
          </a:p>
        </p:txBody>
      </p:sp>
      <p:sp>
        <p:nvSpPr>
          <p:cNvPr id="6" name="文本框 5"/>
          <p:cNvSpPr txBox="1"/>
          <p:nvPr/>
        </p:nvSpPr>
        <p:spPr>
          <a:xfrm>
            <a:off x="6877050" y="788670"/>
            <a:ext cx="5063490" cy="4966970"/>
          </a:xfrm>
          <a:prstGeom prst="rect">
            <a:avLst/>
          </a:prstGeom>
          <a:noFill/>
          <a:ln>
            <a:solidFill>
              <a:schemeClr val="tx1"/>
            </a:solidFill>
          </a:ln>
        </p:spPr>
        <p:txBody>
          <a:bodyPr wrap="square" rtlCol="0">
            <a:noAutofit/>
          </a:bodyPr>
          <a:p>
            <a:pPr algn="ctr"/>
            <a:r>
              <a:rPr lang="zh-CN" altLang="en-US">
                <a:latin typeface="华文楷体" panose="02010600040101010101" charset="-122"/>
                <a:ea typeface="华文楷体" panose="02010600040101010101" charset="-122"/>
                <a:cs typeface="华文楷体" panose="02010600040101010101" charset="-122"/>
              </a:rPr>
              <a:t>一次难忘的乡村农耕体验</a:t>
            </a:r>
            <a:endParaRPr lang="zh-CN" altLang="en-US">
              <a:latin typeface="华文楷体" panose="02010600040101010101" charset="-122"/>
              <a:ea typeface="华文楷体" panose="02010600040101010101" charset="-122"/>
              <a:cs typeface="华文楷体" panose="02010600040101010101" charset="-122"/>
            </a:endParaRPr>
          </a:p>
          <a:p>
            <a:pPr algn="ctr"/>
            <a:endParaRPr lang="zh-CN" altLang="en-US">
              <a:latin typeface="华文楷体" panose="02010600040101010101" charset="-122"/>
              <a:ea typeface="华文楷体" panose="02010600040101010101" charset="-122"/>
              <a:cs typeface="华文楷体" panose="02010600040101010101" charset="-122"/>
            </a:endParaRPr>
          </a:p>
          <a:p>
            <a:pPr indent="457200" algn="just" fontAlgn="auto">
              <a:lnSpc>
                <a:spcPct val="150000"/>
              </a:lnSpc>
            </a:pPr>
            <a:r>
              <a:rPr lang="zh-CN" altLang="en-US">
                <a:latin typeface="华文楷体" panose="02010600040101010101" charset="-122"/>
                <a:ea typeface="华文楷体" panose="02010600040101010101" charset="-122"/>
                <a:cs typeface="华文楷体" panose="02010600040101010101" charset="-122"/>
              </a:rPr>
              <a:t>暑假期间，我有幸参加了学校组织的一周期乡村农耕活动。</a:t>
            </a:r>
            <a:endParaRPr lang="en-US" altLang="zh-CN">
              <a:latin typeface="华文楷体" panose="02010600040101010101" charset="-122"/>
              <a:ea typeface="华文楷体" panose="02010600040101010101" charset="-122"/>
              <a:cs typeface="华文楷体" panose="02010600040101010101" charset="-122"/>
            </a:endParaRPr>
          </a:p>
          <a:p>
            <a:pPr indent="457200" algn="just" fontAlgn="auto">
              <a:lnSpc>
                <a:spcPct val="150000"/>
              </a:lnSpc>
            </a:pPr>
            <a:r>
              <a:rPr lang="zh-CN" altLang="en-US">
                <a:latin typeface="华文楷体" panose="02010600040101010101" charset="-122"/>
                <a:ea typeface="华文楷体" panose="02010600040101010101" charset="-122"/>
                <a:cs typeface="华文楷体" panose="02010600040101010101" charset="-122"/>
              </a:rPr>
              <a:t>最难忘的环节是插秧</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农民伯伯在稻田里教我们传统的水稻种植方法。起初，泥泞的水田让人寸步难行，但在当地农人的指导下，我们逐渐掌握了技巧。这次体验既充满体力挑战，又带来巨大的精神满足。</a:t>
            </a:r>
            <a:endParaRPr lang="en-US" altLang="zh-CN">
              <a:latin typeface="华文楷体" panose="02010600040101010101" charset="-122"/>
              <a:ea typeface="华文楷体" panose="02010600040101010101" charset="-122"/>
              <a:cs typeface="华文楷体" panose="02010600040101010101" charset="-122"/>
            </a:endParaRPr>
          </a:p>
          <a:p>
            <a:pPr indent="457200" algn="just" fontAlgn="auto">
              <a:lnSpc>
                <a:spcPct val="150000"/>
              </a:lnSpc>
            </a:pPr>
            <a:r>
              <a:rPr lang="zh-CN" altLang="en-US">
                <a:latin typeface="华文楷体" panose="02010600040101010101" charset="-122"/>
                <a:ea typeface="华文楷体" panose="02010600040101010101" charset="-122"/>
                <a:cs typeface="华文楷体" panose="02010600040101010101" charset="-122"/>
              </a:rPr>
              <a:t>此次活动不仅让我体会到农人的艰辛，更领悟到坚持与协作的价值。这段难忘的经历深化了我对乡村生活和农耕实践的认知。</a:t>
            </a:r>
            <a:endParaRPr lang="zh-CN" altLang="en-US">
              <a:latin typeface="华文楷体" panose="02010600040101010101" charset="-122"/>
              <a:ea typeface="华文楷体" panose="02010600040101010101" charset="-122"/>
              <a:cs typeface="华文楷体" panose="02010600040101010101" charset="-122"/>
            </a:endParaRPr>
          </a:p>
        </p:txBody>
      </p:sp>
      <p:sp>
        <p:nvSpPr>
          <p:cNvPr id="2" name="文本框 1"/>
          <p:cNvSpPr txBox="1"/>
          <p:nvPr/>
        </p:nvSpPr>
        <p:spPr>
          <a:xfrm>
            <a:off x="6096000" y="118110"/>
            <a:ext cx="842010" cy="521970"/>
          </a:xfrm>
          <a:prstGeom prst="rect">
            <a:avLst/>
          </a:prstGeom>
          <a:noFill/>
        </p:spPr>
        <p:txBody>
          <a:bodyPr wrap="square" rtlCol="0">
            <a:spAutoFit/>
          </a:bodyPr>
          <a:p>
            <a:pPr lvl="0" algn="l">
              <a:buClrTx/>
              <a:buSzTx/>
              <a:buFontTx/>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三、</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11885" y="1308735"/>
            <a:ext cx="9765665" cy="3538220"/>
          </a:xfrm>
          <a:prstGeom prst="rect">
            <a:avLst/>
          </a:prstGeom>
          <a:ln>
            <a:solidFill>
              <a:schemeClr val="tx1"/>
            </a:solidFill>
          </a:ln>
        </p:spPr>
        <p:txBody>
          <a:bodyPr wrap="square">
            <a:spAutoFit/>
          </a:bodyPr>
          <a:p>
            <a:pPr marL="0" indent="266700" algn="just" defTabSz="266700">
              <a:lnSpc>
                <a:spcPct val="100000"/>
              </a:lnSpc>
              <a:spcBef>
                <a:spcPct val="0"/>
              </a:spcBef>
              <a:spcAft>
                <a:spcPct val="0"/>
              </a:spcAft>
            </a:pPr>
            <a:r>
              <a:rPr 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上周，你班开展了以</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体验农耕文化，培养劳动精神</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Experience Farming Culture, Cultivate Labor spirit</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）为主题的劳动教育实践活动。请为班级英语园地写一篇</a:t>
            </a:r>
            <a:r>
              <a:rPr lang="zh-CN" altLang="en-US" sz="2800" b="1"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报道</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，内容包括：</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1．时间地点；</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2．活动内容；</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你的感想。</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indent="266700" algn="just" defTabSz="266700">
              <a:lnSpc>
                <a:spcPct val="100000"/>
              </a:lnSpc>
              <a:spcBef>
                <a:spcPct val="0"/>
              </a:spcBef>
              <a:spcAft>
                <a:spcPct val="0"/>
              </a:spcAft>
            </a:pP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5377815" y="679450"/>
            <a:ext cx="842010" cy="521970"/>
          </a:xfrm>
          <a:prstGeom prst="rect">
            <a:avLst/>
          </a:prstGeom>
          <a:noFill/>
        </p:spPr>
        <p:txBody>
          <a:bodyPr wrap="square" rtlCol="0">
            <a:spAutoFit/>
          </a:bodyPr>
          <a:p>
            <a:pPr lvl="0" algn="l">
              <a:buClrTx/>
              <a:buSzTx/>
              <a:buFontTx/>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四、</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78205" y="788670"/>
            <a:ext cx="5159375" cy="4967605"/>
          </a:xfrm>
          <a:prstGeom prst="rect">
            <a:avLst/>
          </a:prstGeom>
          <a:noFill/>
          <a:ln>
            <a:solidFill>
              <a:schemeClr val="tx1"/>
            </a:solidFill>
          </a:ln>
        </p:spPr>
        <p:txBody>
          <a:bodyPr wrap="square" rtlCol="0">
            <a:noAutofit/>
          </a:bodyPr>
          <a:p>
            <a:pPr indent="457200" algn="just" fontAlgn="auto"/>
            <a:r>
              <a:rPr lang="en-US" altLang="zh-CN">
                <a:solidFill>
                  <a:schemeClr val="tx1"/>
                </a:solidFill>
                <a:latin typeface="Times New Roman" panose="02020603050405020304" pitchFamily="18" charset="0"/>
                <a:cs typeface="Times New Roman" panose="02020603050405020304" pitchFamily="18" charset="0"/>
              </a:rPr>
              <a:t>Last Saturday, our class organized an uplifting practical activity in labor education on a local farm, whose theme was"Experience Farming Culture, Cultivate Labor Spirit".</a:t>
            </a:r>
            <a:endParaRPr lang="en-US" altLang="zh-CN">
              <a:solidFill>
                <a:schemeClr val="tx1"/>
              </a:solidFill>
              <a:latin typeface="Times New Roman" panose="02020603050405020304" pitchFamily="18" charset="0"/>
              <a:cs typeface="Times New Roman" panose="02020603050405020304" pitchFamily="18" charset="0"/>
            </a:endParaRPr>
          </a:p>
          <a:p>
            <a:pPr indent="457200" algn="just" fontAlgn="auto"/>
            <a:r>
              <a:rPr lang="en-US" altLang="zh-CN">
                <a:solidFill>
                  <a:schemeClr val="tx1"/>
                </a:solidFill>
                <a:latin typeface="Times New Roman" panose="02020603050405020304" pitchFamily="18" charset="0"/>
                <a:cs typeface="Times New Roman" panose="02020603050405020304" pitchFamily="18" charset="0"/>
              </a:rPr>
              <a:t>During it, we experienced traditional farming culture firsthand. We engaged in various activities such as planting crops, harvesting vegetables and feeding farm animals. Under the guidance of the farmers and teachers, we learned about agricultural processes and the tremendous hard work that goes into farming.</a:t>
            </a:r>
            <a:endParaRPr lang="en-US" altLang="zh-CN">
              <a:solidFill>
                <a:schemeClr val="tx1"/>
              </a:solidFill>
              <a:latin typeface="Times New Roman" panose="02020603050405020304" pitchFamily="18" charset="0"/>
              <a:cs typeface="Times New Roman" panose="02020603050405020304" pitchFamily="18" charset="0"/>
            </a:endParaRPr>
          </a:p>
          <a:p>
            <a:pPr indent="457200" algn="just" fontAlgn="auto"/>
            <a:r>
              <a:rPr lang="en-US" altLang="zh-CN">
                <a:solidFill>
                  <a:schemeClr val="tx1"/>
                </a:solidFill>
                <a:latin typeface="Times New Roman" panose="02020603050405020304" pitchFamily="18" charset="0"/>
                <a:cs typeface="Times New Roman" panose="02020603050405020304" pitchFamily="18" charset="0"/>
              </a:rPr>
              <a:t>This hands-on experience was incredibly rewarding. It deepened not only my respect for agricultural work but my understanding of the value of labor .Moreover, it taught me practical skills and the importance of teamwork.</a:t>
            </a:r>
            <a:endParaRPr lang="en-US" altLang="zh-CN">
              <a:solidFill>
                <a:schemeClr val="tx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873250" y="383540"/>
            <a:ext cx="609600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rPr>
              <a:t>Official Version</a:t>
            </a:r>
            <a:endPar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endParaRPr>
          </a:p>
        </p:txBody>
      </p:sp>
      <p:sp>
        <p:nvSpPr>
          <p:cNvPr id="6" name="文本框 5"/>
          <p:cNvSpPr txBox="1"/>
          <p:nvPr/>
        </p:nvSpPr>
        <p:spPr>
          <a:xfrm>
            <a:off x="6312535" y="788670"/>
            <a:ext cx="5063490" cy="4966970"/>
          </a:xfrm>
          <a:prstGeom prst="rect">
            <a:avLst/>
          </a:prstGeom>
          <a:noFill/>
          <a:ln>
            <a:solidFill>
              <a:schemeClr val="tx1"/>
            </a:solidFill>
          </a:ln>
        </p:spPr>
        <p:txBody>
          <a:bodyPr wrap="square" rtlCol="0">
            <a:noAutofit/>
          </a:bodyPr>
          <a:p>
            <a:pPr indent="457200" algn="just" fontAlgn="auto">
              <a:lnSpc>
                <a:spcPct val="120000"/>
              </a:lnSpc>
            </a:pPr>
            <a:r>
              <a:rPr lang="zh-CN" altLang="en-US" sz="2000">
                <a:latin typeface="华文楷体" panose="02010600040101010101" charset="-122"/>
                <a:ea typeface="华文楷体" panose="02010600040101010101" charset="-122"/>
                <a:cs typeface="华文楷体" panose="02010600040101010101" charset="-122"/>
              </a:rPr>
              <a:t>上周六，我们班在当地的农场开展了一次有益的劳动教育实践活动，主题是</a:t>
            </a:r>
            <a:r>
              <a:rPr lang="en-US" altLang="zh-CN" sz="2000">
                <a:latin typeface="华文楷体" panose="02010600040101010101" charset="-122"/>
                <a:ea typeface="华文楷体" panose="02010600040101010101" charset="-122"/>
                <a:cs typeface="华文楷体" panose="02010600040101010101" charset="-122"/>
              </a:rPr>
              <a:t>“</a:t>
            </a:r>
            <a:r>
              <a:rPr lang="zh-CN" altLang="en-US" sz="2000">
                <a:latin typeface="华文楷体" panose="02010600040101010101" charset="-122"/>
                <a:ea typeface="华文楷体" panose="02010600040101010101" charset="-122"/>
                <a:cs typeface="华文楷体" panose="02010600040101010101" charset="-122"/>
              </a:rPr>
              <a:t>体验农耕文化，培养劳动精神</a:t>
            </a:r>
            <a:r>
              <a:rPr lang="en-US" altLang="zh-CN" sz="2000">
                <a:latin typeface="华文楷体" panose="02010600040101010101" charset="-122"/>
                <a:ea typeface="华文楷体" panose="02010600040101010101" charset="-122"/>
                <a:cs typeface="华文楷体" panose="02010600040101010101" charset="-122"/>
              </a:rPr>
              <a:t>”</a:t>
            </a:r>
            <a:r>
              <a:rPr lang="zh-CN" altLang="en-US" sz="2000">
                <a:latin typeface="华文楷体" panose="02010600040101010101" charset="-122"/>
                <a:ea typeface="华文楷体" panose="02010600040101010101" charset="-122"/>
                <a:cs typeface="华文楷体" panose="02010600040101010101" charset="-122"/>
              </a:rPr>
              <a:t>。</a:t>
            </a:r>
            <a:endParaRPr lang="zh-CN" altLang="en-US" sz="2000">
              <a:latin typeface="华文楷体" panose="02010600040101010101" charset="-122"/>
              <a:ea typeface="华文楷体" panose="02010600040101010101" charset="-122"/>
              <a:cs typeface="华文楷体" panose="02010600040101010101" charset="-122"/>
            </a:endParaRPr>
          </a:p>
          <a:p>
            <a:pPr indent="457200" algn="just" fontAlgn="auto">
              <a:lnSpc>
                <a:spcPct val="120000"/>
              </a:lnSpc>
            </a:pPr>
            <a:r>
              <a:rPr lang="zh-CN" altLang="en-US" sz="2000">
                <a:latin typeface="华文楷体" panose="02010600040101010101" charset="-122"/>
                <a:ea typeface="华文楷体" panose="02010600040101010101" charset="-122"/>
                <a:cs typeface="华文楷体" panose="02010600040101010101" charset="-122"/>
              </a:rPr>
              <a:t>在活动中，我们亲身体验了传统的农耕文化。我们参与了诸如种植作物、收获蔬菜和喂养农场动物等各种活动。在农民和老师的指导下，我们了解了农业流程以及从事农业所付出的巨大努力。</a:t>
            </a:r>
            <a:endParaRPr lang="zh-CN" altLang="en-US" sz="2000">
              <a:latin typeface="华文楷体" panose="02010600040101010101" charset="-122"/>
              <a:ea typeface="华文楷体" panose="02010600040101010101" charset="-122"/>
              <a:cs typeface="华文楷体" panose="02010600040101010101" charset="-122"/>
            </a:endParaRPr>
          </a:p>
          <a:p>
            <a:pPr indent="457200" algn="just" fontAlgn="auto">
              <a:lnSpc>
                <a:spcPct val="120000"/>
              </a:lnSpc>
            </a:pPr>
            <a:r>
              <a:rPr lang="zh-CN" altLang="en-US" sz="2000">
                <a:latin typeface="华文楷体" panose="02010600040101010101" charset="-122"/>
                <a:ea typeface="华文楷体" panose="02010600040101010101" charset="-122"/>
                <a:cs typeface="华文楷体" panose="02010600040101010101" charset="-122"/>
              </a:rPr>
              <a:t>这种亲身实践的经历非常有意义。它不仅加深了我对农业工作的尊重，也让我更加理解劳动的价值。此外，它还教会了我实用技能以及团队合作的重要性。</a:t>
            </a:r>
            <a:endParaRPr lang="zh-CN" altLang="en-US" sz="2000">
              <a:latin typeface="华文楷体" panose="02010600040101010101" charset="-122"/>
              <a:ea typeface="华文楷体" panose="02010600040101010101" charset="-122"/>
              <a:cs typeface="华文楷体" panose="02010600040101010101" charset="-122"/>
            </a:endParaRPr>
          </a:p>
        </p:txBody>
      </p:sp>
      <p:sp>
        <p:nvSpPr>
          <p:cNvPr id="2" name="文本框 1"/>
          <p:cNvSpPr txBox="1"/>
          <p:nvPr/>
        </p:nvSpPr>
        <p:spPr>
          <a:xfrm>
            <a:off x="5788025" y="172085"/>
            <a:ext cx="842010" cy="521970"/>
          </a:xfrm>
          <a:prstGeom prst="rect">
            <a:avLst/>
          </a:prstGeom>
          <a:noFill/>
        </p:spPr>
        <p:txBody>
          <a:bodyPr wrap="square" rtlCol="0">
            <a:spAutoFit/>
          </a:bodyPr>
          <a:p>
            <a:pPr lvl="0" algn="l">
              <a:buClrTx/>
              <a:buSzTx/>
              <a:buFontTx/>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四、</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f5c0c5f8-62a5-4470-9ada-6f227524e609"/>
          <p:cNvPicPr>
            <a:picLocks noChangeAspect="1"/>
          </p:cNvPicPr>
          <p:nvPr/>
        </p:nvPicPr>
        <p:blipFill>
          <a:blip r:embed="rId1"/>
          <a:stretch>
            <a:fillRect/>
          </a:stretch>
        </p:blipFill>
        <p:spPr>
          <a:xfrm>
            <a:off x="0" y="0"/>
            <a:ext cx="12192000" cy="6858000"/>
          </a:xfrm>
          <a:prstGeom prst="rect">
            <a:avLst/>
          </a:prstGeom>
        </p:spPr>
      </p:pic>
      <p:sp>
        <p:nvSpPr>
          <p:cNvPr id="2" name="文本框 1"/>
          <p:cNvSpPr txBox="1"/>
          <p:nvPr/>
        </p:nvSpPr>
        <p:spPr>
          <a:xfrm>
            <a:off x="4674870" y="5513070"/>
            <a:ext cx="4064000" cy="922020"/>
          </a:xfrm>
          <a:prstGeom prst="rect">
            <a:avLst/>
          </a:prstGeom>
          <a:noFill/>
        </p:spPr>
        <p:txBody>
          <a:bodyPr wrap="square" rtlCol="0">
            <a:spAutoFit/>
          </a:bodyPr>
          <a:p>
            <a:r>
              <a:rPr lang="en-US" altLang="zh-CN" sz="5400" b="1"/>
              <a:t>Thank you!</a:t>
            </a:r>
            <a:endParaRPr lang="en-US" altLang="zh-CN" sz="5400"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aca1e9c0-c04d-473e-a624-a465068ddd28"/>
          <p:cNvPicPr>
            <a:picLocks noChangeAspect="1"/>
          </p:cNvPicPr>
          <p:nvPr/>
        </p:nvPicPr>
        <p:blipFill>
          <a:blip r:embed="rId1"/>
          <a:stretch>
            <a:fillRect/>
          </a:stretch>
        </p:blipFill>
        <p:spPr>
          <a:xfrm>
            <a:off x="-48895" y="3596640"/>
            <a:ext cx="12290425" cy="7101205"/>
          </a:xfrm>
          <a:prstGeom prst="rect">
            <a:avLst/>
          </a:prstGeom>
        </p:spPr>
      </p:pic>
      <p:sp>
        <p:nvSpPr>
          <p:cNvPr id="2" name="标题 1"/>
          <p:cNvSpPr>
            <a:spLocks noGrp="1"/>
          </p:cNvSpPr>
          <p:nvPr>
            <p:ph type="ctrTitle"/>
          </p:nvPr>
        </p:nvSpPr>
        <p:spPr>
          <a:xfrm>
            <a:off x="1692275" y="839470"/>
            <a:ext cx="9144000" cy="1161415"/>
          </a:xfrm>
        </p:spPr>
        <p:txBody>
          <a:bodyPr/>
          <a:p>
            <a:r>
              <a:rPr lang="zh-CN" altLang="en-US" b="1"/>
              <a:t>劳动话题</a:t>
            </a:r>
            <a:r>
              <a:rPr lang="zh-CN" altLang="en-US" b="1">
                <a:sym typeface="+mn-ea"/>
              </a:rPr>
              <a:t>应用文</a:t>
            </a:r>
            <a:endParaRPr lang="zh-CN" altLang="en-US" b="1"/>
          </a:p>
        </p:txBody>
      </p:sp>
      <p:sp>
        <p:nvSpPr>
          <p:cNvPr id="3" name="副标题 2"/>
          <p:cNvSpPr>
            <a:spLocks noGrp="1"/>
          </p:cNvSpPr>
          <p:nvPr>
            <p:ph type="subTitle" idx="1"/>
          </p:nvPr>
        </p:nvSpPr>
        <p:spPr>
          <a:xfrm>
            <a:off x="1524000" y="2000568"/>
            <a:ext cx="9144000" cy="1655762"/>
          </a:xfrm>
        </p:spPr>
        <p:txBody>
          <a:bodyPr/>
          <a:p>
            <a:r>
              <a:rPr lang="zh-CN" altLang="en-US">
                <a:sym typeface="+mn-ea"/>
              </a:rPr>
              <a:t>热点回顾</a:t>
            </a:r>
            <a:r>
              <a:rPr lang="en-US" altLang="zh-CN">
                <a:sym typeface="+mn-ea"/>
              </a:rPr>
              <a:t> </a:t>
            </a:r>
            <a:r>
              <a:rPr lang="zh-CN" altLang="en-US">
                <a:sym typeface="+mn-ea"/>
              </a:rPr>
              <a:t>助力高考</a:t>
            </a:r>
            <a:endParaRPr lang="zh-CN" altLang="en-US"/>
          </a:p>
        </p:txBody>
      </p:sp>
      <p:sp>
        <p:nvSpPr>
          <p:cNvPr id="4" name="文本框 3"/>
          <p:cNvSpPr txBox="1"/>
          <p:nvPr/>
        </p:nvSpPr>
        <p:spPr>
          <a:xfrm>
            <a:off x="2983865" y="2464435"/>
            <a:ext cx="7343775" cy="521970"/>
          </a:xfrm>
          <a:prstGeom prst="rect">
            <a:avLst/>
          </a:prstGeom>
          <a:noFill/>
        </p:spPr>
        <p:txBody>
          <a:bodyPr wrap="square" rtlCol="0">
            <a:spAutoFit/>
          </a:bodyPr>
          <a:p>
            <a:r>
              <a:rPr lang="en-US" altLang="zh-CN" sz="2800"/>
              <a:t>“Without labor, nothing prospers." — Sophocles</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28"/>
          <p:cNvSpPr/>
          <p:nvPr>
            <p:custDataLst>
              <p:tags r:id="rId1"/>
            </p:custDataLst>
          </p:nvPr>
        </p:nvSpPr>
        <p:spPr>
          <a:xfrm>
            <a:off x="1129706" y="643328"/>
            <a:ext cx="2971124" cy="434497"/>
          </a:xfrm>
          <a:custGeom>
            <a:avLst/>
            <a:gdLst/>
            <a:ahLst/>
            <a:cxnLst>
              <a:cxn ang="3">
                <a:pos x="hc" y="t"/>
              </a:cxn>
              <a:cxn ang="cd2">
                <a:pos x="l" y="vc"/>
              </a:cxn>
              <a:cxn ang="cd4">
                <a:pos x="hc" y="b"/>
              </a:cxn>
              <a:cxn ang="0">
                <a:pos x="r" y="vc"/>
              </a:cxn>
            </a:cxnLst>
            <a:rect l="l" t="t" r="r" b="b"/>
            <a:pathLst>
              <a:path w="5668" h="829">
                <a:moveTo>
                  <a:pt x="371" y="0"/>
                </a:moveTo>
                <a:cubicBezTo>
                  <a:pt x="422" y="1"/>
                  <a:pt x="468" y="11"/>
                  <a:pt x="507" y="31"/>
                </a:cubicBezTo>
                <a:cubicBezTo>
                  <a:pt x="547" y="51"/>
                  <a:pt x="580" y="75"/>
                  <a:pt x="606" y="102"/>
                </a:cubicBezTo>
                <a:lnTo>
                  <a:pt x="521" y="204"/>
                </a:lnTo>
                <a:cubicBezTo>
                  <a:pt x="502" y="184"/>
                  <a:pt x="480" y="168"/>
                  <a:pt x="456" y="156"/>
                </a:cubicBezTo>
                <a:cubicBezTo>
                  <a:pt x="432" y="144"/>
                  <a:pt x="405" y="137"/>
                  <a:pt x="375" y="137"/>
                </a:cubicBezTo>
                <a:cubicBezTo>
                  <a:pt x="313" y="138"/>
                  <a:pt x="262" y="162"/>
                  <a:pt x="223" y="210"/>
                </a:cubicBezTo>
                <a:cubicBezTo>
                  <a:pt x="184" y="258"/>
                  <a:pt x="164" y="326"/>
                  <a:pt x="163" y="412"/>
                </a:cubicBezTo>
                <a:cubicBezTo>
                  <a:pt x="164" y="500"/>
                  <a:pt x="183" y="568"/>
                  <a:pt x="220" y="617"/>
                </a:cubicBezTo>
                <a:cubicBezTo>
                  <a:pt x="257" y="666"/>
                  <a:pt x="307" y="690"/>
                  <a:pt x="371" y="691"/>
                </a:cubicBezTo>
                <a:cubicBezTo>
                  <a:pt x="405" y="691"/>
                  <a:pt x="436" y="683"/>
                  <a:pt x="463" y="669"/>
                </a:cubicBezTo>
                <a:cubicBezTo>
                  <a:pt x="491" y="655"/>
                  <a:pt x="515" y="636"/>
                  <a:pt x="537" y="612"/>
                </a:cubicBezTo>
                <a:lnTo>
                  <a:pt x="621" y="711"/>
                </a:lnTo>
                <a:cubicBezTo>
                  <a:pt x="588" y="750"/>
                  <a:pt x="550" y="779"/>
                  <a:pt x="508" y="799"/>
                </a:cubicBezTo>
                <a:cubicBezTo>
                  <a:pt x="465" y="819"/>
                  <a:pt x="418" y="829"/>
                  <a:pt x="366" y="829"/>
                </a:cubicBezTo>
                <a:cubicBezTo>
                  <a:pt x="298" y="829"/>
                  <a:pt x="236" y="813"/>
                  <a:pt x="181" y="782"/>
                </a:cubicBezTo>
                <a:cubicBezTo>
                  <a:pt x="126" y="750"/>
                  <a:pt x="83" y="704"/>
                  <a:pt x="50" y="643"/>
                </a:cubicBezTo>
                <a:cubicBezTo>
                  <a:pt x="17" y="582"/>
                  <a:pt x="1" y="507"/>
                  <a:pt x="0" y="418"/>
                </a:cubicBezTo>
                <a:cubicBezTo>
                  <a:pt x="1" y="330"/>
                  <a:pt x="18" y="254"/>
                  <a:pt x="51" y="192"/>
                </a:cubicBezTo>
                <a:cubicBezTo>
                  <a:pt x="85" y="130"/>
                  <a:pt x="129" y="83"/>
                  <a:pt x="185" y="50"/>
                </a:cubicBezTo>
                <a:cubicBezTo>
                  <a:pt x="241" y="17"/>
                  <a:pt x="303" y="0"/>
                  <a:pt x="371" y="0"/>
                </a:cubicBezTo>
                <a:close/>
                <a:moveTo>
                  <a:pt x="5393" y="0"/>
                </a:moveTo>
                <a:cubicBezTo>
                  <a:pt x="5440" y="0"/>
                  <a:pt x="5485" y="9"/>
                  <a:pt x="5528" y="27"/>
                </a:cubicBezTo>
                <a:cubicBezTo>
                  <a:pt x="5572" y="44"/>
                  <a:pt x="5610" y="69"/>
                  <a:pt x="5643" y="102"/>
                </a:cubicBezTo>
                <a:lnTo>
                  <a:pt x="5562" y="203"/>
                </a:lnTo>
                <a:cubicBezTo>
                  <a:pt x="5537" y="182"/>
                  <a:pt x="5511" y="165"/>
                  <a:pt x="5483" y="154"/>
                </a:cubicBezTo>
                <a:cubicBezTo>
                  <a:pt x="5455" y="143"/>
                  <a:pt x="5425" y="137"/>
                  <a:pt x="5393" y="137"/>
                </a:cubicBezTo>
                <a:cubicBezTo>
                  <a:pt x="5357" y="137"/>
                  <a:pt x="5329" y="145"/>
                  <a:pt x="5308" y="159"/>
                </a:cubicBezTo>
                <a:cubicBezTo>
                  <a:pt x="5288" y="174"/>
                  <a:pt x="5277" y="194"/>
                  <a:pt x="5277" y="221"/>
                </a:cubicBezTo>
                <a:cubicBezTo>
                  <a:pt x="5278" y="249"/>
                  <a:pt x="5290" y="270"/>
                  <a:pt x="5314" y="285"/>
                </a:cubicBezTo>
                <a:cubicBezTo>
                  <a:pt x="5338" y="300"/>
                  <a:pt x="5367" y="313"/>
                  <a:pt x="5402" y="326"/>
                </a:cubicBezTo>
                <a:lnTo>
                  <a:pt x="5507" y="370"/>
                </a:lnTo>
                <a:cubicBezTo>
                  <a:pt x="5556" y="389"/>
                  <a:pt x="5595" y="416"/>
                  <a:pt x="5624" y="450"/>
                </a:cubicBezTo>
                <a:cubicBezTo>
                  <a:pt x="5653" y="485"/>
                  <a:pt x="5667" y="530"/>
                  <a:pt x="5668" y="587"/>
                </a:cubicBezTo>
                <a:cubicBezTo>
                  <a:pt x="5668" y="631"/>
                  <a:pt x="5656" y="672"/>
                  <a:pt x="5633" y="708"/>
                </a:cubicBezTo>
                <a:cubicBezTo>
                  <a:pt x="5610" y="744"/>
                  <a:pt x="5576" y="773"/>
                  <a:pt x="5532" y="795"/>
                </a:cubicBezTo>
                <a:cubicBezTo>
                  <a:pt x="5489" y="817"/>
                  <a:pt x="5436" y="828"/>
                  <a:pt x="5374" y="829"/>
                </a:cubicBezTo>
                <a:cubicBezTo>
                  <a:pt x="5320" y="829"/>
                  <a:pt x="5268" y="819"/>
                  <a:pt x="5217" y="799"/>
                </a:cubicBezTo>
                <a:cubicBezTo>
                  <a:pt x="5167" y="779"/>
                  <a:pt x="5122" y="750"/>
                  <a:pt x="5083" y="713"/>
                </a:cubicBezTo>
                <a:lnTo>
                  <a:pt x="5174" y="602"/>
                </a:lnTo>
                <a:cubicBezTo>
                  <a:pt x="5203" y="629"/>
                  <a:pt x="5236" y="651"/>
                  <a:pt x="5271" y="667"/>
                </a:cubicBezTo>
                <a:cubicBezTo>
                  <a:pt x="5306" y="682"/>
                  <a:pt x="5342" y="691"/>
                  <a:pt x="5377" y="691"/>
                </a:cubicBezTo>
                <a:cubicBezTo>
                  <a:pt x="5419" y="691"/>
                  <a:pt x="5451" y="682"/>
                  <a:pt x="5472" y="666"/>
                </a:cubicBezTo>
                <a:cubicBezTo>
                  <a:pt x="5494" y="650"/>
                  <a:pt x="5505" y="628"/>
                  <a:pt x="5505" y="599"/>
                </a:cubicBezTo>
                <a:cubicBezTo>
                  <a:pt x="5504" y="571"/>
                  <a:pt x="5493" y="549"/>
                  <a:pt x="5472" y="534"/>
                </a:cubicBezTo>
                <a:cubicBezTo>
                  <a:pt x="5450" y="520"/>
                  <a:pt x="5421" y="505"/>
                  <a:pt x="5385" y="491"/>
                </a:cubicBezTo>
                <a:lnTo>
                  <a:pt x="5278" y="446"/>
                </a:lnTo>
                <a:cubicBezTo>
                  <a:pt x="5250" y="435"/>
                  <a:pt x="5224" y="420"/>
                  <a:pt x="5200" y="401"/>
                </a:cubicBezTo>
                <a:cubicBezTo>
                  <a:pt x="5175" y="382"/>
                  <a:pt x="5155" y="359"/>
                  <a:pt x="5140" y="331"/>
                </a:cubicBezTo>
                <a:cubicBezTo>
                  <a:pt x="5124" y="303"/>
                  <a:pt x="5116" y="270"/>
                  <a:pt x="5116" y="231"/>
                </a:cubicBezTo>
                <a:cubicBezTo>
                  <a:pt x="5117" y="164"/>
                  <a:pt x="5143" y="109"/>
                  <a:pt x="5193" y="66"/>
                </a:cubicBezTo>
                <a:cubicBezTo>
                  <a:pt x="5244" y="24"/>
                  <a:pt x="5310" y="1"/>
                  <a:pt x="5393" y="0"/>
                </a:cubicBezTo>
                <a:close/>
                <a:moveTo>
                  <a:pt x="1539" y="15"/>
                </a:moveTo>
                <a:lnTo>
                  <a:pt x="1702" y="15"/>
                </a:lnTo>
                <a:lnTo>
                  <a:pt x="1934" y="440"/>
                </a:lnTo>
                <a:lnTo>
                  <a:pt x="2014" y="613"/>
                </a:lnTo>
                <a:lnTo>
                  <a:pt x="2019" y="613"/>
                </a:lnTo>
                <a:cubicBezTo>
                  <a:pt x="2015" y="571"/>
                  <a:pt x="2010" y="525"/>
                  <a:pt x="2006" y="476"/>
                </a:cubicBezTo>
                <a:cubicBezTo>
                  <a:pt x="2002" y="427"/>
                  <a:pt x="1999" y="380"/>
                  <a:pt x="1999" y="334"/>
                </a:cubicBezTo>
                <a:lnTo>
                  <a:pt x="1999" y="15"/>
                </a:lnTo>
                <a:lnTo>
                  <a:pt x="2150" y="15"/>
                </a:lnTo>
                <a:lnTo>
                  <a:pt x="2150" y="814"/>
                </a:lnTo>
                <a:lnTo>
                  <a:pt x="1988" y="814"/>
                </a:lnTo>
                <a:lnTo>
                  <a:pt x="1757" y="386"/>
                </a:lnTo>
                <a:lnTo>
                  <a:pt x="1676" y="215"/>
                </a:lnTo>
                <a:lnTo>
                  <a:pt x="1670" y="215"/>
                </a:lnTo>
                <a:cubicBezTo>
                  <a:pt x="1675" y="258"/>
                  <a:pt x="1679" y="304"/>
                  <a:pt x="1683" y="352"/>
                </a:cubicBezTo>
                <a:cubicBezTo>
                  <a:pt x="1687" y="400"/>
                  <a:pt x="1690" y="447"/>
                  <a:pt x="1690" y="493"/>
                </a:cubicBezTo>
                <a:lnTo>
                  <a:pt x="1690" y="814"/>
                </a:lnTo>
                <a:lnTo>
                  <a:pt x="1539" y="814"/>
                </a:lnTo>
                <a:lnTo>
                  <a:pt x="1539" y="15"/>
                </a:lnTo>
                <a:close/>
                <a:moveTo>
                  <a:pt x="3687" y="15"/>
                </a:moveTo>
                <a:lnTo>
                  <a:pt x="3850" y="15"/>
                </a:lnTo>
                <a:lnTo>
                  <a:pt x="4082" y="440"/>
                </a:lnTo>
                <a:lnTo>
                  <a:pt x="4162" y="613"/>
                </a:lnTo>
                <a:lnTo>
                  <a:pt x="4167" y="613"/>
                </a:lnTo>
                <a:cubicBezTo>
                  <a:pt x="4163" y="571"/>
                  <a:pt x="4158" y="525"/>
                  <a:pt x="4154" y="476"/>
                </a:cubicBezTo>
                <a:cubicBezTo>
                  <a:pt x="4150" y="427"/>
                  <a:pt x="4147" y="380"/>
                  <a:pt x="4147" y="334"/>
                </a:cubicBezTo>
                <a:lnTo>
                  <a:pt x="4147" y="15"/>
                </a:lnTo>
                <a:lnTo>
                  <a:pt x="4298" y="15"/>
                </a:lnTo>
                <a:lnTo>
                  <a:pt x="4298" y="814"/>
                </a:lnTo>
                <a:lnTo>
                  <a:pt x="4136" y="814"/>
                </a:lnTo>
                <a:lnTo>
                  <a:pt x="3905" y="386"/>
                </a:lnTo>
                <a:lnTo>
                  <a:pt x="3824" y="215"/>
                </a:lnTo>
                <a:lnTo>
                  <a:pt x="3818" y="215"/>
                </a:lnTo>
                <a:cubicBezTo>
                  <a:pt x="3823" y="258"/>
                  <a:pt x="3827" y="304"/>
                  <a:pt x="3831" y="352"/>
                </a:cubicBezTo>
                <a:cubicBezTo>
                  <a:pt x="3835" y="400"/>
                  <a:pt x="3838" y="447"/>
                  <a:pt x="3838" y="493"/>
                </a:cubicBezTo>
                <a:lnTo>
                  <a:pt x="3838" y="814"/>
                </a:lnTo>
                <a:lnTo>
                  <a:pt x="3687" y="814"/>
                </a:lnTo>
                <a:lnTo>
                  <a:pt x="3687" y="15"/>
                </a:lnTo>
                <a:close/>
                <a:moveTo>
                  <a:pt x="2282" y="15"/>
                </a:moveTo>
                <a:lnTo>
                  <a:pt x="2894" y="15"/>
                </a:lnTo>
                <a:lnTo>
                  <a:pt x="2894" y="148"/>
                </a:lnTo>
                <a:lnTo>
                  <a:pt x="2667" y="148"/>
                </a:lnTo>
                <a:lnTo>
                  <a:pt x="2667" y="814"/>
                </a:lnTo>
                <a:lnTo>
                  <a:pt x="2507" y="814"/>
                </a:lnTo>
                <a:lnTo>
                  <a:pt x="2507" y="148"/>
                </a:lnTo>
                <a:lnTo>
                  <a:pt x="2282" y="148"/>
                </a:lnTo>
                <a:lnTo>
                  <a:pt x="2282" y="15"/>
                </a:lnTo>
                <a:close/>
                <a:moveTo>
                  <a:pt x="3023" y="15"/>
                </a:moveTo>
                <a:lnTo>
                  <a:pt x="3513" y="15"/>
                </a:lnTo>
                <a:lnTo>
                  <a:pt x="3513" y="148"/>
                </a:lnTo>
                <a:lnTo>
                  <a:pt x="3183" y="148"/>
                </a:lnTo>
                <a:lnTo>
                  <a:pt x="3183" y="332"/>
                </a:lnTo>
                <a:lnTo>
                  <a:pt x="3464" y="332"/>
                </a:lnTo>
                <a:lnTo>
                  <a:pt x="3464" y="466"/>
                </a:lnTo>
                <a:lnTo>
                  <a:pt x="3183" y="466"/>
                </a:lnTo>
                <a:lnTo>
                  <a:pt x="3183" y="680"/>
                </a:lnTo>
                <a:lnTo>
                  <a:pt x="3525" y="680"/>
                </a:lnTo>
                <a:lnTo>
                  <a:pt x="3525" y="814"/>
                </a:lnTo>
                <a:lnTo>
                  <a:pt x="3023" y="814"/>
                </a:lnTo>
                <a:lnTo>
                  <a:pt x="3023" y="15"/>
                </a:lnTo>
                <a:close/>
                <a:moveTo>
                  <a:pt x="4430" y="15"/>
                </a:moveTo>
                <a:lnTo>
                  <a:pt x="5042" y="15"/>
                </a:lnTo>
                <a:lnTo>
                  <a:pt x="5042" y="148"/>
                </a:lnTo>
                <a:lnTo>
                  <a:pt x="4815" y="148"/>
                </a:lnTo>
                <a:lnTo>
                  <a:pt x="4815" y="814"/>
                </a:lnTo>
                <a:lnTo>
                  <a:pt x="4655" y="814"/>
                </a:lnTo>
                <a:lnTo>
                  <a:pt x="4655" y="148"/>
                </a:lnTo>
                <a:lnTo>
                  <a:pt x="4430" y="148"/>
                </a:lnTo>
                <a:lnTo>
                  <a:pt x="4430" y="15"/>
                </a:lnTo>
                <a:close/>
                <a:moveTo>
                  <a:pt x="1024" y="137"/>
                </a:moveTo>
                <a:cubicBezTo>
                  <a:pt x="964" y="138"/>
                  <a:pt x="917" y="162"/>
                  <a:pt x="883" y="210"/>
                </a:cubicBezTo>
                <a:cubicBezTo>
                  <a:pt x="848" y="257"/>
                  <a:pt x="831" y="325"/>
                  <a:pt x="830" y="411"/>
                </a:cubicBezTo>
                <a:cubicBezTo>
                  <a:pt x="831" y="498"/>
                  <a:pt x="848" y="566"/>
                  <a:pt x="883" y="615"/>
                </a:cubicBezTo>
                <a:cubicBezTo>
                  <a:pt x="917" y="665"/>
                  <a:pt x="964" y="690"/>
                  <a:pt x="1024" y="691"/>
                </a:cubicBezTo>
                <a:cubicBezTo>
                  <a:pt x="1085" y="690"/>
                  <a:pt x="1132" y="665"/>
                  <a:pt x="1166" y="615"/>
                </a:cubicBezTo>
                <a:cubicBezTo>
                  <a:pt x="1201" y="566"/>
                  <a:pt x="1218" y="498"/>
                  <a:pt x="1219" y="411"/>
                </a:cubicBezTo>
                <a:cubicBezTo>
                  <a:pt x="1218" y="325"/>
                  <a:pt x="1201" y="257"/>
                  <a:pt x="1166" y="210"/>
                </a:cubicBezTo>
                <a:cubicBezTo>
                  <a:pt x="1132" y="162"/>
                  <a:pt x="1085" y="138"/>
                  <a:pt x="1024" y="137"/>
                </a:cubicBezTo>
                <a:close/>
                <a:moveTo>
                  <a:pt x="1024" y="0"/>
                </a:moveTo>
                <a:cubicBezTo>
                  <a:pt x="1132" y="1"/>
                  <a:pt x="1218" y="37"/>
                  <a:pt x="1283" y="108"/>
                </a:cubicBezTo>
                <a:cubicBezTo>
                  <a:pt x="1347" y="180"/>
                  <a:pt x="1380" y="281"/>
                  <a:pt x="1382" y="411"/>
                </a:cubicBezTo>
                <a:cubicBezTo>
                  <a:pt x="1380" y="542"/>
                  <a:pt x="1347" y="644"/>
                  <a:pt x="1283" y="717"/>
                </a:cubicBezTo>
                <a:cubicBezTo>
                  <a:pt x="1218" y="790"/>
                  <a:pt x="1132" y="828"/>
                  <a:pt x="1024" y="829"/>
                </a:cubicBezTo>
                <a:cubicBezTo>
                  <a:pt x="917" y="828"/>
                  <a:pt x="831" y="790"/>
                  <a:pt x="766" y="717"/>
                </a:cubicBezTo>
                <a:cubicBezTo>
                  <a:pt x="702" y="644"/>
                  <a:pt x="669" y="542"/>
                  <a:pt x="667" y="411"/>
                </a:cubicBezTo>
                <a:cubicBezTo>
                  <a:pt x="669" y="280"/>
                  <a:pt x="702" y="179"/>
                  <a:pt x="766" y="108"/>
                </a:cubicBezTo>
                <a:cubicBezTo>
                  <a:pt x="831" y="37"/>
                  <a:pt x="917" y="1"/>
                  <a:pt x="1024" y="0"/>
                </a:cubicBezTo>
                <a:close/>
              </a:path>
            </a:pathLst>
          </a:cu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tx1"/>
              </a:solidFill>
              <a:sym typeface="+mn-ea"/>
            </a:endParaRPr>
          </a:p>
        </p:txBody>
      </p:sp>
      <p:sp>
        <p:nvSpPr>
          <p:cNvPr id="2" name="文本框 1"/>
          <p:cNvSpPr txBox="1"/>
          <p:nvPr>
            <p:custDataLst>
              <p:tags r:id="rId2"/>
            </p:custDataLst>
          </p:nvPr>
        </p:nvSpPr>
        <p:spPr>
          <a:xfrm>
            <a:off x="861060" y="1515110"/>
            <a:ext cx="3368040" cy="460375"/>
          </a:xfrm>
          <a:prstGeom prst="rect">
            <a:avLst/>
          </a:prstGeom>
          <a:noFill/>
        </p:spPr>
        <p:txBody>
          <a:bodyPr wrap="square" rtlCol="0">
            <a:spAutoFit/>
          </a:bodyPr>
          <a:p>
            <a:r>
              <a:rPr lang="en-US" altLang="zh-CN" sz="2400" b="1"/>
              <a:t>01 Definition of Labor </a:t>
            </a:r>
            <a:endParaRPr lang="en-US" altLang="zh-CN" sz="2400" b="1"/>
          </a:p>
        </p:txBody>
      </p:sp>
      <p:sp>
        <p:nvSpPr>
          <p:cNvPr id="12" name="文本框 11"/>
          <p:cNvSpPr txBox="1"/>
          <p:nvPr>
            <p:custDataLst>
              <p:tags r:id="rId3"/>
            </p:custDataLst>
          </p:nvPr>
        </p:nvSpPr>
        <p:spPr>
          <a:xfrm>
            <a:off x="861060" y="2165350"/>
            <a:ext cx="3954780" cy="460375"/>
          </a:xfrm>
          <a:prstGeom prst="rect">
            <a:avLst/>
          </a:prstGeom>
          <a:noFill/>
        </p:spPr>
        <p:txBody>
          <a:bodyPr wrap="square" rtlCol="0">
            <a:spAutoFit/>
          </a:bodyPr>
          <a:p>
            <a:r>
              <a:rPr lang="en-US" altLang="zh-CN" sz="2400" b="1"/>
              <a:t>02 Significance of Labor</a:t>
            </a:r>
            <a:endParaRPr lang="en-US" altLang="zh-CN" sz="2400" b="1"/>
          </a:p>
        </p:txBody>
      </p:sp>
      <p:sp>
        <p:nvSpPr>
          <p:cNvPr id="15" name="文本框 14"/>
          <p:cNvSpPr txBox="1"/>
          <p:nvPr>
            <p:custDataLst>
              <p:tags r:id="rId4"/>
            </p:custDataLst>
          </p:nvPr>
        </p:nvSpPr>
        <p:spPr>
          <a:xfrm>
            <a:off x="861060" y="2815590"/>
            <a:ext cx="3368040" cy="460375"/>
          </a:xfrm>
          <a:prstGeom prst="rect">
            <a:avLst/>
          </a:prstGeom>
          <a:noFill/>
        </p:spPr>
        <p:txBody>
          <a:bodyPr wrap="square" rtlCol="0">
            <a:spAutoFit/>
          </a:bodyPr>
          <a:p>
            <a:r>
              <a:rPr lang="en-US" altLang="zh-CN" sz="2400" b="1"/>
              <a:t>03 Labor Activities </a:t>
            </a:r>
            <a:endParaRPr lang="en-US" altLang="zh-CN" sz="2400" b="1"/>
          </a:p>
        </p:txBody>
      </p:sp>
      <p:sp>
        <p:nvSpPr>
          <p:cNvPr id="16" name="文本框 15"/>
          <p:cNvSpPr txBox="1"/>
          <p:nvPr>
            <p:custDataLst>
              <p:tags r:id="rId5"/>
            </p:custDataLst>
          </p:nvPr>
        </p:nvSpPr>
        <p:spPr>
          <a:xfrm>
            <a:off x="861060" y="3465830"/>
            <a:ext cx="3368040" cy="460375"/>
          </a:xfrm>
          <a:prstGeom prst="rect">
            <a:avLst/>
          </a:prstGeom>
          <a:noFill/>
        </p:spPr>
        <p:txBody>
          <a:bodyPr wrap="square" rtlCol="0">
            <a:spAutoFit/>
          </a:bodyPr>
          <a:p>
            <a:r>
              <a:rPr lang="en-US" altLang="zh-CN" sz="2400" b="1"/>
              <a:t>04 Labor Scenes </a:t>
            </a:r>
            <a:endParaRPr lang="en-US" altLang="zh-CN" sz="2400" b="1"/>
          </a:p>
        </p:txBody>
      </p:sp>
      <p:sp>
        <p:nvSpPr>
          <p:cNvPr id="17" name="文本框 16"/>
          <p:cNvSpPr txBox="1"/>
          <p:nvPr>
            <p:custDataLst>
              <p:tags r:id="rId6"/>
            </p:custDataLst>
          </p:nvPr>
        </p:nvSpPr>
        <p:spPr>
          <a:xfrm>
            <a:off x="861060" y="4116070"/>
            <a:ext cx="4552950" cy="460375"/>
          </a:xfrm>
          <a:prstGeom prst="rect">
            <a:avLst/>
          </a:prstGeom>
          <a:noFill/>
        </p:spPr>
        <p:txBody>
          <a:bodyPr wrap="square" rtlCol="0">
            <a:spAutoFit/>
          </a:bodyPr>
          <a:p>
            <a:r>
              <a:rPr lang="en-US" altLang="zh-CN" sz="2400" b="1"/>
              <a:t>05 Reflections &amp; Gains </a:t>
            </a:r>
            <a:endParaRPr lang="en-US" altLang="zh-CN" sz="2400" b="1"/>
          </a:p>
        </p:txBody>
      </p:sp>
      <p:sp>
        <p:nvSpPr>
          <p:cNvPr id="18" name="文本框 17"/>
          <p:cNvSpPr txBox="1"/>
          <p:nvPr>
            <p:custDataLst>
              <p:tags r:id="rId7"/>
            </p:custDataLst>
          </p:nvPr>
        </p:nvSpPr>
        <p:spPr>
          <a:xfrm>
            <a:off x="861060" y="4766310"/>
            <a:ext cx="4846320" cy="460375"/>
          </a:xfrm>
          <a:prstGeom prst="rect">
            <a:avLst/>
          </a:prstGeom>
          <a:noFill/>
        </p:spPr>
        <p:txBody>
          <a:bodyPr wrap="square" rtlCol="0">
            <a:spAutoFit/>
          </a:bodyPr>
          <a:p>
            <a:r>
              <a:rPr lang="en-US" altLang="zh-CN" sz="2400" b="1"/>
              <a:t>06 Labor Education </a:t>
            </a:r>
            <a:endParaRPr lang="en-US" altLang="zh-CN" sz="2400" b="1"/>
          </a:p>
        </p:txBody>
      </p:sp>
      <p:sp>
        <p:nvSpPr>
          <p:cNvPr id="19" name="文本框 18"/>
          <p:cNvSpPr txBox="1"/>
          <p:nvPr>
            <p:custDataLst>
              <p:tags r:id="rId8"/>
            </p:custDataLst>
          </p:nvPr>
        </p:nvSpPr>
        <p:spPr>
          <a:xfrm>
            <a:off x="861060" y="5311140"/>
            <a:ext cx="3368040" cy="460375"/>
          </a:xfrm>
          <a:prstGeom prst="rect">
            <a:avLst/>
          </a:prstGeom>
          <a:noFill/>
        </p:spPr>
        <p:txBody>
          <a:bodyPr wrap="square" rtlCol="0">
            <a:spAutoFit/>
          </a:bodyPr>
          <a:p>
            <a:r>
              <a:rPr lang="en-US" altLang="zh-CN" sz="2400" b="1"/>
              <a:t>07 </a:t>
            </a:r>
            <a:r>
              <a:rPr lang="en-US" altLang="zh-CN" sz="2400" b="1">
                <a:sym typeface="+mn-ea"/>
              </a:rPr>
              <a:t>Practices </a:t>
            </a:r>
            <a:r>
              <a:rPr lang="en-US" altLang="zh-CN" sz="2400" b="1"/>
              <a:t> </a:t>
            </a:r>
            <a:endParaRPr lang="en-US" altLang="zh-CN" sz="2400" b="1"/>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amond(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amond(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amond(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amond(in)">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5" y="0"/>
            <a:ext cx="12193270" cy="368300"/>
          </a:xfrm>
          <a:prstGeom prst="rect">
            <a:avLst/>
          </a:prstGeom>
          <a:noFill/>
        </p:spPr>
        <p:txBody>
          <a:bodyPr wrap="square" rtlCol="0">
            <a:spAutoFit/>
          </a:bodyPr>
          <a:p>
            <a:endParaRPr lang="en-US" altLang="zh-CN"/>
          </a:p>
        </p:txBody>
      </p:sp>
      <p:sp>
        <p:nvSpPr>
          <p:cNvPr id="2" name="文本框 1"/>
          <p:cNvSpPr txBox="1"/>
          <p:nvPr/>
        </p:nvSpPr>
        <p:spPr>
          <a:xfrm>
            <a:off x="621030" y="471170"/>
            <a:ext cx="3355975" cy="953135"/>
          </a:xfrm>
          <a:prstGeom prst="rect">
            <a:avLst/>
          </a:prstGeom>
          <a:noFill/>
        </p:spPr>
        <p:txBody>
          <a:bodyPr wrap="square" rtlCol="0">
            <a:spAutoFit/>
          </a:bodyPr>
          <a:p>
            <a:r>
              <a:rPr lang="en-US" altLang="zh-CN" sz="2800" b="1"/>
              <a:t> 01 </a:t>
            </a:r>
            <a:r>
              <a:rPr lang="zh-CN" altLang="en-US" sz="2800" b="1"/>
              <a:t>劳动的定义</a:t>
            </a:r>
            <a:r>
              <a:rPr lang="en-US" altLang="zh-CN" sz="2800" b="1"/>
              <a:t> Definition of Labor</a:t>
            </a:r>
            <a:endParaRPr lang="en-US" altLang="zh-CN" sz="2800" b="1"/>
          </a:p>
        </p:txBody>
      </p:sp>
      <p:graphicFrame>
        <p:nvGraphicFramePr>
          <p:cNvPr id="5" name="表格 4"/>
          <p:cNvGraphicFramePr/>
          <p:nvPr>
            <p:custDataLst>
              <p:tags r:id="rId1"/>
            </p:custDataLst>
          </p:nvPr>
        </p:nvGraphicFramePr>
        <p:xfrm>
          <a:off x="619125" y="1424305"/>
          <a:ext cx="11667490" cy="3604260"/>
        </p:xfrm>
        <a:graphic>
          <a:graphicData uri="http://schemas.openxmlformats.org/drawingml/2006/table">
            <a:tbl>
              <a:tblPr/>
              <a:tblGrid>
                <a:gridCol w="6677660"/>
                <a:gridCol w="4989830"/>
              </a:tblGrid>
              <a:tr h="0">
                <a:tc>
                  <a:txBody>
                    <a:bodyPr/>
                    <a:p>
                      <a:pPr marL="457200" indent="-457200">
                        <a:buFont typeface="+mj-lt"/>
                        <a:buAutoNum type="arabicPeriod"/>
                      </a:pPr>
                      <a:r>
                        <a:rPr lang="en-US" altLang="zh-CN" sz="2400" b="0" i="0">
                          <a:solidFill>
                            <a:srgbClr val="404040"/>
                          </a:solidFill>
                          <a:uFillTx/>
                          <a:latin typeface="Times New Roman" panose="02020603050405020304" pitchFamily="18" charset="0"/>
                          <a:ea typeface="华文楷体" panose="02010600040101010101" charset="-122"/>
                        </a:rPr>
                        <a:t>Labor involves work requiring physical or mental effort.</a:t>
                      </a:r>
                      <a:endParaRPr lang="en-US" altLang="zh-CN" sz="2400" b="0" i="0">
                        <a:solidFill>
                          <a:srgbClr val="404040"/>
                        </a:solidFill>
                        <a:uFillTx/>
                        <a:latin typeface="Times New Roman" panose="02020603050405020304" pitchFamily="18" charset="0"/>
                        <a:ea typeface="华文楷体" panose="02010600040101010101" charset="-122"/>
                      </a:endParaRPr>
                    </a:p>
                    <a:p>
                      <a:pPr marL="457200" indent="-457200">
                        <a:buFont typeface="+mj-lt"/>
                        <a:buAutoNum type="arabicPeriod"/>
                      </a:pPr>
                      <a:r>
                        <a:rPr lang="en-US" altLang="zh-CN" sz="2400" b="0" i="0">
                          <a:solidFill>
                            <a:srgbClr val="404040"/>
                          </a:solidFill>
                          <a:uFillTx/>
                          <a:latin typeface="Times New Roman" panose="02020603050405020304" pitchFamily="18" charset="0"/>
                          <a:ea typeface="华文楷体" panose="02010600040101010101" charset="-122"/>
                        </a:rPr>
                        <a:t>Purposeful human activity aimed at creating value</a:t>
                      </a:r>
                      <a:endParaRPr lang="en-US" altLang="zh-CN" sz="2400" b="0" i="0">
                        <a:solidFill>
                          <a:srgbClr val="404040"/>
                        </a:solidFill>
                        <a:uFillTx/>
                        <a:latin typeface="Times New Roman" panose="02020603050405020304" pitchFamily="18" charset="0"/>
                        <a:ea typeface="华文楷体" panose="02010600040101010101" charset="-122"/>
                      </a:endParaRPr>
                    </a:p>
                    <a:p>
                      <a:pPr marL="457200" indent="-457200">
                        <a:buFont typeface="+mj-lt"/>
                        <a:buAutoNum type="arabicPeriod"/>
                      </a:pPr>
                      <a:r>
                        <a:rPr lang="en-US" altLang="zh-CN" sz="2400" b="0" i="0">
                          <a:solidFill>
                            <a:srgbClr val="404040"/>
                          </a:solidFill>
                          <a:uFillTx/>
                          <a:latin typeface="Times New Roman" panose="02020603050405020304" pitchFamily="18" charset="0"/>
                          <a:ea typeface="华文楷体" panose="02010600040101010101" charset="-122"/>
                        </a:rPr>
                        <a:t>The indispensable engine transforming raw potential into tangible reality</a:t>
                      </a:r>
                      <a:endParaRPr lang="en-US" altLang="zh-CN" sz="2400" b="0" i="0">
                        <a:solidFill>
                          <a:srgbClr val="404040"/>
                        </a:solidFill>
                        <a:uFillTx/>
                        <a:latin typeface="Times New Roman" panose="02020603050405020304" pitchFamily="18" charset="0"/>
                        <a:ea typeface="华文楷体" panose="02010600040101010101" charset="-122"/>
                      </a:endParaRPr>
                    </a:p>
                    <a:p>
                      <a:pPr marL="457200" indent="-457200">
                        <a:buFont typeface="+mj-lt"/>
                        <a:buAutoNum type="arabicPeriod"/>
                      </a:pPr>
                      <a:r>
                        <a:rPr lang="en-US" altLang="zh-CN" sz="2400" b="0" i="0">
                          <a:solidFill>
                            <a:srgbClr val="404040"/>
                          </a:solidFill>
                          <a:uFillTx/>
                          <a:latin typeface="Times New Roman" panose="02020603050405020304" pitchFamily="18" charset="0"/>
                          <a:ea typeface="华文楷体" panose="02010600040101010101" charset="-122"/>
                        </a:rPr>
                        <a:t>Far more than sweat; the very act of creation itself</a:t>
                      </a:r>
                      <a:endParaRPr lang="en-US" altLang="zh-CN" sz="2400" b="0" i="0">
                        <a:solidFill>
                          <a:srgbClr val="404040"/>
                        </a:solidFill>
                        <a:uFillTx/>
                        <a:latin typeface="Times New Roman" panose="02020603050405020304" pitchFamily="18" charset="0"/>
                        <a:ea typeface="华文楷体" panose="02010600040101010101" charset="-122"/>
                      </a:endParaRPr>
                    </a:p>
                  </a:txBody>
                  <a:tcPr marL="95567" marR="95567" marT="95567" marB="95567" anchor="ctr" anchorCtr="0">
                    <a:lnL>
                      <a:noFill/>
                    </a:lnL>
                    <a:lnR>
                      <a:noFill/>
                    </a:lnR>
                    <a:lnT>
                      <a:noFill/>
                    </a:lnT>
                    <a:lnB>
                      <a:noFill/>
                    </a:lnB>
                    <a:noFill/>
                  </a:tcPr>
                </a:tc>
                <a:tc>
                  <a:txBody>
                    <a:bodyPr/>
                    <a:p>
                      <a:pPr marL="457200" indent="-457200">
                        <a:lnSpc>
                          <a:spcPct val="120000"/>
                        </a:lnSpc>
                        <a:buFont typeface="+mj-lt"/>
                        <a:buAutoNum type="arabicPeriod"/>
                      </a:pPr>
                      <a:r>
                        <a:rPr lang="zh-CN" altLang="en-US" sz="2400" b="0" i="0">
                          <a:solidFill>
                            <a:srgbClr val="404040"/>
                          </a:solidFill>
                          <a:uFillTx/>
                          <a:latin typeface="Times New Roman" panose="02020603050405020304" pitchFamily="18" charset="0"/>
                          <a:ea typeface="华文楷体" panose="02010600040101010101" charset="-122"/>
                        </a:rPr>
                        <a:t>劳动需要付出体力或脑力努力</a:t>
                      </a:r>
                      <a:endParaRPr lang="zh-CN" altLang="en-US" sz="2400" b="0" i="0">
                        <a:solidFill>
                          <a:srgbClr val="404040"/>
                        </a:solidFill>
                        <a:uFillTx/>
                        <a:latin typeface="Times New Roman" panose="02020603050405020304" pitchFamily="18" charset="0"/>
                        <a:ea typeface="华文楷体" panose="02010600040101010101" charset="-122"/>
                      </a:endParaRPr>
                    </a:p>
                    <a:p>
                      <a:pPr marL="457200" indent="-457200">
                        <a:lnSpc>
                          <a:spcPct val="120000"/>
                        </a:lnSpc>
                        <a:buFont typeface="+mj-lt"/>
                        <a:buAutoNum type="arabicPeriod"/>
                      </a:pPr>
                      <a:r>
                        <a:rPr lang="zh-CN" altLang="en-US" sz="2400" b="0" i="0">
                          <a:solidFill>
                            <a:srgbClr val="404040"/>
                          </a:solidFill>
                          <a:uFillTx/>
                          <a:latin typeface="Times New Roman" panose="02020603050405020304" pitchFamily="18" charset="0"/>
                          <a:ea typeface="华文楷体" panose="02010600040101010101" charset="-122"/>
                        </a:rPr>
                        <a:t>旨在创造价值的有目的的人类活动</a:t>
                      </a:r>
                      <a:endParaRPr lang="zh-CN" altLang="en-US" sz="2400" b="0" i="0">
                        <a:solidFill>
                          <a:srgbClr val="404040"/>
                        </a:solidFill>
                        <a:uFillTx/>
                        <a:latin typeface="Times New Roman" panose="02020603050405020304" pitchFamily="18" charset="0"/>
                        <a:ea typeface="华文楷体" panose="02010600040101010101" charset="-122"/>
                      </a:endParaRPr>
                    </a:p>
                    <a:p>
                      <a:pPr marL="457200" indent="-457200">
                        <a:lnSpc>
                          <a:spcPct val="120000"/>
                        </a:lnSpc>
                        <a:buFont typeface="+mj-lt"/>
                        <a:buAutoNum type="arabicPeriod"/>
                      </a:pPr>
                      <a:r>
                        <a:rPr lang="zh-CN" altLang="en-US" sz="2400" b="0" i="0">
                          <a:solidFill>
                            <a:srgbClr val="404040"/>
                          </a:solidFill>
                          <a:uFillTx/>
                          <a:latin typeface="Times New Roman" panose="02020603050405020304" pitchFamily="18" charset="0"/>
                          <a:ea typeface="华文楷体" panose="02010600040101010101" charset="-122"/>
                        </a:rPr>
                        <a:t>将原始潜力转化为现实成果不可或缺的引擎</a:t>
                      </a:r>
                      <a:endParaRPr lang="zh-CN" altLang="en-US" sz="2400" b="0" i="0">
                        <a:solidFill>
                          <a:srgbClr val="404040"/>
                        </a:solidFill>
                        <a:uFillTx/>
                        <a:latin typeface="Times New Roman" panose="02020603050405020304" pitchFamily="18" charset="0"/>
                        <a:ea typeface="华文楷体" panose="02010600040101010101" charset="-122"/>
                      </a:endParaRPr>
                    </a:p>
                    <a:p>
                      <a:pPr marL="457200" indent="-457200">
                        <a:lnSpc>
                          <a:spcPct val="120000"/>
                        </a:lnSpc>
                        <a:buFont typeface="+mj-lt"/>
                        <a:buAutoNum type="arabicPeriod"/>
                      </a:pPr>
                      <a:r>
                        <a:rPr lang="zh-CN" altLang="en-US" sz="2400" b="0" i="0">
                          <a:solidFill>
                            <a:srgbClr val="404040"/>
                          </a:solidFill>
                          <a:uFillTx/>
                          <a:latin typeface="Times New Roman" panose="02020603050405020304" pitchFamily="18" charset="0"/>
                          <a:ea typeface="华文楷体" panose="02010600040101010101" charset="-122"/>
                        </a:rPr>
                        <a:t>远不止汗水；是创造行为本身</a:t>
                      </a:r>
                      <a:endParaRPr lang="zh-CN" altLang="en-US" sz="2400" b="0" i="0">
                        <a:solidFill>
                          <a:srgbClr val="404040"/>
                        </a:solidFill>
                        <a:uFillTx/>
                        <a:latin typeface="Times New Roman" panose="02020603050405020304" pitchFamily="18" charset="0"/>
                        <a:ea typeface="华文楷体" panose="02010600040101010101" charset="-122"/>
                      </a:endParaRPr>
                    </a:p>
                  </a:txBody>
                  <a:tcPr marL="95567" marR="95567" marT="95567" marB="95567" anchor="ctr" anchorCtr="0">
                    <a:lnL>
                      <a:noFill/>
                    </a:lnL>
                    <a:lnR>
                      <a:noFill/>
                    </a:lnR>
                    <a:lnT>
                      <a:noFill/>
                    </a:lnT>
                    <a:lnB>
                      <a:noFill/>
                    </a:lnB>
                    <a:noFill/>
                  </a:tcPr>
                </a:tc>
              </a:tr>
            </a:tbl>
          </a:graphicData>
        </a:graphic>
      </p:graphicFrame>
      <p:grpSp>
        <p:nvGrpSpPr>
          <p:cNvPr id="39" name="组合 38"/>
          <p:cNvGrpSpPr/>
          <p:nvPr>
            <p:custDataLst>
              <p:tags r:id="rId2"/>
            </p:custDataLst>
          </p:nvPr>
        </p:nvGrpSpPr>
        <p:grpSpPr>
          <a:xfrm rot="0">
            <a:off x="9177655" y="4130675"/>
            <a:ext cx="3013710" cy="2884170"/>
            <a:chOff x="2199" y="2263"/>
            <a:chExt cx="14788" cy="15639"/>
          </a:xfrm>
        </p:grpSpPr>
        <p:sp>
          <p:nvSpPr>
            <p:cNvPr id="40" name="任意多边形: 形状 16"/>
            <p:cNvSpPr/>
            <p:nvPr>
              <p:custDataLst>
                <p:tags r:id="rId3"/>
              </p:custDataLst>
            </p:nvPr>
          </p:nvSpPr>
          <p:spPr>
            <a:xfrm rot="7697511">
              <a:off x="5624" y="8364"/>
              <a:ext cx="12677" cy="6401"/>
            </a:xfrm>
            <a:custGeom>
              <a:avLst/>
              <a:gdLst>
                <a:gd name="connsiteX0" fmla="*/ 58 w 2249936"/>
                <a:gd name="connsiteY0" fmla="*/ 1136076 h 1136076"/>
                <a:gd name="connsiteX1" fmla="*/ 1113913 w 2249936"/>
                <a:gd name="connsiteY1" fmla="*/ 53 h 1136076"/>
                <a:gd name="connsiteX2" fmla="*/ 2249937 w 2249936"/>
                <a:gd name="connsiteY2" fmla="*/ 1113909 h 1136076"/>
              </a:gdLst>
              <a:ahLst/>
              <a:cxnLst>
                <a:cxn ang="0">
                  <a:pos x="connsiteX0" y="connsiteY0"/>
                </a:cxn>
                <a:cxn ang="0">
                  <a:pos x="connsiteX1" y="connsiteY1"/>
                </a:cxn>
                <a:cxn ang="0">
                  <a:pos x="connsiteX2" y="connsiteY2"/>
                </a:cxn>
              </a:cxnLst>
              <a:rect l="l" t="t" r="r" b="b"/>
              <a:pathLst>
                <a:path w="2249936" h="1136076">
                  <a:moveTo>
                    <a:pt x="58" y="1136076"/>
                  </a:moveTo>
                  <a:cubicBezTo>
                    <a:pt x="-6169" y="514639"/>
                    <a:pt x="492725" y="6031"/>
                    <a:pt x="1113913" y="53"/>
                  </a:cubicBezTo>
                  <a:cubicBezTo>
                    <a:pt x="1735102" y="-5925"/>
                    <a:pt x="2243959" y="492720"/>
                    <a:pt x="2249937" y="1113909"/>
                  </a:cubicBezTo>
                </a:path>
              </a:pathLst>
            </a:custGeom>
            <a:noFill/>
            <a:ln w="9525" cap="flat">
              <a:solidFill>
                <a:schemeClr val="accent1">
                  <a:lumMod val="40000"/>
                  <a:lumOff val="60000"/>
                </a:schemeClr>
              </a:solidFill>
              <a:prstDash val="solid"/>
              <a:miter/>
            </a:ln>
          </p:spPr>
          <p:txBody>
            <a:bodyPr rtlCol="0" anchor="ctr"/>
            <a:p>
              <a:endParaRPr lang="zh-CN" altLang="en-US"/>
            </a:p>
          </p:txBody>
        </p:sp>
        <p:sp>
          <p:nvSpPr>
            <p:cNvPr id="41" name="椭圆 40"/>
            <p:cNvSpPr/>
            <p:nvPr>
              <p:custDataLst>
                <p:tags r:id="rId4"/>
              </p:custDataLst>
            </p:nvPr>
          </p:nvSpPr>
          <p:spPr>
            <a:xfrm rot="20405484">
              <a:off x="5187" y="14267"/>
              <a:ext cx="672" cy="67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custDataLst>
                <p:tags r:id="rId5"/>
              </p:custDataLst>
            </p:nvPr>
          </p:nvSpPr>
          <p:spPr>
            <a:xfrm rot="20405484">
              <a:off x="13185" y="4403"/>
              <a:ext cx="467" cy="46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3" name="图片 42" descr="E:/设计素材图片2/yang-0TQyMgloraY-unsplash.jpgyang-0TQyMgloraY-unsplash"/>
            <p:cNvPicPr>
              <a:picLocks noChangeAspect="1"/>
            </p:cNvPicPr>
            <p:nvPr>
              <p:custDataLst>
                <p:tags r:id="rId6"/>
              </p:custDataLst>
            </p:nvPr>
          </p:nvPicPr>
          <p:blipFill rotWithShape="1">
            <a:blip r:embed="rId7" cstate="email"/>
            <a:srcRect l="5" t="13256" r="5" b="13256"/>
            <a:stretch>
              <a:fillRect/>
            </a:stretch>
          </p:blipFill>
          <p:spPr>
            <a:xfrm>
              <a:off x="3853" y="3918"/>
              <a:ext cx="11483" cy="11482"/>
            </a:xfrm>
            <a:custGeom>
              <a:avLst/>
              <a:gdLst/>
              <a:ahLst/>
              <a:cxnLst>
                <a:cxn ang="3">
                  <a:pos x="hc" y="t"/>
                </a:cxn>
                <a:cxn ang="cd2">
                  <a:pos x="l" y="vc"/>
                </a:cxn>
                <a:cxn ang="cd4">
                  <a:pos x="hc" y="b"/>
                </a:cxn>
                <a:cxn ang="0">
                  <a:pos x="r" y="vc"/>
                </a:cxn>
              </a:cxnLst>
              <a:rect l="l" t="t" r="r" b="b"/>
              <a:pathLst>
                <a:path w="5263" h="5263">
                  <a:moveTo>
                    <a:pt x="2631" y="0"/>
                  </a:moveTo>
                  <a:cubicBezTo>
                    <a:pt x="4085" y="0"/>
                    <a:pt x="5263" y="1178"/>
                    <a:pt x="5263" y="2631"/>
                  </a:cubicBezTo>
                  <a:cubicBezTo>
                    <a:pt x="5263" y="4085"/>
                    <a:pt x="4085" y="5263"/>
                    <a:pt x="2631" y="5263"/>
                  </a:cubicBezTo>
                  <a:cubicBezTo>
                    <a:pt x="1178" y="5263"/>
                    <a:pt x="0" y="4085"/>
                    <a:pt x="0" y="2631"/>
                  </a:cubicBezTo>
                  <a:cubicBezTo>
                    <a:pt x="0" y="1178"/>
                    <a:pt x="1178" y="0"/>
                    <a:pt x="2631" y="0"/>
                  </a:cubicBezTo>
                  <a:close/>
                </a:path>
              </a:pathLst>
            </a:custGeom>
            <a:ln w="6350">
              <a:solidFill>
                <a:schemeClr val="tx1">
                  <a:lumMod val="40000"/>
                  <a:lumOff val="60000"/>
                  <a:alpha val="20000"/>
                </a:schemeClr>
              </a:solidFill>
            </a:ln>
          </p:spPr>
        </p:pic>
        <p:sp>
          <p:nvSpPr>
            <p:cNvPr id="44" name="椭圆 43"/>
            <p:cNvSpPr/>
            <p:nvPr>
              <p:custDataLst>
                <p:tags r:id="rId8"/>
              </p:custDataLst>
            </p:nvPr>
          </p:nvSpPr>
          <p:spPr>
            <a:xfrm>
              <a:off x="3174" y="4201"/>
              <a:ext cx="1554" cy="1554"/>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椭圆 46"/>
            <p:cNvSpPr/>
            <p:nvPr>
              <p:custDataLst>
                <p:tags r:id="rId9"/>
              </p:custDataLst>
            </p:nvPr>
          </p:nvSpPr>
          <p:spPr>
            <a:xfrm>
              <a:off x="2199" y="2263"/>
              <a:ext cx="14788" cy="14787"/>
            </a:xfrm>
            <a:prstGeom prst="ellipse">
              <a:avLst/>
            </a:prstGeom>
            <a:noFill/>
            <a:ln w="952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椭圆 47"/>
            <p:cNvSpPr/>
            <p:nvPr>
              <p:custDataLst>
                <p:tags r:id="rId10"/>
              </p:custDataLst>
            </p:nvPr>
          </p:nvSpPr>
          <p:spPr>
            <a:xfrm>
              <a:off x="14605" y="14709"/>
              <a:ext cx="467" cy="46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5" y="0"/>
            <a:ext cx="12193270" cy="368300"/>
          </a:xfrm>
          <a:prstGeom prst="rect">
            <a:avLst/>
          </a:prstGeom>
          <a:noFill/>
        </p:spPr>
        <p:txBody>
          <a:bodyPr wrap="square" rtlCol="0">
            <a:spAutoFit/>
          </a:bodyPr>
          <a:p>
            <a:endParaRPr lang="en-US" altLang="zh-CN"/>
          </a:p>
        </p:txBody>
      </p:sp>
      <p:sp>
        <p:nvSpPr>
          <p:cNvPr id="2" name="文本框 1"/>
          <p:cNvSpPr txBox="1"/>
          <p:nvPr/>
        </p:nvSpPr>
        <p:spPr>
          <a:xfrm>
            <a:off x="431800" y="153035"/>
            <a:ext cx="3355975" cy="953135"/>
          </a:xfrm>
          <a:prstGeom prst="rect">
            <a:avLst/>
          </a:prstGeom>
          <a:noFill/>
        </p:spPr>
        <p:txBody>
          <a:bodyPr wrap="square" rtlCol="0">
            <a:spAutoFit/>
          </a:bodyPr>
          <a:p>
            <a:r>
              <a:rPr lang="en-US" altLang="zh-CN" sz="2800" b="1"/>
              <a:t>02 </a:t>
            </a:r>
            <a:r>
              <a:rPr lang="zh-CN" altLang="en-US" sz="2800" b="1"/>
              <a:t>劳动的意义</a:t>
            </a:r>
            <a:r>
              <a:rPr lang="en-US" altLang="zh-CN" sz="2800" b="1"/>
              <a:t> Significance of Labor</a:t>
            </a:r>
            <a:endParaRPr lang="en-US" altLang="zh-CN" sz="2800" b="1"/>
          </a:p>
        </p:txBody>
      </p:sp>
      <p:sp useBgFill="1">
        <p:nvSpPr>
          <p:cNvPr id="91" name="单圆角矩形 5"/>
          <p:cNvSpPr/>
          <p:nvPr>
            <p:custDataLst>
              <p:tags r:id="rId1"/>
            </p:custDataLst>
          </p:nvPr>
        </p:nvSpPr>
        <p:spPr>
          <a:xfrm>
            <a:off x="358458" y="5051584"/>
            <a:ext cx="11758295" cy="1542219"/>
          </a:xfrm>
          <a:prstGeom prst="round1Rect">
            <a:avLst>
              <a:gd name="adj" fmla="val 0"/>
            </a:avLst>
          </a:prstGeom>
          <a:ln>
            <a:noFill/>
          </a:ln>
          <a:effectLst>
            <a:outerShdw blurRad="203200" dist="76200" dir="8100000" algn="tr" rotWithShape="0">
              <a:srgbClr val="376FFF">
                <a:lumMod val="75000"/>
                <a:alpha val="20000"/>
              </a:srgbClr>
            </a:outerShdw>
          </a:effectLst>
        </p:spPr>
        <p:style>
          <a:lnRef idx="1">
            <a:srgbClr val="376FFF"/>
          </a:lnRef>
          <a:fillRef idx="2">
            <a:srgbClr val="376FFF"/>
          </a:fillRef>
          <a:effectRef idx="1">
            <a:srgbClr val="376FFF"/>
          </a:effectRef>
          <a:fontRef idx="minor">
            <a:srgbClr val="000000"/>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FFFFFF">
                  <a:lumMod val="100000"/>
                </a:srgbClr>
              </a:solidFill>
              <a:latin typeface="微软雅黑" panose="020B0503020204020204" charset="-122"/>
              <a:ea typeface="微软雅黑" panose="020B0503020204020204" charset="-122"/>
              <a:sym typeface="微软雅黑" panose="020B0503020204020204" charset="-122"/>
            </a:endParaRPr>
          </a:p>
        </p:txBody>
      </p:sp>
      <p:sp useBgFill="1">
        <p:nvSpPr>
          <p:cNvPr id="11" name="单圆角矩形 5"/>
          <p:cNvSpPr/>
          <p:nvPr>
            <p:custDataLst>
              <p:tags r:id="rId2"/>
            </p:custDataLst>
          </p:nvPr>
        </p:nvSpPr>
        <p:spPr>
          <a:xfrm>
            <a:off x="358458" y="5052966"/>
            <a:ext cx="11758295" cy="1539456"/>
          </a:xfrm>
          <a:prstGeom prst="round1Rect">
            <a:avLst>
              <a:gd name="adj" fmla="val 0"/>
            </a:avLst>
          </a:prstGeom>
          <a:solidFill>
            <a:srgbClr val="FFFFFF">
              <a:lumMod val="100000"/>
              <a:alpha val="20000"/>
            </a:srgbClr>
          </a:solidFill>
          <a:ln>
            <a:solidFill>
              <a:srgbClr val="376FFF">
                <a:lumMod val="60000"/>
                <a:lumOff val="40000"/>
                <a:alpha val="35000"/>
              </a:srgbClr>
            </a:solidFill>
          </a:ln>
          <a:effectLst/>
        </p:spPr>
        <p:style>
          <a:lnRef idx="1">
            <a:srgbClr val="376FFF"/>
          </a:lnRef>
          <a:fillRef idx="2">
            <a:srgbClr val="376FFF"/>
          </a:fillRef>
          <a:effectRef idx="1">
            <a:srgbClr val="376FFF"/>
          </a:effectRef>
          <a:fontRef idx="minor">
            <a:srgbClr val="000000"/>
          </a:fontRef>
        </p:style>
        <p:txBody>
          <a:bodyPr vertOverflow="overflow" horzOverflow="overflow" vert="horz" wrap="square" lIns="0" tIns="0" rIns="0" bIns="0" numCol="1" spcCol="0" rtlCol="0" fromWordArt="0" anchor="ctr" anchorCtr="0" forceAA="0" compatLnSpc="1">
            <a:noAutofit/>
          </a:bodyPr>
          <a:p>
            <a:pPr lvl="0" algn="ctr">
              <a:buClrTx/>
              <a:buSzTx/>
              <a:buFontTx/>
            </a:pPr>
            <a:endParaRPr lang="zh-CN" altLang="en-US" sz="2400" b="1" spc="300">
              <a:solidFill>
                <a:srgbClr val="FFFFFF">
                  <a:lumMod val="100000"/>
                </a:srgbClr>
              </a:solidFill>
              <a:latin typeface="微软雅黑" panose="020B0503020204020204" charset="-122"/>
              <a:ea typeface="微软雅黑" panose="020B0503020204020204" charset="-122"/>
              <a:sym typeface="微软雅黑" panose="020B0503020204020204" charset="-122"/>
            </a:endParaRPr>
          </a:p>
        </p:txBody>
      </p:sp>
      <p:sp useBgFill="1">
        <p:nvSpPr>
          <p:cNvPr id="80" name="单圆角矩形 5"/>
          <p:cNvSpPr/>
          <p:nvPr>
            <p:custDataLst>
              <p:tags r:id="rId3"/>
            </p:custDataLst>
          </p:nvPr>
        </p:nvSpPr>
        <p:spPr>
          <a:xfrm>
            <a:off x="358458" y="3118458"/>
            <a:ext cx="11758295" cy="1579514"/>
          </a:xfrm>
          <a:prstGeom prst="round1Rect">
            <a:avLst>
              <a:gd name="adj" fmla="val 0"/>
            </a:avLst>
          </a:prstGeom>
          <a:ln>
            <a:noFill/>
          </a:ln>
          <a:effectLst>
            <a:outerShdw blurRad="203200" dist="76200" dir="8100000" algn="tr" rotWithShape="0">
              <a:srgbClr val="376FFF">
                <a:lumMod val="75000"/>
                <a:alpha val="20000"/>
              </a:srgbClr>
            </a:outerShdw>
          </a:effectLst>
        </p:spPr>
        <p:style>
          <a:lnRef idx="1">
            <a:srgbClr val="376FFF"/>
          </a:lnRef>
          <a:fillRef idx="2">
            <a:srgbClr val="376FFF"/>
          </a:fillRef>
          <a:effectRef idx="1">
            <a:srgbClr val="376FFF"/>
          </a:effectRef>
          <a:fontRef idx="minor">
            <a:srgbClr val="000000"/>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FFFFFF">
                  <a:lumMod val="100000"/>
                </a:srgbClr>
              </a:solidFill>
              <a:latin typeface="微软雅黑" panose="020B0503020204020204" charset="-122"/>
              <a:ea typeface="微软雅黑" panose="020B0503020204020204" charset="-122"/>
              <a:sym typeface="微软雅黑" panose="020B0503020204020204" charset="-122"/>
            </a:endParaRPr>
          </a:p>
        </p:txBody>
      </p:sp>
      <p:sp useBgFill="1">
        <p:nvSpPr>
          <p:cNvPr id="10" name="单圆角矩形 5"/>
          <p:cNvSpPr/>
          <p:nvPr>
            <p:custDataLst>
              <p:tags r:id="rId4"/>
            </p:custDataLst>
          </p:nvPr>
        </p:nvSpPr>
        <p:spPr>
          <a:xfrm>
            <a:off x="358458" y="3129509"/>
            <a:ext cx="11758295" cy="1570535"/>
          </a:xfrm>
          <a:prstGeom prst="round1Rect">
            <a:avLst>
              <a:gd name="adj" fmla="val 0"/>
            </a:avLst>
          </a:prstGeom>
          <a:solidFill>
            <a:srgbClr val="FFFFFF">
              <a:lumMod val="100000"/>
              <a:alpha val="20000"/>
            </a:srgbClr>
          </a:solidFill>
          <a:ln>
            <a:solidFill>
              <a:srgbClr val="376FFF">
                <a:lumMod val="60000"/>
                <a:lumOff val="40000"/>
                <a:alpha val="35000"/>
              </a:srgbClr>
            </a:solidFill>
          </a:ln>
          <a:effectLst/>
        </p:spPr>
        <p:style>
          <a:lnRef idx="1">
            <a:srgbClr val="376FFF"/>
          </a:lnRef>
          <a:fillRef idx="2">
            <a:srgbClr val="376FFF"/>
          </a:fillRef>
          <a:effectRef idx="1">
            <a:srgbClr val="376FFF"/>
          </a:effectRef>
          <a:fontRef idx="minor">
            <a:srgbClr val="000000"/>
          </a:fontRef>
        </p:style>
        <p:txBody>
          <a:bodyPr vertOverflow="overflow" horzOverflow="overflow" vert="horz" wrap="square" lIns="0" tIns="0" rIns="0" bIns="0" numCol="1" spcCol="0" rtlCol="0" fromWordArt="0" anchor="ctr" anchorCtr="0" forceAA="0" compatLnSpc="1">
            <a:noAutofit/>
          </a:bodyPr>
          <a:p>
            <a:pPr lvl="0" algn="ctr">
              <a:buClrTx/>
              <a:buSzTx/>
              <a:buFontTx/>
            </a:pPr>
            <a:endParaRPr lang="zh-CN" altLang="en-US" sz="2400" b="1" spc="300">
              <a:solidFill>
                <a:srgbClr val="FFFFFF">
                  <a:lumMod val="100000"/>
                </a:srgbClr>
              </a:solidFill>
              <a:latin typeface="微软雅黑" panose="020B0503020204020204" charset="-122"/>
              <a:ea typeface="微软雅黑" panose="020B0503020204020204" charset="-122"/>
              <a:sym typeface="微软雅黑" panose="020B0503020204020204" charset="-122"/>
            </a:endParaRPr>
          </a:p>
        </p:txBody>
      </p:sp>
      <p:sp useBgFill="1">
        <p:nvSpPr>
          <p:cNvPr id="45" name="单圆角矩形 5"/>
          <p:cNvSpPr/>
          <p:nvPr>
            <p:custDataLst>
              <p:tags r:id="rId5"/>
            </p:custDataLst>
          </p:nvPr>
        </p:nvSpPr>
        <p:spPr>
          <a:xfrm>
            <a:off x="358458" y="1244728"/>
            <a:ext cx="11758295" cy="1539456"/>
          </a:xfrm>
          <a:prstGeom prst="round1Rect">
            <a:avLst>
              <a:gd name="adj" fmla="val 0"/>
            </a:avLst>
          </a:prstGeom>
          <a:ln>
            <a:noFill/>
          </a:ln>
          <a:effectLst>
            <a:outerShdw blurRad="203200" dist="76200" dir="8100000" algn="tr" rotWithShape="0">
              <a:srgbClr val="376FFF">
                <a:lumMod val="75000"/>
                <a:alpha val="20000"/>
              </a:srgbClr>
            </a:outerShdw>
          </a:effectLst>
        </p:spPr>
        <p:style>
          <a:lnRef idx="1">
            <a:srgbClr val="376FFF"/>
          </a:lnRef>
          <a:fillRef idx="2">
            <a:srgbClr val="376FFF"/>
          </a:fillRef>
          <a:effectRef idx="1">
            <a:srgbClr val="376FFF"/>
          </a:effectRef>
          <a:fontRef idx="minor">
            <a:srgbClr val="000000"/>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FFFFFF">
                  <a:lumMod val="100000"/>
                </a:srgbClr>
              </a:solidFill>
              <a:latin typeface="微软雅黑" panose="020B0503020204020204" charset="-122"/>
              <a:ea typeface="微软雅黑" panose="020B0503020204020204" charset="-122"/>
              <a:sym typeface="微软雅黑" panose="020B0503020204020204" charset="-122"/>
            </a:endParaRPr>
          </a:p>
        </p:txBody>
      </p:sp>
      <p:sp useBgFill="1">
        <p:nvSpPr>
          <p:cNvPr id="9" name="单圆角矩形 5"/>
          <p:cNvSpPr/>
          <p:nvPr>
            <p:custDataLst>
              <p:tags r:id="rId6"/>
            </p:custDataLst>
          </p:nvPr>
        </p:nvSpPr>
        <p:spPr>
          <a:xfrm>
            <a:off x="358458" y="1244728"/>
            <a:ext cx="11758295" cy="1539456"/>
          </a:xfrm>
          <a:prstGeom prst="round1Rect">
            <a:avLst>
              <a:gd name="adj" fmla="val 0"/>
            </a:avLst>
          </a:prstGeom>
          <a:solidFill>
            <a:srgbClr val="FFFFFF">
              <a:lumMod val="100000"/>
              <a:alpha val="20000"/>
            </a:srgbClr>
          </a:solidFill>
          <a:ln>
            <a:solidFill>
              <a:srgbClr val="376FFF">
                <a:lumMod val="60000"/>
                <a:lumOff val="40000"/>
                <a:alpha val="35000"/>
              </a:srgbClr>
            </a:solidFill>
          </a:ln>
          <a:effectLst/>
        </p:spPr>
        <p:style>
          <a:lnRef idx="1">
            <a:srgbClr val="376FFF"/>
          </a:lnRef>
          <a:fillRef idx="2">
            <a:srgbClr val="376FFF"/>
          </a:fillRef>
          <a:effectRef idx="1">
            <a:srgbClr val="376FFF"/>
          </a:effectRef>
          <a:fontRef idx="minor">
            <a:srgbClr val="000000"/>
          </a:fontRef>
        </p:style>
        <p:txBody>
          <a:bodyPr vertOverflow="overflow" horzOverflow="overflow" vert="horz" wrap="square" lIns="0" tIns="0" rIns="0" bIns="0" numCol="1" spcCol="0" rtlCol="0" fromWordArt="0" anchor="ctr" anchorCtr="0" forceAA="0" compatLnSpc="1">
            <a:noAutofit/>
          </a:bodyPr>
          <a:p>
            <a:pPr lvl="0" algn="ctr">
              <a:buClrTx/>
              <a:buSzTx/>
              <a:buFontTx/>
            </a:pPr>
            <a:endParaRPr lang="zh-CN" altLang="en-US" sz="2400" b="1" spc="300">
              <a:solidFill>
                <a:srgbClr val="FFFFFF">
                  <a:lumMod val="100000"/>
                </a:srgbClr>
              </a:solidFill>
              <a:latin typeface="微软雅黑" panose="020B0503020204020204" charset="-122"/>
              <a:ea typeface="微软雅黑" panose="020B0503020204020204" charset="-122"/>
              <a:sym typeface="微软雅黑" panose="020B0503020204020204" charset="-122"/>
            </a:endParaRPr>
          </a:p>
        </p:txBody>
      </p:sp>
      <p:sp>
        <p:nvSpPr>
          <p:cNvPr id="3" name="矩形 2"/>
          <p:cNvSpPr/>
          <p:nvPr>
            <p:custDataLst>
              <p:tags r:id="rId7"/>
            </p:custDataLst>
          </p:nvPr>
        </p:nvSpPr>
        <p:spPr>
          <a:xfrm>
            <a:off x="887990" y="1243696"/>
            <a:ext cx="10700912" cy="473785"/>
          </a:xfrm>
          <a:prstGeom prst="rect">
            <a:avLst/>
          </a:prstGeom>
          <a:noFill/>
        </p:spPr>
        <p:txBody>
          <a:bodyPr wrap="square" lIns="0" tIns="0" rIns="0" bIns="0" rtlCol="0" anchor="b">
            <a:noAutofit/>
          </a:bodyPr>
          <a:p>
            <a:pPr>
              <a:spcBef>
                <a:spcPct val="0"/>
              </a:spcBef>
              <a:spcAft>
                <a:spcPct val="0"/>
              </a:spcAft>
            </a:pPr>
            <a:r>
              <a:rPr lang="en-US" altLang="zh-CN" sz="2400" b="1">
                <a:solidFill>
                  <a:srgbClr val="376FFF"/>
                </a:solidFill>
                <a:latin typeface="微软雅黑" panose="020B0503020204020204" charset="-122"/>
                <a:cs typeface="微软雅黑" panose="020B0503020204020204" charset="-122"/>
              </a:rPr>
              <a:t>Personal Development (</a:t>
            </a:r>
            <a:r>
              <a:rPr lang="zh-CN" altLang="en-US" sz="2400" b="1">
                <a:solidFill>
                  <a:srgbClr val="376FFF"/>
                </a:solidFill>
                <a:latin typeface="微软雅黑" panose="020B0503020204020204" charset="-122"/>
                <a:cs typeface="微软雅黑" panose="020B0503020204020204" charset="-122"/>
              </a:rPr>
              <a:t>个人发展</a:t>
            </a:r>
            <a:r>
              <a:rPr lang="en-US" altLang="zh-CN" sz="2400" b="1">
                <a:solidFill>
                  <a:srgbClr val="376FFF"/>
                </a:solidFill>
                <a:latin typeface="微软雅黑" panose="020B0503020204020204" charset="-122"/>
                <a:cs typeface="微软雅黑" panose="020B0503020204020204" charset="-122"/>
              </a:rPr>
              <a:t>)</a:t>
            </a:r>
            <a:endParaRPr lang="en-US" altLang="zh-CN" sz="2400" b="1">
              <a:solidFill>
                <a:srgbClr val="376FFF"/>
              </a:solidFill>
              <a:latin typeface="微软雅黑" panose="020B0503020204020204" charset="-122"/>
              <a:cs typeface="微软雅黑" panose="020B0503020204020204" charset="-122"/>
            </a:endParaRPr>
          </a:p>
        </p:txBody>
      </p:sp>
      <p:sp>
        <p:nvSpPr>
          <p:cNvPr id="6" name="矩形 5"/>
          <p:cNvSpPr/>
          <p:nvPr>
            <p:custDataLst>
              <p:tags r:id="rId8"/>
            </p:custDataLst>
          </p:nvPr>
        </p:nvSpPr>
        <p:spPr>
          <a:xfrm>
            <a:off x="831215" y="1644015"/>
            <a:ext cx="10586085" cy="1110615"/>
          </a:xfrm>
          <a:prstGeom prst="rect">
            <a:avLst/>
          </a:prstGeom>
          <a:noFill/>
        </p:spPr>
        <p:txBody>
          <a:bodyPr wrap="square" lIns="0" tIns="0" rIns="0" bIns="0" rtlCol="0" anchor="t" anchorCtr="0">
            <a:noAutofit/>
          </a:bodyPr>
          <a:p>
            <a:pPr>
              <a:lnSpc>
                <a:spcPct val="130000"/>
              </a:lnSpc>
              <a:spcBef>
                <a:spcPct val="0"/>
              </a:spcBef>
              <a:spcAft>
                <a:spcPct val="0"/>
              </a:spcAft>
            </a:pPr>
            <a:r>
              <a:rPr lang="en-US" altLang="zh-CN">
                <a:solidFill>
                  <a:srgbClr val="000000">
                    <a:lumMod val="85000"/>
                    <a:lumOff val="15000"/>
                  </a:srgbClr>
                </a:solidFill>
                <a:latin typeface="微软雅黑" panose="020B0503020204020204" charset="-122"/>
                <a:cs typeface="微软雅黑" panose="020B0503020204020204" charset="-122"/>
              </a:rPr>
              <a:t> Shapes character (patience, teamwork, resilience)</a:t>
            </a:r>
            <a:endParaRPr lang="en-US" altLang="zh-CN">
              <a:solidFill>
                <a:srgbClr val="000000">
                  <a:lumMod val="85000"/>
                  <a:lumOff val="15000"/>
                </a:srgbClr>
              </a:solidFill>
              <a:latin typeface="微软雅黑" panose="020B0503020204020204" charset="-122"/>
              <a:cs typeface="微软雅黑" panose="020B0503020204020204" charset="-122"/>
            </a:endParaRPr>
          </a:p>
          <a:p>
            <a:pPr>
              <a:lnSpc>
                <a:spcPct val="130000"/>
              </a:lnSpc>
              <a:spcBef>
                <a:spcPct val="0"/>
              </a:spcBef>
              <a:spcAft>
                <a:spcPct val="0"/>
              </a:spcAft>
            </a:pPr>
            <a:r>
              <a:rPr lang="en-US" altLang="zh-CN">
                <a:solidFill>
                  <a:srgbClr val="000000">
                    <a:lumMod val="85000"/>
                    <a:lumOff val="15000"/>
                  </a:srgbClr>
                </a:solidFill>
                <a:latin typeface="微软雅黑" panose="020B0503020204020204" charset="-122"/>
                <a:cs typeface="微软雅黑" panose="020B0503020204020204" charset="-122"/>
              </a:rPr>
              <a:t>Cultivates virtues: perseverance, self-reliance</a:t>
            </a:r>
            <a:endParaRPr lang="en-US" altLang="zh-CN">
              <a:solidFill>
                <a:srgbClr val="000000">
                  <a:lumMod val="85000"/>
                  <a:lumOff val="15000"/>
                </a:srgbClr>
              </a:solidFill>
              <a:latin typeface="微软雅黑" panose="020B0503020204020204" charset="-122"/>
              <a:cs typeface="微软雅黑" panose="020B0503020204020204" charset="-122"/>
            </a:endParaRPr>
          </a:p>
          <a:p>
            <a:pPr>
              <a:lnSpc>
                <a:spcPct val="130000"/>
              </a:lnSpc>
              <a:spcBef>
                <a:spcPct val="0"/>
              </a:spcBef>
              <a:spcAft>
                <a:spcPct val="0"/>
              </a:spcAft>
            </a:pPr>
            <a:r>
              <a:rPr lang="en-US" altLang="zh-CN">
                <a:solidFill>
                  <a:srgbClr val="000000">
                    <a:lumMod val="85000"/>
                    <a:lumOff val="15000"/>
                  </a:srgbClr>
                </a:solidFill>
                <a:latin typeface="微软雅黑" panose="020B0503020204020204" charset="-122"/>
                <a:cs typeface="微软雅黑" panose="020B0503020204020204" charset="-122"/>
              </a:rPr>
              <a:t>Builds skills &amp; fosters responsibility</a:t>
            </a:r>
            <a:endParaRPr lang="en-US" altLang="zh-CN">
              <a:solidFill>
                <a:srgbClr val="000000">
                  <a:lumMod val="85000"/>
                  <a:lumOff val="15000"/>
                </a:srgbClr>
              </a:solidFill>
              <a:latin typeface="微软雅黑" panose="020B0503020204020204" charset="-122"/>
              <a:cs typeface="微软雅黑" panose="020B0503020204020204" charset="-122"/>
            </a:endParaRPr>
          </a:p>
        </p:txBody>
      </p:sp>
      <p:sp>
        <p:nvSpPr>
          <p:cNvPr id="7" name="矩形 6"/>
          <p:cNvSpPr/>
          <p:nvPr>
            <p:custDataLst>
              <p:tags r:id="rId9"/>
            </p:custDataLst>
          </p:nvPr>
        </p:nvSpPr>
        <p:spPr>
          <a:xfrm>
            <a:off x="1102384" y="3112079"/>
            <a:ext cx="10700912" cy="473785"/>
          </a:xfrm>
          <a:prstGeom prst="rect">
            <a:avLst/>
          </a:prstGeom>
          <a:noFill/>
        </p:spPr>
        <p:txBody>
          <a:bodyPr wrap="square" lIns="0" tIns="0" rIns="0" bIns="0" rtlCol="0" anchor="b">
            <a:noAutofit/>
          </a:bodyPr>
          <a:p>
            <a:pPr>
              <a:spcBef>
                <a:spcPct val="0"/>
              </a:spcBef>
              <a:spcAft>
                <a:spcPct val="0"/>
              </a:spcAft>
            </a:pPr>
            <a:r>
              <a:rPr lang="en-US" altLang="zh-CN" sz="2400" b="1">
                <a:solidFill>
                  <a:srgbClr val="376FFF"/>
                </a:solidFill>
                <a:latin typeface="微软雅黑" panose="020B0503020204020204" charset="-122"/>
                <a:cs typeface="微软雅黑" panose="020B0503020204020204" charset="-122"/>
              </a:rPr>
              <a:t>Social Value (</a:t>
            </a:r>
            <a:r>
              <a:rPr lang="zh-CN" altLang="en-US" sz="2400" b="1">
                <a:solidFill>
                  <a:srgbClr val="376FFF"/>
                </a:solidFill>
                <a:latin typeface="微软雅黑" panose="020B0503020204020204" charset="-122"/>
                <a:cs typeface="微软雅黑" panose="020B0503020204020204" charset="-122"/>
              </a:rPr>
              <a:t>社会价值</a:t>
            </a:r>
            <a:r>
              <a:rPr lang="en-US" altLang="zh-CN" sz="2400" b="1">
                <a:solidFill>
                  <a:srgbClr val="376FFF"/>
                </a:solidFill>
                <a:latin typeface="微软雅黑" panose="020B0503020204020204" charset="-122"/>
                <a:cs typeface="微软雅黑" panose="020B0503020204020204" charset="-122"/>
              </a:rPr>
              <a:t>)</a:t>
            </a:r>
            <a:endParaRPr lang="en-US" altLang="zh-CN" sz="2400" b="1">
              <a:solidFill>
                <a:srgbClr val="376FFF"/>
              </a:solidFill>
              <a:latin typeface="微软雅黑" panose="020B0503020204020204" charset="-122"/>
              <a:cs typeface="微软雅黑" panose="020B0503020204020204" charset="-122"/>
            </a:endParaRPr>
          </a:p>
        </p:txBody>
      </p:sp>
      <p:sp>
        <p:nvSpPr>
          <p:cNvPr id="8" name="矩形 7"/>
          <p:cNvSpPr/>
          <p:nvPr>
            <p:custDataLst>
              <p:tags r:id="rId10"/>
            </p:custDataLst>
          </p:nvPr>
        </p:nvSpPr>
        <p:spPr>
          <a:xfrm>
            <a:off x="431800" y="3612515"/>
            <a:ext cx="10584815" cy="1047115"/>
          </a:xfrm>
          <a:prstGeom prst="rect">
            <a:avLst/>
          </a:prstGeom>
          <a:noFill/>
        </p:spPr>
        <p:txBody>
          <a:bodyPr wrap="square" lIns="0" tIns="0" rIns="0" bIns="0" rtlCol="0" anchor="t" anchorCtr="0">
            <a:noAutofit/>
          </a:bodyPr>
          <a:p>
            <a:pPr>
              <a:lnSpc>
                <a:spcPct val="130000"/>
              </a:lnSpc>
              <a:spcBef>
                <a:spcPct val="0"/>
              </a:spcBef>
              <a:spcAft>
                <a:spcPct val="0"/>
              </a:spcAft>
            </a:pPr>
            <a:r>
              <a:rPr lang="en-US" altLang="zh-CN">
                <a:solidFill>
                  <a:srgbClr val="000000">
                    <a:lumMod val="85000"/>
                    <a:lumOff val="15000"/>
                  </a:srgbClr>
                </a:solidFill>
                <a:latin typeface="微软雅黑" panose="020B0503020204020204" charset="-122"/>
                <a:cs typeface="微软雅黑" panose="020B0503020204020204" charset="-122"/>
              </a:rPr>
              <a:t>Lifeblood of societal prosperity: creates wealth &amp; drives progress</a:t>
            </a:r>
            <a:endParaRPr lang="en-US" altLang="zh-CN">
              <a:solidFill>
                <a:srgbClr val="000000">
                  <a:lumMod val="85000"/>
                  <a:lumOff val="15000"/>
                </a:srgbClr>
              </a:solidFill>
              <a:latin typeface="微软雅黑" panose="020B0503020204020204" charset="-122"/>
              <a:cs typeface="微软雅黑" panose="020B0503020204020204" charset="-122"/>
            </a:endParaRPr>
          </a:p>
          <a:p>
            <a:pPr>
              <a:lnSpc>
                <a:spcPct val="130000"/>
              </a:lnSpc>
              <a:spcBef>
                <a:spcPct val="0"/>
              </a:spcBef>
              <a:spcAft>
                <a:spcPct val="0"/>
              </a:spcAft>
            </a:pPr>
            <a:r>
              <a:rPr lang="en-US" altLang="zh-CN">
                <a:solidFill>
                  <a:srgbClr val="000000">
                    <a:lumMod val="85000"/>
                    <a:lumOff val="15000"/>
                  </a:srgbClr>
                </a:solidFill>
                <a:latin typeface="微软雅黑" panose="020B0503020204020204" charset="-122"/>
                <a:cs typeface="微软雅黑" panose="020B0503020204020204" charset="-122"/>
              </a:rPr>
              <a:t>Forges bonds of cooperation and social respect</a:t>
            </a:r>
            <a:endParaRPr lang="en-US" altLang="zh-CN">
              <a:solidFill>
                <a:srgbClr val="000000">
                  <a:lumMod val="85000"/>
                  <a:lumOff val="15000"/>
                </a:srgbClr>
              </a:solidFill>
              <a:latin typeface="微软雅黑" panose="020B0503020204020204" charset="-122"/>
              <a:cs typeface="微软雅黑" panose="020B0503020204020204" charset="-122"/>
            </a:endParaRPr>
          </a:p>
          <a:p>
            <a:pPr>
              <a:lnSpc>
                <a:spcPct val="130000"/>
              </a:lnSpc>
              <a:spcBef>
                <a:spcPct val="0"/>
              </a:spcBef>
              <a:spcAft>
                <a:spcPct val="0"/>
              </a:spcAft>
            </a:pPr>
            <a:r>
              <a:rPr lang="en-US" altLang="zh-CN">
                <a:solidFill>
                  <a:srgbClr val="000000">
                    <a:lumMod val="85000"/>
                    <a:lumOff val="15000"/>
                  </a:srgbClr>
                </a:solidFill>
                <a:latin typeface="微软雅黑" panose="020B0503020204020204" charset="-122"/>
                <a:cs typeface="微软雅黑" panose="020B0503020204020204" charset="-122"/>
              </a:rPr>
              <a:t>Constructs the foundation of human progress</a:t>
            </a:r>
            <a:endParaRPr lang="en-US" altLang="zh-CN">
              <a:solidFill>
                <a:srgbClr val="000000">
                  <a:lumMod val="85000"/>
                  <a:lumOff val="15000"/>
                </a:srgbClr>
              </a:solidFill>
              <a:latin typeface="微软雅黑" panose="020B0503020204020204" charset="-122"/>
              <a:cs typeface="微软雅黑" panose="020B0503020204020204" charset="-122"/>
            </a:endParaRPr>
          </a:p>
        </p:txBody>
      </p:sp>
      <p:sp>
        <p:nvSpPr>
          <p:cNvPr id="12" name="矩形 11"/>
          <p:cNvSpPr/>
          <p:nvPr>
            <p:custDataLst>
              <p:tags r:id="rId11"/>
            </p:custDataLst>
          </p:nvPr>
        </p:nvSpPr>
        <p:spPr>
          <a:xfrm>
            <a:off x="889273" y="5075085"/>
            <a:ext cx="10700912" cy="473785"/>
          </a:xfrm>
          <a:prstGeom prst="rect">
            <a:avLst/>
          </a:prstGeom>
          <a:noFill/>
        </p:spPr>
        <p:txBody>
          <a:bodyPr wrap="square" lIns="0" tIns="0" rIns="0" bIns="0" rtlCol="0" anchor="b">
            <a:noAutofit/>
          </a:bodyPr>
          <a:p>
            <a:pPr>
              <a:spcBef>
                <a:spcPct val="0"/>
              </a:spcBef>
              <a:spcAft>
                <a:spcPct val="0"/>
              </a:spcAft>
            </a:pPr>
            <a:r>
              <a:rPr lang="en-US" altLang="zh-CN" sz="2400" b="1">
                <a:solidFill>
                  <a:srgbClr val="376FFF"/>
                </a:solidFill>
                <a:latin typeface="微软雅黑" panose="020B0503020204020204" charset="-122"/>
                <a:cs typeface="微软雅黑" panose="020B0503020204020204" charset="-122"/>
              </a:rPr>
              <a:t>Knowledge &amp; Wisdom (</a:t>
            </a:r>
            <a:r>
              <a:rPr lang="zh-CN" altLang="en-US" sz="2400" b="1">
                <a:solidFill>
                  <a:srgbClr val="376FFF"/>
                </a:solidFill>
                <a:latin typeface="微软雅黑" panose="020B0503020204020204" charset="-122"/>
                <a:cs typeface="微软雅黑" panose="020B0503020204020204" charset="-122"/>
              </a:rPr>
              <a:t>知识与智慧</a:t>
            </a:r>
            <a:r>
              <a:rPr lang="en-US" altLang="zh-CN" sz="2400" b="1">
                <a:solidFill>
                  <a:srgbClr val="376FFF"/>
                </a:solidFill>
                <a:latin typeface="微软雅黑" panose="020B0503020204020204" charset="-122"/>
                <a:cs typeface="微软雅黑" panose="020B0503020204020204" charset="-122"/>
              </a:rPr>
              <a:t>)</a:t>
            </a:r>
            <a:endParaRPr lang="en-US" altLang="zh-CN" sz="2400" b="1">
              <a:solidFill>
                <a:srgbClr val="376FFF"/>
              </a:solidFill>
              <a:latin typeface="微软雅黑" panose="020B0503020204020204" charset="-122"/>
              <a:cs typeface="微软雅黑" panose="020B0503020204020204" charset="-122"/>
            </a:endParaRPr>
          </a:p>
        </p:txBody>
      </p:sp>
      <p:sp>
        <p:nvSpPr>
          <p:cNvPr id="13" name="矩形 12"/>
          <p:cNvSpPr/>
          <p:nvPr>
            <p:custDataLst>
              <p:tags r:id="rId12"/>
            </p:custDataLst>
          </p:nvPr>
        </p:nvSpPr>
        <p:spPr>
          <a:xfrm>
            <a:off x="831215" y="5561330"/>
            <a:ext cx="10586085" cy="969010"/>
          </a:xfrm>
          <a:prstGeom prst="rect">
            <a:avLst/>
          </a:prstGeom>
          <a:noFill/>
        </p:spPr>
        <p:txBody>
          <a:bodyPr wrap="square" lIns="0" tIns="0" rIns="0" bIns="0" rtlCol="0" anchor="t" anchorCtr="0">
            <a:noAutofit/>
          </a:bodyPr>
          <a:p>
            <a:pPr>
              <a:lnSpc>
                <a:spcPct val="130000"/>
              </a:lnSpc>
              <a:spcBef>
                <a:spcPct val="0"/>
              </a:spcBef>
              <a:spcAft>
                <a:spcPct val="0"/>
              </a:spcAft>
            </a:pPr>
            <a:r>
              <a:rPr lang="en-US" altLang="zh-CN">
                <a:solidFill>
                  <a:srgbClr val="000000">
                    <a:lumMod val="85000"/>
                    <a:lumOff val="15000"/>
                  </a:srgbClr>
                </a:solidFill>
                <a:latin typeface="微软雅黑" panose="020B0503020204020204" charset="-122"/>
                <a:cs typeface="微软雅黑" panose="020B0503020204020204" charset="-122"/>
              </a:rPr>
              <a:t>Source of practical wisdom &amp; problem-solving abilities</a:t>
            </a:r>
            <a:endParaRPr lang="en-US" altLang="zh-CN">
              <a:solidFill>
                <a:srgbClr val="000000">
                  <a:lumMod val="85000"/>
                  <a:lumOff val="15000"/>
                </a:srgbClr>
              </a:solidFill>
              <a:latin typeface="微软雅黑" panose="020B0503020204020204" charset="-122"/>
              <a:cs typeface="微软雅黑" panose="020B0503020204020204" charset="-122"/>
            </a:endParaRPr>
          </a:p>
          <a:p>
            <a:pPr>
              <a:lnSpc>
                <a:spcPct val="130000"/>
              </a:lnSpc>
              <a:spcBef>
                <a:spcPct val="0"/>
              </a:spcBef>
              <a:spcAft>
                <a:spcPct val="0"/>
              </a:spcAft>
            </a:pPr>
            <a:r>
              <a:rPr lang="en-US" altLang="zh-CN">
                <a:solidFill>
                  <a:srgbClr val="000000">
                    <a:lumMod val="85000"/>
                    <a:lumOff val="15000"/>
                  </a:srgbClr>
                </a:solidFill>
                <a:latin typeface="微软雅黑" panose="020B0503020204020204" charset="-122"/>
                <a:cs typeface="微软雅黑" panose="020B0503020204020204" charset="-122"/>
              </a:rPr>
              <a:t>Deepens understanding through practice</a:t>
            </a:r>
            <a:endParaRPr lang="en-US" altLang="zh-CN">
              <a:solidFill>
                <a:srgbClr val="000000">
                  <a:lumMod val="85000"/>
                  <a:lumOff val="15000"/>
                </a:srgbClr>
              </a:solidFill>
              <a:latin typeface="微软雅黑" panose="020B0503020204020204" charset="-122"/>
              <a:cs typeface="微软雅黑" panose="020B0503020204020204" charset="-122"/>
            </a:endParaRPr>
          </a:p>
        </p:txBody>
      </p:sp>
      <p:sp>
        <p:nvSpPr>
          <p:cNvPr id="48" name="圆角矩形 19"/>
          <p:cNvSpPr/>
          <p:nvPr>
            <p:custDataLst>
              <p:tags r:id="rId13"/>
            </p:custDataLst>
          </p:nvPr>
        </p:nvSpPr>
        <p:spPr>
          <a:xfrm rot="5400000">
            <a:off x="361862" y="1242704"/>
            <a:ext cx="472404" cy="477238"/>
          </a:xfrm>
          <a:prstGeom prst="roundRect">
            <a:avLst>
              <a:gd name="adj" fmla="val 0"/>
            </a:avLst>
          </a:prstGeom>
          <a:gradFill flip="none" rotWithShape="1">
            <a:gsLst>
              <a:gs pos="100000">
                <a:srgbClr val="376FFF"/>
              </a:gs>
              <a:gs pos="0">
                <a:srgbClr val="376FFF">
                  <a:lumMod val="70000"/>
                  <a:lumOff val="30000"/>
                  <a:alpha val="100000"/>
                </a:srgbClr>
              </a:gs>
            </a:gsLst>
            <a:lin ang="13200000" scaled="0"/>
            <a:tileRect/>
          </a:gradFill>
          <a:ln>
            <a:noFill/>
          </a:ln>
          <a:effectLst>
            <a:outerShdw blurRad="203200" dist="76200" dir="8100000" algn="tr" rotWithShape="0">
              <a:srgbClr val="376FFF">
                <a:lumMod val="75000"/>
                <a:alpha val="20000"/>
              </a:srgbClr>
            </a:outerShdw>
          </a:effectLst>
        </p:spPr>
        <p:style>
          <a:lnRef idx="1">
            <a:srgbClr val="376FFF"/>
          </a:lnRef>
          <a:fillRef idx="2">
            <a:srgbClr val="376FFF"/>
          </a:fillRef>
          <a:effectRef idx="1">
            <a:srgbClr val="376FFF"/>
          </a:effectRef>
          <a:fontRef idx="minor">
            <a:srgbClr val="000000"/>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FFFFFF">
                  <a:lumMod val="100000"/>
                </a:srgbClr>
              </a:solidFill>
              <a:latin typeface="微软雅黑" panose="020B0503020204020204" charset="-122"/>
              <a:ea typeface="微软雅黑" panose="020B0503020204020204" charset="-122"/>
            </a:endParaRPr>
          </a:p>
        </p:txBody>
      </p:sp>
      <p:sp>
        <p:nvSpPr>
          <p:cNvPr id="49" name="燕尾形 20"/>
          <p:cNvSpPr/>
          <p:nvPr>
            <p:custDataLst>
              <p:tags r:id="rId14"/>
            </p:custDataLst>
          </p:nvPr>
        </p:nvSpPr>
        <p:spPr>
          <a:xfrm>
            <a:off x="535264" y="1457212"/>
            <a:ext cx="123626" cy="183713"/>
          </a:xfrm>
          <a:prstGeom prst="chevron">
            <a:avLst>
              <a:gd name="adj" fmla="val 64013"/>
            </a:avLst>
          </a:pr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lIns="0" tIns="0" rIns="0" bIns="0" rtlCol="0" anchor="ctr">
            <a:noAutofit/>
          </a:bodyPr>
          <a:p>
            <a:pPr algn="ctr"/>
            <a:endParaRPr lang="zh-CN" altLang="en-US">
              <a:solidFill>
                <a:srgbClr val="FFFFFF"/>
              </a:solidFill>
              <a:latin typeface="Arial" panose="020B0604020202020204" pitchFamily="34" charset="0"/>
              <a:ea typeface="微软雅黑" panose="020B0503020204020204" charset="-122"/>
            </a:endParaRPr>
          </a:p>
        </p:txBody>
      </p:sp>
      <p:sp>
        <p:nvSpPr>
          <p:cNvPr id="83" name="圆角矩形 19"/>
          <p:cNvSpPr/>
          <p:nvPr>
            <p:custDataLst>
              <p:tags r:id="rId15"/>
            </p:custDataLst>
          </p:nvPr>
        </p:nvSpPr>
        <p:spPr>
          <a:xfrm rot="5400000">
            <a:off x="362504" y="3145962"/>
            <a:ext cx="472404" cy="477238"/>
          </a:xfrm>
          <a:prstGeom prst="roundRect">
            <a:avLst>
              <a:gd name="adj" fmla="val 0"/>
            </a:avLst>
          </a:prstGeom>
          <a:gradFill flip="none" rotWithShape="1">
            <a:gsLst>
              <a:gs pos="100000">
                <a:srgbClr val="376FFF"/>
              </a:gs>
              <a:gs pos="0">
                <a:srgbClr val="376FFF">
                  <a:lumMod val="70000"/>
                  <a:lumOff val="30000"/>
                  <a:alpha val="100000"/>
                </a:srgbClr>
              </a:gs>
            </a:gsLst>
            <a:lin ang="13200000" scaled="0"/>
            <a:tileRect/>
          </a:gradFill>
          <a:ln>
            <a:noFill/>
          </a:ln>
          <a:effectLst>
            <a:outerShdw blurRad="203200" dist="76200" dir="8100000" algn="tr" rotWithShape="0">
              <a:srgbClr val="376FFF">
                <a:lumMod val="75000"/>
                <a:alpha val="20000"/>
              </a:srgbClr>
            </a:outerShdw>
          </a:effectLst>
        </p:spPr>
        <p:style>
          <a:lnRef idx="1">
            <a:srgbClr val="376FFF"/>
          </a:lnRef>
          <a:fillRef idx="2">
            <a:srgbClr val="376FFF"/>
          </a:fillRef>
          <a:effectRef idx="1">
            <a:srgbClr val="376FFF"/>
          </a:effectRef>
          <a:fontRef idx="minor">
            <a:srgbClr val="000000"/>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FFFFFF">
                  <a:lumMod val="100000"/>
                </a:srgbClr>
              </a:solidFill>
              <a:latin typeface="微软雅黑" panose="020B0503020204020204" charset="-122"/>
              <a:ea typeface="微软雅黑" panose="020B0503020204020204" charset="-122"/>
            </a:endParaRPr>
          </a:p>
        </p:txBody>
      </p:sp>
      <p:sp>
        <p:nvSpPr>
          <p:cNvPr id="84" name="燕尾形 20"/>
          <p:cNvSpPr/>
          <p:nvPr>
            <p:custDataLst>
              <p:tags r:id="rId16"/>
            </p:custDataLst>
          </p:nvPr>
        </p:nvSpPr>
        <p:spPr>
          <a:xfrm>
            <a:off x="535264" y="3293070"/>
            <a:ext cx="123626" cy="183713"/>
          </a:xfrm>
          <a:prstGeom prst="chevron">
            <a:avLst>
              <a:gd name="adj" fmla="val 64013"/>
            </a:avLst>
          </a:pr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lIns="0" tIns="0" rIns="0" bIns="0" rtlCol="0" anchor="ctr">
            <a:noAutofit/>
          </a:bodyPr>
          <a:p>
            <a:pPr algn="ctr"/>
            <a:endParaRPr lang="zh-CN" altLang="en-US">
              <a:solidFill>
                <a:srgbClr val="FFFFFF"/>
              </a:solidFill>
              <a:latin typeface="Arial" panose="020B0604020202020204" pitchFamily="34" charset="0"/>
              <a:ea typeface="微软雅黑" panose="020B0503020204020204" charset="-122"/>
            </a:endParaRPr>
          </a:p>
        </p:txBody>
      </p:sp>
      <p:sp>
        <p:nvSpPr>
          <p:cNvPr id="94" name="圆角矩形 19"/>
          <p:cNvSpPr/>
          <p:nvPr>
            <p:custDataLst>
              <p:tags r:id="rId17"/>
            </p:custDataLst>
          </p:nvPr>
        </p:nvSpPr>
        <p:spPr>
          <a:xfrm rot="5400000">
            <a:off x="361220" y="5049317"/>
            <a:ext cx="472404" cy="477238"/>
          </a:xfrm>
          <a:prstGeom prst="roundRect">
            <a:avLst>
              <a:gd name="adj" fmla="val 0"/>
            </a:avLst>
          </a:prstGeom>
          <a:gradFill flip="none" rotWithShape="1">
            <a:gsLst>
              <a:gs pos="100000">
                <a:srgbClr val="376FFF"/>
              </a:gs>
              <a:gs pos="0">
                <a:srgbClr val="376FFF">
                  <a:lumMod val="70000"/>
                  <a:lumOff val="30000"/>
                  <a:alpha val="100000"/>
                </a:srgbClr>
              </a:gs>
            </a:gsLst>
            <a:lin ang="13200000" scaled="0"/>
            <a:tileRect/>
          </a:gradFill>
          <a:ln>
            <a:noFill/>
          </a:ln>
          <a:effectLst>
            <a:outerShdw blurRad="203200" dist="76200" dir="8100000" algn="tr" rotWithShape="0">
              <a:srgbClr val="376FFF">
                <a:lumMod val="75000"/>
                <a:alpha val="20000"/>
              </a:srgbClr>
            </a:outerShdw>
          </a:effectLst>
        </p:spPr>
        <p:style>
          <a:lnRef idx="1">
            <a:srgbClr val="376FFF"/>
          </a:lnRef>
          <a:fillRef idx="2">
            <a:srgbClr val="376FFF"/>
          </a:fillRef>
          <a:effectRef idx="1">
            <a:srgbClr val="376FFF"/>
          </a:effectRef>
          <a:fontRef idx="minor">
            <a:srgbClr val="000000"/>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FFFFFF">
                  <a:lumMod val="100000"/>
                </a:srgbClr>
              </a:solidFill>
              <a:latin typeface="微软雅黑" panose="020B0503020204020204" charset="-122"/>
              <a:ea typeface="微软雅黑" panose="020B0503020204020204" charset="-122"/>
            </a:endParaRPr>
          </a:p>
        </p:txBody>
      </p:sp>
      <p:sp>
        <p:nvSpPr>
          <p:cNvPr id="95" name="燕尾形 20"/>
          <p:cNvSpPr/>
          <p:nvPr>
            <p:custDataLst>
              <p:tags r:id="rId18"/>
            </p:custDataLst>
          </p:nvPr>
        </p:nvSpPr>
        <p:spPr>
          <a:xfrm>
            <a:off x="535264" y="5249703"/>
            <a:ext cx="123626" cy="183713"/>
          </a:xfrm>
          <a:prstGeom prst="chevron">
            <a:avLst>
              <a:gd name="adj" fmla="val 64013"/>
            </a:avLst>
          </a:pr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lIns="0" tIns="0" rIns="0" bIns="0" rtlCol="0" anchor="ctr">
            <a:noAutofit/>
          </a:bodyPr>
          <a:p>
            <a:pPr algn="ctr"/>
            <a:endParaRPr lang="zh-CN" altLang="en-US">
              <a:solidFill>
                <a:srgbClr val="FFFFFF"/>
              </a:solidFill>
              <a:latin typeface="Arial" panose="020B0604020202020204" pitchFamily="34" charset="0"/>
              <a:ea typeface="微软雅黑" panose="020B0503020204020204" charset="-122"/>
            </a:endParaRPr>
          </a:p>
        </p:txBody>
      </p:sp>
      <p:sp>
        <p:nvSpPr>
          <p:cNvPr id="15" name="文本框 14"/>
          <p:cNvSpPr txBox="1"/>
          <p:nvPr/>
        </p:nvSpPr>
        <p:spPr>
          <a:xfrm>
            <a:off x="7542530" y="1565592"/>
            <a:ext cx="5080000" cy="1014730"/>
          </a:xfrm>
          <a:prstGeom prst="rect">
            <a:avLst/>
          </a:prstGeom>
        </p:spPr>
        <p:txBody>
          <a:bodyPr>
            <a:spAutoFit/>
          </a:bodyPr>
          <a:p>
            <a:pPr marL="0" indent="0"/>
            <a:r>
              <a:rPr lang="zh-CN" altLang="en-US" sz="2000" b="0" i="0">
                <a:solidFill>
                  <a:srgbClr val="404040"/>
                </a:solidFill>
                <a:latin typeface="华文楷体" panose="02010600040101010101" charset="-122"/>
                <a:ea typeface="华文楷体" panose="02010600040101010101" charset="-122"/>
              </a:rPr>
              <a:t>塑造品格（耐心、团队合作、韧性）</a:t>
            </a:r>
            <a:endParaRPr lang="zh-CN" altLang="en-US" sz="2000" b="0" i="0">
              <a:solidFill>
                <a:srgbClr val="404040"/>
              </a:solidFill>
              <a:latin typeface="华文楷体" panose="02010600040101010101" charset="-122"/>
              <a:ea typeface="华文楷体" panose="02010600040101010101" charset="-122"/>
            </a:endParaRPr>
          </a:p>
          <a:p>
            <a:pPr marL="0" indent="0"/>
            <a:r>
              <a:rPr lang="zh-CN" altLang="en-US" sz="2000" b="0" i="0">
                <a:solidFill>
                  <a:srgbClr val="404040"/>
                </a:solidFill>
                <a:latin typeface="华文楷体" panose="02010600040101010101" charset="-122"/>
                <a:ea typeface="华文楷体" panose="02010600040101010101" charset="-122"/>
              </a:rPr>
              <a:t>培养美德：毅力、自力更生</a:t>
            </a:r>
            <a:endParaRPr lang="zh-CN" altLang="en-US" sz="2000" b="0" i="0">
              <a:solidFill>
                <a:srgbClr val="404040"/>
              </a:solidFill>
              <a:latin typeface="华文楷体" panose="02010600040101010101" charset="-122"/>
              <a:ea typeface="华文楷体" panose="02010600040101010101" charset="-122"/>
            </a:endParaRPr>
          </a:p>
          <a:p>
            <a:pPr marL="0" indent="0"/>
            <a:r>
              <a:rPr lang="zh-CN" altLang="en-US" sz="2000" b="0" i="0">
                <a:solidFill>
                  <a:srgbClr val="404040"/>
                </a:solidFill>
                <a:latin typeface="华文楷体" panose="02010600040101010101" charset="-122"/>
                <a:ea typeface="华文楷体" panose="02010600040101010101" charset="-122"/>
              </a:rPr>
              <a:t>锻炼技能与责任感</a:t>
            </a:r>
            <a:endParaRPr lang="zh-CN" altLang="en-US" sz="2000" b="0" i="0">
              <a:solidFill>
                <a:srgbClr val="404040"/>
              </a:solidFill>
              <a:latin typeface="华文楷体" panose="02010600040101010101" charset="-122"/>
              <a:ea typeface="华文楷体" panose="02010600040101010101" charset="-122"/>
            </a:endParaRPr>
          </a:p>
        </p:txBody>
      </p:sp>
      <p:sp>
        <p:nvSpPr>
          <p:cNvPr id="16" name="文本框 15"/>
          <p:cNvSpPr txBox="1"/>
          <p:nvPr/>
        </p:nvSpPr>
        <p:spPr>
          <a:xfrm>
            <a:off x="7542530" y="3627755"/>
            <a:ext cx="5080000" cy="993140"/>
          </a:xfrm>
          <a:prstGeom prst="rect">
            <a:avLst/>
          </a:prstGeom>
        </p:spPr>
        <p:txBody>
          <a:bodyPr>
            <a:noAutofit/>
          </a:bodyPr>
          <a:p>
            <a:pPr lvl="0" algn="l">
              <a:buClrTx/>
              <a:buSzTx/>
              <a:buFontTx/>
            </a:pPr>
            <a:r>
              <a:rPr lang="zh-CN" altLang="en-US" sz="2000">
                <a:solidFill>
                  <a:srgbClr val="404040"/>
                </a:solidFill>
                <a:latin typeface="华文楷体" panose="02010600040101010101" charset="-122"/>
                <a:ea typeface="华文楷体" panose="02010600040101010101" charset="-122"/>
                <a:sym typeface="+mn-ea"/>
              </a:rPr>
              <a:t>社会繁荣的命脉：创造财富、推动进步</a:t>
            </a:r>
            <a:endParaRPr lang="zh-CN" altLang="en-US" sz="2000">
              <a:solidFill>
                <a:srgbClr val="404040"/>
              </a:solidFill>
              <a:latin typeface="华文楷体" panose="02010600040101010101" charset="-122"/>
              <a:ea typeface="华文楷体" panose="02010600040101010101" charset="-122"/>
              <a:sym typeface="+mn-ea"/>
            </a:endParaRPr>
          </a:p>
          <a:p>
            <a:pPr lvl="0" algn="l">
              <a:buClrTx/>
              <a:buSzTx/>
              <a:buFontTx/>
            </a:pPr>
            <a:r>
              <a:rPr lang="zh-CN" altLang="en-US" sz="2000">
                <a:solidFill>
                  <a:srgbClr val="404040"/>
                </a:solidFill>
                <a:latin typeface="华文楷体" panose="02010600040101010101" charset="-122"/>
                <a:ea typeface="华文楷体" panose="02010600040101010101" charset="-122"/>
                <a:sym typeface="+mn-ea"/>
              </a:rPr>
              <a:t>建立合作纽带与社会尊重</a:t>
            </a:r>
            <a:endParaRPr lang="zh-CN" altLang="en-US" sz="2000">
              <a:solidFill>
                <a:srgbClr val="404040"/>
              </a:solidFill>
              <a:latin typeface="华文楷体" panose="02010600040101010101" charset="-122"/>
              <a:ea typeface="华文楷体" panose="02010600040101010101" charset="-122"/>
              <a:sym typeface="+mn-ea"/>
            </a:endParaRPr>
          </a:p>
          <a:p>
            <a:pPr lvl="0" algn="l">
              <a:buClrTx/>
              <a:buSzTx/>
              <a:buFontTx/>
            </a:pPr>
            <a:r>
              <a:rPr lang="zh-CN" altLang="en-US" sz="2000">
                <a:solidFill>
                  <a:srgbClr val="404040"/>
                </a:solidFill>
                <a:latin typeface="华文楷体" panose="02010600040101010101" charset="-122"/>
                <a:ea typeface="华文楷体" panose="02010600040101010101" charset="-122"/>
                <a:sym typeface="+mn-ea"/>
              </a:rPr>
              <a:t>构筑人类进步基石</a:t>
            </a:r>
            <a:endParaRPr lang="zh-CN" altLang="en-US" sz="2000">
              <a:solidFill>
                <a:srgbClr val="404040"/>
              </a:solidFill>
              <a:latin typeface="华文楷体" panose="02010600040101010101" charset="-122"/>
              <a:ea typeface="华文楷体" panose="02010600040101010101" charset="-122"/>
              <a:sym typeface="+mn-ea"/>
            </a:endParaRPr>
          </a:p>
        </p:txBody>
      </p:sp>
      <p:sp>
        <p:nvSpPr>
          <p:cNvPr id="17" name="文本框 16"/>
          <p:cNvSpPr txBox="1"/>
          <p:nvPr/>
        </p:nvSpPr>
        <p:spPr>
          <a:xfrm>
            <a:off x="7542530" y="5561965"/>
            <a:ext cx="5080000" cy="946150"/>
          </a:xfrm>
          <a:prstGeom prst="rect">
            <a:avLst/>
          </a:prstGeom>
        </p:spPr>
        <p:txBody>
          <a:bodyPr>
            <a:noAutofit/>
          </a:bodyPr>
          <a:p>
            <a:pPr lvl="0" algn="l">
              <a:buClrTx/>
              <a:buSzTx/>
              <a:buFontTx/>
            </a:pPr>
            <a:r>
              <a:rPr lang="zh-CN" altLang="en-US" sz="2000">
                <a:solidFill>
                  <a:srgbClr val="404040"/>
                </a:solidFill>
                <a:latin typeface="华文楷体" panose="02010600040101010101" charset="-122"/>
                <a:ea typeface="华文楷体" panose="02010600040101010101" charset="-122"/>
                <a:sym typeface="+mn-ea"/>
              </a:rPr>
              <a:t>实用智慧与解决问题能力的源泉</a:t>
            </a:r>
            <a:endParaRPr lang="zh-CN" altLang="en-US" sz="2000">
              <a:solidFill>
                <a:srgbClr val="404040"/>
              </a:solidFill>
              <a:latin typeface="华文楷体" panose="02010600040101010101" charset="-122"/>
              <a:ea typeface="华文楷体" panose="02010600040101010101" charset="-122"/>
              <a:sym typeface="+mn-ea"/>
            </a:endParaRPr>
          </a:p>
          <a:p>
            <a:pPr lvl="0" algn="l">
              <a:buClrTx/>
              <a:buSzTx/>
              <a:buFontTx/>
            </a:pPr>
            <a:r>
              <a:rPr lang="zh-CN" altLang="en-US" sz="2000">
                <a:solidFill>
                  <a:srgbClr val="404040"/>
                </a:solidFill>
                <a:latin typeface="华文楷体" panose="02010600040101010101" charset="-122"/>
                <a:ea typeface="华文楷体" panose="02010600040101010101" charset="-122"/>
                <a:sym typeface="+mn-ea"/>
              </a:rPr>
              <a:t>通过实践深化认知</a:t>
            </a:r>
            <a:endParaRPr lang="zh-CN" altLang="en-US" sz="2000">
              <a:solidFill>
                <a:srgbClr val="404040"/>
              </a:solidFill>
              <a:latin typeface="华文楷体" panose="02010600040101010101" charset="-122"/>
              <a:ea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amond(in)">
                                      <p:cBhvr>
                                        <p:cTn id="10" dur="2000"/>
                                        <p:tgtEl>
                                          <p:spTgt spid="6">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amond(in)">
                                      <p:cBhvr>
                                        <p:cTn id="13" dur="20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amond(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amond(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amond(in)">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amond(in)">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75640" y="1085215"/>
            <a:ext cx="11252200" cy="2030095"/>
          </a:xfrm>
          <a:prstGeom prst="rect">
            <a:avLst/>
          </a:prstGeom>
          <a:noFill/>
        </p:spPr>
        <p:txBody>
          <a:bodyPr wrap="square" rtlCol="0">
            <a:spAutoFit/>
          </a:bodyPr>
          <a:p>
            <a:endParaRPr lang="en-US" altLang="zh-CN"/>
          </a:p>
          <a:p>
            <a:endParaRPr lang="en-US" altLang="zh-CN"/>
          </a:p>
          <a:p>
            <a:endParaRPr lang="en-US" altLang="zh-CN"/>
          </a:p>
          <a:p>
            <a:endParaRPr lang="en-US" altLang="zh-CN"/>
          </a:p>
          <a:p>
            <a:endParaRPr lang="en-US" altLang="zh-CN"/>
          </a:p>
          <a:p>
            <a:endParaRPr lang="en-US" altLang="zh-CN"/>
          </a:p>
          <a:p>
            <a:endParaRPr lang="en-US" altLang="zh-CN"/>
          </a:p>
        </p:txBody>
      </p:sp>
      <p:sp>
        <p:nvSpPr>
          <p:cNvPr id="2" name="文本框 1"/>
          <p:cNvSpPr txBox="1"/>
          <p:nvPr/>
        </p:nvSpPr>
        <p:spPr>
          <a:xfrm>
            <a:off x="675640" y="289243"/>
            <a:ext cx="5080000" cy="953135"/>
          </a:xfrm>
          <a:prstGeom prst="rect">
            <a:avLst/>
          </a:prstGeom>
          <a:noFill/>
        </p:spPr>
        <p:txBody>
          <a:bodyPr wrap="square" rtlCol="0">
            <a:spAutoFit/>
          </a:bodyPr>
          <a:p>
            <a:pPr lvl="0" algn="l">
              <a:buClrTx/>
              <a:buSzTx/>
              <a:buFontTx/>
            </a:pPr>
            <a:r>
              <a:rPr lang="en-US" altLang="zh-CN" sz="2800" b="1">
                <a:sym typeface="+mn-ea"/>
              </a:rPr>
              <a:t> 03 </a:t>
            </a:r>
            <a:r>
              <a:rPr lang="zh-CN" altLang="en-US" sz="2800" b="1">
                <a:sym typeface="+mn-ea"/>
              </a:rPr>
              <a:t>劳动实践活动</a:t>
            </a:r>
            <a:endParaRPr lang="zh-CN" altLang="en-US" sz="2800" b="1">
              <a:sym typeface="+mn-ea"/>
            </a:endParaRPr>
          </a:p>
          <a:p>
            <a:pPr lvl="0" algn="l">
              <a:buClrTx/>
              <a:buSzTx/>
              <a:buFontTx/>
            </a:pPr>
            <a:r>
              <a:rPr lang="zh-CN" altLang="en-US" sz="2800" b="1">
                <a:sym typeface="+mn-ea"/>
              </a:rPr>
              <a:t>Labor Activities</a:t>
            </a:r>
            <a:endParaRPr lang="zh-CN" altLang="en-US" sz="2800" b="1">
              <a:sym typeface="+mn-ea"/>
            </a:endParaRPr>
          </a:p>
        </p:txBody>
      </p:sp>
      <p:graphicFrame>
        <p:nvGraphicFramePr>
          <p:cNvPr id="20" name="表格 19"/>
          <p:cNvGraphicFramePr/>
          <p:nvPr>
            <p:custDataLst>
              <p:tags r:id="rId1"/>
            </p:custDataLst>
          </p:nvPr>
        </p:nvGraphicFramePr>
        <p:xfrm>
          <a:off x="299720" y="1085215"/>
          <a:ext cx="11628120" cy="7211060"/>
        </p:xfrm>
        <a:graphic>
          <a:graphicData uri="http://schemas.openxmlformats.org/drawingml/2006/table">
            <a:tbl>
              <a:tblPr/>
              <a:tblGrid>
                <a:gridCol w="7071995"/>
                <a:gridCol w="4556125"/>
              </a:tblGrid>
              <a:tr h="3064510">
                <a:tc>
                  <a:txBody>
                    <a:bodyPr/>
                    <a:p>
                      <a:pPr indent="0" algn="l">
                        <a:lnSpc>
                          <a:spcPct val="90000"/>
                        </a:lnSpc>
                        <a:buClrTx/>
                        <a:buSzTx/>
                        <a:buFont typeface="+mj-lt"/>
                        <a:buNone/>
                      </a:pPr>
                      <a:r>
                        <a:rPr lang="zh-CN" altLang="en-US" sz="2400" b="1" i="0">
                          <a:solidFill>
                            <a:srgbClr val="404040"/>
                          </a:solidFill>
                          <a:uFillTx/>
                          <a:latin typeface="Times New Roman" panose="02020603050405020304" pitchFamily="18" charset="0"/>
                          <a:ea typeface="华文楷体" panose="02010600040101010101" charset="-122"/>
                        </a:rPr>
                        <a:t>On Campus (校内):</a:t>
                      </a:r>
                      <a:endParaRPr lang="zh-CN" altLang="en-US" sz="2400" b="1" i="0">
                        <a:solidFill>
                          <a:srgbClr val="404040"/>
                        </a:solidFill>
                        <a:uFillTx/>
                        <a:latin typeface="Times New Roman" panose="02020603050405020304" pitchFamily="18" charset="0"/>
                        <a:ea typeface="华文楷体" panose="02010600040101010101" charset="-122"/>
                      </a:endParaRPr>
                    </a:p>
                    <a:p>
                      <a:pPr marL="342900" indent="-342900" algn="l">
                        <a:lnSpc>
                          <a:spcPct val="90000"/>
                        </a:lnSpc>
                        <a:buClrTx/>
                        <a:buSzTx/>
                        <a:buFont typeface="Arial" panose="020B0604020202020204" pitchFamily="34" charset="0"/>
                        <a:buChar char="•"/>
                      </a:pPr>
                      <a:r>
                        <a:rPr lang="zh-CN" altLang="en-US" sz="2400" b="0" i="0">
                          <a:solidFill>
                            <a:srgbClr val="404040"/>
                          </a:solidFill>
                          <a:uFillTx/>
                          <a:latin typeface="Times New Roman" panose="02020603050405020304" pitchFamily="18" charset="0"/>
                          <a:ea typeface="华文楷体" panose="02010600040101010101" charset="-122"/>
                        </a:rPr>
                        <a:t>Restore rooftop gardens/plant vegetables</a:t>
                      </a:r>
                      <a:endParaRPr lang="zh-CN" altLang="en-US" sz="2400" b="0" i="0">
                        <a:solidFill>
                          <a:srgbClr val="404040"/>
                        </a:solidFill>
                        <a:uFillTx/>
                        <a:latin typeface="Times New Roman" panose="02020603050405020304" pitchFamily="18" charset="0"/>
                        <a:ea typeface="华文楷体" panose="02010600040101010101" charset="-122"/>
                      </a:endParaRPr>
                    </a:p>
                    <a:p>
                      <a:pPr marL="342900" indent="-342900" algn="l">
                        <a:lnSpc>
                          <a:spcPct val="90000"/>
                        </a:lnSpc>
                        <a:buClrTx/>
                        <a:buSzTx/>
                        <a:buFont typeface="Arial" panose="020B0604020202020204" pitchFamily="34" charset="0"/>
                        <a:buChar char="•"/>
                      </a:pPr>
                      <a:r>
                        <a:rPr lang="zh-CN" altLang="en-US" sz="2400" b="0" i="0">
                          <a:solidFill>
                            <a:srgbClr val="404040"/>
                          </a:solidFill>
                          <a:uFillTx/>
                          <a:latin typeface="Times New Roman" panose="02020603050405020304" pitchFamily="18" charset="0"/>
                          <a:ea typeface="华文楷体" panose="02010600040101010101" charset="-122"/>
                        </a:rPr>
                        <a:t>Maintain greenery (weeding/watering)</a:t>
                      </a:r>
                      <a:endParaRPr lang="zh-CN" altLang="en-US" sz="2400" b="0" i="0">
                        <a:solidFill>
                          <a:srgbClr val="404040"/>
                        </a:solidFill>
                        <a:uFillTx/>
                        <a:latin typeface="Times New Roman" panose="02020603050405020304" pitchFamily="18" charset="0"/>
                        <a:ea typeface="华文楷体" panose="02010600040101010101" charset="-122"/>
                      </a:endParaRPr>
                    </a:p>
                    <a:p>
                      <a:pPr marL="342900" indent="-342900" algn="l">
                        <a:lnSpc>
                          <a:spcPct val="90000"/>
                        </a:lnSpc>
                        <a:buClrTx/>
                        <a:buSzTx/>
                        <a:buFont typeface="Arial" panose="020B0604020202020204" pitchFamily="34" charset="0"/>
                        <a:buChar char="•"/>
                      </a:pPr>
                      <a:r>
                        <a:rPr lang="zh-CN" altLang="en-US" sz="2400" b="0" i="0">
                          <a:solidFill>
                            <a:srgbClr val="404040"/>
                          </a:solidFill>
                          <a:uFillTx/>
                          <a:latin typeface="Times New Roman" panose="02020603050405020304" pitchFamily="18" charset="0"/>
                          <a:ea typeface="华文楷体" panose="02010600040101010101" charset="-122"/>
                        </a:rPr>
                        <a:t>Clean classrooms &amp; organize resources</a:t>
                      </a:r>
                      <a:endParaRPr lang="zh-CN" altLang="en-US" sz="2400" b="0" i="0">
                        <a:solidFill>
                          <a:srgbClr val="404040"/>
                        </a:solidFill>
                        <a:uFillTx/>
                        <a:latin typeface="Times New Roman" panose="02020603050405020304" pitchFamily="18" charset="0"/>
                        <a:ea typeface="华文楷体" panose="02010600040101010101" charset="-122"/>
                      </a:endParaRPr>
                    </a:p>
                    <a:p>
                      <a:pPr marL="342900" indent="-342900" algn="l">
                        <a:lnSpc>
                          <a:spcPct val="90000"/>
                        </a:lnSpc>
                        <a:buClrTx/>
                        <a:buSzTx/>
                        <a:buFont typeface="Arial" panose="020B0604020202020204" pitchFamily="34" charset="0"/>
                        <a:buChar char="•"/>
                      </a:pPr>
                      <a:r>
                        <a:rPr lang="zh-CN" altLang="en-US" sz="2400" b="0" i="0">
                          <a:solidFill>
                            <a:srgbClr val="404040"/>
                          </a:solidFill>
                          <a:uFillTx/>
                          <a:latin typeface="Times New Roman" panose="02020603050405020304" pitchFamily="18" charset="0"/>
                          <a:ea typeface="华文楷体" panose="02010600040101010101" charset="-122"/>
                        </a:rPr>
                        <a:t>Manage recycling programs</a:t>
                      </a:r>
                      <a:endParaRPr lang="zh-CN" altLang="en-US" sz="2400" b="0" i="0">
                        <a:solidFill>
                          <a:srgbClr val="404040"/>
                        </a:solidFill>
                        <a:uFillTx/>
                        <a:latin typeface="Times New Roman" panose="02020603050405020304" pitchFamily="18" charset="0"/>
                        <a:ea typeface="华文楷体" panose="02010600040101010101" charset="-122"/>
                      </a:endParaRPr>
                    </a:p>
                    <a:p>
                      <a:pPr marL="342900" indent="-342900" algn="l">
                        <a:lnSpc>
                          <a:spcPct val="90000"/>
                        </a:lnSpc>
                        <a:buClrTx/>
                        <a:buSzTx/>
                        <a:buFont typeface="Arial" panose="020B0604020202020204" pitchFamily="34" charset="0"/>
                        <a:buChar char="•"/>
                      </a:pPr>
                      <a:r>
                        <a:rPr lang="zh-CN" altLang="en-US" sz="2400" b="0" i="0">
                          <a:solidFill>
                            <a:srgbClr val="404040"/>
                          </a:solidFill>
                          <a:uFillTx/>
                          <a:latin typeface="Times New Roman" panose="02020603050405020304" pitchFamily="18" charset="0"/>
                          <a:ea typeface="华文楷体" panose="02010600040101010101" charset="-122"/>
                        </a:rPr>
                        <a:t>Assist in cafeteria service</a:t>
                      </a:r>
                      <a:endParaRPr lang="zh-CN" altLang="en-US" sz="2400" b="0" i="0">
                        <a:solidFill>
                          <a:srgbClr val="404040"/>
                        </a:solidFill>
                        <a:uFillTx/>
                        <a:latin typeface="Times New Roman" panose="02020603050405020304" pitchFamily="18" charset="0"/>
                        <a:ea typeface="华文楷体" panose="02010600040101010101" charset="-122"/>
                      </a:endParaRPr>
                    </a:p>
                    <a:p>
                      <a:pPr indent="0" algn="l">
                        <a:lnSpc>
                          <a:spcPct val="90000"/>
                        </a:lnSpc>
                        <a:buClrTx/>
                        <a:buSzTx/>
                        <a:buFont typeface="+mj-lt"/>
                        <a:buNone/>
                      </a:pPr>
                      <a:r>
                        <a:rPr lang="zh-CN" altLang="en-US" sz="2400" b="1" i="0">
                          <a:solidFill>
                            <a:srgbClr val="404040"/>
                          </a:solidFill>
                          <a:uFillTx/>
                          <a:latin typeface="Times New Roman" panose="02020603050405020304" pitchFamily="18" charset="0"/>
                          <a:ea typeface="华文楷体" panose="02010600040101010101" charset="-122"/>
                        </a:rPr>
                        <a:t>Off Campus (校外):</a:t>
                      </a:r>
                      <a:endParaRPr lang="zh-CN" altLang="en-US" sz="2400" b="1" i="0">
                        <a:solidFill>
                          <a:srgbClr val="404040"/>
                        </a:solidFill>
                        <a:uFillTx/>
                        <a:latin typeface="Times New Roman" panose="02020603050405020304" pitchFamily="18" charset="0"/>
                        <a:ea typeface="华文楷体" panose="02010600040101010101" charset="-122"/>
                      </a:endParaRPr>
                    </a:p>
                    <a:p>
                      <a:pPr marL="342900" indent="-342900" algn="l">
                        <a:lnSpc>
                          <a:spcPct val="90000"/>
                        </a:lnSpc>
                        <a:buClrTx/>
                        <a:buSzTx/>
                        <a:buFont typeface="Arial" panose="020B0604020202020204" pitchFamily="34" charset="0"/>
                        <a:buChar char="•"/>
                      </a:pPr>
                      <a:r>
                        <a:rPr lang="zh-CN" altLang="en-US" sz="2400" b="0" i="0">
                          <a:solidFill>
                            <a:srgbClr val="404040"/>
                          </a:solidFill>
                          <a:uFillTx/>
                          <a:latin typeface="Times New Roman" panose="02020603050405020304" pitchFamily="18" charset="0"/>
                          <a:ea typeface="华文楷体" panose="02010600040101010101" charset="-122"/>
                        </a:rPr>
                        <a:t>Volunteer at community centers/food banks</a:t>
                      </a:r>
                      <a:endParaRPr lang="zh-CN" altLang="en-US" sz="2400" b="0" i="0">
                        <a:solidFill>
                          <a:srgbClr val="404040"/>
                        </a:solidFill>
                        <a:uFillTx/>
                        <a:latin typeface="Times New Roman" panose="02020603050405020304" pitchFamily="18" charset="0"/>
                        <a:ea typeface="华文楷体" panose="02010600040101010101" charset="-122"/>
                      </a:endParaRPr>
                    </a:p>
                    <a:p>
                      <a:pPr marL="342900" indent="-342900" algn="l">
                        <a:lnSpc>
                          <a:spcPct val="90000"/>
                        </a:lnSpc>
                        <a:buClrTx/>
                        <a:buSzTx/>
                        <a:buFont typeface="Arial" panose="020B0604020202020204" pitchFamily="34" charset="0"/>
                        <a:buChar char="•"/>
                      </a:pPr>
                      <a:r>
                        <a:rPr lang="zh-CN" altLang="en-US" sz="2400" b="0" i="0">
                          <a:solidFill>
                            <a:srgbClr val="404040"/>
                          </a:solidFill>
                          <a:uFillTx/>
                          <a:latin typeface="Times New Roman" panose="02020603050405020304" pitchFamily="18" charset="0"/>
                          <a:ea typeface="华文楷体" panose="02010600040101010101" charset="-122"/>
                        </a:rPr>
                        <a:t>Experience farming (planting/harvesting/feeding animals)</a:t>
                      </a:r>
                      <a:endParaRPr lang="zh-CN" altLang="en-US" sz="2400" b="0" i="0">
                        <a:solidFill>
                          <a:srgbClr val="404040"/>
                        </a:solidFill>
                        <a:uFillTx/>
                        <a:latin typeface="Times New Roman" panose="02020603050405020304" pitchFamily="18" charset="0"/>
                        <a:ea typeface="华文楷体" panose="02010600040101010101" charset="-122"/>
                      </a:endParaRPr>
                    </a:p>
                    <a:p>
                      <a:pPr marL="342900" indent="-342900" algn="l">
                        <a:lnSpc>
                          <a:spcPct val="90000"/>
                        </a:lnSpc>
                        <a:buClrTx/>
                        <a:buSzTx/>
                        <a:buFont typeface="Arial" panose="020B0604020202020204" pitchFamily="34" charset="0"/>
                        <a:buChar char="•"/>
                      </a:pPr>
                      <a:r>
                        <a:rPr lang="zh-CN" altLang="en-US" sz="2400" b="0" i="0">
                          <a:solidFill>
                            <a:srgbClr val="404040"/>
                          </a:solidFill>
                          <a:uFillTx/>
                          <a:latin typeface="Times New Roman" panose="02020603050405020304" pitchFamily="18" charset="0"/>
                          <a:ea typeface="华文楷体" panose="02010600040101010101" charset="-122"/>
                        </a:rPr>
                        <a:t>Participate in tree planting or street cleaning</a:t>
                      </a:r>
                      <a:endParaRPr lang="zh-CN" altLang="en-US" sz="2400" b="0" i="0">
                        <a:solidFill>
                          <a:srgbClr val="404040"/>
                        </a:solidFill>
                        <a:uFillTx/>
                        <a:latin typeface="Times New Roman" panose="02020603050405020304" pitchFamily="18" charset="0"/>
                        <a:ea typeface="华文楷体" panose="02010600040101010101" charset="-122"/>
                      </a:endParaRPr>
                    </a:p>
                    <a:p>
                      <a:pPr marL="342900" indent="-342900" algn="l">
                        <a:lnSpc>
                          <a:spcPct val="90000"/>
                        </a:lnSpc>
                        <a:buClrTx/>
                        <a:buSzTx/>
                        <a:buFont typeface="Arial" panose="020B0604020202020204" pitchFamily="34" charset="0"/>
                        <a:buChar char="•"/>
                      </a:pPr>
                      <a:r>
                        <a:rPr lang="zh-CN" altLang="en-US" sz="2400" b="0" i="0">
                          <a:solidFill>
                            <a:srgbClr val="404040"/>
                          </a:solidFill>
                          <a:uFillTx/>
                          <a:latin typeface="Times New Roman" panose="02020603050405020304" pitchFamily="18" charset="0"/>
                          <a:ea typeface="华文楷体" panose="02010600040101010101" charset="-122"/>
                        </a:rPr>
                        <a:t>Vocational practice (cafés/bookstores/museums)</a:t>
                      </a:r>
                      <a:endParaRPr lang="zh-CN" altLang="en-US" sz="2400" b="0" i="0">
                        <a:solidFill>
                          <a:srgbClr val="404040"/>
                        </a:solidFill>
                        <a:uFillTx/>
                        <a:latin typeface="Times New Roman" panose="02020603050405020304" pitchFamily="18" charset="0"/>
                        <a:ea typeface="华文楷体" panose="02010600040101010101" charset="-122"/>
                      </a:endParaRPr>
                    </a:p>
                    <a:p>
                      <a:pPr marL="342900" indent="-342900" algn="l">
                        <a:lnSpc>
                          <a:spcPct val="90000"/>
                        </a:lnSpc>
                        <a:buClrTx/>
                        <a:buSzTx/>
                        <a:buFont typeface="Arial" panose="020B0604020202020204" pitchFamily="34" charset="0"/>
                        <a:buChar char="•"/>
                      </a:pPr>
                      <a:r>
                        <a:rPr lang="zh-CN" altLang="en-US" sz="2400" b="0" i="0">
                          <a:solidFill>
                            <a:srgbClr val="404040"/>
                          </a:solidFill>
                          <a:uFillTx/>
                          <a:latin typeface="Times New Roman" panose="02020603050405020304" pitchFamily="18" charset="0"/>
                          <a:ea typeface="华文楷体" panose="02010600040101010101" charset="-122"/>
                        </a:rPr>
                        <a:t>Social research (interviewing workers)</a:t>
                      </a:r>
                      <a:endParaRPr lang="zh-CN" altLang="en-US" sz="2400" b="0" i="0">
                        <a:solidFill>
                          <a:srgbClr val="404040"/>
                        </a:solidFill>
                        <a:uFillTx/>
                        <a:latin typeface="Times New Roman" panose="02020603050405020304" pitchFamily="18" charset="0"/>
                        <a:ea typeface="华文楷体" panose="02010600040101010101" charset="-122"/>
                      </a:endParaRPr>
                    </a:p>
                  </a:txBody>
                  <a:tcPr marL="95567" marR="95567" marT="95567" marB="95567" anchor="ctr" anchorCtr="0">
                    <a:lnL>
                      <a:noFill/>
                    </a:lnL>
                    <a:lnR>
                      <a:noFill/>
                    </a:lnR>
                    <a:lnT>
                      <a:noFill/>
                    </a:lnT>
                    <a:lnB>
                      <a:noFill/>
                    </a:lnB>
                    <a:noFill/>
                  </a:tcPr>
                </a:tc>
                <a:tc>
                  <a:txBody>
                    <a:bodyPr/>
                    <a:p>
                      <a:pPr indent="0" algn="l">
                        <a:lnSpc>
                          <a:spcPct val="90000"/>
                        </a:lnSpc>
                        <a:buClrTx/>
                        <a:buSzTx/>
                        <a:buFont typeface="+mj-lt"/>
                        <a:buNone/>
                      </a:pPr>
                      <a:endParaRPr lang="zh-CN" altLang="en-US" sz="2400" b="0" i="0">
                        <a:solidFill>
                          <a:srgbClr val="404040"/>
                        </a:solidFill>
                        <a:uFillTx/>
                        <a:latin typeface="Times New Roman" panose="02020603050405020304" pitchFamily="18" charset="0"/>
                        <a:ea typeface="华文楷体" panose="02010600040101010101" charset="-122"/>
                      </a:endParaRPr>
                    </a:p>
                    <a:p>
                      <a:pPr indent="0" algn="l">
                        <a:lnSpc>
                          <a:spcPct val="110000"/>
                        </a:lnSpc>
                        <a:buClrTx/>
                        <a:buSzTx/>
                        <a:buFont typeface="+mj-lt"/>
                        <a:buNone/>
                      </a:pPr>
                      <a:r>
                        <a:rPr lang="zh-CN" altLang="en-US" sz="2400" b="0" i="0">
                          <a:solidFill>
                            <a:srgbClr val="404040"/>
                          </a:solidFill>
                          <a:uFillTx/>
                          <a:latin typeface="Times New Roman" panose="02020603050405020304" pitchFamily="18" charset="0"/>
                          <a:ea typeface="华文楷体" panose="02010600040101010101" charset="-122"/>
                        </a:rPr>
                        <a:t>修复屋顶花园/种植蔬菜</a:t>
                      </a:r>
                      <a:endParaRPr lang="zh-CN" altLang="en-US" sz="2400" b="0" i="0">
                        <a:solidFill>
                          <a:srgbClr val="404040"/>
                        </a:solidFill>
                        <a:uFillTx/>
                        <a:latin typeface="Times New Roman" panose="02020603050405020304" pitchFamily="18" charset="0"/>
                        <a:ea typeface="华文楷体" panose="02010600040101010101" charset="-122"/>
                      </a:endParaRPr>
                    </a:p>
                    <a:p>
                      <a:pPr indent="0" algn="l">
                        <a:lnSpc>
                          <a:spcPct val="110000"/>
                        </a:lnSpc>
                        <a:buClrTx/>
                        <a:buSzTx/>
                        <a:buFont typeface="+mj-lt"/>
                        <a:buNone/>
                      </a:pPr>
                      <a:r>
                        <a:rPr lang="zh-CN" altLang="en-US" sz="2400" b="0" i="0">
                          <a:solidFill>
                            <a:srgbClr val="404040"/>
                          </a:solidFill>
                          <a:uFillTx/>
                          <a:latin typeface="Times New Roman" panose="02020603050405020304" pitchFamily="18" charset="0"/>
                          <a:ea typeface="华文楷体" panose="02010600040101010101" charset="-122"/>
                        </a:rPr>
                        <a:t>维护绿化（除草/浇水）</a:t>
                      </a:r>
                      <a:endParaRPr lang="zh-CN" altLang="en-US" sz="2400" b="0" i="0">
                        <a:solidFill>
                          <a:srgbClr val="404040"/>
                        </a:solidFill>
                        <a:uFillTx/>
                        <a:latin typeface="Times New Roman" panose="02020603050405020304" pitchFamily="18" charset="0"/>
                        <a:ea typeface="华文楷体" panose="02010600040101010101" charset="-122"/>
                      </a:endParaRPr>
                    </a:p>
                    <a:p>
                      <a:pPr indent="0" algn="l">
                        <a:lnSpc>
                          <a:spcPct val="110000"/>
                        </a:lnSpc>
                        <a:buClrTx/>
                        <a:buSzTx/>
                        <a:buFont typeface="+mj-lt"/>
                        <a:buNone/>
                      </a:pPr>
                      <a:r>
                        <a:rPr lang="zh-CN" altLang="en-US" sz="2400" b="0" i="0">
                          <a:solidFill>
                            <a:srgbClr val="404040"/>
                          </a:solidFill>
                          <a:uFillTx/>
                          <a:latin typeface="Times New Roman" panose="02020603050405020304" pitchFamily="18" charset="0"/>
                          <a:ea typeface="华文楷体" panose="02010600040101010101" charset="-122"/>
                        </a:rPr>
                        <a:t>清洁教室、整理资源</a:t>
                      </a:r>
                      <a:endParaRPr lang="zh-CN" altLang="en-US" sz="2400" b="0" i="0">
                        <a:solidFill>
                          <a:srgbClr val="404040"/>
                        </a:solidFill>
                        <a:uFillTx/>
                        <a:latin typeface="Times New Roman" panose="02020603050405020304" pitchFamily="18" charset="0"/>
                        <a:ea typeface="华文楷体" panose="02010600040101010101" charset="-122"/>
                      </a:endParaRPr>
                    </a:p>
                    <a:p>
                      <a:pPr indent="0" algn="l">
                        <a:lnSpc>
                          <a:spcPct val="110000"/>
                        </a:lnSpc>
                        <a:buClrTx/>
                        <a:buSzTx/>
                        <a:buFont typeface="+mj-lt"/>
                        <a:buNone/>
                      </a:pPr>
                      <a:r>
                        <a:rPr lang="zh-CN" altLang="en-US" sz="2400" b="0" i="0">
                          <a:solidFill>
                            <a:srgbClr val="404040"/>
                          </a:solidFill>
                          <a:uFillTx/>
                          <a:latin typeface="Times New Roman" panose="02020603050405020304" pitchFamily="18" charset="0"/>
                          <a:ea typeface="华文楷体" panose="02010600040101010101" charset="-122"/>
                        </a:rPr>
                        <a:t>组织回收项目</a:t>
                      </a:r>
                      <a:endParaRPr lang="zh-CN" altLang="en-US" sz="2400" b="0" i="0">
                        <a:solidFill>
                          <a:srgbClr val="404040"/>
                        </a:solidFill>
                        <a:uFillTx/>
                        <a:latin typeface="Times New Roman" panose="02020603050405020304" pitchFamily="18" charset="0"/>
                        <a:ea typeface="华文楷体" panose="02010600040101010101" charset="-122"/>
                      </a:endParaRPr>
                    </a:p>
                    <a:p>
                      <a:pPr indent="0" algn="l">
                        <a:lnSpc>
                          <a:spcPct val="110000"/>
                        </a:lnSpc>
                        <a:buClrTx/>
                        <a:buSzTx/>
                        <a:buFont typeface="+mj-lt"/>
                        <a:buNone/>
                      </a:pPr>
                      <a:r>
                        <a:rPr lang="zh-CN" altLang="en-US" sz="2400" b="0" i="0">
                          <a:solidFill>
                            <a:srgbClr val="404040"/>
                          </a:solidFill>
                          <a:uFillTx/>
                          <a:latin typeface="Times New Roman" panose="02020603050405020304" pitchFamily="18" charset="0"/>
                          <a:ea typeface="华文楷体" panose="02010600040101010101" charset="-122"/>
                        </a:rPr>
                        <a:t>协助食堂服务</a:t>
                      </a:r>
                      <a:endParaRPr lang="zh-CN" altLang="en-US" sz="2400" b="0" i="0">
                        <a:solidFill>
                          <a:srgbClr val="404040"/>
                        </a:solidFill>
                        <a:uFillTx/>
                        <a:latin typeface="Times New Roman" panose="02020603050405020304" pitchFamily="18" charset="0"/>
                        <a:ea typeface="华文楷体" panose="02010600040101010101" charset="-122"/>
                      </a:endParaRPr>
                    </a:p>
                    <a:p>
                      <a:pPr indent="0" algn="l">
                        <a:lnSpc>
                          <a:spcPct val="110000"/>
                        </a:lnSpc>
                        <a:buClrTx/>
                        <a:buSzTx/>
                        <a:buFont typeface="+mj-lt"/>
                        <a:buNone/>
                      </a:pPr>
                      <a:br>
                        <a:rPr lang="zh-CN" altLang="en-US" sz="2400" b="0" i="0">
                          <a:solidFill>
                            <a:srgbClr val="404040"/>
                          </a:solidFill>
                          <a:uFillTx/>
                          <a:latin typeface="Times New Roman" panose="02020603050405020304" pitchFamily="18" charset="0"/>
                          <a:ea typeface="华文楷体" panose="02010600040101010101" charset="-122"/>
                        </a:rPr>
                      </a:br>
                      <a:r>
                        <a:rPr lang="zh-CN" altLang="en-US" sz="2400" b="0" i="0">
                          <a:solidFill>
                            <a:srgbClr val="404040"/>
                          </a:solidFill>
                          <a:uFillTx/>
                          <a:latin typeface="Times New Roman" panose="02020603050405020304" pitchFamily="18" charset="0"/>
                          <a:ea typeface="华文楷体" panose="02010600040101010101" charset="-122"/>
                        </a:rPr>
                        <a:t>在社区中心/食物银行做志愿者</a:t>
                      </a:r>
                      <a:br>
                        <a:rPr lang="zh-CN" altLang="en-US" sz="2400" b="0" i="0">
                          <a:solidFill>
                            <a:srgbClr val="404040"/>
                          </a:solidFill>
                          <a:uFillTx/>
                          <a:latin typeface="Times New Roman" panose="02020603050405020304" pitchFamily="18" charset="0"/>
                          <a:ea typeface="华文楷体" panose="02010600040101010101" charset="-122"/>
                        </a:rPr>
                      </a:br>
                      <a:r>
                        <a:rPr lang="zh-CN" altLang="en-US" sz="2400" b="0" i="0">
                          <a:solidFill>
                            <a:srgbClr val="404040"/>
                          </a:solidFill>
                          <a:uFillTx/>
                          <a:latin typeface="Times New Roman" panose="02020603050405020304" pitchFamily="18" charset="0"/>
                          <a:ea typeface="华文楷体" panose="02010600040101010101" charset="-122"/>
                        </a:rPr>
                        <a:t>务农体验（种植/收割/喂养动物）</a:t>
                      </a:r>
                      <a:endParaRPr lang="zh-CN" altLang="en-US" sz="2400" b="0" i="0">
                        <a:solidFill>
                          <a:srgbClr val="404040"/>
                        </a:solidFill>
                        <a:uFillTx/>
                        <a:latin typeface="Times New Roman" panose="02020603050405020304" pitchFamily="18" charset="0"/>
                        <a:ea typeface="华文楷体" panose="02010600040101010101" charset="-122"/>
                      </a:endParaRPr>
                    </a:p>
                    <a:p>
                      <a:pPr indent="0" algn="l">
                        <a:lnSpc>
                          <a:spcPct val="110000"/>
                        </a:lnSpc>
                        <a:buClrTx/>
                        <a:buSzTx/>
                        <a:buFont typeface="+mj-lt"/>
                        <a:buNone/>
                      </a:pPr>
                      <a:r>
                        <a:rPr lang="zh-CN" altLang="en-US" sz="2400" b="0" i="0">
                          <a:solidFill>
                            <a:srgbClr val="404040"/>
                          </a:solidFill>
                          <a:uFillTx/>
                          <a:latin typeface="Times New Roman" panose="02020603050405020304" pitchFamily="18" charset="0"/>
                          <a:ea typeface="华文楷体" panose="02010600040101010101" charset="-122"/>
                        </a:rPr>
                        <a:t>参与植树或街道清洁</a:t>
                      </a:r>
                      <a:br>
                        <a:rPr lang="zh-CN" altLang="en-US" sz="2400" b="0" i="0">
                          <a:solidFill>
                            <a:srgbClr val="404040"/>
                          </a:solidFill>
                          <a:uFillTx/>
                          <a:latin typeface="Times New Roman" panose="02020603050405020304" pitchFamily="18" charset="0"/>
                          <a:ea typeface="华文楷体" panose="02010600040101010101" charset="-122"/>
                        </a:rPr>
                      </a:br>
                      <a:r>
                        <a:rPr lang="zh-CN" altLang="en-US" sz="2400" b="0" i="0">
                          <a:solidFill>
                            <a:srgbClr val="404040"/>
                          </a:solidFill>
                          <a:uFillTx/>
                          <a:latin typeface="Times New Roman" panose="02020603050405020304" pitchFamily="18" charset="0"/>
                          <a:ea typeface="华文楷体" panose="02010600040101010101" charset="-122"/>
                        </a:rPr>
                        <a:t>职业实践（咖啡店/书店/博物馆）</a:t>
                      </a:r>
                      <a:endParaRPr lang="zh-CN" altLang="en-US" sz="2400" b="0" i="0">
                        <a:solidFill>
                          <a:srgbClr val="404040"/>
                        </a:solidFill>
                        <a:uFillTx/>
                        <a:latin typeface="Times New Roman" panose="02020603050405020304" pitchFamily="18" charset="0"/>
                        <a:ea typeface="华文楷体" panose="02010600040101010101" charset="-122"/>
                      </a:endParaRPr>
                    </a:p>
                    <a:p>
                      <a:pPr indent="0" algn="l">
                        <a:lnSpc>
                          <a:spcPct val="110000"/>
                        </a:lnSpc>
                        <a:buClrTx/>
                        <a:buSzTx/>
                        <a:buFont typeface="+mj-lt"/>
                        <a:buNone/>
                      </a:pPr>
                      <a:r>
                        <a:rPr lang="zh-CN" altLang="en-US" sz="2400" b="0" i="0">
                          <a:solidFill>
                            <a:srgbClr val="404040"/>
                          </a:solidFill>
                          <a:uFillTx/>
                          <a:latin typeface="Times New Roman" panose="02020603050405020304" pitchFamily="18" charset="0"/>
                          <a:ea typeface="华文楷体" panose="02010600040101010101" charset="-122"/>
                        </a:rPr>
                        <a:t>社会调研（采访劳动者）</a:t>
                      </a:r>
                      <a:endParaRPr lang="zh-CN" altLang="en-US" sz="2400" b="0" i="0">
                        <a:solidFill>
                          <a:srgbClr val="404040"/>
                        </a:solidFill>
                        <a:uFillTx/>
                        <a:latin typeface="Times New Roman" panose="02020603050405020304" pitchFamily="18" charset="0"/>
                        <a:ea typeface="华文楷体" panose="02010600040101010101" charset="-122"/>
                      </a:endParaRPr>
                    </a:p>
                  </a:txBody>
                  <a:tcPr marL="95567" marR="95567" marT="95567" marB="95567" anchor="ctr" anchorCtr="0">
                    <a:lnL>
                      <a:noFill/>
                    </a:lnL>
                    <a:lnR>
                      <a:noFill/>
                    </a:lnR>
                    <a:lnT>
                      <a:noFill/>
                    </a:lnT>
                    <a:lnB>
                      <a:noFill/>
                    </a:lnB>
                    <a:noFill/>
                  </a:tcPr>
                </a:tc>
              </a:tr>
            </a:tbl>
          </a:graphicData>
        </a:graphic>
      </p:graphicFrame>
      <p:pic>
        <p:nvPicPr>
          <p:cNvPr id="57" name="图片 56" descr="E:/设计图片素材/7967244_.jpg7967244_"/>
          <p:cNvPicPr>
            <a:picLocks noChangeAspect="1"/>
          </p:cNvPicPr>
          <p:nvPr>
            <p:custDataLst>
              <p:tags r:id="rId2"/>
            </p:custDataLst>
          </p:nvPr>
        </p:nvPicPr>
        <p:blipFill>
          <a:blip r:embed="rId3" cstate="email"/>
          <a:srcRect l="15895" t="-4" r="15895" b="-4"/>
          <a:stretch>
            <a:fillRect/>
          </a:stretch>
        </p:blipFill>
        <p:spPr>
          <a:xfrm>
            <a:off x="9817735" y="0"/>
            <a:ext cx="2447290" cy="1997075"/>
          </a:xfrm>
          <a:custGeom>
            <a:avLst/>
            <a:gdLst/>
            <a:ahLst/>
            <a:cxnLst>
              <a:cxn ang="3">
                <a:pos x="hc" y="t"/>
              </a:cxn>
              <a:cxn ang="cd2">
                <a:pos x="l" y="vc"/>
              </a:cxn>
              <a:cxn ang="cd4">
                <a:pos x="hc" y="b"/>
              </a:cxn>
              <a:cxn ang="0">
                <a:pos x="r" y="vc"/>
              </a:cxn>
            </a:cxnLst>
            <a:rect l="l" t="t" r="r" b="b"/>
            <a:pathLst>
              <a:path w="7658" h="6249">
                <a:moveTo>
                  <a:pt x="2993" y="5015"/>
                </a:moveTo>
                <a:cubicBezTo>
                  <a:pt x="2965" y="5029"/>
                  <a:pt x="2937" y="5044"/>
                  <a:pt x="2910" y="5058"/>
                </a:cubicBezTo>
                <a:cubicBezTo>
                  <a:pt x="2910" y="5065"/>
                  <a:pt x="2911" y="5073"/>
                  <a:pt x="2911" y="5080"/>
                </a:cubicBezTo>
                <a:cubicBezTo>
                  <a:pt x="2933" y="5083"/>
                  <a:pt x="2962" y="5096"/>
                  <a:pt x="2976" y="5087"/>
                </a:cubicBezTo>
                <a:cubicBezTo>
                  <a:pt x="2993" y="5076"/>
                  <a:pt x="2997" y="5045"/>
                  <a:pt x="3006" y="5023"/>
                </a:cubicBezTo>
                <a:cubicBezTo>
                  <a:pt x="3002" y="5020"/>
                  <a:pt x="2997" y="5018"/>
                  <a:pt x="2993" y="5015"/>
                </a:cubicBezTo>
                <a:close/>
                <a:moveTo>
                  <a:pt x="2343" y="2274"/>
                </a:moveTo>
                <a:cubicBezTo>
                  <a:pt x="2318" y="2283"/>
                  <a:pt x="2294" y="2288"/>
                  <a:pt x="2272" y="2299"/>
                </a:cubicBezTo>
                <a:cubicBezTo>
                  <a:pt x="2214" y="2328"/>
                  <a:pt x="2157" y="2343"/>
                  <a:pt x="2096" y="2306"/>
                </a:cubicBezTo>
                <a:cubicBezTo>
                  <a:pt x="2081" y="2297"/>
                  <a:pt x="2060" y="2298"/>
                  <a:pt x="2036" y="2294"/>
                </a:cubicBezTo>
                <a:cubicBezTo>
                  <a:pt x="2036" y="2323"/>
                  <a:pt x="2034" y="2345"/>
                  <a:pt x="2037" y="2365"/>
                </a:cubicBezTo>
                <a:cubicBezTo>
                  <a:pt x="2042" y="2403"/>
                  <a:pt x="2066" y="2428"/>
                  <a:pt x="2096" y="2450"/>
                </a:cubicBezTo>
                <a:cubicBezTo>
                  <a:pt x="2125" y="2472"/>
                  <a:pt x="2145" y="2510"/>
                  <a:pt x="2176" y="2525"/>
                </a:cubicBezTo>
                <a:cubicBezTo>
                  <a:pt x="2230" y="2551"/>
                  <a:pt x="2284" y="2590"/>
                  <a:pt x="2351" y="2563"/>
                </a:cubicBezTo>
                <a:cubicBezTo>
                  <a:pt x="2366" y="2557"/>
                  <a:pt x="2385" y="2563"/>
                  <a:pt x="2402" y="2564"/>
                </a:cubicBezTo>
                <a:cubicBezTo>
                  <a:pt x="2425" y="2564"/>
                  <a:pt x="2447" y="2564"/>
                  <a:pt x="2471" y="2564"/>
                </a:cubicBezTo>
                <a:cubicBezTo>
                  <a:pt x="2454" y="2499"/>
                  <a:pt x="2440" y="2485"/>
                  <a:pt x="2378" y="2461"/>
                </a:cubicBezTo>
                <a:cubicBezTo>
                  <a:pt x="2367" y="2401"/>
                  <a:pt x="2357" y="2342"/>
                  <a:pt x="2343" y="2274"/>
                </a:cubicBezTo>
                <a:close/>
                <a:moveTo>
                  <a:pt x="2968" y="0"/>
                </a:moveTo>
                <a:cubicBezTo>
                  <a:pt x="2979" y="0"/>
                  <a:pt x="2990" y="0"/>
                  <a:pt x="3001" y="0"/>
                </a:cubicBezTo>
                <a:cubicBezTo>
                  <a:pt x="3014" y="18"/>
                  <a:pt x="3029" y="34"/>
                  <a:pt x="3040" y="53"/>
                </a:cubicBezTo>
                <a:cubicBezTo>
                  <a:pt x="3053" y="74"/>
                  <a:pt x="3062" y="97"/>
                  <a:pt x="3075" y="117"/>
                </a:cubicBezTo>
                <a:cubicBezTo>
                  <a:pt x="3094" y="145"/>
                  <a:pt x="3118" y="169"/>
                  <a:pt x="3137" y="197"/>
                </a:cubicBezTo>
                <a:cubicBezTo>
                  <a:pt x="3197" y="284"/>
                  <a:pt x="3255" y="373"/>
                  <a:pt x="3313" y="461"/>
                </a:cubicBezTo>
                <a:cubicBezTo>
                  <a:pt x="3334" y="494"/>
                  <a:pt x="3341" y="534"/>
                  <a:pt x="3377" y="558"/>
                </a:cubicBezTo>
                <a:cubicBezTo>
                  <a:pt x="3412" y="582"/>
                  <a:pt x="3443" y="613"/>
                  <a:pt x="3477" y="640"/>
                </a:cubicBezTo>
                <a:cubicBezTo>
                  <a:pt x="3488" y="649"/>
                  <a:pt x="3500" y="657"/>
                  <a:pt x="3513" y="663"/>
                </a:cubicBezTo>
                <a:cubicBezTo>
                  <a:pt x="3556" y="681"/>
                  <a:pt x="3597" y="701"/>
                  <a:pt x="3641" y="713"/>
                </a:cubicBezTo>
                <a:cubicBezTo>
                  <a:pt x="3671" y="721"/>
                  <a:pt x="3704" y="723"/>
                  <a:pt x="3735" y="719"/>
                </a:cubicBezTo>
                <a:cubicBezTo>
                  <a:pt x="3767" y="715"/>
                  <a:pt x="3784" y="666"/>
                  <a:pt x="3765" y="640"/>
                </a:cubicBezTo>
                <a:cubicBezTo>
                  <a:pt x="3703" y="558"/>
                  <a:pt x="3640" y="477"/>
                  <a:pt x="3577" y="396"/>
                </a:cubicBezTo>
                <a:cubicBezTo>
                  <a:pt x="3573" y="390"/>
                  <a:pt x="3567" y="387"/>
                  <a:pt x="3563" y="382"/>
                </a:cubicBezTo>
                <a:cubicBezTo>
                  <a:pt x="3553" y="369"/>
                  <a:pt x="3544" y="356"/>
                  <a:pt x="3534" y="344"/>
                </a:cubicBezTo>
                <a:cubicBezTo>
                  <a:pt x="3539" y="339"/>
                  <a:pt x="3543" y="336"/>
                  <a:pt x="3548" y="332"/>
                </a:cubicBezTo>
                <a:cubicBezTo>
                  <a:pt x="3551" y="338"/>
                  <a:pt x="3552" y="345"/>
                  <a:pt x="3556" y="350"/>
                </a:cubicBezTo>
                <a:cubicBezTo>
                  <a:pt x="3624" y="430"/>
                  <a:pt x="3691" y="509"/>
                  <a:pt x="3760" y="587"/>
                </a:cubicBezTo>
                <a:cubicBezTo>
                  <a:pt x="3772" y="601"/>
                  <a:pt x="3800" y="619"/>
                  <a:pt x="3807" y="615"/>
                </a:cubicBezTo>
                <a:cubicBezTo>
                  <a:pt x="3851" y="585"/>
                  <a:pt x="3899" y="588"/>
                  <a:pt x="3948" y="585"/>
                </a:cubicBezTo>
                <a:cubicBezTo>
                  <a:pt x="3969" y="584"/>
                  <a:pt x="3993" y="576"/>
                  <a:pt x="3987" y="546"/>
                </a:cubicBezTo>
                <a:cubicBezTo>
                  <a:pt x="3984" y="527"/>
                  <a:pt x="3978" y="507"/>
                  <a:pt x="3968" y="491"/>
                </a:cubicBezTo>
                <a:cubicBezTo>
                  <a:pt x="3922" y="415"/>
                  <a:pt x="3873" y="341"/>
                  <a:pt x="3825" y="267"/>
                </a:cubicBezTo>
                <a:cubicBezTo>
                  <a:pt x="3804" y="233"/>
                  <a:pt x="3780" y="202"/>
                  <a:pt x="3758" y="169"/>
                </a:cubicBezTo>
                <a:cubicBezTo>
                  <a:pt x="3750" y="157"/>
                  <a:pt x="3745" y="142"/>
                  <a:pt x="3741" y="127"/>
                </a:cubicBezTo>
                <a:cubicBezTo>
                  <a:pt x="3740" y="124"/>
                  <a:pt x="3755" y="113"/>
                  <a:pt x="3756" y="114"/>
                </a:cubicBezTo>
                <a:cubicBezTo>
                  <a:pt x="3769" y="124"/>
                  <a:pt x="3783" y="134"/>
                  <a:pt x="3792" y="147"/>
                </a:cubicBezTo>
                <a:cubicBezTo>
                  <a:pt x="3808" y="169"/>
                  <a:pt x="3819" y="195"/>
                  <a:pt x="3833" y="218"/>
                </a:cubicBezTo>
                <a:cubicBezTo>
                  <a:pt x="3844" y="235"/>
                  <a:pt x="3857" y="251"/>
                  <a:pt x="3868" y="268"/>
                </a:cubicBezTo>
                <a:cubicBezTo>
                  <a:pt x="3904" y="324"/>
                  <a:pt x="3938" y="384"/>
                  <a:pt x="3979" y="437"/>
                </a:cubicBezTo>
                <a:cubicBezTo>
                  <a:pt x="4009" y="477"/>
                  <a:pt x="4039" y="474"/>
                  <a:pt x="4078" y="444"/>
                </a:cubicBezTo>
                <a:cubicBezTo>
                  <a:pt x="4128" y="404"/>
                  <a:pt x="4180" y="367"/>
                  <a:pt x="4230" y="329"/>
                </a:cubicBezTo>
                <a:cubicBezTo>
                  <a:pt x="4242" y="319"/>
                  <a:pt x="4250" y="306"/>
                  <a:pt x="4261" y="294"/>
                </a:cubicBezTo>
                <a:cubicBezTo>
                  <a:pt x="4274" y="299"/>
                  <a:pt x="4292" y="314"/>
                  <a:pt x="4308" y="312"/>
                </a:cubicBezTo>
                <a:cubicBezTo>
                  <a:pt x="4384" y="301"/>
                  <a:pt x="4462" y="292"/>
                  <a:pt x="4536" y="271"/>
                </a:cubicBezTo>
                <a:cubicBezTo>
                  <a:pt x="4594" y="254"/>
                  <a:pt x="4647" y="217"/>
                  <a:pt x="4710" y="249"/>
                </a:cubicBezTo>
                <a:cubicBezTo>
                  <a:pt x="4734" y="261"/>
                  <a:pt x="4757" y="275"/>
                  <a:pt x="4779" y="290"/>
                </a:cubicBezTo>
                <a:cubicBezTo>
                  <a:pt x="4878" y="359"/>
                  <a:pt x="4966" y="436"/>
                  <a:pt x="4987" y="563"/>
                </a:cubicBezTo>
                <a:cubicBezTo>
                  <a:pt x="4990" y="581"/>
                  <a:pt x="4995" y="601"/>
                  <a:pt x="5006" y="615"/>
                </a:cubicBezTo>
                <a:cubicBezTo>
                  <a:pt x="5040" y="659"/>
                  <a:pt x="5087" y="687"/>
                  <a:pt x="5140" y="708"/>
                </a:cubicBezTo>
                <a:cubicBezTo>
                  <a:pt x="5179" y="723"/>
                  <a:pt x="5217" y="726"/>
                  <a:pt x="5259" y="716"/>
                </a:cubicBezTo>
                <a:cubicBezTo>
                  <a:pt x="5277" y="712"/>
                  <a:pt x="5299" y="723"/>
                  <a:pt x="5317" y="731"/>
                </a:cubicBezTo>
                <a:cubicBezTo>
                  <a:pt x="5332" y="738"/>
                  <a:pt x="5343" y="755"/>
                  <a:pt x="5358" y="762"/>
                </a:cubicBezTo>
                <a:cubicBezTo>
                  <a:pt x="5369" y="767"/>
                  <a:pt x="5389" y="768"/>
                  <a:pt x="5397" y="761"/>
                </a:cubicBezTo>
                <a:cubicBezTo>
                  <a:pt x="5446" y="720"/>
                  <a:pt x="5502" y="717"/>
                  <a:pt x="5561" y="729"/>
                </a:cubicBezTo>
                <a:cubicBezTo>
                  <a:pt x="5600" y="737"/>
                  <a:pt x="5637" y="751"/>
                  <a:pt x="5675" y="753"/>
                </a:cubicBezTo>
                <a:cubicBezTo>
                  <a:pt x="5711" y="755"/>
                  <a:pt x="5741" y="767"/>
                  <a:pt x="5763" y="792"/>
                </a:cubicBezTo>
                <a:cubicBezTo>
                  <a:pt x="5790" y="819"/>
                  <a:pt x="5813" y="850"/>
                  <a:pt x="5835" y="882"/>
                </a:cubicBezTo>
                <a:cubicBezTo>
                  <a:pt x="5888" y="962"/>
                  <a:pt x="5961" y="994"/>
                  <a:pt x="6053" y="975"/>
                </a:cubicBezTo>
                <a:cubicBezTo>
                  <a:pt x="6108" y="964"/>
                  <a:pt x="6190" y="1017"/>
                  <a:pt x="6204" y="1071"/>
                </a:cubicBezTo>
                <a:cubicBezTo>
                  <a:pt x="6211" y="1102"/>
                  <a:pt x="6218" y="1130"/>
                  <a:pt x="6188" y="1155"/>
                </a:cubicBezTo>
                <a:cubicBezTo>
                  <a:pt x="6181" y="1162"/>
                  <a:pt x="6185" y="1188"/>
                  <a:pt x="6191" y="1201"/>
                </a:cubicBezTo>
                <a:cubicBezTo>
                  <a:pt x="6220" y="1269"/>
                  <a:pt x="6260" y="1333"/>
                  <a:pt x="6281" y="1403"/>
                </a:cubicBezTo>
                <a:cubicBezTo>
                  <a:pt x="6305" y="1485"/>
                  <a:pt x="6356" y="1526"/>
                  <a:pt x="6433" y="1543"/>
                </a:cubicBezTo>
                <a:cubicBezTo>
                  <a:pt x="6445" y="1546"/>
                  <a:pt x="6463" y="1542"/>
                  <a:pt x="6470" y="1535"/>
                </a:cubicBezTo>
                <a:cubicBezTo>
                  <a:pt x="6490" y="1511"/>
                  <a:pt x="6504" y="1482"/>
                  <a:pt x="6525" y="1458"/>
                </a:cubicBezTo>
                <a:cubicBezTo>
                  <a:pt x="6563" y="1414"/>
                  <a:pt x="6603" y="1372"/>
                  <a:pt x="6643" y="1329"/>
                </a:cubicBezTo>
                <a:cubicBezTo>
                  <a:pt x="6647" y="1324"/>
                  <a:pt x="6651" y="1319"/>
                  <a:pt x="6657" y="1317"/>
                </a:cubicBezTo>
                <a:cubicBezTo>
                  <a:pt x="6678" y="1309"/>
                  <a:pt x="6700" y="1302"/>
                  <a:pt x="6723" y="1294"/>
                </a:cubicBezTo>
                <a:cubicBezTo>
                  <a:pt x="6712" y="1307"/>
                  <a:pt x="6701" y="1322"/>
                  <a:pt x="6688" y="1334"/>
                </a:cubicBezTo>
                <a:cubicBezTo>
                  <a:pt x="6664" y="1355"/>
                  <a:pt x="6635" y="1371"/>
                  <a:pt x="6614" y="1394"/>
                </a:cubicBezTo>
                <a:cubicBezTo>
                  <a:pt x="6574" y="1438"/>
                  <a:pt x="6538" y="1486"/>
                  <a:pt x="6499" y="1531"/>
                </a:cubicBezTo>
                <a:cubicBezTo>
                  <a:pt x="6480" y="1554"/>
                  <a:pt x="6472" y="1578"/>
                  <a:pt x="6495" y="1601"/>
                </a:cubicBezTo>
                <a:cubicBezTo>
                  <a:pt x="6518" y="1623"/>
                  <a:pt x="6547" y="1640"/>
                  <a:pt x="6571" y="1663"/>
                </a:cubicBezTo>
                <a:cubicBezTo>
                  <a:pt x="6587" y="1678"/>
                  <a:pt x="6612" y="1700"/>
                  <a:pt x="6610" y="1716"/>
                </a:cubicBezTo>
                <a:cubicBezTo>
                  <a:pt x="6602" y="1773"/>
                  <a:pt x="6628" y="1809"/>
                  <a:pt x="6667" y="1842"/>
                </a:cubicBezTo>
                <a:cubicBezTo>
                  <a:pt x="6725" y="1890"/>
                  <a:pt x="6792" y="1931"/>
                  <a:pt x="6805" y="2017"/>
                </a:cubicBezTo>
                <a:cubicBezTo>
                  <a:pt x="6809" y="2037"/>
                  <a:pt x="6830" y="2057"/>
                  <a:pt x="6848" y="2071"/>
                </a:cubicBezTo>
                <a:cubicBezTo>
                  <a:pt x="6863" y="2084"/>
                  <a:pt x="6886" y="2087"/>
                  <a:pt x="6901" y="2100"/>
                </a:cubicBezTo>
                <a:cubicBezTo>
                  <a:pt x="6918" y="2114"/>
                  <a:pt x="6930" y="2116"/>
                  <a:pt x="6944" y="2098"/>
                </a:cubicBezTo>
                <a:cubicBezTo>
                  <a:pt x="6961" y="2076"/>
                  <a:pt x="6979" y="2052"/>
                  <a:pt x="6996" y="2029"/>
                </a:cubicBezTo>
                <a:cubicBezTo>
                  <a:pt x="6993" y="2053"/>
                  <a:pt x="6985" y="2074"/>
                  <a:pt x="6975" y="2095"/>
                </a:cubicBezTo>
                <a:cubicBezTo>
                  <a:pt x="6963" y="2120"/>
                  <a:pt x="6959" y="2139"/>
                  <a:pt x="6995" y="2147"/>
                </a:cubicBezTo>
                <a:cubicBezTo>
                  <a:pt x="7023" y="2153"/>
                  <a:pt x="7035" y="2171"/>
                  <a:pt x="7031" y="2202"/>
                </a:cubicBezTo>
                <a:cubicBezTo>
                  <a:pt x="7029" y="2224"/>
                  <a:pt x="7034" y="2248"/>
                  <a:pt x="7036" y="2276"/>
                </a:cubicBezTo>
                <a:cubicBezTo>
                  <a:pt x="7078" y="2249"/>
                  <a:pt x="7111" y="2228"/>
                  <a:pt x="7145" y="2206"/>
                </a:cubicBezTo>
                <a:cubicBezTo>
                  <a:pt x="7147" y="2209"/>
                  <a:pt x="7149" y="2211"/>
                  <a:pt x="7151" y="2214"/>
                </a:cubicBezTo>
                <a:cubicBezTo>
                  <a:pt x="7128" y="2241"/>
                  <a:pt x="7106" y="2268"/>
                  <a:pt x="7082" y="2297"/>
                </a:cubicBezTo>
                <a:cubicBezTo>
                  <a:pt x="7111" y="2331"/>
                  <a:pt x="7074" y="2345"/>
                  <a:pt x="7056" y="2368"/>
                </a:cubicBezTo>
                <a:cubicBezTo>
                  <a:pt x="7048" y="2378"/>
                  <a:pt x="7040" y="2401"/>
                  <a:pt x="7043" y="2404"/>
                </a:cubicBezTo>
                <a:cubicBezTo>
                  <a:pt x="7055" y="2414"/>
                  <a:pt x="7072" y="2421"/>
                  <a:pt x="7087" y="2421"/>
                </a:cubicBezTo>
                <a:cubicBezTo>
                  <a:pt x="7100" y="2421"/>
                  <a:pt x="7112" y="2409"/>
                  <a:pt x="7126" y="2403"/>
                </a:cubicBezTo>
                <a:cubicBezTo>
                  <a:pt x="7156" y="2390"/>
                  <a:pt x="7188" y="2378"/>
                  <a:pt x="7219" y="2365"/>
                </a:cubicBezTo>
                <a:cubicBezTo>
                  <a:pt x="7222" y="2371"/>
                  <a:pt x="7224" y="2376"/>
                  <a:pt x="7227" y="2382"/>
                </a:cubicBezTo>
                <a:cubicBezTo>
                  <a:pt x="7207" y="2394"/>
                  <a:pt x="7186" y="2406"/>
                  <a:pt x="7166" y="2419"/>
                </a:cubicBezTo>
                <a:cubicBezTo>
                  <a:pt x="7147" y="2432"/>
                  <a:pt x="7126" y="2446"/>
                  <a:pt x="7113" y="2463"/>
                </a:cubicBezTo>
                <a:cubicBezTo>
                  <a:pt x="7098" y="2485"/>
                  <a:pt x="7091" y="2512"/>
                  <a:pt x="7077" y="2535"/>
                </a:cubicBezTo>
                <a:cubicBezTo>
                  <a:pt x="7063" y="2560"/>
                  <a:pt x="7049" y="2580"/>
                  <a:pt x="7075" y="2608"/>
                </a:cubicBezTo>
                <a:cubicBezTo>
                  <a:pt x="7091" y="2625"/>
                  <a:pt x="7104" y="2652"/>
                  <a:pt x="7106" y="2675"/>
                </a:cubicBezTo>
                <a:cubicBezTo>
                  <a:pt x="7110" y="2709"/>
                  <a:pt x="7132" y="2751"/>
                  <a:pt x="7086" y="2779"/>
                </a:cubicBezTo>
                <a:cubicBezTo>
                  <a:pt x="7081" y="2782"/>
                  <a:pt x="7088" y="2804"/>
                  <a:pt x="7090" y="2816"/>
                </a:cubicBezTo>
                <a:cubicBezTo>
                  <a:pt x="7116" y="2810"/>
                  <a:pt x="7144" y="2808"/>
                  <a:pt x="7168" y="2797"/>
                </a:cubicBezTo>
                <a:cubicBezTo>
                  <a:pt x="7185" y="2790"/>
                  <a:pt x="7195" y="2768"/>
                  <a:pt x="7211" y="2757"/>
                </a:cubicBezTo>
                <a:cubicBezTo>
                  <a:pt x="7262" y="2719"/>
                  <a:pt x="7316" y="2685"/>
                  <a:pt x="7345" y="2624"/>
                </a:cubicBezTo>
                <a:cubicBezTo>
                  <a:pt x="7348" y="2618"/>
                  <a:pt x="7358" y="2616"/>
                  <a:pt x="7363" y="2611"/>
                </a:cubicBezTo>
                <a:cubicBezTo>
                  <a:pt x="7373" y="2603"/>
                  <a:pt x="7385" y="2595"/>
                  <a:pt x="7392" y="2584"/>
                </a:cubicBezTo>
                <a:cubicBezTo>
                  <a:pt x="7404" y="2566"/>
                  <a:pt x="7413" y="2544"/>
                  <a:pt x="7425" y="2526"/>
                </a:cubicBezTo>
                <a:cubicBezTo>
                  <a:pt x="7437" y="2507"/>
                  <a:pt x="7463" y="2489"/>
                  <a:pt x="7462" y="2472"/>
                </a:cubicBezTo>
                <a:cubicBezTo>
                  <a:pt x="7459" y="2418"/>
                  <a:pt x="7491" y="2407"/>
                  <a:pt x="7532" y="2401"/>
                </a:cubicBezTo>
                <a:cubicBezTo>
                  <a:pt x="7542" y="2399"/>
                  <a:pt x="7553" y="2401"/>
                  <a:pt x="7564" y="2401"/>
                </a:cubicBezTo>
                <a:cubicBezTo>
                  <a:pt x="7564" y="2415"/>
                  <a:pt x="7567" y="2430"/>
                  <a:pt x="7562" y="2441"/>
                </a:cubicBezTo>
                <a:cubicBezTo>
                  <a:pt x="7557" y="2453"/>
                  <a:pt x="7545" y="2462"/>
                  <a:pt x="7535" y="2471"/>
                </a:cubicBezTo>
                <a:cubicBezTo>
                  <a:pt x="7424" y="2566"/>
                  <a:pt x="7331" y="2678"/>
                  <a:pt x="7242" y="2793"/>
                </a:cubicBezTo>
                <a:cubicBezTo>
                  <a:pt x="7232" y="2806"/>
                  <a:pt x="7230" y="2826"/>
                  <a:pt x="7225" y="2843"/>
                </a:cubicBezTo>
                <a:cubicBezTo>
                  <a:pt x="7242" y="2849"/>
                  <a:pt x="7258" y="2859"/>
                  <a:pt x="7275" y="2858"/>
                </a:cubicBezTo>
                <a:cubicBezTo>
                  <a:pt x="7313" y="2857"/>
                  <a:pt x="7326" y="2880"/>
                  <a:pt x="7339" y="2910"/>
                </a:cubicBezTo>
                <a:cubicBezTo>
                  <a:pt x="7351" y="2940"/>
                  <a:pt x="7332" y="2947"/>
                  <a:pt x="7314" y="2959"/>
                </a:cubicBezTo>
                <a:cubicBezTo>
                  <a:pt x="7308" y="2963"/>
                  <a:pt x="7305" y="2974"/>
                  <a:pt x="7304" y="2983"/>
                </a:cubicBezTo>
                <a:cubicBezTo>
                  <a:pt x="7299" y="3036"/>
                  <a:pt x="7358" y="3091"/>
                  <a:pt x="7411" y="3084"/>
                </a:cubicBezTo>
                <a:cubicBezTo>
                  <a:pt x="7420" y="3083"/>
                  <a:pt x="7430" y="3086"/>
                  <a:pt x="7439" y="3087"/>
                </a:cubicBezTo>
                <a:cubicBezTo>
                  <a:pt x="7419" y="3105"/>
                  <a:pt x="7395" y="3112"/>
                  <a:pt x="7375" y="3125"/>
                </a:cubicBezTo>
                <a:cubicBezTo>
                  <a:pt x="7361" y="3134"/>
                  <a:pt x="7344" y="3152"/>
                  <a:pt x="7342" y="3168"/>
                </a:cubicBezTo>
                <a:cubicBezTo>
                  <a:pt x="7336" y="3204"/>
                  <a:pt x="7337" y="3241"/>
                  <a:pt x="7337" y="3277"/>
                </a:cubicBezTo>
                <a:cubicBezTo>
                  <a:pt x="7336" y="3296"/>
                  <a:pt x="7334" y="3316"/>
                  <a:pt x="7339" y="3333"/>
                </a:cubicBezTo>
                <a:cubicBezTo>
                  <a:pt x="7347" y="3361"/>
                  <a:pt x="7359" y="3388"/>
                  <a:pt x="7371" y="3416"/>
                </a:cubicBezTo>
                <a:cubicBezTo>
                  <a:pt x="7381" y="3439"/>
                  <a:pt x="7382" y="3460"/>
                  <a:pt x="7361" y="3479"/>
                </a:cubicBezTo>
                <a:cubicBezTo>
                  <a:pt x="7354" y="3485"/>
                  <a:pt x="7348" y="3500"/>
                  <a:pt x="7350" y="3508"/>
                </a:cubicBezTo>
                <a:cubicBezTo>
                  <a:pt x="7370" y="3582"/>
                  <a:pt x="7369" y="3588"/>
                  <a:pt x="7315" y="3627"/>
                </a:cubicBezTo>
                <a:cubicBezTo>
                  <a:pt x="7329" y="3665"/>
                  <a:pt x="7342" y="3703"/>
                  <a:pt x="7357" y="3740"/>
                </a:cubicBezTo>
                <a:cubicBezTo>
                  <a:pt x="7380" y="3797"/>
                  <a:pt x="7398" y="3800"/>
                  <a:pt x="7441" y="3753"/>
                </a:cubicBezTo>
                <a:cubicBezTo>
                  <a:pt x="7466" y="3725"/>
                  <a:pt x="7484" y="3728"/>
                  <a:pt x="7498" y="3764"/>
                </a:cubicBezTo>
                <a:cubicBezTo>
                  <a:pt x="7512" y="3802"/>
                  <a:pt x="7526" y="3840"/>
                  <a:pt x="7539" y="3878"/>
                </a:cubicBezTo>
                <a:cubicBezTo>
                  <a:pt x="7540" y="3882"/>
                  <a:pt x="7536" y="3887"/>
                  <a:pt x="7536" y="3892"/>
                </a:cubicBezTo>
                <a:cubicBezTo>
                  <a:pt x="7538" y="3911"/>
                  <a:pt x="7536" y="3932"/>
                  <a:pt x="7543" y="3949"/>
                </a:cubicBezTo>
                <a:cubicBezTo>
                  <a:pt x="7563" y="3995"/>
                  <a:pt x="7588" y="4038"/>
                  <a:pt x="7540" y="4082"/>
                </a:cubicBezTo>
                <a:cubicBezTo>
                  <a:pt x="7532" y="4090"/>
                  <a:pt x="7530" y="4109"/>
                  <a:pt x="7529" y="4123"/>
                </a:cubicBezTo>
                <a:cubicBezTo>
                  <a:pt x="7527" y="4150"/>
                  <a:pt x="7529" y="4176"/>
                  <a:pt x="7529" y="4203"/>
                </a:cubicBezTo>
                <a:cubicBezTo>
                  <a:pt x="7529" y="4220"/>
                  <a:pt x="7525" y="4233"/>
                  <a:pt x="7505" y="4230"/>
                </a:cubicBezTo>
                <a:lnTo>
                  <a:pt x="7502" y="4229"/>
                </a:lnTo>
                <a:lnTo>
                  <a:pt x="7501" y="4228"/>
                </a:lnTo>
                <a:lnTo>
                  <a:pt x="7501" y="4228"/>
                </a:lnTo>
                <a:lnTo>
                  <a:pt x="7490" y="4207"/>
                </a:lnTo>
                <a:cubicBezTo>
                  <a:pt x="7487" y="4200"/>
                  <a:pt x="7483" y="4193"/>
                  <a:pt x="7480" y="4185"/>
                </a:cubicBezTo>
                <a:cubicBezTo>
                  <a:pt x="7471" y="4166"/>
                  <a:pt x="7462" y="4146"/>
                  <a:pt x="7454" y="4126"/>
                </a:cubicBezTo>
                <a:cubicBezTo>
                  <a:pt x="7434" y="4183"/>
                  <a:pt x="7451" y="4218"/>
                  <a:pt x="7493" y="4227"/>
                </a:cubicBezTo>
                <a:lnTo>
                  <a:pt x="7501" y="4228"/>
                </a:lnTo>
                <a:lnTo>
                  <a:pt x="7501" y="4229"/>
                </a:lnTo>
                <a:lnTo>
                  <a:pt x="7502" y="4229"/>
                </a:lnTo>
                <a:lnTo>
                  <a:pt x="7507" y="4236"/>
                </a:lnTo>
                <a:cubicBezTo>
                  <a:pt x="7522" y="4253"/>
                  <a:pt x="7540" y="4258"/>
                  <a:pt x="7553" y="4244"/>
                </a:cubicBezTo>
                <a:cubicBezTo>
                  <a:pt x="7576" y="4218"/>
                  <a:pt x="7594" y="4229"/>
                  <a:pt x="7608" y="4238"/>
                </a:cubicBezTo>
                <a:cubicBezTo>
                  <a:pt x="7612" y="4261"/>
                  <a:pt x="7615" y="4278"/>
                  <a:pt x="7619" y="4295"/>
                </a:cubicBezTo>
                <a:cubicBezTo>
                  <a:pt x="7632" y="4340"/>
                  <a:pt x="7648" y="4385"/>
                  <a:pt x="7658" y="4432"/>
                </a:cubicBezTo>
                <a:cubicBezTo>
                  <a:pt x="7660" y="4446"/>
                  <a:pt x="7650" y="4471"/>
                  <a:pt x="7637" y="4479"/>
                </a:cubicBezTo>
                <a:cubicBezTo>
                  <a:pt x="7615" y="4494"/>
                  <a:pt x="7587" y="4501"/>
                  <a:pt x="7561" y="4511"/>
                </a:cubicBezTo>
                <a:cubicBezTo>
                  <a:pt x="7563" y="4516"/>
                  <a:pt x="7564" y="4521"/>
                  <a:pt x="7566" y="4526"/>
                </a:cubicBezTo>
                <a:cubicBezTo>
                  <a:pt x="7590" y="4523"/>
                  <a:pt x="7615" y="4519"/>
                  <a:pt x="7638" y="4516"/>
                </a:cubicBezTo>
                <a:cubicBezTo>
                  <a:pt x="7640" y="4529"/>
                  <a:pt x="7648" y="4547"/>
                  <a:pt x="7643" y="4552"/>
                </a:cubicBezTo>
                <a:cubicBezTo>
                  <a:pt x="7614" y="4583"/>
                  <a:pt x="7586" y="4620"/>
                  <a:pt x="7549" y="4636"/>
                </a:cubicBezTo>
                <a:cubicBezTo>
                  <a:pt x="7515" y="4650"/>
                  <a:pt x="7498" y="4669"/>
                  <a:pt x="7484" y="4698"/>
                </a:cubicBezTo>
                <a:cubicBezTo>
                  <a:pt x="7464" y="4742"/>
                  <a:pt x="7446" y="4788"/>
                  <a:pt x="7423" y="4831"/>
                </a:cubicBezTo>
                <a:cubicBezTo>
                  <a:pt x="7416" y="4845"/>
                  <a:pt x="7401" y="4863"/>
                  <a:pt x="7388" y="4864"/>
                </a:cubicBezTo>
                <a:cubicBezTo>
                  <a:pt x="7345" y="4867"/>
                  <a:pt x="7301" y="4862"/>
                  <a:pt x="7257" y="4861"/>
                </a:cubicBezTo>
                <a:cubicBezTo>
                  <a:pt x="7242" y="4861"/>
                  <a:pt x="7227" y="4861"/>
                  <a:pt x="7213" y="4861"/>
                </a:cubicBezTo>
                <a:cubicBezTo>
                  <a:pt x="7245" y="4902"/>
                  <a:pt x="7279" y="4935"/>
                  <a:pt x="7301" y="4976"/>
                </a:cubicBezTo>
                <a:cubicBezTo>
                  <a:pt x="7327" y="5025"/>
                  <a:pt x="7357" y="5062"/>
                  <a:pt x="7413" y="5076"/>
                </a:cubicBezTo>
                <a:cubicBezTo>
                  <a:pt x="7447" y="5084"/>
                  <a:pt x="7466" y="5108"/>
                  <a:pt x="7466" y="5142"/>
                </a:cubicBezTo>
                <a:cubicBezTo>
                  <a:pt x="7466" y="5156"/>
                  <a:pt x="7457" y="5176"/>
                  <a:pt x="7445" y="5183"/>
                </a:cubicBezTo>
                <a:cubicBezTo>
                  <a:pt x="7434" y="5190"/>
                  <a:pt x="7407" y="5188"/>
                  <a:pt x="7402" y="5181"/>
                </a:cubicBezTo>
                <a:cubicBezTo>
                  <a:pt x="7385" y="5151"/>
                  <a:pt x="7364" y="5157"/>
                  <a:pt x="7343" y="5170"/>
                </a:cubicBezTo>
                <a:cubicBezTo>
                  <a:pt x="7313" y="5188"/>
                  <a:pt x="7300" y="5176"/>
                  <a:pt x="7286" y="5147"/>
                </a:cubicBezTo>
                <a:cubicBezTo>
                  <a:pt x="7272" y="5119"/>
                  <a:pt x="7252" y="5079"/>
                  <a:pt x="7227" y="5073"/>
                </a:cubicBezTo>
                <a:cubicBezTo>
                  <a:pt x="7173" y="5058"/>
                  <a:pt x="7135" y="5023"/>
                  <a:pt x="7095" y="4990"/>
                </a:cubicBezTo>
                <a:cubicBezTo>
                  <a:pt x="7053" y="4956"/>
                  <a:pt x="7043" y="4958"/>
                  <a:pt x="7003" y="4992"/>
                </a:cubicBezTo>
                <a:cubicBezTo>
                  <a:pt x="6959" y="5030"/>
                  <a:pt x="6907" y="5059"/>
                  <a:pt x="6859" y="5093"/>
                </a:cubicBezTo>
                <a:cubicBezTo>
                  <a:pt x="6849" y="5100"/>
                  <a:pt x="6832" y="5110"/>
                  <a:pt x="6831" y="5120"/>
                </a:cubicBezTo>
                <a:cubicBezTo>
                  <a:pt x="6830" y="5131"/>
                  <a:pt x="6842" y="5149"/>
                  <a:pt x="6853" y="5155"/>
                </a:cubicBezTo>
                <a:cubicBezTo>
                  <a:pt x="6880" y="5170"/>
                  <a:pt x="6887" y="5185"/>
                  <a:pt x="6879" y="5218"/>
                </a:cubicBezTo>
                <a:cubicBezTo>
                  <a:pt x="6871" y="5257"/>
                  <a:pt x="6849" y="5270"/>
                  <a:pt x="6816" y="5277"/>
                </a:cubicBezTo>
                <a:cubicBezTo>
                  <a:pt x="6780" y="5285"/>
                  <a:pt x="6766" y="5261"/>
                  <a:pt x="6753" y="5235"/>
                </a:cubicBezTo>
                <a:cubicBezTo>
                  <a:pt x="6748" y="5225"/>
                  <a:pt x="6743" y="5215"/>
                  <a:pt x="6739" y="5205"/>
                </a:cubicBezTo>
                <a:cubicBezTo>
                  <a:pt x="6736" y="5241"/>
                  <a:pt x="6740" y="5277"/>
                  <a:pt x="6747" y="5311"/>
                </a:cubicBezTo>
                <a:cubicBezTo>
                  <a:pt x="6751" y="5335"/>
                  <a:pt x="6753" y="5364"/>
                  <a:pt x="6793" y="5350"/>
                </a:cubicBezTo>
                <a:cubicBezTo>
                  <a:pt x="6797" y="5348"/>
                  <a:pt x="6810" y="5359"/>
                  <a:pt x="6813" y="5366"/>
                </a:cubicBezTo>
                <a:cubicBezTo>
                  <a:pt x="6820" y="5383"/>
                  <a:pt x="6827" y="5403"/>
                  <a:pt x="6829" y="5422"/>
                </a:cubicBezTo>
                <a:cubicBezTo>
                  <a:pt x="6836" y="5489"/>
                  <a:pt x="6815" y="5558"/>
                  <a:pt x="6845" y="5624"/>
                </a:cubicBezTo>
                <a:cubicBezTo>
                  <a:pt x="6849" y="5631"/>
                  <a:pt x="6848" y="5644"/>
                  <a:pt x="6844" y="5651"/>
                </a:cubicBezTo>
                <a:cubicBezTo>
                  <a:pt x="6840" y="5657"/>
                  <a:pt x="6825" y="5664"/>
                  <a:pt x="6820" y="5661"/>
                </a:cubicBezTo>
                <a:cubicBezTo>
                  <a:pt x="6806" y="5653"/>
                  <a:pt x="6795" y="5641"/>
                  <a:pt x="6782" y="5630"/>
                </a:cubicBezTo>
                <a:cubicBezTo>
                  <a:pt x="6790" y="5621"/>
                  <a:pt x="6799" y="5614"/>
                  <a:pt x="6806" y="5604"/>
                </a:cubicBezTo>
                <a:cubicBezTo>
                  <a:pt x="6810" y="5599"/>
                  <a:pt x="6814" y="5590"/>
                  <a:pt x="6813" y="5584"/>
                </a:cubicBezTo>
                <a:cubicBezTo>
                  <a:pt x="6809" y="5560"/>
                  <a:pt x="6808" y="5536"/>
                  <a:pt x="6799" y="5515"/>
                </a:cubicBezTo>
                <a:cubicBezTo>
                  <a:pt x="6779" y="5465"/>
                  <a:pt x="6754" y="5417"/>
                  <a:pt x="6731" y="5368"/>
                </a:cubicBezTo>
                <a:cubicBezTo>
                  <a:pt x="6713" y="5329"/>
                  <a:pt x="6696" y="5289"/>
                  <a:pt x="6677" y="5250"/>
                </a:cubicBezTo>
                <a:cubicBezTo>
                  <a:pt x="6672" y="5239"/>
                  <a:pt x="6664" y="5226"/>
                  <a:pt x="6654" y="5220"/>
                </a:cubicBezTo>
                <a:cubicBezTo>
                  <a:pt x="6628" y="5202"/>
                  <a:pt x="6600" y="5187"/>
                  <a:pt x="6568" y="5169"/>
                </a:cubicBezTo>
                <a:cubicBezTo>
                  <a:pt x="6553" y="5206"/>
                  <a:pt x="6531" y="5247"/>
                  <a:pt x="6519" y="5291"/>
                </a:cubicBezTo>
                <a:cubicBezTo>
                  <a:pt x="6510" y="5321"/>
                  <a:pt x="6482" y="5357"/>
                  <a:pt x="6524" y="5385"/>
                </a:cubicBezTo>
                <a:cubicBezTo>
                  <a:pt x="6502" y="5406"/>
                  <a:pt x="6491" y="5423"/>
                  <a:pt x="6511" y="5453"/>
                </a:cubicBezTo>
                <a:cubicBezTo>
                  <a:pt x="6522" y="5470"/>
                  <a:pt x="6530" y="5496"/>
                  <a:pt x="6505" y="5515"/>
                </a:cubicBezTo>
                <a:cubicBezTo>
                  <a:pt x="6478" y="5537"/>
                  <a:pt x="6451" y="5559"/>
                  <a:pt x="6424" y="5582"/>
                </a:cubicBezTo>
                <a:cubicBezTo>
                  <a:pt x="6366" y="5631"/>
                  <a:pt x="6306" y="5678"/>
                  <a:pt x="6221" y="5667"/>
                </a:cubicBezTo>
                <a:cubicBezTo>
                  <a:pt x="6222" y="5691"/>
                  <a:pt x="6225" y="5710"/>
                  <a:pt x="6225" y="5730"/>
                </a:cubicBezTo>
                <a:cubicBezTo>
                  <a:pt x="6225" y="5736"/>
                  <a:pt x="6220" y="5746"/>
                  <a:pt x="6215" y="5747"/>
                </a:cubicBezTo>
                <a:cubicBezTo>
                  <a:pt x="6210" y="5749"/>
                  <a:pt x="6201" y="5745"/>
                  <a:pt x="6196" y="5741"/>
                </a:cubicBezTo>
                <a:cubicBezTo>
                  <a:pt x="6182" y="5727"/>
                  <a:pt x="6169" y="5713"/>
                  <a:pt x="6145" y="5690"/>
                </a:cubicBezTo>
                <a:cubicBezTo>
                  <a:pt x="6132" y="5726"/>
                  <a:pt x="6120" y="5752"/>
                  <a:pt x="6116" y="5777"/>
                </a:cubicBezTo>
                <a:cubicBezTo>
                  <a:pt x="6109" y="5829"/>
                  <a:pt x="6077" y="5859"/>
                  <a:pt x="6027" y="5863"/>
                </a:cubicBezTo>
                <a:cubicBezTo>
                  <a:pt x="5968" y="5868"/>
                  <a:pt x="5912" y="5858"/>
                  <a:pt x="5865" y="5824"/>
                </a:cubicBezTo>
                <a:cubicBezTo>
                  <a:pt x="5818" y="5791"/>
                  <a:pt x="5777" y="5751"/>
                  <a:pt x="5728" y="5709"/>
                </a:cubicBezTo>
                <a:cubicBezTo>
                  <a:pt x="5728" y="5709"/>
                  <a:pt x="5726" y="5720"/>
                  <a:pt x="5720" y="5726"/>
                </a:cubicBezTo>
                <a:cubicBezTo>
                  <a:pt x="5703" y="5742"/>
                  <a:pt x="5682" y="5771"/>
                  <a:pt x="5668" y="5768"/>
                </a:cubicBezTo>
                <a:cubicBezTo>
                  <a:pt x="5592" y="5754"/>
                  <a:pt x="5515" y="5736"/>
                  <a:pt x="5469" y="5662"/>
                </a:cubicBezTo>
                <a:cubicBezTo>
                  <a:pt x="5458" y="5644"/>
                  <a:pt x="5444" y="5627"/>
                  <a:pt x="5428" y="5613"/>
                </a:cubicBezTo>
                <a:cubicBezTo>
                  <a:pt x="5379" y="5570"/>
                  <a:pt x="5329" y="5529"/>
                  <a:pt x="5281" y="5486"/>
                </a:cubicBezTo>
                <a:cubicBezTo>
                  <a:pt x="5245" y="5453"/>
                  <a:pt x="5170" y="5440"/>
                  <a:pt x="5128" y="5466"/>
                </a:cubicBezTo>
                <a:cubicBezTo>
                  <a:pt x="5116" y="5474"/>
                  <a:pt x="5100" y="5487"/>
                  <a:pt x="5097" y="5501"/>
                </a:cubicBezTo>
                <a:cubicBezTo>
                  <a:pt x="5091" y="5536"/>
                  <a:pt x="5087" y="5572"/>
                  <a:pt x="5089" y="5607"/>
                </a:cubicBezTo>
                <a:cubicBezTo>
                  <a:pt x="5091" y="5641"/>
                  <a:pt x="5086" y="5670"/>
                  <a:pt x="5055" y="5686"/>
                </a:cubicBezTo>
                <a:cubicBezTo>
                  <a:pt x="5021" y="5704"/>
                  <a:pt x="5005" y="5675"/>
                  <a:pt x="4990" y="5653"/>
                </a:cubicBezTo>
                <a:cubicBezTo>
                  <a:pt x="4970" y="5624"/>
                  <a:pt x="4950" y="5622"/>
                  <a:pt x="4924" y="5644"/>
                </a:cubicBezTo>
                <a:cubicBezTo>
                  <a:pt x="4907" y="5658"/>
                  <a:pt x="4890" y="5666"/>
                  <a:pt x="4869" y="5644"/>
                </a:cubicBezTo>
                <a:cubicBezTo>
                  <a:pt x="4860" y="5635"/>
                  <a:pt x="4838" y="5635"/>
                  <a:pt x="4822" y="5635"/>
                </a:cubicBezTo>
                <a:cubicBezTo>
                  <a:pt x="4761" y="5635"/>
                  <a:pt x="4736" y="5684"/>
                  <a:pt x="4704" y="5724"/>
                </a:cubicBezTo>
                <a:cubicBezTo>
                  <a:pt x="4696" y="5735"/>
                  <a:pt x="4683" y="5744"/>
                  <a:pt x="4669" y="5749"/>
                </a:cubicBezTo>
                <a:cubicBezTo>
                  <a:pt x="4666" y="5751"/>
                  <a:pt x="4649" y="5736"/>
                  <a:pt x="4650" y="5733"/>
                </a:cubicBezTo>
                <a:cubicBezTo>
                  <a:pt x="4657" y="5719"/>
                  <a:pt x="4664" y="5705"/>
                  <a:pt x="4675" y="5693"/>
                </a:cubicBezTo>
                <a:cubicBezTo>
                  <a:pt x="4690" y="5676"/>
                  <a:pt x="4709" y="5661"/>
                  <a:pt x="4726" y="5645"/>
                </a:cubicBezTo>
                <a:cubicBezTo>
                  <a:pt x="4724" y="5639"/>
                  <a:pt x="4722" y="5633"/>
                  <a:pt x="4720" y="5627"/>
                </a:cubicBezTo>
                <a:cubicBezTo>
                  <a:pt x="4682" y="5627"/>
                  <a:pt x="4643" y="5623"/>
                  <a:pt x="4606" y="5629"/>
                </a:cubicBezTo>
                <a:cubicBezTo>
                  <a:pt x="4564" y="5635"/>
                  <a:pt x="4525" y="5654"/>
                  <a:pt x="4484" y="5661"/>
                </a:cubicBezTo>
                <a:cubicBezTo>
                  <a:pt x="4417" y="5673"/>
                  <a:pt x="4368" y="5714"/>
                  <a:pt x="4315" y="5750"/>
                </a:cubicBezTo>
                <a:cubicBezTo>
                  <a:pt x="4305" y="5757"/>
                  <a:pt x="4296" y="5772"/>
                  <a:pt x="4295" y="5784"/>
                </a:cubicBezTo>
                <a:cubicBezTo>
                  <a:pt x="4294" y="5830"/>
                  <a:pt x="4261" y="5849"/>
                  <a:pt x="4230" y="5873"/>
                </a:cubicBezTo>
                <a:cubicBezTo>
                  <a:pt x="4200" y="5897"/>
                  <a:pt x="4167" y="5923"/>
                  <a:pt x="4148" y="5955"/>
                </a:cubicBezTo>
                <a:cubicBezTo>
                  <a:pt x="4102" y="6035"/>
                  <a:pt x="4063" y="6119"/>
                  <a:pt x="4019" y="6200"/>
                </a:cubicBezTo>
                <a:cubicBezTo>
                  <a:pt x="4009" y="6219"/>
                  <a:pt x="3992" y="6233"/>
                  <a:pt x="3978" y="6249"/>
                </a:cubicBezTo>
                <a:cubicBezTo>
                  <a:pt x="3974" y="6247"/>
                  <a:pt x="3970" y="6245"/>
                  <a:pt x="3966" y="6242"/>
                </a:cubicBezTo>
                <a:cubicBezTo>
                  <a:pt x="3968" y="6235"/>
                  <a:pt x="3967" y="6226"/>
                  <a:pt x="3971" y="6220"/>
                </a:cubicBezTo>
                <a:cubicBezTo>
                  <a:pt x="3986" y="6198"/>
                  <a:pt x="4005" y="6178"/>
                  <a:pt x="4017" y="6154"/>
                </a:cubicBezTo>
                <a:cubicBezTo>
                  <a:pt x="4058" y="6069"/>
                  <a:pt x="4095" y="5982"/>
                  <a:pt x="4136" y="5896"/>
                </a:cubicBezTo>
                <a:cubicBezTo>
                  <a:pt x="4160" y="5846"/>
                  <a:pt x="4147" y="5797"/>
                  <a:pt x="4134" y="5750"/>
                </a:cubicBezTo>
                <a:cubicBezTo>
                  <a:pt x="4130" y="5737"/>
                  <a:pt x="4109" y="5720"/>
                  <a:pt x="4096" y="5721"/>
                </a:cubicBezTo>
                <a:cubicBezTo>
                  <a:pt x="4070" y="5722"/>
                  <a:pt x="4041" y="5728"/>
                  <a:pt x="4019" y="5742"/>
                </a:cubicBezTo>
                <a:cubicBezTo>
                  <a:pt x="3990" y="5760"/>
                  <a:pt x="3967" y="5787"/>
                  <a:pt x="3927" y="5767"/>
                </a:cubicBezTo>
                <a:cubicBezTo>
                  <a:pt x="3922" y="5764"/>
                  <a:pt x="3910" y="5770"/>
                  <a:pt x="3904" y="5775"/>
                </a:cubicBezTo>
                <a:cubicBezTo>
                  <a:pt x="3839" y="5833"/>
                  <a:pt x="3776" y="5891"/>
                  <a:pt x="3712" y="5949"/>
                </a:cubicBezTo>
                <a:cubicBezTo>
                  <a:pt x="3692" y="5968"/>
                  <a:pt x="3678" y="5994"/>
                  <a:pt x="3633" y="5989"/>
                </a:cubicBezTo>
                <a:cubicBezTo>
                  <a:pt x="3671" y="5946"/>
                  <a:pt x="3702" y="5909"/>
                  <a:pt x="3736" y="5873"/>
                </a:cubicBezTo>
                <a:cubicBezTo>
                  <a:pt x="3766" y="5841"/>
                  <a:pt x="3792" y="5799"/>
                  <a:pt x="3829" y="5782"/>
                </a:cubicBezTo>
                <a:cubicBezTo>
                  <a:pt x="3879" y="5759"/>
                  <a:pt x="3912" y="5723"/>
                  <a:pt x="3945" y="5684"/>
                </a:cubicBezTo>
                <a:cubicBezTo>
                  <a:pt x="3956" y="5671"/>
                  <a:pt x="4002" y="5656"/>
                  <a:pt x="3951" y="5633"/>
                </a:cubicBezTo>
                <a:cubicBezTo>
                  <a:pt x="3948" y="5632"/>
                  <a:pt x="3948" y="5621"/>
                  <a:pt x="3948" y="5614"/>
                </a:cubicBezTo>
                <a:cubicBezTo>
                  <a:pt x="3948" y="5595"/>
                  <a:pt x="3949" y="5577"/>
                  <a:pt x="3948" y="5558"/>
                </a:cubicBezTo>
                <a:cubicBezTo>
                  <a:pt x="3945" y="5484"/>
                  <a:pt x="3904" y="5455"/>
                  <a:pt x="3841" y="5494"/>
                </a:cubicBezTo>
                <a:cubicBezTo>
                  <a:pt x="3756" y="5546"/>
                  <a:pt x="3675" y="5605"/>
                  <a:pt x="3595" y="5666"/>
                </a:cubicBezTo>
                <a:cubicBezTo>
                  <a:pt x="3540" y="5706"/>
                  <a:pt x="3491" y="5754"/>
                  <a:pt x="3438" y="5797"/>
                </a:cubicBezTo>
                <a:cubicBezTo>
                  <a:pt x="3429" y="5805"/>
                  <a:pt x="3413" y="5805"/>
                  <a:pt x="3399" y="5809"/>
                </a:cubicBezTo>
                <a:cubicBezTo>
                  <a:pt x="3406" y="5792"/>
                  <a:pt x="3415" y="5780"/>
                  <a:pt x="3426" y="5771"/>
                </a:cubicBezTo>
                <a:cubicBezTo>
                  <a:pt x="3466" y="5736"/>
                  <a:pt x="3508" y="5703"/>
                  <a:pt x="3546" y="5666"/>
                </a:cubicBezTo>
                <a:cubicBezTo>
                  <a:pt x="3581" y="5631"/>
                  <a:pt x="3609" y="5590"/>
                  <a:pt x="3601" y="5536"/>
                </a:cubicBezTo>
                <a:cubicBezTo>
                  <a:pt x="3510" y="5531"/>
                  <a:pt x="3490" y="5615"/>
                  <a:pt x="3439" y="5663"/>
                </a:cubicBezTo>
                <a:cubicBezTo>
                  <a:pt x="3433" y="5649"/>
                  <a:pt x="3430" y="5636"/>
                  <a:pt x="3434" y="5626"/>
                </a:cubicBezTo>
                <a:cubicBezTo>
                  <a:pt x="3447" y="5592"/>
                  <a:pt x="3466" y="5560"/>
                  <a:pt x="3477" y="5525"/>
                </a:cubicBezTo>
                <a:cubicBezTo>
                  <a:pt x="3483" y="5507"/>
                  <a:pt x="3475" y="5485"/>
                  <a:pt x="3474" y="5465"/>
                </a:cubicBezTo>
                <a:cubicBezTo>
                  <a:pt x="3457" y="5470"/>
                  <a:pt x="3438" y="5472"/>
                  <a:pt x="3425" y="5482"/>
                </a:cubicBezTo>
                <a:cubicBezTo>
                  <a:pt x="3381" y="5519"/>
                  <a:pt x="3334" y="5525"/>
                  <a:pt x="3280" y="5509"/>
                </a:cubicBezTo>
                <a:cubicBezTo>
                  <a:pt x="3222" y="5490"/>
                  <a:pt x="3213" y="5496"/>
                  <a:pt x="3193" y="5567"/>
                </a:cubicBezTo>
                <a:cubicBezTo>
                  <a:pt x="3175" y="5551"/>
                  <a:pt x="3155" y="5541"/>
                  <a:pt x="3148" y="5525"/>
                </a:cubicBezTo>
                <a:cubicBezTo>
                  <a:pt x="3144" y="5517"/>
                  <a:pt x="3165" y="5487"/>
                  <a:pt x="3174" y="5487"/>
                </a:cubicBezTo>
                <a:cubicBezTo>
                  <a:pt x="3218" y="5489"/>
                  <a:pt x="3237" y="5462"/>
                  <a:pt x="3256" y="5429"/>
                </a:cubicBezTo>
                <a:cubicBezTo>
                  <a:pt x="3205" y="5404"/>
                  <a:pt x="3158" y="5405"/>
                  <a:pt x="3114" y="5440"/>
                </a:cubicBezTo>
                <a:cubicBezTo>
                  <a:pt x="3080" y="5467"/>
                  <a:pt x="3046" y="5495"/>
                  <a:pt x="3009" y="5518"/>
                </a:cubicBezTo>
                <a:cubicBezTo>
                  <a:pt x="2982" y="5534"/>
                  <a:pt x="2947" y="5539"/>
                  <a:pt x="2919" y="5555"/>
                </a:cubicBezTo>
                <a:cubicBezTo>
                  <a:pt x="2833" y="5606"/>
                  <a:pt x="2750" y="5662"/>
                  <a:pt x="2664" y="5713"/>
                </a:cubicBezTo>
                <a:cubicBezTo>
                  <a:pt x="2588" y="5758"/>
                  <a:pt x="2510" y="5800"/>
                  <a:pt x="2432" y="5842"/>
                </a:cubicBezTo>
                <a:cubicBezTo>
                  <a:pt x="2413" y="5852"/>
                  <a:pt x="2392" y="5858"/>
                  <a:pt x="2366" y="5868"/>
                </a:cubicBezTo>
                <a:cubicBezTo>
                  <a:pt x="2368" y="5853"/>
                  <a:pt x="2366" y="5843"/>
                  <a:pt x="2370" y="5841"/>
                </a:cubicBezTo>
                <a:cubicBezTo>
                  <a:pt x="2389" y="5827"/>
                  <a:pt x="2409" y="5814"/>
                  <a:pt x="2429" y="5802"/>
                </a:cubicBezTo>
                <a:cubicBezTo>
                  <a:pt x="2501" y="5760"/>
                  <a:pt x="2573" y="5718"/>
                  <a:pt x="2645" y="5676"/>
                </a:cubicBezTo>
                <a:cubicBezTo>
                  <a:pt x="2659" y="5668"/>
                  <a:pt x="2684" y="5661"/>
                  <a:pt x="2685" y="5650"/>
                </a:cubicBezTo>
                <a:cubicBezTo>
                  <a:pt x="2689" y="5620"/>
                  <a:pt x="2707" y="5623"/>
                  <a:pt x="2728" y="5620"/>
                </a:cubicBezTo>
                <a:cubicBezTo>
                  <a:pt x="2750" y="5618"/>
                  <a:pt x="2770" y="5610"/>
                  <a:pt x="2792" y="5605"/>
                </a:cubicBezTo>
                <a:cubicBezTo>
                  <a:pt x="2795" y="5604"/>
                  <a:pt x="2799" y="5601"/>
                  <a:pt x="2803" y="5600"/>
                </a:cubicBezTo>
                <a:cubicBezTo>
                  <a:pt x="2791" y="5589"/>
                  <a:pt x="2783" y="5582"/>
                  <a:pt x="2772" y="5572"/>
                </a:cubicBezTo>
                <a:cubicBezTo>
                  <a:pt x="2785" y="5560"/>
                  <a:pt x="2795" y="5549"/>
                  <a:pt x="2807" y="5542"/>
                </a:cubicBezTo>
                <a:cubicBezTo>
                  <a:pt x="2876" y="5503"/>
                  <a:pt x="2947" y="5467"/>
                  <a:pt x="3016" y="5425"/>
                </a:cubicBezTo>
                <a:cubicBezTo>
                  <a:pt x="3055" y="5401"/>
                  <a:pt x="3090" y="5370"/>
                  <a:pt x="3124" y="5339"/>
                </a:cubicBezTo>
                <a:cubicBezTo>
                  <a:pt x="3131" y="5333"/>
                  <a:pt x="3134" y="5314"/>
                  <a:pt x="3130" y="5307"/>
                </a:cubicBezTo>
                <a:cubicBezTo>
                  <a:pt x="3117" y="5284"/>
                  <a:pt x="3066" y="5273"/>
                  <a:pt x="3042" y="5284"/>
                </a:cubicBezTo>
                <a:cubicBezTo>
                  <a:pt x="2960" y="5322"/>
                  <a:pt x="2879" y="5366"/>
                  <a:pt x="2794" y="5398"/>
                </a:cubicBezTo>
                <a:cubicBezTo>
                  <a:pt x="2708" y="5429"/>
                  <a:pt x="2643" y="5483"/>
                  <a:pt x="2590" y="5555"/>
                </a:cubicBezTo>
                <a:cubicBezTo>
                  <a:pt x="2584" y="5563"/>
                  <a:pt x="2585" y="5576"/>
                  <a:pt x="2582" y="5588"/>
                </a:cubicBezTo>
                <a:cubicBezTo>
                  <a:pt x="2527" y="5552"/>
                  <a:pt x="2521" y="5608"/>
                  <a:pt x="2501" y="5639"/>
                </a:cubicBezTo>
                <a:cubicBezTo>
                  <a:pt x="2495" y="5648"/>
                  <a:pt x="2488" y="5658"/>
                  <a:pt x="2480" y="5663"/>
                </a:cubicBezTo>
                <a:cubicBezTo>
                  <a:pt x="2466" y="5671"/>
                  <a:pt x="2449" y="5674"/>
                  <a:pt x="2423" y="5682"/>
                </a:cubicBezTo>
                <a:cubicBezTo>
                  <a:pt x="2462" y="5577"/>
                  <a:pt x="2508" y="5494"/>
                  <a:pt x="2589" y="5433"/>
                </a:cubicBezTo>
                <a:cubicBezTo>
                  <a:pt x="2604" y="5421"/>
                  <a:pt x="2613" y="5399"/>
                  <a:pt x="2623" y="5381"/>
                </a:cubicBezTo>
                <a:cubicBezTo>
                  <a:pt x="2638" y="5351"/>
                  <a:pt x="2650" y="5321"/>
                  <a:pt x="2663" y="5291"/>
                </a:cubicBezTo>
                <a:cubicBezTo>
                  <a:pt x="2666" y="5284"/>
                  <a:pt x="2667" y="5277"/>
                  <a:pt x="2670" y="5267"/>
                </a:cubicBezTo>
                <a:cubicBezTo>
                  <a:pt x="2651" y="5267"/>
                  <a:pt x="2635" y="5267"/>
                  <a:pt x="2612" y="5267"/>
                </a:cubicBezTo>
                <a:cubicBezTo>
                  <a:pt x="2633" y="5250"/>
                  <a:pt x="2647" y="5237"/>
                  <a:pt x="2654" y="5231"/>
                </a:cubicBezTo>
                <a:cubicBezTo>
                  <a:pt x="2654" y="5214"/>
                  <a:pt x="2651" y="5199"/>
                  <a:pt x="2654" y="5197"/>
                </a:cubicBezTo>
                <a:cubicBezTo>
                  <a:pt x="2682" y="5183"/>
                  <a:pt x="2672" y="5160"/>
                  <a:pt x="2667" y="5141"/>
                </a:cubicBezTo>
                <a:cubicBezTo>
                  <a:pt x="2655" y="5098"/>
                  <a:pt x="2601" y="5071"/>
                  <a:pt x="2615" y="5016"/>
                </a:cubicBezTo>
                <a:cubicBezTo>
                  <a:pt x="2615" y="5015"/>
                  <a:pt x="2611" y="5013"/>
                  <a:pt x="2612" y="5014"/>
                </a:cubicBezTo>
                <a:cubicBezTo>
                  <a:pt x="2579" y="5028"/>
                  <a:pt x="2548" y="5041"/>
                  <a:pt x="2516" y="5055"/>
                </a:cubicBezTo>
                <a:cubicBezTo>
                  <a:pt x="2503" y="5021"/>
                  <a:pt x="2519" y="5000"/>
                  <a:pt x="2543" y="5003"/>
                </a:cubicBezTo>
                <a:cubicBezTo>
                  <a:pt x="2577" y="5006"/>
                  <a:pt x="2585" y="4984"/>
                  <a:pt x="2597" y="4966"/>
                </a:cubicBezTo>
                <a:cubicBezTo>
                  <a:pt x="2569" y="4904"/>
                  <a:pt x="2530" y="4877"/>
                  <a:pt x="2460" y="4897"/>
                </a:cubicBezTo>
                <a:cubicBezTo>
                  <a:pt x="2423" y="4908"/>
                  <a:pt x="2375" y="4916"/>
                  <a:pt x="2344" y="4900"/>
                </a:cubicBezTo>
                <a:cubicBezTo>
                  <a:pt x="2266" y="4862"/>
                  <a:pt x="2190" y="4885"/>
                  <a:pt x="2117" y="4898"/>
                </a:cubicBezTo>
                <a:cubicBezTo>
                  <a:pt x="2061" y="4908"/>
                  <a:pt x="2009" y="4948"/>
                  <a:pt x="1957" y="4979"/>
                </a:cubicBezTo>
                <a:cubicBezTo>
                  <a:pt x="1886" y="5020"/>
                  <a:pt x="1818" y="5065"/>
                  <a:pt x="1748" y="5109"/>
                </a:cubicBezTo>
                <a:cubicBezTo>
                  <a:pt x="1715" y="5129"/>
                  <a:pt x="1682" y="5150"/>
                  <a:pt x="1647" y="5168"/>
                </a:cubicBezTo>
                <a:cubicBezTo>
                  <a:pt x="1638" y="5173"/>
                  <a:pt x="1625" y="5169"/>
                  <a:pt x="1613" y="5169"/>
                </a:cubicBezTo>
                <a:cubicBezTo>
                  <a:pt x="1611" y="5166"/>
                  <a:pt x="1609" y="5163"/>
                  <a:pt x="1607" y="5160"/>
                </a:cubicBezTo>
                <a:cubicBezTo>
                  <a:pt x="1621" y="5144"/>
                  <a:pt x="1634" y="5125"/>
                  <a:pt x="1651" y="5111"/>
                </a:cubicBezTo>
                <a:cubicBezTo>
                  <a:pt x="1702" y="5071"/>
                  <a:pt x="1755" y="5032"/>
                  <a:pt x="1808" y="4994"/>
                </a:cubicBezTo>
                <a:cubicBezTo>
                  <a:pt x="1854" y="4961"/>
                  <a:pt x="1902" y="4931"/>
                  <a:pt x="1949" y="4901"/>
                </a:cubicBezTo>
                <a:cubicBezTo>
                  <a:pt x="1964" y="4892"/>
                  <a:pt x="1982" y="4892"/>
                  <a:pt x="1997" y="4884"/>
                </a:cubicBezTo>
                <a:cubicBezTo>
                  <a:pt x="2040" y="4860"/>
                  <a:pt x="2082" y="4832"/>
                  <a:pt x="2127" y="4809"/>
                </a:cubicBezTo>
                <a:cubicBezTo>
                  <a:pt x="2194" y="4775"/>
                  <a:pt x="2265" y="4747"/>
                  <a:pt x="2299" y="4670"/>
                </a:cubicBezTo>
                <a:cubicBezTo>
                  <a:pt x="2264" y="4629"/>
                  <a:pt x="2232" y="4621"/>
                  <a:pt x="2187" y="4646"/>
                </a:cubicBezTo>
                <a:cubicBezTo>
                  <a:pt x="2138" y="4673"/>
                  <a:pt x="2092" y="4705"/>
                  <a:pt x="2042" y="4728"/>
                </a:cubicBezTo>
                <a:cubicBezTo>
                  <a:pt x="1922" y="4782"/>
                  <a:pt x="1791" y="4812"/>
                  <a:pt x="1688" y="4902"/>
                </a:cubicBezTo>
                <a:cubicBezTo>
                  <a:pt x="1682" y="4908"/>
                  <a:pt x="1662" y="4900"/>
                  <a:pt x="1649" y="4898"/>
                </a:cubicBezTo>
                <a:cubicBezTo>
                  <a:pt x="1656" y="4888"/>
                  <a:pt x="1660" y="4873"/>
                  <a:pt x="1669" y="4868"/>
                </a:cubicBezTo>
                <a:cubicBezTo>
                  <a:pt x="1723" y="4839"/>
                  <a:pt x="1779" y="4813"/>
                  <a:pt x="1834" y="4785"/>
                </a:cubicBezTo>
                <a:cubicBezTo>
                  <a:pt x="1873" y="4766"/>
                  <a:pt x="1917" y="4754"/>
                  <a:pt x="1936" y="4709"/>
                </a:cubicBezTo>
                <a:cubicBezTo>
                  <a:pt x="1901" y="4689"/>
                  <a:pt x="1921" y="4672"/>
                  <a:pt x="1941" y="4657"/>
                </a:cubicBezTo>
                <a:cubicBezTo>
                  <a:pt x="1980" y="4626"/>
                  <a:pt x="1981" y="4602"/>
                  <a:pt x="1936" y="4581"/>
                </a:cubicBezTo>
                <a:cubicBezTo>
                  <a:pt x="1911" y="4569"/>
                  <a:pt x="1879" y="4566"/>
                  <a:pt x="1849" y="4567"/>
                </a:cubicBezTo>
                <a:cubicBezTo>
                  <a:pt x="1790" y="4570"/>
                  <a:pt x="1730" y="4574"/>
                  <a:pt x="1672" y="4586"/>
                </a:cubicBezTo>
                <a:cubicBezTo>
                  <a:pt x="1620" y="4597"/>
                  <a:pt x="1569" y="4617"/>
                  <a:pt x="1519" y="4636"/>
                </a:cubicBezTo>
                <a:cubicBezTo>
                  <a:pt x="1484" y="4650"/>
                  <a:pt x="1450" y="4669"/>
                  <a:pt x="1416" y="4685"/>
                </a:cubicBezTo>
                <a:cubicBezTo>
                  <a:pt x="1413" y="4681"/>
                  <a:pt x="1409" y="4676"/>
                  <a:pt x="1405" y="4671"/>
                </a:cubicBezTo>
                <a:cubicBezTo>
                  <a:pt x="1413" y="4661"/>
                  <a:pt x="1419" y="4646"/>
                  <a:pt x="1430" y="4640"/>
                </a:cubicBezTo>
                <a:cubicBezTo>
                  <a:pt x="1467" y="4620"/>
                  <a:pt x="1506" y="4602"/>
                  <a:pt x="1545" y="4583"/>
                </a:cubicBezTo>
                <a:cubicBezTo>
                  <a:pt x="1632" y="4539"/>
                  <a:pt x="1719" y="4494"/>
                  <a:pt x="1807" y="4451"/>
                </a:cubicBezTo>
                <a:cubicBezTo>
                  <a:pt x="1830" y="4440"/>
                  <a:pt x="1856" y="4435"/>
                  <a:pt x="1881" y="4428"/>
                </a:cubicBezTo>
                <a:cubicBezTo>
                  <a:pt x="1889" y="4426"/>
                  <a:pt x="1901" y="4422"/>
                  <a:pt x="1908" y="4426"/>
                </a:cubicBezTo>
                <a:cubicBezTo>
                  <a:pt x="1956" y="4451"/>
                  <a:pt x="1994" y="4421"/>
                  <a:pt x="2032" y="4403"/>
                </a:cubicBezTo>
                <a:cubicBezTo>
                  <a:pt x="2051" y="4395"/>
                  <a:pt x="2068" y="4379"/>
                  <a:pt x="2052" y="4352"/>
                </a:cubicBezTo>
                <a:cubicBezTo>
                  <a:pt x="2040" y="4332"/>
                  <a:pt x="2032" y="4310"/>
                  <a:pt x="2017" y="4292"/>
                </a:cubicBezTo>
                <a:cubicBezTo>
                  <a:pt x="2007" y="4280"/>
                  <a:pt x="1990" y="4265"/>
                  <a:pt x="1976" y="4265"/>
                </a:cubicBezTo>
                <a:cubicBezTo>
                  <a:pt x="1913" y="4266"/>
                  <a:pt x="1847" y="4262"/>
                  <a:pt x="1786" y="4276"/>
                </a:cubicBezTo>
                <a:cubicBezTo>
                  <a:pt x="1662" y="4302"/>
                  <a:pt x="1542" y="4340"/>
                  <a:pt x="1420" y="4372"/>
                </a:cubicBezTo>
                <a:cubicBezTo>
                  <a:pt x="1379" y="4382"/>
                  <a:pt x="1337" y="4387"/>
                  <a:pt x="1295" y="4392"/>
                </a:cubicBezTo>
                <a:cubicBezTo>
                  <a:pt x="1219" y="4402"/>
                  <a:pt x="1143" y="4411"/>
                  <a:pt x="1077" y="4456"/>
                </a:cubicBezTo>
                <a:cubicBezTo>
                  <a:pt x="1036" y="4484"/>
                  <a:pt x="995" y="4513"/>
                  <a:pt x="939" y="4490"/>
                </a:cubicBezTo>
                <a:cubicBezTo>
                  <a:pt x="930" y="4486"/>
                  <a:pt x="913" y="4497"/>
                  <a:pt x="901" y="4503"/>
                </a:cubicBezTo>
                <a:cubicBezTo>
                  <a:pt x="879" y="4516"/>
                  <a:pt x="860" y="4535"/>
                  <a:pt x="836" y="4543"/>
                </a:cubicBezTo>
                <a:cubicBezTo>
                  <a:pt x="755" y="4569"/>
                  <a:pt x="671" y="4592"/>
                  <a:pt x="588" y="4616"/>
                </a:cubicBezTo>
                <a:cubicBezTo>
                  <a:pt x="559" y="4625"/>
                  <a:pt x="529" y="4635"/>
                  <a:pt x="499" y="4639"/>
                </a:cubicBezTo>
                <a:cubicBezTo>
                  <a:pt x="476" y="4642"/>
                  <a:pt x="451" y="4637"/>
                  <a:pt x="428" y="4632"/>
                </a:cubicBezTo>
                <a:cubicBezTo>
                  <a:pt x="399" y="4626"/>
                  <a:pt x="372" y="4616"/>
                  <a:pt x="344" y="4607"/>
                </a:cubicBezTo>
                <a:cubicBezTo>
                  <a:pt x="343" y="4604"/>
                  <a:pt x="342" y="4600"/>
                  <a:pt x="341" y="4597"/>
                </a:cubicBezTo>
                <a:cubicBezTo>
                  <a:pt x="377" y="4582"/>
                  <a:pt x="411" y="4563"/>
                  <a:pt x="448" y="4554"/>
                </a:cubicBezTo>
                <a:cubicBezTo>
                  <a:pt x="521" y="4536"/>
                  <a:pt x="596" y="4529"/>
                  <a:pt x="668" y="4510"/>
                </a:cubicBezTo>
                <a:cubicBezTo>
                  <a:pt x="740" y="4492"/>
                  <a:pt x="811" y="4466"/>
                  <a:pt x="882" y="4442"/>
                </a:cubicBezTo>
                <a:cubicBezTo>
                  <a:pt x="977" y="4408"/>
                  <a:pt x="1069" y="4371"/>
                  <a:pt x="1164" y="4340"/>
                </a:cubicBezTo>
                <a:cubicBezTo>
                  <a:pt x="1255" y="4309"/>
                  <a:pt x="1353" y="4298"/>
                  <a:pt x="1426" y="4227"/>
                </a:cubicBezTo>
                <a:cubicBezTo>
                  <a:pt x="1443" y="4211"/>
                  <a:pt x="1461" y="4194"/>
                  <a:pt x="1482" y="4185"/>
                </a:cubicBezTo>
                <a:cubicBezTo>
                  <a:pt x="1561" y="4152"/>
                  <a:pt x="1606" y="4078"/>
                  <a:pt x="1671" y="4028"/>
                </a:cubicBezTo>
                <a:cubicBezTo>
                  <a:pt x="1702" y="4003"/>
                  <a:pt x="1697" y="3978"/>
                  <a:pt x="1659" y="3963"/>
                </a:cubicBezTo>
                <a:cubicBezTo>
                  <a:pt x="1631" y="3952"/>
                  <a:pt x="1599" y="3947"/>
                  <a:pt x="1568" y="3942"/>
                </a:cubicBezTo>
                <a:cubicBezTo>
                  <a:pt x="1507" y="3934"/>
                  <a:pt x="1441" y="3940"/>
                  <a:pt x="1385" y="3919"/>
                </a:cubicBezTo>
                <a:cubicBezTo>
                  <a:pt x="1315" y="3893"/>
                  <a:pt x="1253" y="3895"/>
                  <a:pt x="1185" y="3917"/>
                </a:cubicBezTo>
                <a:cubicBezTo>
                  <a:pt x="1144" y="3930"/>
                  <a:pt x="1101" y="3936"/>
                  <a:pt x="1058" y="3941"/>
                </a:cubicBezTo>
                <a:cubicBezTo>
                  <a:pt x="1041" y="3943"/>
                  <a:pt x="1021" y="3927"/>
                  <a:pt x="1003" y="3930"/>
                </a:cubicBezTo>
                <a:cubicBezTo>
                  <a:pt x="962" y="3935"/>
                  <a:pt x="921" y="3947"/>
                  <a:pt x="880" y="3957"/>
                </a:cubicBezTo>
                <a:cubicBezTo>
                  <a:pt x="815" y="3971"/>
                  <a:pt x="752" y="3993"/>
                  <a:pt x="682" y="3993"/>
                </a:cubicBezTo>
                <a:cubicBezTo>
                  <a:pt x="605" y="3993"/>
                  <a:pt x="528" y="4011"/>
                  <a:pt x="452" y="4024"/>
                </a:cubicBezTo>
                <a:cubicBezTo>
                  <a:pt x="407" y="4032"/>
                  <a:pt x="363" y="4046"/>
                  <a:pt x="318" y="4055"/>
                </a:cubicBezTo>
                <a:cubicBezTo>
                  <a:pt x="282" y="4063"/>
                  <a:pt x="238" y="4057"/>
                  <a:pt x="211" y="4076"/>
                </a:cubicBezTo>
                <a:cubicBezTo>
                  <a:pt x="178" y="4099"/>
                  <a:pt x="149" y="4095"/>
                  <a:pt x="115" y="4096"/>
                </a:cubicBezTo>
                <a:cubicBezTo>
                  <a:pt x="77" y="4096"/>
                  <a:pt x="38" y="4102"/>
                  <a:pt x="0" y="4105"/>
                </a:cubicBezTo>
                <a:cubicBezTo>
                  <a:pt x="16" y="4095"/>
                  <a:pt x="33" y="4092"/>
                  <a:pt x="50" y="4086"/>
                </a:cubicBezTo>
                <a:cubicBezTo>
                  <a:pt x="120" y="4064"/>
                  <a:pt x="186" y="4028"/>
                  <a:pt x="263" y="4039"/>
                </a:cubicBezTo>
                <a:cubicBezTo>
                  <a:pt x="269" y="4040"/>
                  <a:pt x="276" y="4037"/>
                  <a:pt x="282" y="4036"/>
                </a:cubicBezTo>
                <a:cubicBezTo>
                  <a:pt x="337" y="4023"/>
                  <a:pt x="393" y="4009"/>
                  <a:pt x="448" y="4000"/>
                </a:cubicBezTo>
                <a:cubicBezTo>
                  <a:pt x="569" y="3979"/>
                  <a:pt x="690" y="3963"/>
                  <a:pt x="810" y="3941"/>
                </a:cubicBezTo>
                <a:cubicBezTo>
                  <a:pt x="836" y="3936"/>
                  <a:pt x="859" y="3916"/>
                  <a:pt x="883" y="3903"/>
                </a:cubicBezTo>
                <a:cubicBezTo>
                  <a:pt x="912" y="3889"/>
                  <a:pt x="941" y="3877"/>
                  <a:pt x="968" y="3861"/>
                </a:cubicBezTo>
                <a:cubicBezTo>
                  <a:pt x="991" y="3848"/>
                  <a:pt x="1014" y="3832"/>
                  <a:pt x="1032" y="3813"/>
                </a:cubicBezTo>
                <a:cubicBezTo>
                  <a:pt x="1054" y="3791"/>
                  <a:pt x="1073" y="3771"/>
                  <a:pt x="1106" y="3764"/>
                </a:cubicBezTo>
                <a:cubicBezTo>
                  <a:pt x="1160" y="3753"/>
                  <a:pt x="1212" y="3733"/>
                  <a:pt x="1265" y="3716"/>
                </a:cubicBezTo>
                <a:cubicBezTo>
                  <a:pt x="1401" y="3675"/>
                  <a:pt x="1506" y="3595"/>
                  <a:pt x="1579" y="3472"/>
                </a:cubicBezTo>
                <a:cubicBezTo>
                  <a:pt x="1586" y="3460"/>
                  <a:pt x="1597" y="3439"/>
                  <a:pt x="1592" y="3430"/>
                </a:cubicBezTo>
                <a:cubicBezTo>
                  <a:pt x="1571" y="3392"/>
                  <a:pt x="1549" y="3354"/>
                  <a:pt x="1519" y="3325"/>
                </a:cubicBezTo>
                <a:cubicBezTo>
                  <a:pt x="1496" y="3302"/>
                  <a:pt x="1458" y="3295"/>
                  <a:pt x="1430" y="3276"/>
                </a:cubicBezTo>
                <a:cubicBezTo>
                  <a:pt x="1416" y="3267"/>
                  <a:pt x="1402" y="3244"/>
                  <a:pt x="1404" y="3229"/>
                </a:cubicBezTo>
                <a:cubicBezTo>
                  <a:pt x="1405" y="3214"/>
                  <a:pt x="1425" y="3196"/>
                  <a:pt x="1441" y="3190"/>
                </a:cubicBezTo>
                <a:cubicBezTo>
                  <a:pt x="1470" y="3180"/>
                  <a:pt x="1503" y="3179"/>
                  <a:pt x="1533" y="3172"/>
                </a:cubicBezTo>
                <a:cubicBezTo>
                  <a:pt x="1559" y="3166"/>
                  <a:pt x="1577" y="3156"/>
                  <a:pt x="1563" y="3123"/>
                </a:cubicBezTo>
                <a:cubicBezTo>
                  <a:pt x="1549" y="3090"/>
                  <a:pt x="1557" y="3048"/>
                  <a:pt x="1516" y="3028"/>
                </a:cubicBezTo>
                <a:cubicBezTo>
                  <a:pt x="1513" y="3027"/>
                  <a:pt x="1513" y="3019"/>
                  <a:pt x="1512" y="3013"/>
                </a:cubicBezTo>
                <a:cubicBezTo>
                  <a:pt x="1507" y="2978"/>
                  <a:pt x="1505" y="2943"/>
                  <a:pt x="1498" y="2909"/>
                </a:cubicBezTo>
                <a:cubicBezTo>
                  <a:pt x="1494" y="2888"/>
                  <a:pt x="1483" y="2869"/>
                  <a:pt x="1476" y="2849"/>
                </a:cubicBezTo>
                <a:cubicBezTo>
                  <a:pt x="1472" y="2840"/>
                  <a:pt x="1467" y="2823"/>
                  <a:pt x="1469" y="2822"/>
                </a:cubicBezTo>
                <a:cubicBezTo>
                  <a:pt x="1500" y="2804"/>
                  <a:pt x="1485" y="2766"/>
                  <a:pt x="1508" y="2746"/>
                </a:cubicBezTo>
                <a:cubicBezTo>
                  <a:pt x="1492" y="2737"/>
                  <a:pt x="1479" y="2729"/>
                  <a:pt x="1466" y="2722"/>
                </a:cubicBezTo>
                <a:cubicBezTo>
                  <a:pt x="1466" y="2718"/>
                  <a:pt x="1467" y="2713"/>
                  <a:pt x="1467" y="2709"/>
                </a:cubicBezTo>
                <a:cubicBezTo>
                  <a:pt x="1495" y="2708"/>
                  <a:pt x="1522" y="2706"/>
                  <a:pt x="1542" y="2705"/>
                </a:cubicBezTo>
                <a:cubicBezTo>
                  <a:pt x="1550" y="2727"/>
                  <a:pt x="1552" y="2742"/>
                  <a:pt x="1559" y="2753"/>
                </a:cubicBezTo>
                <a:cubicBezTo>
                  <a:pt x="1563" y="2759"/>
                  <a:pt x="1575" y="2759"/>
                  <a:pt x="1587" y="2764"/>
                </a:cubicBezTo>
                <a:cubicBezTo>
                  <a:pt x="1585" y="2749"/>
                  <a:pt x="1583" y="2741"/>
                  <a:pt x="1581" y="2728"/>
                </a:cubicBezTo>
                <a:cubicBezTo>
                  <a:pt x="1617" y="2731"/>
                  <a:pt x="1649" y="2734"/>
                  <a:pt x="1681" y="2738"/>
                </a:cubicBezTo>
                <a:cubicBezTo>
                  <a:pt x="1684" y="2708"/>
                  <a:pt x="1690" y="2681"/>
                  <a:pt x="1640" y="2681"/>
                </a:cubicBezTo>
                <a:cubicBezTo>
                  <a:pt x="1658" y="2673"/>
                  <a:pt x="1665" y="2669"/>
                  <a:pt x="1672" y="2665"/>
                </a:cubicBezTo>
                <a:cubicBezTo>
                  <a:pt x="1667" y="2653"/>
                  <a:pt x="1662" y="2639"/>
                  <a:pt x="1655" y="2627"/>
                </a:cubicBezTo>
                <a:cubicBezTo>
                  <a:pt x="1647" y="2613"/>
                  <a:pt x="1638" y="2600"/>
                  <a:pt x="1630" y="2586"/>
                </a:cubicBezTo>
                <a:cubicBezTo>
                  <a:pt x="1625" y="2578"/>
                  <a:pt x="1619" y="2570"/>
                  <a:pt x="1618" y="2562"/>
                </a:cubicBezTo>
                <a:cubicBezTo>
                  <a:pt x="1616" y="2518"/>
                  <a:pt x="1595" y="2490"/>
                  <a:pt x="1556" y="2482"/>
                </a:cubicBezTo>
                <a:cubicBezTo>
                  <a:pt x="1542" y="2479"/>
                  <a:pt x="1528" y="2480"/>
                  <a:pt x="1510" y="2478"/>
                </a:cubicBezTo>
                <a:cubicBezTo>
                  <a:pt x="1516" y="2461"/>
                  <a:pt x="1519" y="2446"/>
                  <a:pt x="1527" y="2435"/>
                </a:cubicBezTo>
                <a:cubicBezTo>
                  <a:pt x="1555" y="2393"/>
                  <a:pt x="1554" y="2388"/>
                  <a:pt x="1508" y="2368"/>
                </a:cubicBezTo>
                <a:cubicBezTo>
                  <a:pt x="1524" y="2366"/>
                  <a:pt x="1539" y="2366"/>
                  <a:pt x="1554" y="2369"/>
                </a:cubicBezTo>
                <a:cubicBezTo>
                  <a:pt x="1623" y="2385"/>
                  <a:pt x="1648" y="2364"/>
                  <a:pt x="1651" y="2291"/>
                </a:cubicBezTo>
                <a:cubicBezTo>
                  <a:pt x="1652" y="2273"/>
                  <a:pt x="1663" y="2254"/>
                  <a:pt x="1672" y="2237"/>
                </a:cubicBezTo>
                <a:cubicBezTo>
                  <a:pt x="1687" y="2209"/>
                  <a:pt x="1714" y="2185"/>
                  <a:pt x="1720" y="2156"/>
                </a:cubicBezTo>
                <a:cubicBezTo>
                  <a:pt x="1732" y="2097"/>
                  <a:pt x="1732" y="2035"/>
                  <a:pt x="1738" y="1974"/>
                </a:cubicBezTo>
                <a:cubicBezTo>
                  <a:pt x="1741" y="1949"/>
                  <a:pt x="1747" y="1922"/>
                  <a:pt x="1757" y="1899"/>
                </a:cubicBezTo>
                <a:cubicBezTo>
                  <a:pt x="1773" y="1860"/>
                  <a:pt x="1783" y="1824"/>
                  <a:pt x="1773" y="1780"/>
                </a:cubicBezTo>
                <a:cubicBezTo>
                  <a:pt x="1762" y="1729"/>
                  <a:pt x="1768" y="1665"/>
                  <a:pt x="1813" y="1643"/>
                </a:cubicBezTo>
                <a:cubicBezTo>
                  <a:pt x="1871" y="1616"/>
                  <a:pt x="1889" y="1583"/>
                  <a:pt x="1882" y="1526"/>
                </a:cubicBezTo>
                <a:cubicBezTo>
                  <a:pt x="1881" y="1523"/>
                  <a:pt x="1880" y="1521"/>
                  <a:pt x="1879" y="1516"/>
                </a:cubicBezTo>
                <a:cubicBezTo>
                  <a:pt x="1838" y="1495"/>
                  <a:pt x="1796" y="1472"/>
                  <a:pt x="1755" y="1449"/>
                </a:cubicBezTo>
                <a:cubicBezTo>
                  <a:pt x="1725" y="1432"/>
                  <a:pt x="1697" y="1425"/>
                  <a:pt x="1661" y="1434"/>
                </a:cubicBezTo>
                <a:cubicBezTo>
                  <a:pt x="1637" y="1440"/>
                  <a:pt x="1606" y="1428"/>
                  <a:pt x="1581" y="1418"/>
                </a:cubicBezTo>
                <a:cubicBezTo>
                  <a:pt x="1508" y="1389"/>
                  <a:pt x="1459" y="1330"/>
                  <a:pt x="1408" y="1266"/>
                </a:cubicBezTo>
                <a:cubicBezTo>
                  <a:pt x="1420" y="1264"/>
                  <a:pt x="1430" y="1259"/>
                  <a:pt x="1439" y="1261"/>
                </a:cubicBezTo>
                <a:cubicBezTo>
                  <a:pt x="1473" y="1269"/>
                  <a:pt x="1507" y="1277"/>
                  <a:pt x="1541" y="1288"/>
                </a:cubicBezTo>
                <a:cubicBezTo>
                  <a:pt x="1585" y="1301"/>
                  <a:pt x="1630" y="1314"/>
                  <a:pt x="1660" y="1354"/>
                </a:cubicBezTo>
                <a:cubicBezTo>
                  <a:pt x="1670" y="1367"/>
                  <a:pt x="1682" y="1380"/>
                  <a:pt x="1697" y="1387"/>
                </a:cubicBezTo>
                <a:cubicBezTo>
                  <a:pt x="1763" y="1425"/>
                  <a:pt x="1833" y="1459"/>
                  <a:pt x="1897" y="1500"/>
                </a:cubicBezTo>
                <a:cubicBezTo>
                  <a:pt x="1949" y="1532"/>
                  <a:pt x="1966" y="1521"/>
                  <a:pt x="2000" y="1476"/>
                </a:cubicBezTo>
                <a:cubicBezTo>
                  <a:pt x="2022" y="1449"/>
                  <a:pt x="2045" y="1430"/>
                  <a:pt x="2087" y="1433"/>
                </a:cubicBezTo>
                <a:cubicBezTo>
                  <a:pt x="2110" y="1435"/>
                  <a:pt x="2141" y="1418"/>
                  <a:pt x="2158" y="1400"/>
                </a:cubicBezTo>
                <a:cubicBezTo>
                  <a:pt x="2166" y="1390"/>
                  <a:pt x="2147" y="1358"/>
                  <a:pt x="2140" y="1336"/>
                </a:cubicBezTo>
                <a:cubicBezTo>
                  <a:pt x="2139" y="1331"/>
                  <a:pt x="2133" y="1327"/>
                  <a:pt x="2133" y="1322"/>
                </a:cubicBezTo>
                <a:cubicBezTo>
                  <a:pt x="2132" y="1305"/>
                  <a:pt x="2133" y="1288"/>
                  <a:pt x="2134" y="1271"/>
                </a:cubicBezTo>
                <a:cubicBezTo>
                  <a:pt x="2149" y="1274"/>
                  <a:pt x="2165" y="1279"/>
                  <a:pt x="2181" y="1280"/>
                </a:cubicBezTo>
                <a:cubicBezTo>
                  <a:pt x="2191" y="1282"/>
                  <a:pt x="2211" y="1283"/>
                  <a:pt x="2212" y="1278"/>
                </a:cubicBezTo>
                <a:cubicBezTo>
                  <a:pt x="2225" y="1248"/>
                  <a:pt x="2237" y="1217"/>
                  <a:pt x="2242" y="1185"/>
                </a:cubicBezTo>
                <a:cubicBezTo>
                  <a:pt x="2250" y="1138"/>
                  <a:pt x="2219" y="1104"/>
                  <a:pt x="2171" y="1099"/>
                </a:cubicBezTo>
                <a:cubicBezTo>
                  <a:pt x="2158" y="1097"/>
                  <a:pt x="2142" y="1097"/>
                  <a:pt x="2133" y="1089"/>
                </a:cubicBezTo>
                <a:cubicBezTo>
                  <a:pt x="2067" y="1030"/>
                  <a:pt x="1999" y="972"/>
                  <a:pt x="1938" y="908"/>
                </a:cubicBezTo>
                <a:cubicBezTo>
                  <a:pt x="1906" y="874"/>
                  <a:pt x="1886" y="829"/>
                  <a:pt x="1862" y="788"/>
                </a:cubicBezTo>
                <a:cubicBezTo>
                  <a:pt x="1858" y="779"/>
                  <a:pt x="1860" y="764"/>
                  <a:pt x="1866" y="755"/>
                </a:cubicBezTo>
                <a:cubicBezTo>
                  <a:pt x="1868" y="751"/>
                  <a:pt x="1886" y="752"/>
                  <a:pt x="1894" y="756"/>
                </a:cubicBezTo>
                <a:cubicBezTo>
                  <a:pt x="1929" y="775"/>
                  <a:pt x="1963" y="804"/>
                  <a:pt x="2001" y="815"/>
                </a:cubicBezTo>
                <a:cubicBezTo>
                  <a:pt x="2047" y="830"/>
                  <a:pt x="2078" y="857"/>
                  <a:pt x="2108" y="893"/>
                </a:cubicBezTo>
                <a:cubicBezTo>
                  <a:pt x="2141" y="934"/>
                  <a:pt x="2177" y="975"/>
                  <a:pt x="2241" y="955"/>
                </a:cubicBezTo>
                <a:cubicBezTo>
                  <a:pt x="2248" y="953"/>
                  <a:pt x="2258" y="960"/>
                  <a:pt x="2266" y="965"/>
                </a:cubicBezTo>
                <a:cubicBezTo>
                  <a:pt x="2347" y="1012"/>
                  <a:pt x="2438" y="1013"/>
                  <a:pt x="2526" y="1008"/>
                </a:cubicBezTo>
                <a:cubicBezTo>
                  <a:pt x="2564" y="1006"/>
                  <a:pt x="2593" y="1016"/>
                  <a:pt x="2627" y="1028"/>
                </a:cubicBezTo>
                <a:cubicBezTo>
                  <a:pt x="2670" y="1044"/>
                  <a:pt x="2723" y="1066"/>
                  <a:pt x="2762" y="1053"/>
                </a:cubicBezTo>
                <a:cubicBezTo>
                  <a:pt x="2839" y="1028"/>
                  <a:pt x="2901" y="1045"/>
                  <a:pt x="2965" y="1082"/>
                </a:cubicBezTo>
                <a:cubicBezTo>
                  <a:pt x="3009" y="1107"/>
                  <a:pt x="3053" y="1137"/>
                  <a:pt x="3107" y="1134"/>
                </a:cubicBezTo>
                <a:cubicBezTo>
                  <a:pt x="3139" y="1133"/>
                  <a:pt x="3180" y="1141"/>
                  <a:pt x="3192" y="1102"/>
                </a:cubicBezTo>
                <a:cubicBezTo>
                  <a:pt x="3198" y="1082"/>
                  <a:pt x="3185" y="1055"/>
                  <a:pt x="3176" y="1033"/>
                </a:cubicBezTo>
                <a:cubicBezTo>
                  <a:pt x="3159" y="996"/>
                  <a:pt x="3138" y="962"/>
                  <a:pt x="3121" y="925"/>
                </a:cubicBezTo>
                <a:cubicBezTo>
                  <a:pt x="3117" y="918"/>
                  <a:pt x="3121" y="901"/>
                  <a:pt x="3127" y="897"/>
                </a:cubicBezTo>
                <a:cubicBezTo>
                  <a:pt x="3135" y="891"/>
                  <a:pt x="3154" y="890"/>
                  <a:pt x="3159" y="895"/>
                </a:cubicBezTo>
                <a:cubicBezTo>
                  <a:pt x="3177" y="914"/>
                  <a:pt x="3192" y="937"/>
                  <a:pt x="3207" y="959"/>
                </a:cubicBezTo>
                <a:cubicBezTo>
                  <a:pt x="3223" y="984"/>
                  <a:pt x="3232" y="1021"/>
                  <a:pt x="3254" y="1033"/>
                </a:cubicBezTo>
                <a:cubicBezTo>
                  <a:pt x="3292" y="1054"/>
                  <a:pt x="3306" y="1087"/>
                  <a:pt x="3324" y="1120"/>
                </a:cubicBezTo>
                <a:cubicBezTo>
                  <a:pt x="3338" y="1147"/>
                  <a:pt x="3359" y="1169"/>
                  <a:pt x="3377" y="1193"/>
                </a:cubicBezTo>
                <a:cubicBezTo>
                  <a:pt x="3384" y="1192"/>
                  <a:pt x="3391" y="1190"/>
                  <a:pt x="3398" y="1188"/>
                </a:cubicBezTo>
                <a:cubicBezTo>
                  <a:pt x="3404" y="1166"/>
                  <a:pt x="3413" y="1144"/>
                  <a:pt x="3415" y="1121"/>
                </a:cubicBezTo>
                <a:cubicBezTo>
                  <a:pt x="3421" y="1074"/>
                  <a:pt x="3399" y="1021"/>
                  <a:pt x="3450" y="986"/>
                </a:cubicBezTo>
                <a:cubicBezTo>
                  <a:pt x="3454" y="984"/>
                  <a:pt x="3454" y="971"/>
                  <a:pt x="3451" y="965"/>
                </a:cubicBezTo>
                <a:cubicBezTo>
                  <a:pt x="3407" y="851"/>
                  <a:pt x="3363" y="738"/>
                  <a:pt x="3316" y="626"/>
                </a:cubicBezTo>
                <a:cubicBezTo>
                  <a:pt x="3293" y="571"/>
                  <a:pt x="3267" y="518"/>
                  <a:pt x="3238" y="465"/>
                </a:cubicBezTo>
                <a:cubicBezTo>
                  <a:pt x="3195" y="384"/>
                  <a:pt x="3154" y="301"/>
                  <a:pt x="3102" y="225"/>
                </a:cubicBezTo>
                <a:cubicBezTo>
                  <a:pt x="3054" y="153"/>
                  <a:pt x="2992" y="88"/>
                  <a:pt x="2968" y="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3" name="组合 72"/>
          <p:cNvGrpSpPr/>
          <p:nvPr>
            <p:custDataLst>
              <p:tags r:id="rId1"/>
            </p:custDataLst>
          </p:nvPr>
        </p:nvGrpSpPr>
        <p:grpSpPr>
          <a:xfrm rot="0">
            <a:off x="8000365" y="4445"/>
            <a:ext cx="3354705" cy="2503170"/>
            <a:chOff x="2159" y="2169"/>
            <a:chExt cx="14012" cy="13818"/>
          </a:xfrm>
        </p:grpSpPr>
        <p:sp>
          <p:nvSpPr>
            <p:cNvPr id="74" name="Rectangle 10"/>
            <p:cNvSpPr>
              <a:spLocks noChangeArrowheads="1"/>
            </p:cNvSpPr>
            <p:nvPr>
              <p:custDataLst>
                <p:tags r:id="rId2"/>
              </p:custDataLst>
            </p:nvPr>
          </p:nvSpPr>
          <p:spPr bwMode="gray">
            <a:xfrm rot="21052125">
              <a:off x="3108" y="4279"/>
              <a:ext cx="13031" cy="11709"/>
            </a:xfrm>
            <a:prstGeom prst="rect">
              <a:avLst/>
            </a:prstGeom>
            <a:solidFill>
              <a:srgbClr val="FFFFFF"/>
            </a:solidFill>
            <a:ln w="19050">
              <a:solidFill>
                <a:srgbClr val="EAEAEA"/>
              </a:solidFill>
              <a:miter lim="800000"/>
            </a:ln>
            <a:effectLst>
              <a:outerShdw blurRad="584200" dist="38100" dir="2700000" algn="tl" rotWithShape="0">
                <a:prstClr val="black">
                  <a:alpha val="10000"/>
                </a:prstClr>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buClr>
                  <a:schemeClr val="accent1"/>
                </a:buClr>
                <a:buFont typeface="Wingdings" panose="05000000000000000000" pitchFamily="2" charset="2"/>
                <a:buChar char="§"/>
              </a:pPr>
              <a:endParaRPr lang="en-US" altLang="en-US"/>
            </a:p>
          </p:txBody>
        </p:sp>
        <p:pic>
          <p:nvPicPr>
            <p:cNvPr id="75" name="图片 74" descr="7967547_梅里雪山 缅茨姆"/>
            <p:cNvPicPr>
              <a:picLocks noChangeAspect="1"/>
            </p:cNvPicPr>
            <p:nvPr>
              <p:custDataLst>
                <p:tags r:id="rId3"/>
              </p:custDataLst>
            </p:nvPr>
          </p:nvPicPr>
          <p:blipFill>
            <a:blip r:embed="rId4" cstate="email"/>
            <a:srcRect l="22201" r="22201"/>
            <a:stretch>
              <a:fillRect/>
            </a:stretch>
          </p:blipFill>
          <p:spPr>
            <a:xfrm>
              <a:off x="2763" y="3739"/>
              <a:ext cx="13408" cy="10826"/>
            </a:xfrm>
            <a:custGeom>
              <a:avLst/>
              <a:gdLst/>
              <a:ahLst/>
              <a:cxnLst>
                <a:cxn ang="3">
                  <a:pos x="hc" y="t"/>
                </a:cxn>
                <a:cxn ang="cd2">
                  <a:pos x="l" y="vc"/>
                </a:cxn>
                <a:cxn ang="cd4">
                  <a:pos x="hc" y="b"/>
                </a:cxn>
                <a:cxn ang="0">
                  <a:pos x="r" y="vc"/>
                </a:cxn>
              </a:cxnLst>
              <a:rect l="l" t="t" r="r" b="b"/>
              <a:pathLst>
                <a:path w="5371" h="4336">
                  <a:moveTo>
                    <a:pt x="4798" y="0"/>
                  </a:moveTo>
                  <a:lnTo>
                    <a:pt x="5371" y="3564"/>
                  </a:lnTo>
                  <a:lnTo>
                    <a:pt x="573" y="4336"/>
                  </a:lnTo>
                  <a:lnTo>
                    <a:pt x="0" y="771"/>
                  </a:lnTo>
                  <a:lnTo>
                    <a:pt x="4798" y="0"/>
                  </a:lnTo>
                  <a:close/>
                </a:path>
              </a:pathLst>
            </a:custGeom>
          </p:spPr>
        </p:pic>
        <p:pic>
          <p:nvPicPr>
            <p:cNvPr id="76" name="Picture 76" descr="grau"/>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b="16612"/>
            <a:stretch>
              <a:fillRect/>
            </a:stretch>
          </p:blipFill>
          <p:spPr bwMode="auto">
            <a:xfrm>
              <a:off x="2159" y="4156"/>
              <a:ext cx="1176" cy="15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Ellipse 40"/>
            <p:cNvSpPr/>
            <p:nvPr>
              <p:custDataLst>
                <p:tags r:id="rId7"/>
              </p:custDataLst>
            </p:nvPr>
          </p:nvSpPr>
          <p:spPr bwMode="gray">
            <a:xfrm>
              <a:off x="2267" y="5517"/>
              <a:ext cx="649" cy="332"/>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ln>
          </p:spPr>
          <p:txBody>
            <a:bodyPr rtlCol="0" anchor="ctr"/>
            <a:lstStyle/>
            <a:p>
              <a:pPr algn="ctr"/>
              <a:endParaRPr lang="de-DE" dirty="0"/>
            </a:p>
          </p:txBody>
        </p:sp>
        <p:pic>
          <p:nvPicPr>
            <p:cNvPr id="78" name="Picture 73" descr="grau"/>
            <p:cNvPicPr>
              <a:picLocks noChangeAspect="1" noChangeArrowheads="1"/>
            </p:cNvPicPr>
            <p:nvPr>
              <p:custDataLst>
                <p:tags r:id="rId8"/>
              </p:custDataLst>
            </p:nvPr>
          </p:nvPicPr>
          <p:blipFill>
            <a:blip r:embed="rId6" cstate="print">
              <a:extLst>
                <a:ext uri="{28A0092B-C50C-407E-A947-70E740481C1C}">
                  <a14:useLocalDpi xmlns:a14="http://schemas.microsoft.com/office/drawing/2010/main" val="0"/>
                </a:ext>
              </a:extLst>
            </a:blip>
            <a:srcRect b="16612"/>
            <a:stretch>
              <a:fillRect/>
            </a:stretch>
          </p:blipFill>
          <p:spPr bwMode="auto">
            <a:xfrm>
              <a:off x="14626" y="2169"/>
              <a:ext cx="1173" cy="15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9" name="Ellipse 42"/>
            <p:cNvSpPr/>
            <p:nvPr>
              <p:custDataLst>
                <p:tags r:id="rId9"/>
              </p:custDataLst>
            </p:nvPr>
          </p:nvSpPr>
          <p:spPr bwMode="gray">
            <a:xfrm>
              <a:off x="14666" y="3570"/>
              <a:ext cx="649" cy="332"/>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ln>
          </p:spPr>
          <p:txBody>
            <a:bodyPr rtlCol="0" anchor="ctr"/>
            <a:lstStyle/>
            <a:p>
              <a:pPr algn="ctr"/>
              <a:endParaRPr lang="de-DE" dirty="0"/>
            </a:p>
          </p:txBody>
        </p:sp>
      </p:grpSp>
      <p:sp>
        <p:nvSpPr>
          <p:cNvPr id="4" name="文本框 3"/>
          <p:cNvSpPr txBox="1"/>
          <p:nvPr/>
        </p:nvSpPr>
        <p:spPr>
          <a:xfrm>
            <a:off x="-635" y="0"/>
            <a:ext cx="12193270" cy="368300"/>
          </a:xfrm>
          <a:prstGeom prst="rect">
            <a:avLst/>
          </a:prstGeom>
          <a:noFill/>
        </p:spPr>
        <p:txBody>
          <a:bodyPr wrap="square" rtlCol="0">
            <a:spAutoFit/>
          </a:bodyPr>
          <a:p>
            <a:endParaRPr lang="en-US" altLang="zh-CN"/>
          </a:p>
        </p:txBody>
      </p:sp>
      <p:sp>
        <p:nvSpPr>
          <p:cNvPr id="2" name="文本框 1"/>
          <p:cNvSpPr txBox="1"/>
          <p:nvPr/>
        </p:nvSpPr>
        <p:spPr>
          <a:xfrm>
            <a:off x="224155" y="367983"/>
            <a:ext cx="5080000" cy="953135"/>
          </a:xfrm>
          <a:prstGeom prst="rect">
            <a:avLst/>
          </a:prstGeom>
          <a:noFill/>
        </p:spPr>
        <p:txBody>
          <a:bodyPr wrap="square" rtlCol="0">
            <a:spAutoFit/>
          </a:bodyPr>
          <a:p>
            <a:pPr lvl="0" algn="l">
              <a:buClrTx/>
              <a:buSzTx/>
              <a:buFontTx/>
            </a:pPr>
            <a:r>
              <a:rPr lang="en-US" altLang="zh-CN" sz="2800" b="1">
                <a:sym typeface="+mn-ea"/>
              </a:rPr>
              <a:t> 04 </a:t>
            </a:r>
            <a:r>
              <a:rPr lang="zh-CN" altLang="en-US" sz="2800" b="1">
                <a:sym typeface="+mn-ea"/>
              </a:rPr>
              <a:t>劳动场景</a:t>
            </a:r>
            <a:r>
              <a:rPr lang="en-US" altLang="zh-CN" sz="2800" b="1">
                <a:sym typeface="+mn-ea"/>
              </a:rPr>
              <a:t>/</a:t>
            </a:r>
            <a:r>
              <a:rPr lang="zh-CN" altLang="en-US" sz="2800" b="1">
                <a:sym typeface="+mn-ea"/>
              </a:rPr>
              <a:t>过程描写 </a:t>
            </a:r>
            <a:endParaRPr lang="zh-CN" altLang="en-US" sz="2800" b="1">
              <a:sym typeface="+mn-ea"/>
            </a:endParaRPr>
          </a:p>
          <a:p>
            <a:pPr lvl="0" algn="l">
              <a:buClrTx/>
              <a:buSzTx/>
              <a:buFontTx/>
            </a:pPr>
            <a:r>
              <a:rPr lang="zh-CN" altLang="en-US" sz="2800" b="1">
                <a:sym typeface="+mn-ea"/>
              </a:rPr>
              <a:t>Labor Scenes</a:t>
            </a:r>
            <a:endParaRPr lang="zh-CN" altLang="en-US" sz="2800" b="1">
              <a:sym typeface="+mn-ea"/>
            </a:endParaRPr>
          </a:p>
        </p:txBody>
      </p:sp>
      <p:graphicFrame>
        <p:nvGraphicFramePr>
          <p:cNvPr id="5" name="表格 4"/>
          <p:cNvGraphicFramePr/>
          <p:nvPr>
            <p:custDataLst>
              <p:tags r:id="rId10"/>
            </p:custDataLst>
          </p:nvPr>
        </p:nvGraphicFramePr>
        <p:xfrm>
          <a:off x="635" y="2061845"/>
          <a:ext cx="12192000" cy="4030980"/>
        </p:xfrm>
        <a:graphic>
          <a:graphicData uri="http://schemas.openxmlformats.org/drawingml/2006/table">
            <a:tbl>
              <a:tblPr/>
              <a:tblGrid>
                <a:gridCol w="7431405"/>
                <a:gridCol w="4760595"/>
              </a:tblGrid>
              <a:tr h="0">
                <a:tc>
                  <a:txBody>
                    <a:bodyPr/>
                    <a:p>
                      <a:pPr marL="514350" indent="-514350" algn="l">
                        <a:lnSpc>
                          <a:spcPct val="150000"/>
                        </a:lnSpc>
                        <a:buClrTx/>
                        <a:buSzTx/>
                        <a:buFont typeface="+mj-ea"/>
                        <a:buAutoNum type="circleNumDbPlain"/>
                      </a:pPr>
                      <a:r>
                        <a:rPr lang="zh-CN" altLang="en-US" sz="2800" b="0" i="0">
                          <a:solidFill>
                            <a:srgbClr val="404040"/>
                          </a:solidFill>
                          <a:uFillTx/>
                          <a:latin typeface="Times New Roman" panose="02020603050405020304" pitchFamily="18" charset="0"/>
                          <a:ea typeface="华文楷体" panose="02010600040101010101" charset="-122"/>
                        </a:rPr>
                        <a:t>Equip with tools (gardening/seedlings)</a:t>
                      </a:r>
                      <a:endParaRPr lang="zh-CN" altLang="en-US" sz="2800" b="0" i="0">
                        <a:solidFill>
                          <a:srgbClr val="404040"/>
                        </a:solidFill>
                        <a:uFillTx/>
                        <a:latin typeface="Times New Roman" panose="02020603050405020304" pitchFamily="18" charset="0"/>
                        <a:ea typeface="华文楷体" panose="02010600040101010101" charset="-122"/>
                      </a:endParaRPr>
                    </a:p>
                    <a:p>
                      <a:pPr marL="514350" indent="-514350" algn="l">
                        <a:lnSpc>
                          <a:spcPct val="150000"/>
                        </a:lnSpc>
                        <a:buClrTx/>
                        <a:buSzTx/>
                        <a:buFont typeface="+mj-ea"/>
                        <a:buAutoNum type="circleNumDbPlain"/>
                      </a:pPr>
                      <a:r>
                        <a:rPr lang="zh-CN" altLang="en-US" sz="2800" b="0" i="0">
                          <a:solidFill>
                            <a:srgbClr val="404040"/>
                          </a:solidFill>
                          <a:uFillTx/>
                          <a:latin typeface="Times New Roman" panose="02020603050405020304" pitchFamily="18" charset="0"/>
                          <a:ea typeface="华文楷体" panose="02010600040101010101" charset="-122"/>
                        </a:rPr>
                        <a:t>Divide into groups for planting crops</a:t>
                      </a:r>
                      <a:endParaRPr lang="zh-CN" altLang="en-US" sz="2800" b="0" i="0">
                        <a:solidFill>
                          <a:srgbClr val="404040"/>
                        </a:solidFill>
                        <a:uFillTx/>
                        <a:latin typeface="Times New Roman" panose="02020603050405020304" pitchFamily="18" charset="0"/>
                        <a:ea typeface="华文楷体" panose="02010600040101010101" charset="-122"/>
                      </a:endParaRPr>
                    </a:p>
                    <a:p>
                      <a:pPr marL="514350" indent="-514350" algn="l">
                        <a:lnSpc>
                          <a:spcPct val="150000"/>
                        </a:lnSpc>
                        <a:buClrTx/>
                        <a:buSzTx/>
                        <a:buFont typeface="+mj-ea"/>
                        <a:buAutoNum type="circleNumDbPlain"/>
                      </a:pPr>
                      <a:r>
                        <a:rPr lang="zh-CN" altLang="en-US" sz="2800" b="0" i="0">
                          <a:solidFill>
                            <a:srgbClr val="404040"/>
                          </a:solidFill>
                          <a:uFillTx/>
                          <a:latin typeface="Times New Roman" panose="02020603050405020304" pitchFamily="18" charset="0"/>
                          <a:ea typeface="华文楷体" panose="02010600040101010101" charset="-122"/>
                        </a:rPr>
                        <a:t>Steps: dig soil → plant seeds → water</a:t>
                      </a:r>
                      <a:endParaRPr lang="zh-CN" altLang="en-US" sz="2800" b="0" i="0">
                        <a:solidFill>
                          <a:srgbClr val="404040"/>
                        </a:solidFill>
                        <a:uFillTx/>
                        <a:latin typeface="Times New Roman" panose="02020603050405020304" pitchFamily="18" charset="0"/>
                        <a:ea typeface="华文楷体" panose="02010600040101010101" charset="-122"/>
                      </a:endParaRPr>
                    </a:p>
                    <a:p>
                      <a:pPr marL="514350" indent="-514350" algn="l">
                        <a:lnSpc>
                          <a:spcPct val="150000"/>
                        </a:lnSpc>
                        <a:buClrTx/>
                        <a:buSzTx/>
                        <a:buFont typeface="+mj-ea"/>
                        <a:buAutoNum type="circleNumDbPlain"/>
                      </a:pPr>
                      <a:r>
                        <a:rPr lang="zh-CN" altLang="en-US" sz="2800" b="0" i="0">
                          <a:solidFill>
                            <a:srgbClr val="404040"/>
                          </a:solidFill>
                          <a:uFillTx/>
                          <a:latin typeface="Times New Roman" panose="02020603050405020304" pitchFamily="18" charset="0"/>
                          <a:ea typeface="华文楷体" panose="02010600040101010101" charset="-122"/>
                        </a:rPr>
                        <a:t>Rice planting in muddy paddies with farmers' guidance</a:t>
                      </a:r>
                      <a:endParaRPr lang="zh-CN" altLang="en-US" sz="2800" b="0" i="0">
                        <a:solidFill>
                          <a:srgbClr val="404040"/>
                        </a:solidFill>
                        <a:uFillTx/>
                        <a:latin typeface="Times New Roman" panose="02020603050405020304" pitchFamily="18" charset="0"/>
                        <a:ea typeface="华文楷体" panose="02010600040101010101" charset="-122"/>
                      </a:endParaRPr>
                    </a:p>
                    <a:p>
                      <a:pPr marL="514350" indent="-514350" algn="l">
                        <a:lnSpc>
                          <a:spcPct val="150000"/>
                        </a:lnSpc>
                        <a:buClrTx/>
                        <a:buSzTx/>
                        <a:buFont typeface="+mj-ea"/>
                        <a:buAutoNum type="circleNumDbPlain"/>
                      </a:pPr>
                      <a:r>
                        <a:rPr lang="zh-CN" altLang="en-US" sz="2800" b="0" i="0">
                          <a:solidFill>
                            <a:srgbClr val="404040"/>
                          </a:solidFill>
                          <a:uFillTx/>
                          <a:latin typeface="Times New Roman" panose="02020603050405020304" pitchFamily="18" charset="0"/>
                          <a:ea typeface="华文楷体" panose="02010600040101010101" charset="-122"/>
                        </a:rPr>
                        <a:t>Harvest vegetables with blistered hands</a:t>
                      </a:r>
                      <a:endParaRPr lang="zh-CN" altLang="en-US" sz="2800" b="0" i="0">
                        <a:solidFill>
                          <a:srgbClr val="404040"/>
                        </a:solidFill>
                        <a:uFillTx/>
                        <a:latin typeface="Times New Roman" panose="02020603050405020304" pitchFamily="18" charset="0"/>
                        <a:ea typeface="华文楷体" panose="02010600040101010101" charset="-122"/>
                      </a:endParaRPr>
                    </a:p>
                  </a:txBody>
                  <a:tcPr marL="95567" marR="95567" marT="95567" marB="95567" anchor="ctr" anchorCtr="0">
                    <a:lnL>
                      <a:noFill/>
                    </a:lnL>
                    <a:lnR>
                      <a:noFill/>
                    </a:lnR>
                    <a:lnT>
                      <a:noFill/>
                    </a:lnT>
                    <a:lnB>
                      <a:noFill/>
                    </a:lnB>
                    <a:noFill/>
                  </a:tcPr>
                </a:tc>
                <a:tc>
                  <a:txBody>
                    <a:bodyPr/>
                    <a:p>
                      <a:pPr marL="514350" indent="-514350" algn="l">
                        <a:lnSpc>
                          <a:spcPct val="110000"/>
                        </a:lnSpc>
                        <a:buClrTx/>
                        <a:buSzTx/>
                        <a:buFont typeface="+mj-ea"/>
                        <a:buAutoNum type="circleNumDbPlain"/>
                      </a:pPr>
                      <a:r>
                        <a:rPr lang="zh-CN" altLang="en-US" sz="2800" b="0" i="0">
                          <a:solidFill>
                            <a:srgbClr val="404040"/>
                          </a:solidFill>
                          <a:uFillTx/>
                          <a:latin typeface="Times New Roman" panose="02020603050405020304" pitchFamily="18" charset="0"/>
                          <a:ea typeface="华文楷体" panose="02010600040101010101" charset="-122"/>
                        </a:rPr>
                        <a:t>配备工具（园艺工具/秧苗）</a:t>
                      </a:r>
                      <a:endParaRPr lang="zh-CN" altLang="en-US" sz="2800" b="0" i="0">
                        <a:solidFill>
                          <a:srgbClr val="404040"/>
                        </a:solidFill>
                        <a:uFillTx/>
                        <a:latin typeface="Times New Roman" panose="02020603050405020304" pitchFamily="18" charset="0"/>
                        <a:ea typeface="华文楷体" panose="02010600040101010101" charset="-122"/>
                      </a:endParaRPr>
                    </a:p>
                    <a:p>
                      <a:pPr marL="514350" indent="-514350" algn="l">
                        <a:lnSpc>
                          <a:spcPct val="110000"/>
                        </a:lnSpc>
                        <a:buClrTx/>
                        <a:buSzTx/>
                        <a:buFont typeface="+mj-ea"/>
                        <a:buAutoNum type="circleNumDbPlain"/>
                      </a:pPr>
                      <a:r>
                        <a:rPr lang="zh-CN" altLang="en-US" sz="2800" b="0" i="0">
                          <a:solidFill>
                            <a:srgbClr val="404040"/>
                          </a:solidFill>
                          <a:uFillTx/>
                          <a:latin typeface="Times New Roman" panose="02020603050405020304" pitchFamily="18" charset="0"/>
                          <a:ea typeface="华文楷体" panose="02010600040101010101" charset="-122"/>
                        </a:rPr>
                        <a:t>分组种植农作物</a:t>
                      </a:r>
                      <a:endParaRPr lang="zh-CN" altLang="en-US" sz="2800" b="0" i="0">
                        <a:solidFill>
                          <a:srgbClr val="404040"/>
                        </a:solidFill>
                        <a:uFillTx/>
                        <a:latin typeface="Times New Roman" panose="02020603050405020304" pitchFamily="18" charset="0"/>
                        <a:ea typeface="华文楷体" panose="02010600040101010101" charset="-122"/>
                      </a:endParaRPr>
                    </a:p>
                    <a:p>
                      <a:pPr marL="514350" indent="-514350" algn="l">
                        <a:lnSpc>
                          <a:spcPct val="110000"/>
                        </a:lnSpc>
                        <a:buClrTx/>
                        <a:buSzTx/>
                        <a:buFont typeface="+mj-ea"/>
                        <a:buAutoNum type="circleNumDbPlain"/>
                      </a:pPr>
                      <a:r>
                        <a:rPr lang="zh-CN" altLang="en-US" sz="2800" b="0" i="0">
                          <a:solidFill>
                            <a:srgbClr val="404040"/>
                          </a:solidFill>
                          <a:uFillTx/>
                          <a:latin typeface="Times New Roman" panose="02020603050405020304" pitchFamily="18" charset="0"/>
                          <a:ea typeface="华文楷体" panose="02010600040101010101" charset="-122"/>
                        </a:rPr>
                        <a:t>步骤：翻土 → 播种 → 浇水</a:t>
                      </a:r>
                      <a:endParaRPr lang="zh-CN" altLang="en-US" sz="2800" b="0" i="0">
                        <a:solidFill>
                          <a:srgbClr val="404040"/>
                        </a:solidFill>
                        <a:uFillTx/>
                        <a:latin typeface="Times New Roman" panose="02020603050405020304" pitchFamily="18" charset="0"/>
                        <a:ea typeface="华文楷体" panose="02010600040101010101" charset="-122"/>
                      </a:endParaRPr>
                    </a:p>
                    <a:p>
                      <a:pPr marL="514350" indent="-514350" algn="l">
                        <a:lnSpc>
                          <a:spcPct val="110000"/>
                        </a:lnSpc>
                        <a:buClrTx/>
                        <a:buSzTx/>
                        <a:buFont typeface="+mj-ea"/>
                        <a:buAutoNum type="circleNumDbPlain"/>
                      </a:pPr>
                      <a:r>
                        <a:rPr lang="zh-CN" altLang="en-US" sz="2800" b="0" i="0">
                          <a:solidFill>
                            <a:srgbClr val="404040"/>
                          </a:solidFill>
                          <a:uFillTx/>
                          <a:latin typeface="Times New Roman" panose="02020603050405020304" pitchFamily="18" charset="0"/>
                          <a:ea typeface="华文楷体" panose="02010600040101010101" charset="-122"/>
                        </a:rPr>
                        <a:t>在农民指导下于泥泞水田插秧</a:t>
                      </a:r>
                      <a:endParaRPr lang="zh-CN" altLang="en-US" sz="2800" b="0" i="0">
                        <a:solidFill>
                          <a:srgbClr val="404040"/>
                        </a:solidFill>
                        <a:uFillTx/>
                        <a:latin typeface="Times New Roman" panose="02020603050405020304" pitchFamily="18" charset="0"/>
                        <a:ea typeface="华文楷体" panose="02010600040101010101" charset="-122"/>
                      </a:endParaRPr>
                    </a:p>
                    <a:p>
                      <a:pPr marL="514350" indent="-514350" algn="l">
                        <a:lnSpc>
                          <a:spcPct val="110000"/>
                        </a:lnSpc>
                        <a:buClrTx/>
                        <a:buSzTx/>
                        <a:buFont typeface="+mj-ea"/>
                        <a:buAutoNum type="circleNumDbPlain"/>
                      </a:pPr>
                      <a:r>
                        <a:rPr lang="zh-CN" altLang="en-US" sz="2800" b="0" i="0">
                          <a:solidFill>
                            <a:srgbClr val="404040"/>
                          </a:solidFill>
                          <a:uFillTx/>
                          <a:latin typeface="Times New Roman" panose="02020603050405020304" pitchFamily="18" charset="0"/>
                          <a:ea typeface="华文楷体" panose="02010600040101010101" charset="-122"/>
                        </a:rPr>
                        <a:t>满手水泡地收割蔬菜</a:t>
                      </a:r>
                      <a:endParaRPr lang="zh-CN" altLang="en-US" sz="2800" b="0" i="0">
                        <a:solidFill>
                          <a:srgbClr val="404040"/>
                        </a:solidFill>
                        <a:uFillTx/>
                        <a:latin typeface="Times New Roman" panose="02020603050405020304" pitchFamily="18" charset="0"/>
                        <a:ea typeface="华文楷体" panose="02010600040101010101" charset="-122"/>
                      </a:endParaRPr>
                    </a:p>
                  </a:txBody>
                  <a:tcPr marL="95567" marR="95567" marT="95567" marB="95567" anchor="ctr" anchorCtr="0">
                    <a:lnL>
                      <a:noFill/>
                    </a:lnL>
                    <a:lnR>
                      <a:noFill/>
                    </a:lnR>
                    <a:lnT>
                      <a:noFill/>
                    </a:lnT>
                    <a:lnB>
                      <a:noFill/>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75640" y="1085215"/>
            <a:ext cx="11252200" cy="2030095"/>
          </a:xfrm>
          <a:prstGeom prst="rect">
            <a:avLst/>
          </a:prstGeom>
          <a:noFill/>
        </p:spPr>
        <p:txBody>
          <a:bodyPr wrap="square" rtlCol="0">
            <a:spAutoFit/>
          </a:bodyPr>
          <a:p>
            <a:endParaRPr lang="en-US" altLang="zh-CN"/>
          </a:p>
          <a:p>
            <a:endParaRPr lang="en-US" altLang="zh-CN"/>
          </a:p>
          <a:p>
            <a:endParaRPr lang="en-US" altLang="zh-CN"/>
          </a:p>
          <a:p>
            <a:endParaRPr lang="en-US" altLang="zh-CN"/>
          </a:p>
          <a:p>
            <a:endParaRPr lang="en-US" altLang="zh-CN"/>
          </a:p>
          <a:p>
            <a:endParaRPr lang="en-US" altLang="zh-CN"/>
          </a:p>
          <a:p>
            <a:endParaRPr lang="en-US" altLang="zh-CN"/>
          </a:p>
        </p:txBody>
      </p:sp>
      <p:sp>
        <p:nvSpPr>
          <p:cNvPr id="2" name="文本框 1"/>
          <p:cNvSpPr txBox="1"/>
          <p:nvPr/>
        </p:nvSpPr>
        <p:spPr>
          <a:xfrm>
            <a:off x="208280" y="686435"/>
            <a:ext cx="5080000" cy="700405"/>
          </a:xfrm>
          <a:prstGeom prst="rect">
            <a:avLst/>
          </a:prstGeom>
          <a:noFill/>
        </p:spPr>
        <p:txBody>
          <a:bodyPr wrap="square" rtlCol="0">
            <a:noAutofit/>
          </a:bodyPr>
          <a:p>
            <a:pPr lvl="0" algn="l">
              <a:buClrTx/>
              <a:buSzTx/>
              <a:buFontTx/>
            </a:pPr>
            <a:r>
              <a:rPr lang="en-US" altLang="zh-CN" sz="2800" b="1">
                <a:sym typeface="+mn-ea"/>
              </a:rPr>
              <a:t> 05</a:t>
            </a:r>
            <a:r>
              <a:rPr lang="zh-CN" altLang="en-US" sz="2800" b="1">
                <a:sym typeface="+mn-ea"/>
              </a:rPr>
              <a:t>劳动收获 Reflections &amp; Gains</a:t>
            </a:r>
            <a:endParaRPr lang="zh-CN" altLang="en-US" sz="2800" b="1">
              <a:sym typeface="+mn-ea"/>
            </a:endParaRPr>
          </a:p>
        </p:txBody>
      </p:sp>
      <p:graphicFrame>
        <p:nvGraphicFramePr>
          <p:cNvPr id="3" name="表格 2"/>
          <p:cNvGraphicFramePr/>
          <p:nvPr>
            <p:custDataLst>
              <p:tags r:id="rId1"/>
            </p:custDataLst>
          </p:nvPr>
        </p:nvGraphicFramePr>
        <p:xfrm>
          <a:off x="208280" y="969645"/>
          <a:ext cx="11516360" cy="3437890"/>
        </p:xfrm>
        <a:graphic>
          <a:graphicData uri="http://schemas.openxmlformats.org/drawingml/2006/table">
            <a:tbl>
              <a:tblPr/>
              <a:tblGrid>
                <a:gridCol w="6832600"/>
                <a:gridCol w="4683760"/>
              </a:tblGrid>
              <a:tr h="3437890">
                <a:tc>
                  <a:txBody>
                    <a:bodyPr/>
                    <a:p>
                      <a:pPr marL="514350" indent="-514350" algn="l">
                        <a:lnSpc>
                          <a:spcPct val="140000"/>
                        </a:lnSpc>
                        <a:buClrTx/>
                        <a:buSzTx/>
                        <a:buFont typeface="+mj-ea"/>
                        <a:buAutoNum type="circleNumDbPlain"/>
                      </a:pPr>
                      <a:r>
                        <a:rPr lang="zh-CN" altLang="en-US" sz="2400" b="0" i="0">
                          <a:solidFill>
                            <a:srgbClr val="404040"/>
                          </a:solidFill>
                          <a:uFillTx/>
                          <a:latin typeface="Times New Roman" panose="02020603050405020304" pitchFamily="18" charset="0"/>
                          <a:ea typeface="华文楷体" panose="02010600040101010101" charset="-122"/>
                          <a:cs typeface="Times New Roman" panose="02020603050405020304" pitchFamily="18" charset="0"/>
                        </a:rPr>
                        <a:t>Fulfillment in transforming barren land.</a:t>
                      </a:r>
                      <a:endParaRPr lang="zh-CN" altLang="en-US" sz="2400" b="0" i="0">
                        <a:solidFill>
                          <a:srgbClr val="404040"/>
                        </a:solidFill>
                        <a:uFillTx/>
                        <a:latin typeface="Times New Roman" panose="02020603050405020304" pitchFamily="18" charset="0"/>
                        <a:ea typeface="华文楷体" panose="02010600040101010101" charset="-122"/>
                        <a:cs typeface="Times New Roman" panose="02020603050405020304" pitchFamily="18" charset="0"/>
                      </a:endParaRPr>
                    </a:p>
                    <a:p>
                      <a:pPr marL="514350" indent="-514350" algn="l">
                        <a:lnSpc>
                          <a:spcPct val="140000"/>
                        </a:lnSpc>
                        <a:buClrTx/>
                        <a:buSzTx/>
                        <a:buFont typeface="+mj-ea"/>
                        <a:buAutoNum type="circleNumDbPlain"/>
                      </a:pPr>
                      <a:r>
                        <a:rPr lang="zh-CN" altLang="en-US" sz="2400" b="0" i="0">
                          <a:solidFill>
                            <a:srgbClr val="404040"/>
                          </a:solidFill>
                          <a:uFillTx/>
                          <a:latin typeface="Times New Roman" panose="02020603050405020304" pitchFamily="18" charset="0"/>
                          <a:ea typeface="华文楷体" panose="02010600040101010101" charset="-122"/>
                          <a:cs typeface="Times New Roman" panose="02020603050405020304" pitchFamily="18" charset="0"/>
                        </a:rPr>
                        <a:t>Deepen respect for farmers &amp; agricultural work.</a:t>
                      </a:r>
                      <a:endParaRPr lang="zh-CN" altLang="en-US" sz="2400" b="0" i="0">
                        <a:solidFill>
                          <a:srgbClr val="404040"/>
                        </a:solidFill>
                        <a:uFillTx/>
                        <a:latin typeface="Times New Roman" panose="02020603050405020304" pitchFamily="18" charset="0"/>
                        <a:ea typeface="华文楷体" panose="02010600040101010101" charset="-122"/>
                        <a:cs typeface="Times New Roman" panose="02020603050405020304" pitchFamily="18" charset="0"/>
                      </a:endParaRPr>
                    </a:p>
                    <a:p>
                      <a:pPr marL="514350" indent="-514350" algn="l">
                        <a:lnSpc>
                          <a:spcPct val="140000"/>
                        </a:lnSpc>
                        <a:buClrTx/>
                        <a:buSzTx/>
                        <a:buFont typeface="+mj-ea"/>
                        <a:buAutoNum type="circleNumDbPlain"/>
                      </a:pPr>
                      <a:r>
                        <a:rPr lang="zh-CN" altLang="en-US" sz="2400" b="0" i="0">
                          <a:solidFill>
                            <a:srgbClr val="404040"/>
                          </a:solidFill>
                          <a:uFillTx/>
                          <a:latin typeface="Times New Roman" panose="02020603050405020304" pitchFamily="18" charset="0"/>
                          <a:ea typeface="华文楷体" panose="02010600040101010101" charset="-122"/>
                          <a:cs typeface="Times New Roman" panose="02020603050405020304" pitchFamily="18" charset="0"/>
                        </a:rPr>
                        <a:t>Learned</a:t>
                      </a:r>
                      <a:r>
                        <a:rPr lang="en-US" altLang="zh-CN" sz="2400" b="0" i="0">
                          <a:solidFill>
                            <a:srgbClr val="404040"/>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400" b="0" i="0">
                          <a:solidFill>
                            <a:srgbClr val="404040"/>
                          </a:solidFill>
                          <a:uFillTx/>
                          <a:latin typeface="Times New Roman" panose="02020603050405020304" pitchFamily="18" charset="0"/>
                          <a:ea typeface="华文楷体" panose="02010600040101010101" charset="-122"/>
                          <a:cs typeface="Times New Roman" panose="02020603050405020304" pitchFamily="18" charset="0"/>
                        </a:rPr>
                        <a:t>collaboration/perseverance.</a:t>
                      </a:r>
                      <a:endParaRPr lang="zh-CN" altLang="en-US" sz="2400" b="0" i="0">
                        <a:solidFill>
                          <a:srgbClr val="404040"/>
                        </a:solidFill>
                        <a:uFillTx/>
                        <a:latin typeface="Times New Roman" panose="02020603050405020304" pitchFamily="18" charset="0"/>
                        <a:ea typeface="华文楷体" panose="02010600040101010101" charset="-122"/>
                        <a:cs typeface="Times New Roman" panose="02020603050405020304" pitchFamily="18" charset="0"/>
                      </a:endParaRPr>
                    </a:p>
                    <a:p>
                      <a:pPr marL="514350" indent="-514350" algn="l">
                        <a:lnSpc>
                          <a:spcPct val="140000"/>
                        </a:lnSpc>
                        <a:buClrTx/>
                        <a:buSzTx/>
                        <a:buFont typeface="+mj-ea"/>
                        <a:buAutoNum type="circleNumDbPlain"/>
                      </a:pPr>
                      <a:r>
                        <a:rPr lang="zh-CN" altLang="en-US" sz="2400" b="0" i="0">
                          <a:solidFill>
                            <a:srgbClr val="404040"/>
                          </a:solidFill>
                          <a:uFillTx/>
                          <a:latin typeface="Times New Roman" panose="02020603050405020304" pitchFamily="18" charset="0"/>
                          <a:ea typeface="华文楷体" panose="02010600040101010101" charset="-122"/>
                          <a:cs typeface="Times New Roman" panose="02020603050405020304" pitchFamily="18" charset="0"/>
                        </a:rPr>
                        <a:t>Gain practical skills &amp; understanding of rural life.</a:t>
                      </a:r>
                      <a:endParaRPr lang="zh-CN" altLang="en-US" sz="2400" b="0" i="0">
                        <a:solidFill>
                          <a:srgbClr val="404040"/>
                        </a:solidFill>
                        <a:uFillTx/>
                        <a:latin typeface="Times New Roman" panose="02020603050405020304" pitchFamily="18" charset="0"/>
                        <a:ea typeface="华文楷体" panose="02010600040101010101" charset="-122"/>
                        <a:cs typeface="Times New Roman" panose="02020603050405020304" pitchFamily="18" charset="0"/>
                      </a:endParaRPr>
                    </a:p>
                    <a:p>
                      <a:pPr marL="514350" indent="-514350" algn="l">
                        <a:lnSpc>
                          <a:spcPct val="140000"/>
                        </a:lnSpc>
                        <a:buClrTx/>
                        <a:buSzTx/>
                        <a:buFont typeface="+mj-ea"/>
                        <a:buAutoNum type="circleNumDbPlain"/>
                      </a:pPr>
                      <a:r>
                        <a:rPr lang="zh-CN" altLang="en-US" sz="2400" b="0" i="0">
                          <a:solidFill>
                            <a:srgbClr val="404040"/>
                          </a:solidFill>
                          <a:uFillTx/>
                          <a:latin typeface="Times New Roman" panose="02020603050405020304" pitchFamily="18" charset="0"/>
                          <a:ea typeface="华文楷体" panose="02010600040101010101" charset="-122"/>
                          <a:cs typeface="Times New Roman" panose="02020603050405020304" pitchFamily="18" charset="0"/>
                        </a:rPr>
                        <a:t>Earned profound satisfaction through self-reliance.</a:t>
                      </a:r>
                      <a:endParaRPr lang="zh-CN" altLang="en-US" sz="2400" b="0" i="0">
                        <a:solidFill>
                          <a:srgbClr val="404040"/>
                        </a:solidFill>
                        <a:uFillTx/>
                        <a:latin typeface="Times New Roman" panose="02020603050405020304" pitchFamily="18" charset="0"/>
                        <a:ea typeface="华文楷体" panose="02010600040101010101" charset="-122"/>
                        <a:cs typeface="Times New Roman" panose="02020603050405020304" pitchFamily="18" charset="0"/>
                      </a:endParaRPr>
                    </a:p>
                  </a:txBody>
                  <a:tcPr marL="95567" marR="95567" marT="95567" marB="95567" anchor="ctr" anchorCtr="0">
                    <a:lnL>
                      <a:noFill/>
                    </a:lnL>
                    <a:lnR>
                      <a:noFill/>
                    </a:lnR>
                    <a:lnT>
                      <a:noFill/>
                    </a:lnT>
                    <a:lnB>
                      <a:noFill/>
                    </a:lnB>
                    <a:noFill/>
                  </a:tcPr>
                </a:tc>
                <a:tc>
                  <a:txBody>
                    <a:bodyPr/>
                    <a:p>
                      <a:pPr marL="514350" indent="-514350" algn="l">
                        <a:lnSpc>
                          <a:spcPct val="140000"/>
                        </a:lnSpc>
                        <a:buClrTx/>
                        <a:buSzTx/>
                        <a:buFont typeface="+mj-ea"/>
                        <a:buAutoNum type="circleNumDbPlain"/>
                      </a:pPr>
                      <a:r>
                        <a:rPr lang="zh-CN" altLang="en-US" sz="2400" b="0" i="0">
                          <a:solidFill>
                            <a:srgbClr val="404040"/>
                          </a:solidFill>
                          <a:uFillTx/>
                          <a:latin typeface="Times New Roman" panose="02020603050405020304" pitchFamily="18" charset="0"/>
                          <a:ea typeface="华文楷体" panose="02010600040101010101" charset="-122"/>
                        </a:rPr>
                        <a:t>见证荒地蜕变的成就感。</a:t>
                      </a:r>
                      <a:endParaRPr lang="zh-CN" altLang="en-US" sz="2400" b="0" i="0">
                        <a:solidFill>
                          <a:srgbClr val="404040"/>
                        </a:solidFill>
                        <a:uFillTx/>
                        <a:latin typeface="Times New Roman" panose="02020603050405020304" pitchFamily="18" charset="0"/>
                        <a:ea typeface="华文楷体" panose="02010600040101010101" charset="-122"/>
                      </a:endParaRPr>
                    </a:p>
                    <a:p>
                      <a:pPr marL="514350" indent="-514350" algn="l">
                        <a:lnSpc>
                          <a:spcPct val="140000"/>
                        </a:lnSpc>
                        <a:buClrTx/>
                        <a:buSzTx/>
                        <a:buFont typeface="+mj-ea"/>
                        <a:buAutoNum type="circleNumDbPlain"/>
                      </a:pPr>
                      <a:r>
                        <a:rPr lang="zh-CN" altLang="en-US" sz="2400" b="0" i="0">
                          <a:solidFill>
                            <a:srgbClr val="404040"/>
                          </a:solidFill>
                          <a:uFillTx/>
                          <a:latin typeface="Times New Roman" panose="02020603050405020304" pitchFamily="18" charset="0"/>
                          <a:ea typeface="华文楷体" panose="02010600040101010101" charset="-122"/>
                        </a:rPr>
                        <a:t>深化对农民及农业劳动的尊重。</a:t>
                      </a:r>
                      <a:endParaRPr lang="zh-CN" altLang="en-US" sz="2400" b="0" i="0">
                        <a:solidFill>
                          <a:srgbClr val="404040"/>
                        </a:solidFill>
                        <a:uFillTx/>
                        <a:latin typeface="Times New Roman" panose="02020603050405020304" pitchFamily="18" charset="0"/>
                        <a:ea typeface="华文楷体" panose="02010600040101010101" charset="-122"/>
                      </a:endParaRPr>
                    </a:p>
                    <a:p>
                      <a:pPr marL="514350" indent="-514350" algn="l">
                        <a:lnSpc>
                          <a:spcPct val="140000"/>
                        </a:lnSpc>
                        <a:buClrTx/>
                        <a:buSzTx/>
                        <a:buFont typeface="+mj-ea"/>
                        <a:buAutoNum type="circleNumDbPlain"/>
                      </a:pPr>
                      <a:r>
                        <a:rPr lang="zh-CN" altLang="en-US" sz="2400" b="0" i="0">
                          <a:solidFill>
                            <a:srgbClr val="404040"/>
                          </a:solidFill>
                          <a:uFillTx/>
                          <a:latin typeface="Times New Roman" panose="02020603050405020304" pitchFamily="18" charset="0"/>
                          <a:ea typeface="华文楷体" panose="02010600040101010101" charset="-122"/>
                        </a:rPr>
                        <a:t>领悟协作与坚持的价值。</a:t>
                      </a:r>
                      <a:endParaRPr lang="zh-CN" altLang="en-US" sz="2400" b="0" i="0">
                        <a:solidFill>
                          <a:srgbClr val="404040"/>
                        </a:solidFill>
                        <a:uFillTx/>
                        <a:latin typeface="Times New Roman" panose="02020603050405020304" pitchFamily="18" charset="0"/>
                        <a:ea typeface="华文楷体" panose="02010600040101010101" charset="-122"/>
                      </a:endParaRPr>
                    </a:p>
                    <a:p>
                      <a:pPr marL="514350" indent="-514350" algn="l">
                        <a:lnSpc>
                          <a:spcPct val="140000"/>
                        </a:lnSpc>
                        <a:buClrTx/>
                        <a:buSzTx/>
                        <a:buFont typeface="+mj-ea"/>
                        <a:buAutoNum type="circleNumDbPlain"/>
                      </a:pPr>
                      <a:r>
                        <a:rPr lang="zh-CN" altLang="en-US" sz="2400" b="0" i="0">
                          <a:solidFill>
                            <a:srgbClr val="404040"/>
                          </a:solidFill>
                          <a:uFillTx/>
                          <a:latin typeface="Times New Roman" panose="02020603050405020304" pitchFamily="18" charset="0"/>
                          <a:ea typeface="华文楷体" panose="02010600040101010101" charset="-122"/>
                        </a:rPr>
                        <a:t>掌握实践技能，理解乡村生活。</a:t>
                      </a:r>
                      <a:endParaRPr lang="zh-CN" altLang="en-US" sz="2400" b="0" i="0">
                        <a:solidFill>
                          <a:srgbClr val="404040"/>
                        </a:solidFill>
                        <a:uFillTx/>
                        <a:latin typeface="Times New Roman" panose="02020603050405020304" pitchFamily="18" charset="0"/>
                        <a:ea typeface="华文楷体" panose="02010600040101010101" charset="-122"/>
                      </a:endParaRPr>
                    </a:p>
                    <a:p>
                      <a:pPr marL="514350" indent="-514350" algn="l">
                        <a:lnSpc>
                          <a:spcPct val="140000"/>
                        </a:lnSpc>
                        <a:buClrTx/>
                        <a:buSzTx/>
                        <a:buFont typeface="+mj-ea"/>
                        <a:buAutoNum type="circleNumDbPlain"/>
                      </a:pPr>
                      <a:r>
                        <a:rPr lang="zh-CN" altLang="en-US" sz="2400" b="0" i="0">
                          <a:solidFill>
                            <a:srgbClr val="404040"/>
                          </a:solidFill>
                          <a:uFillTx/>
                          <a:latin typeface="Times New Roman" panose="02020603050405020304" pitchFamily="18" charset="0"/>
                          <a:ea typeface="华文楷体" panose="02010600040101010101" charset="-122"/>
                        </a:rPr>
                        <a:t>通过自力更生获得深刻满足感。</a:t>
                      </a:r>
                      <a:endParaRPr lang="zh-CN" altLang="en-US" sz="2400" b="0" i="0">
                        <a:solidFill>
                          <a:srgbClr val="404040"/>
                        </a:solidFill>
                        <a:uFillTx/>
                        <a:latin typeface="Times New Roman" panose="02020603050405020304" pitchFamily="18" charset="0"/>
                        <a:ea typeface="华文楷体" panose="02010600040101010101" charset="-122"/>
                      </a:endParaRPr>
                    </a:p>
                  </a:txBody>
                  <a:tcPr marL="95567" marR="95567" marT="95567" marB="95567" anchor="ctr" anchorCtr="0">
                    <a:lnL>
                      <a:noFill/>
                    </a:lnL>
                    <a:lnR>
                      <a:noFill/>
                    </a:lnR>
                    <a:lnT>
                      <a:noFill/>
                    </a:lnT>
                    <a:lnB>
                      <a:noFill/>
                    </a:lnB>
                    <a:noFill/>
                  </a:tcPr>
                </a:tc>
              </a:tr>
            </a:tbl>
          </a:graphicData>
        </a:graphic>
      </p:graphicFrame>
      <p:grpSp>
        <p:nvGrpSpPr>
          <p:cNvPr id="18" name="组合 17"/>
          <p:cNvGrpSpPr/>
          <p:nvPr>
            <p:custDataLst>
              <p:tags r:id="rId2"/>
            </p:custDataLst>
          </p:nvPr>
        </p:nvGrpSpPr>
        <p:grpSpPr>
          <a:xfrm rot="0">
            <a:off x="6671945" y="4011295"/>
            <a:ext cx="5028565" cy="2974975"/>
            <a:chOff x="2393" y="3222"/>
            <a:chExt cx="14350" cy="12894"/>
          </a:xfrm>
        </p:grpSpPr>
        <p:sp>
          <p:nvSpPr>
            <p:cNvPr id="19" name="Rectangle 10"/>
            <p:cNvSpPr>
              <a:spLocks noChangeArrowheads="1"/>
            </p:cNvSpPr>
            <p:nvPr>
              <p:custDataLst>
                <p:tags r:id="rId3"/>
              </p:custDataLst>
            </p:nvPr>
          </p:nvSpPr>
          <p:spPr bwMode="gray">
            <a:xfrm rot="21471785">
              <a:off x="2393" y="3222"/>
              <a:ext cx="14351" cy="12895"/>
            </a:xfrm>
            <a:prstGeom prst="rect">
              <a:avLst/>
            </a:prstGeom>
            <a:solidFill>
              <a:srgbClr val="FFFFFF"/>
            </a:solidFill>
            <a:ln w="6350">
              <a:solidFill>
                <a:srgbClr val="EAEAEA"/>
              </a:solidFill>
              <a:miter lim="800000"/>
            </a:ln>
            <a:effectLst>
              <a:outerShdw blurRad="381000" dist="101600" dir="2700000" algn="tl" rotWithShape="0">
                <a:prstClr val="black">
                  <a:alpha val="10000"/>
                </a:prstClr>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buClr>
                  <a:schemeClr val="accent1"/>
                </a:buClr>
                <a:buFont typeface="Wingdings" panose="05000000000000000000" pitchFamily="2" charset="2"/>
                <a:buChar char="§"/>
              </a:pPr>
              <a:endParaRPr lang="en-US" altLang="en-US"/>
            </a:p>
          </p:txBody>
        </p:sp>
        <p:pic>
          <p:nvPicPr>
            <p:cNvPr id="20" name="图片 19" descr="E:/设计图片素材/7902094_.jpg7902094_"/>
            <p:cNvPicPr>
              <a:picLocks noChangeAspect="1"/>
            </p:cNvPicPr>
            <p:nvPr>
              <p:custDataLst>
                <p:tags r:id="rId4"/>
              </p:custDataLst>
            </p:nvPr>
          </p:nvPicPr>
          <p:blipFill>
            <a:blip r:embed="rId5" cstate="email"/>
            <a:srcRect l="11317" t="5433" r="11317" b="5433"/>
            <a:stretch>
              <a:fillRect/>
            </a:stretch>
          </p:blipFill>
          <p:spPr>
            <a:xfrm>
              <a:off x="2677" y="3771"/>
              <a:ext cx="13722" cy="10417"/>
            </a:xfrm>
            <a:custGeom>
              <a:avLst/>
              <a:gdLst/>
              <a:ahLst/>
              <a:cxnLst>
                <a:cxn ang="3">
                  <a:pos x="hc" y="t"/>
                </a:cxn>
                <a:cxn ang="cd2">
                  <a:pos x="l" y="vc"/>
                </a:cxn>
                <a:cxn ang="cd4">
                  <a:pos x="hc" y="b"/>
                </a:cxn>
                <a:cxn ang="0">
                  <a:pos x="r" y="vc"/>
                </a:cxn>
              </a:cxnLst>
              <a:rect l="l" t="t" r="r" b="b"/>
              <a:pathLst>
                <a:path w="4991" h="3789">
                  <a:moveTo>
                    <a:pt x="4857" y="0"/>
                  </a:moveTo>
                  <a:lnTo>
                    <a:pt x="4991" y="3607"/>
                  </a:lnTo>
                  <a:lnTo>
                    <a:pt x="135" y="3789"/>
                  </a:lnTo>
                  <a:lnTo>
                    <a:pt x="0" y="181"/>
                  </a:lnTo>
                  <a:lnTo>
                    <a:pt x="4857" y="0"/>
                  </a:lnTo>
                  <a:close/>
                </a:path>
              </a:pathLst>
            </a:cu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5" y="0"/>
            <a:ext cx="12193270" cy="368300"/>
          </a:xfrm>
          <a:prstGeom prst="rect">
            <a:avLst/>
          </a:prstGeom>
          <a:noFill/>
        </p:spPr>
        <p:txBody>
          <a:bodyPr wrap="square" rtlCol="0">
            <a:spAutoFit/>
          </a:bodyPr>
          <a:p>
            <a:endParaRPr lang="en-US" altLang="zh-CN"/>
          </a:p>
        </p:txBody>
      </p:sp>
      <p:sp>
        <p:nvSpPr>
          <p:cNvPr id="2" name="文本框 1"/>
          <p:cNvSpPr txBox="1"/>
          <p:nvPr/>
        </p:nvSpPr>
        <p:spPr>
          <a:xfrm>
            <a:off x="381635" y="368300"/>
            <a:ext cx="5080000" cy="921385"/>
          </a:xfrm>
          <a:prstGeom prst="rect">
            <a:avLst/>
          </a:prstGeom>
          <a:noFill/>
        </p:spPr>
        <p:txBody>
          <a:bodyPr wrap="square" rtlCol="0">
            <a:noAutofit/>
          </a:bodyPr>
          <a:p>
            <a:pPr lvl="0" algn="l">
              <a:buClrTx/>
              <a:buSzTx/>
              <a:buFontTx/>
            </a:pPr>
            <a:r>
              <a:rPr lang="en-US" altLang="zh-CN" sz="2800" b="1">
                <a:sym typeface="+mn-ea"/>
              </a:rPr>
              <a:t> 06 </a:t>
            </a:r>
            <a:r>
              <a:rPr lang="zh-CN" altLang="en-US" sz="2800" b="1">
                <a:sym typeface="+mn-ea"/>
              </a:rPr>
              <a:t>劳动教育建议</a:t>
            </a:r>
            <a:endParaRPr lang="zh-CN" altLang="en-US" sz="2800" b="1">
              <a:sym typeface="+mn-ea"/>
            </a:endParaRPr>
          </a:p>
          <a:p>
            <a:pPr lvl="0" algn="l">
              <a:buClrTx/>
              <a:buSzTx/>
              <a:buFontTx/>
            </a:pPr>
            <a:r>
              <a:rPr lang="zh-CN" altLang="en-US" sz="2800" b="1">
                <a:sym typeface="+mn-ea"/>
              </a:rPr>
              <a:t>Labor Education</a:t>
            </a:r>
            <a:r>
              <a:rPr lang="en-US" altLang="zh-CN" sz="2800" b="1">
                <a:sym typeface="+mn-ea"/>
              </a:rPr>
              <a:t> Suggestions</a:t>
            </a:r>
            <a:r>
              <a:rPr lang="zh-CN" altLang="en-US" sz="2800" b="1">
                <a:sym typeface="+mn-ea"/>
              </a:rPr>
              <a:t> </a:t>
            </a:r>
            <a:endParaRPr lang="zh-CN" altLang="en-US" sz="2800" b="1">
              <a:sym typeface="+mn-ea"/>
            </a:endParaRPr>
          </a:p>
        </p:txBody>
      </p:sp>
      <p:graphicFrame>
        <p:nvGraphicFramePr>
          <p:cNvPr id="5" name="表格 4"/>
          <p:cNvGraphicFramePr/>
          <p:nvPr/>
        </p:nvGraphicFramePr>
        <p:xfrm>
          <a:off x="127000" y="1380490"/>
          <a:ext cx="11748770" cy="2750820"/>
        </p:xfrm>
        <a:graphic>
          <a:graphicData uri="http://schemas.openxmlformats.org/drawingml/2006/table">
            <a:tbl>
              <a:tblPr/>
              <a:tblGrid>
                <a:gridCol w="6885305"/>
                <a:gridCol w="4863465"/>
              </a:tblGrid>
              <a:tr h="0">
                <a:tc>
                  <a:txBody>
                    <a:bodyPr/>
                    <a:p>
                      <a:pPr marL="0" indent="0">
                        <a:lnSpc>
                          <a:spcPct val="130000"/>
                        </a:lnSpc>
                      </a:pPr>
                      <a:r>
                        <a:rPr lang="en-US" altLang="zh-CN" sz="2400" b="0" i="0">
                          <a:solidFill>
                            <a:srgbClr val="404040"/>
                          </a:solidFill>
                          <a:latin typeface="Times New Roman" panose="02020603050405020304" pitchFamily="18" charset="0"/>
                          <a:ea typeface="quote-cjk-patch"/>
                          <a:cs typeface="Times New Roman" panose="02020603050405020304" pitchFamily="18" charset="0"/>
                        </a:rPr>
                        <a:t>1. Integrate mandatory hands-on courses (gardening/cooking).</a:t>
                      </a:r>
                      <a:br>
                        <a:rPr lang="en-US" altLang="zh-CN" sz="2400" b="0" i="0">
                          <a:solidFill>
                            <a:srgbClr val="404040"/>
                          </a:solidFill>
                          <a:latin typeface="Times New Roman" panose="02020603050405020304" pitchFamily="18" charset="0"/>
                          <a:ea typeface="quote-cjk-patch"/>
                          <a:cs typeface="Times New Roman" panose="02020603050405020304" pitchFamily="18" charset="0"/>
                        </a:rPr>
                      </a:br>
                      <a:r>
                        <a:rPr lang="en-US" altLang="zh-CN" sz="2400" b="0" i="0">
                          <a:solidFill>
                            <a:srgbClr val="404040"/>
                          </a:solidFill>
                          <a:latin typeface="Times New Roman" panose="02020603050405020304" pitchFamily="18" charset="0"/>
                          <a:ea typeface="quote-cjk-patch"/>
                          <a:cs typeface="Times New Roman" panose="02020603050405020304" pitchFamily="18" charset="0"/>
                        </a:rPr>
                        <a:t>2. Partner with factories/farms for apprenticeships.</a:t>
                      </a:r>
                      <a:br>
                        <a:rPr lang="en-US" altLang="zh-CN" sz="2400" b="0" i="0">
                          <a:solidFill>
                            <a:srgbClr val="404040"/>
                          </a:solidFill>
                          <a:latin typeface="Times New Roman" panose="02020603050405020304" pitchFamily="18" charset="0"/>
                          <a:ea typeface="quote-cjk-patch"/>
                          <a:cs typeface="Times New Roman" panose="02020603050405020304" pitchFamily="18" charset="0"/>
                        </a:rPr>
                      </a:br>
                      <a:r>
                        <a:rPr lang="en-US" altLang="zh-CN" sz="2400" b="0" i="0">
                          <a:solidFill>
                            <a:srgbClr val="404040"/>
                          </a:solidFill>
                          <a:latin typeface="Times New Roman" panose="02020603050405020304" pitchFamily="18" charset="0"/>
                          <a:ea typeface="quote-cjk-patch"/>
                          <a:cs typeface="Times New Roman" panose="02020603050405020304" pitchFamily="18" charset="0"/>
                        </a:rPr>
                        <a:t>3. Track skills via digital labor portfolios.</a:t>
                      </a:r>
                      <a:br>
                        <a:rPr lang="en-US" altLang="zh-CN" sz="2400" b="0" i="0">
                          <a:solidFill>
                            <a:srgbClr val="404040"/>
                          </a:solidFill>
                          <a:latin typeface="Times New Roman" panose="02020603050405020304" pitchFamily="18" charset="0"/>
                          <a:ea typeface="quote-cjk-patch"/>
                          <a:cs typeface="Times New Roman" panose="02020603050405020304" pitchFamily="18" charset="0"/>
                        </a:rPr>
                      </a:br>
                      <a:r>
                        <a:rPr lang="en-US" altLang="zh-CN" sz="2400" b="0" i="0">
                          <a:solidFill>
                            <a:srgbClr val="404040"/>
                          </a:solidFill>
                          <a:latin typeface="Times New Roman" panose="02020603050405020304" pitchFamily="18" charset="0"/>
                          <a:ea typeface="quote-cjk-patch"/>
                          <a:cs typeface="Times New Roman" panose="02020603050405020304" pitchFamily="18" charset="0"/>
                        </a:rPr>
                        <a:t>4. Launch student-managed gardens/workshops.</a:t>
                      </a:r>
                      <a:br>
                        <a:rPr lang="en-US" altLang="zh-CN" sz="2400" b="0" i="0">
                          <a:solidFill>
                            <a:srgbClr val="404040"/>
                          </a:solidFill>
                          <a:latin typeface="Times New Roman" panose="02020603050405020304" pitchFamily="18" charset="0"/>
                          <a:ea typeface="quote-cjk-patch"/>
                          <a:cs typeface="Times New Roman" panose="02020603050405020304" pitchFamily="18" charset="0"/>
                        </a:rPr>
                      </a:br>
                      <a:r>
                        <a:rPr lang="en-US" altLang="zh-CN" sz="2400" b="0" i="0">
                          <a:solidFill>
                            <a:srgbClr val="404040"/>
                          </a:solidFill>
                          <a:latin typeface="Times New Roman" panose="02020603050405020304" pitchFamily="18" charset="0"/>
                          <a:ea typeface="quote-cjk-patch"/>
                          <a:cs typeface="Times New Roman" panose="02020603050405020304" pitchFamily="18" charset="0"/>
                        </a:rPr>
                        <a:t>5. Make community service a credited curriculum component.</a:t>
                      </a:r>
                      <a:endParaRPr lang="en-US" altLang="zh-CN" sz="2400" b="0" i="0">
                        <a:solidFill>
                          <a:srgbClr val="404040"/>
                        </a:solidFill>
                        <a:latin typeface="Times New Roman" panose="02020603050405020304" pitchFamily="18" charset="0"/>
                        <a:ea typeface="quote-cjk-patch"/>
                        <a:cs typeface="Times New Roman" panose="02020603050405020304" pitchFamily="18" charset="0"/>
                      </a:endParaRPr>
                    </a:p>
                  </a:txBody>
                  <a:tcPr marL="95567" marR="95567" marT="95567" marB="95567" anchor="ctr" anchorCtr="0">
                    <a:lnL>
                      <a:noFill/>
                    </a:lnL>
                    <a:lnR>
                      <a:noFill/>
                    </a:lnR>
                    <a:lnT>
                      <a:noFill/>
                    </a:lnT>
                    <a:lnB>
                      <a:noFill/>
                    </a:lnB>
                    <a:noFill/>
                  </a:tcPr>
                </a:tc>
                <a:tc>
                  <a:txBody>
                    <a:bodyPr/>
                    <a:p>
                      <a:pPr marL="0" indent="0">
                        <a:lnSpc>
                          <a:spcPct val="150000"/>
                        </a:lnSpc>
                      </a:pPr>
                      <a:r>
                        <a:rPr lang="en-US" altLang="zh-CN" sz="2400" b="0" i="0">
                          <a:solidFill>
                            <a:srgbClr val="404040"/>
                          </a:solidFill>
                          <a:latin typeface="华文楷体" panose="02010600040101010101" charset="-122"/>
                          <a:ea typeface="华文楷体" panose="02010600040101010101" charset="-122"/>
                          <a:cs typeface="华文楷体" panose="02010600040101010101" charset="-122"/>
                        </a:rPr>
                        <a:t>1. </a:t>
                      </a:r>
                      <a:r>
                        <a:rPr lang="zh-CN" altLang="en-US" sz="2400" b="0" i="0">
                          <a:solidFill>
                            <a:srgbClr val="404040"/>
                          </a:solidFill>
                          <a:latin typeface="华文楷体" panose="02010600040101010101" charset="-122"/>
                          <a:ea typeface="华文楷体" panose="02010600040101010101" charset="-122"/>
                          <a:cs typeface="华文楷体" panose="02010600040101010101" charset="-122"/>
                        </a:rPr>
                        <a:t>开设必修实践课（种植</a:t>
                      </a:r>
                      <a:r>
                        <a:rPr lang="en-US" altLang="zh-CN" sz="2400" b="0" i="0">
                          <a:solidFill>
                            <a:srgbClr val="404040"/>
                          </a:solidFill>
                          <a:latin typeface="华文楷体" panose="02010600040101010101" charset="-122"/>
                          <a:ea typeface="华文楷体" panose="02010600040101010101" charset="-122"/>
                          <a:cs typeface="华文楷体" panose="02010600040101010101" charset="-122"/>
                        </a:rPr>
                        <a:t>/</a:t>
                      </a:r>
                      <a:r>
                        <a:rPr lang="zh-CN" altLang="en-US" sz="2400" b="0" i="0">
                          <a:solidFill>
                            <a:srgbClr val="404040"/>
                          </a:solidFill>
                          <a:latin typeface="华文楷体" panose="02010600040101010101" charset="-122"/>
                          <a:ea typeface="华文楷体" panose="02010600040101010101" charset="-122"/>
                          <a:cs typeface="华文楷体" panose="02010600040101010101" charset="-122"/>
                        </a:rPr>
                        <a:t>烹饪）。</a:t>
                      </a:r>
                      <a:br>
                        <a:rPr lang="zh-CN" altLang="en-US" sz="2400" b="0" i="0">
                          <a:solidFill>
                            <a:srgbClr val="404040"/>
                          </a:solidFill>
                          <a:latin typeface="华文楷体" panose="02010600040101010101" charset="-122"/>
                          <a:ea typeface="华文楷体" panose="02010600040101010101" charset="-122"/>
                          <a:cs typeface="华文楷体" panose="02010600040101010101" charset="-122"/>
                        </a:rPr>
                      </a:br>
                      <a:r>
                        <a:rPr lang="en-US" altLang="zh-CN" sz="2400" b="0" i="0">
                          <a:solidFill>
                            <a:srgbClr val="404040"/>
                          </a:solidFill>
                          <a:latin typeface="华文楷体" panose="02010600040101010101" charset="-122"/>
                          <a:ea typeface="华文楷体" panose="02010600040101010101" charset="-122"/>
                          <a:cs typeface="华文楷体" panose="02010600040101010101" charset="-122"/>
                        </a:rPr>
                        <a:t>2. </a:t>
                      </a:r>
                      <a:r>
                        <a:rPr lang="zh-CN" altLang="en-US" sz="2400" b="0" i="0">
                          <a:solidFill>
                            <a:srgbClr val="404040"/>
                          </a:solidFill>
                          <a:latin typeface="华文楷体" panose="02010600040101010101" charset="-122"/>
                          <a:ea typeface="华文楷体" panose="02010600040101010101" charset="-122"/>
                          <a:cs typeface="华文楷体" panose="02010600040101010101" charset="-122"/>
                        </a:rPr>
                        <a:t>与工厂</a:t>
                      </a:r>
                      <a:r>
                        <a:rPr lang="en-US" altLang="zh-CN" sz="2400" b="0" i="0">
                          <a:solidFill>
                            <a:srgbClr val="404040"/>
                          </a:solidFill>
                          <a:latin typeface="华文楷体" panose="02010600040101010101" charset="-122"/>
                          <a:ea typeface="华文楷体" panose="02010600040101010101" charset="-122"/>
                          <a:cs typeface="华文楷体" panose="02010600040101010101" charset="-122"/>
                        </a:rPr>
                        <a:t>/</a:t>
                      </a:r>
                      <a:r>
                        <a:rPr lang="zh-CN" altLang="en-US" sz="2400" b="0" i="0">
                          <a:solidFill>
                            <a:srgbClr val="404040"/>
                          </a:solidFill>
                          <a:latin typeface="华文楷体" panose="02010600040101010101" charset="-122"/>
                          <a:ea typeface="华文楷体" panose="02010600040101010101" charset="-122"/>
                          <a:cs typeface="华文楷体" panose="02010600040101010101" charset="-122"/>
                        </a:rPr>
                        <a:t>农场合作学徒项目。</a:t>
                      </a:r>
                      <a:br>
                        <a:rPr lang="zh-CN" altLang="en-US" sz="2400" b="0" i="0">
                          <a:solidFill>
                            <a:srgbClr val="404040"/>
                          </a:solidFill>
                          <a:latin typeface="华文楷体" panose="02010600040101010101" charset="-122"/>
                          <a:ea typeface="华文楷体" panose="02010600040101010101" charset="-122"/>
                          <a:cs typeface="华文楷体" panose="02010600040101010101" charset="-122"/>
                        </a:rPr>
                      </a:br>
                      <a:r>
                        <a:rPr lang="en-US" altLang="zh-CN" sz="2400" b="0" i="0">
                          <a:solidFill>
                            <a:srgbClr val="404040"/>
                          </a:solidFill>
                          <a:latin typeface="华文楷体" panose="02010600040101010101" charset="-122"/>
                          <a:ea typeface="华文楷体" panose="02010600040101010101" charset="-122"/>
                          <a:cs typeface="华文楷体" panose="02010600040101010101" charset="-122"/>
                        </a:rPr>
                        <a:t>3. </a:t>
                      </a:r>
                      <a:r>
                        <a:rPr lang="zh-CN" altLang="en-US" sz="2400" b="0" i="0">
                          <a:solidFill>
                            <a:srgbClr val="404040"/>
                          </a:solidFill>
                          <a:latin typeface="华文楷体" panose="02010600040101010101" charset="-122"/>
                          <a:ea typeface="华文楷体" panose="02010600040101010101" charset="-122"/>
                          <a:cs typeface="华文楷体" panose="02010600040101010101" charset="-122"/>
                        </a:rPr>
                        <a:t>建立数字劳动档案追踪技能。</a:t>
                      </a:r>
                      <a:br>
                        <a:rPr lang="zh-CN" altLang="en-US" sz="2400" b="0" i="0">
                          <a:solidFill>
                            <a:srgbClr val="404040"/>
                          </a:solidFill>
                          <a:latin typeface="华文楷体" panose="02010600040101010101" charset="-122"/>
                          <a:ea typeface="华文楷体" panose="02010600040101010101" charset="-122"/>
                          <a:cs typeface="华文楷体" panose="02010600040101010101" charset="-122"/>
                        </a:rPr>
                      </a:br>
                      <a:r>
                        <a:rPr lang="en-US" altLang="zh-CN" sz="2400" b="0" i="0">
                          <a:solidFill>
                            <a:srgbClr val="404040"/>
                          </a:solidFill>
                          <a:latin typeface="华文楷体" panose="02010600040101010101" charset="-122"/>
                          <a:ea typeface="华文楷体" panose="02010600040101010101" charset="-122"/>
                          <a:cs typeface="华文楷体" panose="02010600040101010101" charset="-122"/>
                        </a:rPr>
                        <a:t>4. </a:t>
                      </a:r>
                      <a:r>
                        <a:rPr lang="zh-CN" altLang="en-US" sz="2400" b="0" i="0">
                          <a:solidFill>
                            <a:srgbClr val="404040"/>
                          </a:solidFill>
                          <a:latin typeface="华文楷体" panose="02010600040101010101" charset="-122"/>
                          <a:ea typeface="华文楷体" panose="02010600040101010101" charset="-122"/>
                          <a:cs typeface="华文楷体" panose="02010600040101010101" charset="-122"/>
                        </a:rPr>
                        <a:t>设立学生自主管理的校园花园</a:t>
                      </a:r>
                      <a:r>
                        <a:rPr lang="en-US" altLang="zh-CN" sz="2400" b="0" i="0">
                          <a:solidFill>
                            <a:srgbClr val="404040"/>
                          </a:solidFill>
                          <a:latin typeface="华文楷体" panose="02010600040101010101" charset="-122"/>
                          <a:ea typeface="华文楷体" panose="02010600040101010101" charset="-122"/>
                          <a:cs typeface="华文楷体" panose="02010600040101010101" charset="-122"/>
                        </a:rPr>
                        <a:t>/</a:t>
                      </a:r>
                      <a:r>
                        <a:rPr lang="zh-CN" altLang="en-US" sz="2400" b="0" i="0">
                          <a:solidFill>
                            <a:srgbClr val="404040"/>
                          </a:solidFill>
                          <a:latin typeface="华文楷体" panose="02010600040101010101" charset="-122"/>
                          <a:ea typeface="华文楷体" panose="02010600040101010101" charset="-122"/>
                          <a:cs typeface="华文楷体" panose="02010600040101010101" charset="-122"/>
                        </a:rPr>
                        <a:t>工坊。</a:t>
                      </a:r>
                      <a:br>
                        <a:rPr lang="zh-CN" altLang="en-US" sz="2400" b="0" i="0">
                          <a:solidFill>
                            <a:srgbClr val="404040"/>
                          </a:solidFill>
                          <a:latin typeface="华文楷体" panose="02010600040101010101" charset="-122"/>
                          <a:ea typeface="华文楷体" panose="02010600040101010101" charset="-122"/>
                          <a:cs typeface="华文楷体" panose="02010600040101010101" charset="-122"/>
                        </a:rPr>
                      </a:br>
                      <a:r>
                        <a:rPr lang="en-US" altLang="zh-CN" sz="2400" b="0" i="0">
                          <a:solidFill>
                            <a:srgbClr val="404040"/>
                          </a:solidFill>
                          <a:latin typeface="华文楷体" panose="02010600040101010101" charset="-122"/>
                          <a:ea typeface="华文楷体" panose="02010600040101010101" charset="-122"/>
                          <a:cs typeface="华文楷体" panose="02010600040101010101" charset="-122"/>
                        </a:rPr>
                        <a:t>5. </a:t>
                      </a:r>
                      <a:r>
                        <a:rPr lang="zh-CN" altLang="en-US" sz="2400" b="0" i="0">
                          <a:solidFill>
                            <a:srgbClr val="404040"/>
                          </a:solidFill>
                          <a:latin typeface="华文楷体" panose="02010600040101010101" charset="-122"/>
                          <a:ea typeface="华文楷体" panose="02010600040101010101" charset="-122"/>
                          <a:cs typeface="华文楷体" panose="02010600040101010101" charset="-122"/>
                        </a:rPr>
                        <a:t>将社区服务纳入学分课程体系。</a:t>
                      </a:r>
                      <a:endParaRPr lang="zh-CN" altLang="en-US" sz="2400" b="0" i="0">
                        <a:solidFill>
                          <a:srgbClr val="404040"/>
                        </a:solidFill>
                        <a:latin typeface="华文楷体" panose="02010600040101010101" charset="-122"/>
                        <a:ea typeface="华文楷体" panose="02010600040101010101" charset="-122"/>
                        <a:cs typeface="华文楷体" panose="02010600040101010101" charset="-122"/>
                      </a:endParaRPr>
                    </a:p>
                  </a:txBody>
                  <a:tcPr marL="95567" marR="95567" marT="95567" marB="95567" anchor="ctr" anchorCtr="0">
                    <a:lnL>
                      <a:noFill/>
                    </a:lnL>
                    <a:lnR>
                      <a:noFill/>
                    </a:lnR>
                    <a:lnT>
                      <a:noFill/>
                    </a:lnT>
                    <a:lnB>
                      <a:noFill/>
                    </a:lnB>
                    <a:noFill/>
                  </a:tcPr>
                </a:tc>
              </a:tr>
            </a:tbl>
          </a:graphicData>
        </a:graphic>
      </p:graphicFrame>
      <p:grpSp>
        <p:nvGrpSpPr>
          <p:cNvPr id="60" name="组合 59"/>
          <p:cNvGrpSpPr/>
          <p:nvPr>
            <p:custDataLst>
              <p:tags r:id="rId1"/>
            </p:custDataLst>
          </p:nvPr>
        </p:nvGrpSpPr>
        <p:grpSpPr>
          <a:xfrm rot="0">
            <a:off x="9220522" y="4718342"/>
            <a:ext cx="2339131" cy="2191088"/>
            <a:chOff x="2172" y="2512"/>
            <a:chExt cx="14943" cy="13995"/>
          </a:xfrm>
        </p:grpSpPr>
        <p:pic>
          <p:nvPicPr>
            <p:cNvPr id="61" name="图片 60" descr="E:/设计图片素材/7967150_.jpg7967150_"/>
            <p:cNvPicPr>
              <a:picLocks noChangeAspect="1"/>
            </p:cNvPicPr>
            <p:nvPr>
              <p:custDataLst>
                <p:tags r:id="rId2"/>
              </p:custDataLst>
            </p:nvPr>
          </p:nvPicPr>
          <p:blipFill>
            <a:blip r:embed="rId3" cstate="email"/>
            <a:srcRect l="5761" t="-4" r="5761" b="-4"/>
            <a:stretch>
              <a:fillRect/>
            </a:stretch>
          </p:blipFill>
          <p:spPr>
            <a:xfrm>
              <a:off x="2172" y="2573"/>
              <a:ext cx="13933" cy="13933"/>
            </a:xfrm>
            <a:prstGeom prst="ellipse">
              <a:avLst/>
            </a:prstGeom>
          </p:spPr>
        </p:pic>
        <p:sp>
          <p:nvSpPr>
            <p:cNvPr id="62" name="椭圆 61"/>
            <p:cNvSpPr/>
            <p:nvPr>
              <p:custDataLst>
                <p:tags r:id="rId4"/>
              </p:custDataLst>
            </p:nvPr>
          </p:nvSpPr>
          <p:spPr>
            <a:xfrm>
              <a:off x="3469" y="13977"/>
              <a:ext cx="1555" cy="15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椭圆 62"/>
            <p:cNvSpPr/>
            <p:nvPr>
              <p:custDataLst>
                <p:tags r:id="rId5"/>
              </p:custDataLst>
            </p:nvPr>
          </p:nvSpPr>
          <p:spPr>
            <a:xfrm>
              <a:off x="12120" y="2512"/>
              <a:ext cx="2872" cy="2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椭圆 63"/>
            <p:cNvSpPr/>
            <p:nvPr>
              <p:custDataLst>
                <p:tags r:id="rId6"/>
              </p:custDataLst>
            </p:nvPr>
          </p:nvSpPr>
          <p:spPr>
            <a:xfrm>
              <a:off x="14992" y="6490"/>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65" name="椭圆 64"/>
            <p:cNvSpPr/>
            <p:nvPr>
              <p:custDataLst>
                <p:tags r:id="rId7"/>
              </p:custDataLst>
            </p:nvPr>
          </p:nvSpPr>
          <p:spPr>
            <a:xfrm>
              <a:off x="15481" y="6490"/>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66" name="椭圆 65"/>
            <p:cNvSpPr/>
            <p:nvPr>
              <p:custDataLst>
                <p:tags r:id="rId8"/>
              </p:custDataLst>
            </p:nvPr>
          </p:nvSpPr>
          <p:spPr>
            <a:xfrm>
              <a:off x="14992" y="6931"/>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67" name="椭圆 66"/>
            <p:cNvSpPr/>
            <p:nvPr>
              <p:custDataLst>
                <p:tags r:id="rId9"/>
              </p:custDataLst>
            </p:nvPr>
          </p:nvSpPr>
          <p:spPr>
            <a:xfrm>
              <a:off x="15481" y="6931"/>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68" name="椭圆 67"/>
            <p:cNvSpPr/>
            <p:nvPr>
              <p:custDataLst>
                <p:tags r:id="rId10"/>
              </p:custDataLst>
            </p:nvPr>
          </p:nvSpPr>
          <p:spPr>
            <a:xfrm>
              <a:off x="15969" y="6490"/>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69" name="椭圆 68"/>
            <p:cNvSpPr/>
            <p:nvPr>
              <p:custDataLst>
                <p:tags r:id="rId11"/>
              </p:custDataLst>
            </p:nvPr>
          </p:nvSpPr>
          <p:spPr>
            <a:xfrm>
              <a:off x="15969" y="6931"/>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0" name="椭圆 69"/>
            <p:cNvSpPr/>
            <p:nvPr>
              <p:custDataLst>
                <p:tags r:id="rId12"/>
              </p:custDataLst>
            </p:nvPr>
          </p:nvSpPr>
          <p:spPr>
            <a:xfrm>
              <a:off x="14992"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1" name="椭圆 70"/>
            <p:cNvSpPr/>
            <p:nvPr>
              <p:custDataLst>
                <p:tags r:id="rId13"/>
              </p:custDataLst>
            </p:nvPr>
          </p:nvSpPr>
          <p:spPr>
            <a:xfrm>
              <a:off x="15481"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2" name="椭圆 71"/>
            <p:cNvSpPr/>
            <p:nvPr>
              <p:custDataLst>
                <p:tags r:id="rId14"/>
              </p:custDataLst>
            </p:nvPr>
          </p:nvSpPr>
          <p:spPr>
            <a:xfrm>
              <a:off x="15969"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3" name="椭圆 72"/>
            <p:cNvSpPr/>
            <p:nvPr>
              <p:custDataLst>
                <p:tags r:id="rId15"/>
              </p:custDataLst>
            </p:nvPr>
          </p:nvSpPr>
          <p:spPr>
            <a:xfrm>
              <a:off x="16459" y="6490"/>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4" name="椭圆 73"/>
            <p:cNvSpPr/>
            <p:nvPr>
              <p:custDataLst>
                <p:tags r:id="rId16"/>
              </p:custDataLst>
            </p:nvPr>
          </p:nvSpPr>
          <p:spPr>
            <a:xfrm>
              <a:off x="16459" y="6931"/>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5" name="椭圆 74"/>
            <p:cNvSpPr/>
            <p:nvPr>
              <p:custDataLst>
                <p:tags r:id="rId17"/>
              </p:custDataLst>
            </p:nvPr>
          </p:nvSpPr>
          <p:spPr>
            <a:xfrm>
              <a:off x="16459"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6" name="椭圆 75"/>
            <p:cNvSpPr/>
            <p:nvPr>
              <p:custDataLst>
                <p:tags r:id="rId18"/>
              </p:custDataLst>
            </p:nvPr>
          </p:nvSpPr>
          <p:spPr>
            <a:xfrm>
              <a:off x="16967" y="6490"/>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7" name="椭圆 76"/>
            <p:cNvSpPr/>
            <p:nvPr>
              <p:custDataLst>
                <p:tags r:id="rId19"/>
              </p:custDataLst>
            </p:nvPr>
          </p:nvSpPr>
          <p:spPr>
            <a:xfrm>
              <a:off x="16962" y="6931"/>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8" name="椭圆 77"/>
            <p:cNvSpPr/>
            <p:nvPr>
              <p:custDataLst>
                <p:tags r:id="rId20"/>
              </p:custDataLst>
            </p:nvPr>
          </p:nvSpPr>
          <p:spPr>
            <a:xfrm>
              <a:off x="16962"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9" name="椭圆 78"/>
            <p:cNvSpPr/>
            <p:nvPr>
              <p:custDataLst>
                <p:tags r:id="rId21"/>
              </p:custDataLst>
            </p:nvPr>
          </p:nvSpPr>
          <p:spPr>
            <a:xfrm>
              <a:off x="14528"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80" name="椭圆 79"/>
            <p:cNvSpPr/>
            <p:nvPr>
              <p:custDataLst>
                <p:tags r:id="rId22"/>
              </p:custDataLst>
            </p:nvPr>
          </p:nvSpPr>
          <p:spPr>
            <a:xfrm>
              <a:off x="14528" y="6931"/>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81" name="椭圆 80"/>
            <p:cNvSpPr/>
            <p:nvPr>
              <p:custDataLst>
                <p:tags r:id="rId23"/>
              </p:custDataLst>
            </p:nvPr>
          </p:nvSpPr>
          <p:spPr>
            <a:xfrm>
              <a:off x="13954"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82" name="椭圆 81"/>
            <p:cNvSpPr/>
            <p:nvPr>
              <p:custDataLst>
                <p:tags r:id="rId24"/>
              </p:custDataLst>
            </p:nvPr>
          </p:nvSpPr>
          <p:spPr>
            <a:xfrm>
              <a:off x="3110" y="2619"/>
              <a:ext cx="13886" cy="138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5680"/>
</p:tagLst>
</file>

<file path=ppt/tags/tag11.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50"/>
  <p:tag name="KSO_WM_TEMPLATE_CATEGORY" val="custom"/>
  <p:tag name="KSO_WM_TEMPLATE_INDEX" val="20235680"/>
</p:tagLst>
</file>

<file path=ppt/tags/tag1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680"/>
  <p:tag name="KSO_WM_TEMPLATE_CATEGORY" val="custom"/>
  <p:tag name="KSO_WM_TEMPLATE_MASTER_TYPE" val="0"/>
</p:tagLst>
</file>

<file path=ppt/tags/tag16.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DIAGRAM_COLOR_TRICK" val="1"/>
  <p:tag name="KSO_WM_DIAGRAM_COLOR_TEXT_CAN_REMOVE" val="n"/>
  <p:tag name="KSO_WM_UNIT_ID" val="custom20235680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680"/>
  <p:tag name="KSO_WM_TEMPLATE_CATEGORY" val="custom"/>
  <p:tag name="KSO_WM_UNIT_FILL_FORE_SCHEMECOLOR_INDEX" val="13"/>
  <p:tag name="KSO_WM_UNIT_FILL_TYPE" val="1"/>
  <p:tag name="KSO_WM_UNIT_TEXT_FILL_FORE_SCHEMECOLOR_INDEX" val="13"/>
  <p:tag name="KSO_WM_UNIT_TEXT_FILL_TYPE" val="1"/>
  <p:tag name="KSO_WM_UNIT_USESOURCEFORMAT_APPLY" val="1"/>
</p:tagLst>
</file>

<file path=ppt/tags/tag17.xml><?xml version="1.0" encoding="utf-8"?>
<p:tagLst xmlns:p="http://schemas.openxmlformats.org/presentationml/2006/main">
  <p:tag name="KSO_WM_DIAGRAM_VIRTUALLY_FRAME" val="{&quot;height&quot;:335.15,&quot;left&quot;:67.8,&quot;top&quot;:119.3,&quot;width&quot;:381.6}"/>
</p:tagLst>
</file>

<file path=ppt/tags/tag18.xml><?xml version="1.0" encoding="utf-8"?>
<p:tagLst xmlns:p="http://schemas.openxmlformats.org/presentationml/2006/main">
  <p:tag name="KSO_WM_DIAGRAM_VIRTUALLY_FRAME" val="{&quot;height&quot;:335.15,&quot;left&quot;:67.8,&quot;top&quot;:119.3,&quot;width&quot;:381.6}"/>
</p:tagLst>
</file>

<file path=ppt/tags/tag19.xml><?xml version="1.0" encoding="utf-8"?>
<p:tagLst xmlns:p="http://schemas.openxmlformats.org/presentationml/2006/main">
  <p:tag name="KSO_WM_DIAGRAM_VIRTUALLY_FRAME" val="{&quot;height&quot;:335.15,&quot;left&quot;:67.8,&quot;top&quot;:119.3,&quot;width&quot;:381.6}"/>
</p:tagLst>
</file>

<file path=ppt/tags/tag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DIAGRAM_VIRTUALLY_FRAME" val="{&quot;height&quot;:335.15,&quot;left&quot;:67.8,&quot;top&quot;:119.3,&quot;width&quot;:381.6}"/>
</p:tagLst>
</file>

<file path=ppt/tags/tag21.xml><?xml version="1.0" encoding="utf-8"?>
<p:tagLst xmlns:p="http://schemas.openxmlformats.org/presentationml/2006/main">
  <p:tag name="KSO_WM_DIAGRAM_VIRTUALLY_FRAME" val="{&quot;height&quot;:335.15,&quot;left&quot;:67.8,&quot;top&quot;:119.3,&quot;width&quot;:381.6}"/>
</p:tagLst>
</file>

<file path=ppt/tags/tag22.xml><?xml version="1.0" encoding="utf-8"?>
<p:tagLst xmlns:p="http://schemas.openxmlformats.org/presentationml/2006/main">
  <p:tag name="KSO_WM_DIAGRAM_VIRTUALLY_FRAME" val="{&quot;height&quot;:335.15,&quot;left&quot;:67.8,&quot;top&quot;:119.3,&quot;width&quot;:381.6}"/>
</p:tagLst>
</file>

<file path=ppt/tags/tag23.xml><?xml version="1.0" encoding="utf-8"?>
<p:tagLst xmlns:p="http://schemas.openxmlformats.org/presentationml/2006/main">
  <p:tag name="KSO_WM_DIAGRAM_VIRTUALLY_FRAME" val="{&quot;height&quot;:335.15,&quot;left&quot;:67.8,&quot;top&quot;:119.3,&quot;width&quot;:381.6}"/>
</p:tagLst>
</file>

<file path=ppt/tags/tag24.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6"/>
  <p:tag name="KSO_WM_DIAGRAM_GROUP_CODE" val="l1-1"/>
  <p:tag name="KSO_WM_BEAUTIFY_FLAG" val="#wm#"/>
  <p:tag name="KSO_WM_TEMPLATE_INDEX" val="20235680"/>
  <p:tag name="KSO_WM_TEMPLATE_CATEGORY" val="custom"/>
  <p:tag name="KSO_WM_SLIDE_INDEX" val="4"/>
  <p:tag name="KSO_WM_SLIDE_ID" val="custom20235680_4"/>
  <p:tag name="KSO_WM_TEMPLATE_MASTER_TYPE" val="0"/>
  <p:tag name="KSO_WM_SLIDE_LAYOUT" val="a_l"/>
  <p:tag name="KSO_WM_SLIDE_LAYOUT_CNT" val="1_1"/>
  <p:tag name="KSO_WM_SLIDE_DIAGTYPE" val="l"/>
</p:tagLst>
</file>

<file path=ppt/tags/tag25.xml><?xml version="1.0" encoding="utf-8"?>
<p:tagLst xmlns:p="http://schemas.openxmlformats.org/presentationml/2006/main">
  <p:tag name="TABLE_ENDDRAG_ORIGIN_RECT" val="918*283"/>
  <p:tag name="TABLE_ENDDRAG_RECT" val="41*168*918*283"/>
</p:tagLst>
</file>

<file path=ppt/tags/tag26.xml><?xml version="1.0" encoding="utf-8"?>
<p:tagLst xmlns:p="http://schemas.openxmlformats.org/presentationml/2006/main">
  <p:tag name="KSO_WM_UNIT_PIC_EFFECT"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8566_1*i*2"/>
  <p:tag name="KSO_WM_TEMPLATE_CATEGORY" val="custom"/>
  <p:tag name="KSO_WM_TEMPLATE_INDEX" val="20238566"/>
  <p:tag name="KSO_WM_UNIT_LAYERLEVEL" val="1"/>
  <p:tag name="KSO_WM_TAG_VERSION" val="3.0"/>
  <p:tag name="KSO_WM_BEAUTIFY_FLAG" val="#wm#"/>
  <p:tag name="KSO_WM_UNIT_PIC_EFFECT"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8566_1*i*3"/>
  <p:tag name="KSO_WM_TEMPLATE_CATEGORY" val="custom"/>
  <p:tag name="KSO_WM_TEMPLATE_INDEX" val="20238566"/>
  <p:tag name="KSO_WM_UNIT_LAYERLEVEL" val="1"/>
  <p:tag name="KSO_WM_TAG_VERSION" val="3.0"/>
  <p:tag name="KSO_WM_BEAUTIFY_FLAG" val="#wm#"/>
  <p:tag name="KSO_WM_UNIT_PIC_EFFECT"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8566_1*i*4"/>
  <p:tag name="KSO_WM_TEMPLATE_CATEGORY" val="custom"/>
  <p:tag name="KSO_WM_TEMPLATE_INDEX" val="20238566"/>
  <p:tag name="KSO_WM_UNIT_LAYERLEVEL" val="1"/>
  <p:tag name="KSO_WM_TAG_VERSION" val="3.0"/>
  <p:tag name="KSO_WM_BEAUTIFY_FLAG" val="#wm#"/>
  <p:tag name="KSO_WM_UNIT_PIC_EFFECT" val="1"/>
</p:tagLst>
</file>

<file path=ppt/tags/tag3.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30.xml><?xml version="1.0" encoding="utf-8"?>
<p:tagLst xmlns:p="http://schemas.openxmlformats.org/presentationml/2006/main">
  <p:tag name="KSO_WM_UNIT_VALUE" val="1006*1006"/>
  <p:tag name="KSO_WM_UNIT_HIGHLIGHT" val="0"/>
  <p:tag name="KSO_WM_UNIT_COMPATIBLE" val="0"/>
  <p:tag name="KSO_WM_UNIT_DIAGRAM_ISNUMVISUAL" val="0"/>
  <p:tag name="KSO_WM_UNIT_DIAGRAM_ISREFERUNIT" val="0"/>
  <p:tag name="KSO_WM_UNIT_TYPE" val="d"/>
  <p:tag name="KSO_WM_UNIT_INDEX" val="1"/>
  <p:tag name="KSO_WM_UNIT_ID" val="custom20238566_1*d*1"/>
  <p:tag name="KSO_WM_TEMPLATE_CATEGORY" val="custom"/>
  <p:tag name="KSO_WM_TEMPLATE_INDEX" val="20238566"/>
  <p:tag name="KSO_WM_UNIT_LAYERLEVEL" val="1"/>
  <p:tag name="KSO_WM_TAG_VERSION" val="3.0"/>
  <p:tag name="KSO_WM_BEAUTIFY_FLAG" val="#wm#"/>
  <p:tag name="KSO_WM_UNIT_PIC_EFFECT"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8566_1*i*1"/>
  <p:tag name="KSO_WM_TEMPLATE_CATEGORY" val="custom"/>
  <p:tag name="KSO_WM_TEMPLATE_INDEX" val="20238566"/>
  <p:tag name="KSO_WM_UNIT_LAYERLEVEL" val="1"/>
  <p:tag name="KSO_WM_TAG_VERSION" val="3.0"/>
  <p:tag name="KSO_WM_BEAUTIFY_FLAG" val="#wm#"/>
  <p:tag name="KSO_WM_UNIT_PIC_EFFECT"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8566_1*i*5"/>
  <p:tag name="KSO_WM_TEMPLATE_CATEGORY" val="custom"/>
  <p:tag name="KSO_WM_TEMPLATE_INDEX" val="20238566"/>
  <p:tag name="KSO_WM_UNIT_LAYERLEVEL" val="1"/>
  <p:tag name="KSO_WM_TAG_VERSION" val="3.0"/>
  <p:tag name="KSO_WM_BEAUTIFY_FLAG" val="#wm#"/>
  <p:tag name="KSO_WM_UNIT_PIC_EFFECT"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8566_1*i*6"/>
  <p:tag name="KSO_WM_TEMPLATE_CATEGORY" val="custom"/>
  <p:tag name="KSO_WM_TEMPLATE_INDEX" val="20238566"/>
  <p:tag name="KSO_WM_UNIT_LAYERLEVEL" val="1"/>
  <p:tag name="KSO_WM_TAG_VERSION" val="3.0"/>
  <p:tag name="KSO_WM_BEAUTIFY_FLAG" val="#wm#"/>
  <p:tag name="KSO_WM_UNIT_PIC_EFFECT"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3_3"/>
  <p:tag name="KSO_WM_TEMPLATE_CATEGORY" val="diagram"/>
  <p:tag name="KSO_WM_TEMPLATE_INDEX" val="20231976"/>
  <p:tag name="KSO_WM_UNIT_LAYERLEVEL" val="1_1_1"/>
  <p:tag name="KSO_WM_TAG_VERSION" val="3.0"/>
  <p:tag name="KSO_WM_DIAGRAM_GROUP_CODE" val="l1-1"/>
  <p:tag name="KSO_WM_UNIT_TYPE" val="l_h_i"/>
  <p:tag name="KSO_WM_UNIT_INDEX" val="1_3_3"/>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type&quot;:0},&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DIAGRAM_USE_COLOR_VALUE" val="{&quot;color_scheme&quot;:1,&quot;color_type&quot;:1,&quot;theme_color_indexes&quot;:[]}"/>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3_4"/>
  <p:tag name="KSO_WM_TEMPLATE_CATEGORY" val="diagram"/>
  <p:tag name="KSO_WM_TEMPLATE_INDEX" val="20231976"/>
  <p:tag name="KSO_WM_UNIT_LAYERLEVEL" val="1_1_1"/>
  <p:tag name="KSO_WM_TAG_VERSION" val="3.0"/>
  <p:tag name="KSO_WM_DIAGRAM_GROUP_CODE" val="l1-1"/>
  <p:tag name="KSO_WM_UNIT_TYPE" val="l_h_i"/>
  <p:tag name="KSO_WM_UNIT_INDEX" val="1_3_4"/>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type&quot;:0},&quot;glow&quot;:{&quot;colorType&quot;:0},&quot;line&quot;:{&quot;solidLine&quot;:{&quot;brightness&quot;:0.4000000059604645,&quot;colorType&quot;:1,&quot;foreColorIndex&quot;:5,&quot;transparency&quot;:0.649999976158142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UNIT_LINE_FORE_SCHEMECOLOR_INDEX" val="5"/>
  <p:tag name="KSO_WM_DIAGRAM_USE_COLOR_VALUE" val="{&quot;color_scheme&quot;:1,&quot;color_type&quot;:1,&quot;theme_color_indexes&quot;:[]}"/>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2_3"/>
  <p:tag name="KSO_WM_TEMPLATE_CATEGORY" val="diagram"/>
  <p:tag name="KSO_WM_TEMPLATE_INDEX" val="20231976"/>
  <p:tag name="KSO_WM_UNIT_LAYERLEVEL" val="1_1_1"/>
  <p:tag name="KSO_WM_TAG_VERSION" val="3.0"/>
  <p:tag name="KSO_WM_DIAGRAM_GROUP_CODE" val="l1-1"/>
  <p:tag name="KSO_WM_UNIT_TYPE" val="l_h_i"/>
  <p:tag name="KSO_WM_UNIT_INDEX" val="1_2_3"/>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type&quot;:0},&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DIAGRAM_USE_COLOR_VALUE" val="{&quot;color_scheme&quot;:1,&quot;color_type&quot;:1,&quot;theme_color_indexes&quot;:[]}"/>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2_4"/>
  <p:tag name="KSO_WM_TEMPLATE_CATEGORY" val="diagram"/>
  <p:tag name="KSO_WM_TEMPLATE_INDEX" val="20231976"/>
  <p:tag name="KSO_WM_UNIT_LAYERLEVEL" val="1_1_1"/>
  <p:tag name="KSO_WM_TAG_VERSION" val="3.0"/>
  <p:tag name="KSO_WM_DIAGRAM_GROUP_CODE" val="l1-1"/>
  <p:tag name="KSO_WM_UNIT_TYPE" val="l_h_i"/>
  <p:tag name="KSO_WM_UNIT_INDEX" val="1_2_4"/>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type&quot;:0},&quot;glow&quot;:{&quot;colorType&quot;:0},&quot;line&quot;:{&quot;solidLine&quot;:{&quot;brightness&quot;:0.4000000059604645,&quot;colorType&quot;:1,&quot;foreColorIndex&quot;:5,&quot;transparency&quot;:0.649999976158142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UNIT_LINE_FORE_SCHEMECOLOR_INDEX" val="5"/>
  <p:tag name="KSO_WM_DIAGRAM_USE_COLOR_VALUE" val="{&quot;color_scheme&quot;:1,&quot;color_type&quot;:1,&quot;theme_color_indexes&quot;:[]}"/>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3"/>
  <p:tag name="KSO_WM_TEMPLATE_CATEGORY" val="diagram"/>
  <p:tag name="KSO_WM_TEMPLATE_INDEX" val="20231976"/>
  <p:tag name="KSO_WM_UNIT_LAYERLEVEL" val="1_1_1"/>
  <p:tag name="KSO_WM_TAG_VERSION" val="3.0"/>
  <p:tag name="KSO_WM_DIAGRAM_GROUP_CODE" val="l1-1"/>
  <p:tag name="KSO_WM_UNIT_TYPE" val="l_h_i"/>
  <p:tag name="KSO_WM_UNIT_INDEX" val="1_1_3"/>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type&quot;:0},&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DIAGRAM_USE_COLOR_VALUE" val="{&quot;color_scheme&quot;:1,&quot;color_type&quot;:1,&quot;theme_color_indexes&quot;:[]}"/>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4"/>
  <p:tag name="KSO_WM_TEMPLATE_CATEGORY" val="diagram"/>
  <p:tag name="KSO_WM_TEMPLATE_INDEX" val="20231976"/>
  <p:tag name="KSO_WM_UNIT_LAYERLEVEL" val="1_1_1"/>
  <p:tag name="KSO_WM_TAG_VERSION" val="3.0"/>
  <p:tag name="KSO_WM_DIAGRAM_GROUP_CODE" val="l1-1"/>
  <p:tag name="KSO_WM_UNIT_TYPE" val="l_h_i"/>
  <p:tag name="KSO_WM_UNIT_INDEX" val="1_1_4"/>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type&quot;:0},&quot;glow&quot;:{&quot;colorType&quot;:0},&quot;line&quot;:{&quot;solidLine&quot;:{&quot;brightness&quot;:0.4000000059604645,&quot;colorType&quot;:1,&quot;foreColorIndex&quot;:5,&quot;transparency&quot;:0.649999976158142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UNIT_LINE_FORE_SCHEMECOLOR_INDEX" val="5"/>
  <p:tag name="KSO_WM_DIAGRAM_USE_COLOR_VALUE" val="{&quot;color_scheme&quot;:1,&quot;color_type&quot;:1,&quot;theme_color_indexes&quot;:[]}"/>
</p:tagLst>
</file>

<file path=ppt/tags/tag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976_2*l_h_a*1_1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4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976_2*l_h_f*1_1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425.80003937007876,&quot;left&quot;:28.225,&quot;top&quot;:97.725,&quot;width&quot;:915.900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TEXT_LAYER_COUNT" val="1"/>
  <p:tag name="KSO_WM_UNIT_PRESET_TEXT" val="单击此处输入(你的)智能图形项正文，文字是您思想的提炼，请尽量言简意赅"/>
  <p:tag name="KSO_WM_UNIT_TEXT_FILL_FORE_SCHEMECOLOR_INDEX" val="1"/>
  <p:tag name="KSO_WM_UNIT_TEXT_FILL_TYPE" val="1"/>
  <p:tag name="KSO_WM_DIAGRAM_USE_COLOR_VALUE" val="{&quot;color_scheme&quot;:1,&quot;color_type&quot;:1,&quot;theme_color_indexes&quot;:[]}"/>
</p:tagLst>
</file>

<file path=ppt/tags/tag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976_2*l_h_a*1_2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976_2*l_h_f*1_2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425.80003937007876,&quot;left&quot;:28.225,&quot;top&quot;:97.725,&quot;width&quot;:915.900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TEXT_LAYER_COUNT" val="1"/>
  <p:tag name="KSO_WM_UNIT_PRESET_TEXT" val="单击此处输入(你的)正文，文字是您思想的提炼，请尽量言简意赅"/>
  <p:tag name="KSO_WM_UNIT_TEXT_FILL_FORE_SCHEMECOLOR_INDEX" val="1"/>
  <p:tag name="KSO_WM_UNIT_TEXT_FILL_TYPE" val="1"/>
  <p:tag name="KSO_WM_DIAGRAM_USE_COLOR_VALUE" val="{&quot;color_scheme&quot;:1,&quot;color_type&quot;:1,&quot;theme_color_indexes&quot;:[]}"/>
</p:tagLst>
</file>

<file path=ppt/tags/tag4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976_2*l_h_a*1_3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976_2*l_h_f*1_3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425.80003937007876,&quot;left&quot;:28.225,&quot;top&quot;:97.725,&quot;width&quot;:915.900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TEXT_LAYER_COUNT" val="1"/>
  <p:tag name="KSO_WM_UNIT_PRESET_TEXT" val="单击此处输入(你的)智能图形项正文，文字是您思想的提炼，请尽量言简意赅"/>
  <p:tag name="KSO_WM_UNIT_TEXT_FILL_FORE_SCHEMECOLOR_INDEX" val="1"/>
  <p:tag name="KSO_WM_UNIT_TEXT_FILL_TYPE" val="1"/>
  <p:tag name="KSO_WM_DIAGRAM_USE_COLOR_VALUE" val="{&quot;color_scheme&quot;:1,&quot;color_type&quot;:1,&quot;theme_color_indexes&quot;:[]}"/>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2"/>
  <p:tag name="KSO_WM_TEMPLATE_CATEGORY" val="diagram"/>
  <p:tag name="KSO_WM_TEMPLATE_INDEX" val="20231976"/>
  <p:tag name="KSO_WM_UNIT_LAYERLEVEL" val="1_1_1"/>
  <p:tag name="KSO_WM_TAG_VERSION" val="3.0"/>
  <p:tag name="KSO_WM_DIAGRAM_GROUP_CODE" val="l1-1"/>
  <p:tag name="KSO_WM_UNIT_TYPE" val="l_h_i"/>
  <p:tag name="KSO_WM_UNIT_INDEX" val="1_1_2"/>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FILL_TYPE" val="3"/>
  <p:tag name="KSO_WM_DIAGRAM_USE_COLOR_VALUE" val="{&quot;color_scheme&quot;:1,&quot;color_type&quot;:1,&quot;theme_color_indexes&quot;:[]}"/>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1"/>
  <p:tag name="KSO_WM_TEMPLATE_CATEGORY" val="diagram"/>
  <p:tag name="KSO_WM_TEMPLATE_INDEX" val="20231976"/>
  <p:tag name="KSO_WM_UNIT_LAYERLEVEL" val="1_1_1"/>
  <p:tag name="KSO_WM_TAG_VERSION" val="3.0"/>
  <p:tag name="KSO_WM_DIAGRAM_GROUP_CODE" val="l1-1"/>
  <p:tag name="KSO_WM_UNIT_TYPE" val="l_h_i"/>
  <p:tag name="KSO_WM_UNIT_INDEX" val="1_1_1"/>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DIAGRAM_USE_COLOR_VALUE" val="{&quot;color_scheme&quot;:1,&quot;color_type&quot;:1,&quot;theme_color_indexes&quot;:[]}"/>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2_2"/>
  <p:tag name="KSO_WM_TEMPLATE_CATEGORY" val="diagram"/>
  <p:tag name="KSO_WM_TEMPLATE_INDEX" val="20231976"/>
  <p:tag name="KSO_WM_UNIT_LAYERLEVEL" val="1_1_1"/>
  <p:tag name="KSO_WM_TAG_VERSION" val="3.0"/>
  <p:tag name="KSO_WM_DIAGRAM_GROUP_CODE" val="l1-1"/>
  <p:tag name="KSO_WM_UNIT_TYPE" val="l_h_i"/>
  <p:tag name="KSO_WM_UNIT_INDEX" val="1_2_2"/>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FILL_TYPE" val="3"/>
  <p:tag name="KSO_WM_DIAGRAM_USE_COLOR_VALUE" val="{&quot;color_scheme&quot;:1,&quot;color_type&quot;:1,&quot;theme_color_indexes&quot;:[]}"/>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2_1"/>
  <p:tag name="KSO_WM_TEMPLATE_CATEGORY" val="diagram"/>
  <p:tag name="KSO_WM_TEMPLATE_INDEX" val="20231976"/>
  <p:tag name="KSO_WM_UNIT_LAYERLEVEL" val="1_1_1"/>
  <p:tag name="KSO_WM_TAG_VERSION" val="3.0"/>
  <p:tag name="KSO_WM_DIAGRAM_GROUP_CODE" val="l1-1"/>
  <p:tag name="KSO_WM_UNIT_TYPE" val="l_h_i"/>
  <p:tag name="KSO_WM_UNIT_INDEX" val="1_2_1"/>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DIAGRAM_USE_COLOR_VALUE" val="{&quot;color_scheme&quot;:1,&quot;color_type&quot;:1,&quot;theme_color_indexes&quot;:[]}"/>
</p:tagLst>
</file>

<file path=ppt/tags/tag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3_2"/>
  <p:tag name="KSO_WM_TEMPLATE_CATEGORY" val="diagram"/>
  <p:tag name="KSO_WM_TEMPLATE_INDEX" val="20231976"/>
  <p:tag name="KSO_WM_UNIT_LAYERLEVEL" val="1_1_1"/>
  <p:tag name="KSO_WM_TAG_VERSION" val="3.0"/>
  <p:tag name="KSO_WM_DIAGRAM_GROUP_CODE" val="l1-1"/>
  <p:tag name="KSO_WM_UNIT_TYPE" val="l_h_i"/>
  <p:tag name="KSO_WM_UNIT_INDEX" val="1_3_2"/>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FILL_TYPE" val="3"/>
  <p:tag name="KSO_WM_DIAGRAM_USE_COLOR_VALUE" val="{&quot;color_scheme&quot;:1,&quot;color_type&quot;:1,&quot;theme_color_indexes&quot;:[]}"/>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3_1"/>
  <p:tag name="KSO_WM_TEMPLATE_CATEGORY" val="diagram"/>
  <p:tag name="KSO_WM_TEMPLATE_INDEX" val="20231976"/>
  <p:tag name="KSO_WM_UNIT_LAYERLEVEL" val="1_1_1"/>
  <p:tag name="KSO_WM_TAG_VERSION" val="3.0"/>
  <p:tag name="KSO_WM_DIAGRAM_GROUP_CODE" val="l1-1"/>
  <p:tag name="KSO_WM_UNIT_TYPE" val="l_h_i"/>
  <p:tag name="KSO_WM_UNIT_INDEX" val="1_3_1"/>
  <p:tag name="KSO_WM_DIAGRAM_MAX_ITEMCNT" val="6"/>
  <p:tag name="KSO_WM_DIAGRAM_MIN_ITEMCNT" val="2"/>
  <p:tag name="KSO_WM_DIAGRAM_VIRTUALLY_FRAME" val="{&quot;height&quot;:425.80003937007876,&quot;left&quot;:28.225,&quot;top&quot;:97.725,&quot;width&quot;:925.85003937007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DIAGRAM_USE_COLOR_VALUE" val="{&quot;color_scheme&quot;:1,&quot;color_type&quot;:1,&quot;theme_color_indexes&quot;:[]}"/>
</p:tagLst>
</file>

<file path=ppt/tags/tag52.xml><?xml version="1.0" encoding="utf-8"?>
<p:tagLst xmlns:p="http://schemas.openxmlformats.org/presentationml/2006/main">
  <p:tag name="TABLE_ENDDRAG_ORIGIN_RECT" val="915*602"/>
  <p:tag name="TABLE_ENDDRAG_RECT" val="32*10*915*602"/>
</p:tagLst>
</file>

<file path=ppt/tags/tag53.xml><?xml version="1.0" encoding="utf-8"?>
<p:tagLst xmlns:p="http://schemas.openxmlformats.org/presentationml/2006/main">
  <p:tag name="KSO_WM_BEAUTIFY_FLAG" val="#wm#"/>
  <p:tag name="KSO_WM_UNIT_VALUE" val="2132*2612"/>
  <p:tag name="KSO_WM_UNIT_HIGHLIGHT" val="0"/>
  <p:tag name="KSO_WM_UNIT_COMPATIBLE" val="0"/>
  <p:tag name="KSO_WM_UNIT_DIAGRAM_ISNUMVISUAL" val="0"/>
  <p:tag name="KSO_WM_UNIT_DIAGRAM_ISREFERUNIT" val="0"/>
  <p:tag name="KSO_WM_UNIT_TYPE" val="d"/>
  <p:tag name="KSO_WM_UNIT_INDEX" val="1"/>
  <p:tag name="KSO_WM_UNIT_ID" val="custom40479655_1*d*1"/>
  <p:tag name="KSO_WM_TEMPLATE_CATEGORY" val="custom"/>
  <p:tag name="KSO_WM_TEMPLATE_INDEX" val="40479655"/>
  <p:tag name="KSO_WM_UNIT_LAYERLEVEL" val="1"/>
  <p:tag name="KSO_WM_TAG_VERSION" val="3.0"/>
  <p:tag name="KSO_WM_UNIT_PIC_EFFECT" val="1"/>
</p:tagLst>
</file>

<file path=ppt/tags/tag54.xml><?xml version="1.0" encoding="utf-8"?>
<p:tagLst xmlns:p="http://schemas.openxmlformats.org/presentationml/2006/main">
  <p:tag name="KSO_WM_UNIT_PIC_EFFECT" val="1"/>
</p:tagLst>
</file>

<file path=ppt/tags/tag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471_1*i*1"/>
  <p:tag name="KSO_WM_TEMPLATE_CATEGORY" val="custom"/>
  <p:tag name="KSO_WM_TEMPLATE_INDEX" val="20238471"/>
  <p:tag name="KSO_WM_UNIT_LAYERLEVEL" val="1"/>
  <p:tag name="KSO_WM_TAG_VERSION" val="3.0"/>
  <p:tag name="KSO_WM_UNIT_PIC_EFFECT" val="1"/>
</p:tagLst>
</file>

<file path=ppt/tags/tag56.xml><?xml version="1.0" encoding="utf-8"?>
<p:tagLst xmlns:p="http://schemas.openxmlformats.org/presentationml/2006/main">
  <p:tag name="KSO_WM_BEAUTIFY_FLAG" val="#wm#"/>
  <p:tag name="KSO_WM_UNIT_VALUE" val="1908*2363"/>
  <p:tag name="KSO_WM_UNIT_HIGHLIGHT" val="0"/>
  <p:tag name="KSO_WM_UNIT_COMPATIBLE" val="0"/>
  <p:tag name="KSO_WM_UNIT_DIAGRAM_ISNUMVISUAL" val="0"/>
  <p:tag name="KSO_WM_UNIT_DIAGRAM_ISREFERUNIT" val="0"/>
  <p:tag name="KSO_WM_UNIT_TYPE" val="d"/>
  <p:tag name="KSO_WM_UNIT_INDEX" val="1"/>
  <p:tag name="KSO_WM_UNIT_ID" val="custom20238471_1*d*1"/>
  <p:tag name="KSO_WM_TEMPLATE_CATEGORY" val="custom"/>
  <p:tag name="KSO_WM_TEMPLATE_INDEX" val="20238471"/>
  <p:tag name="KSO_WM_UNIT_LAYERLEVEL" val="1"/>
  <p:tag name="KSO_WM_TAG_VERSION" val="3.0"/>
  <p:tag name="KSO_WM_UNIT_PIC_EFFECT" val="1"/>
</p:tagLst>
</file>

<file path=ppt/tags/tag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471_1*i*2"/>
  <p:tag name="KSO_WM_TEMPLATE_CATEGORY" val="custom"/>
  <p:tag name="KSO_WM_TEMPLATE_INDEX" val="20238471"/>
  <p:tag name="KSO_WM_UNIT_LAYERLEVEL" val="1"/>
  <p:tag name="KSO_WM_TAG_VERSION" val="3.0"/>
  <p:tag name="KSO_WM_UNIT_PIC_EFFECT" val="1"/>
</p:tagLst>
</file>

<file path=ppt/tags/tag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471_1*i*3"/>
  <p:tag name="KSO_WM_TEMPLATE_CATEGORY" val="custom"/>
  <p:tag name="KSO_WM_TEMPLATE_INDEX" val="20238471"/>
  <p:tag name="KSO_WM_UNIT_LAYERLEVEL" val="1"/>
  <p:tag name="KSO_WM_TAG_VERSION" val="3.0"/>
  <p:tag name="KSO_WM_UNIT_PIC_EFFECT" val="1"/>
</p:tagLst>
</file>

<file path=ppt/tags/tag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8471_1*i*4"/>
  <p:tag name="KSO_WM_TEMPLATE_CATEGORY" val="custom"/>
  <p:tag name="KSO_WM_TEMPLATE_INDEX" val="20238471"/>
  <p:tag name="KSO_WM_UNIT_LAYERLEVEL" val="1"/>
  <p:tag name="KSO_WM_TAG_VERSION" val="3.0"/>
  <p:tag name="KSO_WM_UNIT_PIC_EFFECT" val="1"/>
</p:tagLst>
</file>

<file path=ppt/tags/tag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8471_1*i*5"/>
  <p:tag name="KSO_WM_TEMPLATE_CATEGORY" val="custom"/>
  <p:tag name="KSO_WM_TEMPLATE_INDEX" val="20238471"/>
  <p:tag name="KSO_WM_UNIT_LAYERLEVEL" val="1"/>
  <p:tag name="KSO_WM_TAG_VERSION" val="3.0"/>
  <p:tag name="KSO_WM_UNIT_PIC_EFFECT" val="1"/>
</p:tagLst>
</file>

<file path=ppt/tags/tag61.xml><?xml version="1.0" encoding="utf-8"?>
<p:tagLst xmlns:p="http://schemas.openxmlformats.org/presentationml/2006/main">
  <p:tag name="TABLE_ENDDRAG_ORIGIN_RECT" val="959*317"/>
  <p:tag name="TABLE_ENDDRAG_RECT" val="0*104*960*317"/>
</p:tagLst>
</file>

<file path=ppt/tags/tag62.xml><?xml version="1.0" encoding="utf-8"?>
<p:tagLst xmlns:p="http://schemas.openxmlformats.org/presentationml/2006/main">
  <p:tag name="TABLE_ENDDRAG_ORIGIN_RECT" val="906*299"/>
  <p:tag name="TABLE_ENDDRAG_RECT" val="53*128*906*299"/>
</p:tagLst>
</file>

<file path=ppt/tags/tag63.xml><?xml version="1.0" encoding="utf-8"?>
<p:tagLst xmlns:p="http://schemas.openxmlformats.org/presentationml/2006/main">
  <p:tag name="KSO_WM_UNIT_PIC_EFFECT" val="1"/>
</p:tagLst>
</file>

<file path=ppt/tags/tag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474_1*i*1"/>
  <p:tag name="KSO_WM_TEMPLATE_CATEGORY" val="custom"/>
  <p:tag name="KSO_WM_TEMPLATE_INDEX" val="20238474"/>
  <p:tag name="KSO_WM_UNIT_LAYERLEVEL" val="1"/>
  <p:tag name="KSO_WM_TAG_VERSION" val="3.0"/>
  <p:tag name="KSO_WM_UNIT_PIC_EFFECT" val="1"/>
</p:tagLst>
</file>

<file path=ppt/tags/tag65.xml><?xml version="1.0" encoding="utf-8"?>
<p:tagLst xmlns:p="http://schemas.openxmlformats.org/presentationml/2006/main">
  <p:tag name="KSO_WM_BEAUTIFY_FLAG" val="#wm#"/>
  <p:tag name="KSO_WM_UNIT_VALUE" val="1836*2419"/>
  <p:tag name="KSO_WM_UNIT_HIGHLIGHT" val="0"/>
  <p:tag name="KSO_WM_UNIT_COMPATIBLE" val="0"/>
  <p:tag name="KSO_WM_UNIT_DIAGRAM_ISNUMVISUAL" val="0"/>
  <p:tag name="KSO_WM_UNIT_DIAGRAM_ISREFERUNIT" val="0"/>
  <p:tag name="KSO_WM_UNIT_TYPE" val="d"/>
  <p:tag name="KSO_WM_UNIT_INDEX" val="1"/>
  <p:tag name="KSO_WM_UNIT_ID" val="custom20238474_1*d*1"/>
  <p:tag name="KSO_WM_TEMPLATE_CATEGORY" val="custom"/>
  <p:tag name="KSO_WM_TEMPLATE_INDEX" val="20238474"/>
  <p:tag name="KSO_WM_UNIT_LAYERLEVEL" val="1"/>
  <p:tag name="KSO_WM_TAG_VERSION" val="3.0"/>
  <p:tag name="KSO_WM_UNIT_PIC_EFFECT" val="1"/>
</p:tagLst>
</file>

<file path=ppt/tags/tag66.xml><?xml version="1.0" encoding="utf-8"?>
<p:tagLst xmlns:p="http://schemas.openxmlformats.org/presentationml/2006/main">
  <p:tag name="KSO_WM_UNIT_PIC_EFFECT" val="1"/>
</p:tagLst>
</file>

<file path=ppt/tags/tag67.xml><?xml version="1.0" encoding="utf-8"?>
<p:tagLst xmlns:p="http://schemas.openxmlformats.org/presentationml/2006/main">
  <p:tag name="KSO_WM_BEAUTIFY_FLAG" val="#wm#"/>
  <p:tag name="KSO_WM_UNIT_VALUE" val="2456*2456"/>
  <p:tag name="KSO_WM_UNIT_HIGHLIGHT" val="0"/>
  <p:tag name="KSO_WM_UNIT_COMPATIBLE" val="0"/>
  <p:tag name="KSO_WM_UNIT_DIAGRAM_ISNUMVISUAL" val="0"/>
  <p:tag name="KSO_WM_UNIT_DIAGRAM_ISREFERUNIT" val="0"/>
  <p:tag name="KSO_WM_UNIT_TYPE" val="d"/>
  <p:tag name="KSO_WM_UNIT_INDEX" val="2"/>
  <p:tag name="KSO_WM_UNIT_ID" val="custom20238551_1*d*2"/>
  <p:tag name="KSO_WM_TEMPLATE_CATEGORY" val="custom"/>
  <p:tag name="KSO_WM_TEMPLATE_INDEX" val="20238551"/>
  <p:tag name="KSO_WM_UNIT_LAYERLEVEL" val="1"/>
  <p:tag name="KSO_WM_TAG_VERSION" val="3.0"/>
  <p:tag name="KSO_WM_UNIT_PIC_EFFECT" val="1"/>
</p:tagLst>
</file>

<file path=ppt/tags/tag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8551_1*i*1"/>
  <p:tag name="KSO_WM_TEMPLATE_CATEGORY" val="custom"/>
  <p:tag name="KSO_WM_TEMPLATE_INDEX" val="20238551"/>
  <p:tag name="KSO_WM_UNIT_LAYERLEVEL" val="1"/>
  <p:tag name="KSO_WM_TAG_VERSION" val="3.0"/>
  <p:tag name="KSO_WM_UNIT_TYPE" val="i"/>
  <p:tag name="KSO_WM_UNIT_INDEX" val="1"/>
  <p:tag name="KSO_WM_UNIT_PIC_EFFECT" val="1"/>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8551_1*i*2"/>
  <p:tag name="KSO_WM_TEMPLATE_CATEGORY" val="custom"/>
  <p:tag name="KSO_WM_TEMPLATE_INDEX" val="20238551"/>
  <p:tag name="KSO_WM_UNIT_LAYERLEVEL" val="1"/>
  <p:tag name="KSO_WM_TAG_VERSION" val="3.0"/>
  <p:tag name="KSO_WM_UNIT_TYPE" val="i"/>
  <p:tag name="KSO_WM_UNIT_INDEX" val="2"/>
  <p:tag name="KSO_WM_UNIT_PIC_EFFECT" val="1"/>
</p:tagLst>
</file>

<file path=ppt/tags/tag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3"/>
  <p:tag name="KSO_WM_TEMPLATE_CATEGORY" val="custom"/>
  <p:tag name="KSO_WM_TEMPLATE_INDEX" val="20238551"/>
  <p:tag name="KSO_WM_UNIT_LAYERLEVEL" val="1"/>
  <p:tag name="KSO_WM_TAG_VERSION" val="3.0"/>
  <p:tag name="KSO_WM_UNIT_TYPE" val="i"/>
  <p:tag name="KSO_WM_UNIT_INDEX" val="3"/>
  <p:tag name="KSO_WM_UNIT_PIC_EFFECT" val="1"/>
</p:tagLst>
</file>

<file path=ppt/tags/tag7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4"/>
  <p:tag name="KSO_WM_TEMPLATE_CATEGORY" val="custom"/>
  <p:tag name="KSO_WM_TEMPLATE_INDEX" val="20238551"/>
  <p:tag name="KSO_WM_UNIT_LAYERLEVEL" val="1"/>
  <p:tag name="KSO_WM_TAG_VERSION" val="3.0"/>
  <p:tag name="KSO_WM_UNIT_TYPE" val="i"/>
  <p:tag name="KSO_WM_UNIT_INDEX" val="4"/>
  <p:tag name="KSO_WM_UNIT_PIC_EFFECT" val="1"/>
</p:tagLst>
</file>

<file path=ppt/tags/tag7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5"/>
  <p:tag name="KSO_WM_TEMPLATE_CATEGORY" val="custom"/>
  <p:tag name="KSO_WM_TEMPLATE_INDEX" val="20238551"/>
  <p:tag name="KSO_WM_UNIT_LAYERLEVEL" val="1"/>
  <p:tag name="KSO_WM_TAG_VERSION" val="3.0"/>
  <p:tag name="KSO_WM_UNIT_TYPE" val="i"/>
  <p:tag name="KSO_WM_UNIT_INDEX" val="5"/>
  <p:tag name="KSO_WM_UNIT_PIC_EFFECT" val="1"/>
</p:tagLst>
</file>

<file path=ppt/tags/tag7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6"/>
  <p:tag name="KSO_WM_TEMPLATE_CATEGORY" val="custom"/>
  <p:tag name="KSO_WM_TEMPLATE_INDEX" val="20238551"/>
  <p:tag name="KSO_WM_UNIT_LAYERLEVEL" val="1"/>
  <p:tag name="KSO_WM_TAG_VERSION" val="3.0"/>
  <p:tag name="KSO_WM_UNIT_TYPE" val="i"/>
  <p:tag name="KSO_WM_UNIT_INDEX" val="6"/>
  <p:tag name="KSO_WM_UNIT_PIC_EFFECT" val="1"/>
</p:tagLst>
</file>

<file path=ppt/tags/tag7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7"/>
  <p:tag name="KSO_WM_TEMPLATE_CATEGORY" val="custom"/>
  <p:tag name="KSO_WM_TEMPLATE_INDEX" val="20238551"/>
  <p:tag name="KSO_WM_UNIT_LAYERLEVEL" val="1"/>
  <p:tag name="KSO_WM_TAG_VERSION" val="3.0"/>
  <p:tag name="KSO_WM_UNIT_TYPE" val="i"/>
  <p:tag name="KSO_WM_UNIT_INDEX" val="7"/>
  <p:tag name="KSO_WM_UNIT_PIC_EFFECT" val="1"/>
</p:tagLst>
</file>

<file path=ppt/tags/tag7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8"/>
  <p:tag name="KSO_WM_TEMPLATE_CATEGORY" val="custom"/>
  <p:tag name="KSO_WM_TEMPLATE_INDEX" val="20238551"/>
  <p:tag name="KSO_WM_UNIT_LAYERLEVEL" val="1"/>
  <p:tag name="KSO_WM_TAG_VERSION" val="3.0"/>
  <p:tag name="KSO_WM_UNIT_TYPE" val="i"/>
  <p:tag name="KSO_WM_UNIT_INDEX" val="8"/>
  <p:tag name="KSO_WM_UNIT_PIC_EFFECT" val="1"/>
</p:tagLst>
</file>

<file path=ppt/tags/tag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9"/>
  <p:tag name="KSO_WM_TEMPLATE_CATEGORY" val="custom"/>
  <p:tag name="KSO_WM_TEMPLATE_INDEX" val="20238551"/>
  <p:tag name="KSO_WM_UNIT_LAYERLEVEL" val="1"/>
  <p:tag name="KSO_WM_TAG_VERSION" val="3.0"/>
  <p:tag name="KSO_WM_UNIT_TYPE" val="i"/>
  <p:tag name="KSO_WM_UNIT_INDEX" val="9"/>
  <p:tag name="KSO_WM_UNIT_PIC_EFFECT" val="1"/>
</p:tagLst>
</file>

<file path=ppt/tags/tag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0"/>
  <p:tag name="KSO_WM_TEMPLATE_CATEGORY" val="custom"/>
  <p:tag name="KSO_WM_TEMPLATE_INDEX" val="20238551"/>
  <p:tag name="KSO_WM_UNIT_LAYERLEVEL" val="1"/>
  <p:tag name="KSO_WM_TAG_VERSION" val="3.0"/>
  <p:tag name="KSO_WM_UNIT_TYPE" val="i"/>
  <p:tag name="KSO_WM_UNIT_INDEX" val="10"/>
  <p:tag name="KSO_WM_UNIT_PIC_EFFECT" val="1"/>
</p:tagLst>
</file>

<file path=ppt/tags/tag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1"/>
  <p:tag name="KSO_WM_TEMPLATE_CATEGORY" val="custom"/>
  <p:tag name="KSO_WM_TEMPLATE_INDEX" val="20238551"/>
  <p:tag name="KSO_WM_UNIT_LAYERLEVEL" val="1"/>
  <p:tag name="KSO_WM_TAG_VERSION" val="3.0"/>
  <p:tag name="KSO_WM_UNIT_TYPE" val="i"/>
  <p:tag name="KSO_WM_UNIT_INDEX" val="11"/>
  <p:tag name="KSO_WM_UNIT_PIC_EFFECT" val="1"/>
</p:tagLst>
</file>

<file path=ppt/tags/tag7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2"/>
  <p:tag name="KSO_WM_TEMPLATE_CATEGORY" val="custom"/>
  <p:tag name="KSO_WM_TEMPLATE_INDEX" val="20238551"/>
  <p:tag name="KSO_WM_UNIT_LAYERLEVEL" val="1"/>
  <p:tag name="KSO_WM_TAG_VERSION" val="3.0"/>
  <p:tag name="KSO_WM_UNIT_TYPE" val="i"/>
  <p:tag name="KSO_WM_UNIT_INDEX" val="12"/>
  <p:tag name="KSO_WM_UNIT_PIC_EFFECT" val="1"/>
</p:tagLst>
</file>

<file path=ppt/tags/tag8.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3"/>
  <p:tag name="KSO_WM_TEMPLATE_CATEGORY" val="custom"/>
  <p:tag name="KSO_WM_TEMPLATE_INDEX" val="20238551"/>
  <p:tag name="KSO_WM_UNIT_LAYERLEVEL" val="1"/>
  <p:tag name="KSO_WM_TAG_VERSION" val="3.0"/>
  <p:tag name="KSO_WM_UNIT_TYPE" val="i"/>
  <p:tag name="KSO_WM_UNIT_INDEX" val="13"/>
  <p:tag name="KSO_WM_UNIT_PIC_EFFECT" val="1"/>
</p:tagLst>
</file>

<file path=ppt/tags/tag8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4"/>
  <p:tag name="KSO_WM_TEMPLATE_CATEGORY" val="custom"/>
  <p:tag name="KSO_WM_TEMPLATE_INDEX" val="20238551"/>
  <p:tag name="KSO_WM_UNIT_LAYERLEVEL" val="1"/>
  <p:tag name="KSO_WM_TAG_VERSION" val="3.0"/>
  <p:tag name="KSO_WM_UNIT_TYPE" val="i"/>
  <p:tag name="KSO_WM_UNIT_INDEX" val="14"/>
  <p:tag name="KSO_WM_UNIT_PIC_EFFECT" val="1"/>
</p:tagLst>
</file>

<file path=ppt/tags/tag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5"/>
  <p:tag name="KSO_WM_TEMPLATE_CATEGORY" val="custom"/>
  <p:tag name="KSO_WM_TEMPLATE_INDEX" val="20238551"/>
  <p:tag name="KSO_WM_UNIT_LAYERLEVEL" val="1"/>
  <p:tag name="KSO_WM_TAG_VERSION" val="3.0"/>
  <p:tag name="KSO_WM_UNIT_TYPE" val="i"/>
  <p:tag name="KSO_WM_UNIT_INDEX" val="15"/>
  <p:tag name="KSO_WM_UNIT_PIC_EFFECT" val="1"/>
</p:tagLst>
</file>

<file path=ppt/tags/tag8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6"/>
  <p:tag name="KSO_WM_TEMPLATE_CATEGORY" val="custom"/>
  <p:tag name="KSO_WM_TEMPLATE_INDEX" val="20238551"/>
  <p:tag name="KSO_WM_UNIT_LAYERLEVEL" val="1"/>
  <p:tag name="KSO_WM_TAG_VERSION" val="3.0"/>
  <p:tag name="KSO_WM_UNIT_TYPE" val="i"/>
  <p:tag name="KSO_WM_UNIT_INDEX" val="16"/>
  <p:tag name="KSO_WM_UNIT_PIC_EFFECT" val="1"/>
</p:tagLst>
</file>

<file path=ppt/tags/tag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7"/>
  <p:tag name="KSO_WM_TEMPLATE_CATEGORY" val="custom"/>
  <p:tag name="KSO_WM_TEMPLATE_INDEX" val="20238551"/>
  <p:tag name="KSO_WM_UNIT_LAYERLEVEL" val="1"/>
  <p:tag name="KSO_WM_TAG_VERSION" val="3.0"/>
  <p:tag name="KSO_WM_UNIT_TYPE" val="i"/>
  <p:tag name="KSO_WM_UNIT_INDEX" val="17"/>
  <p:tag name="KSO_WM_UNIT_PIC_EFFECT" val="1"/>
</p:tagLst>
</file>

<file path=ppt/tags/tag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8"/>
  <p:tag name="KSO_WM_TEMPLATE_CATEGORY" val="custom"/>
  <p:tag name="KSO_WM_TEMPLATE_INDEX" val="20238551"/>
  <p:tag name="KSO_WM_UNIT_LAYERLEVEL" val="1"/>
  <p:tag name="KSO_WM_TAG_VERSION" val="3.0"/>
  <p:tag name="KSO_WM_UNIT_TYPE" val="i"/>
  <p:tag name="KSO_WM_UNIT_INDEX" val="18"/>
  <p:tag name="KSO_WM_UNIT_PIC_EFFECT" val="1"/>
</p:tagLst>
</file>

<file path=ppt/tags/tag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9"/>
  <p:tag name="KSO_WM_TEMPLATE_CATEGORY" val="custom"/>
  <p:tag name="KSO_WM_TEMPLATE_INDEX" val="20238551"/>
  <p:tag name="KSO_WM_UNIT_LAYERLEVEL" val="1"/>
  <p:tag name="KSO_WM_TAG_VERSION" val="3.0"/>
  <p:tag name="KSO_WM_UNIT_TYPE" val="i"/>
  <p:tag name="KSO_WM_UNIT_INDEX" val="19"/>
  <p:tag name="KSO_WM_UNIT_PIC_EFFECT" val="1"/>
</p:tagLst>
</file>

<file path=ppt/tags/tag8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20"/>
  <p:tag name="KSO_WM_TEMPLATE_CATEGORY" val="custom"/>
  <p:tag name="KSO_WM_TEMPLATE_INDEX" val="20238551"/>
  <p:tag name="KSO_WM_UNIT_LAYERLEVEL" val="1"/>
  <p:tag name="KSO_WM_TAG_VERSION" val="3.0"/>
  <p:tag name="KSO_WM_UNIT_TYPE" val="i"/>
  <p:tag name="KSO_WM_UNIT_INDEX" val="20"/>
  <p:tag name="KSO_WM_UNIT_PIC_EFFECT" val="1"/>
</p:tagLst>
</file>

<file path=ppt/tags/tag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8551_1*i*21"/>
  <p:tag name="KSO_WM_TEMPLATE_CATEGORY" val="custom"/>
  <p:tag name="KSO_WM_TEMPLATE_INDEX" val="20238551"/>
  <p:tag name="KSO_WM_UNIT_LAYERLEVEL" val="1"/>
  <p:tag name="KSO_WM_TAG_VERSION" val="3.0"/>
  <p:tag name="KSO_WM_UNIT_TYPE" val="i"/>
  <p:tag name="KSO_WM_UNIT_INDEX" val="21"/>
  <p:tag name="KSO_WM_UNIT_PIC_EFFECT"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40492828_1*i*1"/>
  <p:tag name="KSO_WM_TEMPLATE_CATEGORY" val="custom"/>
  <p:tag name="KSO_WM_TEMPLATE_INDEX" val="40492828"/>
  <p:tag name="KSO_WM_UNIT_LAYERLEVEL" val="1"/>
  <p:tag name="KSO_WM_TAG_VERSION" val="3.0"/>
  <p:tag name="KSO_WM_BEAUTIFY_FLAG" val="#wm#"/>
</p:tagLst>
</file>

<file path=ppt/tags/tag9.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40492828_1*f*1"/>
  <p:tag name="KSO_WM_TEMPLATE_CATEGORY" val="custom"/>
  <p:tag name="KSO_WM_TEMPLATE_INDEX" val="40492828"/>
  <p:tag name="KSO_WM_UNIT_LAYERLEVEL" val="1"/>
  <p:tag name="KSO_WM_TAG_VERSION" val="3.0"/>
  <p:tag name="KSO_WM_BEAUTIFY_FLAG" val="#wm#"/>
  <p:tag name="KSO_WM_UNIT_PRESET_TEXT" val="单击此处编辑正文内容，为了演示发布的良好效果，请尽量言简意赅的阐述观点。"/>
  <p:tag name="KSO_WM_UNIT_TEXT_TYPE"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40492828_1*i*2"/>
  <p:tag name="KSO_WM_TEMPLATE_CATEGORY" val="custom"/>
  <p:tag name="KSO_WM_TEMPLATE_INDEX" val="40492828"/>
  <p:tag name="KSO_WM_UNIT_LAYERLEVEL" val="1"/>
  <p:tag name="KSO_WM_TAG_VERSION" val="3.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40492828_1*i*3"/>
  <p:tag name="KSO_WM_TEMPLATE_CATEGORY" val="custom"/>
  <p:tag name="KSO_WM_TEMPLATE_INDEX" val="40492828"/>
  <p:tag name="KSO_WM_UNIT_LAYERLEVEL" val="1"/>
  <p:tag name="KSO_WM_TAG_VERSION" val="3.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40492828_1*i*4"/>
  <p:tag name="KSO_WM_TEMPLATE_CATEGORY" val="custom"/>
  <p:tag name="KSO_WM_TEMPLATE_INDEX" val="40492828"/>
  <p:tag name="KSO_WM_UNIT_LAYERLEVEL" val="1"/>
  <p:tag name="KSO_WM_TAG_VERSION" val="3.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40492828_1*i*5"/>
  <p:tag name="KSO_WM_TEMPLATE_CATEGORY" val="custom"/>
  <p:tag name="KSO_WM_TEMPLATE_INDEX" val="40492828"/>
  <p:tag name="KSO_WM_UNIT_LAYERLEVEL" val="1"/>
  <p:tag name="KSO_WM_TAG_VERSION" val="3.0"/>
  <p:tag name="KSO_WM_BEAUTIFY_FLAG" val="#wm#"/>
</p:tagLst>
</file>

<file path=ppt/tags/tag95.xml><?xml version="1.0" encoding="utf-8"?>
<p:tagLst xmlns:p="http://schemas.openxmlformats.org/presentationml/2006/main">
  <p:tag name="KSO_WM_SLIDE_ID" val="custom4049282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40492828"/>
  <p:tag name="KSO_WM_SLIDE_TYPE" val="text"/>
  <p:tag name="KSO_WM_SLIDE_SUBTYPE" val="diag"/>
  <p:tag name="KSO_WM_SLIDE_SIZE" val="940*560"/>
  <p:tag name="KSO_WM_SLIDE_POSITION" val="0*0"/>
  <p:tag name="KSO_WM_SLIDE_LAYOUT" val="f"/>
  <p:tag name="KSO_WM_SLIDE_LAYOUT_CNT" val="1"/>
  <p:tag name="KSO_WM_SPECIAL_SOURCE" val="bdnul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中国风五一劳动节通用模板">
  <a:themeElements>
    <a:clrScheme name="自定义 216">
      <a:dk1>
        <a:srgbClr val="000000"/>
      </a:dk1>
      <a:lt1>
        <a:srgbClr val="FFFFFF"/>
      </a:lt1>
      <a:dk2>
        <a:srgbClr val="AF443B"/>
      </a:dk2>
      <a:lt2>
        <a:srgbClr val="FFF1F1"/>
      </a:lt2>
      <a:accent1>
        <a:srgbClr val="FBB25F"/>
      </a:accent1>
      <a:accent2>
        <a:srgbClr val="F4BE00"/>
      </a:accent2>
      <a:accent3>
        <a:srgbClr val="F18645"/>
      </a:accent3>
      <a:accent4>
        <a:srgbClr val="EEB30C"/>
      </a:accent4>
      <a:accent5>
        <a:srgbClr val="00B050"/>
      </a:accent5>
      <a:accent6>
        <a:srgbClr val="92D050"/>
      </a:accent6>
      <a:hlink>
        <a:srgbClr val="4987FF"/>
      </a:hlink>
      <a:folHlink>
        <a:srgbClr val="B556DD"/>
      </a:folHlink>
    </a:clrScheme>
    <a:fontScheme name="自定义 68">
      <a:majorFont>
        <a:latin typeface="Arial"/>
        <a:ea typeface="汉仪大宋简"/>
        <a:cs typeface=""/>
      </a:majorFont>
      <a:minorFont>
        <a:latin typeface="Arial"/>
        <a:ea typeface="汉仪大宋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7928</Words>
  <Application>WPS 演示</Application>
  <PresentationFormat>宽屏</PresentationFormat>
  <Paragraphs>242</Paragraphs>
  <Slides>19</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19</vt:i4>
      </vt:variant>
    </vt:vector>
  </HeadingPairs>
  <TitlesOfParts>
    <vt:vector size="37" baseType="lpstr">
      <vt:lpstr>Arial</vt:lpstr>
      <vt:lpstr>宋体</vt:lpstr>
      <vt:lpstr>Wingdings</vt:lpstr>
      <vt:lpstr>Times New Roman</vt:lpstr>
      <vt:lpstr>华文楷体</vt:lpstr>
      <vt:lpstr>微软雅黑</vt:lpstr>
      <vt:lpstr>quote-cjk-patch</vt:lpstr>
      <vt:lpstr>楷体</vt:lpstr>
      <vt:lpstr>MV Boli</vt:lpstr>
      <vt:lpstr>等线</vt:lpstr>
      <vt:lpstr>Calibri</vt:lpstr>
      <vt:lpstr>Arial Unicode MS</vt:lpstr>
      <vt:lpstr>HelveticaNeue</vt:lpstr>
      <vt:lpstr>华文新魏</vt:lpstr>
      <vt:lpstr>Segoe Print</vt:lpstr>
      <vt:lpstr>汉仪大宋简</vt:lpstr>
      <vt:lpstr>WPS</vt:lpstr>
      <vt:lpstr>1_中国风五一劳动节通用模板</vt:lpstr>
      <vt:lpstr>PowerPoint 演示文稿</vt:lpstr>
      <vt:lpstr>劳动话题应用文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16</cp:revision>
  <dcterms:created xsi:type="dcterms:W3CDTF">2023-08-09T12:44:00Z</dcterms:created>
  <dcterms:modified xsi:type="dcterms:W3CDTF">2025-06-04T05:44:36Z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