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98" r:id="rId3"/>
    <p:sldId id="256" r:id="rId4"/>
    <p:sldId id="273" r:id="rId5"/>
    <p:sldId id="257" r:id="rId6"/>
    <p:sldId id="260" r:id="rId7"/>
    <p:sldId id="281" r:id="rId8"/>
    <p:sldId id="272" r:id="rId9"/>
    <p:sldId id="274" r:id="rId11"/>
    <p:sldId id="259" r:id="rId12"/>
    <p:sldId id="265" r:id="rId13"/>
    <p:sldId id="266" r:id="rId14"/>
    <p:sldId id="267" r:id="rId15"/>
    <p:sldId id="268" r:id="rId16"/>
    <p:sldId id="269" r:id="rId17"/>
    <p:sldId id="275" r:id="rId18"/>
    <p:sldId id="270" r:id="rId19"/>
    <p:sldId id="271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E"/>
    <a:srgbClr val="040D16"/>
    <a:srgbClr val="010812"/>
    <a:srgbClr val="DEEBF7"/>
    <a:srgbClr val="DAE3F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A529E-5BFB-4364-A9D0-8A2529F8EB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D256C-CC1C-4D36-AA41-8999A81023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D256C-CC1C-4D36-AA41-8999A81023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A9AC5-3531-4077-A7A5-44C3B129D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FB3FE-10A6-427B-8032-9A63B489C409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hyperlink" Target="http://www.chinadaily.com.cn/a/202306/09/WS64824f27a31033ad3f7bb3dc.html" TargetMode="Externa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3087329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-1" y="159583"/>
            <a:ext cx="3063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解题步骤②逐题分析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5"/>
          <p:cNvSpPr>
            <a:spLocks noChangeArrowheads="1"/>
          </p:cNvSpPr>
          <p:nvPr/>
        </p:nvSpPr>
        <p:spPr bwMode="auto">
          <a:xfrm>
            <a:off x="4648199" y="119744"/>
            <a:ext cx="739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 exhibition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 the </a:t>
            </a:r>
            <a:r>
              <a:rPr lang="en-US" altLang="zh-CN" sz="1800" b="1" i="1" dirty="0" err="1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Jiushi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Art Museum in Shanghai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is featuring artwork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inspired by Go, one of the oldest board games in the world,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___56_____originated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 China more than 4,000 years ago.</a:t>
            </a:r>
            <a:endParaRPr lang="en-US" altLang="zh-CN" sz="18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Go, or </a:t>
            </a:r>
            <a:r>
              <a:rPr lang="en-US" altLang="zh-CN" sz="1800" b="1" i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weiqi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in Chinese, is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one of ___57_____ earliest binary-based(</a:t>
            </a:r>
            <a:r>
              <a:rPr lang="zh-CN" altLang="en-US" sz="1800" b="1" i="1" dirty="0"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二进制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)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games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 movements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of the black and white pieces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reflect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basic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ideas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of Eastern philosophy, according to Tu Ningning, curator of the exhibition.</a:t>
            </a:r>
            <a:endParaRPr lang="en-US" altLang="zh-CN" sz="18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“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 exhibition brings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together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Go culture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 cutting-edge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technology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contemporary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art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,” says Tu. “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We hope _____58______ (present)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 rather abstract Go game and AI in a visual context,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initiate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dialogues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with minimalism art, conceptual art and expressionism.”</a:t>
            </a:r>
            <a:endParaRPr lang="en-US" altLang="zh-CN" sz="18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“Each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move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should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serve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long-term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purpose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You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try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lead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opponent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into your trap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force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them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 follow your ____59______(guide)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till they lose,” explains Wang Wei, a Go player among the visitors to the exhibition.</a:t>
            </a:r>
            <a:endParaRPr lang="en-US" altLang="zh-CN" sz="18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“The players’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personalities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______60______ (reveal)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during the game,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one’s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weaknesses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are exposed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to the opponent,” she adds. “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decent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winner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always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____61______(try) to outplay the opponent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___62_____ no more than one or two points as a gesture of modesty and respect for the other side.”</a:t>
            </a:r>
            <a:endParaRPr lang="en-US" altLang="zh-CN" sz="18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Tu says it was the balance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between the black and white pieces, beauty in the ____63_____(strategy) placement of the pieces, ___63____ the energy flow following each move </a:t>
            </a:r>
            <a:r>
              <a:rPr lang="en-US" altLang="zh-CN" sz="1800" b="1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that inspired artists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to create oil paintings, sculptures, ____64_____(digital) generated graphics and silk-screen prints for the showcase.</a:t>
            </a:r>
            <a:endParaRPr lang="en-US" altLang="zh-CN" sz="18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5"/>
          <p:cNvSpPr>
            <a:spLocks noChangeArrowheads="1"/>
          </p:cNvSpPr>
          <p:nvPr/>
        </p:nvSpPr>
        <p:spPr bwMode="auto">
          <a:xfrm>
            <a:off x="163287" y="827314"/>
            <a:ext cx="4310742" cy="590005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56.</a:t>
            </a:r>
            <a:r>
              <a:rPr lang="zh-CN" altLang="en-US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which </a:t>
            </a:r>
            <a:endParaRPr lang="en-US" altLang="zh-CN" sz="18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从属连词、非限制性定语从句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57.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定冠词、最高级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58.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 present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 hope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后接不定式，“希望做某事”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59.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guidance</a:t>
            </a: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名词，“指导”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60.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are revealed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谓语动词、被动关系、主语为复数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61.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tries</a:t>
            </a: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谓语动词、主动关系、主语为单数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62.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by</a:t>
            </a: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介词，“胜过了</a:t>
            </a: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…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分”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63.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strategic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形容词，修饰名词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64.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并列连词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65. </a:t>
            </a:r>
            <a:r>
              <a:rPr lang="en-US" altLang="zh-CN" sz="18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digitally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	</a:t>
            </a:r>
            <a:r>
              <a:rPr lang="zh-CN" altLang="en-US" sz="1800" b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副词，修饰形容词</a:t>
            </a:r>
            <a:endParaRPr lang="en-US" altLang="zh-CN" sz="18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3087329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5"/>
          <p:cNvSpPr>
            <a:spLocks noChangeArrowheads="1"/>
          </p:cNvSpPr>
          <p:nvPr/>
        </p:nvSpPr>
        <p:spPr bwMode="auto">
          <a:xfrm>
            <a:off x="152399" y="859971"/>
            <a:ext cx="11854543" cy="511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2000" b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170469"/>
            <a:ext cx="3063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解题步骤③重点突破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9293" y="1121229"/>
            <a:ext cx="1163410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长难句</a:t>
            </a: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</a:t>
            </a:r>
            <a:endParaRPr kumimoji="0" lang="en-US" altLang="zh-CN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 exhibition at the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Jiushi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Art Museum in Shanghai is featuring artwork inspired by Go, one of the oldest board games in the world, ___56_____originated in China more than 4,000 years ago.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分析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该句有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5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个表示地点、时间的状语，即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 the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Jiushi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Art Museum, in Shanghai, in the world, in China,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more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than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4000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years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ago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。其中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个状语作为干扰项易影响学生对句子主干的判断，即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 exhibition is featuring artwork.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inspired by Go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作为后置定语修饰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artwork,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并以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one of the oldest board games in the world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为同位语，解释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Go.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难点：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考生需要判断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originated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在本句中所作的成分，即与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inspired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为并列关系的非谓语，还是从句中的谓语。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破解：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根据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originate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用法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——originate in sp.,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及根据句意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——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“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game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”与“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originate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”搭配，可判定此处缺从属连词，为非限制定语从句的关系代词，故填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which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启发：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排除干扰信息，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确定句子成分，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思考搭配关系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3087329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0" y="170469"/>
            <a:ext cx="3063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解题步骤③重点突破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772885"/>
            <a:ext cx="12192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长难句</a:t>
            </a: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2</a:t>
            </a:r>
            <a:endParaRPr kumimoji="0" lang="en-US" altLang="zh-CN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“We hope _____58______ (present) the rather abstract Go game and AI in a visual context, and initiate dialogues with minimalism art, conceptual art and expressionism.”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分析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该句主谓结构为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We hope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，其中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hope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为不及物动词，后接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 do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不定式作状语，表希望的动作或状态‌。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难点：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句中出现大量不熟悉的词，如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rather, minimalism art, conceptual art, expressionism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，虽不影响答案填写，但易影响阅读理解、造成阅读障碍。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破解：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方法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present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在此处为及物动词，思考作谓语还是非谓语，在判定为非谓语后，从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doing/done/to do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中思考、选择</a:t>
            </a:r>
            <a:endParaRPr lang="en-US" altLang="zh-CN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R="0" lvl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  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方法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关注“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”，“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initiate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”与“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present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”呈并列关系，故此处为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 present… and (to) initiate…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启发：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不受不影响作答的生词干扰，关注句中语境逻辑（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）。</a:t>
            </a:r>
            <a:endParaRPr lang="en-US" altLang="zh-CN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本题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考点关联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You try to </a:t>
            </a:r>
            <a:r>
              <a:rPr kumimoji="0" lang="en-US" altLang="zh-CN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lead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the opponent into your trap </a:t>
            </a:r>
            <a:r>
              <a:rPr kumimoji="0" lang="en-US" altLang="zh-CN" sz="2400" b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force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them to follow your __59____(guide) till they lose.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 players’ personalities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_60_ (reveal)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during the game, </a:t>
            </a:r>
            <a:r>
              <a:rPr lang="en-US" altLang="zh-CN" sz="2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one’s weaknesses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are exposed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 the opponent</a:t>
            </a:r>
            <a:r>
              <a:rPr lang="en-US" altLang="zh-CN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Tu says it was the balance between the black and white pieces,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beauty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in the __63__(strategy) placement of the pieces, </a:t>
            </a:r>
            <a:r>
              <a:rPr lang="en-US" altLang="zh-CN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__63__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 energy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flow following each move that inspired artists to create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oil paintings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sculptures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 __64___(digital) generated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graphics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silk-screen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prints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for the showcase.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圆角矩形 5"/>
          <p:cNvSpPr/>
          <p:nvPr/>
        </p:nvSpPr>
        <p:spPr>
          <a:xfrm>
            <a:off x="202264" y="6122113"/>
            <a:ext cx="968477" cy="34084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</a:t>
            </a:r>
            <a:endParaRPr kumimoji="1"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3087329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0" y="170469"/>
            <a:ext cx="3063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解题步骤③重点突破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9293" y="1121229"/>
            <a:ext cx="1163410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长难句</a:t>
            </a: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</a:t>
            </a:r>
            <a:endParaRPr kumimoji="0" lang="en-US" altLang="zh-CN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“A </a:t>
            </a:r>
            <a:r>
              <a:rPr kumimoji="0" lang="en-US" altLang="zh-CN" sz="24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decent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winner always ____61______(try) to outplay the opponent ___62_____ no more than one or two points </a:t>
            </a:r>
            <a:r>
              <a:rPr kumimoji="0" lang="en-US" altLang="zh-CN" sz="24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a gesture of modesty and respect for the other side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.”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分析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难点：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本句考点密集且重复考查了谓语动词。此外，考生对“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decent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”“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outplay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”词义不熟悉、对围棋文化不了解，影响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62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题中介词的正确填写。</a:t>
            </a:r>
            <a:endParaRPr lang="en-US" altLang="zh-CN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破解：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题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本句除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outplay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为动词外，仅剩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try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为动词，即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try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应为谓语，从时态、语态、主谓一致三个角度判定答案为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tries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。此处须注意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always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中的“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对谓语单复数的干扰。</a:t>
            </a:r>
            <a:endParaRPr lang="en-US" altLang="zh-CN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lvl="0" algn="just" defTabSz="685800">
              <a:spcBef>
                <a:spcPct val="0"/>
              </a:spcBef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    </a:t>
            </a:r>
            <a:r>
              <a:rPr lang="en-US" altLang="zh-CN" sz="2000" b="1" dirty="0">
                <a:solidFill>
                  <a:prstClr val="black"/>
                </a:solidFill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2</a:t>
            </a:r>
            <a:r>
              <a:rPr lang="zh-CN" altLang="en-US" sz="2000" b="1" dirty="0">
                <a:solidFill>
                  <a:prstClr val="black"/>
                </a:solidFill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题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outplay: to play much better than sb you are competing against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。类似的词汇为：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outweigh/ outperform/ outnumber/ outlive/ outdo/ outwit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等。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outplay sb. by…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中“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by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”表示胜过了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…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。</a:t>
            </a:r>
            <a:endParaRPr lang="en-US" altLang="zh-CN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R="0" lvl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启发：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了解中国的围棋文化，关注词的构造和词缀的含义。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3087329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0" y="170469"/>
            <a:ext cx="3063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解题步骤③重点突破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9293" y="1121229"/>
            <a:ext cx="1163410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长难句</a:t>
            </a: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endParaRPr kumimoji="0" lang="en-US" altLang="zh-CN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Tu says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it was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 balance between the black and white pieces, beauty in the ____63_____(strategy) placement of the pieces, ___63____ the energy flow following each move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that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inspired artists to create oil paintings, sculptures, ____64_____(digital) generated graphics and silk-screen prints for the showcase.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分析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该句为全文最长单句，主谓结构为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Tu says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，其后跟了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it was</a:t>
            </a:r>
            <a:r>
              <a:rPr lang="en-US" altLang="zh-CN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…that…</a:t>
            </a:r>
            <a:r>
              <a:rPr lang="zh-CN" altLang="en-US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的宾语从句，其中，</a:t>
            </a:r>
            <a:r>
              <a:rPr lang="en-US" altLang="zh-CN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 balance/ beauty/ the energy flow</a:t>
            </a:r>
            <a:r>
              <a:rPr lang="zh-CN" altLang="en-US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后均有限定，如介词短语和非谓语。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难点：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本句结构较复杂，含多重从句，考点密集。</a:t>
            </a:r>
            <a:endParaRPr lang="en-US" altLang="zh-CN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lvl="0" indent="-342900" algn="just" defTabSz="685800"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破解：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63</a:t>
            </a:r>
            <a:r>
              <a:rPr lang="en-US" altLang="zh-CN" sz="2000" b="1" dirty="0">
                <a:solidFill>
                  <a:prstClr val="black"/>
                </a:solidFill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/64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题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可以并列结构为突破口，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 balance/ beauty/ the energy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三者并列，故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题为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；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oil paintings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/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sculptures/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graphics/ prints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四者为并列，故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64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题为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digitally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，即生成的方式为“数字地” ，意为“数字生成的图形” 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lvl="0" algn="just" defTabSz="685800">
              <a:spcBef>
                <a:spcPct val="0"/>
              </a:spcBef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启发：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逐层分析句子结构、关注</a:t>
            </a:r>
            <a:r>
              <a:rPr lang="zh-CN" altLang="en-US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句中语境逻辑（</a:t>
            </a:r>
            <a:r>
              <a:rPr lang="en-US" altLang="zh-CN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lang="zh-CN" altLang="en-US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） 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5987141" y="2161829"/>
            <a:ext cx="5864715" cy="2170686"/>
          </a:xfrm>
          <a:prstGeom prst="roundRect">
            <a:avLst>
              <a:gd name="adj" fmla="val 11346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TextBox 71"/>
          <p:cNvSpPr txBox="1"/>
          <p:nvPr/>
        </p:nvSpPr>
        <p:spPr>
          <a:xfrm>
            <a:off x="7053941" y="2931210"/>
            <a:ext cx="377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Par3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考点分析</a:t>
            </a:r>
            <a:endParaRPr kumimoji="0" lang="zh-CN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08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-614962" y="958204"/>
            <a:ext cx="2654708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471477" y="150156"/>
            <a:ext cx="58057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考点分析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>
            <a:fillRect/>
          </a:stretch>
        </p:blipFill>
        <p:spPr>
          <a:xfrm>
            <a:off x="0" y="4800600"/>
            <a:ext cx="2108835" cy="2057400"/>
          </a:xfrm>
          <a:prstGeom prst="ellipse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2010229" y="240694"/>
          <a:ext cx="9060542" cy="37870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55329"/>
                <a:gridCol w="4730099"/>
                <a:gridCol w="2275114"/>
              </a:tblGrid>
              <a:tr h="378702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考点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考察点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题目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8702">
                <a:tc rowSpan="2"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动词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谓语：语态、主谓一致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8702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非谓语：不定式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8702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词</a:t>
                      </a: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性</a:t>
                      </a:r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转换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8702">
                <a:tc rowSpan="2"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形容词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词</a:t>
                      </a: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性</a:t>
                      </a:r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转换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</a:t>
                      </a:r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8702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最高级搭配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8702">
                <a:tc rowSpan="2"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连词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并列连词：</a:t>
                      </a:r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and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8702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从属连词：非限制性定语从句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8702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介词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非固定搭配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8702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冠词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定冠词：最高级搭配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2604407" y="4702629"/>
            <a:ext cx="88909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试题难度阶梯设计科学合理：</a:t>
            </a:r>
            <a:endParaRPr kumimoji="0" lang="en-US" altLang="zh-CN" sz="2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457200" marR="0" lvl="0" indent="-4572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动词类考点覆盖三大核心维度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457200" marR="0" lvl="0" indent="-4572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词性转化聚焦形态变化能力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457200" marR="0" lvl="0" indent="-4572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长难句分析关注句内语境逻辑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457200" marR="0" lvl="0" indent="-4572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介词类考点融入文化语境和功能性应用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>
            <a:fillRect/>
          </a:stretch>
        </p:blipFill>
        <p:spPr>
          <a:xfrm>
            <a:off x="0" y="4800600"/>
            <a:ext cx="2108835" cy="2057400"/>
          </a:xfrm>
          <a:prstGeom prst="ellipse">
            <a:avLst/>
          </a:prstGeom>
        </p:spPr>
      </p:pic>
      <p:grpSp>
        <p:nvGrpSpPr>
          <p:cNvPr id="2" name="组合 1"/>
          <p:cNvGrpSpPr/>
          <p:nvPr/>
        </p:nvGrpSpPr>
        <p:grpSpPr>
          <a:xfrm rot="5400000">
            <a:off x="-614962" y="958204"/>
            <a:ext cx="2654708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471477" y="150156"/>
            <a:ext cx="58057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考点分析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150255" y="0"/>
          <a:ext cx="10943774" cy="50670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5889"/>
                <a:gridCol w="1338943"/>
                <a:gridCol w="2024743"/>
                <a:gridCol w="1404258"/>
                <a:gridCol w="1981200"/>
                <a:gridCol w="1447800"/>
                <a:gridCol w="2100941"/>
              </a:tblGrid>
              <a:tr h="259419">
                <a:tc gridSpan="7"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三年新高考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卷语法填空考点对比分析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59419"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新高考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卷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新高考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卷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新高考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卷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259419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题号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答案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考点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答案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考点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答案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考点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53984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tasty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词性转换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n.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adj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engineering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词性转换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v.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adj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which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从属连词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93893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bite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不定式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functional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词性转换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n.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adj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the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定冠词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269278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并列连词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to give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不定式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to present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不定式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53984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recognized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词性转换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v.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adj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closed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非谓语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guidance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词性转换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v.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n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269278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by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介词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walks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谓语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are revealed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谓语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259419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be lifted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不定式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the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定冠词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tries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谓语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259419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their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物主代词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favorites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名词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by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介词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85085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不定冠词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as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介词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strategic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词性转换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n.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adj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269278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rarely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词性转化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adj.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v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which/that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从属连词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and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并列连词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53984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wanting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非谓语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richness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词性转化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adj.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n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digitally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词性转换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adj.</a:t>
                      </a:r>
                      <a:r>
                        <a:rPr lang="en-US" altLang="zh-CN" b="1" dirty="0" err="1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adv</a:t>
                      </a:r>
                      <a:r>
                        <a:rPr lang="en-US" altLang="zh-CN" b="1" dirty="0"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zh-CN" altLang="en-US" b="1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321378" y="5165229"/>
            <a:ext cx="88909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defTabSz="685800"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词</a:t>
            </a:r>
            <a:r>
              <a:rPr lang="zh-CN" altLang="en-US" sz="20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性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变换均有</a:t>
            </a: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题</a:t>
            </a:r>
            <a:endParaRPr lang="en-US" altLang="zh-CN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介词均来源于语境推断，而非固定搭配，弱化纯记忆性知识考查</a:t>
            </a:r>
            <a:endParaRPr lang="en-US" altLang="zh-CN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lvl="0" indent="-342900" algn="just" defTabSz="685800"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打破必考非谓语（</a:t>
            </a:r>
            <a:r>
              <a:rPr kumimoji="0" lang="en-US" altLang="zh-CN" sz="20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ing</a:t>
            </a:r>
            <a:r>
              <a:rPr kumimoji="0" lang="en-US" altLang="zh-CN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/done</a:t>
            </a: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）的惯例，关注动词不定式及谓语</a:t>
            </a: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动词</a:t>
            </a: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考查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并列连词考查增多，并有多个考题的解题需要利用“</a:t>
            </a:r>
            <a:r>
              <a:rPr kumimoji="0" lang="en-US" altLang="zh-CN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”分析句内语境逻辑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-843563" y="1186805"/>
            <a:ext cx="3111910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471477" y="150156"/>
            <a:ext cx="58057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解题及备考启发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>
            <a:fillRect/>
          </a:stretch>
        </p:blipFill>
        <p:spPr>
          <a:xfrm>
            <a:off x="0" y="4800600"/>
            <a:ext cx="2108835" cy="2057400"/>
          </a:xfrm>
          <a:prstGeom prst="ellipse">
            <a:avLst/>
          </a:prstGeom>
        </p:spPr>
      </p:pic>
      <p:sp>
        <p:nvSpPr>
          <p:cNvPr id="7" name="5"/>
          <p:cNvSpPr>
            <a:spLocks noChangeArrowheads="1"/>
          </p:cNvSpPr>
          <p:nvPr/>
        </p:nvSpPr>
        <p:spPr bwMode="auto">
          <a:xfrm>
            <a:off x="2094271" y="206477"/>
            <a:ext cx="9920749" cy="638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82661" y="618480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启发一 关注介词的灵活使用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67912" y="1236011"/>
            <a:ext cx="10824088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2023.6</a:t>
            </a:r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kumimoji="0" lang="en-US" altLang="zh-CN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endParaRPr kumimoji="0" lang="en-US" altLang="zh-CN" sz="2400" b="1" i="0" u="sng" strike="noStrike" kern="100" cap="none" spc="0" normalizeH="0" baseline="0" noProof="0" dirty="0">
              <a:ln>
                <a:noFill/>
              </a:ln>
              <a:effectLst/>
              <a:highlight>
                <a:srgbClr val="FDFDFE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There you will find them prepared differently- more dumpling and less soup, and the wrappers are pressed</a:t>
            </a:r>
            <a:r>
              <a:rPr kumimoji="0" lang="en-US" altLang="zh-CN" sz="2000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55   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hand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rather than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rolled. </a:t>
            </a:r>
            <a:endParaRPr kumimoji="0" lang="en-US" altLang="zh-CN" sz="2000" i="0" u="none" strike="noStrike" kern="100" cap="none" spc="0" normalizeH="0" baseline="0" noProof="0" dirty="0">
              <a:ln>
                <a:noFill/>
              </a:ln>
              <a:effectLst/>
              <a:highlight>
                <a:srgbClr val="FDFDFE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2024.6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endParaRPr lang="en-US" altLang="zh-CN" sz="2400" b="1" u="sng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The Glasshouse stands </a:t>
            </a:r>
            <a:r>
              <a:rPr kumimoji="0" lang="en-US" altLang="zh-CN" sz="2000" i="0" strike="noStrike" kern="1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____63____</a:t>
            </a:r>
            <a:r>
              <a:rPr kumimoji="0" lang="en-US" altLang="zh-CN" sz="2000" i="0" strike="noStrike" kern="1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great achievement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contemporary design,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to house the plants of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southwestern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part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China at the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end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a path retracing (</a:t>
            </a:r>
            <a:r>
              <a:rPr kumimoji="0" lang="zh-CN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追溯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) the steps along the Silk Route ____64____ brought the plants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from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their native habitat in Asia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to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come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to define much of the _____65_____ (rich) of gardening in England.</a:t>
            </a:r>
            <a:endParaRPr kumimoji="0" lang="en-US" altLang="zh-CN" sz="2000" i="0" u="none" strike="noStrike" kern="100" cap="none" spc="0" normalizeH="0" baseline="0" noProof="0" dirty="0">
              <a:ln>
                <a:noFill/>
              </a:ln>
              <a:effectLst/>
              <a:highlight>
                <a:srgbClr val="FDFDFE"/>
              </a:highlight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2025.6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endParaRPr lang="en-US" altLang="zh-CN" sz="2400" b="1" u="sng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decent winner always ____61______(try) to outplay the opponent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___62_____ no more than one or two points 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 a gesture of modesty and respect for the other side.</a:t>
            </a:r>
            <a:endParaRPr lang="zh-CN" altLang="zh-CN" sz="2000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zh-CN" altLang="en-US" dirty="0">
              <a:highlight>
                <a:srgbClr val="FDFDFE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21378" y="5165229"/>
            <a:ext cx="8890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defTabSz="685800"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基于句意理解和文本逻辑，分析所缺介词，注意固定搭配带来的干扰。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-843563" y="1186805"/>
            <a:ext cx="3111910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471477" y="150156"/>
            <a:ext cx="58057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解题及备考启发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>
            <a:fillRect/>
          </a:stretch>
        </p:blipFill>
        <p:spPr>
          <a:xfrm>
            <a:off x="0" y="4800600"/>
            <a:ext cx="2108835" cy="2057400"/>
          </a:xfrm>
          <a:prstGeom prst="ellipse">
            <a:avLst/>
          </a:prstGeom>
        </p:spPr>
      </p:pic>
      <p:sp>
        <p:nvSpPr>
          <p:cNvPr id="7" name="5"/>
          <p:cNvSpPr>
            <a:spLocks noChangeArrowheads="1"/>
          </p:cNvSpPr>
          <p:nvPr/>
        </p:nvSpPr>
        <p:spPr bwMode="auto">
          <a:xfrm>
            <a:off x="2094271" y="206477"/>
            <a:ext cx="9920749" cy="638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82661" y="618480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启发二 关注词性转化和积累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67912" y="1236011"/>
            <a:ext cx="108240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2023.6</a:t>
            </a:r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kumimoji="0" lang="en-US" altLang="zh-CN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r>
              <a:rPr lang="en-US" altLang="zh-CN" sz="2400" kern="100" dirty="0">
                <a:solidFill>
                  <a:srgbClr val="FF0000"/>
                </a:solidFill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kern="100" dirty="0">
              <a:solidFill>
                <a:srgbClr val="FF0000"/>
              </a:solidFill>
              <a:effectLst/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Shanghai may be </a:t>
            </a:r>
            <a:r>
              <a:rPr lang="en-US" altLang="zh-CN" sz="20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2000" u="sng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54   </a:t>
            </a:r>
            <a:r>
              <a:rPr lang="en-US" altLang="zh-CN" sz="20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(recognize)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home of the soup dumplings 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but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food historians will actually point you to the neighboring canal town of </a:t>
            </a:r>
            <a:r>
              <a:rPr lang="en-US" altLang="zh-CN" sz="2000" kern="100" dirty="0" err="1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Nanxiang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as Xiao long hao’s birthplace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altLang="zh-CN" sz="2000" kern="100" dirty="0">
              <a:effectLst/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2024.6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endParaRPr lang="en-US" altLang="zh-CN" sz="2400" b="1" u="sng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latest 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____56____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(engineer) </a:t>
            </a:r>
            <a:r>
              <a:rPr lang="en-US" altLang="zh-CN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applied to create this protective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____57____ (function) </a:t>
            </a:r>
            <a:r>
              <a:rPr lang="en-US" altLang="zh-CN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that is also beautiful.</a:t>
            </a:r>
            <a:endParaRPr lang="en-US" altLang="zh-CN" sz="2000" b="1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The Glasshouse stands </a:t>
            </a:r>
            <a:r>
              <a:rPr kumimoji="0" lang="en-US" altLang="zh-CN" sz="2000" i="0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____63____</a:t>
            </a:r>
            <a:r>
              <a:rPr kumimoji="0" lang="en-US" altLang="zh-CN" sz="2000" i="0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great achievement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contemporary design,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to house the plants of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southwestern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part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China at the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end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a path retracing (</a:t>
            </a:r>
            <a:r>
              <a:rPr kumimoji="0" lang="zh-CN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追溯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) the steps along the Silk Route ____64____ brought the plants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from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their native habitat in Asia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to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come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to define much of the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_____65_____ (rich)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of gardening in England.</a:t>
            </a:r>
            <a:endParaRPr kumimoji="0" lang="en-US" altLang="zh-CN" sz="2000" i="0" u="none" strike="noStrike" kern="100" cap="none" spc="0" normalizeH="0" baseline="0" noProof="0" dirty="0">
              <a:ln>
                <a:noFill/>
              </a:ln>
              <a:effectLst/>
              <a:highlight>
                <a:srgbClr val="FDFDFE"/>
              </a:highlight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2025.6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endParaRPr lang="en-US" altLang="zh-CN" sz="2400" b="1" u="sng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Tu says it was the balance between the black and white pieces, beauty in the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____63_____(strategy)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placement of the pieces, …</a:t>
            </a:r>
            <a:endParaRPr lang="zh-CN" altLang="en-US" sz="1600" dirty="0">
              <a:highlight>
                <a:srgbClr val="FDFDFE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7352" y="6005887"/>
            <a:ext cx="8890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defTabSz="685800"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词性转化难度增加，日常学习须多加积累和练习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r="295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1179332" y="1193000"/>
            <a:ext cx="10726954" cy="2755545"/>
          </a:xfrm>
          <a:prstGeom prst="roundRect">
            <a:avLst>
              <a:gd name="adj" fmla="val 11346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TextBox 71"/>
          <p:cNvSpPr txBox="1"/>
          <p:nvPr/>
        </p:nvSpPr>
        <p:spPr>
          <a:xfrm>
            <a:off x="2668092" y="2190981"/>
            <a:ext cx="8034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4000" b="1" dirty="0">
                <a:ea typeface="微软雅黑" panose="020B0503020204020204" pitchFamily="34" charset="-122"/>
              </a:rPr>
              <a:t>全国高考</a:t>
            </a:r>
            <a:r>
              <a:rPr lang="en-US" altLang="zh-CN" sz="4000" b="1" dirty="0">
                <a:ea typeface="微软雅黑" panose="020B0503020204020204" pitchFamily="34" charset="-122"/>
              </a:rPr>
              <a:t>I</a:t>
            </a:r>
            <a:r>
              <a:rPr lang="zh-CN" altLang="en-US" sz="4000" b="1" dirty="0">
                <a:ea typeface="微软雅黑" panose="020B0503020204020204" pitchFamily="34" charset="-122"/>
              </a:rPr>
              <a:t>卷 语法填空 分析</a:t>
            </a:r>
            <a:endParaRPr lang="zh-CN" altLang="zh-CN" sz="4000" dirty="0"/>
          </a:p>
        </p:txBody>
      </p:sp>
      <p:sp>
        <p:nvSpPr>
          <p:cNvPr id="12" name="TextBox 71"/>
          <p:cNvSpPr txBox="1"/>
          <p:nvPr/>
        </p:nvSpPr>
        <p:spPr>
          <a:xfrm>
            <a:off x="8646105" y="5116077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北师大嘉兴附中 吴晨华</a:t>
            </a:r>
            <a:endParaRPr lang="zh-CN" altLang="zh-C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-843563" y="1186805"/>
            <a:ext cx="3111910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471477" y="150156"/>
            <a:ext cx="58057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解题及备考启发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>
            <a:fillRect/>
          </a:stretch>
        </p:blipFill>
        <p:spPr>
          <a:xfrm>
            <a:off x="0" y="4800600"/>
            <a:ext cx="2108835" cy="2057400"/>
          </a:xfrm>
          <a:prstGeom prst="ellipse">
            <a:avLst/>
          </a:prstGeom>
        </p:spPr>
      </p:pic>
      <p:sp>
        <p:nvSpPr>
          <p:cNvPr id="7" name="5"/>
          <p:cNvSpPr>
            <a:spLocks noChangeArrowheads="1"/>
          </p:cNvSpPr>
          <p:nvPr/>
        </p:nvSpPr>
        <p:spPr bwMode="auto">
          <a:xfrm>
            <a:off x="2094271" y="206477"/>
            <a:ext cx="9920749" cy="638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82661" y="618480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启发三 关注不定式的搭配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67912" y="1236011"/>
            <a:ext cx="108240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2023.6</a:t>
            </a:r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kumimoji="0" lang="en-US" altLang="zh-CN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r>
              <a:rPr lang="en-US" altLang="zh-CN" sz="2400" kern="100" dirty="0">
                <a:solidFill>
                  <a:srgbClr val="FF0000"/>
                </a:solidFill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kern="100" dirty="0">
              <a:solidFill>
                <a:srgbClr val="FF0000"/>
              </a:solidFill>
              <a:effectLst/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eat one, you have to decide whether </a:t>
            </a:r>
            <a:r>
              <a:rPr lang="en-US" altLang="zh-CN" sz="20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52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en-US" altLang="zh-CN" sz="20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(bite) 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small hole in it first, releasing the stream and risking a spill (</a:t>
            </a:r>
            <a:r>
              <a:rPr lang="zh-CN" altLang="en-US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溢出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), 53.______ to put the whole dumpling in your mouth, letting the hot soup explode on your tongue. </a:t>
            </a:r>
            <a:endParaRPr lang="en-US" altLang="zh-CN" sz="2000" kern="100" dirty="0">
              <a:effectLst/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 err="1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Nanxiang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aside, the best Xiao long bao have a fine skin,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allowing them 56._____ (lift) 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out of the steamer basket without allowing them tearing or spilling any of 57.____ (they) contents.</a:t>
            </a:r>
            <a:endParaRPr lang="en-US" altLang="zh-CN" sz="2000" kern="100" dirty="0">
              <a:effectLst/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2024.6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endParaRPr lang="en-US" altLang="zh-CN" sz="2400" b="1" u="sng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sepals open on warm days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____58____ (give) 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inside plants sunshine and fresh air. In cold weather, the structure stays ____59____ (close) to protect the plants.</a:t>
            </a:r>
            <a:endParaRPr lang="en-US" altLang="zh-CN" sz="20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2025.6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endParaRPr lang="en-US" altLang="zh-CN" sz="2400" b="1" u="sng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hope _____58______ (present) 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rather abstract Go game and AI in a visual context, and initiate dialogues with minimalism art, conceptual art and expressionism</a:t>
            </a:r>
            <a:endParaRPr lang="zh-CN" altLang="en-US" sz="1600" dirty="0">
              <a:highlight>
                <a:srgbClr val="FDFDFE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09867" y="5622429"/>
            <a:ext cx="9182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defTabSz="685800"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不定式考查主要涉及作目的状语、与动词的固定搭配、上下文的语境逻辑等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-843563" y="1186805"/>
            <a:ext cx="3111910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471477" y="150156"/>
            <a:ext cx="58057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解题及备考启发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>
            <a:fillRect/>
          </a:stretch>
        </p:blipFill>
        <p:spPr>
          <a:xfrm>
            <a:off x="0" y="4800600"/>
            <a:ext cx="2108835" cy="2057400"/>
          </a:xfrm>
          <a:prstGeom prst="ellipse">
            <a:avLst/>
          </a:prstGeom>
        </p:spPr>
      </p:pic>
      <p:sp>
        <p:nvSpPr>
          <p:cNvPr id="7" name="5"/>
          <p:cNvSpPr>
            <a:spLocks noChangeArrowheads="1"/>
          </p:cNvSpPr>
          <p:nvPr/>
        </p:nvSpPr>
        <p:spPr bwMode="auto">
          <a:xfrm>
            <a:off x="2094271" y="206477"/>
            <a:ext cx="9920749" cy="638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82660" y="618480"/>
            <a:ext cx="6905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启发四 强化句内逻辑分析，关注并列连词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67912" y="1236011"/>
            <a:ext cx="1082408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2023.6</a:t>
            </a:r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kumimoji="0" lang="en-US" altLang="zh-CN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i="0" u="sng" strike="noStrike" kern="100" cap="none" spc="0" normalizeH="0" baseline="0" noProof="0" dirty="0">
                <a:ln>
                  <a:noFill/>
                </a:ln>
                <a:effectLst/>
                <a:highlight>
                  <a:srgbClr val="FDFDFE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r>
              <a:rPr lang="en-US" altLang="zh-CN" sz="2400" kern="100" dirty="0">
                <a:solidFill>
                  <a:srgbClr val="FF0000"/>
                </a:solidFill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kern="100" dirty="0">
              <a:solidFill>
                <a:srgbClr val="FF0000"/>
              </a:solidFill>
              <a:effectLst/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those amazing constructions of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delicate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dumpling wrappers,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encasing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hot, </a:t>
            </a:r>
            <a:r>
              <a:rPr lang="en-US" altLang="zh-CN" sz="20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51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.____</a:t>
            </a:r>
            <a:r>
              <a:rPr lang="en-US" altLang="zh-CN" sz="20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(taste) 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soup </a:t>
            </a:r>
            <a:r>
              <a:rPr lang="en-US" altLang="zh-CN" sz="2000" b="1" u="sng" kern="100" dirty="0">
                <a:solidFill>
                  <a:srgbClr val="FF0000"/>
                </a:solidFill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sweet, fresh 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meat</a:t>
            </a:r>
            <a:endParaRPr lang="en-US" altLang="zh-CN" sz="2000" kern="100" dirty="0">
              <a:effectLst/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eat one, you have to decide 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whether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52_____ (bite) 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small hole in it first, releasing the stream and risking a spill (</a:t>
            </a:r>
            <a:r>
              <a:rPr lang="zh-CN" altLang="en-US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溢出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), </a:t>
            </a:r>
            <a:r>
              <a:rPr lang="en-US" altLang="zh-CN" sz="2000" b="1" kern="100" dirty="0">
                <a:solidFill>
                  <a:srgbClr val="FF0000"/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53.______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put 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whole dumpling 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your mouth, letting the hot soup explode on your tongue. </a:t>
            </a:r>
            <a:endParaRPr lang="en-US" altLang="zh-CN" sz="2000" kern="100" dirty="0">
              <a:effectLst/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wrappers are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pressed</a:t>
            </a:r>
            <a:r>
              <a:rPr lang="en-US" altLang="zh-CN" sz="2000" kern="10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55._______ hand </a:t>
            </a:r>
            <a:r>
              <a:rPr lang="en-US" altLang="zh-CN" sz="2000" b="1" u="sng" kern="100" dirty="0">
                <a:solidFill>
                  <a:srgbClr val="FF0000"/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rather than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rolled</a:t>
            </a:r>
            <a:endParaRPr lang="en-US" altLang="zh-CN" sz="2000" kern="100" dirty="0"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2025.6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新高考</a:t>
            </a:r>
            <a:r>
              <a:rPr lang="en-US" altLang="zh-CN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u="sng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卷）</a:t>
            </a:r>
            <a:endParaRPr lang="en-US" altLang="zh-CN" sz="2400" b="1" u="sng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You try to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lead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opponent into your trap </a:t>
            </a:r>
            <a:r>
              <a:rPr lang="en-US" altLang="zh-CN" sz="2000" b="1" u="sng" kern="100" dirty="0">
                <a:solidFill>
                  <a:srgbClr val="FF0000"/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force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them to follow your __59____(guide) till they lose.</a:t>
            </a:r>
            <a:endParaRPr lang="en-US" altLang="zh-CN" sz="2000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players’ personalities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_60_ (reveal) 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during the game, </a:t>
            </a:r>
            <a:r>
              <a:rPr lang="en-US" altLang="zh-CN" sz="2000" b="1" u="sng" kern="100" dirty="0">
                <a:solidFill>
                  <a:srgbClr val="FF0000"/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one’s weaknesses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are exposed 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the opponent.</a:t>
            </a:r>
            <a:endParaRPr lang="en-US" altLang="zh-CN" sz="2000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Tu says it was the balance between the black and white pieces,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beauty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 the __63__(strategy) placement of the pieces, </a:t>
            </a:r>
            <a:r>
              <a:rPr lang="en-US" altLang="zh-CN" sz="2000" b="1" kern="100" dirty="0">
                <a:solidFill>
                  <a:srgbClr val="FF0000"/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__63__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energy 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flow following each move that inspired artists to create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oil paintings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sculptures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__64___(digital) generated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graphics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silk-screen </a:t>
            </a:r>
            <a:r>
              <a:rPr lang="en-US" altLang="zh-CN" sz="2000" kern="1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prints</a:t>
            </a:r>
            <a:r>
              <a:rPr lang="en-US" altLang="zh-CN" sz="2000" kern="100" dirty="0">
                <a:highlight>
                  <a:srgbClr val="FDFDFE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the showcase.</a:t>
            </a:r>
            <a:endParaRPr lang="en-US" altLang="zh-CN" sz="2000" kern="100" dirty="0">
              <a:highlight>
                <a:srgbClr val="FDFDFE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80371" y="6123874"/>
            <a:ext cx="9182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defTabSz="685800"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连词不再局限从属连词；并列连词可帮助分析句内逻辑，助力相关解题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r="295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1179332" y="1193000"/>
            <a:ext cx="10726954" cy="2755545"/>
          </a:xfrm>
          <a:prstGeom prst="roundRect">
            <a:avLst>
              <a:gd name="adj" fmla="val 11346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TextBox 71"/>
          <p:cNvSpPr txBox="1"/>
          <p:nvPr/>
        </p:nvSpPr>
        <p:spPr>
          <a:xfrm>
            <a:off x="2992556" y="2190981"/>
            <a:ext cx="7318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Thanks for your attention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zh-CN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66657" cy="6901521"/>
          </a:xfrm>
          <a:prstGeom prst="rect">
            <a:avLst/>
          </a:prstGeom>
        </p:spPr>
      </p:pic>
      <p:sp>
        <p:nvSpPr>
          <p:cNvPr id="12" name="矩形: 圆角 11"/>
          <p:cNvSpPr/>
          <p:nvPr/>
        </p:nvSpPr>
        <p:spPr>
          <a:xfrm>
            <a:off x="5987141" y="2161829"/>
            <a:ext cx="5864715" cy="2170686"/>
          </a:xfrm>
          <a:prstGeom prst="roundRect">
            <a:avLst>
              <a:gd name="adj" fmla="val 11346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TextBox 71"/>
          <p:cNvSpPr txBox="1"/>
          <p:nvPr/>
        </p:nvSpPr>
        <p:spPr>
          <a:xfrm>
            <a:off x="7053941" y="2931210"/>
            <a:ext cx="377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Par1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试题评析</a:t>
            </a:r>
            <a:endParaRPr lang="zh-CN" altLang="zh-CN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>
            <a:fillRect/>
          </a:stretch>
        </p:blipFill>
        <p:spPr>
          <a:xfrm>
            <a:off x="0" y="4800600"/>
            <a:ext cx="2108835" cy="2057400"/>
          </a:xfrm>
          <a:prstGeom prst="ellipse">
            <a:avLst/>
          </a:prstGeom>
        </p:spPr>
      </p:pic>
      <p:sp>
        <p:nvSpPr>
          <p:cNvPr id="4" name="5"/>
          <p:cNvSpPr>
            <a:spLocks noChangeArrowheads="1"/>
          </p:cNvSpPr>
          <p:nvPr/>
        </p:nvSpPr>
        <p:spPr bwMode="auto">
          <a:xfrm>
            <a:off x="2094271" y="206477"/>
            <a:ext cx="9920749" cy="638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An exhibition at the </a:t>
            </a:r>
            <a:r>
              <a:rPr lang="en-US" altLang="zh-CN" sz="2000" b="1" i="1" dirty="0" err="1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Jiushi</a:t>
            </a: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Art Museum in Shanghai is featuring artwork inspired by Go, one of the oldest board games in the world, ___56_____originated in China more than 4,000 years ago.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Go, or </a:t>
            </a:r>
            <a:r>
              <a:rPr lang="en-US" altLang="zh-CN" sz="2000" b="1" i="1" dirty="0" err="1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weiqi</a:t>
            </a: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in Chinese, is one of ___57_____ earliest binary-based(</a:t>
            </a:r>
            <a:r>
              <a:rPr lang="zh-CN" altLang="en-US" sz="2000" b="1" i="1" dirty="0"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二进制</a:t>
            </a: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)games. The movements of the black and white pieces reflect the basic ideas of Eastern philosophy, according to Tu Ningning, curator of the exhibition.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“The exhibition brings together Go culture, cutting-edge technology and contemporary art,” says Tu. “We hope ___58____ (present) the rather abstract Go game and AI in a visual context, and initiate dialogues with minimalism art, conceptual art and expressionism.”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“Each move should serve a long-term purpose. You try to lead the opponent into your trap and force them to follow your ____59______(guide) till they lose,” explains Wang Wei, a Go player among the visitors to the exhibition.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“The players’ personalities __60______ (reveal) during the game, and one’s weaknesses are exposed to the opponent,” she adds. “A decent winner always ____61______(try) to outplay the opponent ___62_____ no more than one or two points as a gesture of modesty and respect for the other side.”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Tu says it was the balance between the black and white pieces, beauty in the ____63_____(strategy) placement of the pieces, ___63____ the energy flow following each move that inspired artists to create oil paintings, sculptures, ____64_____(digital) generated graphics and silk-screen prints for the showcase.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 rot="5400000">
            <a:off x="-614962" y="958204"/>
            <a:ext cx="2654708" cy="738305"/>
            <a:chOff x="312997" y="480210"/>
            <a:chExt cx="4030259" cy="738305"/>
          </a:xfrm>
        </p:grpSpPr>
        <p:sp>
          <p:nvSpPr>
            <p:cNvPr id="10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471477" y="150156"/>
            <a:ext cx="58057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考生回忆版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-614962" y="958204"/>
            <a:ext cx="2654708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471477" y="150156"/>
            <a:ext cx="58057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题源分析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99226" y="6488668"/>
            <a:ext cx="8826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"/>
              </a:rPr>
              <a:t>http://www.chinadaily.com.cn/a/202306/09/WS64824f27a31033ad3f7bb3dc.html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128" b="62171"/>
          <a:stretch>
            <a:fillRect/>
          </a:stretch>
        </p:blipFill>
        <p:spPr>
          <a:xfrm>
            <a:off x="1347020" y="-1"/>
            <a:ext cx="10687663" cy="273353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7295845" y="1435510"/>
            <a:ext cx="4679845" cy="3067665"/>
            <a:chOff x="6668922" y="2487561"/>
            <a:chExt cx="5689917" cy="380733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1714" y="2487561"/>
              <a:ext cx="2517125" cy="380733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8922" y="4395020"/>
              <a:ext cx="3098758" cy="185829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6103" y="2539626"/>
              <a:ext cx="3109787" cy="1751847"/>
            </a:xfrm>
            <a:prstGeom prst="rect">
              <a:avLst/>
            </a:prstGeom>
          </p:spPr>
        </p:pic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164187" y="2287364"/>
            <a:ext cx="6056746" cy="2482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exhibition at the Jiushi Art Museum in Shanghai is featuring artwork inspired by Go, one of the oldest board games in the world, </a:t>
            </a:r>
            <a:r>
              <a:rPr kumimoji="0" lang="zh-CN" altLang="zh-CN" sz="9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originated in China more than 4,000 years ago.</a:t>
            </a:r>
            <a:endParaRPr kumimoji="0" lang="en-US" altLang="zh-CN" sz="900" b="1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Game Art Vs Go Culture: 2023 China-Netherlands-Japan Invitation Exhibition in Shanghai, which started on May 31 and will run until July 21, is showcasing 41 artworks by 17 artists.</a:t>
            </a:r>
            <a:endParaRPr kumimoji="0" lang="en-US" altLang="zh-CN" sz="900" b="0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the Shanghai International Culture Association, the exhibition is one of the many events the organization is hosting that is related to the interactions between different cultures.</a:t>
            </a:r>
            <a:endParaRPr kumimoji="0" lang="en-US" altLang="zh-CN" sz="900" b="0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idea of the exhibition was derived from the historical Go game between South Korean Go master Lee Se-dol and AlphaGo, the artificial intelligence Go player developed by Google's Deep-Mind. In March 2016, the two competed in five games, with AlphaGo losing one game.</a:t>
            </a:r>
            <a:endParaRPr kumimoji="0" lang="en-US" altLang="zh-CN" sz="900" b="0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Go, or weiqi in Chinese, is one of </a:t>
            </a:r>
            <a:r>
              <a:rPr lang="zh-CN" altLang="zh-CN" sz="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earliest binary-based games. The movements of the black and white pieces reflect the basic ideas of Eastern philosophy, according to Tu Ningning, curator of the exhibition.</a:t>
            </a:r>
            <a:endParaRPr kumimoji="0" lang="en-US" altLang="zh-CN" sz="900" b="1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"The exhibition brings together Go culture, cutting-edge technology and contemporary art," says Tu. "We hope </a:t>
            </a:r>
            <a:r>
              <a:rPr lang="zh-CN" altLang="zh-CN" sz="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present 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rather abstract Go game and AI in a visual context, and initiate dialogues with minimalism art, conceptual art and expressionism.“</a:t>
            </a:r>
            <a:endParaRPr kumimoji="0" lang="en-US" altLang="zh-CN" sz="900" b="1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a Go game, each player places a piece on the point of intersection of any two lines on the checkered board marked with 19 vertical and 19 horizontal lines. When a player encloses vacant points with boundaries made using their own pieces, they "conquer" that part of the board.</a:t>
            </a:r>
            <a:endParaRPr kumimoji="0" lang="en-US" altLang="zh-CN" sz="900" b="0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128050" y="4742679"/>
            <a:ext cx="10975966" cy="17767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"Go is a game of algorithms. 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Each move should serve a long-term purpose. You try to lead the opponent into your trap and force them to follow your </a:t>
            </a:r>
            <a:r>
              <a:rPr lang="zh-CN" altLang="zh-CN" sz="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till they lose," explains Wang Wei, a Go player among the visitors to the exhibition.</a:t>
            </a:r>
            <a:endParaRPr kumimoji="0" lang="en-US" altLang="zh-CN" sz="900" b="1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"The players' personalities </a:t>
            </a:r>
            <a:r>
              <a:rPr lang="zh-CN" altLang="zh-CN" sz="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revealed 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 the game, and one's weaknesses are exposed to the opponent," she adds. "A decent winner always </a:t>
            </a:r>
            <a:r>
              <a:rPr lang="zh-CN" altLang="zh-CN" sz="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tries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outplay the opponent </a:t>
            </a:r>
            <a:r>
              <a:rPr lang="zh-CN" altLang="zh-CN" sz="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 more than one or two points as a gesture of modesty and respect for the other side.“</a:t>
            </a:r>
            <a:endParaRPr kumimoji="0" lang="en-US" altLang="zh-CN" sz="900" b="1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 says it was the balance between the black and white pieces, beauty in the </a:t>
            </a:r>
            <a:r>
              <a:rPr lang="zh-CN" altLang="zh-CN" sz="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placement of the pieces, </a:t>
            </a:r>
            <a:r>
              <a:rPr lang="zh-CN" altLang="zh-CN" sz="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energy flow following each move that inspired artists to create oil paintings, sculptures, </a:t>
            </a:r>
            <a:r>
              <a:rPr lang="zh-CN" altLang="zh-CN" sz="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digitally</a:t>
            </a:r>
            <a:r>
              <a:rPr kumimoji="0" lang="zh-CN" altLang="zh-CN" sz="900" b="1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generated graphics and silk-screen prints for the showcase.</a:t>
            </a:r>
            <a:endParaRPr kumimoji="0" lang="en-US" altLang="zh-CN" sz="900" b="1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0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"I'm fascinated with the fact that the seemingly casual drop of a piece can overturn the whole game of Go. It is the same with art. A spontaneous stroke can change the outlook of the painting," says Zhang Fangbai, one of the artists involved in the exhibition. "You can achieve great rhythm and a sense of melody with free strokes of the brush, which you can also find in the game of Go. I think they both belong to the world of Taoism."</a:t>
            </a:r>
            <a:endParaRPr kumimoji="0" lang="zh-CN" altLang="zh-CN" sz="900" b="0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1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 YOU GO</a:t>
            </a:r>
            <a:endParaRPr kumimoji="0" lang="zh-CN" altLang="zh-CN" sz="900" b="0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1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Game Art Vs Go Culture: 2023 China-Netherlands-Japan Invitation Exhibition in Shanghai</a:t>
            </a:r>
            <a:endParaRPr kumimoji="0" lang="zh-CN" altLang="zh-CN" sz="900" b="0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1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am-6 pm, May 31-July 21</a:t>
            </a:r>
            <a:endParaRPr kumimoji="0" lang="zh-CN" altLang="zh-CN" sz="900" b="0" i="0" u="none" strike="noStrike" cap="none" normalizeH="0" baseline="0" dirty="0">
              <a:ln>
                <a:noFill/>
              </a:ln>
              <a:solidFill>
                <a:srgbClr val="41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88290" algn="l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900" b="0" i="1" u="none" strike="noStrike" cap="none" normalizeH="0" baseline="0" dirty="0">
                <a:ln>
                  <a:noFill/>
                </a:ln>
                <a:solidFill>
                  <a:srgbClr val="41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Jiushi Art Museum, 6F, 27 Zhongshan Dong Yilu, Huangpu district, Shanghai</a:t>
            </a:r>
            <a:endParaRPr kumimoji="0" lang="zh-CN" altLang="zh-CN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-614962" y="958204"/>
            <a:ext cx="2654708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471477" y="150156"/>
            <a:ext cx="58057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背景知识拓展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18495" b="23871"/>
          <a:stretch>
            <a:fillRect/>
          </a:stretch>
        </p:blipFill>
        <p:spPr>
          <a:xfrm>
            <a:off x="6241795" y="176980"/>
            <a:ext cx="5763392" cy="5905241"/>
          </a:xfrm>
          <a:prstGeom prst="rect">
            <a:avLst/>
          </a:prstGeom>
        </p:spPr>
      </p:pic>
      <p:sp>
        <p:nvSpPr>
          <p:cNvPr id="7" name="5"/>
          <p:cNvSpPr>
            <a:spLocks noChangeArrowheads="1"/>
          </p:cNvSpPr>
          <p:nvPr/>
        </p:nvSpPr>
        <p:spPr bwMode="auto">
          <a:xfrm>
            <a:off x="1632155" y="2684206"/>
            <a:ext cx="3559277" cy="346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55175" y="155262"/>
            <a:ext cx="4788309" cy="648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This is not a game,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it's a feeling and experience, 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it's an art, a science,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sport, a craft. 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It's a dance that keeps you on 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your toes constantly changing, 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way of life, 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it's the challenge,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and you're for it. 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GO!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-614962" y="958204"/>
            <a:ext cx="2654708" cy="738305"/>
            <a:chOff x="312997" y="480210"/>
            <a:chExt cx="4030259" cy="738305"/>
          </a:xfrm>
        </p:grpSpPr>
        <p:sp>
          <p:nvSpPr>
            <p:cNvPr id="3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TextBox 8"/>
          <p:cNvSpPr txBox="1"/>
          <p:nvPr/>
        </p:nvSpPr>
        <p:spPr>
          <a:xfrm>
            <a:off x="471477" y="150156"/>
            <a:ext cx="58057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试题评析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>
            <a:fillRect/>
          </a:stretch>
        </p:blipFill>
        <p:spPr>
          <a:xfrm>
            <a:off x="0" y="4800600"/>
            <a:ext cx="2108835" cy="2057400"/>
          </a:xfrm>
          <a:prstGeom prst="ellipse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34885" y="623731"/>
            <a:ext cx="10352316" cy="445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本试题是一篇关于上海久事美术馆举办围棋主题艺术展的报道。该展巧妙</a:t>
            </a:r>
            <a:r>
              <a:rPr lang="zh-CN" altLang="en-US" sz="2400" b="1" u="sng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融合传统文化、人工智能与当代艺术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，是</a:t>
            </a:r>
            <a:r>
              <a:rPr lang="zh-CN" altLang="en-US" sz="2400" b="1" u="sng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中国传统文化中的哲思与智慧同现代科技结合的全新呈现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。有助于</a:t>
            </a:r>
            <a:r>
              <a:rPr lang="zh-CN" altLang="en-US" sz="2400" b="1" u="sng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增强考生对中华优秀传统文化的认同，塑造良好文化品格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。（引自教育部教育考试院）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+mn-lt"/>
            </a:endParaRPr>
          </a:p>
          <a:p>
            <a:pPr marL="285750" marR="0" lvl="0" indent="-28575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该语篇以 “围棋主题艺术展” 为线索，通过</a:t>
            </a:r>
            <a:r>
              <a:rPr lang="zh-CN" altLang="en-US" sz="2400" b="1" u="sng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引入展览→解读围棋文化→阐述策展理念→棋手体验→艺术创作灵感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的逻辑链条展开。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85750" marR="0" lvl="0" indent="-285750" algn="just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语法填空考点覆盖</a:t>
            </a:r>
            <a:r>
              <a:rPr lang="zh-CN" altLang="en-US" sz="2400" b="1" u="sng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从句、冠词、非谓语动词、词性转换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等基础语法，同时渗透对</a:t>
            </a:r>
            <a:r>
              <a:rPr lang="zh-CN" altLang="en-US" sz="2400" b="1" u="sng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语境逻辑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的理解。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5355770" y="2259801"/>
            <a:ext cx="5864715" cy="2170686"/>
          </a:xfrm>
          <a:prstGeom prst="roundRect">
            <a:avLst>
              <a:gd name="adj" fmla="val 11346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TextBox 71"/>
          <p:cNvSpPr txBox="1"/>
          <p:nvPr/>
        </p:nvSpPr>
        <p:spPr>
          <a:xfrm>
            <a:off x="6422570" y="3029182"/>
            <a:ext cx="377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Par2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解题思路</a:t>
            </a:r>
            <a:endParaRPr lang="zh-CN" altLang="zh-CN" sz="4000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0"/>
            <a:ext cx="3546477" cy="6858000"/>
            <a:chOff x="0" y="0"/>
            <a:chExt cx="3546477" cy="68580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546477" cy="6858000"/>
            </a:xfrm>
            <a:prstGeom prst="rect">
              <a:avLst/>
            </a:prstGeom>
          </p:spPr>
        </p:pic>
        <p:sp>
          <p:nvSpPr>
            <p:cNvPr id="8" name="矩形: 圆角 7"/>
            <p:cNvSpPr/>
            <p:nvPr/>
          </p:nvSpPr>
          <p:spPr>
            <a:xfrm>
              <a:off x="892629" y="2666998"/>
              <a:ext cx="1665514" cy="1077685"/>
            </a:xfrm>
            <a:prstGeom prst="roundRect">
              <a:avLst/>
            </a:prstGeom>
            <a:solidFill>
              <a:srgbClr val="040D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GO</a:t>
              </a:r>
              <a:endParaRPr lang="en-US" altLang="zh-C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+mn-lt"/>
                </a:rPr>
                <a:t>weiqi</a:t>
              </a:r>
              <a:endParaRPr lang="zh-CN" altLang="en-US" sz="2800" b="1" dirty="0"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"/>
          <p:cNvSpPr>
            <a:spLocks noChangeArrowheads="1"/>
          </p:cNvSpPr>
          <p:nvPr/>
        </p:nvSpPr>
        <p:spPr bwMode="auto">
          <a:xfrm>
            <a:off x="207389" y="923827"/>
            <a:ext cx="11832211" cy="520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An exhibition at the </a:t>
            </a:r>
            <a:r>
              <a:rPr lang="en-US" altLang="zh-CN" sz="2000" b="1" i="1" dirty="0" err="1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Jiushi</a:t>
            </a: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Art Museum in Shanghai is featuring artwork inspired by Go, one of the oldest board games in the world, ___56_____originated in China more than 4,000 years ago.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Go, or </a:t>
            </a:r>
            <a:r>
              <a:rPr lang="en-US" altLang="zh-CN" sz="2000" b="1" i="1" dirty="0" err="1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weiqi</a:t>
            </a: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in Chinese, is one of ___57_____ earliest binary-based(</a:t>
            </a:r>
            <a:r>
              <a:rPr lang="zh-CN" altLang="en-US" sz="2000" b="1" i="1" dirty="0"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二进制</a:t>
            </a: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)games. The movements of the black and white pieces reflect the basic ideas of Eastern philosophy, according to Tu Ningning, curator of the exhibition.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“The exhibition brings together Go culture, cutting-edge technology and contemporary art,” says Tu. “We hope _____58______ (present) the rather abstract Go game and AI in a visual context, and initiate dialogues with minimalism art, conceptual art and expressionism.”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“Each move should serve a long-term purpose. You try to lead the opponent into your trap and force them to follow your ____59______(guide) till they lose,” explains Wang Wei, a Go player among the visitors to the exhibition.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“The players’ personalities ______60______ (reveal) during the game, and one’s weaknesses are exposed to the opponent,” she adds. “A decent winner always ____61______(try) to outplay the opponent ___62_____ no more than one or two points as a gesture of modesty and respect for the other side.”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6858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i="1" dirty="0"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Tu says it was the balance between the black and white pieces, beauty in the ____63_____(strategy) placement of the pieces, ___63____ the energy flow following each move that inspired artists to create oil paintings, sculptures, ____64_____(digital) generated graphics and silk-screen prints for the showcase.</a:t>
            </a:r>
            <a:endParaRPr lang="en-US" altLang="zh-CN" sz="2000" b="1" i="1" dirty="0"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3087329" cy="738305"/>
            <a:chOff x="312997" y="480210"/>
            <a:chExt cx="4030259" cy="738305"/>
          </a:xfrm>
        </p:grpSpPr>
        <p:sp>
          <p:nvSpPr>
            <p:cNvPr id="5" name="12"/>
            <p:cNvSpPr/>
            <p:nvPr/>
          </p:nvSpPr>
          <p:spPr>
            <a:xfrm>
              <a:off x="312997" y="492702"/>
              <a:ext cx="3664995" cy="725813"/>
            </a:xfrm>
            <a:prstGeom prst="rect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3788084" y="660288"/>
              <a:ext cx="735250" cy="375094"/>
            </a:xfrm>
            <a:prstGeom prst="triangle">
              <a:avLst/>
            </a:prstGeom>
            <a:solidFill>
              <a:srgbClr val="0074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5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1" y="159583"/>
            <a:ext cx="3063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400" b="1" kern="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解题步骤①寻找主干</a:t>
            </a:r>
            <a:endParaRPr lang="en-US" altLang="zh-CN" sz="2400" b="1" kern="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428625" y="971550"/>
            <a:ext cx="1552575" cy="295275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6191250" y="942976"/>
            <a:ext cx="2190750" cy="266700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/>
        </p:nvSpPr>
        <p:spPr>
          <a:xfrm>
            <a:off x="3038475" y="1285877"/>
            <a:ext cx="2390776" cy="238124"/>
          </a:xfrm>
          <a:prstGeom prst="round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381000" y="1571625"/>
            <a:ext cx="3009900" cy="238125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/>
          <p:cNvSpPr/>
          <p:nvPr/>
        </p:nvSpPr>
        <p:spPr>
          <a:xfrm>
            <a:off x="8724900" y="1589314"/>
            <a:ext cx="752475" cy="261257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/>
        </p:nvSpPr>
        <p:spPr>
          <a:xfrm>
            <a:off x="9576707" y="1570265"/>
            <a:ext cx="1787979" cy="247649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/>
          <p:cNvSpPr/>
          <p:nvPr/>
        </p:nvSpPr>
        <p:spPr>
          <a:xfrm>
            <a:off x="2718707" y="1907723"/>
            <a:ext cx="2462893" cy="236764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/>
          <p:cNvSpPr/>
          <p:nvPr/>
        </p:nvSpPr>
        <p:spPr>
          <a:xfrm>
            <a:off x="693964" y="2495551"/>
            <a:ext cx="9658350" cy="225878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/>
          <p:cNvSpPr/>
          <p:nvPr/>
        </p:nvSpPr>
        <p:spPr>
          <a:xfrm>
            <a:off x="11636828" y="2517323"/>
            <a:ext cx="402771" cy="193220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/>
          <p:cNvSpPr/>
          <p:nvPr/>
        </p:nvSpPr>
        <p:spPr>
          <a:xfrm>
            <a:off x="141514" y="2811237"/>
            <a:ext cx="7249886" cy="204105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/>
          <p:cNvSpPr/>
          <p:nvPr/>
        </p:nvSpPr>
        <p:spPr>
          <a:xfrm>
            <a:off x="10178143" y="2843894"/>
            <a:ext cx="1894114" cy="182335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/>
          <p:cNvSpPr/>
          <p:nvPr/>
        </p:nvSpPr>
        <p:spPr>
          <a:xfrm>
            <a:off x="9655628" y="2822123"/>
            <a:ext cx="522515" cy="258534"/>
          </a:xfrm>
          <a:prstGeom prst="round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矩形: 圆角 32"/>
          <p:cNvSpPr/>
          <p:nvPr/>
        </p:nvSpPr>
        <p:spPr>
          <a:xfrm>
            <a:off x="606879" y="3409950"/>
            <a:ext cx="4912178" cy="236763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圆角 33"/>
          <p:cNvSpPr/>
          <p:nvPr/>
        </p:nvSpPr>
        <p:spPr>
          <a:xfrm>
            <a:off x="5625194" y="3420836"/>
            <a:ext cx="2985406" cy="204108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: 圆角 34"/>
          <p:cNvSpPr/>
          <p:nvPr/>
        </p:nvSpPr>
        <p:spPr>
          <a:xfrm>
            <a:off x="10567308" y="3409950"/>
            <a:ext cx="1624692" cy="247650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: 圆角 35"/>
          <p:cNvSpPr/>
          <p:nvPr/>
        </p:nvSpPr>
        <p:spPr>
          <a:xfrm>
            <a:off x="10080171" y="3431723"/>
            <a:ext cx="522515" cy="258534"/>
          </a:xfrm>
          <a:prstGeom prst="round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矩形: 圆角 36"/>
          <p:cNvSpPr/>
          <p:nvPr/>
        </p:nvSpPr>
        <p:spPr>
          <a:xfrm>
            <a:off x="117022" y="3736521"/>
            <a:ext cx="3758292" cy="280308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/>
          <p:cNvSpPr/>
          <p:nvPr/>
        </p:nvSpPr>
        <p:spPr>
          <a:xfrm>
            <a:off x="639537" y="4324350"/>
            <a:ext cx="5467350" cy="247650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/>
          <p:cNvSpPr/>
          <p:nvPr/>
        </p:nvSpPr>
        <p:spPr>
          <a:xfrm>
            <a:off x="8545286" y="4346121"/>
            <a:ext cx="3548744" cy="280308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/>
          <p:cNvSpPr/>
          <p:nvPr/>
        </p:nvSpPr>
        <p:spPr>
          <a:xfrm>
            <a:off x="8001000" y="4367895"/>
            <a:ext cx="522515" cy="258534"/>
          </a:xfrm>
          <a:prstGeom prst="round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/>
        </p:nvSpPr>
        <p:spPr>
          <a:xfrm>
            <a:off x="185057" y="4650921"/>
            <a:ext cx="1513114" cy="214993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: 圆角 41"/>
          <p:cNvSpPr/>
          <p:nvPr/>
        </p:nvSpPr>
        <p:spPr>
          <a:xfrm>
            <a:off x="4016828" y="4629149"/>
            <a:ext cx="827315" cy="280308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/>
          <p:cNvSpPr/>
          <p:nvPr/>
        </p:nvSpPr>
        <p:spPr>
          <a:xfrm>
            <a:off x="5595257" y="4618263"/>
            <a:ext cx="4767943" cy="258537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/>
          <p:cNvSpPr/>
          <p:nvPr/>
        </p:nvSpPr>
        <p:spPr>
          <a:xfrm>
            <a:off x="576943" y="5249634"/>
            <a:ext cx="859971" cy="258537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/>
          <p:cNvSpPr/>
          <p:nvPr/>
        </p:nvSpPr>
        <p:spPr>
          <a:xfrm>
            <a:off x="1438275" y="5270047"/>
            <a:ext cx="2219325" cy="249009"/>
          </a:xfrm>
          <a:prstGeom prst="round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: 圆角 46"/>
          <p:cNvSpPr/>
          <p:nvPr/>
        </p:nvSpPr>
        <p:spPr>
          <a:xfrm>
            <a:off x="2939143" y="5532667"/>
            <a:ext cx="1295400" cy="280304"/>
          </a:xfrm>
          <a:prstGeom prst="round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矩形: 圆角 47"/>
          <p:cNvSpPr/>
          <p:nvPr/>
        </p:nvSpPr>
        <p:spPr>
          <a:xfrm>
            <a:off x="8426903" y="5563962"/>
            <a:ext cx="3623583" cy="205468"/>
          </a:xfrm>
          <a:prstGeom prst="round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273504" y="5901419"/>
            <a:ext cx="6508296" cy="216352"/>
          </a:xfrm>
          <a:prstGeom prst="round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7338332" y="5879647"/>
            <a:ext cx="1783897" cy="205467"/>
          </a:xfrm>
          <a:prstGeom prst="round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: 圆角 50"/>
          <p:cNvSpPr/>
          <p:nvPr/>
        </p:nvSpPr>
        <p:spPr>
          <a:xfrm>
            <a:off x="6803571" y="5848353"/>
            <a:ext cx="522515" cy="258534"/>
          </a:xfrm>
          <a:prstGeom prst="round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15668</Words>
  <Application>WPS 演示</Application>
  <PresentationFormat>宽屏</PresentationFormat>
  <Paragraphs>474</Paragraphs>
  <Slides>22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等线</vt:lpstr>
      <vt:lpstr>微软雅黑</vt:lpstr>
      <vt:lpstr>Calibri</vt:lpstr>
      <vt:lpstr>Times New Roman</vt:lpstr>
      <vt:lpstr>Cambria</vt:lpstr>
      <vt:lpstr>Arial Unicode MS</vt:lpstr>
      <vt:lpstr>等线 Light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晨华 吴</dc:creator>
  <cp:lastModifiedBy>Administrator</cp:lastModifiedBy>
  <cp:revision>28</cp:revision>
  <dcterms:created xsi:type="dcterms:W3CDTF">2025-06-09T00:48:00Z</dcterms:created>
  <dcterms:modified xsi:type="dcterms:W3CDTF">2025-06-10T02:04:41Z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