
<file path=[Content_Types].xml><?xml version="1.0" encoding="utf-8"?>
<Types xmlns="http://schemas.openxmlformats.org/package/2006/content-types">
  <Default Extension="jpeg" ContentType="image/jpe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7"/>
  </p:notesMasterIdLst>
  <p:sldIdLst>
    <p:sldId id="524" r:id="rId3"/>
    <p:sldId id="270" r:id="rId4"/>
    <p:sldId id="416" r:id="rId5"/>
    <p:sldId id="417" r:id="rId6"/>
    <p:sldId id="488" r:id="rId8"/>
    <p:sldId id="441" r:id="rId9"/>
    <p:sldId id="468" r:id="rId10"/>
    <p:sldId id="506" r:id="rId11"/>
    <p:sldId id="507" r:id="rId12"/>
    <p:sldId id="508" r:id="rId13"/>
    <p:sldId id="509" r:id="rId14"/>
    <p:sldId id="510" r:id="rId15"/>
    <p:sldId id="511" r:id="rId16"/>
    <p:sldId id="512" r:id="rId17"/>
    <p:sldId id="513" r:id="rId18"/>
    <p:sldId id="514" r:id="rId19"/>
    <p:sldId id="515" r:id="rId20"/>
    <p:sldId id="516" r:id="rId21"/>
    <p:sldId id="517" r:id="rId22"/>
    <p:sldId id="518" r:id="rId23"/>
    <p:sldId id="519" r:id="rId24"/>
    <p:sldId id="454" r:id="rId25"/>
    <p:sldId id="277" r:id="rId26"/>
    <p:sldId id="439" r:id="rId27"/>
    <p:sldId id="505" r:id="rId28"/>
  </p:sldIdLst>
  <p:sldSz cx="12192000" cy="6858000"/>
  <p:notesSz cx="6858000" cy="9144000"/>
  <p:embeddedFontLst>
    <p:embeddedFont>
      <p:font typeface="Trebuchet MS" panose="020B0603020202020204"/>
      <p:regular r:id="rId33"/>
      <p:bold r:id="rId34"/>
      <p:italic r:id="rId35"/>
      <p:boldItalic r:id="rId36"/>
    </p:embeddedFont>
    <p:embeddedFont>
      <p:font typeface="微软雅黑" panose="020B0503020204020204" charset="-122"/>
      <p:regular r:id="rId37"/>
    </p:embeddedFont>
    <p:embeddedFont>
      <p:font typeface="华文中宋" panose="02010600040101010101" charset="-122"/>
      <p:regular r:id="rId38"/>
    </p:embeddedFont>
    <p:embeddedFont>
      <p:font typeface="Calibri" panose="020F0502020204030204" charset="0"/>
      <p:regular r:id="rId39"/>
      <p:bold r:id="rId40"/>
      <p:italic r:id="rId41"/>
      <p:boldItalic r:id="rId42"/>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76"/>
        <p:guide pos="3829"/>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2" Type="http://schemas.openxmlformats.org/officeDocument/2006/relationships/font" Target="fonts/font10.fntdata"/><Relationship Id="rId41" Type="http://schemas.openxmlformats.org/officeDocument/2006/relationships/font" Target="fonts/font9.fntdata"/><Relationship Id="rId40" Type="http://schemas.openxmlformats.org/officeDocument/2006/relationships/font" Target="fonts/font8.fntdata"/><Relationship Id="rId4" Type="http://schemas.openxmlformats.org/officeDocument/2006/relationships/slide" Target="slides/slide2.xml"/><Relationship Id="rId39" Type="http://schemas.openxmlformats.org/officeDocument/2006/relationships/font" Target="fonts/font7.fntdata"/><Relationship Id="rId38" Type="http://schemas.openxmlformats.org/officeDocument/2006/relationships/font" Target="fonts/font6.fntdata"/><Relationship Id="rId37" Type="http://schemas.openxmlformats.org/officeDocument/2006/relationships/font" Target="fonts/font5.fntdata"/><Relationship Id="rId36" Type="http://schemas.openxmlformats.org/officeDocument/2006/relationships/font" Target="fonts/font4.fntdata"/><Relationship Id="rId35" Type="http://schemas.openxmlformats.org/officeDocument/2006/relationships/font" Target="fonts/font3.fntdata"/><Relationship Id="rId34" Type="http://schemas.openxmlformats.org/officeDocument/2006/relationships/font" Target="fonts/font2.fntdata"/><Relationship Id="rId33" Type="http://schemas.openxmlformats.org/officeDocument/2006/relationships/font" Target="fonts/font1.fntdata"/><Relationship Id="rId32" Type="http://schemas.openxmlformats.org/officeDocument/2006/relationships/commentAuthors" Target="commentAuthors.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1"/>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 </a:t>
            </a:r>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 </a:t>
            </a:r>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5124" name="图片 6" descr="logo横版 png"/>
          <p:cNvPicPr>
            <a:picLocks noChangeAspect="1"/>
          </p:cNvPicPr>
          <p:nvPr userDrawn="1"/>
        </p:nvPicPr>
        <p:blipFill>
          <a:blip r:embed="rId12"/>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tags" Target="../tags/tag14.xml"/><Relationship Id="rId1" Type="http://schemas.openxmlformats.org/officeDocument/2006/relationships/tags" Target="../tags/tag13.xml"/></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xml"/><Relationship Id="rId1" Type="http://schemas.openxmlformats.org/officeDocument/2006/relationships/tags" Target="../tags/tag19.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2.xml"/><Relationship Id="rId1" Type="http://schemas.openxmlformats.org/officeDocument/2006/relationships/tags" Target="../tags/tag21.xml"/></Relationships>
</file>

<file path=ppt/slides/_rels/slide15.xml.rels><?xml version="1.0" encoding="UTF-8" standalone="yes"?>
<Relationships xmlns="http://schemas.openxmlformats.org/package/2006/relationships"><Relationship Id="rId9" Type="http://schemas.openxmlformats.org/officeDocument/2006/relationships/tags" Target="../tags/tag31.xml"/><Relationship Id="rId8" Type="http://schemas.openxmlformats.org/officeDocument/2006/relationships/tags" Target="../tags/tag30.xml"/><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tags" Target="../tags/tag24.xml"/><Relationship Id="rId11" Type="http://schemas.openxmlformats.org/officeDocument/2006/relationships/notesSlide" Target="../notesSlides/notesSlide7.xml"/><Relationship Id="rId10" Type="http://schemas.openxmlformats.org/officeDocument/2006/relationships/slideLayout" Target="../slideLayouts/slideLayout2.xml"/><Relationship Id="rId1" Type="http://schemas.openxmlformats.org/officeDocument/2006/relationships/tags" Target="../tags/tag23.xml"/></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38.xml"/><Relationship Id="rId6" Type="http://schemas.openxmlformats.org/officeDocument/2006/relationships/tags" Target="../tags/tag37.xml"/><Relationship Id="rId5" Type="http://schemas.openxmlformats.org/officeDocument/2006/relationships/tags" Target="../tags/tag36.xml"/><Relationship Id="rId4" Type="http://schemas.openxmlformats.org/officeDocument/2006/relationships/tags" Target="../tags/tag35.xml"/><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tags" Target="../tags/tag32.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0.xml"/><Relationship Id="rId1" Type="http://schemas.openxmlformats.org/officeDocument/2006/relationships/tags" Target="../tags/tag39.xml"/></Relationships>
</file>

<file path=ppt/slides/_rels/slide19.xml.rels><?xml version="1.0" encoding="UTF-8" standalone="yes"?>
<Relationships xmlns="http://schemas.openxmlformats.org/package/2006/relationships"><Relationship Id="rId9" Type="http://schemas.openxmlformats.org/officeDocument/2006/relationships/tags" Target="../tags/tag48.xml"/><Relationship Id="rId8" Type="http://schemas.openxmlformats.org/officeDocument/2006/relationships/tags" Target="../tags/tag47.xml"/><Relationship Id="rId7" Type="http://schemas.openxmlformats.org/officeDocument/2006/relationships/tags" Target="../tags/tag46.xml"/><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image" Target="../media/image12.png"/><Relationship Id="rId3" Type="http://schemas.openxmlformats.org/officeDocument/2006/relationships/tags" Target="../tags/tag43.xml"/><Relationship Id="rId2" Type="http://schemas.openxmlformats.org/officeDocument/2006/relationships/tags" Target="../tags/tag42.xml"/><Relationship Id="rId14" Type="http://schemas.openxmlformats.org/officeDocument/2006/relationships/notesSlide" Target="../notesSlides/notesSlide8.xml"/><Relationship Id="rId13" Type="http://schemas.openxmlformats.org/officeDocument/2006/relationships/slideLayout" Target="../slideLayouts/slideLayout2.xml"/><Relationship Id="rId12" Type="http://schemas.openxmlformats.org/officeDocument/2006/relationships/tags" Target="../tags/tag51.xml"/><Relationship Id="rId11" Type="http://schemas.openxmlformats.org/officeDocument/2006/relationships/tags" Target="../tags/tag50.xml"/><Relationship Id="rId10" Type="http://schemas.openxmlformats.org/officeDocument/2006/relationships/tags" Target="../tags/tag49.xml"/><Relationship Id="rId1" Type="http://schemas.openxmlformats.org/officeDocument/2006/relationships/tags" Target="../tags/tag41.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9" Type="http://schemas.openxmlformats.org/officeDocument/2006/relationships/tags" Target="../tags/tag60.xml"/><Relationship Id="rId8" Type="http://schemas.openxmlformats.org/officeDocument/2006/relationships/tags" Target="../tags/tag59.xml"/><Relationship Id="rId7" Type="http://schemas.openxmlformats.org/officeDocument/2006/relationships/tags" Target="../tags/tag58.xml"/><Relationship Id="rId6" Type="http://schemas.openxmlformats.org/officeDocument/2006/relationships/tags" Target="../tags/tag57.xml"/><Relationship Id="rId5" Type="http://schemas.openxmlformats.org/officeDocument/2006/relationships/tags" Target="../tags/tag56.xml"/><Relationship Id="rId4" Type="http://schemas.openxmlformats.org/officeDocument/2006/relationships/tags" Target="../tags/tag55.xml"/><Relationship Id="rId3" Type="http://schemas.openxmlformats.org/officeDocument/2006/relationships/tags" Target="../tags/tag54.xml"/><Relationship Id="rId2" Type="http://schemas.openxmlformats.org/officeDocument/2006/relationships/tags" Target="../tags/tag53.xml"/><Relationship Id="rId11" Type="http://schemas.openxmlformats.org/officeDocument/2006/relationships/notesSlide" Target="../notesSlides/notesSlide9.xml"/><Relationship Id="rId10" Type="http://schemas.openxmlformats.org/officeDocument/2006/relationships/slideLayout" Target="../slideLayouts/slideLayout2.xml"/><Relationship Id="rId1" Type="http://schemas.openxmlformats.org/officeDocument/2006/relationships/tags" Target="../tags/tag52.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67.xml"/><Relationship Id="rId6" Type="http://schemas.openxmlformats.org/officeDocument/2006/relationships/tags" Target="../tags/tag66.xml"/><Relationship Id="rId5" Type="http://schemas.openxmlformats.org/officeDocument/2006/relationships/tags" Target="../tags/tag65.xml"/><Relationship Id="rId4" Type="http://schemas.openxmlformats.org/officeDocument/2006/relationships/tags" Target="../tags/tag64.xml"/><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tags" Target="../tags/tag61.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jpeg"/></Relationships>
</file>

<file path=ppt/slides/_rels/slide23.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2.xml"/><Relationship Id="rId5" Type="http://schemas.microsoft.com/office/2007/relationships/media" Target="../media/media2.mp3"/><Relationship Id="rId4" Type="http://schemas.openxmlformats.org/officeDocument/2006/relationships/audio" Target="../media/media2.mp3"/><Relationship Id="rId3" Type="http://schemas.openxmlformats.org/officeDocument/2006/relationships/image" Target="../media/image14.png"/><Relationship Id="rId2" Type="http://schemas.microsoft.com/office/2007/relationships/media" Target="../media/media1.mp3"/><Relationship Id="rId1" Type="http://schemas.openxmlformats.org/officeDocument/2006/relationships/audio" Target="../media/media1.mp3"/></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openxmlformats.org/officeDocument/2006/relationships/tags" Target="../tags/tag71.xml"/><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tags" Target="../tags/tag68.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3.xml"/><Relationship Id="rId1" Type="http://schemas.openxmlformats.org/officeDocument/2006/relationships/tags" Target="../tags/tag7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tags" Target="../tags/tag4.xml"/><Relationship Id="rId1" Type="http://schemas.openxmlformats.org/officeDocument/2006/relationships/tags" Target="../tags/tag3.xml"/></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xml"/><Relationship Id="rId1" Type="http://schemas.openxmlformats.org/officeDocument/2006/relationships/tags" Target="../tags/tag9.xml"/></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tags" Target="../tags/tag12.xml"/><Relationship Id="rId1" Type="http://schemas.openxmlformats.org/officeDocument/2006/relationships/tags" Target="../tags/tag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1955800" y="651510"/>
            <a:ext cx="10233025" cy="2745740"/>
          </a:xfrm>
          <a:prstGeom prst="rect">
            <a:avLst/>
          </a:prstGeom>
          <a:solidFill>
            <a:schemeClr val="accent2">
              <a:lumMod val="20000"/>
              <a:lumOff val="80000"/>
            </a:schemeClr>
          </a:solidFill>
          <a:ln w="34925" cmpd="sng">
            <a:noFill/>
            <a:prstDash val="sysDash"/>
          </a:ln>
        </p:spPr>
        <p:txBody>
          <a:bodyPr wrap="square">
            <a:spAutoFit/>
          </a:bodyPr>
          <a:p>
            <a:pPr indent="0" algn="just" fontAlgn="auto">
              <a:lnSpc>
                <a:spcPct val="150000"/>
              </a:lnSpc>
            </a:pPr>
            <a:r>
              <a:rPr lang="en-US" sz="2300" b="0" i="0" smtClean="0">
                <a:latin typeface="Times New Roman" panose="02020603050405020304" charset="0"/>
                <a:ea typeface="华文中宋" panose="02010600040101010101" charset="-122"/>
                <a:cs typeface="Times New Roman" panose="02020603050405020304" charset="0"/>
              </a:rPr>
              <a:t>1.W</a:t>
            </a:r>
            <a:r>
              <a:rPr sz="2300" b="0" i="0" smtClean="0">
                <a:latin typeface="Times New Roman" panose="02020603050405020304" charset="0"/>
                <a:ea typeface="华文中宋" panose="02010600040101010101" charset="-122"/>
                <a:cs typeface="Times New Roman" panose="02020603050405020304" charset="0"/>
              </a:rPr>
              <a:t>hy are flying squirrels described as "practically invisible" to people?</a:t>
            </a:r>
            <a:endParaRPr sz="2300" b="0" i="0" smtClean="0">
              <a:latin typeface="Times New Roman" panose="02020603050405020304" charset="0"/>
              <a:ea typeface="华文中宋" panose="02010600040101010101" charset="-122"/>
              <a:cs typeface="Times New Roman" panose="02020603050405020304" charset="0"/>
            </a:endParaRPr>
          </a:p>
          <a:p>
            <a:pPr indent="0" algn="just" fontAlgn="auto">
              <a:lnSpc>
                <a:spcPct val="150000"/>
              </a:lnSpc>
            </a:pPr>
            <a:r>
              <a:rPr sz="2300" b="0" i="0" smtClean="0">
                <a:latin typeface="Times New Roman" panose="02020603050405020304" charset="0"/>
                <a:ea typeface="华文中宋" panose="02010600040101010101" charset="-122"/>
                <a:cs typeface="Times New Roman" panose="02020603050405020304" charset="0"/>
              </a:rPr>
              <a:t>A. They are extremely rare in North America.</a:t>
            </a:r>
            <a:endParaRPr sz="2300" b="0" i="0" smtClean="0">
              <a:latin typeface="Times New Roman" panose="02020603050405020304" charset="0"/>
              <a:ea typeface="华文中宋" panose="02010600040101010101" charset="-122"/>
              <a:cs typeface="Times New Roman" panose="02020603050405020304" charset="0"/>
            </a:endParaRPr>
          </a:p>
          <a:p>
            <a:pPr indent="0" algn="just" fontAlgn="auto">
              <a:lnSpc>
                <a:spcPct val="150000"/>
              </a:lnSpc>
            </a:pPr>
            <a:r>
              <a:rPr sz="2300" b="0" i="0" smtClean="0">
                <a:latin typeface="Times New Roman" panose="02020603050405020304" charset="0"/>
                <a:ea typeface="华文中宋" panose="02010600040101010101" charset="-122"/>
                <a:cs typeface="Times New Roman" panose="02020603050405020304" charset="0"/>
              </a:rPr>
              <a:t>B. </a:t>
            </a:r>
            <a:r>
              <a:rPr lang="en-US" sz="2300" b="0" i="0" smtClean="0">
                <a:latin typeface="Times New Roman" panose="02020603050405020304" charset="0"/>
                <a:ea typeface="华文中宋" panose="02010600040101010101" charset="-122"/>
                <a:cs typeface="Times New Roman" panose="02020603050405020304" charset="0"/>
              </a:rPr>
              <a:t>They are</a:t>
            </a:r>
            <a:r>
              <a:rPr sz="2300" b="0" i="0" smtClean="0">
                <a:latin typeface="Times New Roman" panose="02020603050405020304" charset="0"/>
                <a:ea typeface="华文中宋" panose="02010600040101010101" charset="-122"/>
                <a:cs typeface="Times New Roman" panose="02020603050405020304" charset="0"/>
              </a:rPr>
              <a:t> not not valued by humans.</a:t>
            </a:r>
            <a:endParaRPr sz="2300" b="0" i="0" smtClean="0">
              <a:latin typeface="Times New Roman" panose="02020603050405020304" charset="0"/>
              <a:ea typeface="华文中宋" panose="02010600040101010101" charset="-122"/>
              <a:cs typeface="Times New Roman" panose="02020603050405020304" charset="0"/>
            </a:endParaRPr>
          </a:p>
          <a:p>
            <a:pPr indent="0" algn="just" fontAlgn="auto">
              <a:lnSpc>
                <a:spcPct val="150000"/>
              </a:lnSpc>
            </a:pPr>
            <a:r>
              <a:rPr sz="2300" b="0" i="0" smtClean="0">
                <a:latin typeface="Times New Roman" panose="02020603050405020304" charset="0"/>
                <a:ea typeface="华文中宋" panose="02010600040101010101" charset="-122"/>
                <a:cs typeface="Times New Roman" panose="02020603050405020304" charset="0"/>
              </a:rPr>
              <a:t>C. They only live in remote, untouched forests.</a:t>
            </a:r>
            <a:endParaRPr sz="2300" b="0" i="0" smtClean="0">
              <a:latin typeface="Times New Roman" panose="02020603050405020304" charset="0"/>
              <a:ea typeface="华文中宋" panose="02010600040101010101" charset="-122"/>
              <a:cs typeface="Times New Roman" panose="02020603050405020304" charset="0"/>
            </a:endParaRPr>
          </a:p>
          <a:p>
            <a:pPr indent="0" algn="just" fontAlgn="auto">
              <a:lnSpc>
                <a:spcPct val="150000"/>
              </a:lnSpc>
            </a:pPr>
            <a:r>
              <a:rPr sz="2300" b="0" i="0" smtClean="0">
                <a:latin typeface="Times New Roman" panose="02020603050405020304" charset="0"/>
                <a:ea typeface="华文中宋" panose="02010600040101010101" charset="-122"/>
                <a:cs typeface="Times New Roman" panose="02020603050405020304" charset="0"/>
              </a:rPr>
              <a:t>D. They blend in perfectly with tree bark</a:t>
            </a:r>
            <a:r>
              <a:rPr sz="2300" smtClean="0">
                <a:latin typeface="Times New Roman" panose="02020603050405020304" charset="0"/>
                <a:ea typeface="华文中宋" panose="02010600040101010101" charset="-122"/>
                <a:cs typeface="Times New Roman" panose="02020603050405020304" charset="0"/>
                <a:sym typeface="+mn-ea"/>
              </a:rPr>
              <a:t>.</a:t>
            </a:r>
            <a:endParaRPr sz="2300" b="0" i="0" smtClean="0">
              <a:latin typeface="Times New Roman" panose="02020603050405020304" charset="0"/>
              <a:ea typeface="华文中宋" panose="02010600040101010101" charset="-122"/>
              <a:cs typeface="Times New Roman" panose="02020603050405020304" charset="0"/>
            </a:endParaRPr>
          </a:p>
        </p:txBody>
      </p:sp>
      <p:sp>
        <p:nvSpPr>
          <p:cNvPr id="11" name="矩形 10"/>
          <p:cNvSpPr/>
          <p:nvPr/>
        </p:nvSpPr>
        <p:spPr>
          <a:xfrm>
            <a:off x="1955165" y="3897630"/>
            <a:ext cx="10241280" cy="2745740"/>
          </a:xfrm>
          <a:prstGeom prst="rect">
            <a:avLst/>
          </a:prstGeom>
          <a:solidFill>
            <a:schemeClr val="accent6">
              <a:lumMod val="20000"/>
              <a:lumOff val="80000"/>
            </a:schemeClr>
          </a:solidFill>
          <a:ln w="34925" cmpd="sng">
            <a:noFill/>
            <a:prstDash val="sysDash"/>
          </a:ln>
        </p:spPr>
        <p:txBody>
          <a:bodyPr wrap="square">
            <a:spAutoFit/>
          </a:bodyPr>
          <a:p>
            <a:pPr lvl="0" algn="just">
              <a:lnSpc>
                <a:spcPct val="150000"/>
              </a:lnSpc>
              <a:buClrTx/>
              <a:buSzTx/>
              <a:buFontTx/>
            </a:pPr>
            <a:r>
              <a:rPr lang="en-US" sz="2300" smtClean="0">
                <a:latin typeface="Times New Roman" panose="02020603050405020304" charset="0"/>
                <a:ea typeface="华文中宋" panose="02010600040101010101" charset="-122"/>
                <a:cs typeface="Times New Roman" panose="02020603050405020304" charset="0"/>
                <a:sym typeface="+mn-ea"/>
              </a:rPr>
              <a:t>2. </a:t>
            </a:r>
            <a:r>
              <a:rPr sz="2300" smtClean="0">
                <a:latin typeface="Times New Roman" panose="02020603050405020304" charset="0"/>
                <a:ea typeface="华文中宋" panose="02010600040101010101" charset="-122"/>
                <a:cs typeface="Times New Roman" panose="02020603050405020304" charset="0"/>
                <a:sym typeface="+mn-ea"/>
              </a:rPr>
              <a:t>What is the </a:t>
            </a:r>
            <a:r>
              <a:rPr lang="en-US" sz="2300" smtClean="0">
                <a:latin typeface="Times New Roman" panose="02020603050405020304" charset="0"/>
                <a:ea typeface="华文中宋" panose="02010600040101010101" charset="-122"/>
                <a:cs typeface="Times New Roman" panose="02020603050405020304" charset="0"/>
                <a:sym typeface="+mn-ea"/>
              </a:rPr>
              <a:t>main idea </a:t>
            </a:r>
            <a:r>
              <a:rPr sz="2300" smtClean="0">
                <a:latin typeface="Times New Roman" panose="02020603050405020304" charset="0"/>
                <a:ea typeface="华文中宋" panose="02010600040101010101" charset="-122"/>
                <a:cs typeface="Times New Roman" panose="02020603050405020304" charset="0"/>
                <a:sym typeface="+mn-ea"/>
              </a:rPr>
              <a:t>of the passage?</a:t>
            </a:r>
            <a:endParaRPr sz="23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sz="2300" smtClean="0">
                <a:latin typeface="Times New Roman" panose="02020603050405020304" charset="0"/>
                <a:ea typeface="华文中宋" panose="02010600040101010101" charset="-122"/>
                <a:cs typeface="Times New Roman" panose="02020603050405020304" charset="0"/>
                <a:sym typeface="+mn-ea"/>
              </a:rPr>
              <a:t>A. Flying squirrels are destructive pests in human attics.</a:t>
            </a:r>
            <a:endParaRPr sz="23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sz="2300" smtClean="0">
                <a:latin typeface="Times New Roman" panose="02020603050405020304" charset="0"/>
                <a:ea typeface="华文中宋" panose="02010600040101010101" charset="-122"/>
                <a:cs typeface="Times New Roman" panose="02020603050405020304" charset="0"/>
                <a:sym typeface="+mn-ea"/>
              </a:rPr>
              <a:t>B. Dead trees are unnecessary and should be cleared.</a:t>
            </a:r>
            <a:endParaRPr sz="23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sz="2300" smtClean="0">
                <a:latin typeface="Times New Roman" panose="02020603050405020304" charset="0"/>
                <a:ea typeface="华文中宋" panose="02010600040101010101" charset="-122"/>
                <a:cs typeface="Times New Roman" panose="02020603050405020304" charset="0"/>
                <a:sym typeface="+mn-ea"/>
              </a:rPr>
              <a:t>C. Flying squirrels require urgent captive breeding programs.</a:t>
            </a:r>
            <a:endParaRPr sz="23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sz="2300" smtClean="0">
                <a:latin typeface="Times New Roman" panose="02020603050405020304" charset="0"/>
                <a:ea typeface="华文中宋" panose="02010600040101010101" charset="-122"/>
                <a:cs typeface="Times New Roman" panose="02020603050405020304" charset="0"/>
                <a:sym typeface="+mn-ea"/>
              </a:rPr>
              <a:t>D. </a:t>
            </a:r>
            <a:r>
              <a:rPr lang="en-US" sz="2300" smtClean="0">
                <a:latin typeface="Times New Roman" panose="02020603050405020304" charset="0"/>
                <a:ea typeface="华文中宋" panose="02010600040101010101" charset="-122"/>
                <a:cs typeface="Times New Roman" panose="02020603050405020304" charset="0"/>
                <a:sym typeface="+mn-ea"/>
              </a:rPr>
              <a:t>S</a:t>
            </a:r>
            <a:r>
              <a:rPr sz="2300" smtClean="0">
                <a:latin typeface="Times New Roman" panose="02020603050405020304" charset="0"/>
                <a:ea typeface="华文中宋" panose="02010600040101010101" charset="-122"/>
                <a:cs typeface="Times New Roman" panose="02020603050405020304" charset="0"/>
                <a:sym typeface="+mn-ea"/>
              </a:rPr>
              <a:t>imple observation</a:t>
            </a:r>
            <a:r>
              <a:rPr lang="en-US" sz="2300" smtClean="0">
                <a:latin typeface="Times New Roman" panose="02020603050405020304" charset="0"/>
                <a:ea typeface="华文中宋" panose="02010600040101010101" charset="-122"/>
                <a:cs typeface="Times New Roman" panose="02020603050405020304" charset="0"/>
                <a:sym typeface="+mn-ea"/>
              </a:rPr>
              <a:t> of f</a:t>
            </a:r>
            <a:r>
              <a:rPr sz="2300" smtClean="0">
                <a:latin typeface="Times New Roman" panose="02020603050405020304" charset="0"/>
                <a:ea typeface="华文中宋" panose="02010600040101010101" charset="-122"/>
                <a:cs typeface="Times New Roman" panose="02020603050405020304" charset="0"/>
                <a:sym typeface="+mn-ea"/>
              </a:rPr>
              <a:t>lying squirrels can be a form of conservation</a:t>
            </a:r>
            <a:r>
              <a:rPr sz="2300">
                <a:latin typeface="Times New Roman" panose="02020603050405020304" charset="0"/>
                <a:cs typeface="Times New Roman" panose="02020603050405020304" charset="0"/>
                <a:sym typeface="+mn-ea"/>
              </a:rPr>
              <a:t>.</a:t>
            </a:r>
            <a:endParaRPr sz="2300">
              <a:latin typeface="Times New Roman" panose="02020603050405020304" charset="0"/>
              <a:cs typeface="Times New Roman" panose="02020603050405020304" charset="0"/>
              <a:sym typeface="+mn-ea"/>
            </a:endParaRPr>
          </a:p>
        </p:txBody>
      </p:sp>
      <p:sp>
        <p:nvSpPr>
          <p:cNvPr id="2" name="文本框 16"/>
          <p:cNvSpPr txBox="1"/>
          <p:nvPr/>
        </p:nvSpPr>
        <p:spPr>
          <a:xfrm>
            <a:off x="0" y="0"/>
            <a:ext cx="3340100" cy="445135"/>
          </a:xfrm>
          <a:prstGeom prst="rect">
            <a:avLst/>
          </a:prstGeom>
          <a:solidFill>
            <a:schemeClr val="accent6"/>
          </a:solidFill>
        </p:spPr>
        <p:txBody>
          <a:bodyPr wrap="square" rtlCol="0">
            <a:spAutoFit/>
          </a:bodyPr>
          <a:p>
            <a:pPr lvl="0" algn="l">
              <a:buClrTx/>
              <a:buSzTx/>
              <a:buFontTx/>
            </a:pPr>
            <a:r>
              <a:rPr kumimoji="1" lang="en-US" altLang="zh-CN" sz="2300" b="1" dirty="0">
                <a:solidFill>
                  <a:schemeClr val="lt1"/>
                </a:solidFill>
                <a:latin typeface="Times New Roman" panose="02020603050405020304" charset="0"/>
                <a:cs typeface="Times New Roman" panose="02020603050405020304" charset="0"/>
                <a:sym typeface="+mn-ea"/>
              </a:rPr>
              <a:t>Reading Comprehension</a:t>
            </a:r>
            <a:endParaRPr kumimoji="1" lang="en-US" altLang="zh-CN" sz="2300" b="1" dirty="0">
              <a:solidFill>
                <a:schemeClr val="lt1"/>
              </a:solidFill>
              <a:latin typeface="Times New Roman" panose="02020603050405020304" charset="0"/>
              <a:cs typeface="Times New Roman" panose="02020603050405020304" charset="0"/>
              <a:sym typeface="+mn-ea"/>
            </a:endParaRPr>
          </a:p>
        </p:txBody>
      </p:sp>
      <p:sp>
        <p:nvSpPr>
          <p:cNvPr id="5" name="文本框 4"/>
          <p:cNvSpPr txBox="1"/>
          <p:nvPr>
            <p:custDataLst>
              <p:tags r:id="rId1"/>
            </p:custDataLst>
          </p:nvPr>
        </p:nvSpPr>
        <p:spPr>
          <a:xfrm>
            <a:off x="173355" y="1804670"/>
            <a:ext cx="1551940" cy="440055"/>
          </a:xfrm>
          <a:prstGeom prst="rect">
            <a:avLst/>
          </a:prstGeom>
          <a:solidFill>
            <a:srgbClr val="0070C0"/>
          </a:solidFill>
        </p:spPr>
        <p:txBody>
          <a:bodyPr wrap="square" rtlCol="0" anchor="t">
            <a:noAutofit/>
          </a:bodyPr>
          <a:p>
            <a:pPr lvl="0" algn="ctr">
              <a:buClrTx/>
              <a:buSzTx/>
              <a:buFontTx/>
            </a:pPr>
            <a:r>
              <a:rPr kumimoji="1" lang="en-US" altLang="zh-CN" sz="2200" b="1" dirty="0">
                <a:solidFill>
                  <a:schemeClr val="lt1"/>
                </a:solidFill>
                <a:sym typeface="+mn-ea"/>
              </a:rPr>
              <a:t>DETAIL</a:t>
            </a:r>
            <a:endParaRPr kumimoji="1" lang="en-US" altLang="zh-CN" sz="2200" b="1" dirty="0">
              <a:solidFill>
                <a:schemeClr val="lt1"/>
              </a:solidFill>
              <a:sym typeface="+mn-ea"/>
            </a:endParaRPr>
          </a:p>
        </p:txBody>
      </p:sp>
      <p:sp>
        <p:nvSpPr>
          <p:cNvPr id="17" name="文本框 16"/>
          <p:cNvSpPr txBox="1"/>
          <p:nvPr>
            <p:custDataLst>
              <p:tags r:id="rId2"/>
            </p:custDataLst>
          </p:nvPr>
        </p:nvSpPr>
        <p:spPr>
          <a:xfrm>
            <a:off x="173355" y="5050790"/>
            <a:ext cx="1551940" cy="439420"/>
          </a:xfrm>
          <a:prstGeom prst="rect">
            <a:avLst/>
          </a:prstGeom>
          <a:solidFill>
            <a:srgbClr val="0070C0"/>
          </a:solidFill>
        </p:spPr>
        <p:txBody>
          <a:bodyPr wrap="square" rtlCol="0" anchor="t">
            <a:noAutofit/>
          </a:bodyPr>
          <a:p>
            <a:pPr lvl="0" algn="l">
              <a:buClrTx/>
              <a:buSzTx/>
              <a:buFontTx/>
            </a:pPr>
            <a:r>
              <a:rPr kumimoji="1" lang="en-US" altLang="zh-CN" sz="2200" b="1" dirty="0">
                <a:solidFill>
                  <a:schemeClr val="lt1"/>
                </a:solidFill>
                <a:sym typeface="+mn-ea"/>
              </a:rPr>
              <a:t>INFERENCE</a:t>
            </a:r>
            <a:endParaRPr kumimoji="1" lang="en-US" altLang="zh-CN" sz="2200" b="1" dirty="0">
              <a:solidFill>
                <a:schemeClr val="lt1"/>
              </a:solidFill>
              <a:sym typeface="+mn-ea"/>
            </a:endParaRPr>
          </a:p>
        </p:txBody>
      </p:sp>
      <p:pic>
        <p:nvPicPr>
          <p:cNvPr id="6" name="图片 5"/>
          <p:cNvPicPr>
            <a:picLocks noChangeAspect="1"/>
          </p:cNvPicPr>
          <p:nvPr/>
        </p:nvPicPr>
        <p:blipFill>
          <a:blip r:embed="rId3"/>
          <a:stretch>
            <a:fillRect/>
          </a:stretch>
        </p:blipFill>
        <p:spPr>
          <a:xfrm>
            <a:off x="1955165" y="1895475"/>
            <a:ext cx="388620" cy="258445"/>
          </a:xfrm>
          <a:prstGeom prst="rect">
            <a:avLst/>
          </a:prstGeom>
        </p:spPr>
      </p:pic>
      <p:pic>
        <p:nvPicPr>
          <p:cNvPr id="8" name="图片 7"/>
          <p:cNvPicPr>
            <a:picLocks noChangeAspect="1"/>
          </p:cNvPicPr>
          <p:nvPr/>
        </p:nvPicPr>
        <p:blipFill>
          <a:blip r:embed="rId3"/>
          <a:stretch>
            <a:fillRect/>
          </a:stretch>
        </p:blipFill>
        <p:spPr>
          <a:xfrm>
            <a:off x="1955800" y="6205220"/>
            <a:ext cx="388620" cy="2584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463550"/>
            <a:ext cx="11944350" cy="548894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elusive</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difficult to find, define, or achieve      </a:t>
            </a:r>
            <a:r>
              <a:rPr sz="2800">
                <a:latin typeface="Times New Roman" panose="02020603050405020304" charset="0"/>
                <a:ea typeface="华文中宋" panose="02010600040101010101" charset="-122"/>
                <a:cs typeface="Times New Roman" panose="02020603050405020304" charset="0"/>
                <a:sym typeface="+mn-ea"/>
              </a:rPr>
              <a:t>难找的；难以解释的；难以达到的</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Eric, as elusive as ever, was nowhere to be found.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埃里克总是这样神出鬼没，哪儿也找不着</a:t>
            </a:r>
            <a:r>
              <a:rPr lang="zh-CN" sz="2800">
                <a:latin typeface="Times New Roman" panose="02020603050405020304" charset="0"/>
                <a:ea typeface="华文中宋" panose="02010600040101010101" charset="-122"/>
                <a:cs typeface="Times New Roman" panose="02020603050405020304" charset="0"/>
              </a:rPr>
              <a:t>。</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nuisance</a:t>
            </a:r>
            <a:r>
              <a:rPr lang="en-US" altLang="zh-CN" sz="2800"/>
              <a:t>: </a:t>
            </a:r>
            <a:r>
              <a:rPr lang="en-US" sz="2800">
                <a:latin typeface="Times New Roman" panose="02020603050405020304" charset="0"/>
                <a:ea typeface="华文中宋" panose="02010600040101010101" charset="-122"/>
                <a:cs typeface="Times New Roman" panose="02020603050405020304" charset="0"/>
                <a:sym typeface="+mn-ea"/>
              </a:rPr>
              <a:t>a thing, person or situation that is annoying or causes trouble or problems </a:t>
            </a:r>
            <a:r>
              <a:rPr lang="en-US"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sym typeface="+mn-ea"/>
              </a:rPr>
              <a:t>麻烦事；讨厌的人（或东西）</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I don’t want to be a nuisance so tell me if you want to be alone. </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      </a:t>
            </a:r>
            <a:r>
              <a:rPr sz="2800">
                <a:latin typeface="华文中宋" panose="02010600040101010101" charset="-122"/>
                <a:ea typeface="华文中宋" panose="02010600040101010101" charset="-122"/>
                <a:cs typeface="华文中宋" panose="02010600040101010101" charset="-122"/>
              </a:rPr>
              <a:t>我不想讨人嫌，你要是想一个人待着就说一声。</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139065" y="2900045"/>
            <a:ext cx="921004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Try to catch the elusive charm of the original in translation.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266700" y="6378575"/>
            <a:ext cx="702754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It’s a nuisance having to go back tomorrow.</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332355" y="2378075"/>
            <a:ext cx="7294245" cy="521970"/>
          </a:xfrm>
          <a:prstGeom prst="rect">
            <a:avLst/>
          </a:prstGeom>
          <a:noFill/>
        </p:spPr>
        <p:txBody>
          <a:bodyPr wrap="square" rtlCol="0" anchor="t">
            <a:spAutoFit/>
          </a:bodyPr>
          <a:lstStyle/>
          <a:p>
            <a:r>
              <a:rPr lang="zh-CN" sz="2800">
                <a:ea typeface="华文中宋" panose="02010600040101010101" charset="-122"/>
              </a:rPr>
              <a:t>翻译时设法把握住原文中难以捉摸的风韵</a:t>
            </a:r>
            <a:r>
              <a:rPr lang="zh-CN" altLang="en-US" sz="2800">
                <a:ea typeface="华文中宋" panose="02010600040101010101" charset="-122"/>
              </a:rPr>
              <a:t>。</a:t>
            </a:r>
            <a:endParaRPr lang="zh-CN" altLang="en-US" sz="2800">
              <a:ea typeface="华文中宋" panose="02010600040101010101" charset="-122"/>
            </a:endParaRPr>
          </a:p>
        </p:txBody>
      </p:sp>
      <p:cxnSp>
        <p:nvCxnSpPr>
          <p:cNvPr id="3145728" name="直接连接符 8"/>
          <p:cNvCxnSpPr/>
          <p:nvPr/>
        </p:nvCxnSpPr>
        <p:spPr>
          <a:xfrm flipV="1">
            <a:off x="211455" y="3353435"/>
            <a:ext cx="8557895" cy="1397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a:off x="320675" y="6800215"/>
            <a:ext cx="6288405" cy="444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2529840" y="5929630"/>
            <a:ext cx="8297545" cy="521970"/>
          </a:xfrm>
          <a:prstGeom prst="rect">
            <a:avLst/>
          </a:prstGeom>
          <a:noFill/>
        </p:spPr>
        <p:txBody>
          <a:bodyPr wrap="square" rtlCol="0" anchor="t">
            <a:spAutoFit/>
          </a:bodyPr>
          <a:p>
            <a:r>
              <a:rPr lang="zh-CN" altLang="en-US" sz="2800">
                <a:ea typeface="华文中宋" panose="02010600040101010101" charset="-122"/>
              </a:rPr>
              <a:t>明天不得不回去，真烦人。</a:t>
            </a:r>
            <a:endParaRPr lang="zh-CN" altLang="en-US" sz="2800">
              <a:ea typeface="华文中宋" panose="02010600040101010101" charset="-122"/>
            </a:endParaRPr>
          </a:p>
        </p:txBody>
      </p:sp>
      <p:sp>
        <p:nvSpPr>
          <p:cNvPr id="2" name="文本框 1"/>
          <p:cNvSpPr txBox="1"/>
          <p:nvPr>
            <p:custDataLst>
              <p:tags r:id="rId1"/>
            </p:custDataLst>
          </p:nvPr>
        </p:nvSpPr>
        <p:spPr>
          <a:xfrm>
            <a:off x="0" y="0"/>
            <a:ext cx="1871980" cy="506730"/>
          </a:xfrm>
          <a:prstGeom prst="rect">
            <a:avLst/>
          </a:prstGeom>
          <a:solidFill>
            <a:schemeClr val="accent6"/>
          </a:solidFill>
        </p:spPr>
        <p:txBody>
          <a:bodyPr wrap="square" rtlCol="0">
            <a:spAutoFit/>
          </a:bodyPr>
          <a:p>
            <a:pPr lvl="0" algn="l">
              <a:buClrTx/>
              <a:buSzTx/>
              <a:buFontTx/>
            </a:pPr>
            <a:r>
              <a:rPr kumimoji="1" lang="en-US" altLang="zh-CN" sz="2700" b="1" dirty="0">
                <a:solidFill>
                  <a:schemeClr val="lt1"/>
                </a:solidFill>
                <a:latin typeface="Times New Roman" panose="02020603050405020304" charset="0"/>
                <a:cs typeface="Times New Roman" panose="02020603050405020304" charset="0"/>
                <a:sym typeface="+mn-ea"/>
              </a:rPr>
              <a:t>Vocabulary</a:t>
            </a:r>
            <a:endParaRPr kumimoji="1" lang="en-US" altLang="zh-CN" sz="2700" b="1" dirty="0">
              <a:solidFill>
                <a:schemeClr val="lt1"/>
              </a:solidFill>
              <a:latin typeface="Times New Roman" panose="02020603050405020304" charset="0"/>
              <a:cs typeface="Times New Roman" panose="02020603050405020304" charset="0"/>
              <a:sym typeface="+mn-ea"/>
            </a:endParaRPr>
          </a:p>
        </p:txBody>
      </p:sp>
      <p:sp>
        <p:nvSpPr>
          <p:cNvPr id="5" name="文本框 1"/>
          <p:cNvSpPr txBox="1"/>
          <p:nvPr>
            <p:custDataLst>
              <p:tags r:id="rId2"/>
            </p:custDataLst>
          </p:nvPr>
        </p:nvSpPr>
        <p:spPr>
          <a:xfrm>
            <a:off x="159385" y="2360295"/>
            <a:ext cx="19850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4" name="文本框 1"/>
          <p:cNvSpPr txBox="1"/>
          <p:nvPr>
            <p:custDataLst>
              <p:tags r:id="rId3"/>
            </p:custDataLst>
          </p:nvPr>
        </p:nvSpPr>
        <p:spPr>
          <a:xfrm>
            <a:off x="225425" y="5923915"/>
            <a:ext cx="20104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blinds(horizontal)">
                                      <p:cBhvr>
                                        <p:cTn id="31" dur="500"/>
                                        <p:tgtEl>
                                          <p:spTgt spid="1048602">
                                            <p:txEl>
                                              <p:pRg st="7" end="7"/>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1048602">
                                            <p:txEl>
                                              <p:pRg st="8" end="8"/>
                                            </p:txEl>
                                          </p:spTgt>
                                        </p:tgtEl>
                                        <p:attrNameLst>
                                          <p:attrName>style.visibility</p:attrName>
                                        </p:attrNameLst>
                                      </p:cBhvr>
                                      <p:to>
                                        <p:strVal val="visible"/>
                                      </p:to>
                                    </p:set>
                                    <p:animEffect transition="in" filter="blinds(horizontal)">
                                      <p:cBhvr>
                                        <p:cTn id="34" dur="500"/>
                                        <p:tgtEl>
                                          <p:spTgt spid="1048602">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linds(horizontal)">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7" grpId="0"/>
      <p:bldP spid="1048607" grpId="1"/>
      <p:bldP spid="1048608" grpId="0"/>
      <p:bldP spid="3" grpId="0"/>
      <p:bldP spid="5" grpId="0" bldLvl="0" animBg="1"/>
      <p:bldP spid="4"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36855" y="762635"/>
            <a:ext cx="11751310" cy="230060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94335" y="832485"/>
            <a:ext cx="11502390" cy="1198880"/>
          </a:xfrm>
          <a:prstGeom prst="rect">
            <a:avLst/>
          </a:prstGeom>
          <a:noFill/>
        </p:spPr>
        <p:txBody>
          <a:bodyPr wrap="square">
            <a:spAutoFit/>
          </a:bodyPr>
          <a:lstStyle/>
          <a:p>
            <a:pPr algn="l"/>
            <a:r>
              <a:rPr lang="en-US" altLang="zh-CN" sz="2400">
                <a:latin typeface="Times New Roman" panose="02020603050405020304" charset="0"/>
                <a:cs typeface="Times New Roman" panose="02020603050405020304" charset="0"/>
                <a:sym typeface="+mn-ea"/>
              </a:rPr>
              <a:t>The elusive, acrobatic lives of flying squirrels — North America’s only gliding mammal — range across the Northeastern United States, including in urban areas such as New York City and D.C. But the animals remain practically invisible to us.</a:t>
            </a:r>
            <a:endParaRPr lang="en-US" altLang="zh-CN" sz="2400">
              <a:latin typeface="Times New Roman" panose="02020603050405020304" charset="0"/>
              <a:cs typeface="Times New Roman" panose="02020603050405020304" charset="0"/>
              <a:sym typeface="+mn-ea"/>
            </a:endParaRPr>
          </a:p>
        </p:txBody>
      </p:sp>
      <p:sp>
        <p:nvSpPr>
          <p:cNvPr id="10" name="文本框 9"/>
          <p:cNvSpPr txBox="1"/>
          <p:nvPr/>
        </p:nvSpPr>
        <p:spPr>
          <a:xfrm>
            <a:off x="417830" y="2072640"/>
            <a:ext cx="11453495" cy="768350"/>
          </a:xfrm>
          <a:prstGeom prst="rect">
            <a:avLst/>
          </a:prstGeom>
          <a:noFill/>
        </p:spPr>
        <p:txBody>
          <a:bodyPr wrap="square" rtlCol="0">
            <a:spAutoFit/>
          </a:bodyPr>
          <a:lstStyle/>
          <a:p>
            <a:pPr algn="l">
              <a:buClrTx/>
              <a:buSzTx/>
              <a:buFontTx/>
            </a:pPr>
            <a:r>
              <a:rPr sz="2200">
                <a:latin typeface="Times New Roman" panose="02020603050405020304" charset="0"/>
                <a:ea typeface="华文中宋" panose="02010600040101010101" charset="-122"/>
                <a:cs typeface="Times New Roman" panose="02020603050405020304" charset="0"/>
              </a:rPr>
              <a:t>飞行松鼠这种神秘而敏捷的动物——北美仅有的会滑翔的哺乳动物——其活动范围遍及美国东北部地区，包括纽约市和华盛顿特区等城市区域。但这些动物对我们来说几乎完全看不见。</a:t>
            </a:r>
            <a:endParaRPr sz="2200">
              <a:latin typeface="Times New Roman" panose="02020603050405020304" charset="0"/>
              <a:ea typeface="华文中宋" panose="02010600040101010101" charset="-122"/>
              <a:cs typeface="Times New Roman" panose="02020603050405020304" charset="0"/>
            </a:endParaRPr>
          </a:p>
        </p:txBody>
      </p:sp>
      <p:sp>
        <p:nvSpPr>
          <p:cNvPr id="5" name="圆角矩形 4"/>
          <p:cNvSpPr/>
          <p:nvPr/>
        </p:nvSpPr>
        <p:spPr>
          <a:xfrm>
            <a:off x="245110" y="3900170"/>
            <a:ext cx="11751310" cy="266890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84810" y="4077335"/>
            <a:ext cx="11603355" cy="1198880"/>
          </a:xfrm>
          <a:prstGeom prst="rect">
            <a:avLst/>
          </a:prstGeom>
          <a:noFill/>
        </p:spPr>
        <p:txBody>
          <a:bodyPr wrap="square">
            <a:spAutoFit/>
          </a:bodyPr>
          <a:lstStyle/>
          <a:p>
            <a:pPr algn="l"/>
            <a:r>
              <a:rPr sz="2400">
                <a:latin typeface="Times New Roman" panose="02020603050405020304" charset="0"/>
                <a:cs typeface="Times New Roman" panose="02020603050405020304" charset="0"/>
                <a:sym typeface="+mn-ea"/>
              </a:rPr>
              <a:t>When we clear their homes, the fliers don’t disappear; they adapt. That’s why flying squirrels often end up in attics, seeking warmth and shelter. What others call a nuisance is actually survival in response to human encroachment.</a:t>
            </a:r>
            <a:endParaRPr sz="2400">
              <a:latin typeface="Times New Roman" panose="02020603050405020304" charset="0"/>
              <a:cs typeface="Times New Roman" panose="02020603050405020304" charset="0"/>
              <a:sym typeface="+mn-ea"/>
            </a:endParaRPr>
          </a:p>
        </p:txBody>
      </p:sp>
      <p:sp>
        <p:nvSpPr>
          <p:cNvPr id="14" name="文本框 13"/>
          <p:cNvSpPr txBox="1"/>
          <p:nvPr/>
        </p:nvSpPr>
        <p:spPr>
          <a:xfrm>
            <a:off x="418465" y="5276215"/>
            <a:ext cx="11319510" cy="1106805"/>
          </a:xfrm>
          <a:prstGeom prst="rect">
            <a:avLst/>
          </a:prstGeom>
          <a:noFill/>
        </p:spPr>
        <p:txBody>
          <a:bodyPr wrap="square" rtlCol="0">
            <a:spAutoFit/>
          </a:bodyPr>
          <a:lstStyle/>
          <a:p>
            <a:pPr algn="l">
              <a:buClrTx/>
              <a:buSzTx/>
              <a:buFontTx/>
            </a:pPr>
            <a:r>
              <a:rPr sz="2200">
                <a:latin typeface="Times New Roman" panose="02020603050405020304" charset="0"/>
                <a:ea typeface="华文中宋" panose="02010600040101010101" charset="-122"/>
                <a:cs typeface="Times New Roman" panose="02020603050405020304" charset="0"/>
              </a:rPr>
              <a:t>当我们清理它们的栖息地时，这些飞鼠并不会消失；它们会适应环境。这就是为什么飞鼠常常会出现在阁楼里，它们在那里寻求温暖和庇护。而其他人眼中所谓的“麻烦”，实际上却是它们为了应对人类的侵扰而采取的生存策略。</a:t>
            </a:r>
            <a:endParaRPr sz="220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custDataLst>
              <p:tags r:id="rId1"/>
            </p:custDataLst>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2708275" y="1232535"/>
            <a:ext cx="6638925" cy="4752975"/>
          </a:xfrm>
          <a:prstGeom prst="rect">
            <a:avLst/>
          </a:prstGeom>
        </p:spPr>
      </p:pic>
      <p:sp>
        <p:nvSpPr>
          <p:cNvPr id="7" name="文本框 6"/>
          <p:cNvSpPr txBox="1"/>
          <p:nvPr/>
        </p:nvSpPr>
        <p:spPr>
          <a:xfrm>
            <a:off x="1371600" y="217805"/>
            <a:ext cx="10040620" cy="1014730"/>
          </a:xfrm>
          <a:prstGeom prst="rect">
            <a:avLst/>
          </a:prstGeom>
          <a:noFill/>
        </p:spPr>
        <p:txBody>
          <a:bodyPr wrap="square" rtlCol="0" anchor="t">
            <a:spAutoFit/>
          </a:bodyPr>
          <a:p>
            <a:pPr algn="ctr">
              <a:buClrTx/>
              <a:buSzTx/>
              <a:buFontTx/>
            </a:pPr>
            <a:r>
              <a:rPr lang="en-US" altLang="zh-CN" sz="3200" b="1">
                <a:sym typeface="+mn-ea"/>
              </a:rPr>
              <a:t>3. Glacier collapse buries nearly all of Swiss Alpine village</a:t>
            </a:r>
            <a:endParaRPr lang="en-US" altLang="zh-CN" sz="3200" b="1">
              <a:sym typeface="+mn-ea"/>
            </a:endParaRPr>
          </a:p>
          <a:p>
            <a:pPr algn="ctr">
              <a:buClrTx/>
              <a:buSzTx/>
              <a:buFontTx/>
            </a:pPr>
            <a:r>
              <a:rPr lang="zh-CN" altLang="en-US" sz="2800" b="1" kern="0">
                <a:solidFill>
                  <a:srgbClr val="ED7D31"/>
                </a:solidFill>
                <a:latin typeface="微软雅黑" panose="020B0503020204020204" charset="-122"/>
                <a:ea typeface="微软雅黑" panose="020B0503020204020204" charset="-122"/>
                <a:cs typeface="Arial" panose="020B0604020202020204" pitchFamily="34" charset="0"/>
                <a:sym typeface="+mn-ea"/>
              </a:rPr>
              <a:t>瑞士冰川坍塌致村庄毁灭</a:t>
            </a:r>
            <a:endParaRPr lang="zh-CN" altLang="en-US" sz="2800" b="1" kern="0">
              <a:solidFill>
                <a:srgbClr val="ED7D31"/>
              </a:solidFill>
              <a:latin typeface="微软雅黑" panose="020B0503020204020204" charset="-122"/>
              <a:ea typeface="微软雅黑" panose="020B0503020204020204" charset="-122"/>
              <a:cs typeface="Arial" panose="020B0604020202020204" pitchFamily="34" charset="0"/>
              <a:sym typeface="+mn-ea"/>
            </a:endParaRPr>
          </a:p>
        </p:txBody>
      </p:sp>
      <p:sp>
        <p:nvSpPr>
          <p:cNvPr id="6" name="文本框 5"/>
          <p:cNvSpPr txBox="1"/>
          <p:nvPr/>
        </p:nvSpPr>
        <p:spPr>
          <a:xfrm>
            <a:off x="1831658" y="6130925"/>
            <a:ext cx="8528685" cy="645160"/>
          </a:xfrm>
          <a:prstGeom prst="rect">
            <a:avLst/>
          </a:prstGeom>
          <a:noFill/>
        </p:spPr>
        <p:txBody>
          <a:bodyPr wrap="square" rtlCol="0" anchor="t">
            <a:spAutoFit/>
          </a:bodyPr>
          <a:p>
            <a:pPr algn="ctr"/>
            <a:r>
              <a:rPr lang="en-US" altLang="zh-CN">
                <a:latin typeface="Times New Roman" panose="02020603050405020304" charset="0"/>
                <a:cs typeface="Times New Roman" panose="02020603050405020304" charset="0"/>
              </a:rPr>
              <a:t>The village of Blatten after the avalanche, triggered by the collapse of the Birch Glacier. The debris also blocked a river, causing flooding.</a:t>
            </a:r>
            <a:endParaRPr lang="zh-CN" altLang="en-US">
              <a:latin typeface="Times New Roman" panose="02020603050405020304" charset="0"/>
              <a:cs typeface="Times New Roman" panose="0202060305040502030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81610" y="681990"/>
            <a:ext cx="12009120" cy="6000750"/>
          </a:xfrm>
          <a:prstGeom prst="rect">
            <a:avLst/>
          </a:prstGeom>
          <a:noFill/>
        </p:spPr>
        <p:txBody>
          <a:bodyPr wrap="square" rtlCol="0" anchor="t">
            <a:spAutoFit/>
          </a:bodyPr>
          <a:p>
            <a:pPr indent="0" fontAlgn="auto"/>
            <a:r>
              <a:rPr lang="en-US" altLang="zh-CN" sz="2400">
                <a:latin typeface="Times New Roman" panose="02020603050405020304" charset="0"/>
                <a:cs typeface="Times New Roman" panose="02020603050405020304" charset="0"/>
              </a:rPr>
              <a:t>    For days, the inhabitants of Blatten, a village in the Swiss Alps, had been warned by geologists that ___ unstable glacier high above their homes could collapse.</a:t>
            </a:r>
            <a:endParaRPr lang="en-US" altLang="zh-CN" sz="2400">
              <a:latin typeface="Times New Roman" panose="02020603050405020304" charset="0"/>
              <a:cs typeface="Times New Roman" panose="02020603050405020304" charset="0"/>
            </a:endParaRPr>
          </a:p>
          <a:p>
            <a:pPr indent="0" fontAlgn="auto"/>
            <a:r>
              <a:rPr lang="en-US" altLang="zh-CN" sz="2400">
                <a:latin typeface="Times New Roman" panose="02020603050405020304" charset="0"/>
                <a:cs typeface="Times New Roman" panose="02020603050405020304" charset="0"/>
              </a:rPr>
              <a:t>    ____</a:t>
            </a:r>
            <a:r>
              <a:rPr lang="en-US" altLang="zh-CN" sz="2400">
                <a:solidFill>
                  <a:srgbClr val="FF0000"/>
                </a:solidFill>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Wednesday afternoon, days after residents were </a:t>
            </a:r>
            <a:r>
              <a:rPr lang="en-US" altLang="zh-CN" sz="2400">
                <a:solidFill>
                  <a:schemeClr val="tx1"/>
                </a:solidFill>
                <a:latin typeface="Times New Roman" panose="02020603050405020304" charset="0"/>
                <a:cs typeface="Times New Roman" panose="02020603050405020304" charset="0"/>
              </a:rPr>
              <a:t>evacuated</a:t>
            </a:r>
            <a:r>
              <a:rPr lang="en-US" altLang="zh-CN" sz="2400">
                <a:latin typeface="Times New Roman" panose="02020603050405020304" charset="0"/>
                <a:cs typeface="Times New Roman" panose="02020603050405020304" charset="0"/>
              </a:rPr>
              <a:t>, the glacier broke up under the weight of overlying rocks, _______ (bury) the village under some 3 million cubic meters of ice, rock and mud. Authorities said one person is missing but have not reported any </a:t>
            </a:r>
            <a:r>
              <a:rPr lang="en-US" altLang="zh-CN" sz="2400">
                <a:solidFill>
                  <a:schemeClr val="tx1"/>
                </a:solidFill>
                <a:latin typeface="Times New Roman" panose="02020603050405020304" charset="0"/>
                <a:cs typeface="Times New Roman" panose="02020603050405020304" charset="0"/>
              </a:rPr>
              <a:t>confirmed </a:t>
            </a:r>
            <a:r>
              <a:rPr lang="en-US" altLang="zh-CN" sz="2400">
                <a:latin typeface="Times New Roman" panose="02020603050405020304" charset="0"/>
                <a:cs typeface="Times New Roman" panose="02020603050405020304" charset="0"/>
              </a:rPr>
              <a:t>casualties. The trail of </a:t>
            </a:r>
            <a:r>
              <a:rPr lang="en-US" altLang="zh-CN" sz="2400">
                <a:solidFill>
                  <a:srgbClr val="0000FF"/>
                </a:solidFill>
                <a:latin typeface="Times New Roman" panose="02020603050405020304" charset="0"/>
                <a:cs typeface="Times New Roman" panose="02020603050405020304" charset="0"/>
              </a:rPr>
              <a:t>debris </a:t>
            </a:r>
            <a:r>
              <a:rPr lang="en-US" altLang="zh-CN" sz="2400">
                <a:latin typeface="Times New Roman" panose="02020603050405020304" charset="0"/>
                <a:cs typeface="Times New Roman" panose="02020603050405020304" charset="0"/>
              </a:rPr>
              <a:t>– </a:t>
            </a:r>
            <a:r>
              <a:rPr lang="en-US" altLang="zh-CN" sz="2400">
                <a:solidFill>
                  <a:schemeClr val="tx1"/>
                </a:solidFill>
                <a:latin typeface="Times New Roman" panose="02020603050405020304" charset="0"/>
                <a:cs typeface="Times New Roman" panose="02020603050405020304" charset="0"/>
              </a:rPr>
              <a:t>which </a:t>
            </a:r>
            <a:r>
              <a:rPr lang="en-US" altLang="zh-CN" sz="2400">
                <a:latin typeface="Times New Roman" panose="02020603050405020304" charset="0"/>
                <a:cs typeface="Times New Roman" panose="02020603050405020304" charset="0"/>
              </a:rPr>
              <a:t>officials said stretched more than a mile – blocked the river ___________ flows through the village, flooding the few surviving _________ (structure).</a:t>
            </a:r>
            <a:endParaRPr lang="en-US" altLang="zh-CN" sz="2400">
              <a:latin typeface="Times New Roman" panose="02020603050405020304" charset="0"/>
              <a:cs typeface="Times New Roman" panose="02020603050405020304" charset="0"/>
            </a:endParaRPr>
          </a:p>
          <a:p>
            <a:pPr indent="0" fontAlgn="auto"/>
            <a:r>
              <a:rPr lang="en-US" altLang="zh-CN" sz="2400">
                <a:latin typeface="Times New Roman" panose="02020603050405020304" charset="0"/>
                <a:cs typeface="Times New Roman" panose="02020603050405020304" charset="0"/>
              </a:rPr>
              <a:t>    “We have lost our village,” Blatten Mayor Matthias Bellawald said at an __________ (emotion) news conference Wednesday evening, describing the __________ (destroy) as extensive. He appealed for help to rebuild the village. St</a:t>
            </a:r>
            <a:r>
              <a:rPr lang="en-US" altLang="en-US" sz="2400">
                <a:latin typeface="Times New Roman" panose="02020603050405020304" charset="0"/>
                <a:cs typeface="Times New Roman" panose="02020603050405020304" charset="0"/>
              </a:rPr>
              <a:t>é</a:t>
            </a:r>
            <a:r>
              <a:rPr lang="en-US" altLang="zh-CN" sz="2400">
                <a:latin typeface="Times New Roman" panose="02020603050405020304" charset="0"/>
                <a:cs typeface="Times New Roman" panose="02020603050405020304" charset="0"/>
              </a:rPr>
              <a:t>phane Ganzer, a councillor for the province of Valais, told Swiss media that the </a:t>
            </a:r>
            <a:r>
              <a:rPr lang="en-US" altLang="zh-CN" sz="2400">
                <a:solidFill>
                  <a:srgbClr val="0000FF"/>
                </a:solidFill>
                <a:latin typeface="Times New Roman" panose="02020603050405020304" charset="0"/>
                <a:cs typeface="Times New Roman" panose="02020603050405020304" charset="0"/>
              </a:rPr>
              <a:t>cascade </a:t>
            </a:r>
            <a:r>
              <a:rPr lang="en-US" altLang="zh-CN" sz="2400">
                <a:latin typeface="Times New Roman" panose="02020603050405020304" charset="0"/>
                <a:cs typeface="Times New Roman" panose="02020603050405020304" charset="0"/>
              </a:rPr>
              <a:t>of rubble buried about 90 percent of the village. Authorities suspect that the collapse __________ (cause) by high-altitude snowmelt, but its precise </a:t>
            </a:r>
            <a:r>
              <a:rPr lang="en-US" altLang="zh-CN" sz="2400">
                <a:solidFill>
                  <a:schemeClr val="tx1"/>
                </a:solidFill>
                <a:latin typeface="Times New Roman" panose="02020603050405020304" charset="0"/>
                <a:cs typeface="Times New Roman" panose="02020603050405020304" charset="0"/>
              </a:rPr>
              <a:t>trigger </a:t>
            </a:r>
            <a:r>
              <a:rPr lang="en-US" altLang="zh-CN" sz="2400">
                <a:latin typeface="Times New Roman" panose="02020603050405020304" charset="0"/>
                <a:cs typeface="Times New Roman" panose="02020603050405020304" charset="0"/>
              </a:rPr>
              <a:t>is unclear.</a:t>
            </a:r>
            <a:endParaRPr lang="en-US" altLang="zh-CN" sz="2400">
              <a:latin typeface="Times New Roman" panose="02020603050405020304" charset="0"/>
              <a:cs typeface="Times New Roman" panose="02020603050405020304" charset="0"/>
            </a:endParaRPr>
          </a:p>
          <a:p>
            <a:pPr indent="0" fontAlgn="auto"/>
            <a:r>
              <a:rPr lang="en-US" altLang="zh-CN" sz="2400">
                <a:latin typeface="Times New Roman" panose="02020603050405020304" charset="0"/>
                <a:cs typeface="Times New Roman" panose="02020603050405020304" charset="0"/>
              </a:rPr>
              <a:t>     A 64-year-old resident, believed to have been in the area at the time of the collapse, is still missing, police said. In a statement Wednesday afternoon, police said they _____________ (develop) a thermal drone and sent rescue specialists _______ (find) him.</a:t>
            </a:r>
            <a:endParaRPr lang="en-US" altLang="zh-CN" sz="2400">
              <a:latin typeface="Times New Roman" panose="02020603050405020304" charset="0"/>
              <a:cs typeface="Times New Roman" panose="02020603050405020304" charset="0"/>
            </a:endParaRPr>
          </a:p>
        </p:txBody>
      </p:sp>
      <p:sp>
        <p:nvSpPr>
          <p:cNvPr id="2" name="文本框 16"/>
          <p:cNvSpPr txBox="1"/>
          <p:nvPr>
            <p:custDataLst>
              <p:tags r:id="rId1"/>
            </p:custDataLst>
          </p:nvPr>
        </p:nvSpPr>
        <p:spPr>
          <a:xfrm>
            <a:off x="-19050" y="0"/>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3" name="文本框 2"/>
          <p:cNvSpPr txBox="1"/>
          <p:nvPr>
            <p:custDataLst>
              <p:tags r:id="rId2"/>
            </p:custDataLst>
          </p:nvPr>
        </p:nvSpPr>
        <p:spPr>
          <a:xfrm>
            <a:off x="2466340" y="0"/>
            <a:ext cx="7484110" cy="445135"/>
          </a:xfrm>
          <a:prstGeom prst="rect">
            <a:avLst/>
          </a:prstGeom>
          <a:noFill/>
        </p:spPr>
        <p:txBody>
          <a:bodyPr wrap="square" rtlCol="0" anchor="t">
            <a:spAutoFit/>
          </a:bodyPr>
          <a:p>
            <a:pPr algn="l">
              <a:buClrTx/>
              <a:buSzTx/>
              <a:buFontTx/>
            </a:pPr>
            <a:r>
              <a:rPr lang="en-US" altLang="zh-CN" sz="2300" b="1" i="1">
                <a:solidFill>
                  <a:srgbClr val="ED7D31"/>
                </a:solidFill>
                <a:latin typeface="微软雅黑" panose="020B0503020204020204" charset="-122"/>
                <a:ea typeface="微软雅黑" panose="020B0503020204020204" charset="-122"/>
                <a:cs typeface="微软雅黑" panose="020B0503020204020204" charset="-122"/>
                <a:sym typeface="+mn-ea"/>
              </a:rPr>
              <a:t>The Washington Post</a:t>
            </a:r>
            <a:r>
              <a:rPr lang="zh-CN" altLang="en-US" sz="2300" b="1">
                <a:solidFill>
                  <a:srgbClr val="ED7D31"/>
                </a:solidFill>
                <a:latin typeface="微软雅黑" panose="020B0503020204020204" charset="-122"/>
                <a:ea typeface="微软雅黑" panose="020B0503020204020204" charset="-122"/>
                <a:cs typeface="微软雅黑" panose="020B0503020204020204" charset="-122"/>
                <a:sym typeface="+mn-ea"/>
              </a:rPr>
              <a:t>（</a:t>
            </a:r>
            <a:r>
              <a:rPr lang="en-US" altLang="zh-CN" sz="2300" b="1">
                <a:solidFill>
                  <a:srgbClr val="ED7D31"/>
                </a:solidFill>
                <a:latin typeface="微软雅黑" panose="020B0503020204020204" charset="-122"/>
                <a:ea typeface="微软雅黑" panose="020B0503020204020204" charset="-122"/>
                <a:cs typeface="微软雅黑" panose="020B0503020204020204" charset="-122"/>
                <a:sym typeface="+mn-ea"/>
              </a:rPr>
              <a:t>May 30, 2025 A10)</a:t>
            </a:r>
            <a:endParaRPr lang="en-US" altLang="zh-CN" sz="2300" b="1">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sp>
        <p:nvSpPr>
          <p:cNvPr id="5" name="文本框 4"/>
          <p:cNvSpPr txBox="1"/>
          <p:nvPr/>
        </p:nvSpPr>
        <p:spPr>
          <a:xfrm>
            <a:off x="2069465" y="1056640"/>
            <a:ext cx="514350"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an</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595630" y="1405255"/>
            <a:ext cx="572770"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On</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3970020" y="1754505"/>
            <a:ext cx="1162685"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burying </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875030" y="2825750"/>
            <a:ext cx="1638935"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that / which</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9086215" y="2854325"/>
            <a:ext cx="1395730"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structures</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10" name="文本框 9"/>
          <p:cNvSpPr txBox="1"/>
          <p:nvPr/>
        </p:nvSpPr>
        <p:spPr>
          <a:xfrm>
            <a:off x="9386570" y="3198495"/>
            <a:ext cx="1513205"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emotional </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8019415" y="3620770"/>
            <a:ext cx="1717040"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destruction </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5690235" y="4690110"/>
            <a:ext cx="1599565"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was caused</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13" name="文本框 12"/>
          <p:cNvSpPr txBox="1"/>
          <p:nvPr/>
        </p:nvSpPr>
        <p:spPr>
          <a:xfrm>
            <a:off x="9386570" y="5723890"/>
            <a:ext cx="1880870"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had deployed</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14" name="文本框 13"/>
          <p:cNvSpPr txBox="1"/>
          <p:nvPr/>
        </p:nvSpPr>
        <p:spPr>
          <a:xfrm>
            <a:off x="6798310" y="6127115"/>
            <a:ext cx="1028065"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to find</a:t>
            </a:r>
            <a:endParaRPr lang="en-US" altLang="zh-CN" sz="24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linds(horizont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linds(horizont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linds(horizontal)">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linds(horizontal)">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5" grpId="1"/>
      <p:bldP spid="6" grpId="1"/>
      <p:bldP spid="7" grpId="1"/>
      <p:bldP spid="8" grpId="1"/>
      <p:bldP spid="9" grpId="1"/>
      <p:bldP spid="10" grpId="1"/>
      <p:bldP spid="11" grpId="1"/>
      <p:bldP spid="12" grpId="1"/>
      <p:bldP spid="13" grpId="1"/>
      <p:bldP spid="14" grpId="0"/>
      <p:bldP spid="14"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760730"/>
            <a:ext cx="11904980" cy="484505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ea typeface="华文中宋" panose="02010600040101010101" charset="-122"/>
                <a:cs typeface="Times New Roman" panose="02020603050405020304" charset="0"/>
                <a:sym typeface="+mn-ea"/>
              </a:rPr>
              <a:t>debris</a:t>
            </a:r>
            <a:r>
              <a:rPr lang="en-US" altLang="zh-CN" sz="2800">
                <a:latin typeface="Times New Roman" panose="02020603050405020304" charset="0"/>
                <a:ea typeface="华文中宋" panose="02010600040101010101" charset="-122"/>
                <a:cs typeface="Times New Roman" panose="02020603050405020304" charset="0"/>
                <a:sym typeface="+mn-ea"/>
              </a:rPr>
              <a:t>: pieces of wood, metal, brick, etc. that are left after sth has been destroyed</a:t>
            </a:r>
            <a:r>
              <a:rPr lang="zh-CN" altLang="en-US" sz="2800">
                <a:latin typeface="Times New Roman" panose="02020603050405020304" charset="0"/>
                <a:ea typeface="华文中宋" panose="02010600040101010101" charset="-122"/>
                <a:cs typeface="Times New Roman" panose="02020603050405020304" charset="0"/>
                <a:sym typeface="+mn-ea"/>
              </a:rPr>
              <a:t>残骸；碎片；破片</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Emergency teams are still clearing the debris from the plane crash.                                                          </a:t>
            </a:r>
            <a:r>
              <a:rPr lang="zh-CN" altLang="en-US" sz="2800">
                <a:latin typeface="Times New Roman" panose="02020603050405020304" charset="0"/>
                <a:ea typeface="华文中宋" panose="02010600040101010101" charset="-122"/>
                <a:cs typeface="Times New Roman" panose="02020603050405020304" charset="0"/>
              </a:rPr>
              <a:t>各抢救小组仍在清理失事飞机的残骸。</a:t>
            </a: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rPr>
              <a:t>cascade</a:t>
            </a:r>
            <a:r>
              <a:rPr lang="en-US" altLang="zh-CN" sz="2800">
                <a:latin typeface="Times New Roman" panose="02020603050405020304" charset="0"/>
                <a:cs typeface="Times New Roman" panose="02020603050405020304" charset="0"/>
              </a:rPr>
              <a:t>: </a:t>
            </a:r>
            <a:r>
              <a:rPr lang="en-US" altLang="zh-CN" sz="2800">
                <a:latin typeface="Times New Roman" panose="02020603050405020304" charset="0"/>
                <a:ea typeface="华文中宋" panose="02010600040101010101" charset="-122"/>
                <a:cs typeface="Times New Roman" panose="02020603050405020304" charset="0"/>
              </a:rPr>
              <a:t>a large number of things falling or coming quickly at the same time</a:t>
            </a:r>
            <a:r>
              <a:rPr lang="zh-CN" altLang="en-US" sz="2800">
                <a:latin typeface="Times New Roman" panose="02020603050405020304" charset="0"/>
                <a:ea typeface="华文中宋" panose="02010600040101010101" charset="-122"/>
                <a:cs typeface="Times New Roman" panose="02020603050405020304" charset="0"/>
              </a:rPr>
              <a:t>倾泻（或涌出）的东西</a:t>
            </a:r>
            <a:r>
              <a:rPr lang="en-US" altLang="zh-CN" sz="2800">
                <a:latin typeface="华文中宋" panose="02010600040101010101" charset="-122"/>
                <a:ea typeface="华文中宋" panose="02010600040101010101" charset="-122"/>
                <a:cs typeface="Times New Roman" panose="02020603050405020304" charset="0"/>
              </a:rPr>
              <a:t> </a:t>
            </a:r>
            <a:endParaRPr lang="zh-CN" altLang="en-US" sz="2800">
              <a:latin typeface="Times New Roman" panose="02020603050405020304" charset="0"/>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He crashed to the ground in a cascade of oil cans.</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rPr>
              <a:t>他随着一连串的油桶跌落坠地。</a:t>
            </a:r>
            <a:r>
              <a:rPr lang="en-US" altLang="zh-CN"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 </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custDataLst>
              <p:tags r:id="rId1"/>
            </p:custDataLst>
          </p:nvPr>
        </p:nvSpPr>
        <p:spPr>
          <a:xfrm>
            <a:off x="185420" y="2665095"/>
            <a:ext cx="195707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1048605" name="文本框 2"/>
          <p:cNvSpPr txBox="1"/>
          <p:nvPr>
            <p:custDataLst>
              <p:tags r:id="rId2"/>
            </p:custDataLst>
          </p:nvPr>
        </p:nvSpPr>
        <p:spPr>
          <a:xfrm>
            <a:off x="259715" y="3168015"/>
            <a:ext cx="730694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A number of people were killed by flying debris.</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custDataLst>
              <p:tags r:id="rId3"/>
            </p:custDataLst>
          </p:nvPr>
        </p:nvSpPr>
        <p:spPr>
          <a:xfrm>
            <a:off x="269240" y="6118225"/>
            <a:ext cx="8295640" cy="504000"/>
          </a:xfrm>
          <a:prstGeom prst="rect">
            <a:avLst/>
          </a:prstGeom>
          <a:noFill/>
        </p:spPr>
        <p:txBody>
          <a:bodyPr wrap="square" rtlCol="0">
            <a:noAutofit/>
          </a:bodyPr>
          <a:lstStyle/>
          <a:p>
            <a:r>
              <a:rPr lang="en-US" altLang="zh-CN" sz="2800">
                <a:solidFill>
                  <a:srgbClr val="FF0000"/>
                </a:solidFill>
                <a:latin typeface="Times New Roman" panose="02020603050405020304" charset="0"/>
                <a:cs typeface="Times New Roman" panose="02020603050405020304" charset="0"/>
              </a:rPr>
              <a:t>A cascade of golden hair fell down his back.</a:t>
            </a:r>
            <a:endParaRPr lang="en-US" altLang="zh-CN" sz="2800">
              <a:solidFill>
                <a:srgbClr val="FF0000"/>
              </a:solidFill>
              <a:latin typeface="Times New Roman" panose="02020603050405020304" charset="0"/>
              <a:cs typeface="Times New Roman" panose="02020603050405020304" charset="0"/>
            </a:endParaRPr>
          </a:p>
        </p:txBody>
      </p:sp>
      <p:sp>
        <p:nvSpPr>
          <p:cNvPr id="1048608" name="文本框 7"/>
          <p:cNvSpPr txBox="1"/>
          <p:nvPr>
            <p:custDataLst>
              <p:tags r:id="rId4"/>
            </p:custDataLst>
          </p:nvPr>
        </p:nvSpPr>
        <p:spPr>
          <a:xfrm>
            <a:off x="2395855" y="2648585"/>
            <a:ext cx="6713220" cy="521970"/>
          </a:xfrm>
          <a:prstGeom prst="rect">
            <a:avLst/>
          </a:prstGeom>
          <a:noFill/>
        </p:spPr>
        <p:txBody>
          <a:bodyPr wrap="square" rtlCol="0" anchor="t">
            <a:spAutoFit/>
          </a:bodyPr>
          <a:lstStyle/>
          <a:p>
            <a:r>
              <a:rPr lang="en-US" altLang="en-US" sz="2800">
                <a:ea typeface="华文中宋" panose="02010600040101010101" charset="-122"/>
              </a:rPr>
              <a:t> </a:t>
            </a:r>
            <a:r>
              <a:rPr lang="zh-CN" altLang="en-US" sz="2800">
                <a:ea typeface="华文中宋" panose="02010600040101010101" charset="-122"/>
              </a:rPr>
              <a:t>一些人遭飞溅的碎片致死。</a:t>
            </a:r>
            <a:endParaRPr lang="zh-CN" altLang="en-US" sz="2800">
              <a:ea typeface="华文中宋" panose="02010600040101010101" charset="-122"/>
            </a:endParaRPr>
          </a:p>
        </p:txBody>
      </p:sp>
      <p:cxnSp>
        <p:nvCxnSpPr>
          <p:cNvPr id="3145728" name="直接连接符 8"/>
          <p:cNvCxnSpPr/>
          <p:nvPr>
            <p:custDataLst>
              <p:tags r:id="rId5"/>
            </p:custDataLst>
          </p:nvPr>
        </p:nvCxnSpPr>
        <p:spPr>
          <a:xfrm>
            <a:off x="311150" y="3656965"/>
            <a:ext cx="7296150" cy="2857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custDataLst>
              <p:tags r:id="rId6"/>
            </p:custDataLst>
          </p:nvPr>
        </p:nvCxnSpPr>
        <p:spPr>
          <a:xfrm>
            <a:off x="320675" y="6583680"/>
            <a:ext cx="6423660" cy="889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95580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3" name="文本框 6"/>
          <p:cNvSpPr txBox="1"/>
          <p:nvPr>
            <p:custDataLst>
              <p:tags r:id="rId7"/>
            </p:custDataLst>
          </p:nvPr>
        </p:nvSpPr>
        <p:spPr>
          <a:xfrm>
            <a:off x="2395855" y="5596890"/>
            <a:ext cx="6852285" cy="521970"/>
          </a:xfrm>
          <a:prstGeom prst="rect">
            <a:avLst/>
          </a:prstGeom>
          <a:noFill/>
        </p:spPr>
        <p:txBody>
          <a:bodyPr wrap="square" rtlCol="0" anchor="t">
            <a:spAutoFit/>
          </a:bodyPr>
          <a:p>
            <a:r>
              <a:rPr lang="zh-CN" altLang="en-US" sz="2800">
                <a:ea typeface="华文中宋" panose="02010600040101010101" charset="-122"/>
              </a:rPr>
              <a:t>一头金色的秀发如瀑布般垂落在他的背上。</a:t>
            </a:r>
            <a:endParaRPr lang="zh-CN" altLang="en-US" sz="2800">
              <a:ea typeface="华文中宋" panose="02010600040101010101" charset="-122"/>
            </a:endParaRPr>
          </a:p>
        </p:txBody>
      </p:sp>
      <p:sp>
        <p:nvSpPr>
          <p:cNvPr id="2" name="文本框 1"/>
          <p:cNvSpPr txBox="1"/>
          <p:nvPr>
            <p:custDataLst>
              <p:tags r:id="rId8"/>
            </p:custDataLst>
          </p:nvPr>
        </p:nvSpPr>
        <p:spPr>
          <a:xfrm>
            <a:off x="269875" y="5574030"/>
            <a:ext cx="2035175"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1048602">
                                            <p:txEl>
                                              <p:pRg st="5" end="5"/>
                                            </p:txEl>
                                          </p:spTgt>
                                        </p:tgtEl>
                                        <p:attrNameLst>
                                          <p:attrName>style.visibility</p:attrName>
                                        </p:attrNameLst>
                                      </p:cBhvr>
                                      <p:to>
                                        <p:strVal val="visible"/>
                                      </p:to>
                                    </p:set>
                                    <p:animEffect transition="in" filter="blinds(horizontal)">
                                      <p:cBhvr>
                                        <p:cTn id="28" dur="500"/>
                                        <p:tgtEl>
                                          <p:spTgt spid="1048602">
                                            <p:txEl>
                                              <p:pRg st="5" end="5"/>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1048602">
                                            <p:txEl>
                                              <p:pRg st="6" end="6"/>
                                            </p:txEl>
                                          </p:spTgt>
                                        </p:tgtEl>
                                        <p:attrNameLst>
                                          <p:attrName>style.visibility</p:attrName>
                                        </p:attrNameLst>
                                      </p:cBhvr>
                                      <p:to>
                                        <p:strVal val="visible"/>
                                      </p:to>
                                    </p:set>
                                    <p:animEffect transition="in" filter="wipe(down)">
                                      <p:cBhvr>
                                        <p:cTn id="31" dur="500"/>
                                        <p:tgtEl>
                                          <p:spTgt spid="1048602">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linds(horizontal)">
                                      <p:cBhvr>
                                        <p:cTn id="36" dur="500"/>
                                        <p:tgtEl>
                                          <p:spTgt spid="2"/>
                                        </p:tgtEl>
                                      </p:cBhvr>
                                    </p:animEffect>
                                  </p:childTnLst>
                                </p:cTn>
                              </p:par>
                              <p:par>
                                <p:cTn id="37" presetID="22" presetClass="entr" presetSubtype="4" fill="hold" nodeType="with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048607"/>
                                        </p:tgtEl>
                                        <p:attrNameLst>
                                          <p:attrName>style.visibility</p:attrName>
                                        </p:attrNameLst>
                                      </p:cBhvr>
                                      <p:to>
                                        <p:strVal val="visible"/>
                                      </p:to>
                                    </p:set>
                                    <p:animEffect transition="in" filter="blinds(horizontal)">
                                      <p:cBhvr>
                                        <p:cTn id="47"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7" grpId="0"/>
      <p:bldP spid="1048607" grpId="1"/>
      <p:bldP spid="1048608" grpId="0"/>
      <p:bldP spid="3" grpId="0"/>
      <p:bldP spid="2"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custDataLst>
              <p:tags r:id="rId1"/>
            </p:custDataLst>
          </p:nvPr>
        </p:nvSpPr>
        <p:spPr>
          <a:xfrm>
            <a:off x="245745" y="1102995"/>
            <a:ext cx="11597005" cy="200279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custDataLst>
              <p:tags r:id="rId2"/>
            </p:custDataLst>
          </p:nvPr>
        </p:nvSpPr>
        <p:spPr>
          <a:xfrm>
            <a:off x="360045" y="1250315"/>
            <a:ext cx="11483340" cy="905510"/>
          </a:xfrm>
          <a:prstGeom prst="rect">
            <a:avLst/>
          </a:prstGeom>
          <a:noFill/>
        </p:spPr>
        <p:txBody>
          <a:bodyPr wrap="square">
            <a:noAutofit/>
          </a:bodyPr>
          <a:lstStyle/>
          <a:p>
            <a:pPr algn="l"/>
            <a:r>
              <a:rPr lang="en-US" altLang="zh-CN" sz="2600">
                <a:latin typeface="Times New Roman" panose="02020603050405020304" charset="0"/>
                <a:cs typeface="Times New Roman" panose="02020603050405020304" charset="0"/>
                <a:sym typeface="+mn-ea"/>
              </a:rPr>
              <a:t>For days, the inhabitants of Blatten, a village in the Swiss Alps, had been warned by geologists that an unstable glacier high above their homes could collapse.</a:t>
            </a:r>
            <a:endParaRPr lang="en-US" altLang="zh-CN" sz="2600">
              <a:latin typeface="Times New Roman" panose="02020603050405020304" charset="0"/>
              <a:cs typeface="Times New Roman" panose="02020603050405020304" charset="0"/>
              <a:sym typeface="+mn-ea"/>
            </a:endParaRPr>
          </a:p>
        </p:txBody>
      </p:sp>
      <p:sp>
        <p:nvSpPr>
          <p:cNvPr id="10" name="文本框 9"/>
          <p:cNvSpPr txBox="1"/>
          <p:nvPr>
            <p:custDataLst>
              <p:tags r:id="rId3"/>
            </p:custDataLst>
          </p:nvPr>
        </p:nvSpPr>
        <p:spPr>
          <a:xfrm>
            <a:off x="308610" y="2139950"/>
            <a:ext cx="11525250" cy="833755"/>
          </a:xfrm>
          <a:prstGeom prst="rect">
            <a:avLst/>
          </a:prstGeom>
          <a:noFill/>
        </p:spPr>
        <p:txBody>
          <a:bodyPr wrap="square" rtlCol="0">
            <a:noAutofit/>
          </a:bodyPr>
          <a:lstStyle/>
          <a:p>
            <a:pPr algn="l">
              <a:buClrTx/>
              <a:buSzTx/>
              <a:buFontTx/>
            </a:pPr>
            <a:r>
              <a:rPr lang="zh-CN" altLang="en-US" sz="2400">
                <a:latin typeface="Times New Roman" panose="02020603050405020304" charset="0"/>
                <a:ea typeface="华文中宋" panose="02010600040101010101" charset="-122"/>
                <a:cs typeface="Times New Roman" panose="02020603050405020304" charset="0"/>
              </a:rPr>
              <a:t>数日来，瑞士阿尔卑斯山布拉滕村的居民一直收到地质学家的警告，称他们头顶上方有一座不稳定的冰川可能会崩塌。</a:t>
            </a:r>
            <a:endParaRPr lang="zh-CN" altLang="en-US" sz="24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5" name="圆角矩形 4"/>
          <p:cNvSpPr/>
          <p:nvPr>
            <p:custDataLst>
              <p:tags r:id="rId4"/>
            </p:custDataLst>
          </p:nvPr>
        </p:nvSpPr>
        <p:spPr>
          <a:xfrm>
            <a:off x="245745" y="3890645"/>
            <a:ext cx="11588115" cy="225488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custDataLst>
              <p:tags r:id="rId5"/>
            </p:custDataLst>
          </p:nvPr>
        </p:nvSpPr>
        <p:spPr>
          <a:xfrm>
            <a:off x="360045" y="3923030"/>
            <a:ext cx="11426825" cy="1287145"/>
          </a:xfrm>
          <a:prstGeom prst="rect">
            <a:avLst/>
          </a:prstGeom>
          <a:noFill/>
        </p:spPr>
        <p:txBody>
          <a:bodyPr wrap="square">
            <a:noAutofit/>
          </a:bodyPr>
          <a:lstStyle/>
          <a:p>
            <a:pPr algn="l"/>
            <a:r>
              <a:rPr lang="en-US" altLang="zh-CN" sz="2600">
                <a:latin typeface="Times New Roman" panose="02020603050405020304" charset="0"/>
                <a:cs typeface="Times New Roman" panose="02020603050405020304" charset="0"/>
                <a:sym typeface="+mn-ea"/>
              </a:rPr>
              <a:t>St</a:t>
            </a:r>
            <a:r>
              <a:rPr lang="en-US" altLang="en-US" sz="2600">
                <a:latin typeface="Times New Roman" panose="02020603050405020304" charset="0"/>
                <a:cs typeface="Times New Roman" panose="02020603050405020304" charset="0"/>
                <a:sym typeface="+mn-ea"/>
              </a:rPr>
              <a:t>é</a:t>
            </a:r>
            <a:r>
              <a:rPr lang="en-US" altLang="zh-CN" sz="2600">
                <a:latin typeface="Times New Roman" panose="02020603050405020304" charset="0"/>
                <a:cs typeface="Times New Roman" panose="02020603050405020304" charset="0"/>
                <a:sym typeface="+mn-ea"/>
              </a:rPr>
              <a:t>phane Ganzer, a councillor for the province of Valais, told Swiss media that the cascade of rubble buried about 90 percent of the village. Authorities suspect that the collapse was caused by high-altitude snowmelt, but its precise trigger is unclear.</a:t>
            </a:r>
            <a:endParaRPr lang="en-US" altLang="zh-CN" sz="2400">
              <a:latin typeface="Times New Roman" panose="02020603050405020304" charset="0"/>
              <a:cs typeface="Times New Roman" panose="02020603050405020304" charset="0"/>
              <a:sym typeface="+mn-ea"/>
            </a:endParaRPr>
          </a:p>
        </p:txBody>
      </p:sp>
      <p:sp>
        <p:nvSpPr>
          <p:cNvPr id="14" name="文本框 13"/>
          <p:cNvSpPr txBox="1"/>
          <p:nvPr>
            <p:custDataLst>
              <p:tags r:id="rId6"/>
            </p:custDataLst>
          </p:nvPr>
        </p:nvSpPr>
        <p:spPr>
          <a:xfrm>
            <a:off x="308610" y="5181600"/>
            <a:ext cx="11402695" cy="829945"/>
          </a:xfrm>
          <a:prstGeom prst="rect">
            <a:avLst/>
          </a:prstGeom>
          <a:noFill/>
        </p:spPr>
        <p:txBody>
          <a:bodyPr wrap="square" rtlCol="0">
            <a:spAutoFit/>
          </a:bodyPr>
          <a:lstStyle/>
          <a:p>
            <a:pPr algn="l">
              <a:buClrTx/>
              <a:buSzTx/>
              <a:buFontTx/>
            </a:pPr>
            <a:r>
              <a:rPr lang="zh-CN" altLang="en-US" sz="2400">
                <a:latin typeface="Times New Roman" panose="02020603050405020304" charset="0"/>
                <a:ea typeface="华文中宋" panose="02010600040101010101" charset="-122"/>
                <a:cs typeface="Times New Roman" panose="02020603050405020304" charset="0"/>
              </a:rPr>
              <a:t>瓦莱州议员斯特凡</a:t>
            </a:r>
            <a:r>
              <a:rPr lang="en-US" altLang="zh-CN" sz="2400">
                <a:latin typeface="Times New Roman" panose="02020603050405020304" charset="0"/>
                <a:ea typeface="华文中宋" panose="02010600040101010101" charset="-122"/>
                <a:cs typeface="Times New Roman" panose="02020603050405020304" charset="0"/>
              </a:rPr>
              <a:t>·</a:t>
            </a:r>
            <a:r>
              <a:rPr lang="zh-CN" altLang="en-US" sz="2400">
                <a:latin typeface="Times New Roman" panose="02020603050405020304" charset="0"/>
                <a:ea typeface="华文中宋" panose="02010600040101010101" charset="-122"/>
                <a:cs typeface="Times New Roman" panose="02020603050405020304" charset="0"/>
              </a:rPr>
              <a:t>甘泽尔对瑞士媒体表示，滚落的碎石掩埋了约</a:t>
            </a:r>
            <a:r>
              <a:rPr lang="en-US" altLang="zh-CN" sz="2400">
                <a:latin typeface="Times New Roman" panose="02020603050405020304" charset="0"/>
                <a:ea typeface="华文中宋" panose="02010600040101010101" charset="-122"/>
                <a:cs typeface="Times New Roman" panose="02020603050405020304" charset="0"/>
              </a:rPr>
              <a:t> 90% </a:t>
            </a:r>
            <a:r>
              <a:rPr lang="zh-CN" altLang="en-US" sz="2400">
                <a:latin typeface="Times New Roman" panose="02020603050405020304" charset="0"/>
                <a:ea typeface="华文中宋" panose="02010600040101010101" charset="-122"/>
                <a:cs typeface="Times New Roman" panose="02020603050405020304" charset="0"/>
              </a:rPr>
              <a:t>的村庄。当局怀疑此次坍塌是由高山积雪融化引发的，但其确切诱因尚不清楚。</a:t>
            </a:r>
            <a:endParaRPr lang="zh-CN" altLang="en-US" sz="2400">
              <a:latin typeface="Times New Roman" panose="02020603050405020304" charset="0"/>
              <a:ea typeface="华文中宋" panose="02010600040101010101" charset="-122"/>
              <a:cs typeface="Times New Roman" panose="02020603050405020304" charset="0"/>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文本框 6"/>
          <p:cNvSpPr txBox="1"/>
          <p:nvPr/>
        </p:nvSpPr>
        <p:spPr>
          <a:xfrm>
            <a:off x="1075690" y="217805"/>
            <a:ext cx="10040620" cy="1014730"/>
          </a:xfrm>
          <a:prstGeom prst="rect">
            <a:avLst/>
          </a:prstGeom>
          <a:noFill/>
        </p:spPr>
        <p:txBody>
          <a:bodyPr wrap="square" rtlCol="0" anchor="t">
            <a:spAutoFit/>
          </a:bodyPr>
          <a:p>
            <a:pPr algn="ctr">
              <a:buClrTx/>
              <a:buSzTx/>
              <a:buFontTx/>
            </a:pPr>
            <a:r>
              <a:rPr lang="en-US" altLang="zh-CN" sz="3200" b="1">
                <a:sym typeface="+mn-ea"/>
              </a:rPr>
              <a:t>4. The secret to chopping onions without crying</a:t>
            </a:r>
            <a:endParaRPr lang="en-US" altLang="zh-CN" sz="3200" b="1">
              <a:sym typeface="+mn-ea"/>
            </a:endParaRPr>
          </a:p>
          <a:p>
            <a:pPr algn="ctr">
              <a:buClrTx/>
              <a:buSzTx/>
              <a:buFontTx/>
            </a:pPr>
            <a:r>
              <a:rPr lang="zh-CN" altLang="en-US" sz="2800" b="1" kern="0">
                <a:solidFill>
                  <a:srgbClr val="ED7D31"/>
                </a:solidFill>
                <a:latin typeface="微软雅黑" panose="020B0503020204020204" charset="-122"/>
                <a:ea typeface="微软雅黑" panose="020B0503020204020204" charset="-122"/>
                <a:cs typeface="Arial" panose="020B0604020202020204" pitchFamily="34" charset="0"/>
                <a:sym typeface="+mn-ea"/>
              </a:rPr>
              <a:t>切洋葱不流泪的秘密</a:t>
            </a:r>
            <a:endParaRPr lang="en-US" altLang="zh-CN" sz="2800" b="1" kern="0">
              <a:solidFill>
                <a:srgbClr val="ED7D31"/>
              </a:solidFill>
              <a:latin typeface="微软雅黑" panose="020B0503020204020204" charset="-122"/>
              <a:ea typeface="微软雅黑" panose="020B0503020204020204" charset="-122"/>
              <a:cs typeface="Arial" panose="020B0604020202020204" pitchFamily="34" charset="0"/>
              <a:sym typeface="+mn-ea"/>
            </a:endParaRPr>
          </a:p>
        </p:txBody>
      </p:sp>
      <p:pic>
        <p:nvPicPr>
          <p:cNvPr id="5" name="图片 4"/>
          <p:cNvPicPr>
            <a:picLocks noChangeAspect="1"/>
          </p:cNvPicPr>
          <p:nvPr/>
        </p:nvPicPr>
        <p:blipFill>
          <a:blip r:embed="rId1"/>
          <a:stretch>
            <a:fillRect/>
          </a:stretch>
        </p:blipFill>
        <p:spPr>
          <a:xfrm>
            <a:off x="2256000" y="1608455"/>
            <a:ext cx="7679999" cy="4320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0" y="648335"/>
            <a:ext cx="12210415" cy="5990590"/>
          </a:xfrm>
          <a:prstGeom prst="rect">
            <a:avLst/>
          </a:prstGeom>
          <a:noFill/>
        </p:spPr>
        <p:txBody>
          <a:bodyPr wrap="square" rtlCol="0" anchor="t">
            <a:spAutoFit/>
          </a:bodyPr>
          <a:p>
            <a:pPr indent="0" fontAlgn="auto">
              <a:lnSpc>
                <a:spcPts val="2300"/>
              </a:lnSpc>
            </a:pPr>
            <a:r>
              <a:rPr lang="en-US" altLang="zh-CN" sz="2000">
                <a:latin typeface="Times New Roman" panose="02020603050405020304" charset="0"/>
                <a:cs typeface="Times New Roman" panose="02020603050405020304" charset="0"/>
              </a:rPr>
              <a:t>    If you find yourself crying when chopping onions, physicists have found a possible solution – but chefs probably aren’t going to like it.When onions are cut open, they spray a mixture of sulphur-rich compounds into the air, one of which is syn-propanethial-S-oxide, a chemical that triggers the nerves in the eye responsible for tears.</a:t>
            </a:r>
            <a:endParaRPr lang="en-US" altLang="zh-CN" sz="2000">
              <a:latin typeface="Times New Roman" panose="02020603050405020304" charset="0"/>
              <a:cs typeface="Times New Roman" panose="02020603050405020304" charset="0"/>
            </a:endParaRPr>
          </a:p>
          <a:p>
            <a:pPr indent="0" fontAlgn="auto">
              <a:lnSpc>
                <a:spcPts val="2300"/>
              </a:lnSpc>
            </a:pPr>
            <a:r>
              <a:rPr lang="en-US" altLang="zh-CN" sz="2000">
                <a:latin typeface="Times New Roman" panose="02020603050405020304" charset="0"/>
                <a:cs typeface="Times New Roman" panose="02020603050405020304" charset="0"/>
              </a:rPr>
              <a:t>    Sunghwan Jung at Cornell University in New York state and his team used a high-speed camera to analyse the spray made when brown onions are cut with blades of varying thickness and at different speeds. Using a mounted guillotine consisting of a thin steel blade released from above, Jung and his team sliced a quarter of an onion that had been coated in black spray paint, which helped them track how the onion deformed, and watched the spray with a high-speed camera. They also used an electron microscope to measure the width of the blade tip, which varied between 5 and 200 micrometres, and changed the height of the blade to adjust the cutting speed, ranging from around 0.4 to 2 metres per second.</a:t>
            </a:r>
            <a:endParaRPr lang="en-US" altLang="zh-CN" sz="2000">
              <a:latin typeface="Times New Roman" panose="02020603050405020304" charset="0"/>
              <a:cs typeface="Times New Roman" panose="02020603050405020304" charset="0"/>
            </a:endParaRPr>
          </a:p>
          <a:p>
            <a:pPr indent="0" fontAlgn="auto">
              <a:lnSpc>
                <a:spcPts val="2300"/>
              </a:lnSpc>
            </a:pPr>
            <a:r>
              <a:rPr lang="en-US" altLang="zh-CN" sz="2000">
                <a:latin typeface="Times New Roman" panose="02020603050405020304" charset="0"/>
                <a:cs typeface="Times New Roman" panose="02020603050405020304" charset="0"/>
              </a:rPr>
              <a:t>    The researchers found that sharp blades produced fewer, slower droplets with less energy. When an onion is cut with a dull knife, the blade causes the onion skin to bend, storing </a:t>
            </a:r>
            <a:r>
              <a:rPr lang="en-US" altLang="zh-CN" sz="2000">
                <a:solidFill>
                  <a:srgbClr val="0000FF"/>
                </a:solidFill>
                <a:latin typeface="Times New Roman" panose="02020603050405020304" charset="0"/>
                <a:cs typeface="Times New Roman" panose="02020603050405020304" charset="0"/>
              </a:rPr>
              <a:t>elastic </a:t>
            </a:r>
            <a:r>
              <a:rPr lang="en-US" altLang="zh-CN" sz="2000">
                <a:latin typeface="Times New Roman" panose="02020603050405020304" charset="0"/>
                <a:cs typeface="Times New Roman" panose="02020603050405020304" charset="0"/>
              </a:rPr>
              <a:t>energy and building up pressure inside the onion. As a result, when the skin erupts, it does so more </a:t>
            </a:r>
            <a:r>
              <a:rPr lang="en-US" altLang="zh-CN" sz="2000" u="sng">
                <a:latin typeface="Times New Roman" panose="02020603050405020304" charset="0"/>
                <a:cs typeface="Times New Roman" panose="02020603050405020304" charset="0"/>
              </a:rPr>
              <a:t>explosively</a:t>
            </a:r>
            <a:r>
              <a:rPr lang="en-US" altLang="zh-CN" sz="2000">
                <a:latin typeface="Times New Roman" panose="02020603050405020304" charset="0"/>
                <a:cs typeface="Times New Roman" panose="02020603050405020304" charset="0"/>
              </a:rPr>
              <a:t>, causing some particles to reach speeds of up to 40 metres per second.</a:t>
            </a:r>
            <a:endParaRPr lang="en-US" altLang="zh-CN" sz="2000">
              <a:latin typeface="Times New Roman" panose="02020603050405020304" charset="0"/>
              <a:cs typeface="Times New Roman" panose="02020603050405020304" charset="0"/>
            </a:endParaRPr>
          </a:p>
          <a:p>
            <a:pPr indent="0" fontAlgn="auto">
              <a:lnSpc>
                <a:spcPts val="2300"/>
              </a:lnSpc>
            </a:pPr>
            <a:r>
              <a:rPr lang="en-US" altLang="zh-CN" sz="2000">
                <a:latin typeface="Times New Roman" panose="02020603050405020304" charset="0"/>
                <a:cs typeface="Times New Roman" panose="02020603050405020304" charset="0"/>
              </a:rPr>
              <a:t>    A </a:t>
            </a:r>
            <a:r>
              <a:rPr lang="en-US" altLang="zh-CN" sz="2000">
                <a:solidFill>
                  <a:srgbClr val="0000FF"/>
                </a:solidFill>
                <a:latin typeface="Times New Roman" panose="02020603050405020304" charset="0"/>
                <a:cs typeface="Times New Roman" panose="02020603050405020304" charset="0"/>
              </a:rPr>
              <a:t>blunt </a:t>
            </a:r>
            <a:r>
              <a:rPr lang="en-US" altLang="zh-CN" sz="2000">
                <a:latin typeface="Times New Roman" panose="02020603050405020304" charset="0"/>
                <a:cs typeface="Times New Roman" panose="02020603050405020304" charset="0"/>
              </a:rPr>
              <a:t>knife can produce as much as 40 times as many droplets as a sharp one, while the fastest speeds produced four times as many particles as the lowest cutting speeds, the team found. Therefore, sharp knives and slow cuts should result in less of the irritating chemicals getting into your eyes – but Jung and his colleagues didn’t put this to the test. They declined to discuss the research with </a:t>
            </a:r>
            <a:r>
              <a:rPr lang="en-US" altLang="zh-CN" sz="2000" i="1">
                <a:latin typeface="Times New Roman" panose="02020603050405020304" charset="0"/>
                <a:cs typeface="Times New Roman" panose="02020603050405020304" charset="0"/>
              </a:rPr>
              <a:t>New Scientist</a:t>
            </a:r>
            <a:r>
              <a:rPr lang="en-US" altLang="zh-CN" sz="2000">
                <a:latin typeface="Times New Roman" panose="02020603050405020304" charset="0"/>
                <a:cs typeface="Times New Roman" panose="02020603050405020304" charset="0"/>
              </a:rPr>
              <a:t>.</a:t>
            </a:r>
            <a:endParaRPr lang="en-US" altLang="zh-CN" sz="2000">
              <a:latin typeface="Times New Roman" panose="02020603050405020304" charset="0"/>
              <a:cs typeface="Times New Roman" panose="02020603050405020304" charset="0"/>
            </a:endParaRPr>
          </a:p>
          <a:p>
            <a:pPr indent="0" fontAlgn="auto">
              <a:lnSpc>
                <a:spcPts val="2300"/>
              </a:lnSpc>
            </a:pPr>
            <a:r>
              <a:rPr lang="en-US" altLang="zh-CN" sz="2000">
                <a:latin typeface="Times New Roman" panose="02020603050405020304" charset="0"/>
                <a:cs typeface="Times New Roman" panose="02020603050405020304" charset="0"/>
              </a:rPr>
              <a:t>    “Whether it’s really going to change much in the kitchen, it’s not obvious to me it’s going to be particularly useful,” says Anne Juel at the University of Manchester, UK.</a:t>
            </a:r>
            <a:endParaRPr lang="en-US" altLang="zh-CN" sz="2000">
              <a:latin typeface="Times New Roman" panose="02020603050405020304" charset="0"/>
              <a:cs typeface="Times New Roman" panose="02020603050405020304" charset="0"/>
            </a:endParaRPr>
          </a:p>
        </p:txBody>
      </p:sp>
      <p:sp>
        <p:nvSpPr>
          <p:cNvPr id="10" name="文本框 16"/>
          <p:cNvSpPr txBox="1"/>
          <p:nvPr>
            <p:custDataLst>
              <p:tags r:id="rId1"/>
            </p:custDataLst>
          </p:nvPr>
        </p:nvSpPr>
        <p:spPr>
          <a:xfrm>
            <a:off x="-19050" y="0"/>
            <a:ext cx="334264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Reading Comprehension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4" name="文本框 13"/>
          <p:cNvSpPr txBox="1"/>
          <p:nvPr>
            <p:custDataLst>
              <p:tags r:id="rId2"/>
            </p:custDataLst>
          </p:nvPr>
        </p:nvSpPr>
        <p:spPr>
          <a:xfrm>
            <a:off x="3846830" y="0"/>
            <a:ext cx="6337935" cy="445135"/>
          </a:xfrm>
          <a:prstGeom prst="rect">
            <a:avLst/>
          </a:prstGeom>
          <a:noFill/>
        </p:spPr>
        <p:txBody>
          <a:bodyPr wrap="square" rtlCol="0" anchor="t">
            <a:spAutoFit/>
          </a:bodyPr>
          <a:p>
            <a:pPr algn="l">
              <a:buClrTx/>
              <a:buSzTx/>
              <a:buFontTx/>
            </a:pPr>
            <a:r>
              <a:rPr lang="en-US" altLang="zh-CN" sz="2300" b="1" i="1">
                <a:solidFill>
                  <a:srgbClr val="ED7D31"/>
                </a:solidFill>
                <a:latin typeface="微软雅黑" panose="020B0503020204020204" charset="-122"/>
                <a:ea typeface="微软雅黑" panose="020B0503020204020204" charset="-122"/>
                <a:cs typeface="微软雅黑" panose="020B0503020204020204" charset="-122"/>
                <a:sym typeface="+mn-ea"/>
              </a:rPr>
              <a:t>New Scientist</a:t>
            </a:r>
            <a:r>
              <a:rPr lang="zh-CN" altLang="en-US" sz="2300" b="1">
                <a:solidFill>
                  <a:srgbClr val="ED7D31"/>
                </a:solidFill>
                <a:latin typeface="微软雅黑" panose="020B0503020204020204" charset="-122"/>
                <a:ea typeface="微软雅黑" panose="020B0503020204020204" charset="-122"/>
                <a:cs typeface="微软雅黑" panose="020B0503020204020204" charset="-122"/>
                <a:sym typeface="+mn-ea"/>
              </a:rPr>
              <a:t>（</a:t>
            </a:r>
            <a:r>
              <a:rPr lang="en-US" altLang="zh-CN" sz="2300" b="1">
                <a:solidFill>
                  <a:srgbClr val="ED7D31"/>
                </a:solidFill>
                <a:latin typeface="微软雅黑" panose="020B0503020204020204" charset="-122"/>
                <a:ea typeface="微软雅黑" panose="020B0503020204020204" charset="-122"/>
                <a:cs typeface="微软雅黑" panose="020B0503020204020204" charset="-122"/>
                <a:sym typeface="+mn-ea"/>
              </a:rPr>
              <a:t>May 24, 2025 P11)</a:t>
            </a:r>
            <a:endParaRPr lang="en-US" altLang="zh-CN" sz="2300" b="1">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矩形 9"/>
          <p:cNvSpPr/>
          <p:nvPr>
            <p:custDataLst>
              <p:tags r:id="rId1"/>
            </p:custDataLst>
          </p:nvPr>
        </p:nvSpPr>
        <p:spPr>
          <a:xfrm>
            <a:off x="2037715" y="789940"/>
            <a:ext cx="8895715" cy="1886585"/>
          </a:xfrm>
          <a:prstGeom prst="rect">
            <a:avLst/>
          </a:prstGeom>
          <a:solidFill>
            <a:schemeClr val="accent2">
              <a:lumMod val="20000"/>
              <a:lumOff val="80000"/>
            </a:schemeClr>
          </a:solidFill>
          <a:ln w="34925" cmpd="sng">
            <a:noFill/>
            <a:prstDash val="sysDash"/>
          </a:ln>
        </p:spPr>
        <p:txBody>
          <a:bodyPr wrap="square">
            <a:spAutoFit/>
          </a:bodyPr>
          <a:p>
            <a:pPr indent="0" algn="just" fontAlgn="auto">
              <a:lnSpc>
                <a:spcPts val="2800"/>
              </a:lnSpc>
            </a:pPr>
            <a:r>
              <a:rPr lang="en-US" altLang="zh-CN" sz="2000" b="0" i="0" smtClean="0">
                <a:latin typeface="Times New Roman" panose="02020603050405020304" charset="0"/>
                <a:ea typeface="华文中宋" panose="02010600040101010101" charset="-122"/>
                <a:cs typeface="Times New Roman" panose="02020603050405020304" charset="0"/>
              </a:rPr>
              <a:t>1. What does the underlined word “explosively” mean in Paragraph 3? .</a:t>
            </a:r>
            <a:endParaRPr lang="en-US" altLang="zh-CN" sz="2000" b="0" i="0" smtClean="0">
              <a:latin typeface="Times New Roman" panose="02020603050405020304" charset="0"/>
              <a:ea typeface="华文中宋" panose="02010600040101010101" charset="-122"/>
              <a:cs typeface="Times New Roman" panose="02020603050405020304" charset="0"/>
            </a:endParaRPr>
          </a:p>
          <a:p>
            <a:pPr indent="0" algn="just" fontAlgn="auto">
              <a:lnSpc>
                <a:spcPts val="2800"/>
              </a:lnSpc>
            </a:pPr>
            <a:r>
              <a:rPr lang="en-US" altLang="zh-CN" sz="2000" b="0" i="0" smtClean="0">
                <a:latin typeface="Times New Roman" panose="02020603050405020304" charset="0"/>
                <a:ea typeface="华文中宋" panose="02010600040101010101" charset="-122"/>
                <a:cs typeface="Times New Roman" panose="02020603050405020304" charset="0"/>
              </a:rPr>
              <a:t>A. slowly and gently</a:t>
            </a:r>
            <a:endParaRPr lang="en-US" altLang="zh-CN" sz="2000" b="0" i="0" smtClean="0">
              <a:latin typeface="Times New Roman" panose="02020603050405020304" charset="0"/>
              <a:ea typeface="华文中宋" panose="02010600040101010101" charset="-122"/>
              <a:cs typeface="Times New Roman" panose="02020603050405020304" charset="0"/>
            </a:endParaRPr>
          </a:p>
          <a:p>
            <a:pPr indent="0" algn="just" fontAlgn="auto">
              <a:lnSpc>
                <a:spcPts val="2800"/>
              </a:lnSpc>
            </a:pPr>
            <a:r>
              <a:rPr lang="en-US" altLang="zh-CN" sz="2000" b="0" i="0" smtClean="0">
                <a:latin typeface="Times New Roman" panose="02020603050405020304" charset="0"/>
                <a:ea typeface="华文中宋" panose="02010600040101010101" charset="-122"/>
                <a:cs typeface="Times New Roman" panose="02020603050405020304" charset="0"/>
              </a:rPr>
              <a:t>B. suddenly and violently</a:t>
            </a:r>
            <a:endParaRPr lang="en-US" altLang="zh-CN" sz="2000" b="0" i="0" smtClean="0">
              <a:latin typeface="Times New Roman" panose="02020603050405020304" charset="0"/>
              <a:ea typeface="华文中宋" panose="02010600040101010101" charset="-122"/>
              <a:cs typeface="Times New Roman" panose="02020603050405020304" charset="0"/>
            </a:endParaRPr>
          </a:p>
          <a:p>
            <a:pPr indent="0" algn="just" fontAlgn="auto">
              <a:lnSpc>
                <a:spcPts val="2800"/>
              </a:lnSpc>
            </a:pPr>
            <a:r>
              <a:rPr lang="en-US" altLang="zh-CN" sz="2000" b="0" i="0" smtClean="0">
                <a:latin typeface="Times New Roman" panose="02020603050405020304" charset="0"/>
                <a:ea typeface="华文中宋" panose="02010600040101010101" charset="-122"/>
                <a:cs typeface="Times New Roman" panose="02020603050405020304" charset="0"/>
              </a:rPr>
              <a:t>C. silently and invisibly</a:t>
            </a:r>
            <a:endParaRPr lang="en-US" altLang="zh-CN" sz="2000" b="0" i="0" smtClean="0">
              <a:latin typeface="Times New Roman" panose="02020603050405020304" charset="0"/>
              <a:ea typeface="华文中宋" panose="02010600040101010101" charset="-122"/>
              <a:cs typeface="Times New Roman" panose="02020603050405020304" charset="0"/>
            </a:endParaRPr>
          </a:p>
          <a:p>
            <a:pPr indent="0" algn="just" fontAlgn="auto">
              <a:lnSpc>
                <a:spcPts val="2800"/>
              </a:lnSpc>
            </a:pPr>
            <a:r>
              <a:rPr lang="en-US" altLang="zh-CN" sz="2000" b="0" i="0" smtClean="0">
                <a:latin typeface="Times New Roman" panose="02020603050405020304" charset="0"/>
                <a:ea typeface="华文中宋" panose="02010600040101010101" charset="-122"/>
                <a:cs typeface="Times New Roman" panose="02020603050405020304" charset="0"/>
              </a:rPr>
              <a:t>D. repeatedly and predictably</a:t>
            </a:r>
            <a:endParaRPr lang="en-US" altLang="zh-CN" sz="2000" b="0" i="0" smtClean="0">
              <a:latin typeface="Times New Roman" panose="02020603050405020304" charset="0"/>
              <a:ea typeface="华文中宋" panose="02010600040101010101" charset="-122"/>
              <a:cs typeface="Times New Roman" panose="02020603050405020304" charset="0"/>
            </a:endParaRPr>
          </a:p>
        </p:txBody>
      </p:sp>
      <p:sp>
        <p:nvSpPr>
          <p:cNvPr id="11" name="矩形 10"/>
          <p:cNvSpPr/>
          <p:nvPr>
            <p:custDataLst>
              <p:tags r:id="rId2"/>
            </p:custDataLst>
          </p:nvPr>
        </p:nvSpPr>
        <p:spPr>
          <a:xfrm>
            <a:off x="2037715" y="2834005"/>
            <a:ext cx="8896350" cy="1886585"/>
          </a:xfrm>
          <a:prstGeom prst="rect">
            <a:avLst/>
          </a:prstGeom>
          <a:solidFill>
            <a:schemeClr val="bg2"/>
          </a:solidFill>
          <a:ln w="34925" cmpd="sng">
            <a:noFill/>
            <a:prstDash val="sysDash"/>
          </a:ln>
        </p:spPr>
        <p:txBody>
          <a:bodyPr wrap="square">
            <a:spAutoFit/>
          </a:bodyPr>
          <a:p>
            <a:pPr indent="0" algn="just" fontAlgn="auto">
              <a:lnSpc>
                <a:spcPts val="2800"/>
              </a:lnSpc>
            </a:pPr>
            <a:r>
              <a:rPr lang="en-US" altLang="zh-CN" sz="2000" b="0" i="0" smtClean="0">
                <a:latin typeface="Times New Roman" panose="02020603050405020304" charset="0"/>
                <a:ea typeface="华文中宋" panose="02010600040101010101" charset="-122"/>
                <a:cs typeface="Times New Roman" panose="02020603050405020304" charset="0"/>
              </a:rPr>
              <a:t>2. What can be inferred about using a blunt knife to cut onions?</a:t>
            </a:r>
            <a:endParaRPr lang="en-US" altLang="zh-CN" sz="2000" b="0" i="0" smtClean="0">
              <a:latin typeface="Times New Roman" panose="02020603050405020304" charset="0"/>
              <a:ea typeface="华文中宋" panose="02010600040101010101" charset="-122"/>
              <a:cs typeface="Times New Roman" panose="02020603050405020304" charset="0"/>
            </a:endParaRPr>
          </a:p>
          <a:p>
            <a:pPr indent="0" algn="just" fontAlgn="auto">
              <a:lnSpc>
                <a:spcPts val="2800"/>
              </a:lnSpc>
            </a:pPr>
            <a:r>
              <a:rPr lang="en-US" altLang="zh-CN" sz="2000" b="0" i="0" smtClean="0">
                <a:latin typeface="Times New Roman" panose="02020603050405020304" charset="0"/>
                <a:ea typeface="华文中宋" panose="02010600040101010101" charset="-122"/>
                <a:cs typeface="Times New Roman" panose="02020603050405020304" charset="0"/>
              </a:rPr>
              <a:t>A. It reduces the amount of chemicals released.</a:t>
            </a:r>
            <a:endParaRPr lang="en-US" altLang="zh-CN" sz="2000" b="0" i="0" smtClean="0">
              <a:latin typeface="Times New Roman" panose="02020603050405020304" charset="0"/>
              <a:ea typeface="华文中宋" panose="02010600040101010101" charset="-122"/>
              <a:cs typeface="Times New Roman" panose="02020603050405020304" charset="0"/>
            </a:endParaRPr>
          </a:p>
          <a:p>
            <a:pPr indent="0" algn="just" fontAlgn="auto">
              <a:lnSpc>
                <a:spcPts val="2800"/>
              </a:lnSpc>
            </a:pPr>
            <a:r>
              <a:rPr lang="en-US" altLang="zh-CN" sz="2000" b="0" i="0" smtClean="0">
                <a:latin typeface="Times New Roman" panose="02020603050405020304" charset="0"/>
                <a:ea typeface="华文中宋" panose="02010600040101010101" charset="-122"/>
                <a:cs typeface="Times New Roman" panose="02020603050405020304" charset="0"/>
              </a:rPr>
              <a:t>B. It causes more droplets to spray at higher speeds.</a:t>
            </a:r>
            <a:endParaRPr lang="en-US" altLang="zh-CN" sz="2000" b="0" i="0" smtClean="0">
              <a:latin typeface="Times New Roman" panose="02020603050405020304" charset="0"/>
              <a:ea typeface="华文中宋" panose="02010600040101010101" charset="-122"/>
              <a:cs typeface="Times New Roman" panose="02020603050405020304" charset="0"/>
            </a:endParaRPr>
          </a:p>
          <a:p>
            <a:pPr indent="0" algn="just" fontAlgn="auto">
              <a:lnSpc>
                <a:spcPts val="2800"/>
              </a:lnSpc>
            </a:pPr>
            <a:r>
              <a:rPr lang="en-US" altLang="zh-CN" sz="2000" b="0" i="0" smtClean="0">
                <a:latin typeface="Times New Roman" panose="02020603050405020304" charset="0"/>
                <a:ea typeface="华文中宋" panose="02010600040101010101" charset="-122"/>
                <a:cs typeface="Times New Roman" panose="02020603050405020304" charset="0"/>
              </a:rPr>
              <a:t>C. It is the preferred method for professional chefs.</a:t>
            </a:r>
            <a:endParaRPr lang="en-US" altLang="zh-CN" sz="2000" b="0" i="0" smtClean="0">
              <a:latin typeface="Times New Roman" panose="02020603050405020304" charset="0"/>
              <a:ea typeface="华文中宋" panose="02010600040101010101" charset="-122"/>
              <a:cs typeface="Times New Roman" panose="02020603050405020304" charset="0"/>
            </a:endParaRPr>
          </a:p>
          <a:p>
            <a:pPr indent="0" algn="just" fontAlgn="auto">
              <a:lnSpc>
                <a:spcPts val="2800"/>
              </a:lnSpc>
            </a:pPr>
            <a:r>
              <a:rPr lang="en-US" altLang="zh-CN" sz="2000" b="0" i="0" smtClean="0">
                <a:latin typeface="Times New Roman" panose="02020603050405020304" charset="0"/>
                <a:ea typeface="华文中宋" panose="02010600040101010101" charset="-122"/>
                <a:cs typeface="Times New Roman" panose="02020603050405020304" charset="0"/>
              </a:rPr>
              <a:t>D. It prevents the onion skin from bending.</a:t>
            </a:r>
            <a:endParaRPr lang="en-US" altLang="zh-CN" sz="2000" b="0" i="0" smtClean="0">
              <a:latin typeface="Times New Roman" panose="02020603050405020304" charset="0"/>
              <a:ea typeface="华文中宋" panose="02010600040101010101" charset="-122"/>
              <a:cs typeface="Times New Roman" panose="02020603050405020304" charset="0"/>
            </a:endParaRPr>
          </a:p>
        </p:txBody>
      </p:sp>
      <p:pic>
        <p:nvPicPr>
          <p:cNvPr id="6" name="图片 5"/>
          <p:cNvPicPr>
            <a:picLocks noChangeAspect="1"/>
          </p:cNvPicPr>
          <p:nvPr>
            <p:custDataLst>
              <p:tags r:id="rId3"/>
            </p:custDataLst>
          </p:nvPr>
        </p:nvPicPr>
        <p:blipFill>
          <a:blip r:embed="rId4">
            <a:clrChange>
              <a:clrFrom>
                <a:srgbClr val="FFFFFF">
                  <a:alpha val="100000"/>
                </a:srgbClr>
              </a:clrFrom>
              <a:clrTo>
                <a:srgbClr val="FFFFFF">
                  <a:alpha val="100000"/>
                  <a:alpha val="0"/>
                </a:srgbClr>
              </a:clrTo>
            </a:clrChange>
          </a:blip>
          <a:srcRect l="70052" t="56434" r="6315" b="20374"/>
          <a:stretch>
            <a:fillRect/>
          </a:stretch>
        </p:blipFill>
        <p:spPr>
          <a:xfrm>
            <a:off x="2037715" y="4893945"/>
            <a:ext cx="379466" cy="396000"/>
          </a:xfrm>
          <a:prstGeom prst="rect">
            <a:avLst/>
          </a:prstGeom>
        </p:spPr>
      </p:pic>
      <p:pic>
        <p:nvPicPr>
          <p:cNvPr id="8" name="图片 7"/>
          <p:cNvPicPr>
            <a:picLocks noChangeAspect="1"/>
          </p:cNvPicPr>
          <p:nvPr>
            <p:custDataLst>
              <p:tags r:id="rId5"/>
            </p:custDataLst>
          </p:nvPr>
        </p:nvPicPr>
        <p:blipFill>
          <a:blip r:embed="rId4">
            <a:clrChange>
              <a:clrFrom>
                <a:srgbClr val="FFFFFF">
                  <a:alpha val="100000"/>
                </a:srgbClr>
              </a:clrFrom>
              <a:clrTo>
                <a:srgbClr val="FFFFFF">
                  <a:alpha val="100000"/>
                  <a:alpha val="0"/>
                </a:srgbClr>
              </a:clrTo>
            </a:clrChange>
          </a:blip>
          <a:srcRect l="70052" t="56434" r="6315" b="20374"/>
          <a:stretch>
            <a:fillRect/>
          </a:stretch>
        </p:blipFill>
        <p:spPr>
          <a:xfrm>
            <a:off x="1979930" y="1581785"/>
            <a:ext cx="379466" cy="396000"/>
          </a:xfrm>
          <a:prstGeom prst="rect">
            <a:avLst/>
          </a:prstGeom>
        </p:spPr>
      </p:pic>
      <p:sp>
        <p:nvSpPr>
          <p:cNvPr id="13" name="矩形 12"/>
          <p:cNvSpPr/>
          <p:nvPr>
            <p:custDataLst>
              <p:tags r:id="rId6"/>
            </p:custDataLst>
          </p:nvPr>
        </p:nvSpPr>
        <p:spPr>
          <a:xfrm>
            <a:off x="2037715" y="4858385"/>
            <a:ext cx="8896350" cy="1886585"/>
          </a:xfrm>
          <a:prstGeom prst="rect">
            <a:avLst/>
          </a:prstGeom>
          <a:solidFill>
            <a:schemeClr val="accent6">
              <a:lumMod val="20000"/>
              <a:lumOff val="80000"/>
            </a:schemeClr>
          </a:solidFill>
          <a:ln w="34925" cmpd="sng">
            <a:noFill/>
            <a:prstDash val="sysDash"/>
          </a:ln>
        </p:spPr>
        <p:txBody>
          <a:bodyPr wrap="square" rtlCol="0" anchor="t">
            <a:spAutoFit/>
          </a:bodyPr>
          <a:p>
            <a:pPr lvl="0" indent="0" algn="just" fontAlgn="auto">
              <a:lnSpc>
                <a:spcPts val="2800"/>
              </a:lnSpc>
              <a:buClrTx/>
              <a:buSzTx/>
              <a:buFontTx/>
            </a:pPr>
            <a:r>
              <a:rPr lang="en-US" altLang="zh-CN" sz="2000" smtClean="0">
                <a:latin typeface="Times New Roman" panose="02020603050405020304" charset="0"/>
                <a:ea typeface="华文中宋" panose="02010600040101010101" charset="-122"/>
                <a:cs typeface="Times New Roman" panose="02020603050405020304" charset="0"/>
                <a:sym typeface="+mn-ea"/>
              </a:rPr>
              <a:t>3. Which of the following is the best title for the text?</a:t>
            </a:r>
            <a:endParaRPr lang="en-US" altLang="zh-CN" sz="2000" smtClean="0">
              <a:latin typeface="Times New Roman" panose="02020603050405020304" charset="0"/>
              <a:ea typeface="华文中宋" panose="02010600040101010101" charset="-122"/>
              <a:cs typeface="Times New Roman" panose="02020603050405020304" charset="0"/>
              <a:sym typeface="+mn-ea"/>
            </a:endParaRPr>
          </a:p>
          <a:p>
            <a:pPr lvl="0" indent="0" algn="just" fontAlgn="auto">
              <a:lnSpc>
                <a:spcPts val="2800"/>
              </a:lnSpc>
              <a:buClrTx/>
              <a:buSzTx/>
              <a:buFontTx/>
            </a:pPr>
            <a:r>
              <a:rPr lang="en-US" altLang="zh-CN" sz="2000" smtClean="0">
                <a:latin typeface="Times New Roman" panose="02020603050405020304" charset="0"/>
                <a:ea typeface="华文中宋" panose="02010600040101010101" charset="-122"/>
                <a:cs typeface="Times New Roman" panose="02020603050405020304" charset="0"/>
                <a:sym typeface="+mn-ea"/>
              </a:rPr>
              <a:t>A. The Health Risks of Cooking with Onions</a:t>
            </a:r>
            <a:endParaRPr lang="en-US" altLang="zh-CN" sz="2000" smtClean="0">
              <a:latin typeface="Times New Roman" panose="02020603050405020304" charset="0"/>
              <a:ea typeface="华文中宋" panose="02010600040101010101" charset="-122"/>
              <a:cs typeface="Times New Roman" panose="02020603050405020304" charset="0"/>
              <a:sym typeface="+mn-ea"/>
            </a:endParaRPr>
          </a:p>
          <a:p>
            <a:pPr lvl="0" indent="0" algn="just" fontAlgn="auto">
              <a:lnSpc>
                <a:spcPts val="2800"/>
              </a:lnSpc>
              <a:buClrTx/>
              <a:buSzTx/>
              <a:buFontTx/>
            </a:pPr>
            <a:r>
              <a:rPr lang="en-US" altLang="zh-CN" sz="2000" smtClean="0">
                <a:latin typeface="Times New Roman" panose="02020603050405020304" charset="0"/>
                <a:ea typeface="华文中宋" panose="02010600040101010101" charset="-122"/>
                <a:cs typeface="Times New Roman" panose="02020603050405020304" charset="0"/>
                <a:sym typeface="+mn-ea"/>
              </a:rPr>
              <a:t>B. How to Choose the Perfect Kitchen Knife</a:t>
            </a:r>
            <a:endParaRPr lang="en-US" altLang="zh-CN" sz="2000" smtClean="0">
              <a:latin typeface="Times New Roman" panose="02020603050405020304" charset="0"/>
              <a:ea typeface="华文中宋" panose="02010600040101010101" charset="-122"/>
              <a:cs typeface="Times New Roman" panose="02020603050405020304" charset="0"/>
              <a:sym typeface="+mn-ea"/>
            </a:endParaRPr>
          </a:p>
          <a:p>
            <a:pPr lvl="0" indent="0" algn="just" fontAlgn="auto">
              <a:lnSpc>
                <a:spcPts val="2800"/>
              </a:lnSpc>
              <a:buClrTx/>
              <a:buSzTx/>
              <a:buFontTx/>
            </a:pPr>
            <a:r>
              <a:rPr lang="en-US" altLang="zh-CN" sz="2000" smtClean="0">
                <a:latin typeface="Times New Roman" panose="02020603050405020304" charset="0"/>
                <a:ea typeface="华文中宋" panose="02010600040101010101" charset="-122"/>
                <a:cs typeface="Times New Roman" panose="02020603050405020304" charset="0"/>
                <a:sym typeface="+mn-ea"/>
              </a:rPr>
              <a:t>C. The Physics Behind Tear-Free Onion Chopping</a:t>
            </a:r>
            <a:endParaRPr lang="en-US" altLang="zh-CN" sz="2000" smtClean="0">
              <a:latin typeface="Times New Roman" panose="02020603050405020304" charset="0"/>
              <a:ea typeface="华文中宋" panose="02010600040101010101" charset="-122"/>
              <a:cs typeface="Times New Roman" panose="02020603050405020304" charset="0"/>
              <a:sym typeface="+mn-ea"/>
            </a:endParaRPr>
          </a:p>
          <a:p>
            <a:pPr lvl="0" indent="0" algn="just" fontAlgn="auto">
              <a:lnSpc>
                <a:spcPts val="2800"/>
              </a:lnSpc>
              <a:buClrTx/>
              <a:buSzTx/>
              <a:buFontTx/>
            </a:pPr>
            <a:r>
              <a:rPr lang="en-US" altLang="zh-CN" sz="2000" smtClean="0">
                <a:latin typeface="Times New Roman" panose="02020603050405020304" charset="0"/>
                <a:ea typeface="华文中宋" panose="02010600040101010101" charset="-122"/>
                <a:cs typeface="Times New Roman" panose="02020603050405020304" charset="0"/>
                <a:sym typeface="+mn-ea"/>
              </a:rPr>
              <a:t>D. A History of Onion-Related Scientific Studies"</a:t>
            </a:r>
            <a:endParaRPr lang="en-US" altLang="zh-CN" sz="2000" smtClean="0">
              <a:latin typeface="Times New Roman" panose="02020603050405020304" charset="0"/>
              <a:ea typeface="华文中宋" panose="02010600040101010101" charset="-122"/>
              <a:cs typeface="Times New Roman" panose="02020603050405020304" charset="0"/>
              <a:sym typeface="+mn-ea"/>
            </a:endParaRPr>
          </a:p>
        </p:txBody>
      </p:sp>
      <p:pic>
        <p:nvPicPr>
          <p:cNvPr id="12" name="图片 11"/>
          <p:cNvPicPr>
            <a:picLocks noChangeAspect="1"/>
          </p:cNvPicPr>
          <p:nvPr>
            <p:custDataLst>
              <p:tags r:id="rId7"/>
            </p:custDataLst>
          </p:nvPr>
        </p:nvPicPr>
        <p:blipFill>
          <a:blip r:embed="rId4">
            <a:clrChange>
              <a:clrFrom>
                <a:srgbClr val="FFFFFF">
                  <a:alpha val="100000"/>
                </a:srgbClr>
              </a:clrFrom>
              <a:clrTo>
                <a:srgbClr val="FFFFFF">
                  <a:alpha val="100000"/>
                  <a:alpha val="0"/>
                </a:srgbClr>
              </a:clrTo>
            </a:clrChange>
          </a:blip>
          <a:srcRect l="70052" t="56434" r="6315" b="20374"/>
          <a:stretch>
            <a:fillRect/>
          </a:stretch>
        </p:blipFill>
        <p:spPr>
          <a:xfrm>
            <a:off x="1979930" y="3579495"/>
            <a:ext cx="379466" cy="396000"/>
          </a:xfrm>
          <a:prstGeom prst="rect">
            <a:avLst/>
          </a:prstGeom>
        </p:spPr>
      </p:pic>
      <p:sp>
        <p:nvSpPr>
          <p:cNvPr id="15" name="文本框 16"/>
          <p:cNvSpPr txBox="1"/>
          <p:nvPr>
            <p:custDataLst>
              <p:tags r:id="rId8"/>
            </p:custDataLst>
          </p:nvPr>
        </p:nvSpPr>
        <p:spPr>
          <a:xfrm>
            <a:off x="-19050" y="0"/>
            <a:ext cx="334264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Reading Comprehension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pic>
        <p:nvPicPr>
          <p:cNvPr id="16" name="图片 15"/>
          <p:cNvPicPr>
            <a:picLocks noChangeAspect="1"/>
          </p:cNvPicPr>
          <p:nvPr>
            <p:custDataLst>
              <p:tags r:id="rId9"/>
            </p:custDataLst>
          </p:nvPr>
        </p:nvPicPr>
        <p:blipFill>
          <a:blip r:embed="rId4">
            <a:clrChange>
              <a:clrFrom>
                <a:srgbClr val="FFFFFF">
                  <a:alpha val="100000"/>
                </a:srgbClr>
              </a:clrFrom>
              <a:clrTo>
                <a:srgbClr val="FFFFFF">
                  <a:alpha val="100000"/>
                  <a:alpha val="0"/>
                </a:srgbClr>
              </a:clrTo>
            </a:clrChange>
          </a:blip>
          <a:srcRect l="70052" t="56434" r="6315" b="20374"/>
          <a:stretch>
            <a:fillRect/>
          </a:stretch>
        </p:blipFill>
        <p:spPr>
          <a:xfrm>
            <a:off x="1979930" y="5958205"/>
            <a:ext cx="379466" cy="396000"/>
          </a:xfrm>
          <a:prstGeom prst="rect">
            <a:avLst/>
          </a:prstGeom>
        </p:spPr>
      </p:pic>
      <p:sp>
        <p:nvSpPr>
          <p:cNvPr id="2" name="文本框 1"/>
          <p:cNvSpPr txBox="1"/>
          <p:nvPr>
            <p:custDataLst>
              <p:tags r:id="rId10"/>
            </p:custDataLst>
          </p:nvPr>
        </p:nvSpPr>
        <p:spPr>
          <a:xfrm>
            <a:off x="173355" y="1581785"/>
            <a:ext cx="1551940" cy="440055"/>
          </a:xfrm>
          <a:prstGeom prst="rect">
            <a:avLst/>
          </a:prstGeom>
          <a:solidFill>
            <a:srgbClr val="0070C0"/>
          </a:solidFill>
        </p:spPr>
        <p:txBody>
          <a:bodyPr wrap="square" rtlCol="0" anchor="t">
            <a:noAutofit/>
          </a:bodyPr>
          <a:p>
            <a:pPr lvl="0" algn="ctr">
              <a:buClrTx/>
              <a:buSzTx/>
              <a:buFontTx/>
            </a:pPr>
            <a:r>
              <a:rPr kumimoji="1" lang="en-US" altLang="zh-CN" b="1" dirty="0">
                <a:solidFill>
                  <a:schemeClr val="lt1"/>
                </a:solidFill>
                <a:sym typeface="+mn-ea"/>
              </a:rPr>
              <a:t>VOCABULARY</a:t>
            </a:r>
            <a:endParaRPr kumimoji="1" lang="en-US" altLang="zh-CN" b="1" dirty="0">
              <a:solidFill>
                <a:schemeClr val="lt1"/>
              </a:solidFill>
              <a:sym typeface="+mn-ea"/>
            </a:endParaRPr>
          </a:p>
        </p:txBody>
      </p:sp>
      <p:sp>
        <p:nvSpPr>
          <p:cNvPr id="17" name="文本框 16"/>
          <p:cNvSpPr txBox="1"/>
          <p:nvPr>
            <p:custDataLst>
              <p:tags r:id="rId11"/>
            </p:custDataLst>
          </p:nvPr>
        </p:nvSpPr>
        <p:spPr>
          <a:xfrm>
            <a:off x="173355" y="3593465"/>
            <a:ext cx="1551940" cy="439420"/>
          </a:xfrm>
          <a:prstGeom prst="rect">
            <a:avLst/>
          </a:prstGeom>
          <a:solidFill>
            <a:srgbClr val="0070C0"/>
          </a:solidFill>
        </p:spPr>
        <p:txBody>
          <a:bodyPr wrap="square" rtlCol="0" anchor="t">
            <a:noAutofit/>
          </a:bodyPr>
          <a:p>
            <a:pPr lvl="0" algn="l">
              <a:buClrTx/>
              <a:buSzTx/>
              <a:buFontTx/>
            </a:pPr>
            <a:r>
              <a:rPr kumimoji="1" lang="en-US" altLang="zh-CN" sz="2200" b="1" dirty="0">
                <a:solidFill>
                  <a:schemeClr val="lt1"/>
                </a:solidFill>
                <a:sym typeface="+mn-ea"/>
              </a:rPr>
              <a:t>INFERENCE</a:t>
            </a:r>
            <a:endParaRPr kumimoji="1" lang="en-US" altLang="zh-CN" sz="2200" b="1" dirty="0">
              <a:solidFill>
                <a:schemeClr val="lt1"/>
              </a:solidFill>
              <a:sym typeface="+mn-ea"/>
            </a:endParaRPr>
          </a:p>
        </p:txBody>
      </p:sp>
      <p:sp>
        <p:nvSpPr>
          <p:cNvPr id="18" name="文本框 17"/>
          <p:cNvSpPr txBox="1"/>
          <p:nvPr>
            <p:custDataLst>
              <p:tags r:id="rId12"/>
            </p:custDataLst>
          </p:nvPr>
        </p:nvSpPr>
        <p:spPr>
          <a:xfrm>
            <a:off x="173355" y="5604510"/>
            <a:ext cx="1552575" cy="429895"/>
          </a:xfrm>
          <a:prstGeom prst="rect">
            <a:avLst/>
          </a:prstGeom>
          <a:solidFill>
            <a:srgbClr val="0070C0"/>
          </a:solidFill>
        </p:spPr>
        <p:txBody>
          <a:bodyPr wrap="square" rtlCol="0" anchor="t">
            <a:spAutoFit/>
          </a:bodyPr>
          <a:p>
            <a:pPr lvl="0" algn="ctr">
              <a:buClrTx/>
              <a:buSzTx/>
              <a:buFontTx/>
            </a:pPr>
            <a:r>
              <a:rPr kumimoji="1" lang="en-US" altLang="zh-CN" sz="2200" b="1" dirty="0">
                <a:solidFill>
                  <a:schemeClr val="lt1"/>
                </a:solidFill>
                <a:sym typeface="+mn-ea"/>
              </a:rPr>
              <a:t>GIST</a:t>
            </a:r>
            <a:endParaRPr kumimoji="1" lang="en-US" altLang="zh-CN" sz="2200" b="1" dirty="0">
              <a:solidFill>
                <a:schemeClr val="lt1"/>
              </a:solidFill>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9" name="组合 4"/>
          <p:cNvGrpSpPr/>
          <p:nvPr/>
        </p:nvGrpSpPr>
        <p:grpSpPr>
          <a:xfrm>
            <a:off x="-19082" y="609"/>
            <a:ext cx="12214284" cy="6857409"/>
            <a:chOff x="-1" y="-1"/>
            <a:chExt cx="12214282" cy="6857407"/>
          </a:xfrm>
        </p:grpSpPr>
        <p:pic>
          <p:nvPicPr>
            <p:cNvPr id="256" name="图片 101" descr="图片 101"/>
            <p:cNvPicPr>
              <a:picLocks noChangeAspect="1"/>
            </p:cNvPicPr>
            <p:nvPr/>
          </p:nvPicPr>
          <p:blipFill>
            <a:blip r:embed="rId1"/>
            <a:stretch>
              <a:fillRect/>
            </a:stretch>
          </p:blipFill>
          <p:spPr>
            <a:xfrm>
              <a:off x="501650" y="1"/>
              <a:ext cx="11228128" cy="6857406"/>
            </a:xfrm>
            <a:prstGeom prst="rect">
              <a:avLst/>
            </a:prstGeom>
            <a:ln w="12700" cap="flat">
              <a:noFill/>
              <a:miter lim="400000"/>
              <a:headEnd/>
              <a:tailEnd/>
            </a:ln>
            <a:effectLst/>
          </p:spPr>
        </p:pic>
        <p:sp>
          <p:nvSpPr>
            <p:cNvPr id="257" name="矩形 2"/>
            <p:cNvSpPr/>
            <p:nvPr/>
          </p:nvSpPr>
          <p:spPr>
            <a:xfrm>
              <a:off x="-2" y="-2"/>
              <a:ext cx="514369"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sp>
          <p:nvSpPr>
            <p:cNvPr id="258" name="矩形 3"/>
            <p:cNvSpPr/>
            <p:nvPr/>
          </p:nvSpPr>
          <p:spPr>
            <a:xfrm>
              <a:off x="11699912" y="-2"/>
              <a:ext cx="514370"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grpSp>
      <p:sp>
        <p:nvSpPr>
          <p:cNvPr id="260" name="文本框 1"/>
          <p:cNvSpPr txBox="1"/>
          <p:nvPr/>
        </p:nvSpPr>
        <p:spPr>
          <a:xfrm>
            <a:off x="3141980" y="4930775"/>
            <a:ext cx="7052310" cy="1936750"/>
          </a:xfrm>
          <a:prstGeom prst="rect">
            <a:avLst/>
          </a:prstGeom>
          <a:ln w="12700">
            <a:miter lim="400000"/>
          </a:ln>
        </p:spPr>
        <p:txBody>
          <a:bodyPr wrap="square" lIns="45718" tIns="45718" rIns="45718" bIns="45718">
            <a:spAutoFit/>
          </a:bodyPr>
          <a:lstStyle/>
          <a:p>
            <a:pPr algn="ctr">
              <a:defRPr sz="8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t>The </a:t>
            </a:r>
            <a:r>
              <a:rPr lang="en-US"/>
              <a:t>World</a:t>
            </a:r>
            <a:endParaRPr sz="4000"/>
          </a:p>
          <a:p>
            <a:pPr algn="ctr">
              <a:defRPr sz="4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rPr lang="en-US"/>
              <a:t>May 16th</a:t>
            </a:r>
            <a:r>
              <a:t>-</a:t>
            </a:r>
            <a:r>
              <a:rPr lang="en-US"/>
              <a:t>31st</a:t>
            </a:r>
            <a:r>
              <a:t>, 202</a:t>
            </a:r>
            <a:r>
              <a:rPr lang="en-US"/>
              <a:t>5</a:t>
            </a:r>
            <a:endParaRPr lang="en-US"/>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760730"/>
            <a:ext cx="11904980" cy="458597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ea typeface="华文中宋" panose="02010600040101010101" charset="-122"/>
                <a:cs typeface="Times New Roman" panose="02020603050405020304" charset="0"/>
                <a:sym typeface="+mn-ea"/>
              </a:rPr>
              <a:t>elastic</a:t>
            </a:r>
            <a:r>
              <a:rPr lang="en-US" altLang="zh-CN" sz="2800">
                <a:latin typeface="Times New Roman" panose="02020603050405020304" charset="0"/>
                <a:ea typeface="华文中宋" panose="02010600040101010101" charset="-122"/>
                <a:cs typeface="Times New Roman" panose="02020603050405020304" charset="0"/>
                <a:sym typeface="+mn-ea"/>
              </a:rPr>
              <a:t>: able to stretch and return to its original size and shape</a:t>
            </a:r>
            <a:r>
              <a:rPr lang="zh-CN" altLang="en-US" sz="2800">
                <a:latin typeface="Times New Roman" panose="02020603050405020304" charset="0"/>
                <a:ea typeface="华文中宋" panose="02010600040101010101" charset="-122"/>
                <a:cs typeface="Times New Roman" panose="02020603050405020304" charset="0"/>
                <a:sym typeface="+mn-ea"/>
              </a:rPr>
              <a:t>有弹性的</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Beat it until the dough is slightly elastic.                                                          </a:t>
            </a:r>
            <a:r>
              <a:rPr lang="zh-CN" altLang="en-US" sz="2800">
                <a:latin typeface="Times New Roman" panose="02020603050405020304" charset="0"/>
                <a:ea typeface="华文中宋" panose="02010600040101010101" charset="-122"/>
                <a:cs typeface="Times New Roman" panose="02020603050405020304" charset="0"/>
              </a:rPr>
              <a:t>反复捶打，直到面团略有弹性。</a:t>
            </a: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rPr>
              <a:t>blunt</a:t>
            </a:r>
            <a:r>
              <a:rPr lang="en-US" altLang="zh-CN" sz="2800">
                <a:latin typeface="Times New Roman" panose="02020603050405020304" charset="0"/>
                <a:cs typeface="Times New Roman" panose="02020603050405020304" charset="0"/>
              </a:rPr>
              <a:t>: </a:t>
            </a:r>
            <a:r>
              <a:rPr lang="en-US" altLang="zh-CN" sz="2800">
                <a:latin typeface="Times New Roman" panose="02020603050405020304" charset="0"/>
                <a:ea typeface="华文中宋" panose="02010600040101010101" charset="-122"/>
                <a:cs typeface="Times New Roman" panose="02020603050405020304" charset="0"/>
              </a:rPr>
              <a:t>without a sharp edge or point</a:t>
            </a:r>
            <a:r>
              <a:rPr lang="zh-CN" altLang="en-US" sz="2800">
                <a:latin typeface="Times New Roman" panose="02020603050405020304" charset="0"/>
                <a:ea typeface="华文中宋" panose="02010600040101010101" charset="-122"/>
                <a:cs typeface="Times New Roman" panose="02020603050405020304" charset="0"/>
              </a:rPr>
              <a:t>不锋利的；钝的</a:t>
            </a:r>
            <a:r>
              <a:rPr lang="en-US" altLang="zh-CN" sz="2800">
                <a:latin typeface="华文中宋" panose="02010600040101010101" charset="-122"/>
                <a:ea typeface="华文中宋" panose="02010600040101010101" charset="-122"/>
                <a:cs typeface="Times New Roman" panose="02020603050405020304" charset="0"/>
              </a:rPr>
              <a:t> </a:t>
            </a:r>
            <a:endParaRPr lang="zh-CN" altLang="en-US" sz="2800">
              <a:latin typeface="Times New Roman" panose="02020603050405020304" charset="0"/>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The police said he had been hit with a blunt instrument.</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rPr>
              <a:t>警方说他遭到了钝器袭击。</a:t>
            </a:r>
            <a:r>
              <a:rPr lang="en-US" altLang="zh-CN"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 </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custDataLst>
              <p:tags r:id="rId1"/>
            </p:custDataLst>
          </p:nvPr>
        </p:nvSpPr>
        <p:spPr>
          <a:xfrm>
            <a:off x="185420" y="2265045"/>
            <a:ext cx="195707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1048605" name="文本框 2"/>
          <p:cNvSpPr txBox="1"/>
          <p:nvPr>
            <p:custDataLst>
              <p:tags r:id="rId2"/>
            </p:custDataLst>
          </p:nvPr>
        </p:nvSpPr>
        <p:spPr>
          <a:xfrm>
            <a:off x="259715" y="2767965"/>
            <a:ext cx="730694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The new ball was perfectly elastic.</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custDataLst>
              <p:tags r:id="rId3"/>
            </p:custDataLst>
          </p:nvPr>
        </p:nvSpPr>
        <p:spPr>
          <a:xfrm>
            <a:off x="269240" y="5946775"/>
            <a:ext cx="8295640" cy="504000"/>
          </a:xfrm>
          <a:prstGeom prst="rect">
            <a:avLst/>
          </a:prstGeom>
          <a:noFill/>
        </p:spPr>
        <p:txBody>
          <a:bodyPr wrap="square" rtlCol="0">
            <a:noAutofit/>
          </a:bodyPr>
          <a:lstStyle/>
          <a:p>
            <a:r>
              <a:rPr lang="en-US" altLang="zh-CN" sz="2800">
                <a:solidFill>
                  <a:srgbClr val="FF0000"/>
                </a:solidFill>
                <a:latin typeface="Times New Roman" panose="02020603050405020304" charset="0"/>
                <a:cs typeface="Times New Roman" panose="02020603050405020304" charset="0"/>
              </a:rPr>
              <a:t>You need to sharpen all your blunt knives.</a:t>
            </a:r>
            <a:endParaRPr lang="en-US" altLang="zh-CN" sz="2800">
              <a:solidFill>
                <a:srgbClr val="FF0000"/>
              </a:solidFill>
              <a:latin typeface="Times New Roman" panose="02020603050405020304" charset="0"/>
              <a:cs typeface="Times New Roman" panose="02020603050405020304" charset="0"/>
            </a:endParaRPr>
          </a:p>
        </p:txBody>
      </p:sp>
      <p:sp>
        <p:nvSpPr>
          <p:cNvPr id="1048608" name="文本框 7"/>
          <p:cNvSpPr txBox="1"/>
          <p:nvPr>
            <p:custDataLst>
              <p:tags r:id="rId4"/>
            </p:custDataLst>
          </p:nvPr>
        </p:nvSpPr>
        <p:spPr>
          <a:xfrm>
            <a:off x="2395855" y="2248535"/>
            <a:ext cx="6713220" cy="521970"/>
          </a:xfrm>
          <a:prstGeom prst="rect">
            <a:avLst/>
          </a:prstGeom>
          <a:noFill/>
        </p:spPr>
        <p:txBody>
          <a:bodyPr wrap="square" rtlCol="0" anchor="t">
            <a:spAutoFit/>
          </a:bodyPr>
          <a:lstStyle/>
          <a:p>
            <a:r>
              <a:rPr lang="zh-CN" altLang="en-US" sz="2800">
                <a:ea typeface="华文中宋" panose="02010600040101010101" charset="-122"/>
              </a:rPr>
              <a:t>这个新球的弹性非常好。</a:t>
            </a:r>
            <a:endParaRPr lang="zh-CN" altLang="en-US" sz="2800">
              <a:ea typeface="华文中宋" panose="02010600040101010101" charset="-122"/>
            </a:endParaRPr>
          </a:p>
        </p:txBody>
      </p:sp>
      <p:cxnSp>
        <p:nvCxnSpPr>
          <p:cNvPr id="3145728" name="直接连接符 8"/>
          <p:cNvCxnSpPr/>
          <p:nvPr>
            <p:custDataLst>
              <p:tags r:id="rId5"/>
            </p:custDataLst>
          </p:nvPr>
        </p:nvCxnSpPr>
        <p:spPr>
          <a:xfrm>
            <a:off x="311150" y="3256915"/>
            <a:ext cx="5144135" cy="3111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custDataLst>
              <p:tags r:id="rId6"/>
            </p:custDataLst>
          </p:nvPr>
        </p:nvCxnSpPr>
        <p:spPr>
          <a:xfrm>
            <a:off x="320675" y="6412230"/>
            <a:ext cx="6229985" cy="889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95580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3" name="文本框 6"/>
          <p:cNvSpPr txBox="1"/>
          <p:nvPr>
            <p:custDataLst>
              <p:tags r:id="rId7"/>
            </p:custDataLst>
          </p:nvPr>
        </p:nvSpPr>
        <p:spPr>
          <a:xfrm>
            <a:off x="2395855" y="5425440"/>
            <a:ext cx="6852285" cy="521970"/>
          </a:xfrm>
          <a:prstGeom prst="rect">
            <a:avLst/>
          </a:prstGeom>
          <a:noFill/>
        </p:spPr>
        <p:txBody>
          <a:bodyPr wrap="square" rtlCol="0" anchor="t">
            <a:spAutoFit/>
          </a:bodyPr>
          <a:p>
            <a:r>
              <a:rPr lang="zh-CN" altLang="en-US" sz="2800">
                <a:ea typeface="华文中宋" panose="02010600040101010101" charset="-122"/>
              </a:rPr>
              <a:t>你们得把所有钝的刀磨一磨了。</a:t>
            </a:r>
            <a:endParaRPr lang="zh-CN" altLang="en-US" sz="2800">
              <a:ea typeface="华文中宋" panose="02010600040101010101" charset="-122"/>
            </a:endParaRPr>
          </a:p>
        </p:txBody>
      </p:sp>
      <p:sp>
        <p:nvSpPr>
          <p:cNvPr id="2" name="文本框 1"/>
          <p:cNvSpPr txBox="1"/>
          <p:nvPr>
            <p:custDataLst>
              <p:tags r:id="rId8"/>
            </p:custDataLst>
          </p:nvPr>
        </p:nvSpPr>
        <p:spPr>
          <a:xfrm>
            <a:off x="269875" y="5402580"/>
            <a:ext cx="2035175"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1048602">
                                            <p:txEl>
                                              <p:pRg st="6" end="6"/>
                                            </p:txEl>
                                          </p:spTgt>
                                        </p:tgtEl>
                                        <p:attrNameLst>
                                          <p:attrName>style.visibility</p:attrName>
                                        </p:attrNameLst>
                                      </p:cBhvr>
                                      <p:to>
                                        <p:strVal val="visible"/>
                                      </p:to>
                                    </p:set>
                                    <p:animEffect transition="in" filter="blinds(horizontal)">
                                      <p:cBhvr>
                                        <p:cTn id="28" dur="500"/>
                                        <p:tgtEl>
                                          <p:spTgt spid="1048602">
                                            <p:txEl>
                                              <p:pRg st="6" end="6"/>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linds(horizontal)">
                                      <p:cBhvr>
                                        <p:cTn id="36" dur="500"/>
                                        <p:tgtEl>
                                          <p:spTgt spid="2"/>
                                        </p:tgtEl>
                                      </p:cBhvr>
                                    </p:animEffect>
                                  </p:childTnLst>
                                </p:cTn>
                              </p:par>
                              <p:par>
                                <p:cTn id="37" presetID="22" presetClass="entr" presetSubtype="4" fill="hold" nodeType="with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048607"/>
                                        </p:tgtEl>
                                        <p:attrNameLst>
                                          <p:attrName>style.visibility</p:attrName>
                                        </p:attrNameLst>
                                      </p:cBhvr>
                                      <p:to>
                                        <p:strVal val="visible"/>
                                      </p:to>
                                    </p:set>
                                    <p:animEffect transition="in" filter="blinds(horizontal)">
                                      <p:cBhvr>
                                        <p:cTn id="47"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7" grpId="0"/>
      <p:bldP spid="1048607" grpId="1"/>
      <p:bldP spid="1048608" grpId="0"/>
      <p:bldP spid="3" grpId="0"/>
      <p:bldP spid="2"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custDataLst>
              <p:tags r:id="rId1"/>
            </p:custDataLst>
          </p:nvPr>
        </p:nvSpPr>
        <p:spPr>
          <a:xfrm>
            <a:off x="245745" y="777875"/>
            <a:ext cx="11597005" cy="245872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custDataLst>
              <p:tags r:id="rId2"/>
            </p:custDataLst>
          </p:nvPr>
        </p:nvSpPr>
        <p:spPr>
          <a:xfrm>
            <a:off x="360045" y="925195"/>
            <a:ext cx="11483340" cy="1308100"/>
          </a:xfrm>
          <a:prstGeom prst="rect">
            <a:avLst/>
          </a:prstGeom>
          <a:noFill/>
        </p:spPr>
        <p:txBody>
          <a:bodyPr wrap="square">
            <a:noAutofit/>
          </a:bodyPr>
          <a:lstStyle/>
          <a:p>
            <a:pPr algn="l"/>
            <a:r>
              <a:rPr lang="en-US" altLang="zh-CN" sz="2600">
                <a:latin typeface="Times New Roman" panose="02020603050405020304" charset="0"/>
                <a:cs typeface="Times New Roman" panose="02020603050405020304" charset="0"/>
                <a:sym typeface="+mn-ea"/>
              </a:rPr>
              <a:t>When onions are cut open, they spray a mixture of sulphur-rich compounds into the air, one of which is syn-propanethial-S-oxide, a chemical that triggers the nerves in the eye responsible for tears.</a:t>
            </a:r>
            <a:endParaRPr lang="en-US" altLang="zh-CN" sz="2600">
              <a:latin typeface="Times New Roman" panose="02020603050405020304" charset="0"/>
              <a:cs typeface="Times New Roman" panose="02020603050405020304" charset="0"/>
              <a:sym typeface="+mn-ea"/>
            </a:endParaRPr>
          </a:p>
          <a:p>
            <a:pPr algn="l"/>
            <a:endParaRPr lang="en-US" altLang="zh-CN" sz="2600">
              <a:latin typeface="Times New Roman" panose="02020603050405020304" charset="0"/>
              <a:cs typeface="Times New Roman" panose="02020603050405020304" charset="0"/>
              <a:sym typeface="+mn-ea"/>
            </a:endParaRPr>
          </a:p>
        </p:txBody>
      </p:sp>
      <p:sp>
        <p:nvSpPr>
          <p:cNvPr id="10" name="文本框 9"/>
          <p:cNvSpPr txBox="1"/>
          <p:nvPr>
            <p:custDataLst>
              <p:tags r:id="rId3"/>
            </p:custDataLst>
          </p:nvPr>
        </p:nvSpPr>
        <p:spPr>
          <a:xfrm>
            <a:off x="360045" y="2233930"/>
            <a:ext cx="11525250" cy="833755"/>
          </a:xfrm>
          <a:prstGeom prst="rect">
            <a:avLst/>
          </a:prstGeom>
          <a:noFill/>
        </p:spPr>
        <p:txBody>
          <a:bodyPr wrap="square" rtlCol="0">
            <a:noAutofit/>
          </a:bodyPr>
          <a:lstStyle/>
          <a:p>
            <a:pPr algn="l">
              <a:buClrTx/>
              <a:buSzTx/>
              <a:buFontTx/>
            </a:pPr>
            <a:r>
              <a:rPr lang="zh-CN" altLang="en-US" sz="2400">
                <a:latin typeface="Times New Roman" panose="02020603050405020304" charset="0"/>
                <a:ea typeface="华文中宋" panose="02010600040101010101" charset="-122"/>
                <a:cs typeface="Times New Roman" panose="02020603050405020304" charset="0"/>
              </a:rPr>
              <a:t>当洋葱被切开时，其内部会释放出一种富含硫的化合物混合物，其中有一种名为</a:t>
            </a:r>
            <a:r>
              <a:rPr lang="en-US" altLang="zh-CN" sz="2400">
                <a:latin typeface="Times New Roman" panose="02020603050405020304" charset="0"/>
                <a:ea typeface="华文中宋" panose="02010600040101010101" charset="-122"/>
                <a:cs typeface="Times New Roman" panose="02020603050405020304" charset="0"/>
              </a:rPr>
              <a:t>“</a:t>
            </a:r>
            <a:r>
              <a:rPr lang="zh-CN" altLang="en-US" sz="2400">
                <a:latin typeface="Times New Roman" panose="02020603050405020304" charset="0"/>
                <a:ea typeface="华文中宋" panose="02010600040101010101" charset="-122"/>
                <a:cs typeface="Times New Roman" panose="02020603050405020304" charset="0"/>
              </a:rPr>
              <a:t>赛普拉尼索</a:t>
            </a:r>
            <a:r>
              <a:rPr lang="en-US" altLang="zh-CN" sz="2400">
                <a:latin typeface="Times New Roman" panose="02020603050405020304" charset="0"/>
                <a:ea typeface="华文中宋" panose="02010600040101010101" charset="-122"/>
                <a:cs typeface="Times New Roman" panose="02020603050405020304" charset="0"/>
              </a:rPr>
              <a:t>-</a:t>
            </a:r>
            <a:r>
              <a:rPr lang="zh-CN" altLang="en-US" sz="2400">
                <a:latin typeface="Times New Roman" panose="02020603050405020304" charset="0"/>
                <a:ea typeface="华文中宋" panose="02010600040101010101" charset="-122"/>
                <a:cs typeface="Times New Roman" panose="02020603050405020304" charset="0"/>
              </a:rPr>
              <a:t>硫</a:t>
            </a:r>
            <a:r>
              <a:rPr lang="en-US" altLang="zh-CN" sz="2400">
                <a:latin typeface="Times New Roman" panose="02020603050405020304" charset="0"/>
                <a:ea typeface="华文中宋" panose="02010600040101010101" charset="-122"/>
                <a:cs typeface="Times New Roman" panose="02020603050405020304" charset="0"/>
              </a:rPr>
              <a:t>-</a:t>
            </a:r>
            <a:r>
              <a:rPr lang="zh-CN" altLang="en-US" sz="2400">
                <a:latin typeface="Times New Roman" panose="02020603050405020304" charset="0"/>
                <a:ea typeface="华文中宋" panose="02010600040101010101" charset="-122"/>
                <a:cs typeface="Times New Roman" panose="02020603050405020304" charset="0"/>
              </a:rPr>
              <a:t>氧化物</a:t>
            </a:r>
            <a:r>
              <a:rPr lang="en-US" altLang="zh-CN" sz="2400">
                <a:latin typeface="Times New Roman" panose="02020603050405020304" charset="0"/>
                <a:ea typeface="华文中宋" panose="02010600040101010101" charset="-122"/>
                <a:cs typeface="Times New Roman" panose="02020603050405020304" charset="0"/>
              </a:rPr>
              <a:t>”</a:t>
            </a:r>
            <a:r>
              <a:rPr lang="zh-CN" altLang="en-US" sz="2400">
                <a:latin typeface="Times New Roman" panose="02020603050405020304" charset="0"/>
                <a:ea typeface="华文中宋" panose="02010600040101010101" charset="-122"/>
                <a:cs typeface="Times New Roman" panose="02020603050405020304" charset="0"/>
              </a:rPr>
              <a:t>的化学物质，这种物质会刺激眼睛中负责产生泪水的神经。</a:t>
            </a:r>
            <a:endParaRPr lang="zh-CN" altLang="en-US" sz="24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5" name="圆角矩形 4"/>
          <p:cNvSpPr/>
          <p:nvPr>
            <p:custDataLst>
              <p:tags r:id="rId4"/>
            </p:custDataLst>
          </p:nvPr>
        </p:nvSpPr>
        <p:spPr>
          <a:xfrm>
            <a:off x="245745" y="3565525"/>
            <a:ext cx="11588115" cy="295338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custDataLst>
              <p:tags r:id="rId5"/>
            </p:custDataLst>
          </p:nvPr>
        </p:nvSpPr>
        <p:spPr>
          <a:xfrm>
            <a:off x="360045" y="3597910"/>
            <a:ext cx="11483975" cy="1703705"/>
          </a:xfrm>
          <a:prstGeom prst="rect">
            <a:avLst/>
          </a:prstGeom>
          <a:noFill/>
        </p:spPr>
        <p:txBody>
          <a:bodyPr wrap="square">
            <a:noAutofit/>
          </a:bodyPr>
          <a:lstStyle/>
          <a:p>
            <a:pPr algn="l"/>
            <a:r>
              <a:rPr lang="en-US" altLang="zh-CN" sz="2600">
                <a:latin typeface="Times New Roman" panose="02020603050405020304" charset="0"/>
                <a:cs typeface="Times New Roman" panose="02020603050405020304" charset="0"/>
                <a:sym typeface="+mn-ea"/>
              </a:rPr>
              <a:t>When an onion is cut with a dull knife, the blade causes the onion skin to bend, storing elastic energy and building up pressure inside the onion. As a result, when the skin erupts, it does so more explosively, causing some particles to reach speeds of up to 40 metres per second.</a:t>
            </a:r>
            <a:endParaRPr lang="en-US" altLang="zh-CN" sz="2600">
              <a:latin typeface="Times New Roman" panose="02020603050405020304" charset="0"/>
              <a:cs typeface="Times New Roman" panose="02020603050405020304" charset="0"/>
              <a:sym typeface="+mn-ea"/>
            </a:endParaRPr>
          </a:p>
          <a:p>
            <a:pPr algn="l"/>
            <a:endParaRPr lang="en-US" altLang="zh-CN" sz="2600">
              <a:latin typeface="Times New Roman" panose="02020603050405020304" charset="0"/>
              <a:cs typeface="Times New Roman" panose="02020603050405020304" charset="0"/>
              <a:sym typeface="+mn-ea"/>
            </a:endParaRPr>
          </a:p>
        </p:txBody>
      </p:sp>
      <p:sp>
        <p:nvSpPr>
          <p:cNvPr id="14" name="文本框 13"/>
          <p:cNvSpPr txBox="1"/>
          <p:nvPr>
            <p:custDataLst>
              <p:tags r:id="rId6"/>
            </p:custDataLst>
          </p:nvPr>
        </p:nvSpPr>
        <p:spPr>
          <a:xfrm>
            <a:off x="308610" y="5205095"/>
            <a:ext cx="11373485" cy="1158875"/>
          </a:xfrm>
          <a:prstGeom prst="rect">
            <a:avLst/>
          </a:prstGeom>
          <a:noFill/>
        </p:spPr>
        <p:txBody>
          <a:bodyPr wrap="square" rtlCol="0">
            <a:noAutofit/>
          </a:bodyPr>
          <a:lstStyle/>
          <a:p>
            <a:pPr algn="l">
              <a:buClrTx/>
              <a:buSzTx/>
              <a:buFontTx/>
            </a:pPr>
            <a:r>
              <a:rPr lang="zh-CN" altLang="en-US" sz="2400">
                <a:latin typeface="Times New Roman" panose="02020603050405020304" charset="0"/>
                <a:ea typeface="华文中宋" panose="02010600040101010101" charset="-122"/>
                <a:cs typeface="Times New Roman" panose="02020603050405020304" charset="0"/>
              </a:rPr>
              <a:t>如果用钝刀切洋葱，刀刃会使洋葱皮发生弯曲，从而储存弹性能量，并在洋葱内部积聚压力。因此，当洋葱皮破裂时，其破裂过程会更加剧烈，一些粒子的速度甚至能达到每秒</a:t>
            </a:r>
            <a:r>
              <a:rPr lang="en-US" altLang="zh-CN" sz="2400">
                <a:latin typeface="Times New Roman" panose="02020603050405020304" charset="0"/>
                <a:ea typeface="华文中宋" panose="02010600040101010101" charset="-122"/>
                <a:cs typeface="Times New Roman" panose="02020603050405020304" charset="0"/>
              </a:rPr>
              <a:t> 40 </a:t>
            </a:r>
            <a:r>
              <a:rPr lang="zh-CN" altLang="en-US" sz="2400">
                <a:latin typeface="Times New Roman" panose="02020603050405020304" charset="0"/>
                <a:ea typeface="华文中宋" panose="02010600040101010101" charset="-122"/>
                <a:cs typeface="Times New Roman" panose="02020603050405020304" charset="0"/>
              </a:rPr>
              <a:t>米。</a:t>
            </a:r>
            <a:endParaRPr lang="zh-CN" altLang="en-US" sz="2400">
              <a:latin typeface="Times New Roman" panose="02020603050405020304" charset="0"/>
              <a:ea typeface="华文中宋" panose="02010600040101010101" charset="-122"/>
              <a:cs typeface="Times New Roman" panose="02020603050405020304" charset="0"/>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3284856" y="122555"/>
            <a:ext cx="5624195" cy="553085"/>
          </a:xfrm>
          <a:prstGeom prst="rect">
            <a:avLst/>
          </a:prstGeom>
          <a:noFill/>
        </p:spPr>
        <p:txBody>
          <a:bodyPr wrap="none" rtlCol="0" anchor="t">
            <a:spAutoFit/>
          </a:bodyPr>
          <a:p>
            <a:pPr algn="ct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5. </a:t>
            </a:r>
            <a:r>
              <a:rPr 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BBC News </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0</a:t>
            </a: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5</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a:t>
            </a: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22</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/202</a:t>
            </a: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5</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      </a:t>
            </a:r>
            <a:endPar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pic>
        <p:nvPicPr>
          <p:cNvPr id="100" name="图片 99"/>
          <p:cNvPicPr>
            <a:picLocks noChangeAspect="1"/>
          </p:cNvPicPr>
          <p:nvPr/>
        </p:nvPicPr>
        <p:blipFill>
          <a:blip r:embed="rId1"/>
          <a:stretch>
            <a:fillRect/>
          </a:stretch>
        </p:blipFill>
        <p:spPr>
          <a:xfrm>
            <a:off x="998220" y="739140"/>
            <a:ext cx="10198100" cy="6118860"/>
          </a:xfrm>
          <a:prstGeom prst="rect">
            <a:avLst/>
          </a:prstGeom>
          <a:noFill/>
          <a:ln w="9525">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文本框 15"/>
          <p:cNvSpPr txBox="1"/>
          <p:nvPr/>
        </p:nvSpPr>
        <p:spPr>
          <a:xfrm>
            <a:off x="95250" y="505460"/>
            <a:ext cx="12082145" cy="6184265"/>
          </a:xfrm>
          <a:prstGeom prst="rect">
            <a:avLst/>
          </a:prstGeom>
          <a:ln w="12700">
            <a:miter lim="400000"/>
          </a:ln>
        </p:spPr>
        <p:txBody>
          <a:bodyPr wrap="square" lIns="45718" tIns="45718" rIns="45718" bIns="45718">
            <a:spAutoFit/>
          </a:bodyPr>
          <a:lstStyle/>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200">
                <a:latin typeface="Times New Roman" panose="02020603050405020304" charset="0"/>
                <a:cs typeface="Times New Roman" panose="02020603050405020304" charset="0"/>
              </a:rPr>
              <a:t>     </a:t>
            </a:r>
            <a:r>
              <a:rPr sz="2200">
                <a:latin typeface="Times New Roman" panose="02020603050405020304" charset="0"/>
                <a:cs typeface="Times New Roman" panose="02020603050405020304" charset="0"/>
              </a:rPr>
              <a:t>The United Nations says it</a:t>
            </a:r>
            <a:r>
              <a:rPr lang="en-US" sz="2200">
                <a:latin typeface="Times New Roman" panose="02020603050405020304" charset="0"/>
                <a:cs typeface="Times New Roman" panose="02020603050405020304" charset="0"/>
              </a:rPr>
              <a:t>’</a:t>
            </a:r>
            <a:r>
              <a:rPr sz="2200">
                <a:latin typeface="Times New Roman" panose="02020603050405020304" charset="0"/>
                <a:cs typeface="Times New Roman" panose="02020603050405020304" charset="0"/>
              </a:rPr>
              <a:t>s been unable to </a:t>
            </a:r>
            <a:r>
              <a:rPr lang="en-US" sz="2200">
                <a:latin typeface="Times New Roman" panose="02020603050405020304" charset="0"/>
                <a:cs typeface="Times New Roman" panose="02020603050405020304" charset="0"/>
              </a:rPr>
              <a:t>________</a:t>
            </a:r>
            <a:r>
              <a:rPr sz="2200">
                <a:latin typeface="Times New Roman" panose="02020603050405020304" charset="0"/>
                <a:cs typeface="Times New Roman" panose="02020603050405020304" charset="0"/>
              </a:rPr>
              <a:t> any aid in Gaza since Israel eased its </a:t>
            </a:r>
            <a:r>
              <a:rPr lang="en-US" altLang="zh-CN" sz="2200">
                <a:solidFill>
                  <a:srgbClr val="0000FF"/>
                </a:solidFill>
                <a:latin typeface="Times New Roman" panose="02020603050405020304" charset="0"/>
                <a:ea typeface="+mn-ea"/>
                <a:cs typeface="Times New Roman" panose="02020603050405020304" charset="0"/>
              </a:rPr>
              <a:t>blockade </a:t>
            </a:r>
            <a:r>
              <a:rPr sz="2200">
                <a:latin typeface="Times New Roman" panose="02020603050405020304" charset="0"/>
                <a:cs typeface="Times New Roman" panose="02020603050405020304" charset="0"/>
              </a:rPr>
              <a:t>on Monday. A UN spokesman said the </a:t>
            </a:r>
            <a:r>
              <a:rPr lang="en-US" sz="2200">
                <a:latin typeface="Times New Roman" panose="02020603050405020304" charset="0"/>
                <a:cs typeface="Times New Roman" panose="02020603050405020304" charset="0"/>
              </a:rPr>
              <a:t>_______ </a:t>
            </a:r>
            <a:r>
              <a:rPr sz="2200">
                <a:latin typeface="Times New Roman" panose="02020603050405020304" charset="0"/>
                <a:cs typeface="Times New Roman" panose="02020603050405020304" charset="0"/>
              </a:rPr>
              <a:t>that had entered the territory so far had not yet reached warehouses and delivery points.</a:t>
            </a:r>
            <a:endParaRPr sz="22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200">
                <a:latin typeface="Times New Roman" panose="02020603050405020304" charset="0"/>
                <a:cs typeface="Times New Roman" panose="02020603050405020304" charset="0"/>
              </a:rPr>
              <a:t>     </a:t>
            </a:r>
            <a:r>
              <a:rPr sz="2200">
                <a:latin typeface="Times New Roman" panose="02020603050405020304" charset="0"/>
                <a:cs typeface="Times New Roman" panose="02020603050405020304" charset="0"/>
              </a:rPr>
              <a:t>The European Union has said it</a:t>
            </a:r>
            <a:r>
              <a:rPr lang="en-US" sz="2200">
                <a:latin typeface="Times New Roman" panose="02020603050405020304" charset="0"/>
                <a:cs typeface="Times New Roman" panose="02020603050405020304" charset="0"/>
              </a:rPr>
              <a:t>’</a:t>
            </a:r>
            <a:r>
              <a:rPr sz="2200">
                <a:latin typeface="Times New Roman" panose="02020603050405020304" charset="0"/>
                <a:cs typeface="Times New Roman" panose="02020603050405020304" charset="0"/>
              </a:rPr>
              <a:t>ll review </a:t>
            </a:r>
            <a:r>
              <a:rPr lang="en-US" sz="2200">
                <a:latin typeface="Times New Roman" panose="02020603050405020304" charset="0"/>
                <a:cs typeface="Times New Roman" panose="02020603050405020304" charset="0"/>
              </a:rPr>
              <a:t>___ </a:t>
            </a:r>
            <a:r>
              <a:rPr sz="2200">
                <a:latin typeface="Times New Roman" panose="02020603050405020304" charset="0"/>
                <a:cs typeface="Times New Roman" panose="02020603050405020304" charset="0"/>
              </a:rPr>
              <a:t>with Israel because of the war in Gaza. Israel has condemned the decision, </a:t>
            </a:r>
            <a:r>
              <a:rPr lang="en-US" sz="2200">
                <a:latin typeface="Times New Roman" panose="02020603050405020304" charset="0"/>
                <a:cs typeface="Times New Roman" panose="02020603050405020304" charset="0"/>
              </a:rPr>
              <a:t>________ </a:t>
            </a:r>
            <a:r>
              <a:rPr sz="2200">
                <a:latin typeface="Times New Roman" panose="02020603050405020304" charset="0"/>
                <a:cs typeface="Times New Roman" panose="02020603050405020304" charset="0"/>
              </a:rPr>
              <a:t>Brussels of completely misunderstanding the situation.</a:t>
            </a:r>
            <a:endParaRPr sz="22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200">
                <a:latin typeface="Times New Roman" panose="02020603050405020304" charset="0"/>
                <a:cs typeface="Times New Roman" panose="02020603050405020304" charset="0"/>
              </a:rPr>
              <a:t>     </a:t>
            </a:r>
            <a:r>
              <a:rPr sz="2200">
                <a:latin typeface="Times New Roman" panose="02020603050405020304" charset="0"/>
                <a:cs typeface="Times New Roman" panose="02020603050405020304" charset="0"/>
              </a:rPr>
              <a:t>Donald Trump has set out plans for a multi-billion-dollar missile defence system called the Golden Dome. The US president said it would be able to intercept attacks </a:t>
            </a:r>
            <a:r>
              <a:rPr lang="en-US" sz="2200">
                <a:latin typeface="Times New Roman" panose="02020603050405020304" charset="0"/>
                <a:cs typeface="Times New Roman" panose="02020603050405020304" charset="0"/>
              </a:rPr>
              <a:t>_________________</a:t>
            </a:r>
            <a:r>
              <a:rPr sz="2200">
                <a:latin typeface="Times New Roman" panose="02020603050405020304" charset="0"/>
                <a:cs typeface="Times New Roman" panose="02020603050405020304" charset="0"/>
              </a:rPr>
              <a:t>.</a:t>
            </a:r>
            <a:endParaRPr sz="22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200">
                <a:latin typeface="Times New Roman" panose="02020603050405020304" charset="0"/>
                <a:cs typeface="Times New Roman" panose="02020603050405020304" charset="0"/>
              </a:rPr>
              <a:t>     </a:t>
            </a:r>
            <a:r>
              <a:rPr sz="2200">
                <a:latin typeface="Times New Roman" panose="02020603050405020304" charset="0"/>
                <a:cs typeface="Times New Roman" panose="02020603050405020304" charset="0"/>
              </a:rPr>
              <a:t>An international report says nearly half a billion teenagers worldwide will be overweight or </a:t>
            </a:r>
            <a:r>
              <a:rPr lang="en-US" sz="2200">
                <a:latin typeface="Times New Roman" panose="02020603050405020304" charset="0"/>
                <a:cs typeface="Times New Roman" panose="02020603050405020304" charset="0"/>
              </a:rPr>
              <a:t>_____ </a:t>
            </a:r>
            <a:r>
              <a:rPr sz="2200">
                <a:latin typeface="Times New Roman" panose="02020603050405020304" charset="0"/>
                <a:cs typeface="Times New Roman" panose="02020603050405020304" charset="0"/>
              </a:rPr>
              <a:t>by the end of the decade. The review in the </a:t>
            </a:r>
            <a:r>
              <a:rPr sz="2200" i="1">
                <a:latin typeface="Times New Roman" panose="02020603050405020304" charset="0"/>
                <a:cs typeface="Times New Roman" panose="02020603050405020304" charset="0"/>
              </a:rPr>
              <a:t>Lancet </a:t>
            </a:r>
            <a:r>
              <a:rPr sz="2200">
                <a:latin typeface="Times New Roman" panose="02020603050405020304" charset="0"/>
                <a:cs typeface="Times New Roman" panose="02020603050405020304" charset="0"/>
              </a:rPr>
              <a:t>journal says weight gain and mental health problems are becoming the main dangers facing </a:t>
            </a:r>
            <a:r>
              <a:rPr lang="en-US" sz="2200">
                <a:latin typeface="Times New Roman" panose="02020603050405020304" charset="0"/>
                <a:cs typeface="Times New Roman" panose="02020603050405020304" charset="0"/>
              </a:rPr>
              <a:t>__________</a:t>
            </a:r>
            <a:r>
              <a:rPr sz="2200">
                <a:latin typeface="Times New Roman" panose="02020603050405020304" charset="0"/>
                <a:cs typeface="Times New Roman" panose="02020603050405020304" charset="0"/>
              </a:rPr>
              <a:t>, rather than alcohol or tobacco.</a:t>
            </a:r>
            <a:endParaRPr sz="22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200">
                <a:latin typeface="Times New Roman" panose="02020603050405020304" charset="0"/>
                <a:cs typeface="Times New Roman" panose="02020603050405020304" charset="0"/>
              </a:rPr>
              <a:t>     </a:t>
            </a:r>
            <a:r>
              <a:rPr sz="2200">
                <a:latin typeface="Times New Roman" panose="02020603050405020304" charset="0"/>
                <a:cs typeface="Times New Roman" panose="02020603050405020304" charset="0"/>
              </a:rPr>
              <a:t>England will be the first country to start </a:t>
            </a:r>
            <a:r>
              <a:rPr lang="en-US" sz="2200">
                <a:latin typeface="Times New Roman" panose="02020603050405020304" charset="0"/>
                <a:cs typeface="Times New Roman" panose="02020603050405020304" charset="0"/>
              </a:rPr>
              <a:t>__________ </a:t>
            </a:r>
            <a:r>
              <a:rPr sz="2200">
                <a:latin typeface="Times New Roman" panose="02020603050405020304" charset="0"/>
                <a:cs typeface="Times New Roman" panose="02020603050405020304" charset="0"/>
              </a:rPr>
              <a:t>people against the sexually transmitted infection gonorrhoea. It</a:t>
            </a:r>
            <a:r>
              <a:rPr lang="en-US" sz="2200">
                <a:latin typeface="Times New Roman" panose="02020603050405020304" charset="0"/>
                <a:cs typeface="Times New Roman" panose="02020603050405020304" charset="0"/>
              </a:rPr>
              <a:t>’</a:t>
            </a:r>
            <a:r>
              <a:rPr sz="2200">
                <a:latin typeface="Times New Roman" panose="02020603050405020304" charset="0"/>
                <a:cs typeface="Times New Roman" panose="02020603050405020304" charset="0"/>
              </a:rPr>
              <a:t>s the same </a:t>
            </a:r>
            <a:r>
              <a:rPr lang="en-US" altLang="zh-CN" sz="2200">
                <a:solidFill>
                  <a:srgbClr val="0000FF"/>
                </a:solidFill>
                <a:latin typeface="Times New Roman" panose="02020603050405020304" charset="0"/>
                <a:ea typeface="+mn-ea"/>
                <a:cs typeface="Times New Roman" panose="02020603050405020304" charset="0"/>
              </a:rPr>
              <a:t>jab </a:t>
            </a:r>
            <a:r>
              <a:rPr sz="2200">
                <a:latin typeface="Times New Roman" panose="02020603050405020304" charset="0"/>
                <a:cs typeface="Times New Roman" panose="02020603050405020304" charset="0"/>
              </a:rPr>
              <a:t>currently given to babies for meningitis B. The two diseases are caused by similar bacteria.</a:t>
            </a:r>
            <a:endParaRPr sz="22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200">
                <a:latin typeface="Times New Roman" panose="02020603050405020304" charset="0"/>
                <a:cs typeface="Times New Roman" panose="02020603050405020304" charset="0"/>
              </a:rPr>
              <a:t>     </a:t>
            </a:r>
            <a:r>
              <a:rPr sz="2200">
                <a:latin typeface="Times New Roman" panose="02020603050405020304" charset="0"/>
                <a:cs typeface="Times New Roman" panose="02020603050405020304" charset="0"/>
              </a:rPr>
              <a:t>The United Nations says the Dominican Republic deported nearly 1,000 pregnant or breastfeeding women to neighboring Haiti last month. The UN said the practice </a:t>
            </a:r>
            <a:r>
              <a:rPr lang="en-US" sz="2200">
                <a:latin typeface="Times New Roman" panose="02020603050405020304" charset="0"/>
                <a:cs typeface="Times New Roman" panose="02020603050405020304" charset="0"/>
              </a:rPr>
              <a:t>_______ </a:t>
            </a:r>
            <a:r>
              <a:rPr sz="2200">
                <a:latin typeface="Times New Roman" panose="02020603050405020304" charset="0"/>
                <a:cs typeface="Times New Roman" panose="02020603050405020304" charset="0"/>
              </a:rPr>
              <a:t>international standards.</a:t>
            </a:r>
            <a:endParaRPr sz="22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200">
                <a:latin typeface="Times New Roman" panose="02020603050405020304" charset="0"/>
                <a:cs typeface="Times New Roman" panose="02020603050405020304" charset="0"/>
              </a:rPr>
              <a:t>     </a:t>
            </a:r>
            <a:r>
              <a:rPr sz="2200">
                <a:latin typeface="Times New Roman" panose="02020603050405020304" charset="0"/>
                <a:cs typeface="Times New Roman" panose="02020603050405020304" charset="0"/>
              </a:rPr>
              <a:t>Japan</a:t>
            </a:r>
            <a:r>
              <a:rPr lang="en-US" sz="2200">
                <a:latin typeface="Times New Roman" panose="02020603050405020304" charset="0"/>
                <a:cs typeface="Times New Roman" panose="02020603050405020304" charset="0"/>
              </a:rPr>
              <a:t>’</a:t>
            </a:r>
            <a:r>
              <a:rPr sz="2200">
                <a:latin typeface="Times New Roman" panose="02020603050405020304" charset="0"/>
                <a:cs typeface="Times New Roman" panose="02020603050405020304" charset="0"/>
              </a:rPr>
              <a:t>s agriculture minister has resigned after he joked that he never had to buy rice because he</a:t>
            </a:r>
            <a:r>
              <a:rPr lang="en-US" sz="2200">
                <a:latin typeface="Times New Roman" panose="02020603050405020304" charset="0"/>
                <a:cs typeface="Times New Roman" panose="02020603050405020304" charset="0"/>
              </a:rPr>
              <a:t>’</a:t>
            </a:r>
            <a:r>
              <a:rPr sz="2200">
                <a:latin typeface="Times New Roman" panose="02020603050405020304" charset="0"/>
                <a:cs typeface="Times New Roman" panose="02020603050405020304" charset="0"/>
              </a:rPr>
              <a:t>s so often handed the food as a gift. Taku Eto</a:t>
            </a:r>
            <a:r>
              <a:rPr lang="en-US" sz="2200">
                <a:latin typeface="Times New Roman" panose="02020603050405020304" charset="0"/>
                <a:cs typeface="Times New Roman" panose="02020603050405020304" charset="0"/>
              </a:rPr>
              <a:t>’</a:t>
            </a:r>
            <a:r>
              <a:rPr sz="2200">
                <a:latin typeface="Times New Roman" panose="02020603050405020304" charset="0"/>
                <a:cs typeface="Times New Roman" panose="02020603050405020304" charset="0"/>
              </a:rPr>
              <a:t>s comments caused anger because many consumers have been facing </a:t>
            </a:r>
            <a:r>
              <a:rPr lang="en-US" sz="2200">
                <a:latin typeface="Times New Roman" panose="02020603050405020304" charset="0"/>
                <a:cs typeface="Times New Roman" panose="02020603050405020304" charset="0"/>
              </a:rPr>
              <a:t>___________</a:t>
            </a:r>
            <a:r>
              <a:rPr sz="2200">
                <a:latin typeface="Times New Roman" panose="02020603050405020304" charset="0"/>
                <a:cs typeface="Times New Roman" panose="02020603050405020304" charset="0"/>
              </a:rPr>
              <a:t>.</a:t>
            </a:r>
            <a:endParaRPr sz="2200">
              <a:latin typeface="Times New Roman" panose="02020603050405020304" charset="0"/>
              <a:cs typeface="Times New Roman" panose="02020603050405020304" charset="0"/>
            </a:endParaRPr>
          </a:p>
        </p:txBody>
      </p:sp>
      <p:pic>
        <p:nvPicPr>
          <p:cNvPr id="304" name="AP News Minute 03.15.22" descr="AP News Minute 03.15.22"/>
          <p:cNvPicPr/>
          <p:nvPr>
            <a:audioFile r:link="rId1"/>
            <p:extLst>
              <p:ext uri="{DAA4B4D4-6D71-4841-9C94-3DE7FCFB9230}">
                <p14:media xmlns:p14="http://schemas.microsoft.com/office/powerpoint/2010/main" r:embed="rId2"/>
              </p:ext>
            </p:extLst>
          </p:nvPr>
        </p:nvPicPr>
        <p:blipFill>
          <a:blip r:embed="rId3"/>
          <a:stretch>
            <a:fillRect/>
          </a:stretch>
        </p:blipFill>
        <p:spPr>
          <a:xfrm>
            <a:off x="11562080" y="6238875"/>
            <a:ext cx="1" cy="1"/>
          </a:xfrm>
          <a:prstGeom prst="rect">
            <a:avLst/>
          </a:prstGeom>
          <a:ln w="12700">
            <a:miter lim="400000"/>
            <a:headEnd/>
            <a:tailEnd/>
          </a:ln>
        </p:spPr>
      </p:pic>
      <p:sp>
        <p:nvSpPr>
          <p:cNvPr id="2" name="文本框 16"/>
          <p:cNvSpPr txBox="1"/>
          <p:nvPr/>
        </p:nvSpPr>
        <p:spPr>
          <a:xfrm>
            <a:off x="0" y="0"/>
            <a:ext cx="1268730" cy="428625"/>
          </a:xfrm>
          <a:prstGeom prst="rect">
            <a:avLst/>
          </a:prstGeom>
          <a:solidFill>
            <a:schemeClr val="accent6"/>
          </a:solidFill>
          <a:ln w="12700">
            <a:miter lim="400000"/>
          </a:ln>
        </p:spPr>
        <p:txBody>
          <a:bodyPr wrap="square" lIns="45718" tIns="45718" rIns="45718" bIns="45718">
            <a:spAutoFit/>
          </a:bodyPr>
          <a:lstStyle>
            <a:lvl1pPr>
              <a:defRPr sz="28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lang="en-US" sz="2200">
                <a:latin typeface="Times New Roman" panose="02020603050405020304" charset="0"/>
                <a:cs typeface="Times New Roman" panose="02020603050405020304" charset="0"/>
              </a:rPr>
              <a:t>Dictation </a:t>
            </a:r>
            <a:endParaRPr lang="en-US" sz="2200">
              <a:latin typeface="Times New Roman" panose="02020603050405020304" charset="0"/>
              <a:cs typeface="Times New Roman" panose="02020603050405020304" charset="0"/>
            </a:endParaRPr>
          </a:p>
        </p:txBody>
      </p:sp>
      <p:pic>
        <p:nvPicPr>
          <p:cNvPr id="3" name="BBC.05.22.2025">
            <a:hlinkClick r:id="" action="ppaction://media"/>
          </p:cNvPr>
          <p:cNvPicPr/>
          <p:nvPr>
            <a:audioFile r:link="rId4"/>
            <p:extLst>
              <p:ext uri="{DAA4B4D4-6D71-4841-9C94-3DE7FCFB9230}">
                <p14:media xmlns:p14="http://schemas.microsoft.com/office/powerpoint/2010/main" r:embed="rId5"/>
              </p:ext>
            </p:extLst>
          </p:nvPr>
        </p:nvPicPr>
        <p:blipFill>
          <a:blip r:embed="rId3"/>
          <a:stretch>
            <a:fillRect/>
          </a:stretch>
        </p:blipFill>
        <p:spPr>
          <a:xfrm>
            <a:off x="11475720" y="6308090"/>
            <a:ext cx="444500" cy="453390"/>
          </a:xfrm>
          <a:prstGeom prst="rect">
            <a:avLst/>
          </a:prstGeom>
        </p:spPr>
      </p:pic>
      <p:sp>
        <p:nvSpPr>
          <p:cNvPr id="22" name="文本框 21"/>
          <p:cNvSpPr txBox="1"/>
          <p:nvPr/>
        </p:nvSpPr>
        <p:spPr>
          <a:xfrm>
            <a:off x="7553960" y="2571750"/>
            <a:ext cx="2337435" cy="3384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200">
                <a:solidFill>
                  <a:srgbClr val="FF0000"/>
                </a:solidFill>
                <a:latin typeface="Times New Roman" panose="02020603050405020304" charset="0"/>
                <a:cs typeface="Times New Roman" panose="02020603050405020304" charset="0"/>
                <a:sym typeface="+mn-ea"/>
              </a:rPr>
              <a:t>launched from space</a:t>
            </a:r>
            <a:endParaRPr sz="2200">
              <a:solidFill>
                <a:srgbClr val="FF0000"/>
              </a:solidFill>
              <a:latin typeface="Times New Roman" panose="02020603050405020304" charset="0"/>
              <a:cs typeface="Times New Roman" panose="02020603050405020304" charset="0"/>
              <a:sym typeface="+mn-ea"/>
            </a:endParaRPr>
          </a:p>
        </p:txBody>
      </p:sp>
      <p:sp>
        <p:nvSpPr>
          <p:cNvPr id="4" name="文本框 3"/>
          <p:cNvSpPr txBox="1"/>
          <p:nvPr/>
        </p:nvSpPr>
        <p:spPr>
          <a:xfrm>
            <a:off x="5511800" y="562610"/>
            <a:ext cx="1191895" cy="3384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200">
                <a:solidFill>
                  <a:srgbClr val="FF0000"/>
                </a:solidFill>
                <a:latin typeface="Times New Roman" panose="02020603050405020304" charset="0"/>
                <a:cs typeface="Times New Roman" panose="02020603050405020304" charset="0"/>
                <a:sym typeface="+mn-ea"/>
              </a:rPr>
              <a:t>hand out</a:t>
            </a:r>
            <a:endParaRPr kumimoji="0" lang="zh-CN" altLang="en-US" sz="22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5" name="文本框 4"/>
          <p:cNvSpPr txBox="1"/>
          <p:nvPr/>
        </p:nvSpPr>
        <p:spPr>
          <a:xfrm>
            <a:off x="3050540" y="1887220"/>
            <a:ext cx="2515235" cy="434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noAutofit/>
          </a:bodyPr>
          <a:p>
            <a:pPr marL="0" marR="0" indent="0" algn="l" defTabSz="914400" rtl="0" fontAlgn="auto" latinLnBrk="0" hangingPunct="0">
              <a:lnSpc>
                <a:spcPct val="100000"/>
              </a:lnSpc>
              <a:spcBef>
                <a:spcPts val="0"/>
              </a:spcBef>
              <a:spcAft>
                <a:spcPts val="0"/>
              </a:spcAft>
              <a:buClrTx/>
              <a:buSzTx/>
              <a:buFontTx/>
              <a:buNone/>
            </a:pPr>
            <a:r>
              <a:rPr sz="2200">
                <a:solidFill>
                  <a:srgbClr val="FF0000"/>
                </a:solidFill>
                <a:latin typeface="Times New Roman" panose="02020603050405020304" charset="0"/>
                <a:cs typeface="Times New Roman" panose="02020603050405020304" charset="0"/>
                <a:sym typeface="+mn-ea"/>
              </a:rPr>
              <a:t>accusing </a:t>
            </a:r>
            <a:endParaRPr sz="2200" b="1">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10819765" y="2910205"/>
            <a:ext cx="745490" cy="3384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200">
                <a:solidFill>
                  <a:srgbClr val="FF0000"/>
                </a:solidFill>
                <a:latin typeface="Times New Roman" panose="02020603050405020304" charset="0"/>
                <a:cs typeface="Times New Roman" panose="02020603050405020304" charset="0"/>
                <a:sym typeface="+mn-ea"/>
              </a:rPr>
              <a:t>obese </a:t>
            </a:r>
            <a:endParaRPr lang="zh-CN" sz="22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4120515" y="3577590"/>
            <a:ext cx="3261995" cy="3384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200">
                <a:solidFill>
                  <a:srgbClr val="FF0000"/>
                </a:solidFill>
                <a:latin typeface="Times New Roman" panose="02020603050405020304" charset="0"/>
                <a:cs typeface="Times New Roman" panose="02020603050405020304" charset="0"/>
                <a:sym typeface="+mn-ea"/>
              </a:rPr>
              <a:t>adolescents</a:t>
            </a:r>
            <a:endParaRPr sz="22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7553960" y="5256530"/>
            <a:ext cx="1098550" cy="3384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200">
                <a:solidFill>
                  <a:srgbClr val="FF0000"/>
                </a:solidFill>
                <a:latin typeface="Times New Roman" panose="02020603050405020304" charset="0"/>
                <a:cs typeface="Times New Roman" panose="02020603050405020304" charset="0"/>
                <a:sym typeface="+mn-ea"/>
              </a:rPr>
              <a:t>violated </a:t>
            </a:r>
            <a:endParaRPr kumimoji="0" lang="en-US" sz="22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9" name="文本框 8"/>
          <p:cNvSpPr txBox="1"/>
          <p:nvPr/>
        </p:nvSpPr>
        <p:spPr>
          <a:xfrm>
            <a:off x="965200" y="6263640"/>
            <a:ext cx="1456690" cy="3384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200">
                <a:solidFill>
                  <a:srgbClr val="FF0000"/>
                </a:solidFill>
                <a:latin typeface="Times New Roman" panose="02020603050405020304" charset="0"/>
                <a:cs typeface="Times New Roman" panose="02020603050405020304" charset="0"/>
                <a:sym typeface="+mn-ea"/>
              </a:rPr>
              <a:t>rising prices</a:t>
            </a:r>
            <a:endParaRPr kumimoji="0" lang="en-US" sz="22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0" name="文本框 9"/>
          <p:cNvSpPr txBox="1"/>
          <p:nvPr/>
        </p:nvSpPr>
        <p:spPr>
          <a:xfrm>
            <a:off x="5057140" y="3912870"/>
            <a:ext cx="2070735" cy="3384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200">
                <a:solidFill>
                  <a:srgbClr val="FF0000"/>
                </a:solidFill>
                <a:latin typeface="Times New Roman" panose="02020603050405020304" charset="0"/>
                <a:cs typeface="Times New Roman" panose="02020603050405020304" charset="0"/>
                <a:sym typeface="+mn-ea"/>
              </a:rPr>
              <a:t>vaccinating </a:t>
            </a:r>
            <a:endParaRPr kumimoji="0" lang="en-US" sz="22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1" name="文本框 10"/>
          <p:cNvSpPr txBox="1"/>
          <p:nvPr/>
        </p:nvSpPr>
        <p:spPr>
          <a:xfrm>
            <a:off x="5205730" y="1557020"/>
            <a:ext cx="695325" cy="3384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200">
                <a:solidFill>
                  <a:srgbClr val="FF0000"/>
                </a:solidFill>
                <a:latin typeface="Times New Roman" panose="02020603050405020304" charset="0"/>
                <a:cs typeface="Times New Roman" panose="02020603050405020304" charset="0"/>
                <a:sym typeface="+mn-ea"/>
              </a:rPr>
              <a:t>ties </a:t>
            </a:r>
            <a:endParaRPr sz="22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4519930" y="901065"/>
            <a:ext cx="1132840" cy="3384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200">
                <a:solidFill>
                  <a:srgbClr val="FF0000"/>
                </a:solidFill>
                <a:latin typeface="Times New Roman" panose="02020603050405020304" charset="0"/>
                <a:cs typeface="Times New Roman" panose="02020603050405020304" charset="0"/>
                <a:sym typeface="+mn-ea"/>
              </a:rPr>
              <a:t>supplies </a:t>
            </a:r>
            <a:endParaRPr sz="2200">
              <a:solidFill>
                <a:srgbClr val="FF0000"/>
              </a:solidFill>
              <a:latin typeface="Times New Roman" panose="02020603050405020304" charset="0"/>
              <a:cs typeface="Times New Roman" panose="02020603050405020304" charset="0"/>
              <a:sym typeface="+mn-ea"/>
            </a:endParaRPr>
          </a:p>
        </p:txBody>
      </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down)">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down)">
                                      <p:cBhvr>
                                        <p:cTn id="5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0">
              <p:cMediaNode numSld="1" showWhenStopped="0">
                <p:cTn id="53" fill="hold" display="0">
                  <p:stCondLst>
                    <p:cond delay="indefinite"/>
                  </p:stCondLst>
                </p:cTn>
                <p:tgtEl>
                  <p:spTgt spid="304"/>
                </p:tgtEl>
              </p:cMediaNode>
            </p:audio>
            <p:audio>
              <p:cMediaNode>
                <p:cTn id="54" fill="hold" display="1">
                  <p:stCondLst>
                    <p:cond delay="indefinite"/>
                  </p:stCondLst>
                  <p:endCondLst>
                    <p:cond evt="onStopAudio">
                      <p:tgtEl>
                        <p:sldTgt/>
                      </p:tgtEl>
                    </p:cond>
                  </p:endCondLst>
                </p:cTn>
                <p:tgtEl>
                  <p:spTgt spid="3"/>
                </p:tgtEl>
              </p:cMediaNode>
            </p:audio>
          </p:childTnLst>
        </p:cTn>
      </p:par>
    </p:tnLst>
    <p:bldLst>
      <p:bldP spid="22" grpId="0" bldLvl="0" animBg="1"/>
      <p:bldP spid="4" grpId="0" bldLvl="0" animBg="1"/>
      <p:bldP spid="5" grpId="0" bldLvl="0" animBg="1"/>
      <p:bldP spid="6" grpId="0" bldLvl="0" animBg="1"/>
      <p:bldP spid="7" grpId="0" bldLvl="0" animBg="1"/>
      <p:bldP spid="8" grpId="0" bldLvl="0" animBg="1"/>
      <p:bldP spid="9" grpId="0" bldLvl="0" animBg="1"/>
      <p:bldP spid="10" grpId="0" bldLvl="0" animBg="1"/>
      <p:bldP spid="11" grpId="0" bldLvl="0" animBg="1"/>
      <p:bldP spid="12"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1944350" cy="510159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blockade</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an act or means of sealing off a place to prevent goods or people from entering or leaving    </a:t>
            </a:r>
            <a:r>
              <a:rPr sz="2800">
                <a:latin typeface="Times New Roman" panose="02020603050405020304" charset="0"/>
                <a:ea typeface="华文中宋" panose="02010600040101010101" charset="-122"/>
                <a:cs typeface="Times New Roman" panose="02020603050405020304" charset="0"/>
                <a:sym typeface="+mn-ea"/>
              </a:rPr>
              <a:t>封锁；阻塞</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Striking lorry drivers agreed to lift their blockades of main roads.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罢工的卡车司机们同意解除对主干道的封堵。</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jab</a:t>
            </a:r>
            <a:r>
              <a:rPr lang="en-US" altLang="zh-CN" sz="2800"/>
              <a:t>: </a:t>
            </a:r>
            <a:r>
              <a:rPr lang="en-US" sz="2800">
                <a:latin typeface="Times New Roman" panose="02020603050405020304" charset="0"/>
                <a:ea typeface="华文中宋" panose="02010600040101010101" charset="-122"/>
                <a:cs typeface="Times New Roman" panose="02020603050405020304" charset="0"/>
                <a:sym typeface="+mn-ea"/>
              </a:rPr>
              <a:t>an injection of something into your blood to prevent illness</a:t>
            </a:r>
            <a:r>
              <a:rPr lang="en-US" sz="2800">
                <a:latin typeface="Times New Roman" panose="02020603050405020304" charset="0"/>
                <a:ea typeface="华文中宋" panose="02010600040101010101" charset="-122"/>
                <a:cs typeface="Times New Roman" panose="02020603050405020304" charset="0"/>
              </a:rPr>
              <a:t>     </a:t>
            </a:r>
            <a:endParaRPr lang="en-US"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sym typeface="+mn-ea"/>
              </a:rPr>
              <a:t>注射；接种；预防针</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I got a jab in my arm for the flu vaccine.</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       </a:t>
            </a:r>
            <a:r>
              <a:rPr sz="2800">
                <a:latin typeface="华文中宋" panose="02010600040101010101" charset="-122"/>
                <a:ea typeface="华文中宋" panose="02010600040101010101" charset="-122"/>
                <a:cs typeface="华文中宋" panose="02010600040101010101" charset="-122"/>
              </a:rPr>
              <a:t>我在胳膊上打了一针流感疫苗。</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139065" y="3091815"/>
            <a:ext cx="816737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It’s not yet clear who will actually enforce the blockade.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225425" y="6294755"/>
            <a:ext cx="8081010"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The nurse gave me a quick jab and I didn’t even feel it.</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486660" y="2569845"/>
            <a:ext cx="9491980" cy="521970"/>
          </a:xfrm>
          <a:prstGeom prst="rect">
            <a:avLst/>
          </a:prstGeom>
          <a:noFill/>
        </p:spPr>
        <p:txBody>
          <a:bodyPr wrap="square" rtlCol="0" anchor="t">
            <a:spAutoFit/>
          </a:bodyPr>
          <a:lstStyle/>
          <a:p>
            <a:r>
              <a:rPr lang="zh-CN" sz="2800">
                <a:ea typeface="华文中宋" panose="02010600040101010101" charset="-122"/>
              </a:rPr>
              <a:t>目前还不清楚谁会真正执行这项封锁任务</a:t>
            </a:r>
            <a:r>
              <a:rPr lang="zh-CN" altLang="en-US" sz="2800">
                <a:ea typeface="华文中宋" panose="02010600040101010101" charset="-122"/>
              </a:rPr>
              <a:t>。</a:t>
            </a:r>
            <a:endParaRPr lang="zh-CN" altLang="en-US" sz="2800">
              <a:ea typeface="华文中宋" panose="02010600040101010101" charset="-122"/>
            </a:endParaRPr>
          </a:p>
        </p:txBody>
      </p:sp>
      <p:cxnSp>
        <p:nvCxnSpPr>
          <p:cNvPr id="3145728" name="直接连接符 8"/>
          <p:cNvCxnSpPr/>
          <p:nvPr/>
        </p:nvCxnSpPr>
        <p:spPr>
          <a:xfrm flipV="1">
            <a:off x="211455" y="3555365"/>
            <a:ext cx="8188960" cy="1270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a:off x="311785" y="6771640"/>
            <a:ext cx="7869555" cy="635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2486660" y="5688330"/>
            <a:ext cx="8297545" cy="521970"/>
          </a:xfrm>
          <a:prstGeom prst="rect">
            <a:avLst/>
          </a:prstGeom>
          <a:noFill/>
        </p:spPr>
        <p:txBody>
          <a:bodyPr wrap="square" rtlCol="0" anchor="t">
            <a:spAutoFit/>
          </a:bodyPr>
          <a:p>
            <a:r>
              <a:rPr lang="zh-CN" altLang="en-US" sz="2800">
                <a:ea typeface="华文中宋" panose="02010600040101010101" charset="-122"/>
              </a:rPr>
              <a:t>护士给我打了一针快针，我甚至都没感觉到。</a:t>
            </a:r>
            <a:endParaRPr lang="zh-CN" altLang="en-US" sz="2800">
              <a:ea typeface="华文中宋" panose="02010600040101010101" charset="-122"/>
            </a:endParaRPr>
          </a:p>
        </p:txBody>
      </p:sp>
      <p:sp>
        <p:nvSpPr>
          <p:cNvPr id="5" name="文本框 1"/>
          <p:cNvSpPr txBox="1"/>
          <p:nvPr>
            <p:custDataLst>
              <p:tags r:id="rId1"/>
            </p:custDataLst>
          </p:nvPr>
        </p:nvSpPr>
        <p:spPr>
          <a:xfrm>
            <a:off x="126365" y="2541905"/>
            <a:ext cx="198501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4" name="文本框 1"/>
          <p:cNvSpPr txBox="1"/>
          <p:nvPr>
            <p:custDataLst>
              <p:tags r:id="rId2"/>
            </p:custDataLst>
          </p:nvPr>
        </p:nvSpPr>
        <p:spPr>
          <a:xfrm>
            <a:off x="139065" y="5688330"/>
            <a:ext cx="201041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6" name="文本框 5"/>
          <p:cNvSpPr txBox="1"/>
          <p:nvPr>
            <p:custDataLst>
              <p:tags r:id="rId3"/>
            </p:custDataLst>
          </p:nvPr>
        </p:nvSpPr>
        <p:spPr>
          <a:xfrm>
            <a:off x="0" y="0"/>
            <a:ext cx="197612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8" end="8"/>
                                            </p:txEl>
                                          </p:spTgt>
                                        </p:tgtEl>
                                        <p:attrNameLst>
                                          <p:attrName>style.visibility</p:attrName>
                                        </p:attrNameLst>
                                      </p:cBhvr>
                                      <p:to>
                                        <p:strVal val="visible"/>
                                      </p:to>
                                    </p:set>
                                    <p:animEffect transition="in" filter="wipe(down)">
                                      <p:cBhvr>
                                        <p:cTn id="34" dur="500"/>
                                        <p:tgtEl>
                                          <p:spTgt spid="1048602">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linds(horizontal)">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7" grpId="0"/>
      <p:bldP spid="1048607" grpId="1"/>
      <p:bldP spid="1048608" grpId="0"/>
      <p:bldP spid="3" grpId="0"/>
      <p:bldP spid="5" grpId="0" bldLvl="0" animBg="1"/>
      <p:bldP spid="4"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36855" y="762635"/>
            <a:ext cx="11751310" cy="244729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410845" y="865505"/>
            <a:ext cx="11502390" cy="1337945"/>
          </a:xfrm>
          <a:prstGeom prst="rect">
            <a:avLst/>
          </a:prstGeom>
          <a:noFill/>
        </p:spPr>
        <p:txBody>
          <a:bodyPr wrap="square">
            <a:spAutoFit/>
          </a:bodyPr>
          <a:lstStyle/>
          <a:p>
            <a:pPr algn="l"/>
            <a:r>
              <a:rPr lang="en-US" altLang="zh-CN" sz="2700">
                <a:latin typeface="Times New Roman" panose="02020603050405020304" charset="0"/>
                <a:cs typeface="Times New Roman" panose="02020603050405020304" charset="0"/>
                <a:sym typeface="+mn-ea"/>
              </a:rPr>
              <a:t>The United Nations says it’s been unable to hand out any aid in Gaza since Israel eased its blockade on Monday. A UN spokesman said the supplies that had entered the territory so far had not yet reached warehouses and delivery points.</a:t>
            </a:r>
            <a:endParaRPr lang="en-US" altLang="zh-CN" sz="2700">
              <a:latin typeface="Times New Roman" panose="02020603050405020304" charset="0"/>
              <a:cs typeface="Times New Roman" panose="02020603050405020304" charset="0"/>
              <a:sym typeface="+mn-ea"/>
            </a:endParaRPr>
          </a:p>
        </p:txBody>
      </p:sp>
      <p:sp>
        <p:nvSpPr>
          <p:cNvPr id="10" name="文本框 9"/>
          <p:cNvSpPr txBox="1"/>
          <p:nvPr/>
        </p:nvSpPr>
        <p:spPr>
          <a:xfrm>
            <a:off x="392430" y="2230120"/>
            <a:ext cx="11470640" cy="1106805"/>
          </a:xfrm>
          <a:prstGeom prst="rect">
            <a:avLst/>
          </a:prstGeom>
          <a:noFill/>
        </p:spPr>
        <p:txBody>
          <a:bodyPr wrap="square" rtlCol="0">
            <a:spAutoFit/>
          </a:bodyPr>
          <a:lstStyle/>
          <a:p>
            <a:pPr algn="l">
              <a:buClrTx/>
              <a:buSzTx/>
              <a:buFontTx/>
            </a:pPr>
            <a:r>
              <a:rPr sz="2200">
                <a:latin typeface="Times New Roman" panose="02020603050405020304" charset="0"/>
                <a:ea typeface="华文中宋" panose="02010600040101010101" charset="-122"/>
                <a:cs typeface="Times New Roman" panose="02020603050405020304" charset="0"/>
              </a:rPr>
              <a:t>联合国表示，自周一以色列放宽封锁以来，该机构一直未能在加沙地带实施任何援助物资分发工作。一位联合国发言人指出，迄今进入该地区的援助物资尚未送达仓库和分发站点。</a:t>
            </a:r>
            <a:endParaRPr sz="2200">
              <a:latin typeface="Times New Roman" panose="02020603050405020304" charset="0"/>
              <a:ea typeface="华文中宋" panose="02010600040101010101" charset="-122"/>
              <a:cs typeface="Times New Roman" panose="02020603050405020304" charset="0"/>
            </a:endParaRPr>
          </a:p>
          <a:p>
            <a:pPr algn="l">
              <a:buClrTx/>
              <a:buSzTx/>
              <a:buFontTx/>
            </a:pPr>
            <a:endParaRPr sz="2200">
              <a:latin typeface="Times New Roman" panose="02020603050405020304" charset="0"/>
              <a:ea typeface="华文中宋" panose="02010600040101010101" charset="-122"/>
              <a:cs typeface="Times New Roman" panose="02020603050405020304" charset="0"/>
            </a:endParaRPr>
          </a:p>
        </p:txBody>
      </p:sp>
      <p:sp>
        <p:nvSpPr>
          <p:cNvPr id="5" name="圆角矩形 4"/>
          <p:cNvSpPr/>
          <p:nvPr/>
        </p:nvSpPr>
        <p:spPr>
          <a:xfrm>
            <a:off x="220345" y="3527425"/>
            <a:ext cx="11751310" cy="302323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84810" y="3601085"/>
            <a:ext cx="11603355" cy="1753235"/>
          </a:xfrm>
          <a:prstGeom prst="rect">
            <a:avLst/>
          </a:prstGeom>
          <a:noFill/>
        </p:spPr>
        <p:txBody>
          <a:bodyPr wrap="square">
            <a:spAutoFit/>
          </a:bodyPr>
          <a:lstStyle/>
          <a:p>
            <a:pPr algn="l"/>
            <a:r>
              <a:rPr sz="2700">
                <a:latin typeface="Times New Roman" panose="02020603050405020304" charset="0"/>
                <a:cs typeface="Times New Roman" panose="02020603050405020304" charset="0"/>
                <a:sym typeface="+mn-ea"/>
              </a:rPr>
              <a:t>An international report says nearly half a billion teenagers worldwide will be overweight or obese  by the end of the decade. The review in the </a:t>
            </a:r>
            <a:r>
              <a:rPr sz="2700" i="1">
                <a:latin typeface="Times New Roman" panose="02020603050405020304" charset="0"/>
                <a:cs typeface="Times New Roman" panose="02020603050405020304" charset="0"/>
                <a:sym typeface="+mn-ea"/>
              </a:rPr>
              <a:t>Lancet </a:t>
            </a:r>
            <a:r>
              <a:rPr sz="2700">
                <a:latin typeface="Times New Roman" panose="02020603050405020304" charset="0"/>
                <a:cs typeface="Times New Roman" panose="02020603050405020304" charset="0"/>
                <a:sym typeface="+mn-ea"/>
              </a:rPr>
              <a:t>journal says weight gain and mental health problems are becoming the main dangers facing adolescents, rather than alcohol or tobacco. </a:t>
            </a:r>
            <a:endParaRPr sz="2700">
              <a:latin typeface="Times New Roman" panose="02020603050405020304" charset="0"/>
              <a:cs typeface="Times New Roman" panose="02020603050405020304" charset="0"/>
              <a:sym typeface="+mn-ea"/>
            </a:endParaRPr>
          </a:p>
        </p:txBody>
      </p:sp>
      <p:sp>
        <p:nvSpPr>
          <p:cNvPr id="14" name="文本框 13"/>
          <p:cNvSpPr txBox="1"/>
          <p:nvPr/>
        </p:nvSpPr>
        <p:spPr>
          <a:xfrm>
            <a:off x="418465" y="5347970"/>
            <a:ext cx="11494135" cy="1106805"/>
          </a:xfrm>
          <a:prstGeom prst="rect">
            <a:avLst/>
          </a:prstGeom>
          <a:noFill/>
        </p:spPr>
        <p:txBody>
          <a:bodyPr wrap="square" rtlCol="0">
            <a:spAutoFit/>
          </a:bodyPr>
          <a:lstStyle/>
          <a:p>
            <a:pPr algn="l">
              <a:buClrTx/>
              <a:buSzTx/>
              <a:buFontTx/>
            </a:pPr>
            <a:r>
              <a:rPr sz="2200">
                <a:latin typeface="Times New Roman" panose="02020603050405020304" charset="0"/>
                <a:ea typeface="华文中宋" panose="02010600040101010101" charset="-122"/>
                <a:cs typeface="Times New Roman" panose="02020603050405020304" charset="0"/>
              </a:rPr>
              <a:t>一份国际报告称，到本年代末，全球将有近5亿青少年面临超重或肥胖问题。《柳叶刀》杂志发表的这篇评论文章指出，体重增加和心理健康问题正在取代酒精或烟草，成为青少年面临的主要危险。</a:t>
            </a:r>
            <a:endParaRPr sz="220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custDataLst>
              <p:tags r:id="rId1"/>
            </p:custDataLst>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163195" y="0"/>
            <a:ext cx="11864975" cy="1106805"/>
          </a:xfrm>
          <a:prstGeom prst="rect">
            <a:avLst/>
          </a:prstGeom>
          <a:noFill/>
        </p:spPr>
        <p:txBody>
          <a:bodyPr wrap="square" rtlCol="0" anchor="t">
            <a:spAutoFit/>
          </a:bodyPr>
          <a:p>
            <a:pPr algn="ctr"/>
            <a:r>
              <a:rPr lang="en-US" altLang="zh-CN" sz="3000" b="1">
                <a:latin typeface="Times New Roman" panose="02020603050405020304" charset="0"/>
                <a:cs typeface="Times New Roman" panose="02020603050405020304" charset="0"/>
              </a:rPr>
              <a:t>1. Half of Young People Wish the Internet Did Not Exist</a:t>
            </a:r>
            <a:r>
              <a:rPr lang="en-US" sz="3000" b="1">
                <a:latin typeface="Times New Roman" panose="02020603050405020304" charset="0"/>
                <a:cs typeface="Times New Roman" panose="02020603050405020304" charset="0"/>
              </a:rPr>
              <a:t> </a:t>
            </a:r>
            <a:r>
              <a:rPr lang="en-US" sz="3600" b="1"/>
              <a:t>  </a:t>
            </a:r>
            <a:endParaRPr lang="en-US" sz="3600" b="1"/>
          </a:p>
          <a:p>
            <a:pPr algn="ctr"/>
            <a:r>
              <a:rPr sz="3000" b="1">
                <a:solidFill>
                  <a:srgbClr val="ED7D31"/>
                </a:solidFill>
                <a:latin typeface="微软雅黑" panose="020B0503020204020204" charset="-122"/>
                <a:ea typeface="微软雅黑" panose="020B0503020204020204" charset="-122"/>
                <a:cs typeface="微软雅黑" panose="020B0503020204020204" charset="-122"/>
              </a:rPr>
              <a:t>半数年轻人希望互联网不存在</a:t>
            </a:r>
            <a:endParaRPr sz="30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3" name="图片 2"/>
          <p:cNvPicPr>
            <a:picLocks noChangeAspect="1"/>
          </p:cNvPicPr>
          <p:nvPr/>
        </p:nvPicPr>
        <p:blipFill>
          <a:blip r:embed="rId1"/>
          <a:stretch>
            <a:fillRect/>
          </a:stretch>
        </p:blipFill>
        <p:spPr>
          <a:xfrm>
            <a:off x="1900555" y="1190625"/>
            <a:ext cx="8391525" cy="555307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8255" y="360680"/>
            <a:ext cx="12029440" cy="6452235"/>
          </a:xfrm>
          <a:prstGeom prst="rect">
            <a:avLst/>
          </a:prstGeom>
          <a:noFill/>
        </p:spPr>
        <p:txBody>
          <a:bodyPr wrap="square" rtlCol="0" anchor="t">
            <a:spAutoFit/>
          </a:bodyPr>
          <a:p>
            <a:pPr indent="0" fontAlgn="auto">
              <a:lnSpc>
                <a:spcPts val="3100"/>
              </a:lnSpc>
            </a:pPr>
            <a:r>
              <a:rPr lang="en-US" sz="1600">
                <a:latin typeface="Times New Roman" panose="02020603050405020304" charset="0"/>
                <a:cs typeface="Times New Roman" panose="02020603050405020304" charset="0"/>
              </a:rPr>
              <a:t>     </a:t>
            </a:r>
            <a:r>
              <a:rPr sz="1600">
                <a:latin typeface="Times New Roman" panose="02020603050405020304" charset="0"/>
                <a:cs typeface="Times New Roman" panose="02020603050405020304" charset="0"/>
              </a:rPr>
              <a:t>Almost half of young people would rather live in a world </a:t>
            </a:r>
            <a:r>
              <a:rPr lang="en-US" sz="1600">
                <a:latin typeface="Times New Roman" panose="02020603050405020304" charset="0"/>
                <a:cs typeface="Times New Roman" panose="02020603050405020304" charset="0"/>
              </a:rPr>
              <a:t>______ </a:t>
            </a:r>
            <a:r>
              <a:rPr sz="1600">
                <a:latin typeface="Times New Roman" panose="02020603050405020304" charset="0"/>
                <a:cs typeface="Times New Roman" panose="02020603050405020304" charset="0"/>
              </a:rPr>
              <a:t>the internet does not exist, a survey found.</a:t>
            </a:r>
            <a:r>
              <a:rPr lang="en-US" sz="1600">
                <a:latin typeface="Times New Roman" panose="02020603050405020304" charset="0"/>
                <a:cs typeface="Times New Roman" panose="02020603050405020304" charset="0"/>
              </a:rPr>
              <a:t> </a:t>
            </a:r>
            <a:r>
              <a:rPr sz="1600">
                <a:latin typeface="Times New Roman" panose="02020603050405020304" charset="0"/>
                <a:cs typeface="Times New Roman" panose="02020603050405020304" charset="0"/>
              </a:rPr>
              <a:t>The research reveals that nearly 70% of 16- to 21-year-olds feel worse about themselves after spending time on social media. Half would support a “digital curfew” that would restrict their access </a:t>
            </a:r>
            <a:r>
              <a:rPr lang="en-US" sz="1600">
                <a:latin typeface="Times New Roman" panose="02020603050405020304" charset="0"/>
                <a:cs typeface="Times New Roman" panose="02020603050405020304" charset="0"/>
              </a:rPr>
              <a:t>___</a:t>
            </a:r>
            <a:r>
              <a:rPr sz="1600">
                <a:solidFill>
                  <a:srgbClr val="FF0000"/>
                </a:solidFill>
                <a:latin typeface="Times New Roman" panose="02020603050405020304" charset="0"/>
                <a:cs typeface="Times New Roman" panose="02020603050405020304" charset="0"/>
              </a:rPr>
              <a:t> </a:t>
            </a:r>
            <a:r>
              <a:rPr sz="1600">
                <a:latin typeface="Times New Roman" panose="02020603050405020304" charset="0"/>
                <a:cs typeface="Times New Roman" panose="02020603050405020304" charset="0"/>
              </a:rPr>
              <a:t>certain apps and sites past 10pm, while 46% said they would rather be young in a world without the internet. Twenty-six percent of respondents spent four or more hours a day on social media, while 42% admitted lying to their parents and guardians about what they do online. While online, 42% said they had lied about their age, 40% admitted to having a </a:t>
            </a:r>
            <a:r>
              <a:rPr lang="en-US" altLang="zh-CN" sz="1600">
                <a:solidFill>
                  <a:srgbClr val="0000FF"/>
                </a:solidFill>
                <a:latin typeface="Times New Roman" panose="02020603050405020304" charset="0"/>
                <a:cs typeface="Times New Roman" panose="02020603050405020304" charset="0"/>
              </a:rPr>
              <a:t>decoy </a:t>
            </a:r>
            <a:r>
              <a:rPr sz="1600">
                <a:latin typeface="Times New Roman" panose="02020603050405020304" charset="0"/>
                <a:cs typeface="Times New Roman" panose="02020603050405020304" charset="0"/>
              </a:rPr>
              <a:t>or “burner” account and 27% said they pretended </a:t>
            </a:r>
            <a:r>
              <a:rPr lang="en-US" sz="1600">
                <a:latin typeface="Times New Roman" panose="02020603050405020304" charset="0"/>
                <a:cs typeface="Times New Roman" panose="02020603050405020304" charset="0"/>
              </a:rPr>
              <a:t>to be </a:t>
            </a:r>
            <a:r>
              <a:rPr sz="1600">
                <a:latin typeface="Times New Roman" panose="02020603050405020304" charset="0"/>
                <a:cs typeface="Times New Roman" panose="02020603050405020304" charset="0"/>
              </a:rPr>
              <a:t>a different person </a:t>
            </a:r>
            <a:r>
              <a:rPr lang="en-US" sz="1600">
                <a:latin typeface="Times New Roman" panose="02020603050405020304" charset="0"/>
                <a:cs typeface="Times New Roman" panose="02020603050405020304" charset="0"/>
              </a:rPr>
              <a:t>__________ (complete)</a:t>
            </a:r>
            <a:r>
              <a:rPr sz="1600">
                <a:latin typeface="Times New Roman" panose="02020603050405020304" charset="0"/>
                <a:cs typeface="Times New Roman" panose="02020603050405020304" charset="0"/>
              </a:rPr>
              <a:t>.</a:t>
            </a:r>
            <a:endParaRPr sz="1600">
              <a:latin typeface="Times New Roman" panose="02020603050405020304" charset="0"/>
              <a:cs typeface="Times New Roman" panose="02020603050405020304" charset="0"/>
            </a:endParaRPr>
          </a:p>
          <a:p>
            <a:pPr indent="0" fontAlgn="auto">
              <a:lnSpc>
                <a:spcPts val="3100"/>
              </a:lnSpc>
            </a:pPr>
            <a:r>
              <a:rPr lang="en-US" sz="1600">
                <a:latin typeface="Times New Roman" panose="02020603050405020304" charset="0"/>
                <a:cs typeface="Times New Roman" panose="02020603050405020304" charset="0"/>
              </a:rPr>
              <a:t>     </a:t>
            </a:r>
            <a:r>
              <a:rPr sz="1600">
                <a:latin typeface="Times New Roman" panose="02020603050405020304" charset="0"/>
                <a:cs typeface="Times New Roman" panose="02020603050405020304" charset="0"/>
              </a:rPr>
              <a:t>The technology secretary, Peter Kyle, has hinted that the government was weighing up the </a:t>
            </a:r>
            <a:r>
              <a:rPr lang="en-US" sz="1600">
                <a:latin typeface="Times New Roman" panose="02020603050405020304" charset="0"/>
                <a:cs typeface="Times New Roman" panose="02020603050405020304" charset="0"/>
              </a:rPr>
              <a:t>__________ (possible) </a:t>
            </a:r>
            <a:r>
              <a:rPr sz="1600">
                <a:latin typeface="Times New Roman" panose="02020603050405020304" charset="0"/>
                <a:cs typeface="Times New Roman" panose="02020603050405020304" charset="0"/>
              </a:rPr>
              <a:t>of making cut-off times mandatory for apps such as TikTok and Instagram. Rani Govender, the policy manager for child safety online at the NSPCC, said the curfews alone could not stop </a:t>
            </a:r>
            <a:r>
              <a:rPr lang="en-US" sz="1600">
                <a:latin typeface="Times New Roman" panose="02020603050405020304" charset="0"/>
                <a:cs typeface="Times New Roman" panose="02020603050405020304" charset="0"/>
              </a:rPr>
              <a:t>________ (expose) </a:t>
            </a:r>
            <a:r>
              <a:rPr sz="1600">
                <a:latin typeface="Times New Roman" panose="02020603050405020304" charset="0"/>
                <a:cs typeface="Times New Roman" panose="02020603050405020304" charset="0"/>
              </a:rPr>
              <a:t>to harmful materials.</a:t>
            </a:r>
            <a:r>
              <a:rPr lang="en-US" sz="1600">
                <a:latin typeface="Times New Roman" panose="02020603050405020304" charset="0"/>
                <a:cs typeface="Times New Roman" panose="02020603050405020304" charset="0"/>
              </a:rPr>
              <a:t> She </a:t>
            </a:r>
            <a:r>
              <a:rPr sz="1600">
                <a:latin typeface="Times New Roman" panose="02020603050405020304" charset="0"/>
                <a:cs typeface="Times New Roman" panose="02020603050405020304" charset="0"/>
              </a:rPr>
              <a:t>added that the primary focus for companies and the government </a:t>
            </a:r>
            <a:r>
              <a:rPr lang="en-US" sz="1600">
                <a:latin typeface="Times New Roman" panose="02020603050405020304" charset="0"/>
                <a:cs typeface="Times New Roman" panose="02020603050405020304" charset="0"/>
              </a:rPr>
              <a:t>____ (be) </a:t>
            </a:r>
            <a:r>
              <a:rPr sz="1600">
                <a:latin typeface="Times New Roman" panose="02020603050405020304" charset="0"/>
                <a:cs typeface="Times New Roman" panose="02020603050405020304" charset="0"/>
              </a:rPr>
              <a:t>to ensure children use “much safer and less addictive sites”.</a:t>
            </a:r>
            <a:endParaRPr sz="1600">
              <a:latin typeface="Times New Roman" panose="02020603050405020304" charset="0"/>
              <a:cs typeface="Times New Roman" panose="02020603050405020304" charset="0"/>
            </a:endParaRPr>
          </a:p>
          <a:p>
            <a:pPr indent="0" fontAlgn="auto">
              <a:lnSpc>
                <a:spcPts val="3100"/>
              </a:lnSpc>
            </a:pPr>
            <a:r>
              <a:rPr lang="en-US" sz="1600">
                <a:latin typeface="Times New Roman" panose="02020603050405020304" charset="0"/>
                <a:cs typeface="Times New Roman" panose="02020603050405020304" charset="0"/>
              </a:rPr>
              <a:t>     </a:t>
            </a:r>
            <a:r>
              <a:rPr sz="1600">
                <a:latin typeface="Times New Roman" panose="02020603050405020304" charset="0"/>
                <a:cs typeface="Times New Roman" panose="02020603050405020304" charset="0"/>
              </a:rPr>
              <a:t>The study</a:t>
            </a:r>
            <a:r>
              <a:rPr lang="en-US" sz="1600">
                <a:latin typeface="Times New Roman" panose="02020603050405020304" charset="0"/>
                <a:cs typeface="Times New Roman" panose="02020603050405020304" charset="0"/>
              </a:rPr>
              <a:t> ________ (survey) </a:t>
            </a:r>
            <a:r>
              <a:rPr sz="1600">
                <a:latin typeface="Times New Roman" panose="02020603050405020304" charset="0"/>
                <a:cs typeface="Times New Roman" panose="02020603050405020304" charset="0"/>
              </a:rPr>
              <a:t>1,293 young people and found that 27% of respondents have shared their location online with strangers. In the same survey, 74% said they had spent more time online as a result of the pandemic, while 68% said they felt the time they spent online was detrimental to their mental health.</a:t>
            </a:r>
            <a:r>
              <a:rPr lang="en-US" sz="1600">
                <a:latin typeface="Times New Roman" panose="02020603050405020304" charset="0"/>
                <a:cs typeface="Times New Roman" panose="02020603050405020304" charset="0"/>
              </a:rPr>
              <a:t> </a:t>
            </a:r>
            <a:r>
              <a:rPr sz="1600">
                <a:latin typeface="Times New Roman" panose="02020603050405020304" charset="0"/>
                <a:cs typeface="Times New Roman" panose="02020603050405020304" charset="0"/>
              </a:rPr>
              <a:t>Andy Burrows, </a:t>
            </a:r>
            <a:r>
              <a:rPr lang="en-US" sz="1600">
                <a:latin typeface="Times New Roman" panose="02020603050405020304" charset="0"/>
                <a:cs typeface="Times New Roman" panose="02020603050405020304" charset="0"/>
              </a:rPr>
              <a:t>____ </a:t>
            </a:r>
            <a:r>
              <a:rPr sz="1600">
                <a:latin typeface="Times New Roman" panose="02020603050405020304" charset="0"/>
                <a:cs typeface="Times New Roman" panose="02020603050405020304" charset="0"/>
              </a:rPr>
              <a:t>chief executive of the Molly Rose Foundation</a:t>
            </a:r>
            <a:r>
              <a:rPr lang="en-US" sz="1600">
                <a:latin typeface="Times New Roman" panose="02020603050405020304" charset="0"/>
                <a:cs typeface="Times New Roman" panose="02020603050405020304" charset="0"/>
              </a:rPr>
              <a:t>, </a:t>
            </a:r>
            <a:r>
              <a:rPr sz="1600">
                <a:latin typeface="Times New Roman" panose="02020603050405020304" charset="0"/>
                <a:cs typeface="Times New Roman" panose="02020603050405020304" charset="0"/>
              </a:rPr>
              <a:t>said it was “clear that young people are aware of the risks online and what’s more they want action from tech companies to protect them”. He said algorithms can provide content which “can quickly spiral and take young people down </a:t>
            </a:r>
            <a:r>
              <a:rPr lang="en-US" altLang="zh-CN" sz="1600">
                <a:solidFill>
                  <a:srgbClr val="0000FF"/>
                </a:solidFill>
                <a:latin typeface="Times New Roman" panose="02020603050405020304" charset="0"/>
                <a:cs typeface="Times New Roman" panose="02020603050405020304" charset="0"/>
              </a:rPr>
              <a:t>rabbit hole</a:t>
            </a:r>
            <a:r>
              <a:rPr sz="1600">
                <a:latin typeface="Times New Roman" panose="02020603050405020304" charset="0"/>
                <a:cs typeface="Times New Roman" panose="02020603050405020304" charset="0"/>
              </a:rPr>
              <a:t>s of harmful and </a:t>
            </a:r>
            <a:r>
              <a:rPr lang="en-US" sz="1600">
                <a:latin typeface="Times New Roman" panose="02020603050405020304" charset="0"/>
                <a:cs typeface="Times New Roman" panose="02020603050405020304" charset="0"/>
              </a:rPr>
              <a:t>__________ (disstress) </a:t>
            </a:r>
            <a:r>
              <a:rPr sz="1600">
                <a:latin typeface="Times New Roman" panose="02020603050405020304" charset="0"/>
                <a:cs typeface="Times New Roman" panose="02020603050405020304" charset="0"/>
              </a:rPr>
              <a:t>material”. New laws were “urgently required to finally embed a safe-by-design approach to regulation that puts the needs of children and society ahead of </a:t>
            </a:r>
            <a:r>
              <a:rPr lang="en-US" sz="1600">
                <a:latin typeface="Times New Roman" panose="02020603050405020304" charset="0"/>
                <a:cs typeface="Times New Roman" panose="02020603050405020304" charset="0"/>
              </a:rPr>
              <a:t>_____ </a:t>
            </a:r>
            <a:r>
              <a:rPr sz="1600">
                <a:latin typeface="Times New Roman" panose="02020603050405020304" charset="0"/>
                <a:cs typeface="Times New Roman" panose="02020603050405020304" charset="0"/>
              </a:rPr>
              <a:t>of big tech”, he said.</a:t>
            </a:r>
            <a:endParaRPr sz="1600">
              <a:latin typeface="Times New Roman" panose="02020603050405020304" charset="0"/>
              <a:cs typeface="Times New Roman" panose="02020603050405020304" charset="0"/>
            </a:endParaRPr>
          </a:p>
        </p:txBody>
      </p:sp>
      <p:sp>
        <p:nvSpPr>
          <p:cNvPr id="2" name="文本框 4"/>
          <p:cNvSpPr txBox="1"/>
          <p:nvPr>
            <p:custDataLst>
              <p:tags r:id="rId1"/>
            </p:custDataLst>
          </p:nvPr>
        </p:nvSpPr>
        <p:spPr>
          <a:xfrm>
            <a:off x="2457450" y="24765"/>
            <a:ext cx="5242560" cy="460375"/>
          </a:xfrm>
          <a:prstGeom prst="rect">
            <a:avLst/>
          </a:prstGeom>
          <a:noFill/>
        </p:spPr>
        <p:txBody>
          <a:bodyPr wrap="square" rtlCol="0">
            <a:spAutoFit/>
          </a:bodyPr>
          <a:p>
            <a:pPr algn="l">
              <a:buClrTx/>
              <a:buSzTx/>
              <a:buFontTx/>
            </a:pPr>
            <a:r>
              <a:rPr lang="en-US" sz="2400" b="1" i="1">
                <a:solidFill>
                  <a:srgbClr val="ED7D31"/>
                </a:solidFill>
                <a:latin typeface="微软雅黑" panose="020B0503020204020204" charset="-122"/>
                <a:ea typeface="微软雅黑" panose="020B0503020204020204" charset="-122"/>
                <a:cs typeface="微软雅黑" panose="020B0503020204020204" charset="-122"/>
              </a:rPr>
              <a:t>The Guardian</a:t>
            </a:r>
            <a:r>
              <a:rPr lang="en-US" sz="2400" b="1">
                <a:solidFill>
                  <a:srgbClr val="ED7D31"/>
                </a:solidFill>
                <a:latin typeface="微软雅黑" panose="020B0503020204020204" charset="-122"/>
                <a:ea typeface="微软雅黑" panose="020B0503020204020204" charset="-122"/>
                <a:cs typeface="微软雅黑" panose="020B0503020204020204" charset="-122"/>
              </a:rPr>
              <a:t> (May 20 2025 P10</a:t>
            </a:r>
            <a:r>
              <a:rPr lang="en-US" sz="2400" b="1">
                <a:solidFill>
                  <a:srgbClr val="ED7D31"/>
                </a:solidFill>
                <a:latin typeface="微软雅黑" panose="020B0503020204020204" charset="-122"/>
                <a:ea typeface="微软雅黑" panose="020B0503020204020204" charset="-122"/>
                <a:cs typeface="微软雅黑" panose="020B0503020204020204" charset="-122"/>
                <a:sym typeface="+mn-ea"/>
              </a:rPr>
              <a:t>)</a:t>
            </a:r>
            <a:endParaRPr lang="en-US" sz="2400" b="1">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sp>
        <p:nvSpPr>
          <p:cNvPr id="13" name="文本框 16"/>
          <p:cNvSpPr txBox="1"/>
          <p:nvPr>
            <p:custDataLst>
              <p:tags r:id="rId2"/>
            </p:custDataLst>
          </p:nvPr>
        </p:nvSpPr>
        <p:spPr>
          <a:xfrm>
            <a:off x="-19050" y="0"/>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5" name="文本框 14"/>
          <p:cNvSpPr txBox="1"/>
          <p:nvPr/>
        </p:nvSpPr>
        <p:spPr>
          <a:xfrm>
            <a:off x="5109210" y="526415"/>
            <a:ext cx="586105" cy="2457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600">
                <a:solidFill>
                  <a:srgbClr val="FF0000"/>
                </a:solidFill>
                <a:latin typeface="Times New Roman" panose="02020603050405020304" charset="0"/>
                <a:cs typeface="Times New Roman" panose="02020603050405020304" charset="0"/>
                <a:sym typeface="+mn-ea"/>
              </a:rPr>
              <a:t>where </a:t>
            </a:r>
            <a:endParaRPr sz="160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nvSpPr>
        <p:spPr>
          <a:xfrm>
            <a:off x="1781810" y="1313815"/>
            <a:ext cx="478790" cy="2457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600">
                <a:solidFill>
                  <a:srgbClr val="FF0000"/>
                </a:solidFill>
                <a:latin typeface="Times New Roman" panose="02020603050405020304" charset="0"/>
                <a:cs typeface="Times New Roman" panose="02020603050405020304" charset="0"/>
                <a:sym typeface="+mn-ea"/>
              </a:rPr>
              <a:t>to</a:t>
            </a:r>
            <a:endParaRPr sz="1600">
              <a:solidFill>
                <a:srgbClr val="FF0000"/>
              </a:solidFill>
              <a:latin typeface="Times New Roman" panose="02020603050405020304" charset="0"/>
              <a:cs typeface="Times New Roman" panose="02020603050405020304" charset="0"/>
              <a:sym typeface="+mn-ea"/>
            </a:endParaRPr>
          </a:p>
        </p:txBody>
      </p:sp>
      <p:sp>
        <p:nvSpPr>
          <p:cNvPr id="4" name="文本框 3"/>
          <p:cNvSpPr txBox="1"/>
          <p:nvPr/>
        </p:nvSpPr>
        <p:spPr>
          <a:xfrm>
            <a:off x="2933065" y="2495550"/>
            <a:ext cx="956310" cy="2457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600">
                <a:solidFill>
                  <a:srgbClr val="FF0000"/>
                </a:solidFill>
                <a:latin typeface="Times New Roman" panose="02020603050405020304" charset="0"/>
                <a:cs typeface="Times New Roman" panose="02020603050405020304" charset="0"/>
                <a:sym typeface="+mn-ea"/>
              </a:rPr>
              <a:t>completely</a:t>
            </a:r>
            <a:endParaRPr sz="160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7811135" y="2893695"/>
            <a:ext cx="963930" cy="2457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600">
                <a:solidFill>
                  <a:srgbClr val="FF0000"/>
                </a:solidFill>
                <a:latin typeface="Times New Roman" panose="02020603050405020304" charset="0"/>
                <a:cs typeface="Times New Roman" panose="02020603050405020304" charset="0"/>
                <a:sym typeface="+mn-ea"/>
              </a:rPr>
              <a:t>possibility </a:t>
            </a:r>
            <a:endParaRPr sz="16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1823085" y="3681730"/>
            <a:ext cx="875665" cy="2457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600">
                <a:solidFill>
                  <a:srgbClr val="FF0000"/>
                </a:solidFill>
                <a:latin typeface="Times New Roman" panose="02020603050405020304" charset="0"/>
                <a:cs typeface="Times New Roman" panose="02020603050405020304" charset="0"/>
                <a:sym typeface="+mn-ea"/>
              </a:rPr>
              <a:t>exposure </a:t>
            </a:r>
            <a:endParaRPr sz="16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10801350" y="3681730"/>
            <a:ext cx="386715" cy="2457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600">
                <a:solidFill>
                  <a:srgbClr val="FF0000"/>
                </a:solidFill>
                <a:latin typeface="Times New Roman" panose="02020603050405020304" charset="0"/>
                <a:cs typeface="Times New Roman" panose="02020603050405020304" charset="0"/>
                <a:sym typeface="+mn-ea"/>
              </a:rPr>
              <a:t>was </a:t>
            </a:r>
            <a:endParaRPr sz="16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1229360" y="4468495"/>
            <a:ext cx="894080" cy="2457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600">
                <a:solidFill>
                  <a:srgbClr val="FF0000"/>
                </a:solidFill>
                <a:latin typeface="Times New Roman" panose="02020603050405020304" charset="0"/>
                <a:cs typeface="Times New Roman" panose="02020603050405020304" charset="0"/>
                <a:sym typeface="+mn-ea"/>
              </a:rPr>
              <a:t>surveyed </a:t>
            </a:r>
            <a:endParaRPr sz="1600">
              <a:solidFill>
                <a:srgbClr val="FF0000"/>
              </a:solidFill>
              <a:latin typeface="Times New Roman" panose="02020603050405020304" charset="0"/>
              <a:cs typeface="Times New Roman" panose="02020603050405020304" charset="0"/>
              <a:sym typeface="+mn-ea"/>
            </a:endParaRPr>
          </a:p>
        </p:txBody>
      </p:sp>
      <p:sp>
        <p:nvSpPr>
          <p:cNvPr id="10" name="文本框 9"/>
          <p:cNvSpPr txBox="1"/>
          <p:nvPr/>
        </p:nvSpPr>
        <p:spPr>
          <a:xfrm>
            <a:off x="6403975" y="6042025"/>
            <a:ext cx="1156335" cy="2457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600">
                <a:solidFill>
                  <a:srgbClr val="FF0000"/>
                </a:solidFill>
                <a:latin typeface="Times New Roman" panose="02020603050405020304" charset="0"/>
                <a:cs typeface="Times New Roman" panose="02020603050405020304" charset="0"/>
                <a:sym typeface="+mn-ea"/>
              </a:rPr>
              <a:t>distressing </a:t>
            </a:r>
            <a:endParaRPr sz="16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4297045" y="5263515"/>
            <a:ext cx="393065" cy="2457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600">
                <a:solidFill>
                  <a:srgbClr val="FF0000"/>
                </a:solidFill>
                <a:latin typeface="Times New Roman" panose="02020603050405020304" charset="0"/>
                <a:cs typeface="Times New Roman" panose="02020603050405020304" charset="0"/>
                <a:sym typeface="+mn-ea"/>
              </a:rPr>
              <a:t>the </a:t>
            </a:r>
            <a:endParaRPr sz="16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9001125" y="6438900"/>
            <a:ext cx="682625" cy="2457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600">
                <a:solidFill>
                  <a:srgbClr val="FF0000"/>
                </a:solidFill>
                <a:latin typeface="Times New Roman" panose="02020603050405020304" charset="0"/>
                <a:cs typeface="Times New Roman" panose="02020603050405020304" charset="0"/>
                <a:sym typeface="+mn-ea"/>
              </a:rPr>
              <a:t>those </a:t>
            </a:r>
            <a:endParaRPr sz="16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15" grpId="0" bldLvl="0" animBg="1"/>
      <p:bldP spid="3" grpId="0" bldLvl="0" animBg="1"/>
      <p:bldP spid="4" grpId="0" bldLvl="0" animBg="1"/>
      <p:bldP spid="6" grpId="0" bldLvl="0" animBg="1"/>
      <p:bldP spid="7" grpId="0" bldLvl="0" animBg="1"/>
      <p:bldP spid="8" grpId="0" bldLvl="0" animBg="1"/>
      <p:bldP spid="9" grpId="0" bldLvl="0" animBg="1"/>
      <p:bldP spid="10" grpId="0" bldLvl="0" animBg="1"/>
      <p:bldP spid="11" grpId="0" bldLvl="0" animBg="1"/>
      <p:bldP spid="1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1955800" y="651510"/>
            <a:ext cx="10233025" cy="2745740"/>
          </a:xfrm>
          <a:prstGeom prst="rect">
            <a:avLst/>
          </a:prstGeom>
          <a:solidFill>
            <a:schemeClr val="accent2">
              <a:lumMod val="20000"/>
              <a:lumOff val="80000"/>
            </a:schemeClr>
          </a:solidFill>
          <a:ln w="34925" cmpd="sng">
            <a:noFill/>
            <a:prstDash val="sysDash"/>
          </a:ln>
        </p:spPr>
        <p:txBody>
          <a:bodyPr wrap="square">
            <a:spAutoFit/>
          </a:bodyPr>
          <a:p>
            <a:pPr indent="0" algn="just" fontAlgn="auto">
              <a:lnSpc>
                <a:spcPct val="150000"/>
              </a:lnSpc>
            </a:pPr>
            <a:r>
              <a:rPr lang="en-US" sz="2300" b="0" i="0" smtClean="0">
                <a:latin typeface="Times New Roman" panose="02020603050405020304" charset="0"/>
                <a:ea typeface="华文中宋" panose="02010600040101010101" charset="-122"/>
                <a:cs typeface="Times New Roman" panose="02020603050405020304" charset="0"/>
              </a:rPr>
              <a:t>1</a:t>
            </a:r>
            <a:r>
              <a:rPr sz="2300" b="0" i="0" smtClean="0">
                <a:latin typeface="Times New Roman" panose="02020603050405020304" charset="0"/>
                <a:ea typeface="华文中宋" panose="02010600040101010101" charset="-122"/>
                <a:cs typeface="Times New Roman" panose="02020603050405020304" charset="0"/>
              </a:rPr>
              <a:t>.</a:t>
            </a:r>
            <a:r>
              <a:rPr lang="en-US" sz="2300" b="0" i="0" smtClean="0">
                <a:latin typeface="Times New Roman" panose="02020603050405020304" charset="0"/>
                <a:ea typeface="华文中宋" panose="02010600040101010101" charset="-122"/>
                <a:cs typeface="Times New Roman" panose="02020603050405020304" charset="0"/>
              </a:rPr>
              <a:t> W</a:t>
            </a:r>
            <a:r>
              <a:rPr sz="2300" b="0" i="0" smtClean="0">
                <a:latin typeface="Times New Roman" panose="02020603050405020304" charset="0"/>
                <a:ea typeface="华文中宋" panose="02010600040101010101" charset="-122"/>
                <a:cs typeface="Times New Roman" panose="02020603050405020304" charset="0"/>
              </a:rPr>
              <a:t>hich of the following statements is TRUE</a:t>
            </a:r>
            <a:r>
              <a:rPr lang="en-US" sz="2300" b="0" i="0" smtClean="0">
                <a:latin typeface="Times New Roman" panose="02020603050405020304" charset="0"/>
                <a:ea typeface="华文中宋" panose="02010600040101010101" charset="-122"/>
                <a:cs typeface="Times New Roman" panose="02020603050405020304" charset="0"/>
              </a:rPr>
              <a:t> a</a:t>
            </a:r>
            <a:r>
              <a:rPr sz="2300" smtClean="0">
                <a:latin typeface="Times New Roman" panose="02020603050405020304" charset="0"/>
                <a:ea typeface="华文中宋" panose="02010600040101010101" charset="-122"/>
                <a:cs typeface="Times New Roman" panose="02020603050405020304" charset="0"/>
                <a:sym typeface="+mn-ea"/>
              </a:rPr>
              <a:t>ccording to the survey data</a:t>
            </a:r>
            <a:r>
              <a:rPr sz="2300" b="0" i="0" smtClean="0">
                <a:latin typeface="Times New Roman" panose="02020603050405020304" charset="0"/>
                <a:ea typeface="华文中宋" panose="02010600040101010101" charset="-122"/>
                <a:cs typeface="Times New Roman" panose="02020603050405020304" charset="0"/>
              </a:rPr>
              <a:t>? </a:t>
            </a:r>
            <a:endParaRPr sz="2300" b="0" i="0" smtClean="0">
              <a:latin typeface="Times New Roman" panose="02020603050405020304" charset="0"/>
              <a:ea typeface="华文中宋" panose="02010600040101010101" charset="-122"/>
              <a:cs typeface="Times New Roman" panose="02020603050405020304" charset="0"/>
            </a:endParaRPr>
          </a:p>
          <a:p>
            <a:pPr indent="0" algn="just" fontAlgn="auto">
              <a:lnSpc>
                <a:spcPct val="150000"/>
              </a:lnSpc>
            </a:pPr>
            <a:r>
              <a:rPr sz="2300" b="0" i="0" smtClean="0">
                <a:latin typeface="Times New Roman" panose="02020603050405020304" charset="0"/>
                <a:ea typeface="华文中宋" panose="02010600040101010101" charset="-122"/>
                <a:cs typeface="Times New Roman" panose="02020603050405020304" charset="0"/>
              </a:rPr>
              <a:t>A. Over 50% of young people admitted </a:t>
            </a:r>
            <a:r>
              <a:rPr lang="en-US" sz="2300" b="0" i="0" smtClean="0">
                <a:latin typeface="Times New Roman" panose="02020603050405020304" charset="0"/>
                <a:ea typeface="华文中宋" panose="02010600040101010101" charset="-122"/>
                <a:cs typeface="Times New Roman" panose="02020603050405020304" charset="0"/>
              </a:rPr>
              <a:t>hiding their true selves</a:t>
            </a:r>
            <a:r>
              <a:rPr sz="2300" b="0" i="0" smtClean="0">
                <a:latin typeface="Times New Roman" panose="02020603050405020304" charset="0"/>
                <a:ea typeface="华文中宋" panose="02010600040101010101" charset="-122"/>
                <a:cs typeface="Times New Roman" panose="02020603050405020304" charset="0"/>
              </a:rPr>
              <a:t> online.</a:t>
            </a:r>
            <a:endParaRPr sz="2300" b="0" i="0" smtClean="0">
              <a:latin typeface="Times New Roman" panose="02020603050405020304" charset="0"/>
              <a:ea typeface="华文中宋" panose="02010600040101010101" charset="-122"/>
              <a:cs typeface="Times New Roman" panose="02020603050405020304" charset="0"/>
            </a:endParaRPr>
          </a:p>
          <a:p>
            <a:pPr indent="0" algn="just" fontAlgn="auto">
              <a:lnSpc>
                <a:spcPct val="150000"/>
              </a:lnSpc>
            </a:pPr>
            <a:r>
              <a:rPr sz="2300" b="0" i="0" smtClean="0">
                <a:latin typeface="Times New Roman" panose="02020603050405020304" charset="0"/>
                <a:ea typeface="华文中宋" panose="02010600040101010101" charset="-122"/>
                <a:cs typeface="Times New Roman" panose="02020603050405020304" charset="0"/>
              </a:rPr>
              <a:t>B. </a:t>
            </a:r>
            <a:r>
              <a:rPr lang="en-US" sz="2300" b="0" i="0" smtClean="0">
                <a:latin typeface="Times New Roman" panose="02020603050405020304" charset="0"/>
                <a:ea typeface="华文中宋" panose="02010600040101010101" charset="-122"/>
                <a:cs typeface="Times New Roman" panose="02020603050405020304" charset="0"/>
              </a:rPr>
              <a:t>74</a:t>
            </a:r>
            <a:r>
              <a:rPr sz="2300" b="0" i="0" smtClean="0">
                <a:latin typeface="Times New Roman" panose="02020603050405020304" charset="0"/>
                <a:ea typeface="华文中宋" panose="02010600040101010101" charset="-122"/>
                <a:cs typeface="Times New Roman" panose="02020603050405020304" charset="0"/>
              </a:rPr>
              <a:t>% of respondents said they had shared their location with strangers.</a:t>
            </a:r>
            <a:endParaRPr sz="2300" b="0" i="0" smtClean="0">
              <a:latin typeface="Times New Roman" panose="02020603050405020304" charset="0"/>
              <a:ea typeface="华文中宋" panose="02010600040101010101" charset="-122"/>
              <a:cs typeface="Times New Roman" panose="02020603050405020304" charset="0"/>
            </a:endParaRPr>
          </a:p>
          <a:p>
            <a:pPr indent="0" algn="just" fontAlgn="auto">
              <a:lnSpc>
                <a:spcPct val="150000"/>
              </a:lnSpc>
            </a:pPr>
            <a:r>
              <a:rPr sz="2300" b="0" i="0" smtClean="0">
                <a:latin typeface="Times New Roman" panose="02020603050405020304" charset="0"/>
                <a:ea typeface="华文中宋" panose="02010600040101010101" charset="-122"/>
                <a:cs typeface="Times New Roman" panose="02020603050405020304" charset="0"/>
              </a:rPr>
              <a:t>C. </a:t>
            </a:r>
            <a:r>
              <a:rPr lang="en-US" sz="2300" smtClean="0">
                <a:latin typeface="Times New Roman" panose="02020603050405020304" charset="0"/>
                <a:ea typeface="华文中宋" panose="02010600040101010101" charset="-122"/>
                <a:cs typeface="Times New Roman" panose="02020603050405020304" charset="0"/>
                <a:sym typeface="+mn-ea"/>
              </a:rPr>
              <a:t>42</a:t>
            </a:r>
            <a:r>
              <a:rPr sz="2300" smtClean="0">
                <a:latin typeface="Times New Roman" panose="02020603050405020304" charset="0"/>
                <a:ea typeface="华文中宋" panose="02010600040101010101" charset="-122"/>
                <a:cs typeface="Times New Roman" panose="02020603050405020304" charset="0"/>
                <a:sym typeface="+mn-ea"/>
              </a:rPr>
              <a:t>% of respondents spend more than four hours daily on social media.</a:t>
            </a:r>
            <a:endParaRPr sz="2300" b="0" i="0" smtClean="0">
              <a:latin typeface="Times New Roman" panose="02020603050405020304" charset="0"/>
              <a:ea typeface="华文中宋" panose="02010600040101010101" charset="-122"/>
              <a:cs typeface="Times New Roman" panose="02020603050405020304" charset="0"/>
            </a:endParaRPr>
          </a:p>
          <a:p>
            <a:pPr indent="0" algn="just" fontAlgn="auto">
              <a:lnSpc>
                <a:spcPct val="150000"/>
              </a:lnSpc>
            </a:pPr>
            <a:r>
              <a:rPr sz="2300" b="0" i="0" smtClean="0">
                <a:latin typeface="Times New Roman" panose="02020603050405020304" charset="0"/>
                <a:ea typeface="华文中宋" panose="02010600040101010101" charset="-122"/>
                <a:cs typeface="Times New Roman" panose="02020603050405020304" charset="0"/>
              </a:rPr>
              <a:t>D. </a:t>
            </a:r>
            <a:r>
              <a:rPr sz="2300" smtClean="0">
                <a:latin typeface="Times New Roman" panose="02020603050405020304" charset="0"/>
                <a:ea typeface="华文中宋" panose="02010600040101010101" charset="-122"/>
                <a:cs typeface="Times New Roman" panose="02020603050405020304" charset="0"/>
                <a:sym typeface="+mn-ea"/>
              </a:rPr>
              <a:t>Nearly half of young people would prefer growing up in an internet-free world.</a:t>
            </a:r>
            <a:endParaRPr sz="2300" b="0" i="0" smtClean="0">
              <a:latin typeface="Times New Roman" panose="02020603050405020304" charset="0"/>
              <a:ea typeface="华文中宋" panose="02010600040101010101" charset="-122"/>
              <a:cs typeface="Times New Roman" panose="02020603050405020304" charset="0"/>
            </a:endParaRPr>
          </a:p>
        </p:txBody>
      </p:sp>
      <p:sp>
        <p:nvSpPr>
          <p:cNvPr id="11" name="矩形 10"/>
          <p:cNvSpPr/>
          <p:nvPr/>
        </p:nvSpPr>
        <p:spPr>
          <a:xfrm>
            <a:off x="1955165" y="3897630"/>
            <a:ext cx="10241280" cy="2745740"/>
          </a:xfrm>
          <a:prstGeom prst="rect">
            <a:avLst/>
          </a:prstGeom>
          <a:solidFill>
            <a:schemeClr val="accent6">
              <a:lumMod val="20000"/>
              <a:lumOff val="80000"/>
            </a:schemeClr>
          </a:solidFill>
          <a:ln w="34925" cmpd="sng">
            <a:noFill/>
            <a:prstDash val="sysDash"/>
          </a:ln>
        </p:spPr>
        <p:txBody>
          <a:bodyPr wrap="square">
            <a:spAutoFit/>
          </a:bodyPr>
          <a:p>
            <a:pPr lvl="0" algn="just">
              <a:lnSpc>
                <a:spcPct val="150000"/>
              </a:lnSpc>
              <a:buClrTx/>
              <a:buSzTx/>
              <a:buFontTx/>
            </a:pPr>
            <a:r>
              <a:rPr lang="en-US" sz="2300" smtClean="0">
                <a:latin typeface="Times New Roman" panose="02020603050405020304" charset="0"/>
                <a:ea typeface="华文中宋" panose="02010600040101010101" charset="-122"/>
                <a:cs typeface="Times New Roman" panose="02020603050405020304" charset="0"/>
                <a:sym typeface="+mn-ea"/>
              </a:rPr>
              <a:t>2. What does Rani Govender imply about </a:t>
            </a:r>
            <a:r>
              <a:rPr sz="2300" smtClean="0">
                <a:latin typeface="Times New Roman" panose="02020603050405020304" charset="0"/>
                <a:ea typeface="华文中宋" panose="02010600040101010101" charset="-122"/>
                <a:cs typeface="Times New Roman" panose="02020603050405020304" charset="0"/>
                <a:sym typeface="+mn-ea"/>
              </a:rPr>
              <a:t>“</a:t>
            </a:r>
            <a:r>
              <a:rPr lang="en-US" sz="2300" smtClean="0">
                <a:latin typeface="Times New Roman" panose="02020603050405020304" charset="0"/>
                <a:ea typeface="华文中宋" panose="02010600040101010101" charset="-122"/>
                <a:cs typeface="Times New Roman" panose="02020603050405020304" charset="0"/>
                <a:sym typeface="+mn-ea"/>
              </a:rPr>
              <a:t>digital curfews</a:t>
            </a:r>
            <a:r>
              <a:rPr sz="2300" smtClean="0">
                <a:latin typeface="Times New Roman" panose="02020603050405020304" charset="0"/>
                <a:ea typeface="华文中宋" panose="02010600040101010101" charset="-122"/>
                <a:cs typeface="Times New Roman" panose="02020603050405020304" charset="0"/>
                <a:sym typeface="+mn-ea"/>
              </a:rPr>
              <a:t>”</a:t>
            </a:r>
            <a:r>
              <a:rPr lang="en-US" sz="2300" smtClean="0">
                <a:latin typeface="Times New Roman" panose="02020603050405020304" charset="0"/>
                <a:ea typeface="华文中宋" panose="02010600040101010101" charset="-122"/>
                <a:cs typeface="Times New Roman" panose="02020603050405020304" charset="0"/>
                <a:sym typeface="+mn-ea"/>
              </a:rPr>
              <a:t> in the article? </a:t>
            </a:r>
            <a:endParaRPr lang="en-US" sz="23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sz="2300">
                <a:latin typeface="Times New Roman" panose="02020603050405020304" charset="0"/>
                <a:cs typeface="Times New Roman" panose="02020603050405020304" charset="0"/>
                <a:sym typeface="+mn-ea"/>
              </a:rPr>
              <a:t>A. They will effectively block harmful online content for </a:t>
            </a:r>
            <a:r>
              <a:rPr lang="en-US" sz="2300">
                <a:latin typeface="Times New Roman" panose="02020603050405020304" charset="0"/>
                <a:cs typeface="Times New Roman" panose="02020603050405020304" charset="0"/>
                <a:sym typeface="+mn-ea"/>
              </a:rPr>
              <a:t>kids</a:t>
            </a:r>
            <a:r>
              <a:rPr sz="2300">
                <a:latin typeface="Times New Roman" panose="02020603050405020304" charset="0"/>
                <a:cs typeface="Times New Roman" panose="02020603050405020304" charset="0"/>
                <a:sym typeface="+mn-ea"/>
              </a:rPr>
              <a:t>.</a:t>
            </a:r>
            <a:endParaRPr sz="2300">
              <a:latin typeface="Times New Roman" panose="02020603050405020304" charset="0"/>
              <a:cs typeface="Times New Roman" panose="02020603050405020304" charset="0"/>
              <a:sym typeface="+mn-ea"/>
            </a:endParaRPr>
          </a:p>
          <a:p>
            <a:pPr lvl="0" algn="just">
              <a:lnSpc>
                <a:spcPct val="150000"/>
              </a:lnSpc>
              <a:buClrTx/>
              <a:buSzTx/>
              <a:buFontTx/>
            </a:pPr>
            <a:r>
              <a:rPr sz="2300">
                <a:latin typeface="Times New Roman" panose="02020603050405020304" charset="0"/>
                <a:cs typeface="Times New Roman" panose="02020603050405020304" charset="0"/>
                <a:sym typeface="+mn-ea"/>
              </a:rPr>
              <a:t>B. They are insufficient to fully protect children from online risks.</a:t>
            </a:r>
            <a:endParaRPr sz="2300">
              <a:latin typeface="Times New Roman" panose="02020603050405020304" charset="0"/>
              <a:cs typeface="Times New Roman" panose="02020603050405020304" charset="0"/>
              <a:sym typeface="+mn-ea"/>
            </a:endParaRPr>
          </a:p>
          <a:p>
            <a:pPr lvl="0" algn="just">
              <a:lnSpc>
                <a:spcPct val="150000"/>
              </a:lnSpc>
              <a:buClrTx/>
              <a:buSzTx/>
              <a:buFontTx/>
            </a:pPr>
            <a:r>
              <a:rPr sz="2300">
                <a:latin typeface="Times New Roman" panose="02020603050405020304" charset="0"/>
                <a:cs typeface="Times New Roman" panose="02020603050405020304" charset="0"/>
                <a:sym typeface="+mn-ea"/>
              </a:rPr>
              <a:t>C. The government should focus on banning addictive apps completely.</a:t>
            </a:r>
            <a:endParaRPr sz="2300">
              <a:latin typeface="Times New Roman" panose="02020603050405020304" charset="0"/>
              <a:cs typeface="Times New Roman" panose="02020603050405020304" charset="0"/>
              <a:sym typeface="+mn-ea"/>
            </a:endParaRPr>
          </a:p>
          <a:p>
            <a:pPr lvl="0" algn="just">
              <a:lnSpc>
                <a:spcPct val="150000"/>
              </a:lnSpc>
              <a:buClrTx/>
              <a:buSzTx/>
              <a:buFontTx/>
            </a:pPr>
            <a:r>
              <a:rPr sz="2300">
                <a:latin typeface="Times New Roman" panose="02020603050405020304" charset="0"/>
                <a:cs typeface="Times New Roman" panose="02020603050405020304" charset="0"/>
                <a:sym typeface="+mn-ea"/>
              </a:rPr>
              <a:t>D. Tech companies have already prioritized children’s safety in app design.</a:t>
            </a:r>
            <a:endParaRPr sz="2300">
              <a:latin typeface="Times New Roman" panose="02020603050405020304" charset="0"/>
              <a:cs typeface="Times New Roman" panose="02020603050405020304" charset="0"/>
              <a:sym typeface="+mn-ea"/>
            </a:endParaRPr>
          </a:p>
        </p:txBody>
      </p:sp>
      <p:sp>
        <p:nvSpPr>
          <p:cNvPr id="2" name="文本框 16"/>
          <p:cNvSpPr txBox="1"/>
          <p:nvPr/>
        </p:nvSpPr>
        <p:spPr>
          <a:xfrm>
            <a:off x="0" y="0"/>
            <a:ext cx="3340100" cy="445135"/>
          </a:xfrm>
          <a:prstGeom prst="rect">
            <a:avLst/>
          </a:prstGeom>
          <a:solidFill>
            <a:schemeClr val="accent6"/>
          </a:solidFill>
        </p:spPr>
        <p:txBody>
          <a:bodyPr wrap="square" rtlCol="0">
            <a:spAutoFit/>
          </a:bodyPr>
          <a:p>
            <a:pPr lvl="0" algn="l">
              <a:buClrTx/>
              <a:buSzTx/>
              <a:buFontTx/>
            </a:pPr>
            <a:r>
              <a:rPr kumimoji="1" lang="en-US" altLang="zh-CN" sz="2300" b="1" dirty="0">
                <a:solidFill>
                  <a:schemeClr val="lt1"/>
                </a:solidFill>
                <a:latin typeface="Times New Roman" panose="02020603050405020304" charset="0"/>
                <a:cs typeface="Times New Roman" panose="02020603050405020304" charset="0"/>
                <a:sym typeface="+mn-ea"/>
              </a:rPr>
              <a:t>Reading Comprehension</a:t>
            </a:r>
            <a:endParaRPr kumimoji="1" lang="en-US" altLang="zh-CN" sz="2300" b="1" dirty="0">
              <a:solidFill>
                <a:schemeClr val="lt1"/>
              </a:solidFill>
              <a:latin typeface="Times New Roman" panose="02020603050405020304" charset="0"/>
              <a:cs typeface="Times New Roman" panose="02020603050405020304" charset="0"/>
              <a:sym typeface="+mn-ea"/>
            </a:endParaRPr>
          </a:p>
        </p:txBody>
      </p:sp>
      <p:sp>
        <p:nvSpPr>
          <p:cNvPr id="5" name="文本框 4"/>
          <p:cNvSpPr txBox="1"/>
          <p:nvPr>
            <p:custDataLst>
              <p:tags r:id="rId1"/>
            </p:custDataLst>
          </p:nvPr>
        </p:nvSpPr>
        <p:spPr>
          <a:xfrm>
            <a:off x="173355" y="1804670"/>
            <a:ext cx="1551940" cy="440055"/>
          </a:xfrm>
          <a:prstGeom prst="rect">
            <a:avLst/>
          </a:prstGeom>
          <a:solidFill>
            <a:srgbClr val="0070C0"/>
          </a:solidFill>
        </p:spPr>
        <p:txBody>
          <a:bodyPr wrap="square" rtlCol="0" anchor="t">
            <a:noAutofit/>
          </a:bodyPr>
          <a:p>
            <a:pPr lvl="0" algn="ctr">
              <a:buClrTx/>
              <a:buSzTx/>
              <a:buFontTx/>
            </a:pPr>
            <a:r>
              <a:rPr kumimoji="1" lang="en-US" altLang="zh-CN" sz="2200" b="1" dirty="0">
                <a:solidFill>
                  <a:schemeClr val="lt1"/>
                </a:solidFill>
                <a:sym typeface="+mn-ea"/>
              </a:rPr>
              <a:t>DETAIL</a:t>
            </a:r>
            <a:endParaRPr kumimoji="1" lang="en-US" altLang="zh-CN" sz="2200" b="1" dirty="0">
              <a:solidFill>
                <a:schemeClr val="lt1"/>
              </a:solidFill>
              <a:sym typeface="+mn-ea"/>
            </a:endParaRPr>
          </a:p>
        </p:txBody>
      </p:sp>
      <p:sp>
        <p:nvSpPr>
          <p:cNvPr id="17" name="文本框 16"/>
          <p:cNvSpPr txBox="1"/>
          <p:nvPr>
            <p:custDataLst>
              <p:tags r:id="rId2"/>
            </p:custDataLst>
          </p:nvPr>
        </p:nvSpPr>
        <p:spPr>
          <a:xfrm>
            <a:off x="173355" y="5050790"/>
            <a:ext cx="1551940" cy="439420"/>
          </a:xfrm>
          <a:prstGeom prst="rect">
            <a:avLst/>
          </a:prstGeom>
          <a:solidFill>
            <a:srgbClr val="0070C0"/>
          </a:solidFill>
        </p:spPr>
        <p:txBody>
          <a:bodyPr wrap="square" rtlCol="0" anchor="t">
            <a:noAutofit/>
          </a:bodyPr>
          <a:p>
            <a:pPr lvl="0" algn="l">
              <a:buClrTx/>
              <a:buSzTx/>
              <a:buFontTx/>
            </a:pPr>
            <a:r>
              <a:rPr kumimoji="1" lang="en-US" altLang="zh-CN" sz="2200" b="1" dirty="0">
                <a:solidFill>
                  <a:schemeClr val="lt1"/>
                </a:solidFill>
                <a:sym typeface="+mn-ea"/>
              </a:rPr>
              <a:t>INFERENCE</a:t>
            </a:r>
            <a:endParaRPr kumimoji="1" lang="en-US" altLang="zh-CN" sz="2200" b="1" dirty="0">
              <a:solidFill>
                <a:schemeClr val="lt1"/>
              </a:solidFill>
              <a:sym typeface="+mn-ea"/>
            </a:endParaRPr>
          </a:p>
        </p:txBody>
      </p:sp>
      <p:pic>
        <p:nvPicPr>
          <p:cNvPr id="6" name="图片 5"/>
          <p:cNvPicPr>
            <a:picLocks noChangeAspect="1"/>
          </p:cNvPicPr>
          <p:nvPr/>
        </p:nvPicPr>
        <p:blipFill>
          <a:blip r:embed="rId3"/>
          <a:stretch>
            <a:fillRect/>
          </a:stretch>
        </p:blipFill>
        <p:spPr>
          <a:xfrm>
            <a:off x="1939290" y="3011805"/>
            <a:ext cx="388620" cy="258445"/>
          </a:xfrm>
          <a:prstGeom prst="rect">
            <a:avLst/>
          </a:prstGeom>
        </p:spPr>
      </p:pic>
      <p:pic>
        <p:nvPicPr>
          <p:cNvPr id="8" name="图片 7"/>
          <p:cNvPicPr>
            <a:picLocks noChangeAspect="1"/>
          </p:cNvPicPr>
          <p:nvPr/>
        </p:nvPicPr>
        <p:blipFill>
          <a:blip r:embed="rId3"/>
          <a:stretch>
            <a:fillRect/>
          </a:stretch>
        </p:blipFill>
        <p:spPr>
          <a:xfrm>
            <a:off x="1939290" y="5198745"/>
            <a:ext cx="388620" cy="2584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463550"/>
            <a:ext cx="11944350" cy="548894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decoy</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a person or thing used to lure others into a trap or to distract attention       </a:t>
            </a:r>
            <a:r>
              <a:rPr sz="2800">
                <a:latin typeface="Times New Roman" panose="02020603050405020304" charset="0"/>
                <a:ea typeface="华文中宋" panose="02010600040101010101" charset="-122"/>
                <a:cs typeface="Times New Roman" panose="02020603050405020304" charset="0"/>
                <a:sym typeface="+mn-ea"/>
              </a:rPr>
              <a:t>诱饵;诱惑物;用作诱饵的人</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He was booked on a flight leaving that day, but that was just a decoy.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他订了那天起飞的航班，但那不过是个诱饵</a:t>
            </a:r>
            <a:r>
              <a:rPr lang="zh-CN" sz="2800">
                <a:latin typeface="Times New Roman" panose="02020603050405020304" charset="0"/>
                <a:ea typeface="华文中宋" panose="02010600040101010101" charset="-122"/>
                <a:cs typeface="Times New Roman" panose="02020603050405020304" charset="0"/>
              </a:rPr>
              <a:t>。</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rabbit hole</a:t>
            </a:r>
            <a:r>
              <a:rPr lang="en-US" altLang="zh-CN" sz="2800"/>
              <a:t>: </a:t>
            </a:r>
            <a:r>
              <a:rPr lang="en-US" sz="2800">
                <a:latin typeface="Times New Roman" panose="02020603050405020304" charset="0"/>
                <a:ea typeface="华文中宋" panose="02010600040101010101" charset="-122"/>
                <a:cs typeface="Times New Roman" panose="02020603050405020304" charset="0"/>
                <a:sym typeface="+mn-ea"/>
              </a:rPr>
              <a:t>a complex or confusing situation or process that is difficult to escape from, often likened to a labyrinthine hole that a rabbit might dig</a:t>
            </a:r>
            <a:r>
              <a:rPr lang="en-US" sz="2800">
                <a:latin typeface="Times New Roman" panose="02020603050405020304" charset="0"/>
                <a:ea typeface="华文中宋" panose="02010600040101010101" charset="-122"/>
                <a:cs typeface="Times New Roman" panose="02020603050405020304" charset="0"/>
              </a:rPr>
              <a:t>     </a:t>
            </a:r>
            <a:endParaRPr lang="en-US"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sym typeface="+mn-ea"/>
              </a:rPr>
              <a:t>（探究的）复杂问题，深坑，无底洞；</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Once you start exploring this rabbit hole, it’s hard to stop.</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      </a:t>
            </a:r>
            <a:r>
              <a:rPr sz="2800">
                <a:latin typeface="华文中宋" panose="02010600040101010101" charset="-122"/>
                <a:ea typeface="华文中宋" panose="02010600040101010101" charset="-122"/>
                <a:cs typeface="华文中宋" panose="02010600040101010101" charset="-122"/>
              </a:rPr>
              <a:t>一旦你开始探索这个无底洞，就很难停下来。</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139065" y="2900045"/>
            <a:ext cx="565467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He used a decoy to distract the enemy.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266700" y="6378575"/>
            <a:ext cx="702754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The internet can be a rabbit hole of information.</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332355" y="2378075"/>
            <a:ext cx="5434965" cy="521970"/>
          </a:xfrm>
          <a:prstGeom prst="rect">
            <a:avLst/>
          </a:prstGeom>
          <a:noFill/>
        </p:spPr>
        <p:txBody>
          <a:bodyPr wrap="square" rtlCol="0" anchor="t">
            <a:spAutoFit/>
          </a:bodyPr>
          <a:lstStyle/>
          <a:p>
            <a:r>
              <a:rPr lang="zh-CN" sz="2800">
                <a:ea typeface="华文中宋" panose="02010600040101010101" charset="-122"/>
              </a:rPr>
              <a:t>他用诱饵分散了敌人的注意力</a:t>
            </a:r>
            <a:r>
              <a:rPr lang="zh-CN" altLang="en-US" sz="2800">
                <a:ea typeface="华文中宋" panose="02010600040101010101" charset="-122"/>
              </a:rPr>
              <a:t>。</a:t>
            </a:r>
            <a:endParaRPr lang="zh-CN" altLang="en-US" sz="2800">
              <a:ea typeface="华文中宋" panose="02010600040101010101" charset="-122"/>
            </a:endParaRPr>
          </a:p>
        </p:txBody>
      </p:sp>
      <p:cxnSp>
        <p:nvCxnSpPr>
          <p:cNvPr id="3145728" name="直接连接符 8"/>
          <p:cNvCxnSpPr/>
          <p:nvPr/>
        </p:nvCxnSpPr>
        <p:spPr>
          <a:xfrm flipV="1">
            <a:off x="211455" y="3353435"/>
            <a:ext cx="5669280" cy="1397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a:off x="320675" y="6800215"/>
            <a:ext cx="6946900" cy="1333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2529840" y="5929630"/>
            <a:ext cx="8297545" cy="521970"/>
          </a:xfrm>
          <a:prstGeom prst="rect">
            <a:avLst/>
          </a:prstGeom>
          <a:noFill/>
        </p:spPr>
        <p:txBody>
          <a:bodyPr wrap="square" rtlCol="0" anchor="t">
            <a:spAutoFit/>
          </a:bodyPr>
          <a:p>
            <a:r>
              <a:rPr lang="zh-CN" altLang="en-US" sz="2800">
                <a:ea typeface="华文中宋" panose="02010600040101010101" charset="-122"/>
              </a:rPr>
              <a:t>互联网可能是一个信息的无底洞。</a:t>
            </a:r>
            <a:endParaRPr lang="zh-CN" altLang="en-US" sz="2800">
              <a:ea typeface="华文中宋" panose="02010600040101010101" charset="-122"/>
            </a:endParaRPr>
          </a:p>
        </p:txBody>
      </p:sp>
      <p:sp>
        <p:nvSpPr>
          <p:cNvPr id="2" name="文本框 1"/>
          <p:cNvSpPr txBox="1"/>
          <p:nvPr>
            <p:custDataLst>
              <p:tags r:id="rId1"/>
            </p:custDataLst>
          </p:nvPr>
        </p:nvSpPr>
        <p:spPr>
          <a:xfrm>
            <a:off x="0" y="0"/>
            <a:ext cx="1871980" cy="506730"/>
          </a:xfrm>
          <a:prstGeom prst="rect">
            <a:avLst/>
          </a:prstGeom>
          <a:solidFill>
            <a:schemeClr val="accent6"/>
          </a:solidFill>
        </p:spPr>
        <p:txBody>
          <a:bodyPr wrap="square" rtlCol="0">
            <a:spAutoFit/>
          </a:bodyPr>
          <a:p>
            <a:pPr lvl="0" algn="l">
              <a:buClrTx/>
              <a:buSzTx/>
              <a:buFontTx/>
            </a:pPr>
            <a:r>
              <a:rPr kumimoji="1" lang="en-US" altLang="zh-CN" sz="2700" b="1" dirty="0">
                <a:solidFill>
                  <a:schemeClr val="lt1"/>
                </a:solidFill>
                <a:latin typeface="Times New Roman" panose="02020603050405020304" charset="0"/>
                <a:cs typeface="Times New Roman" panose="02020603050405020304" charset="0"/>
                <a:sym typeface="+mn-ea"/>
              </a:rPr>
              <a:t>Vocabulary</a:t>
            </a:r>
            <a:endParaRPr kumimoji="1" lang="en-US" altLang="zh-CN" sz="2700" b="1" dirty="0">
              <a:solidFill>
                <a:schemeClr val="lt1"/>
              </a:solidFill>
              <a:latin typeface="Times New Roman" panose="02020603050405020304" charset="0"/>
              <a:cs typeface="Times New Roman" panose="02020603050405020304" charset="0"/>
              <a:sym typeface="+mn-ea"/>
            </a:endParaRPr>
          </a:p>
        </p:txBody>
      </p:sp>
      <p:sp>
        <p:nvSpPr>
          <p:cNvPr id="5" name="文本框 1"/>
          <p:cNvSpPr txBox="1"/>
          <p:nvPr>
            <p:custDataLst>
              <p:tags r:id="rId2"/>
            </p:custDataLst>
          </p:nvPr>
        </p:nvSpPr>
        <p:spPr>
          <a:xfrm>
            <a:off x="159385" y="2360295"/>
            <a:ext cx="19850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4" name="文本框 1"/>
          <p:cNvSpPr txBox="1"/>
          <p:nvPr>
            <p:custDataLst>
              <p:tags r:id="rId3"/>
            </p:custDataLst>
          </p:nvPr>
        </p:nvSpPr>
        <p:spPr>
          <a:xfrm>
            <a:off x="225425" y="5923915"/>
            <a:ext cx="20104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8" end="8"/>
                                            </p:txEl>
                                          </p:spTgt>
                                        </p:tgtEl>
                                        <p:attrNameLst>
                                          <p:attrName>style.visibility</p:attrName>
                                        </p:attrNameLst>
                                      </p:cBhvr>
                                      <p:to>
                                        <p:strVal val="visible"/>
                                      </p:to>
                                    </p:set>
                                    <p:animEffect transition="in" filter="wipe(down)">
                                      <p:cBhvr>
                                        <p:cTn id="34" dur="500"/>
                                        <p:tgtEl>
                                          <p:spTgt spid="1048602">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linds(horizontal)">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7" grpId="0"/>
      <p:bldP spid="1048607" grpId="1"/>
      <p:bldP spid="1048608" grpId="0"/>
      <p:bldP spid="3" grpId="0"/>
      <p:bldP spid="5" grpId="0" bldLvl="0" animBg="1"/>
      <p:bldP spid="4"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36855" y="762635"/>
            <a:ext cx="11751310" cy="269240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94335" y="832485"/>
            <a:ext cx="11502390" cy="1506855"/>
          </a:xfrm>
          <a:prstGeom prst="rect">
            <a:avLst/>
          </a:prstGeom>
          <a:noFill/>
        </p:spPr>
        <p:txBody>
          <a:bodyPr wrap="square">
            <a:spAutoFit/>
          </a:bodyPr>
          <a:lstStyle/>
          <a:p>
            <a:pPr algn="l"/>
            <a:r>
              <a:rPr lang="en-US" altLang="zh-CN" sz="2300">
                <a:latin typeface="Times New Roman" panose="02020603050405020304" charset="0"/>
                <a:cs typeface="Times New Roman" panose="02020603050405020304" charset="0"/>
                <a:sym typeface="+mn-ea"/>
              </a:rPr>
              <a:t>The technology secretary, Peter Kyle, has hinted that the government was weighing up the possiblility of making cut-off times mandatory for apps such as TikTok and Instagram. Rani Govender, the policy manager for child safety online at the NSPCC, said the curfews alone could not stop exposure to harmful materials.</a:t>
            </a:r>
            <a:endParaRPr lang="en-US" altLang="zh-CN" sz="2300">
              <a:latin typeface="Times New Roman" panose="02020603050405020304" charset="0"/>
              <a:cs typeface="Times New Roman" panose="02020603050405020304" charset="0"/>
              <a:sym typeface="+mn-ea"/>
            </a:endParaRPr>
          </a:p>
        </p:txBody>
      </p:sp>
      <p:sp>
        <p:nvSpPr>
          <p:cNvPr id="10" name="文本框 9"/>
          <p:cNvSpPr txBox="1"/>
          <p:nvPr/>
        </p:nvSpPr>
        <p:spPr>
          <a:xfrm>
            <a:off x="400685" y="2312670"/>
            <a:ext cx="11470640" cy="1014730"/>
          </a:xfrm>
          <a:prstGeom prst="rect">
            <a:avLst/>
          </a:prstGeom>
          <a:noFill/>
        </p:spPr>
        <p:txBody>
          <a:bodyPr wrap="square" rtlCol="0">
            <a:spAutoFit/>
          </a:bodyPr>
          <a:lstStyle/>
          <a:p>
            <a:pPr algn="l">
              <a:buClrTx/>
              <a:buSzTx/>
              <a:buFontTx/>
            </a:pPr>
            <a:r>
              <a:rPr sz="2000">
                <a:latin typeface="Times New Roman" panose="02020603050405020304" charset="0"/>
                <a:ea typeface="华文中宋" panose="02010600040101010101" charset="-122"/>
                <a:cs typeface="Times New Roman" panose="02020603050405020304" charset="0"/>
              </a:rPr>
              <a:t>英国技术大臣Peter Kyle暗示</a:t>
            </a:r>
            <a:r>
              <a:rPr lang="zh-CN" sz="2000">
                <a:latin typeface="Times New Roman" panose="02020603050405020304" charset="0"/>
                <a:ea typeface="华文中宋" panose="02010600040101010101" charset="-122"/>
                <a:cs typeface="Times New Roman" panose="02020603050405020304" charset="0"/>
              </a:rPr>
              <a:t>，</a:t>
            </a:r>
            <a:r>
              <a:rPr sz="2000">
                <a:latin typeface="Times New Roman" panose="02020603050405020304" charset="0"/>
                <a:ea typeface="华文中宋" panose="02010600040101010101" charset="-122"/>
                <a:cs typeface="Times New Roman" panose="02020603050405020304" charset="0"/>
              </a:rPr>
              <a:t>政府正在考虑强制对TikTok和Instagram等应用实施断网时间。全国防止虐待儿童协会(NSPCC)儿童在线安全政策经理Rani Govender表示</a:t>
            </a:r>
            <a:r>
              <a:rPr lang="zh-CN" sz="2000">
                <a:latin typeface="Times New Roman" panose="02020603050405020304" charset="0"/>
                <a:ea typeface="华文中宋" panose="02010600040101010101" charset="-122"/>
                <a:cs typeface="Times New Roman" panose="02020603050405020304" charset="0"/>
              </a:rPr>
              <a:t>，</a:t>
            </a:r>
            <a:r>
              <a:rPr sz="2000">
                <a:latin typeface="Times New Roman" panose="02020603050405020304" charset="0"/>
                <a:ea typeface="华文中宋" panose="02010600040101010101" charset="-122"/>
                <a:cs typeface="Times New Roman" panose="02020603050405020304" charset="0"/>
              </a:rPr>
              <a:t>仅靠使用宵禁并不能阻止儿童接触有害内容。</a:t>
            </a:r>
            <a:endParaRPr sz="2000">
              <a:latin typeface="Times New Roman" panose="02020603050405020304" charset="0"/>
              <a:ea typeface="华文中宋" panose="02010600040101010101" charset="-122"/>
              <a:cs typeface="Times New Roman" panose="02020603050405020304" charset="0"/>
            </a:endParaRPr>
          </a:p>
        </p:txBody>
      </p:sp>
      <p:sp>
        <p:nvSpPr>
          <p:cNvPr id="5" name="圆角矩形 4"/>
          <p:cNvSpPr/>
          <p:nvPr/>
        </p:nvSpPr>
        <p:spPr>
          <a:xfrm>
            <a:off x="245110" y="3862070"/>
            <a:ext cx="11751310" cy="270700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84810" y="3939540"/>
            <a:ext cx="11603355" cy="1506855"/>
          </a:xfrm>
          <a:prstGeom prst="rect">
            <a:avLst/>
          </a:prstGeom>
          <a:noFill/>
        </p:spPr>
        <p:txBody>
          <a:bodyPr wrap="square">
            <a:spAutoFit/>
          </a:bodyPr>
          <a:lstStyle/>
          <a:p>
            <a:pPr algn="l"/>
            <a:r>
              <a:rPr sz="2300">
                <a:latin typeface="Times New Roman" panose="02020603050405020304" charset="0"/>
                <a:cs typeface="Times New Roman" panose="02020603050405020304" charset="0"/>
                <a:sym typeface="+mn-ea"/>
              </a:rPr>
              <a:t>He said algorithms can provide content which “can quickly spiral and take young people down rabbit holes of harmful and disstressing material”. New laws were “urgently required to finally embed a safe-by-design approach to regulation that puts the needs of children and society ahead of those of big tech”, he said.</a:t>
            </a:r>
            <a:endParaRPr sz="2300">
              <a:latin typeface="Times New Roman" panose="02020603050405020304" charset="0"/>
              <a:cs typeface="Times New Roman" panose="02020603050405020304" charset="0"/>
              <a:sym typeface="+mn-ea"/>
            </a:endParaRPr>
          </a:p>
        </p:txBody>
      </p:sp>
      <p:sp>
        <p:nvSpPr>
          <p:cNvPr id="14" name="文本框 13"/>
          <p:cNvSpPr txBox="1"/>
          <p:nvPr/>
        </p:nvSpPr>
        <p:spPr>
          <a:xfrm>
            <a:off x="418465" y="5438775"/>
            <a:ext cx="11319510" cy="1014730"/>
          </a:xfrm>
          <a:prstGeom prst="rect">
            <a:avLst/>
          </a:prstGeom>
          <a:noFill/>
        </p:spPr>
        <p:txBody>
          <a:bodyPr wrap="square" rtlCol="0">
            <a:spAutoFit/>
          </a:bodyPr>
          <a:lstStyle/>
          <a:p>
            <a:pPr algn="l">
              <a:buClrTx/>
              <a:buSzTx/>
              <a:buFontTx/>
            </a:pPr>
            <a:r>
              <a:rPr sz="2000">
                <a:latin typeface="Times New Roman" panose="02020603050405020304" charset="0"/>
                <a:ea typeface="华文中宋" panose="02010600040101010101" charset="-122"/>
                <a:cs typeface="Times New Roman" panose="02020603050405020304" charset="0"/>
              </a:rPr>
              <a:t>他指出，算法推荐的内容</a:t>
            </a:r>
            <a:r>
              <a:rPr lang="zh-CN" sz="2000">
                <a:latin typeface="Times New Roman" panose="02020603050405020304" charset="0"/>
                <a:ea typeface="华文中宋" panose="02010600040101010101" charset="-122"/>
                <a:cs typeface="Times New Roman" panose="02020603050405020304" charset="0"/>
              </a:rPr>
              <a:t>“</a:t>
            </a:r>
            <a:r>
              <a:rPr sz="2000">
                <a:latin typeface="Times New Roman" panose="02020603050405020304" charset="0"/>
                <a:ea typeface="华文中宋" panose="02010600040101010101" charset="-122"/>
                <a:cs typeface="Times New Roman" panose="02020603050405020304" charset="0"/>
              </a:rPr>
              <a:t>可能迅速失控，将年轻人引入有害和令人痛苦的深渊</a:t>
            </a:r>
            <a:r>
              <a:rPr lang="zh-CN" sz="2000">
                <a:latin typeface="Times New Roman" panose="02020603050405020304" charset="0"/>
                <a:ea typeface="华文中宋" panose="02010600040101010101" charset="-122"/>
                <a:cs typeface="Times New Roman" panose="02020603050405020304" charset="0"/>
              </a:rPr>
              <a:t>”</a:t>
            </a:r>
            <a:r>
              <a:rPr sz="2000">
                <a:latin typeface="Times New Roman" panose="02020603050405020304" charset="0"/>
                <a:ea typeface="华文中宋" panose="02010600040101010101" charset="-122"/>
                <a:cs typeface="Times New Roman" panose="02020603050405020304" charset="0"/>
              </a:rPr>
              <a:t>。他表示，英国</a:t>
            </a:r>
            <a:r>
              <a:rPr lang="zh-CN" sz="2000">
                <a:latin typeface="Times New Roman" panose="02020603050405020304" charset="0"/>
                <a:ea typeface="华文中宋" panose="02010600040101010101" charset="-122"/>
                <a:cs typeface="Times New Roman" panose="02020603050405020304" charset="0"/>
              </a:rPr>
              <a:t>“</a:t>
            </a:r>
            <a:r>
              <a:rPr sz="2000">
                <a:latin typeface="Times New Roman" panose="02020603050405020304" charset="0"/>
                <a:ea typeface="华文中宋" panose="02010600040101010101" charset="-122"/>
                <a:cs typeface="Times New Roman" panose="02020603050405020304" charset="0"/>
              </a:rPr>
              <a:t>亟需出台新法规</a:t>
            </a:r>
            <a:r>
              <a:rPr lang="zh-CN" sz="2000">
                <a:latin typeface="Times New Roman" panose="02020603050405020304" charset="0"/>
                <a:ea typeface="华文中宋" panose="02010600040101010101" charset="-122"/>
                <a:cs typeface="Times New Roman" panose="02020603050405020304" charset="0"/>
              </a:rPr>
              <a:t>”</a:t>
            </a:r>
            <a:r>
              <a:rPr sz="2000">
                <a:latin typeface="Times New Roman" panose="02020603050405020304" charset="0"/>
                <a:ea typeface="华文中宋" panose="02010600040101010101" charset="-122"/>
                <a:cs typeface="Times New Roman" panose="02020603050405020304" charset="0"/>
              </a:rPr>
              <a:t>，从而</a:t>
            </a:r>
            <a:r>
              <a:rPr lang="zh-CN" sz="2000">
                <a:latin typeface="Times New Roman" panose="02020603050405020304" charset="0"/>
                <a:ea typeface="华文中宋" panose="02010600040101010101" charset="-122"/>
                <a:cs typeface="Times New Roman" panose="02020603050405020304" charset="0"/>
              </a:rPr>
              <a:t>“</a:t>
            </a:r>
            <a:r>
              <a:rPr sz="2000">
                <a:latin typeface="Times New Roman" panose="02020603050405020304" charset="0"/>
                <a:ea typeface="华文中宋" panose="02010600040101010101" charset="-122"/>
                <a:cs typeface="Times New Roman" panose="02020603050405020304" charset="0"/>
              </a:rPr>
              <a:t>最终将安全设计原则纳入监管框架，优先保障儿童和社会需求，而非大型科技公司的利益</a:t>
            </a:r>
            <a:r>
              <a:rPr lang="zh-CN" sz="2000">
                <a:latin typeface="Times New Roman" panose="02020603050405020304" charset="0"/>
                <a:ea typeface="华文中宋" panose="02010600040101010101" charset="-122"/>
                <a:cs typeface="Times New Roman" panose="02020603050405020304" charset="0"/>
              </a:rPr>
              <a:t>”</a:t>
            </a:r>
            <a:r>
              <a:rPr sz="2000">
                <a:latin typeface="Times New Roman" panose="02020603050405020304" charset="0"/>
                <a:ea typeface="华文中宋" panose="02010600040101010101" charset="-122"/>
                <a:cs typeface="Times New Roman" panose="02020603050405020304" charset="0"/>
              </a:rPr>
              <a:t>。</a:t>
            </a:r>
            <a:endParaRPr sz="200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custDataLst>
              <p:tags r:id="rId1"/>
            </p:custDataLst>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163195" y="0"/>
            <a:ext cx="11864975" cy="1106805"/>
          </a:xfrm>
          <a:prstGeom prst="rect">
            <a:avLst/>
          </a:prstGeom>
          <a:noFill/>
        </p:spPr>
        <p:txBody>
          <a:bodyPr wrap="square" rtlCol="0" anchor="t">
            <a:spAutoFit/>
          </a:bodyPr>
          <a:p>
            <a:pPr algn="ctr"/>
            <a:r>
              <a:rPr lang="en-US" altLang="zh-CN" sz="3000" b="1">
                <a:latin typeface="Times New Roman" panose="02020603050405020304" charset="0"/>
                <a:cs typeface="Times New Roman" panose="02020603050405020304" charset="0"/>
              </a:rPr>
              <a:t>2. These Invisible ‘Wild Neighbors’ Need Our Help</a:t>
            </a:r>
            <a:r>
              <a:rPr lang="en-US" sz="3600" b="1"/>
              <a:t>  </a:t>
            </a:r>
            <a:endParaRPr lang="en-US" sz="3600" b="1"/>
          </a:p>
          <a:p>
            <a:pPr algn="ctr"/>
            <a:r>
              <a:rPr sz="3000" b="1">
                <a:solidFill>
                  <a:srgbClr val="ED7D31"/>
                </a:solidFill>
                <a:latin typeface="微软雅黑" panose="020B0503020204020204" charset="-122"/>
                <a:ea typeface="微软雅黑" panose="020B0503020204020204" charset="-122"/>
                <a:cs typeface="微软雅黑" panose="020B0503020204020204" charset="-122"/>
                <a:sym typeface="+mn-ea"/>
              </a:rPr>
              <a:t>“</a:t>
            </a:r>
            <a:r>
              <a:rPr sz="3000" b="1">
                <a:solidFill>
                  <a:srgbClr val="ED7D31"/>
                </a:solidFill>
                <a:latin typeface="微软雅黑" panose="020B0503020204020204" charset="-122"/>
                <a:ea typeface="微软雅黑" panose="020B0503020204020204" charset="-122"/>
                <a:cs typeface="微软雅黑" panose="020B0503020204020204" charset="-122"/>
              </a:rPr>
              <a:t>野生邻居”需要我们的帮助</a:t>
            </a:r>
            <a:endParaRPr lang="en-US" sz="30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2" name="图片 2" descr="b407a4c8f856c1995aa501307753451"/>
          <p:cNvPicPr>
            <a:picLocks noChangeAspect="1"/>
          </p:cNvPicPr>
          <p:nvPr/>
        </p:nvPicPr>
        <p:blipFill>
          <a:blip r:embed="rId1"/>
          <a:stretch>
            <a:fillRect/>
          </a:stretch>
        </p:blipFill>
        <p:spPr>
          <a:xfrm>
            <a:off x="500380" y="1300480"/>
            <a:ext cx="5831205" cy="3479800"/>
          </a:xfrm>
          <a:prstGeom prst="rect">
            <a:avLst/>
          </a:prstGeom>
        </p:spPr>
      </p:pic>
      <p:pic>
        <p:nvPicPr>
          <p:cNvPr id="4" name="图片 3" descr="d1bdd9ce21de3203f67c3e445ec39fe"/>
          <p:cNvPicPr>
            <a:picLocks noChangeAspect="1"/>
          </p:cNvPicPr>
          <p:nvPr/>
        </p:nvPicPr>
        <p:blipFill>
          <a:blip r:embed="rId2"/>
          <a:stretch>
            <a:fillRect/>
          </a:stretch>
        </p:blipFill>
        <p:spPr>
          <a:xfrm>
            <a:off x="6428105" y="3317875"/>
            <a:ext cx="3682365" cy="3013075"/>
          </a:xfrm>
          <a:prstGeom prst="rect">
            <a:avLst/>
          </a:prstGeom>
        </p:spPr>
      </p:pic>
      <p:pic>
        <p:nvPicPr>
          <p:cNvPr id="5" name="图片 4" descr="2f818c4d4014eba44e74da340153875"/>
          <p:cNvPicPr>
            <a:picLocks noChangeAspect="1"/>
          </p:cNvPicPr>
          <p:nvPr/>
        </p:nvPicPr>
        <p:blipFill>
          <a:blip r:embed="rId3"/>
          <a:stretch>
            <a:fillRect/>
          </a:stretch>
        </p:blipFill>
        <p:spPr>
          <a:xfrm>
            <a:off x="10207308" y="5202238"/>
            <a:ext cx="1495425" cy="157162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8255" y="360680"/>
            <a:ext cx="12029440" cy="6413500"/>
          </a:xfrm>
          <a:prstGeom prst="rect">
            <a:avLst/>
          </a:prstGeom>
          <a:noFill/>
        </p:spPr>
        <p:txBody>
          <a:bodyPr wrap="square" rtlCol="0" anchor="t">
            <a:spAutoFit/>
          </a:bodyPr>
          <a:p>
            <a:pPr indent="0" algn="just" fontAlgn="auto">
              <a:lnSpc>
                <a:spcPts val="2900"/>
              </a:lnSpc>
            </a:pPr>
            <a:r>
              <a:rPr lang="en-US" sz="1600">
                <a:latin typeface="Times New Roman" panose="02020603050405020304" charset="0"/>
                <a:cs typeface="Times New Roman" panose="02020603050405020304" charset="0"/>
              </a:rPr>
              <a:t>   </a:t>
            </a:r>
            <a:r>
              <a:rPr lang="en-US" sz="2000">
                <a:latin typeface="Times New Roman" panose="02020603050405020304" charset="0"/>
                <a:cs typeface="Times New Roman" panose="02020603050405020304" charset="0"/>
              </a:rPr>
              <a:t>    </a:t>
            </a:r>
            <a:r>
              <a:rPr sz="2000">
                <a:latin typeface="Times New Roman" panose="02020603050405020304" charset="0"/>
                <a:cs typeface="Times New Roman" panose="02020603050405020304" charset="0"/>
              </a:rPr>
              <a:t>A hickory nut, opened with such precision it could belong in the Museum of Modern Art, lay at </a:t>
            </a:r>
            <a:r>
              <a:rPr lang="en-US" sz="2000">
                <a:latin typeface="Times New Roman" panose="02020603050405020304" charset="0"/>
                <a:cs typeface="Times New Roman" panose="02020603050405020304" charset="0"/>
              </a:rPr>
              <a:t>_____ </a:t>
            </a:r>
            <a:r>
              <a:rPr sz="2000">
                <a:latin typeface="Times New Roman" panose="02020603050405020304" charset="0"/>
                <a:cs typeface="Times New Roman" panose="02020603050405020304" charset="0"/>
              </a:rPr>
              <a:t> base of a towering, dead eastern hemlock. That nut, its delicate grooves unmistakably carved by a flying squirrel, was a clue and an </a:t>
            </a:r>
            <a:r>
              <a:rPr lang="en-US" sz="2000">
                <a:latin typeface="Times New Roman" panose="02020603050405020304" charset="0"/>
                <a:cs typeface="Times New Roman" panose="02020603050405020304" charset="0"/>
              </a:rPr>
              <a:t>__________ (</a:t>
            </a:r>
            <a:r>
              <a:rPr sz="2000">
                <a:latin typeface="Times New Roman" panose="02020603050405020304" charset="0"/>
                <a:cs typeface="Times New Roman" panose="02020603050405020304" charset="0"/>
              </a:rPr>
              <a:t>invit</a:t>
            </a:r>
            <a:r>
              <a:rPr lang="en-US" sz="2000">
                <a:latin typeface="Times New Roman" panose="02020603050405020304" charset="0"/>
                <a:cs typeface="Times New Roman" panose="02020603050405020304" charset="0"/>
              </a:rPr>
              <a:t>e)</a:t>
            </a:r>
            <a:r>
              <a:rPr sz="2000">
                <a:latin typeface="Times New Roman" panose="02020603050405020304" charset="0"/>
                <a:cs typeface="Times New Roman" panose="02020603050405020304" charset="0"/>
              </a:rPr>
              <a:t> to look through a doorway into a secret world.</a:t>
            </a:r>
            <a:endParaRPr sz="2000">
              <a:latin typeface="Times New Roman" panose="02020603050405020304" charset="0"/>
              <a:cs typeface="Times New Roman" panose="02020603050405020304" charset="0"/>
            </a:endParaRPr>
          </a:p>
          <a:p>
            <a:pPr indent="0" algn="just" fontAlgn="auto">
              <a:lnSpc>
                <a:spcPts val="2900"/>
              </a:lnSpc>
            </a:pPr>
            <a:r>
              <a:rPr lang="en-US" sz="2000">
                <a:latin typeface="Times New Roman" panose="02020603050405020304" charset="0"/>
                <a:cs typeface="Times New Roman" panose="02020603050405020304" charset="0"/>
              </a:rPr>
              <a:t>     </a:t>
            </a:r>
            <a:r>
              <a:rPr sz="2000">
                <a:latin typeface="Times New Roman" panose="02020603050405020304" charset="0"/>
                <a:cs typeface="Times New Roman" panose="02020603050405020304" charset="0"/>
              </a:rPr>
              <a:t>The </a:t>
            </a:r>
            <a:r>
              <a:rPr lang="en-US" altLang="zh-CN" sz="2000">
                <a:solidFill>
                  <a:srgbClr val="0000FF"/>
                </a:solidFill>
                <a:latin typeface="Times New Roman" panose="02020603050405020304" charset="0"/>
                <a:cs typeface="Times New Roman" panose="02020603050405020304" charset="0"/>
              </a:rPr>
              <a:t>elusive</a:t>
            </a:r>
            <a:r>
              <a:rPr sz="2000">
                <a:latin typeface="Times New Roman" panose="02020603050405020304" charset="0"/>
                <a:cs typeface="Times New Roman" panose="02020603050405020304" charset="0"/>
              </a:rPr>
              <a:t>, acrobatic lives of flying squirrels — North America’s only gliding mammal — range across the Northeastern United States, including in urban areas such as New York City and D.C. But the animals remain </a:t>
            </a:r>
            <a:r>
              <a:rPr lang="en-US" sz="2000">
                <a:latin typeface="Times New Roman" panose="02020603050405020304" charset="0"/>
                <a:cs typeface="Times New Roman" panose="02020603050405020304" charset="0"/>
              </a:rPr>
              <a:t>__________ (</a:t>
            </a:r>
            <a:r>
              <a:rPr sz="2000">
                <a:latin typeface="Times New Roman" panose="02020603050405020304" charset="0"/>
                <a:cs typeface="Times New Roman" panose="02020603050405020304" charset="0"/>
              </a:rPr>
              <a:t>practic</a:t>
            </a:r>
            <a:r>
              <a:rPr lang="en-US" sz="2000">
                <a:latin typeface="Times New Roman" panose="02020603050405020304" charset="0"/>
                <a:cs typeface="Times New Roman" panose="02020603050405020304" charset="0"/>
              </a:rPr>
              <a:t>e)</a:t>
            </a:r>
            <a:r>
              <a:rPr sz="2000">
                <a:latin typeface="Times New Roman" panose="02020603050405020304" charset="0"/>
                <a:cs typeface="Times New Roman" panose="02020603050405020304" charset="0"/>
              </a:rPr>
              <a:t> invisible to us. Not because they are rare but because we aren’t looking.</a:t>
            </a:r>
            <a:endParaRPr sz="2000">
              <a:latin typeface="Times New Roman" panose="02020603050405020304" charset="0"/>
              <a:cs typeface="Times New Roman" panose="02020603050405020304" charset="0"/>
            </a:endParaRPr>
          </a:p>
          <a:p>
            <a:pPr indent="0" algn="just" fontAlgn="auto">
              <a:lnSpc>
                <a:spcPts val="2900"/>
              </a:lnSpc>
            </a:pPr>
            <a:r>
              <a:rPr lang="en-US" sz="2000">
                <a:latin typeface="Times New Roman" panose="02020603050405020304" charset="0"/>
                <a:cs typeface="Times New Roman" panose="02020603050405020304" charset="0"/>
              </a:rPr>
              <a:t>     </a:t>
            </a:r>
            <a:r>
              <a:rPr sz="2000">
                <a:latin typeface="Times New Roman" panose="02020603050405020304" charset="0"/>
                <a:cs typeface="Times New Roman" panose="02020603050405020304" charset="0"/>
              </a:rPr>
              <a:t>Mostly silent and nocturnal, they glide like sprites through the canopy, planting seeds, spreading mycelium and keeping ecosystems alive </a:t>
            </a:r>
            <a:r>
              <a:rPr lang="en-US" sz="2000">
                <a:latin typeface="Times New Roman" panose="02020603050405020304" charset="0"/>
                <a:cs typeface="Times New Roman" panose="02020603050405020304" charset="0"/>
              </a:rPr>
              <a:t>___ </a:t>
            </a:r>
            <a:r>
              <a:rPr sz="2000">
                <a:latin typeface="Times New Roman" panose="02020603050405020304" charset="0"/>
                <a:cs typeface="Times New Roman" panose="02020603050405020304" charset="0"/>
              </a:rPr>
              <a:t> ways we are only beginning to understand.</a:t>
            </a:r>
            <a:endParaRPr sz="2000">
              <a:latin typeface="Times New Roman" panose="02020603050405020304" charset="0"/>
              <a:cs typeface="Times New Roman" panose="02020603050405020304" charset="0"/>
            </a:endParaRPr>
          </a:p>
          <a:p>
            <a:pPr indent="0" algn="just" fontAlgn="auto">
              <a:lnSpc>
                <a:spcPts val="2900"/>
              </a:lnSpc>
            </a:pPr>
            <a:r>
              <a:rPr lang="en-US" sz="2000">
                <a:latin typeface="Times New Roman" panose="02020603050405020304" charset="0"/>
                <a:cs typeface="Times New Roman" panose="02020603050405020304" charset="0"/>
              </a:rPr>
              <a:t>     </a:t>
            </a:r>
            <a:r>
              <a:rPr sz="2000">
                <a:latin typeface="Times New Roman" panose="02020603050405020304" charset="0"/>
                <a:cs typeface="Times New Roman" panose="02020603050405020304" charset="0"/>
              </a:rPr>
              <a:t>Yet, when people do encounter flying squirrels in my area of New York’s Catskill Mountains, the animals are often dismissed as pesky attic invaders, and their magic </a:t>
            </a:r>
            <a:r>
              <a:rPr lang="en-US" sz="2000">
                <a:latin typeface="Times New Roman" panose="02020603050405020304" charset="0"/>
                <a:cs typeface="Times New Roman" panose="02020603050405020304" charset="0"/>
              </a:rPr>
              <a:t>____________ (</a:t>
            </a:r>
            <a:r>
              <a:rPr sz="2000">
                <a:latin typeface="Times New Roman" panose="02020603050405020304" charset="0"/>
                <a:cs typeface="Times New Roman" panose="02020603050405020304" charset="0"/>
              </a:rPr>
              <a:t>downgrade</a:t>
            </a:r>
            <a:r>
              <a:rPr lang="en-US" sz="2000">
                <a:latin typeface="Times New Roman" panose="02020603050405020304" charset="0"/>
                <a:cs typeface="Times New Roman" panose="02020603050405020304" charset="0"/>
              </a:rPr>
              <a:t>)</a:t>
            </a:r>
            <a:r>
              <a:rPr sz="2000">
                <a:latin typeface="Times New Roman" panose="02020603050405020304" charset="0"/>
                <a:cs typeface="Times New Roman" panose="02020603050405020304" charset="0"/>
              </a:rPr>
              <a:t> to mere nuisance. Flying squirrels, like so many overlooked species, depend on dead and dying trees, </a:t>
            </a:r>
            <a:r>
              <a:rPr lang="en-US" sz="2000">
                <a:latin typeface="Times New Roman" panose="02020603050405020304" charset="0"/>
                <a:cs typeface="Times New Roman" panose="02020603050405020304" charset="0"/>
              </a:rPr>
              <a:t>______ (</a:t>
            </a:r>
            <a:r>
              <a:rPr sz="2000">
                <a:latin typeface="Times New Roman" panose="02020603050405020304" charset="0"/>
                <a:cs typeface="Times New Roman" panose="02020603050405020304" charset="0"/>
              </a:rPr>
              <a:t>call</a:t>
            </a:r>
            <a:r>
              <a:rPr lang="en-US" sz="2000">
                <a:latin typeface="Times New Roman" panose="02020603050405020304" charset="0"/>
                <a:cs typeface="Times New Roman" panose="02020603050405020304" charset="0"/>
              </a:rPr>
              <a:t>)</a:t>
            </a:r>
            <a:r>
              <a:rPr sz="2000">
                <a:latin typeface="Times New Roman" panose="02020603050405020304" charset="0"/>
                <a:cs typeface="Times New Roman" panose="02020603050405020304" charset="0"/>
              </a:rPr>
              <a:t> snags, for survival. We humans cut down “messy” deadwood and, as a result, remove critical habitat. When we clear their homes, the fliers don’t disappear; they adapt. That’s </a:t>
            </a:r>
            <a:r>
              <a:rPr lang="en-US" sz="2000">
                <a:latin typeface="Times New Roman" panose="02020603050405020304" charset="0"/>
                <a:cs typeface="Times New Roman" panose="02020603050405020304" charset="0"/>
              </a:rPr>
              <a:t>_____ </a:t>
            </a:r>
            <a:r>
              <a:rPr sz="2000">
                <a:latin typeface="Times New Roman" panose="02020603050405020304" charset="0"/>
                <a:cs typeface="Times New Roman" panose="02020603050405020304" charset="0"/>
              </a:rPr>
              <a:t> flying squirrels often end up in attics, </a:t>
            </a:r>
            <a:r>
              <a:rPr lang="en-US" sz="2000">
                <a:latin typeface="Times New Roman" panose="02020603050405020304" charset="0"/>
                <a:cs typeface="Times New Roman" panose="02020603050405020304" charset="0"/>
              </a:rPr>
              <a:t>________ (</a:t>
            </a:r>
            <a:r>
              <a:rPr sz="2000">
                <a:latin typeface="Times New Roman" panose="02020603050405020304" charset="0"/>
                <a:cs typeface="Times New Roman" panose="02020603050405020304" charset="0"/>
              </a:rPr>
              <a:t>seek</a:t>
            </a:r>
            <a:r>
              <a:rPr lang="en-US" sz="2000">
                <a:latin typeface="Times New Roman" panose="02020603050405020304" charset="0"/>
                <a:cs typeface="Times New Roman" panose="02020603050405020304" charset="0"/>
              </a:rPr>
              <a:t>)</a:t>
            </a:r>
            <a:r>
              <a:rPr sz="2000">
                <a:latin typeface="Times New Roman" panose="02020603050405020304" charset="0"/>
                <a:cs typeface="Times New Roman" panose="02020603050405020304" charset="0"/>
              </a:rPr>
              <a:t> warmth and shelter. What others call a </a:t>
            </a:r>
            <a:r>
              <a:rPr lang="en-US" altLang="zh-CN" sz="2000">
                <a:solidFill>
                  <a:srgbClr val="0000FF"/>
                </a:solidFill>
                <a:latin typeface="Times New Roman" panose="02020603050405020304" charset="0"/>
                <a:cs typeface="Times New Roman" panose="02020603050405020304" charset="0"/>
              </a:rPr>
              <a:t>nuisance</a:t>
            </a:r>
            <a:r>
              <a:rPr sz="2000">
                <a:latin typeface="Times New Roman" panose="02020603050405020304" charset="0"/>
                <a:cs typeface="Times New Roman" panose="02020603050405020304" charset="0"/>
              </a:rPr>
              <a:t> is actually survival in response to human encroachment.</a:t>
            </a:r>
            <a:endParaRPr sz="2000">
              <a:latin typeface="Times New Roman" panose="02020603050405020304" charset="0"/>
              <a:cs typeface="Times New Roman" panose="02020603050405020304" charset="0"/>
            </a:endParaRPr>
          </a:p>
          <a:p>
            <a:pPr indent="0" algn="just" fontAlgn="auto">
              <a:lnSpc>
                <a:spcPts val="2900"/>
              </a:lnSpc>
            </a:pPr>
            <a:r>
              <a:rPr lang="en-US" sz="2000">
                <a:latin typeface="Times New Roman" panose="02020603050405020304" charset="0"/>
                <a:cs typeface="Times New Roman" panose="02020603050405020304" charset="0"/>
              </a:rPr>
              <a:t>     </a:t>
            </a:r>
            <a:r>
              <a:rPr sz="2000">
                <a:latin typeface="Times New Roman" panose="02020603050405020304" charset="0"/>
                <a:cs typeface="Times New Roman" panose="02020603050405020304" charset="0"/>
              </a:rPr>
              <a:t>While it’s easy to feel </a:t>
            </a:r>
            <a:r>
              <a:rPr lang="en-US" sz="2000">
                <a:latin typeface="Times New Roman" panose="02020603050405020304" charset="0"/>
                <a:cs typeface="Times New Roman" panose="02020603050405020304" charset="0"/>
              </a:rPr>
              <a:t>_________ (</a:t>
            </a:r>
            <a:r>
              <a:rPr sz="2000">
                <a:latin typeface="Times New Roman" panose="02020603050405020304" charset="0"/>
                <a:cs typeface="Times New Roman" panose="02020603050405020304" charset="0"/>
              </a:rPr>
              <a:t>power</a:t>
            </a:r>
            <a:r>
              <a:rPr lang="en-US" sz="2000">
                <a:latin typeface="Times New Roman" panose="02020603050405020304" charset="0"/>
                <a:cs typeface="Times New Roman" panose="02020603050405020304" charset="0"/>
              </a:rPr>
              <a:t>)</a:t>
            </a:r>
            <a:r>
              <a:rPr sz="2000">
                <a:latin typeface="Times New Roman" panose="02020603050405020304" charset="0"/>
                <a:cs typeface="Times New Roman" panose="02020603050405020304" charset="0"/>
              </a:rPr>
              <a:t> in the face of climate disasters and willful habitat destruction, conservation doesn’t have to start with grand gestures. It can start with something simple, such as pausing </a:t>
            </a:r>
            <a:r>
              <a:rPr lang="en-US" sz="2000">
                <a:latin typeface="Times New Roman" panose="02020603050405020304" charset="0"/>
                <a:cs typeface="Times New Roman" panose="02020603050405020304" charset="0"/>
              </a:rPr>
              <a:t>_______ (</a:t>
            </a:r>
            <a:r>
              <a:rPr sz="2000">
                <a:latin typeface="Times New Roman" panose="02020603050405020304" charset="0"/>
                <a:cs typeface="Times New Roman" panose="02020603050405020304" charset="0"/>
              </a:rPr>
              <a:t>notice</a:t>
            </a:r>
            <a:r>
              <a:rPr lang="en-US" sz="2000">
                <a:latin typeface="Times New Roman" panose="02020603050405020304" charset="0"/>
                <a:cs typeface="Times New Roman" panose="02020603050405020304" charset="0"/>
              </a:rPr>
              <a:t>)</a:t>
            </a:r>
            <a:r>
              <a:rPr sz="2000">
                <a:latin typeface="Times New Roman" panose="02020603050405020304" charset="0"/>
                <a:cs typeface="Times New Roman" panose="02020603050405020304" charset="0"/>
              </a:rPr>
              <a:t> the wild neighbors we share space with, whether in a forest, a city park or just a tree outside a window.</a:t>
            </a:r>
            <a:endParaRPr sz="2000">
              <a:latin typeface="Times New Roman" panose="02020603050405020304" charset="0"/>
              <a:cs typeface="Times New Roman" panose="02020603050405020304" charset="0"/>
            </a:endParaRPr>
          </a:p>
        </p:txBody>
      </p:sp>
      <p:sp>
        <p:nvSpPr>
          <p:cNvPr id="2" name="文本框 4"/>
          <p:cNvSpPr txBox="1"/>
          <p:nvPr>
            <p:custDataLst>
              <p:tags r:id="rId1"/>
            </p:custDataLst>
          </p:nvPr>
        </p:nvSpPr>
        <p:spPr>
          <a:xfrm>
            <a:off x="2457450" y="24765"/>
            <a:ext cx="7810500" cy="460375"/>
          </a:xfrm>
          <a:prstGeom prst="rect">
            <a:avLst/>
          </a:prstGeom>
          <a:noFill/>
        </p:spPr>
        <p:txBody>
          <a:bodyPr wrap="square" rtlCol="0">
            <a:spAutoFit/>
          </a:bodyPr>
          <a:p>
            <a:pPr algn="l">
              <a:buClrTx/>
              <a:buSzTx/>
              <a:buFontTx/>
            </a:pPr>
            <a:r>
              <a:rPr lang="en-US" sz="2400" b="1" i="1">
                <a:solidFill>
                  <a:srgbClr val="ED7D31"/>
                </a:solidFill>
                <a:latin typeface="微软雅黑" panose="020B0503020204020204" charset="-122"/>
                <a:ea typeface="微软雅黑" panose="020B0503020204020204" charset="-122"/>
                <a:cs typeface="微软雅黑" panose="020B0503020204020204" charset="-122"/>
              </a:rPr>
              <a:t>The Washington Post</a:t>
            </a:r>
            <a:r>
              <a:rPr lang="en-US" sz="2400" b="1">
                <a:solidFill>
                  <a:srgbClr val="ED7D31"/>
                </a:solidFill>
                <a:latin typeface="微软雅黑" panose="020B0503020204020204" charset="-122"/>
                <a:ea typeface="微软雅黑" panose="020B0503020204020204" charset="-122"/>
                <a:cs typeface="微软雅黑" panose="020B0503020204020204" charset="-122"/>
              </a:rPr>
              <a:t> (May 27, 2025 A13</a:t>
            </a:r>
            <a:r>
              <a:rPr lang="en-US" sz="2400" b="1">
                <a:solidFill>
                  <a:srgbClr val="ED7D31"/>
                </a:solidFill>
                <a:latin typeface="微软雅黑" panose="020B0503020204020204" charset="-122"/>
                <a:ea typeface="微软雅黑" panose="020B0503020204020204" charset="-122"/>
                <a:cs typeface="微软雅黑" panose="020B0503020204020204" charset="-122"/>
                <a:sym typeface="+mn-ea"/>
              </a:rPr>
              <a:t>)</a:t>
            </a:r>
            <a:endParaRPr lang="en-US" sz="2400" b="1">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sp>
        <p:nvSpPr>
          <p:cNvPr id="13" name="文本框 16"/>
          <p:cNvSpPr txBox="1"/>
          <p:nvPr>
            <p:custDataLst>
              <p:tags r:id="rId2"/>
            </p:custDataLst>
          </p:nvPr>
        </p:nvSpPr>
        <p:spPr>
          <a:xfrm>
            <a:off x="-19050" y="0"/>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5" name="文本框 14"/>
          <p:cNvSpPr txBox="1"/>
          <p:nvPr/>
        </p:nvSpPr>
        <p:spPr>
          <a:xfrm>
            <a:off x="10371455" y="485140"/>
            <a:ext cx="586105"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000">
                <a:solidFill>
                  <a:srgbClr val="FF0000"/>
                </a:solidFill>
                <a:latin typeface="Times New Roman" panose="02020603050405020304" charset="0"/>
                <a:cs typeface="Times New Roman" panose="02020603050405020304" charset="0"/>
                <a:sym typeface="+mn-ea"/>
              </a:rPr>
              <a:t>the</a:t>
            </a:r>
            <a:r>
              <a:rPr sz="2000">
                <a:solidFill>
                  <a:srgbClr val="FF0000"/>
                </a:solidFill>
                <a:latin typeface="Times New Roman" panose="02020603050405020304" charset="0"/>
                <a:cs typeface="Times New Roman" panose="02020603050405020304" charset="0"/>
                <a:sym typeface="+mn-ea"/>
              </a:rPr>
              <a:t> </a:t>
            </a:r>
            <a:endParaRPr sz="200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nvSpPr>
        <p:spPr>
          <a:xfrm>
            <a:off x="932815" y="1208405"/>
            <a:ext cx="1072515"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000">
                <a:solidFill>
                  <a:srgbClr val="FF0000"/>
                </a:solidFill>
                <a:latin typeface="Times New Roman" panose="02020603050405020304" charset="0"/>
                <a:cs typeface="Times New Roman" panose="02020603050405020304" charset="0"/>
                <a:sym typeface="+mn-ea"/>
              </a:rPr>
              <a:t>invitation</a:t>
            </a:r>
            <a:endParaRPr sz="2000">
              <a:solidFill>
                <a:srgbClr val="FF0000"/>
              </a:solidFill>
              <a:latin typeface="Times New Roman" panose="02020603050405020304" charset="0"/>
              <a:cs typeface="Times New Roman" panose="02020603050405020304" charset="0"/>
              <a:sym typeface="+mn-ea"/>
            </a:endParaRPr>
          </a:p>
        </p:txBody>
      </p:sp>
      <p:sp>
        <p:nvSpPr>
          <p:cNvPr id="4" name="文本框 3"/>
          <p:cNvSpPr txBox="1"/>
          <p:nvPr/>
        </p:nvSpPr>
        <p:spPr>
          <a:xfrm>
            <a:off x="133985" y="2279015"/>
            <a:ext cx="1234440"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000">
                <a:solidFill>
                  <a:srgbClr val="FF0000"/>
                </a:solidFill>
                <a:latin typeface="Times New Roman" panose="02020603050405020304" charset="0"/>
                <a:cs typeface="Times New Roman" panose="02020603050405020304" charset="0"/>
                <a:sym typeface="+mn-ea"/>
              </a:rPr>
              <a:t>practically</a:t>
            </a:r>
            <a:endParaRPr sz="200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2807970" y="3018155"/>
            <a:ext cx="302895"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000">
                <a:solidFill>
                  <a:srgbClr val="FF0000"/>
                </a:solidFill>
                <a:latin typeface="Times New Roman" panose="02020603050405020304" charset="0"/>
                <a:cs typeface="Times New Roman" panose="02020603050405020304" charset="0"/>
                <a:sym typeface="+mn-ea"/>
              </a:rPr>
              <a:t>in</a:t>
            </a:r>
            <a:r>
              <a:rPr sz="2000">
                <a:solidFill>
                  <a:srgbClr val="FF0000"/>
                </a:solidFill>
                <a:latin typeface="Times New Roman" panose="02020603050405020304" charset="0"/>
                <a:cs typeface="Times New Roman" panose="02020603050405020304" charset="0"/>
                <a:sym typeface="+mn-ea"/>
              </a:rPr>
              <a:t> </a:t>
            </a:r>
            <a:endParaRPr sz="20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6212840" y="3777615"/>
            <a:ext cx="1718945"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000">
                <a:solidFill>
                  <a:srgbClr val="FF0000"/>
                </a:solidFill>
                <a:latin typeface="Times New Roman" panose="02020603050405020304" charset="0"/>
                <a:cs typeface="Times New Roman" panose="02020603050405020304" charset="0"/>
                <a:sym typeface="+mn-ea"/>
              </a:rPr>
              <a:t>is downgraded  </a:t>
            </a:r>
            <a:endParaRPr sz="20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8155940" y="4161155"/>
            <a:ext cx="730885"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000">
                <a:solidFill>
                  <a:srgbClr val="FF0000"/>
                </a:solidFill>
                <a:latin typeface="Times New Roman" panose="02020603050405020304" charset="0"/>
                <a:cs typeface="Times New Roman" panose="02020603050405020304" charset="0"/>
                <a:sym typeface="+mn-ea"/>
              </a:rPr>
              <a:t>called </a:t>
            </a:r>
            <a:endParaRPr sz="20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3961130" y="4860925"/>
            <a:ext cx="549275"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000">
                <a:solidFill>
                  <a:srgbClr val="FF0000"/>
                </a:solidFill>
                <a:latin typeface="Times New Roman" panose="02020603050405020304" charset="0"/>
                <a:cs typeface="Times New Roman" panose="02020603050405020304" charset="0"/>
                <a:sym typeface="+mn-ea"/>
              </a:rPr>
              <a:t>why </a:t>
            </a:r>
            <a:endParaRPr sz="2000">
              <a:solidFill>
                <a:srgbClr val="FF0000"/>
              </a:solidFill>
              <a:latin typeface="Times New Roman" panose="02020603050405020304" charset="0"/>
              <a:cs typeface="Times New Roman" panose="02020603050405020304" charset="0"/>
              <a:sym typeface="+mn-ea"/>
            </a:endParaRPr>
          </a:p>
        </p:txBody>
      </p:sp>
      <p:sp>
        <p:nvSpPr>
          <p:cNvPr id="10" name="文本框 9"/>
          <p:cNvSpPr txBox="1"/>
          <p:nvPr/>
        </p:nvSpPr>
        <p:spPr>
          <a:xfrm>
            <a:off x="2953385" y="5591810"/>
            <a:ext cx="1156335"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000">
                <a:solidFill>
                  <a:srgbClr val="FF0000"/>
                </a:solidFill>
                <a:latin typeface="Times New Roman" panose="02020603050405020304" charset="0"/>
                <a:cs typeface="Times New Roman" panose="02020603050405020304" charset="0"/>
                <a:sym typeface="+mn-ea"/>
              </a:rPr>
              <a:t>powerless </a:t>
            </a:r>
            <a:endParaRPr sz="20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8917940" y="4860925"/>
            <a:ext cx="848995"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000">
                <a:solidFill>
                  <a:srgbClr val="FF0000"/>
                </a:solidFill>
                <a:latin typeface="Times New Roman" panose="02020603050405020304" charset="0"/>
                <a:cs typeface="Times New Roman" panose="02020603050405020304" charset="0"/>
                <a:sym typeface="+mn-ea"/>
              </a:rPr>
              <a:t>seeking </a:t>
            </a:r>
            <a:endParaRPr sz="20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11020425" y="5988685"/>
            <a:ext cx="1017270"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000">
                <a:solidFill>
                  <a:srgbClr val="FF0000"/>
                </a:solidFill>
                <a:latin typeface="Times New Roman" panose="02020603050405020304" charset="0"/>
                <a:cs typeface="Times New Roman" panose="02020603050405020304" charset="0"/>
                <a:sym typeface="+mn-ea"/>
              </a:rPr>
              <a:t>to notice </a:t>
            </a:r>
            <a:endParaRPr sz="20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15" grpId="0" bldLvl="0" animBg="1"/>
      <p:bldP spid="3" grpId="0" bldLvl="0" animBg="1"/>
      <p:bldP spid="4" grpId="0" bldLvl="0" animBg="1"/>
      <p:bldP spid="6" grpId="0" bldLvl="0" animBg="1"/>
      <p:bldP spid="7" grpId="0" bldLvl="0" animBg="1"/>
      <p:bldP spid="8" grpId="0" bldLvl="0" animBg="1"/>
      <p:bldP spid="9" grpId="0" bldLvl="0" animBg="1"/>
      <p:bldP spid="10" grpId="0" bldLvl="0" animBg="1"/>
      <p:bldP spid="11" grpId="0" bldLvl="0" animBg="1"/>
      <p:bldP spid="12" grpId="0" bldLvl="0" animBg="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SPECIAL_SOURCE" val="bdnul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DIAGRAM_VIRTUALLY_FRAME" val="{&quot;height&quot;:485.85,&quot;left&quot;:37.85,&quot;top&quot;:45.25,&quot;width&quot;:781.95}"/>
</p:tagLst>
</file>

<file path=ppt/tags/tag14.xml><?xml version="1.0" encoding="utf-8"?>
<p:tagLst xmlns:p="http://schemas.openxmlformats.org/presentationml/2006/main">
  <p:tag name="KSO_WM_DIAGRAM_VIRTUALLY_FRAME" val="{&quot;height&quot;:485.85,&quot;left&quot;:37.85,&quot;top&quot;:45.25,&quot;width&quot;:781.95}"/>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SPECIAL_SOURCE" val="bdnul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SPECIAL_SOURCE" val="bdnul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DIAGRAM_VIRTUALLY_FRAME" val="{&quot;height&quot;:379.8,&quot;left&quot;:14.6,&quot;top&quot;:172.5,&quot;width&quot;:899.4}"/>
</p:tagLst>
</file>

<file path=ppt/tags/tag24.xml><?xml version="1.0" encoding="utf-8"?>
<p:tagLst xmlns:p="http://schemas.openxmlformats.org/presentationml/2006/main">
  <p:tag name="KSO_WM_DIAGRAM_VIRTUALLY_FRAME" val="{&quot;height&quot;:379.8,&quot;left&quot;:14.6,&quot;top&quot;:172.5,&quot;width&quot;:899.4}"/>
</p:tagLst>
</file>

<file path=ppt/tags/tag25.xml><?xml version="1.0" encoding="utf-8"?>
<p:tagLst xmlns:p="http://schemas.openxmlformats.org/presentationml/2006/main">
  <p:tag name="KSO_WM_DIAGRAM_VIRTUALLY_FRAME" val="{&quot;height&quot;:379.8,&quot;left&quot;:14.6,&quot;top&quot;:172.5,&quot;width&quot;:899.4}"/>
</p:tagLst>
</file>

<file path=ppt/tags/tag26.xml><?xml version="1.0" encoding="utf-8"?>
<p:tagLst xmlns:p="http://schemas.openxmlformats.org/presentationml/2006/main">
  <p:tag name="KSO_WM_DIAGRAM_VIRTUALLY_FRAME" val="{&quot;height&quot;:379.8,&quot;left&quot;:14.6,&quot;top&quot;:172.5,&quot;width&quot;:899.4}"/>
</p:tagLst>
</file>

<file path=ppt/tags/tag27.xml><?xml version="1.0" encoding="utf-8"?>
<p:tagLst xmlns:p="http://schemas.openxmlformats.org/presentationml/2006/main">
  <p:tag name="KSO_WM_DIAGRAM_VIRTUALLY_FRAME" val="{&quot;height&quot;:379.8,&quot;left&quot;:14.6,&quot;top&quot;:172.5,&quot;width&quot;:899.4}"/>
</p:tagLst>
</file>

<file path=ppt/tags/tag28.xml><?xml version="1.0" encoding="utf-8"?>
<p:tagLst xmlns:p="http://schemas.openxmlformats.org/presentationml/2006/main">
  <p:tag name="KSO_WM_DIAGRAM_VIRTUALLY_FRAME" val="{&quot;height&quot;:350.2,&quot;left&quot;:14.6,&quot;top&quot;:202.1,&quot;width&quot;:899.4}"/>
</p:tagLst>
</file>

<file path=ppt/tags/tag29.xml><?xml version="1.0" encoding="utf-8"?>
<p:tagLst xmlns:p="http://schemas.openxmlformats.org/presentationml/2006/main">
  <p:tag name="KSO_WM_DIAGRAM_VIRTUALLY_FRAME" val="{&quot;height&quot;:379.8,&quot;left&quot;:14.6,&quot;top&quot;:172.5,&quot;width&quot;:899.4}"/>
</p:tagLst>
</file>

<file path=ppt/tags/tag3.xml><?xml version="1.0" encoding="utf-8"?>
<p:tagLst xmlns:p="http://schemas.openxmlformats.org/presentationml/2006/main">
  <p:tag name="KSO_WM_DIAGRAM_VIRTUALLY_FRAME" val="{&quot;height&quot;:485.85,&quot;left&quot;:37.85,&quot;top&quot;:45.25,&quot;width&quot;:781.95}"/>
</p:tagLst>
</file>

<file path=ppt/tags/tag30.xml><?xml version="1.0" encoding="utf-8"?>
<p:tagLst xmlns:p="http://schemas.openxmlformats.org/presentationml/2006/main">
  <p:tag name="KSO_WM_BEAUTIFY_FLAG" val=""/>
  <p:tag name="KSO_WM_DIAGRAM_VIRTUALLY_FRAME" val="{&quot;height&quot;:379.8,&quot;left&quot;:14.6,&quot;top&quot;:172.5,&quot;width&quot;:899.4}"/>
</p:tagLst>
</file>

<file path=ppt/tags/tag31.xml><?xml version="1.0" encoding="utf-8"?>
<p:tagLst xmlns:p="http://schemas.openxmlformats.org/presentationml/2006/main">
  <p:tag name="KSO_WM_SPECIAL_SOURCE" val="bdnull"/>
</p:tagLst>
</file>

<file path=ppt/tags/tag32.xml><?xml version="1.0" encoding="utf-8"?>
<p:tagLst xmlns:p="http://schemas.openxmlformats.org/presentationml/2006/main">
  <p:tag name="KSO_WM_DIAGRAM_VIRTUALLY_FRAME" val="{&quot;height&quot;:443.6,&quot;left&quot;:18.6,&quot;top&quot;:61.25,&quot;width&quot;:925.8}"/>
</p:tagLst>
</file>

<file path=ppt/tags/tag33.xml><?xml version="1.0" encoding="utf-8"?>
<p:tagLst xmlns:p="http://schemas.openxmlformats.org/presentationml/2006/main">
  <p:tag name="KSO_WM_DIAGRAM_VIRTUALLY_FRAME" val="{&quot;height&quot;:443.6,&quot;left&quot;:18.6,&quot;top&quot;:61.25,&quot;width&quot;:925.8}"/>
</p:tagLst>
</file>

<file path=ppt/tags/tag34.xml><?xml version="1.0" encoding="utf-8"?>
<p:tagLst xmlns:p="http://schemas.openxmlformats.org/presentationml/2006/main">
  <p:tag name="KSO_WM_DIAGRAM_VIRTUALLY_FRAME" val="{&quot;height&quot;:443.6,&quot;left&quot;:18.6,&quot;top&quot;:61.25,&quot;width&quot;:925.8}"/>
</p:tagLst>
</file>

<file path=ppt/tags/tag35.xml><?xml version="1.0" encoding="utf-8"?>
<p:tagLst xmlns:p="http://schemas.openxmlformats.org/presentationml/2006/main">
  <p:tag name="KSO_WM_DIAGRAM_VIRTUALLY_FRAME" val="{&quot;height&quot;:443.6,&quot;left&quot;:18.6,&quot;top&quot;:61.25,&quot;width&quot;:925.8}"/>
</p:tagLst>
</file>

<file path=ppt/tags/tag36.xml><?xml version="1.0" encoding="utf-8"?>
<p:tagLst xmlns:p="http://schemas.openxmlformats.org/presentationml/2006/main">
  <p:tag name="KSO_WM_DIAGRAM_VIRTUALLY_FRAME" val="{&quot;height&quot;:443.6,&quot;left&quot;:18.6,&quot;top&quot;:61.25,&quot;width&quot;:925.8}"/>
</p:tagLst>
</file>

<file path=ppt/tags/tag37.xml><?xml version="1.0" encoding="utf-8"?>
<p:tagLst xmlns:p="http://schemas.openxmlformats.org/presentationml/2006/main">
  <p:tag name="KSO_WM_DIAGRAM_VIRTUALLY_FRAME" val="{&quot;height&quot;:443.6,&quot;left&quot;:18.6,&quot;top&quot;:61.25,&quot;width&quot;:925.8}"/>
</p:tagLst>
</file>

<file path=ppt/tags/tag38.xml><?xml version="1.0" encoding="utf-8"?>
<p:tagLst xmlns:p="http://schemas.openxmlformats.org/presentationml/2006/main">
  <p:tag name="KSO_WM_SPECIAL_SOURCE" val="bdnul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DIAGRAM_VIRTUALLY_FRAME" val="{&quot;height&quot;:485.85,&quot;left&quot;:37.85,&quot;top&quot;:45.25,&quot;width&quot;:781.95}"/>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DIAGRAM_VIRTUALLY_FRAME" val="{&quot;height&quot;:514.1,&quot;left&quot;:33.2,&quot;top&quot;:45.25,&quot;width&quot;:834.7}"/>
</p:tagLst>
</file>

<file path=ppt/tags/tag42.xml><?xml version="1.0" encoding="utf-8"?>
<p:tagLst xmlns:p="http://schemas.openxmlformats.org/presentationml/2006/main">
  <p:tag name="KSO_WM_DIAGRAM_VIRTUALLY_FRAME" val="{&quot;height&quot;:514.1,&quot;left&quot;:33.2,&quot;top&quot;:45.25,&quot;width&quot;:834.7}"/>
</p:tagLst>
</file>

<file path=ppt/tags/tag43.xml><?xml version="1.0" encoding="utf-8"?>
<p:tagLst xmlns:p="http://schemas.openxmlformats.org/presentationml/2006/main">
  <p:tag name="KSO_WM_DIAGRAM_VIRTUALLY_FRAME" val="{&quot;height&quot;:514.1,&quot;left&quot;:33.2,&quot;top&quot;:45.25,&quot;width&quot;:834.7}"/>
</p:tagLst>
</file>

<file path=ppt/tags/tag44.xml><?xml version="1.0" encoding="utf-8"?>
<p:tagLst xmlns:p="http://schemas.openxmlformats.org/presentationml/2006/main">
  <p:tag name="KSO_WM_DIAGRAM_VIRTUALLY_FRAME" val="{&quot;height&quot;:514.1,&quot;left&quot;:33.2,&quot;top&quot;:45.25,&quot;width&quot;:834.7}"/>
</p:tagLst>
</file>

<file path=ppt/tags/tag45.xml><?xml version="1.0" encoding="utf-8"?>
<p:tagLst xmlns:p="http://schemas.openxmlformats.org/presentationml/2006/main">
  <p:tag name="KSO_WM_DIAGRAM_VIRTUALLY_FRAME" val="{&quot;height&quot;:514.1,&quot;left&quot;:33.2,&quot;top&quot;:45.25,&quot;width&quot;:834.7}"/>
</p:tagLst>
</file>

<file path=ppt/tags/tag46.xml><?xml version="1.0" encoding="utf-8"?>
<p:tagLst xmlns:p="http://schemas.openxmlformats.org/presentationml/2006/main">
  <p:tag name="KSO_WM_BEAUTIFY_FLAG" val=""/>
  <p:tag name="KSO_WM_DIAGRAM_VIRTUALLY_FRAME" val="{&quot;height&quot;:514.1,&quot;left&quot;:33.2,&quot;top&quot;:45.25,&quot;width&quot;:834.7}"/>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 name="KSO_WM_DIAGRAM_VIRTUALLY_FRAME" val="{&quot;height&quot;:514.1,&quot;left&quot;:33.2,&quot;top&quot;:45.25,&quot;width&quot;:834.7}"/>
</p:tagLst>
</file>

<file path=ppt/tags/tag49.xml><?xml version="1.0" encoding="utf-8"?>
<p:tagLst xmlns:p="http://schemas.openxmlformats.org/presentationml/2006/main">
  <p:tag name="KSO_WM_DIAGRAM_VIRTUALLY_FRAME" val="{&quot;height&quot;:485.85,&quot;left&quot;:37.85,&quot;top&quot;:45.25,&quot;width&quot;:781.95}"/>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DIAGRAM_VIRTUALLY_FRAME" val="{&quot;height&quot;:485.85,&quot;left&quot;:37.85,&quot;top&quot;:45.25,&quot;width&quot;:781.95}"/>
</p:tagLst>
</file>

<file path=ppt/tags/tag51.xml><?xml version="1.0" encoding="utf-8"?>
<p:tagLst xmlns:p="http://schemas.openxmlformats.org/presentationml/2006/main">
  <p:tag name="KSO_WM_BEAUTIFY_FLAG" val=""/>
  <p:tag name="KSO_WM_DIAGRAM_VIRTUALLY_FRAME" val="{&quot;height&quot;:485.85,&quot;left&quot;:37.85,&quot;top&quot;:45.25,&quot;width&quot;:781.95}"/>
</p:tagLst>
</file>

<file path=ppt/tags/tag52.xml><?xml version="1.0" encoding="utf-8"?>
<p:tagLst xmlns:p="http://schemas.openxmlformats.org/presentationml/2006/main">
  <p:tag name="KSO_WM_DIAGRAM_VIRTUALLY_FRAME" val="{&quot;height&quot;:379.8,&quot;left&quot;:14.6,&quot;top&quot;:172.5,&quot;width&quot;:899.4}"/>
</p:tagLst>
</file>

<file path=ppt/tags/tag53.xml><?xml version="1.0" encoding="utf-8"?>
<p:tagLst xmlns:p="http://schemas.openxmlformats.org/presentationml/2006/main">
  <p:tag name="KSO_WM_DIAGRAM_VIRTUALLY_FRAME" val="{&quot;height&quot;:379.8,&quot;left&quot;:14.6,&quot;top&quot;:172.5,&quot;width&quot;:899.4}"/>
</p:tagLst>
</file>

<file path=ppt/tags/tag54.xml><?xml version="1.0" encoding="utf-8"?>
<p:tagLst xmlns:p="http://schemas.openxmlformats.org/presentationml/2006/main">
  <p:tag name="KSO_WM_DIAGRAM_VIRTUALLY_FRAME" val="{&quot;height&quot;:379.8,&quot;left&quot;:14.6,&quot;top&quot;:172.5,&quot;width&quot;:899.4}"/>
</p:tagLst>
</file>

<file path=ppt/tags/tag55.xml><?xml version="1.0" encoding="utf-8"?>
<p:tagLst xmlns:p="http://schemas.openxmlformats.org/presentationml/2006/main">
  <p:tag name="KSO_WM_DIAGRAM_VIRTUALLY_FRAME" val="{&quot;height&quot;:379.8,&quot;left&quot;:14.6,&quot;top&quot;:172.5,&quot;width&quot;:899.4}"/>
</p:tagLst>
</file>

<file path=ppt/tags/tag56.xml><?xml version="1.0" encoding="utf-8"?>
<p:tagLst xmlns:p="http://schemas.openxmlformats.org/presentationml/2006/main">
  <p:tag name="KSO_WM_DIAGRAM_VIRTUALLY_FRAME" val="{&quot;height&quot;:379.8,&quot;left&quot;:14.6,&quot;top&quot;:172.5,&quot;width&quot;:899.4}"/>
</p:tagLst>
</file>

<file path=ppt/tags/tag57.xml><?xml version="1.0" encoding="utf-8"?>
<p:tagLst xmlns:p="http://schemas.openxmlformats.org/presentationml/2006/main">
  <p:tag name="KSO_WM_DIAGRAM_VIRTUALLY_FRAME" val="{&quot;height&quot;:379.8,&quot;left&quot;:14.6,&quot;top&quot;:172.5,&quot;width&quot;:899.4}"/>
</p:tagLst>
</file>

<file path=ppt/tags/tag58.xml><?xml version="1.0" encoding="utf-8"?>
<p:tagLst xmlns:p="http://schemas.openxmlformats.org/presentationml/2006/main">
  <p:tag name="KSO_WM_DIAGRAM_VIRTUALLY_FRAME" val="{&quot;height&quot;:379.8,&quot;left&quot;:14.6,&quot;top&quot;:172.5,&quot;width&quot;:899.4}"/>
</p:tagLst>
</file>

<file path=ppt/tags/tag59.xml><?xml version="1.0" encoding="utf-8"?>
<p:tagLst xmlns:p="http://schemas.openxmlformats.org/presentationml/2006/main">
  <p:tag name="KSO_WM_BEAUTIFY_FLAG" val=""/>
  <p:tag name="KSO_WM_DIAGRAM_VIRTUALLY_FRAME" val="{&quot;height&quot;:379.8,&quot;left&quot;:14.6,&quot;top&quot;:172.5,&quot;width&quot;:899.4}"/>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SPECIAL_SOURCE" val="bdnull"/>
</p:tagLst>
</file>

<file path=ppt/tags/tag61.xml><?xml version="1.0" encoding="utf-8"?>
<p:tagLst xmlns:p="http://schemas.openxmlformats.org/presentationml/2006/main">
  <p:tag name="KSO_WM_DIAGRAM_VIRTUALLY_FRAME" val="{&quot;height&quot;:443.6,&quot;left&quot;:18.6,&quot;top&quot;:61.25,&quot;width&quot;:925.8}"/>
</p:tagLst>
</file>

<file path=ppt/tags/tag62.xml><?xml version="1.0" encoding="utf-8"?>
<p:tagLst xmlns:p="http://schemas.openxmlformats.org/presentationml/2006/main">
  <p:tag name="KSO_WM_DIAGRAM_VIRTUALLY_FRAME" val="{&quot;height&quot;:443.6,&quot;left&quot;:18.6,&quot;top&quot;:61.25,&quot;width&quot;:925.8}"/>
</p:tagLst>
</file>

<file path=ppt/tags/tag63.xml><?xml version="1.0" encoding="utf-8"?>
<p:tagLst xmlns:p="http://schemas.openxmlformats.org/presentationml/2006/main">
  <p:tag name="KSO_WM_DIAGRAM_VIRTUALLY_FRAME" val="{&quot;height&quot;:443.6,&quot;left&quot;:18.6,&quot;top&quot;:61.25,&quot;width&quot;:925.8}"/>
</p:tagLst>
</file>

<file path=ppt/tags/tag64.xml><?xml version="1.0" encoding="utf-8"?>
<p:tagLst xmlns:p="http://schemas.openxmlformats.org/presentationml/2006/main">
  <p:tag name="KSO_WM_DIAGRAM_VIRTUALLY_FRAME" val="{&quot;height&quot;:443.6,&quot;left&quot;:18.6,&quot;top&quot;:61.25,&quot;width&quot;:925.8}"/>
</p:tagLst>
</file>

<file path=ppt/tags/tag65.xml><?xml version="1.0" encoding="utf-8"?>
<p:tagLst xmlns:p="http://schemas.openxmlformats.org/presentationml/2006/main">
  <p:tag name="KSO_WM_DIAGRAM_VIRTUALLY_FRAME" val="{&quot;height&quot;:443.6,&quot;left&quot;:18.6,&quot;top&quot;:61.25,&quot;width&quot;:925.8}"/>
</p:tagLst>
</file>

<file path=ppt/tags/tag66.xml><?xml version="1.0" encoding="utf-8"?>
<p:tagLst xmlns:p="http://schemas.openxmlformats.org/presentationml/2006/main">
  <p:tag name="KSO_WM_DIAGRAM_VIRTUALLY_FRAME" val="{&quot;height&quot;:443.6,&quot;left&quot;:18.6,&quot;top&quot;:61.25,&quot;width&quot;:925.8}"/>
</p:tagLst>
</file>

<file path=ppt/tags/tag67.xml><?xml version="1.0" encoding="utf-8"?>
<p:tagLst xmlns:p="http://schemas.openxmlformats.org/presentationml/2006/main">
  <p:tag name="KSO_WM_SPECIAL_SOURCE" val="bdnul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SPECIAL_SOURCE" val="bdnul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SPECIAL_SOURCE" val="bdnull"/>
</p:tagLst>
</file>

<file path=ppt/tags/tag8.xml><?xml version="1.0" encoding="utf-8"?>
<p:tagLst xmlns:p="http://schemas.openxmlformats.org/presentationml/2006/main">
  <p:tag name="KSO_WM_SPECIAL_SOURCE" val="bdnul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18714</Words>
  <Application>WPS 演示</Application>
  <PresentationFormat>宽屏</PresentationFormat>
  <Paragraphs>385</Paragraphs>
  <Slides>25</Slides>
  <Notes>4</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25</vt:i4>
      </vt:variant>
    </vt:vector>
  </HeadingPairs>
  <TitlesOfParts>
    <vt:vector size="40" baseType="lpstr">
      <vt:lpstr>Arial</vt:lpstr>
      <vt:lpstr>宋体</vt:lpstr>
      <vt:lpstr>Wingdings</vt:lpstr>
      <vt:lpstr>Trebuchet MS</vt:lpstr>
      <vt:lpstr>Times New Roman</vt:lpstr>
      <vt:lpstr>微软雅黑</vt:lpstr>
      <vt:lpstr>华文中宋</vt:lpstr>
      <vt:lpstr>Wingdings</vt:lpstr>
      <vt:lpstr>Arial Unicode MS</vt:lpstr>
      <vt:lpstr>Calibri</vt:lpstr>
      <vt:lpstr>Times New Roman</vt:lpstr>
      <vt:lpstr>HelveticaNeue</vt:lpstr>
      <vt:lpstr>华文新魏</vt:lpstr>
      <vt:lpstr>Segoe Print</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Administrator</cp:lastModifiedBy>
  <cp:revision>718</cp:revision>
  <dcterms:created xsi:type="dcterms:W3CDTF">2025-06-06T01:42:00Z</dcterms:created>
  <dcterms:modified xsi:type="dcterms:W3CDTF">2025-06-10T08:03:28Z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y fmtid="{D5CDD505-2E9C-101B-9397-08002B2CF9AE}" pid="3" name="ICV">
    <vt:lpwstr>0ABDE2206B2C47C29AD0C613CB62B01E_12</vt:lpwstr>
  </property>
</Properties>
</file>