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3"/>
  </p:sldMasterIdLst>
  <p:notesMasterIdLst>
    <p:notesMasterId r:id="rId6"/>
  </p:notesMasterIdLst>
  <p:sldIdLst>
    <p:sldId id="481" r:id="rId4"/>
    <p:sldId id="256" r:id="rId5"/>
    <p:sldId id="482" r:id="rId7"/>
    <p:sldId id="311" r:id="rId8"/>
    <p:sldId id="332" r:id="rId9"/>
    <p:sldId id="419" r:id="rId10"/>
    <p:sldId id="334" r:id="rId11"/>
    <p:sldId id="333" r:id="rId12"/>
    <p:sldId id="420" r:id="rId13"/>
    <p:sldId id="335" r:id="rId14"/>
    <p:sldId id="338" r:id="rId15"/>
    <p:sldId id="339" r:id="rId16"/>
    <p:sldId id="340" r:id="rId17"/>
    <p:sldId id="421" r:id="rId18"/>
    <p:sldId id="341" r:id="rId19"/>
    <p:sldId id="342" r:id="rId20"/>
    <p:sldId id="343" r:id="rId21"/>
    <p:sldId id="483" r:id="rId22"/>
    <p:sldId id="344" r:id="rId23"/>
    <p:sldId id="345" r:id="rId24"/>
    <p:sldId id="423" r:id="rId25"/>
    <p:sldId id="346" r:id="rId26"/>
    <p:sldId id="347" r:id="rId27"/>
    <p:sldId id="348" r:id="rId28"/>
    <p:sldId id="349" r:id="rId29"/>
    <p:sldId id="350" r:id="rId30"/>
    <p:sldId id="424" r:id="rId31"/>
    <p:sldId id="351" r:id="rId32"/>
    <p:sldId id="352" r:id="rId33"/>
    <p:sldId id="426" r:id="rId34"/>
    <p:sldId id="353" r:id="rId35"/>
    <p:sldId id="354" r:id="rId36"/>
    <p:sldId id="355" r:id="rId37"/>
    <p:sldId id="356" r:id="rId38"/>
    <p:sldId id="358" r:id="rId39"/>
    <p:sldId id="359" r:id="rId40"/>
    <p:sldId id="360" r:id="rId41"/>
    <p:sldId id="362" r:id="rId42"/>
    <p:sldId id="363" r:id="rId43"/>
    <p:sldId id="364" r:id="rId44"/>
    <p:sldId id="427" r:id="rId45"/>
    <p:sldId id="365" r:id="rId46"/>
    <p:sldId id="366" r:id="rId47"/>
    <p:sldId id="367" r:id="rId48"/>
    <p:sldId id="428" r:id="rId49"/>
    <p:sldId id="368" r:id="rId50"/>
    <p:sldId id="370" r:id="rId51"/>
    <p:sldId id="371" r:id="rId52"/>
    <p:sldId id="372" r:id="rId53"/>
    <p:sldId id="373" r:id="rId54"/>
    <p:sldId id="374" r:id="rId55"/>
    <p:sldId id="429" r:id="rId56"/>
    <p:sldId id="375" r:id="rId57"/>
    <p:sldId id="376" r:id="rId58"/>
    <p:sldId id="377" r:id="rId59"/>
    <p:sldId id="378" r:id="rId60"/>
    <p:sldId id="379" r:id="rId61"/>
    <p:sldId id="380" r:id="rId62"/>
    <p:sldId id="381" r:id="rId63"/>
    <p:sldId id="382" r:id="rId64"/>
    <p:sldId id="383" r:id="rId65"/>
    <p:sldId id="384" r:id="rId66"/>
    <p:sldId id="386" r:id="rId67"/>
    <p:sldId id="388" r:id="rId68"/>
    <p:sldId id="389" r:id="rId69"/>
    <p:sldId id="390" r:id="rId70"/>
    <p:sldId id="395" r:id="rId71"/>
    <p:sldId id="280" r:id="rId72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panose="02010600030101010101" charset="-122"/>
        <a:ea typeface="等线" panose="02010600030101010101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348630"/>
    <a:srgbClr val="1D531A"/>
    <a:srgbClr val="031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828"/>
    <p:restoredTop sz="96185"/>
  </p:normalViewPr>
  <p:slideViewPr>
    <p:cSldViewPr snapToGrid="0" showGuides="1">
      <p:cViewPr>
        <p:scale>
          <a:sx n="100" d="100"/>
          <a:sy n="100" d="100"/>
        </p:scale>
        <p:origin x="-744" y="-432"/>
      </p:cViewPr>
      <p:guideLst>
        <p:guide orient="horz" pos="2058"/>
        <p:guide pos="37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5" Type="http://schemas.openxmlformats.org/officeDocument/2006/relationships/tableStyles" Target="tableStyles.xml"/><Relationship Id="rId74" Type="http://schemas.openxmlformats.org/officeDocument/2006/relationships/viewProps" Target="viewProps.xml"/><Relationship Id="rId73" Type="http://schemas.openxmlformats.org/officeDocument/2006/relationships/presProps" Target="presProps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3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6185AE6C-6AE3-4BB9-9E99-BF45BCAAC2E6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14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9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9DC315BF-A7D8-48C8-81E0-DEDF4009ABE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19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253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457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457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662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867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072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277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277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481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481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686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891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6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301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505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505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710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91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91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120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4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325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73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939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14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349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55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55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5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758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963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29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963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16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72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373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577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577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82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782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87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987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192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396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397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601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601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80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806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80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806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01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011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6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216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420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421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62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625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83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830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3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03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0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0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44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45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64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64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85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85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059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26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46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69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67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67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87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878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638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843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ppt.com/hangye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  <p:hf sldNum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  <p:hf sldNum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墨迹 6"/>
          <p:cNvPicPr/>
          <p:nvPr/>
        </p:nvPicPr>
        <p:blipFill>
          <a:blip r:embed="rId2"/>
          <a:stretch>
            <a:fillRect/>
          </a:stretch>
        </p:blipFill>
        <p:spPr>
          <a:xfrm>
            <a:off x="-1287462" y="471488"/>
            <a:ext cx="36512" cy="161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4"/>
          <p:cNvSpPr txBox="1"/>
          <p:nvPr/>
        </p:nvSpPr>
        <p:spPr>
          <a:xfrm>
            <a:off x="270030" y="4948006"/>
            <a:ext cx="45365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100" strike="noStrike" noProof="1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行业</a:t>
            </a:r>
            <a:r>
              <a:rPr lang="en-US" altLang="zh-CN" sz="100" strike="noStrike" noProof="1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lang="zh-CN" altLang="en-US" sz="100" strike="noStrike" noProof="1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lang="en-US" altLang="zh-CN" sz="100" strike="noStrike" noProof="1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http://www.1ppt.com/hangye/</a:t>
            </a:r>
            <a:endParaRPr lang="en-US" altLang="zh-CN" sz="100" strike="noStrike" noProof="1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8873970" y="0"/>
            <a:ext cx="54006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100" strike="noStrike" noProof="1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3"/>
              </a:rPr>
              <a:t>行业</a:t>
            </a:r>
            <a:r>
              <a:rPr lang="en-US" altLang="zh-CN" sz="100" strike="noStrike" noProof="1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3"/>
              </a:rPr>
              <a:t>PPT</a:t>
            </a:r>
            <a:r>
              <a:rPr lang="zh-CN" altLang="en-US" sz="100" strike="noStrike" noProof="1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3"/>
              </a:rPr>
              <a:t>模板</a:t>
            </a:r>
            <a:r>
              <a:rPr lang="en-US" altLang="zh-CN" sz="100" strike="noStrike" noProof="1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http://www.1ppt.com/hangye/</a:t>
            </a:r>
            <a:endParaRPr lang="en-US" altLang="zh-CN" sz="100" strike="noStrike" noProof="1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46150E68-8CAF-4E70-B7B1-E921A26CB1A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93AE1883-0942-4AA3-9DB2-9C7C3A0314B1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  <p:hf sldNum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2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fld id="{2E3AAC11-D570-4EA9-AFC0-30FB72BA45EB}" type="datetimeFigureOut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fld id="{55ECCFAA-F4FB-487C-9F1E-C8836D0C3DC9}" type="slidenum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6"/>
          </a:xfrm>
          <a:prstGeom prst="rect">
            <a:avLst/>
          </a:prstGeo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6"/>
          </a:xfrm>
          <a:prstGeom prst="rect">
            <a:avLst/>
          </a:prstGeo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fld id="{2E3AAC11-D570-4EA9-AFC0-30FB72BA45EB}" type="datetimeFigureOut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endParaRPr lang="zh-CN" altLang="en-US" strike="noStrike" noProof="1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fld id="{55ECCFAA-F4FB-487C-9F1E-C8836D0C3DC9}" type="slidenum">
              <a:rPr lang="zh-CN" altLang="en-US" strike="noStrike" noProof="1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  <p:hf sldNum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  <p:hf sldNum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  <p:hf sldNum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  <p:hf sldNum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  <p:hf sldNum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33BA7DB-4622-42D8-9922-D240F9903E21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9E01C1F6-08D2-4B48-A575-F78ADF2C0BE7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ransition/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6.png"/><Relationship Id="rId3" Type="http://schemas.openxmlformats.org/officeDocument/2006/relationships/image" Target="../media/image15.GIF"/><Relationship Id="rId2" Type="http://schemas.openxmlformats.org/officeDocument/2006/relationships/tags" Target="../tags/tag11.xml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17.png"/><Relationship Id="rId2" Type="http://schemas.openxmlformats.org/officeDocument/2006/relationships/tags" Target="../tags/tag12.xml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13.xml"/><Relationship Id="rId1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4" Type="http://schemas.openxmlformats.org/officeDocument/2006/relationships/notesSlide" Target="../notesSlides/notesSlide12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4.jpeg"/><Relationship Id="rId11" Type="http://schemas.openxmlformats.org/officeDocument/2006/relationships/image" Target="../media/image20.GIF"/><Relationship Id="rId10" Type="http://schemas.openxmlformats.org/officeDocument/2006/relationships/tags" Target="../tags/tag22.xml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21.png"/><Relationship Id="rId2" Type="http://schemas.openxmlformats.org/officeDocument/2006/relationships/tags" Target="../tags/tag23.xml"/><Relationship Id="rId1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2" Type="http://schemas.openxmlformats.org/officeDocument/2006/relationships/notesSlide" Target="../notesSlides/notesSlide14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.jpeg"/><Relationship Id="rId1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23.png"/><Relationship Id="rId2" Type="http://schemas.openxmlformats.org/officeDocument/2006/relationships/tags" Target="../tags/tag31.xml"/><Relationship Id="rId1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5" Type="http://schemas.openxmlformats.org/officeDocument/2006/relationships/notesSlide" Target="../notesSlides/notesSlide16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4.jpe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tags" Target="../tags/tag40.xml"/><Relationship Id="rId1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26.png"/><Relationship Id="rId2" Type="http://schemas.openxmlformats.org/officeDocument/2006/relationships/tags" Target="../tags/tag41.xml"/><Relationship Id="rId1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26.png"/><Relationship Id="rId2" Type="http://schemas.openxmlformats.org/officeDocument/2006/relationships/tags" Target="../tags/tag42.xml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GIF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2" Type="http://schemas.openxmlformats.org/officeDocument/2006/relationships/notesSlide" Target="../notesSlides/notesSlide19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.jpeg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28.png"/><Relationship Id="rId2" Type="http://schemas.openxmlformats.org/officeDocument/2006/relationships/tags" Target="../tags/tag50.xml"/><Relationship Id="rId1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29.png"/><Relationship Id="rId2" Type="http://schemas.openxmlformats.org/officeDocument/2006/relationships/tags" Target="../tags/tag51.xml"/><Relationship Id="rId1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tags" Target="../tags/tag52.xml"/><Relationship Id="rId1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tags" Target="../tags/tag53.xml"/><Relationship Id="rId1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34.png"/><Relationship Id="rId2" Type="http://schemas.openxmlformats.org/officeDocument/2006/relationships/tags" Target="../tags/tag54.xml"/><Relationship Id="rId1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2" Type="http://schemas.openxmlformats.org/officeDocument/2006/relationships/notesSlide" Target="../notesSlides/notesSlide25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.jpeg"/><Relationship Id="rId1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3" Type="http://schemas.openxmlformats.org/officeDocument/2006/relationships/notesSlide" Target="../notesSlides/notesSlide26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.jpeg"/><Relationship Id="rId10" Type="http://schemas.openxmlformats.org/officeDocument/2006/relationships/image" Target="../media/image36.png"/><Relationship Id="rId1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37.png"/><Relationship Id="rId2" Type="http://schemas.openxmlformats.org/officeDocument/2006/relationships/tags" Target="../tags/tag70.xml"/><Relationship Id="rId1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38.png"/><Relationship Id="rId2" Type="http://schemas.openxmlformats.org/officeDocument/2006/relationships/tags" Target="../tags/tag71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7.png"/><Relationship Id="rId2" Type="http://schemas.openxmlformats.org/officeDocument/2006/relationships/tags" Target="../tags/tag4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39.png"/><Relationship Id="rId2" Type="http://schemas.openxmlformats.org/officeDocument/2006/relationships/tags" Target="../tags/tag72.xml"/><Relationship Id="rId1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40.png"/><Relationship Id="rId2" Type="http://schemas.openxmlformats.org/officeDocument/2006/relationships/tags" Target="../tags/tag73.xml"/><Relationship Id="rId1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41.png"/><Relationship Id="rId2" Type="http://schemas.openxmlformats.org/officeDocument/2006/relationships/tags" Target="../tags/tag74.xml"/><Relationship Id="rId1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3" Type="http://schemas.openxmlformats.org/officeDocument/2006/relationships/notesSlide" Target="../notesSlides/notesSlide32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.jpeg"/><Relationship Id="rId10" Type="http://schemas.openxmlformats.org/officeDocument/2006/relationships/image" Target="../media/image42.png"/><Relationship Id="rId1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43.png"/><Relationship Id="rId2" Type="http://schemas.openxmlformats.org/officeDocument/2006/relationships/tags" Target="../tags/tag83.xml"/><Relationship Id="rId1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44.png"/><Relationship Id="rId2" Type="http://schemas.openxmlformats.org/officeDocument/2006/relationships/tags" Target="../tags/tag84.xml"/><Relationship Id="rId1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45.png"/><Relationship Id="rId2" Type="http://schemas.openxmlformats.org/officeDocument/2006/relationships/tags" Target="../tags/tag85.xml"/><Relationship Id="rId1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46.jpeg"/><Relationship Id="rId2" Type="http://schemas.openxmlformats.org/officeDocument/2006/relationships/tags" Target="../tags/tag86.xml"/><Relationship Id="rId1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47.png"/><Relationship Id="rId2" Type="http://schemas.openxmlformats.org/officeDocument/2006/relationships/tags" Target="../tags/tag87.xml"/><Relationship Id="rId1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48.png"/><Relationship Id="rId2" Type="http://schemas.openxmlformats.org/officeDocument/2006/relationships/tags" Target="../tags/tag88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49.png"/><Relationship Id="rId2" Type="http://schemas.openxmlformats.org/officeDocument/2006/relationships/tags" Target="../tags/tag89.xml"/><Relationship Id="rId1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50.GIF"/><Relationship Id="rId2" Type="http://schemas.openxmlformats.org/officeDocument/2006/relationships/tags" Target="../tags/tag90.xml"/><Relationship Id="rId1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51.png"/><Relationship Id="rId2" Type="http://schemas.openxmlformats.org/officeDocument/2006/relationships/tags" Target="../tags/tag91.xml"/><Relationship Id="rId1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52.GIF"/><Relationship Id="rId2" Type="http://schemas.openxmlformats.org/officeDocument/2006/relationships/tags" Target="../tags/tag92.xml"/><Relationship Id="rId1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53.png"/><Relationship Id="rId2" Type="http://schemas.openxmlformats.org/officeDocument/2006/relationships/tags" Target="../tags/tag93.xml"/><Relationship Id="rId1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.jpeg"/><Relationship Id="rId7" Type="http://schemas.openxmlformats.org/officeDocument/2006/relationships/image" Target="../media/image54.png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0" Type="http://schemas.openxmlformats.org/officeDocument/2006/relationships/notesSlide" Target="../notesSlides/notesSlide44.xml"/><Relationship Id="rId1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6" Type="http://schemas.openxmlformats.org/officeDocument/2006/relationships/image" Target="../media/image55.png"/><Relationship Id="rId5" Type="http://schemas.openxmlformats.org/officeDocument/2006/relationships/tags" Target="../tags/tag100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99.xml"/><Relationship Id="rId1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7.GIF"/><Relationship Id="rId3" Type="http://schemas.openxmlformats.org/officeDocument/2006/relationships/image" Target="../media/image56.png"/><Relationship Id="rId2" Type="http://schemas.openxmlformats.org/officeDocument/2006/relationships/tags" Target="../tags/tag101.xml"/><Relationship Id="rId1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58.GIF"/><Relationship Id="rId2" Type="http://schemas.openxmlformats.org/officeDocument/2006/relationships/tags" Target="../tags/tag102.xml"/><Relationship Id="rId1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59.png"/><Relationship Id="rId2" Type="http://schemas.openxmlformats.org/officeDocument/2006/relationships/tags" Target="../tags/tag103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tags" Target="../tags/tag6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60.png"/><Relationship Id="rId2" Type="http://schemas.openxmlformats.org/officeDocument/2006/relationships/tags" Target="../tags/tag109.xml"/><Relationship Id="rId1" Type="http://schemas.openxmlformats.org/officeDocument/2006/relationships/image" Target="../media/image5.jpe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61.png"/><Relationship Id="rId2" Type="http://schemas.openxmlformats.org/officeDocument/2006/relationships/tags" Target="../tags/tag110.xml"/><Relationship Id="rId1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3" Type="http://schemas.openxmlformats.org/officeDocument/2006/relationships/notesSlide" Target="../notesSlides/notesSlide52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.jpeg"/><Relationship Id="rId10" Type="http://schemas.openxmlformats.org/officeDocument/2006/relationships/image" Target="../media/image62.png"/><Relationship Id="rId1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63.png"/><Relationship Id="rId2" Type="http://schemas.openxmlformats.org/officeDocument/2006/relationships/tags" Target="../tags/tag119.xml"/><Relationship Id="rId1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64.png"/><Relationship Id="rId2" Type="http://schemas.openxmlformats.org/officeDocument/2006/relationships/tags" Target="../tags/tag120.xml"/><Relationship Id="rId1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65.png"/><Relationship Id="rId2" Type="http://schemas.openxmlformats.org/officeDocument/2006/relationships/tags" Target="../tags/tag121.xml"/><Relationship Id="rId1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66.png"/><Relationship Id="rId2" Type="http://schemas.openxmlformats.org/officeDocument/2006/relationships/tags" Target="../tags/tag122.xml"/><Relationship Id="rId1" Type="http://schemas.openxmlformats.org/officeDocument/2006/relationships/image" Target="../media/image5.jpeg"/></Relationships>
</file>

<file path=ppt/slides/_rels/slide5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67.png"/><Relationship Id="rId2" Type="http://schemas.openxmlformats.org/officeDocument/2006/relationships/tags" Target="../tags/tag123.xml"/><Relationship Id="rId1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68.GIF"/><Relationship Id="rId2" Type="http://schemas.openxmlformats.org/officeDocument/2006/relationships/tags" Target="../tags/tag124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10.png"/><Relationship Id="rId2" Type="http://schemas.openxmlformats.org/officeDocument/2006/relationships/tags" Target="../tags/tag7.xml"/><Relationship Id="rId1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69.png"/><Relationship Id="rId2" Type="http://schemas.openxmlformats.org/officeDocument/2006/relationships/tags" Target="../tags/tag125.xml"/><Relationship Id="rId1" Type="http://schemas.openxmlformats.org/officeDocument/2006/relationships/image" Target="../media/image5.jpeg"/></Relationships>
</file>

<file path=ppt/slides/_rels/slide6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70.png"/><Relationship Id="rId2" Type="http://schemas.openxmlformats.org/officeDocument/2006/relationships/tags" Target="../tags/tag126.xml"/><Relationship Id="rId1" Type="http://schemas.openxmlformats.org/officeDocument/2006/relationships/image" Target="../media/image5.jpeg"/></Relationships>
</file>

<file path=ppt/slides/_rels/slide6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72.GIF"/><Relationship Id="rId3" Type="http://schemas.openxmlformats.org/officeDocument/2006/relationships/image" Target="../media/image71.png"/><Relationship Id="rId2" Type="http://schemas.openxmlformats.org/officeDocument/2006/relationships/tags" Target="../tags/tag127.xml"/><Relationship Id="rId1" Type="http://schemas.openxmlformats.org/officeDocument/2006/relationships/image" Target="../media/image5.jpeg"/></Relationships>
</file>

<file path=ppt/slides/_rels/slide6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73.png"/><Relationship Id="rId2" Type="http://schemas.openxmlformats.org/officeDocument/2006/relationships/tags" Target="../tags/tag128.xml"/><Relationship Id="rId1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75.GIF"/><Relationship Id="rId3" Type="http://schemas.openxmlformats.org/officeDocument/2006/relationships/image" Target="../media/image74.png"/><Relationship Id="rId2" Type="http://schemas.openxmlformats.org/officeDocument/2006/relationships/tags" Target="../tags/tag129.xml"/><Relationship Id="rId1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76.png"/><Relationship Id="rId2" Type="http://schemas.openxmlformats.org/officeDocument/2006/relationships/tags" Target="../tags/tag130.xml"/><Relationship Id="rId1" Type="http://schemas.openxmlformats.org/officeDocument/2006/relationships/image" Target="../media/image5.jpeg"/></Relationships>
</file>

<file path=ppt/slides/_rels/slide6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77.png"/><Relationship Id="rId2" Type="http://schemas.openxmlformats.org/officeDocument/2006/relationships/tags" Target="../tags/tag131.xml"/><Relationship Id="rId1" Type="http://schemas.openxmlformats.org/officeDocument/2006/relationships/image" Target="../media/image5.jpeg"/></Relationships>
</file>

<file path=ppt/slides/_rels/slide6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78.png"/><Relationship Id="rId2" Type="http://schemas.openxmlformats.org/officeDocument/2006/relationships/tags" Target="../tags/tag132.xml"/><Relationship Id="rId1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7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3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tags" Target="../tags/tag8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13.png"/><Relationship Id="rId2" Type="http://schemas.openxmlformats.org/officeDocument/2006/relationships/tags" Target="../tags/tag9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14.png"/><Relationship Id="rId2" Type="http://schemas.openxmlformats.org/officeDocument/2006/relationships/tags" Target="../tags/tag10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6" descr="logo横版 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文本框 4"/>
          <p:cNvSpPr txBox="1"/>
          <p:nvPr/>
        </p:nvSpPr>
        <p:spPr>
          <a:xfrm>
            <a:off x="516255" y="260350"/>
            <a:ext cx="20872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7413" name="文本框 17"/>
          <p:cNvSpPr txBox="1"/>
          <p:nvPr>
            <p:custDataLst>
              <p:tags r:id="rId2"/>
            </p:custDataLst>
          </p:nvPr>
        </p:nvSpPr>
        <p:spPr>
          <a:xfrm>
            <a:off x="2427288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species	/ˈspi:ʃi:z/	n.物种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7415" name="文本框 2"/>
          <p:cNvSpPr txBox="1"/>
          <p:nvPr/>
        </p:nvSpPr>
        <p:spPr>
          <a:xfrm>
            <a:off x="438150" y="2178050"/>
            <a:ext cx="865124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Through this event, I not only enjoyed learning about different plants and their characteristics, but also came to realize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the abundance and diversity of the plant species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 on our campus.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7416" name="文本框 3"/>
          <p:cNvSpPr txBox="1"/>
          <p:nvPr/>
        </p:nvSpPr>
        <p:spPr>
          <a:xfrm>
            <a:off x="438150" y="794385"/>
            <a:ext cx="113817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 defTabSz="266700">
              <a:buClrTx/>
              <a:buSzTx/>
              <a:buFontTx/>
            </a:pPr>
            <a:r>
              <a:rPr lang="en-US" altLang="zh-CN"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</a:t>
            </a:r>
            <a:r>
              <a:rPr lang="zh-CN" altLang="en-US"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通过此次实践活动，我不仅深入了解了不同植物及其特性，还充分认识到校园内</a:t>
            </a:r>
            <a:r>
              <a:rPr lang="zh-CN" altLang="en-US" sz="28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植物种类的丰富性与多样性</a:t>
            </a:r>
            <a:r>
              <a:rPr lang="zh-CN" altLang="en-US"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(2023浙江应用文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“认识我身边的植物”活动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)</a:t>
            </a:r>
            <a:endParaRPr lang="zh-CN" altLang="en-US" sz="24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17417" name="文本框 4"/>
          <p:cNvSpPr txBox="1"/>
          <p:nvPr/>
        </p:nvSpPr>
        <p:spPr>
          <a:xfrm>
            <a:off x="2366010" y="5151120"/>
            <a:ext cx="982599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304800"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Were there magic power existing in this world, it must be the universal love and reciprocity that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surpassed beyond any species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, as is the case with my sacred hummingbird and me.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7175" y="3992880"/>
            <a:ext cx="1183005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buClrTx/>
              <a:buSzTx/>
              <a:buFontTx/>
            </a:pPr>
            <a:r>
              <a:rPr lang="en-US" altLang="zh-CN" sz="2800" b="0" i="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 </a:t>
            </a:r>
            <a:r>
              <a:rPr lang="zh-CN" altLang="en-US" sz="2800" b="0" i="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如果世界上存在一种神奇的力量，那一定是</a:t>
            </a:r>
            <a:r>
              <a:rPr lang="zh-CN" altLang="en-US" sz="2800" b="1" i="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超越所有物种界限</a:t>
            </a:r>
            <a:r>
              <a:rPr lang="zh-CN" altLang="en-US" sz="2800" b="0" i="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的普遍之爱与互惠精神，正如我所崇敬的蜂鸟所象征的意义一般。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/>
            <a:endParaRPr lang="zh-CN" altLang="en-US" sz="2800" b="0" i="0">
              <a:solidFill>
                <a:srgbClr val="2A2F45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3" name="图片 2" descr="蜂鸟  鸟 小鸟 鸟类 飞翔的小鸟  (1)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0" y="4690110"/>
            <a:ext cx="2124075" cy="2167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770" y="1675765"/>
            <a:ext cx="2219325" cy="231711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4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  <p:bldP spid="17415" grpId="1"/>
      <p:bldP spid="17417" grpId="0"/>
      <p:bldP spid="174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9" name="文本框 4"/>
          <p:cNvSpPr txBox="1"/>
          <p:nvPr/>
        </p:nvSpPr>
        <p:spPr>
          <a:xfrm>
            <a:off x="516255" y="260350"/>
            <a:ext cx="20872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9461" name="文本框 17"/>
          <p:cNvSpPr txBox="1"/>
          <p:nvPr>
            <p:custDataLst>
              <p:tags r:id="rId2"/>
            </p:custDataLst>
          </p:nvPr>
        </p:nvSpPr>
        <p:spPr>
          <a:xfrm>
            <a:off x="2280603" y="227013"/>
            <a:ext cx="862806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on earth	/ɒn ɜ:θ/	(疑问词后表强调)究竟;到底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9462" name="文本框 2"/>
          <p:cNvSpPr txBox="1"/>
          <p:nvPr/>
        </p:nvSpPr>
        <p:spPr>
          <a:xfrm>
            <a:off x="154940" y="2138680"/>
            <a:ext cx="1088009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"This is stupid, Jamie" she scowled, "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What on earth are we doing here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? Jamie, however, beamed brightly and held the bicycle steady for her to climb on. 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9463" name="文本框 3"/>
          <p:cNvSpPr txBox="1"/>
          <p:nvPr/>
        </p:nvSpPr>
        <p:spPr>
          <a:xfrm>
            <a:off x="154940" y="4906010"/>
            <a:ext cx="823849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For a few moments I just stood there，confused，holding that ten­dollar bill，wondering what to buy and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who on earth to buy it for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7810" y="984250"/>
            <a:ext cx="111347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1.“</a:t>
            </a:r>
            <a:r>
              <a:rPr lang="zh-CN" altLang="en-US"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这太蠢了，杰米。</a:t>
            </a:r>
            <a:r>
              <a:rPr lang="en-US" altLang="zh-CN"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她皱着眉头说道，</a:t>
            </a:r>
            <a:r>
              <a:rPr lang="en-US" altLang="zh-CN"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8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我们到底在这儿干什么</a:t>
            </a:r>
            <a:r>
              <a:rPr lang="zh-CN" altLang="en-US"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？</a:t>
            </a:r>
            <a:r>
              <a:rPr lang="en-US" altLang="zh-CN"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然而，杰米却笑得灿烂，稳稳地扶着自行车，让她上去。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4940" y="3522345"/>
            <a:ext cx="8460105" cy="18148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buClrTx/>
              <a:buSzTx/>
              <a:buFontTx/>
            </a:pPr>
            <a:r>
              <a:rPr lang="en-US" altLang="zh-CN" sz="2800" b="0" i="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</a:rPr>
              <a:t>2.</a:t>
            </a:r>
            <a:r>
              <a:rPr lang="zh-CN" altLang="en-US" sz="2800" b="0" i="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</a:rPr>
              <a:t>在那一刻，我站在原地，手中握着那张十美元的钞票，陷入了短暂的困惑。我犹豫不决，既不确定应该购买什么商品，也</a:t>
            </a:r>
            <a:r>
              <a:rPr lang="zh-CN" altLang="en-US" sz="2800" b="1" i="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</a:rPr>
              <a:t>不知道究竟买给谁</a:t>
            </a:r>
            <a:r>
              <a:rPr lang="zh-CN" altLang="en-US" sz="2800" b="0" i="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/>
            <a:endParaRPr lang="zh-CN" altLang="en-US" sz="2800" b="0" i="0">
              <a:solidFill>
                <a:srgbClr val="2A2F45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4" name="图片 3" descr="E:/桌面/图片1 (1).png图片1 (1)"/>
          <p:cNvPicPr>
            <a:picLocks noChangeAspect="1"/>
          </p:cNvPicPr>
          <p:nvPr/>
        </p:nvPicPr>
        <p:blipFill>
          <a:blip r:embed="rId3"/>
          <a:srcRect l="11" r="11"/>
          <a:stretch>
            <a:fillRect/>
          </a:stretch>
        </p:blipFill>
        <p:spPr>
          <a:xfrm>
            <a:off x="9048750" y="3011805"/>
            <a:ext cx="1859915" cy="384619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6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19463" grpId="0"/>
      <p:bldP spid="1946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7" name="文本框 4"/>
          <p:cNvSpPr txBox="1"/>
          <p:nvPr/>
        </p:nvSpPr>
        <p:spPr>
          <a:xfrm>
            <a:off x="516255" y="260350"/>
            <a:ext cx="23253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1509" name="文本框 17"/>
          <p:cNvSpPr txBox="1"/>
          <p:nvPr>
            <p:custDataLst>
              <p:tags r:id="rId2"/>
            </p:custDataLst>
          </p:nvPr>
        </p:nvSpPr>
        <p:spPr>
          <a:xfrm>
            <a:off x="2443798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die out	/daɪ aʊt/	灭亡;逐渐消失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7810" y="1790700"/>
            <a:ext cx="9968865" cy="138366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 noProof="1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cs typeface="+mn-cs"/>
              </a:rPr>
              <a:t>With the living environment becoming worse and worse</a:t>
            </a:r>
            <a:r>
              <a:rPr lang="en-US" altLang="zh-CN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, </a:t>
            </a:r>
            <a:r>
              <a:rPr lang="en-US" altLang="zh-CN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many species are gradually </a:t>
            </a:r>
            <a:r>
              <a:rPr lang="en-US" altLang="zh-CN" sz="2800" b="1" noProof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cs typeface="+mn-cs"/>
              </a:rPr>
              <a:t>dying out</a:t>
            </a:r>
            <a:r>
              <a:rPr lang="en-US" altLang="zh-CN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.</a:t>
            </a:r>
            <a:endParaRPr lang="en-US" altLang="zh-CN" sz="2800" b="1" noProof="1">
              <a:solidFill>
                <a:srgbClr val="C00000"/>
              </a:solidFill>
              <a:latin typeface="Times New Roman" panose="02020603050405020304" charset="0"/>
              <a:ea typeface="仿宋" panose="0201060906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280" y="1136650"/>
            <a:ext cx="1175131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/>
            <a:r>
              <a:rPr lang="en-US" altLang="zh-CN" sz="2800" b="0" i="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</a:t>
            </a:r>
            <a:r>
              <a:rPr lang="zh-CN" altLang="en-US" sz="2800" b="0" i="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随着生存环境的持续恶化，</a:t>
            </a:r>
            <a:r>
              <a:rPr lang="zh-CN" altLang="en-US" sz="2800" b="1" i="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许多物种正面临逐渐灭绝的风险</a:t>
            </a:r>
            <a:r>
              <a:rPr lang="zh-CN" altLang="en-US" sz="2800" b="0" i="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/>
            <a:r>
              <a:rPr lang="zh-CN" altLang="en-US" sz="2800" b="0" i="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endParaRPr lang="zh-CN" altLang="en-US" sz="2800" b="0" i="0">
              <a:solidFill>
                <a:srgbClr val="2A2F45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90" y="3306445"/>
            <a:ext cx="2646680" cy="31807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900" y="1790700"/>
            <a:ext cx="2105025" cy="302895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5" name="文本框 4"/>
          <p:cNvSpPr txBox="1"/>
          <p:nvPr/>
        </p:nvSpPr>
        <p:spPr>
          <a:xfrm>
            <a:off x="516255" y="260350"/>
            <a:ext cx="20707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3557" name="文本框 17"/>
          <p:cNvSpPr txBox="1"/>
          <p:nvPr>
            <p:custDataLst>
              <p:tags r:id="rId2"/>
            </p:custDataLst>
          </p:nvPr>
        </p:nvSpPr>
        <p:spPr>
          <a:xfrm>
            <a:off x="2280920" y="202565"/>
            <a:ext cx="866521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alarming	/əˈlɑ:mɪŋ/	adj.惊人的;使人惊恐的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alarm	/əˈlɑ:m/	vt.使惊恐;使害怕 n.恐慌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3558" name="文本框 1"/>
          <p:cNvSpPr txBox="1"/>
          <p:nvPr>
            <p:custDataLst>
              <p:tags r:id="rId3"/>
            </p:custDataLst>
          </p:nvPr>
        </p:nvSpPr>
        <p:spPr>
          <a:xfrm>
            <a:off x="438150" y="4881880"/>
            <a:ext cx="893572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A car alarm went off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 in the middle of the night (= started ringing). </a:t>
            </a:r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60680" y="1278890"/>
            <a:ext cx="110648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1. “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你都干了些什么？”埃利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惊恐地喊道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16255" y="1800860"/>
            <a:ext cx="84289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‘What have you done?’ Ellie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cried in alarm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. 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360680" y="2793365"/>
            <a:ext cx="101752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I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felt a growing sense of alarm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when he did not return that night. 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60680" y="2298700"/>
            <a:ext cx="9874250" cy="687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2.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那天夜里他没有回家，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我越来越感到恐慌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438150" y="334137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3.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我敲打所有的门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让大家警觉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438150" y="3857625"/>
            <a:ext cx="92856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I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 hammered 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on all the doors to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raise the alarm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. 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438150" y="4307840"/>
            <a:ext cx="90138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4.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半夜里一辆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汽车的警报器突然响了起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来。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11" name="图片 10" descr="谢耳朵敲门动图(1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1975" y="3382010"/>
            <a:ext cx="2381250" cy="238125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355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9" grpId="0"/>
      <p:bldP spid="9" grpId="1"/>
      <p:bldP spid="23558" grpId="0"/>
      <p:bldP spid="2355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5" name="文本框 4"/>
          <p:cNvSpPr txBox="1"/>
          <p:nvPr/>
        </p:nvSpPr>
        <p:spPr>
          <a:xfrm>
            <a:off x="516255" y="260350"/>
            <a:ext cx="20707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3557" name="文本框 17"/>
          <p:cNvSpPr txBox="1"/>
          <p:nvPr>
            <p:custDataLst>
              <p:tags r:id="rId2"/>
            </p:custDataLst>
          </p:nvPr>
        </p:nvSpPr>
        <p:spPr>
          <a:xfrm>
            <a:off x="2280920" y="202565"/>
            <a:ext cx="866521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alarming	/əˈlɑ:mɪŋ/	adj.惊人的;使人惊恐的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alarm	/əˈlɑ:m/	vt.使惊恐;使害怕 n.恐慌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3559" name="文本框 1"/>
          <p:cNvSpPr txBox="1"/>
          <p:nvPr/>
        </p:nvSpPr>
        <p:spPr>
          <a:xfrm>
            <a:off x="438150" y="2827655"/>
            <a:ext cx="945832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 fontAlgn="ctr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 Just as Arthur picked up the first suitcase and started walking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，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he heard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the long loud noise of an alarm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3560" name="文本框 2"/>
          <p:cNvSpPr txBox="1"/>
          <p:nvPr/>
        </p:nvSpPr>
        <p:spPr>
          <a:xfrm>
            <a:off x="438150" y="5164455"/>
            <a:ext cx="914336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Now the air was filled with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the sound of the alarm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 and the shouts of people running from all directions. 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255" y="1718310"/>
            <a:ext cx="93808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She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was alarmed at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the prospect of travelling alone. </a:t>
            </a:r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6255" y="1196340"/>
            <a:ext cx="71748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5.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她一想到独自旅行的情景就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害怕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8150" y="2206625"/>
            <a:ext cx="925512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buClrTx/>
              <a:buSzTx/>
              <a:buFontTx/>
            </a:pPr>
            <a:r>
              <a:rPr lang="zh-CN" altLang="en-US" sz="2800" b="0" i="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6.就在阿瑟拿起第一个箱子准备离开时，他突然听到了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一声悠长的警报声</a:t>
            </a:r>
            <a:r>
              <a:rPr lang="zh-CN" altLang="en-US" sz="2800" b="0" i="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/>
            <a:endParaRPr lang="zh-CN" altLang="en-US" sz="2800" b="0" i="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150" y="4211320"/>
            <a:ext cx="997077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buClrTx/>
              <a:buSzTx/>
              <a:buFontTx/>
            </a:pPr>
            <a:r>
              <a:rPr lang="zh-CN" altLang="en-US" sz="2800" b="0" i="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7.现在，空气中弥漫着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警报声</a:t>
            </a:r>
            <a:r>
              <a:rPr lang="zh-CN" altLang="en-US" sz="2800" b="0" i="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，同时伴随着人们从四面八方奔跑时发出的呼喊声。</a:t>
            </a:r>
            <a:r>
              <a:rPr lang="zh-CN" altLang="en-US" sz="2800" b="0" i="0">
                <a:solidFill>
                  <a:srgbClr val="2A2F45"/>
                </a:solidFill>
                <a:latin typeface="PingFang SC"/>
                <a:ea typeface="PingFang SC"/>
              </a:rPr>
              <a:t> 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/>
            <a:endParaRPr lang="zh-CN" altLang="en-US" sz="2800" b="0" i="0">
              <a:solidFill>
                <a:srgbClr val="2A2F45"/>
              </a:solidFill>
              <a:latin typeface="PingFang SC"/>
              <a:ea typeface="PingFang SC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275" y="1196340"/>
            <a:ext cx="1857375" cy="310515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355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356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3559" grpId="0"/>
      <p:bldP spid="23559" grpId="1"/>
      <p:bldP spid="23560" grpId="0"/>
      <p:bldP spid="2356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3" name="文本框 4"/>
          <p:cNvSpPr txBox="1"/>
          <p:nvPr/>
        </p:nvSpPr>
        <p:spPr>
          <a:xfrm>
            <a:off x="516255" y="260350"/>
            <a:ext cx="20212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5605" name="文本框 17"/>
          <p:cNvSpPr txBox="1"/>
          <p:nvPr>
            <p:custDataLst>
              <p:tags r:id="rId2"/>
            </p:custDataLst>
          </p:nvPr>
        </p:nvSpPr>
        <p:spPr>
          <a:xfrm>
            <a:off x="2547303" y="195263"/>
            <a:ext cx="70612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rate	/reɪt/	n.速度;(比)率 vt.划分等级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rating	/ˈreɪtɪŋ/	n.等级;级别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5606" name="文本框 1"/>
          <p:cNvSpPr txBox="1"/>
          <p:nvPr>
            <p:custDataLst>
              <p:tags r:id="rId3"/>
            </p:custDataLst>
          </p:nvPr>
        </p:nvSpPr>
        <p:spPr>
          <a:xfrm>
            <a:off x="516255" y="1698625"/>
            <a:ext cx="80632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 Confused, I simply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based my decision on the ratings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5607" name="文本框 2"/>
          <p:cNvSpPr txBox="1"/>
          <p:nvPr>
            <p:custDataLst>
              <p:tags r:id="rId4"/>
            </p:custDataLst>
          </p:nvPr>
        </p:nvSpPr>
        <p:spPr>
          <a:xfrm>
            <a:off x="516255" y="2776855"/>
            <a:ext cx="86042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We found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a rating of the Top Ten Restaurants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, and went into one of them.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60680" y="1021080"/>
            <a:ext cx="11518265" cy="55245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>
              <a:buClrTx/>
              <a:buSzTx/>
              <a:buFontTx/>
            </a:pPr>
            <a:r>
              <a:rPr lang="en-US" altLang="zh-CN" sz="2800" b="0" i="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</a:rPr>
              <a:t>1.</a:t>
            </a:r>
            <a:r>
              <a:rPr lang="zh-CN" altLang="en-US" sz="2800" b="0" i="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</a:rPr>
              <a:t>我对此感到困惑，因为这是我仅</a:t>
            </a:r>
            <a:r>
              <a:rPr lang="en-US" altLang="zh-CN" sz="2800" b="1" i="0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基于收视率数据作出的决定</a:t>
            </a:r>
            <a:r>
              <a:rPr lang="zh-CN" altLang="en-US" sz="2800" b="0" i="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/>
            <a:endParaRPr lang="zh-CN" altLang="en-US" sz="2800" b="0" i="0">
              <a:solidFill>
                <a:srgbClr val="2A2F45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257810" y="2237740"/>
            <a:ext cx="1047432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buClrTx/>
              <a:buSzTx/>
              <a:buFontTx/>
            </a:pPr>
            <a:r>
              <a:rPr lang="en-US" altLang="zh-CN" sz="2800" b="0" i="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2.</a:t>
            </a:r>
            <a:r>
              <a:rPr lang="zh-CN" altLang="en-US" sz="2800" b="0" i="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我们查阅了</a:t>
            </a:r>
            <a:r>
              <a:rPr lang="en-US" altLang="zh-CN" sz="2800" b="1" i="0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十佳餐厅的评级</a:t>
            </a:r>
            <a:r>
              <a:rPr lang="zh-CN" altLang="en-US" sz="2800" b="0" i="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，并选择了一家进行体验。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/>
            <a:endParaRPr lang="zh-CN" altLang="en-US" sz="2800" b="0" i="0">
              <a:solidFill>
                <a:srgbClr val="2A2F45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360680" y="3582670"/>
            <a:ext cx="113588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/>
            <a:r>
              <a:rPr lang="zh-CN" altLang="en-US" sz="280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3.有趣的是，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相同的评级</a:t>
            </a:r>
            <a:r>
              <a:rPr lang="zh-CN" altLang="en-US" sz="2800">
                <a:solidFill>
                  <a:srgbClr val="2A2F45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对不同的消费者可能有不同的影响。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2A2F45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438150" y="4215130"/>
            <a:ext cx="86823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Interestingly,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the same rating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 may have different influences on different consumers.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6965" y="4201160"/>
            <a:ext cx="2856230" cy="232727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560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  <p:bldP spid="25606" grpId="1"/>
      <p:bldP spid="25607" grpId="0"/>
      <p:bldP spid="25607" grpId="1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4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1" name="文本框 4"/>
          <p:cNvSpPr txBox="1"/>
          <p:nvPr/>
        </p:nvSpPr>
        <p:spPr>
          <a:xfrm>
            <a:off x="516255" y="260350"/>
            <a:ext cx="20377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7653" name="文本框 17"/>
          <p:cNvSpPr txBox="1"/>
          <p:nvPr>
            <p:custDataLst>
              <p:tags r:id="rId2"/>
            </p:custDataLst>
          </p:nvPr>
        </p:nvSpPr>
        <p:spPr>
          <a:xfrm>
            <a:off x="2280603" y="227013"/>
            <a:ext cx="70612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extinct	/ɪkˈstɪŋkt/	adj.已灭绝的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extinction	/ɪkˈstɪŋkʃn/	n.灭绝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0070" y="2133600"/>
            <a:ext cx="111588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Despite global conservation efforts, the rapid loss of biodiversity continues to push countless species toward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the brink of extinction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.  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6255" y="4149090"/>
            <a:ext cx="8087995" cy="14744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Were it not for decades of conservation programs, the giant panda, once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teetering on the edge of extinction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, might have vanished entirely.   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6255" y="1180465"/>
            <a:ext cx="113925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尽管全球保护行动不断推进，生物多样性的急剧丧失仍将无数物种推向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灭绝边缘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150" y="3195955"/>
            <a:ext cx="1114806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若不是数十年严格的保护计划，曾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濒临灭绝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的大熊猫可能已完全消失。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  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8" name="图片 7" descr="E:/桌面/新建文件夹/矢量卡通可爱彩色小熊猫竹.png矢量卡通可爱彩色小熊猫竹"/>
          <p:cNvPicPr>
            <a:picLocks noChangeAspect="1"/>
          </p:cNvPicPr>
          <p:nvPr/>
        </p:nvPicPr>
        <p:blipFill>
          <a:blip r:embed="rId3"/>
          <a:srcRect l="12513" r="12513"/>
          <a:stretch>
            <a:fillRect/>
          </a:stretch>
        </p:blipFill>
        <p:spPr>
          <a:xfrm>
            <a:off x="8604250" y="3814445"/>
            <a:ext cx="2707005" cy="294322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7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99" name="文本框 4"/>
          <p:cNvSpPr txBox="1"/>
          <p:nvPr/>
        </p:nvSpPr>
        <p:spPr>
          <a:xfrm>
            <a:off x="516255" y="260350"/>
            <a:ext cx="19919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9701" name="文本框 17"/>
          <p:cNvSpPr txBox="1"/>
          <p:nvPr>
            <p:custDataLst>
              <p:tags r:id="rId2"/>
            </p:custDataLst>
          </p:nvPr>
        </p:nvSpPr>
        <p:spPr>
          <a:xfrm>
            <a:off x="2280603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mass	/mæs/	adj.大量的;广泛的 n.大量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9702" name="文本框 1"/>
          <p:cNvSpPr txBox="1"/>
          <p:nvPr>
            <p:custDataLst>
              <p:tags r:id="rId3"/>
            </p:custDataLst>
          </p:nvPr>
        </p:nvSpPr>
        <p:spPr>
          <a:xfrm>
            <a:off x="729615" y="4658360"/>
            <a:ext cx="83661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 I struggled through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the mass of people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 to the exit. </a:t>
            </a:r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16255" y="972185"/>
            <a:ext cx="85794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远远地看去，那座山是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黑魆魆一片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729615" y="1494155"/>
            <a:ext cx="76161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The hill appeared as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a black mass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in the distance.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516255" y="207010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天空中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乌云密布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16255" y="2592070"/>
            <a:ext cx="81686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The sky was full of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dark masses of clouds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 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516255" y="314134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天边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乌云密布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729615" y="35674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Dark clouds massed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on the horizon.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516255" y="4112895"/>
            <a:ext cx="8414385" cy="6546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4. 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我在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人群里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挤来挤去，挤到了出口处。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3330" y="2113915"/>
            <a:ext cx="2986405" cy="1832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0260" y="5172075"/>
            <a:ext cx="2578100" cy="158115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2970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29702" grpId="0"/>
      <p:bldP spid="29702" grpId="1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5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7" name="文本框 4"/>
          <p:cNvSpPr txBox="1"/>
          <p:nvPr/>
        </p:nvSpPr>
        <p:spPr>
          <a:xfrm>
            <a:off x="516255" y="260350"/>
            <a:ext cx="20834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1749" name="文本框 17"/>
          <p:cNvSpPr txBox="1"/>
          <p:nvPr>
            <p:custDataLst>
              <p:tags r:id="rId2"/>
            </p:custDataLst>
          </p:nvPr>
        </p:nvSpPr>
        <p:spPr>
          <a:xfrm>
            <a:off x="2436813" y="260668"/>
            <a:ext cx="85661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habitat	/ˈhæbɪtæt/	n.(动植物)生活环境;栖息地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3570" y="1452245"/>
            <a:ext cx="1057656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266700"/>
            <a:r>
              <a:rPr lang="en-US" altLang="zh-CN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1.</a:t>
            </a:r>
            <a:r>
              <a:rPr lang="zh-CN" altLang="en-US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令人担忧的是</a:t>
            </a:r>
            <a:r>
              <a:rPr lang="en-US" altLang="zh-CN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,</a:t>
            </a:r>
            <a:r>
              <a:rPr lang="zh-CN" altLang="en-US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许多</a:t>
            </a:r>
            <a:r>
              <a:rPr lang="zh-CN" altLang="en-US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熊的栖息地</a:t>
            </a:r>
            <a:r>
              <a:rPr lang="zh-CN" altLang="en-US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正在被破坏。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defTabSz="266700"/>
            <a:endParaRPr lang="en-US" altLang="zh-CN" sz="2800" noProof="1">
              <a:solidFill>
                <a:schemeClr val="tx1"/>
              </a:solidFill>
              <a:uFill>
                <a:solidFill>
                  <a:srgbClr val="000000"/>
                </a:solidFill>
              </a:uFill>
              <a:latin typeface="Times New Roman" panose="02020603050405020304" charset="0"/>
              <a:ea typeface="仿宋" panose="0201060906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2675" y="2153920"/>
            <a:ext cx="94742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/>
            <a:r>
              <a:rPr lang="en-US" altLang="zh-CN" sz="2800"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What is worrying is that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 many habitats of bears</a:t>
            </a:r>
            <a:r>
              <a:rPr lang="en-US" altLang="zh-CN" sz="2800"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 are being destroyed.</a:t>
            </a:r>
            <a:endParaRPr lang="en-US" altLang="zh-CN" sz="2800">
              <a:uFill>
                <a:solidFill>
                  <a:srgbClr val="000000"/>
                </a:solidFill>
              </a:u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010" y="2964815"/>
            <a:ext cx="4996815" cy="326517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5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7" name="文本框 4"/>
          <p:cNvSpPr txBox="1"/>
          <p:nvPr/>
        </p:nvSpPr>
        <p:spPr>
          <a:xfrm>
            <a:off x="516255" y="260350"/>
            <a:ext cx="20834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1749" name="文本框 17"/>
          <p:cNvSpPr txBox="1"/>
          <p:nvPr>
            <p:custDataLst>
              <p:tags r:id="rId2"/>
            </p:custDataLst>
          </p:nvPr>
        </p:nvSpPr>
        <p:spPr>
          <a:xfrm>
            <a:off x="2436813" y="260668"/>
            <a:ext cx="85661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habitat	/ˈhæbɪtæt/	n.(动植物)生活环境;栖息地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3570" y="1452245"/>
            <a:ext cx="1057656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266700"/>
            <a:r>
              <a:rPr lang="en-US" altLang="zh-CN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1.</a:t>
            </a:r>
            <a:r>
              <a:rPr lang="zh-CN" altLang="en-US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令人担忧的是</a:t>
            </a:r>
            <a:r>
              <a:rPr lang="en-US" altLang="zh-CN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,</a:t>
            </a:r>
            <a:r>
              <a:rPr lang="zh-CN" altLang="en-US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许多</a:t>
            </a:r>
            <a:r>
              <a:rPr lang="zh-CN" altLang="en-US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熊的栖息地</a:t>
            </a:r>
            <a:r>
              <a:rPr lang="zh-CN" altLang="en-US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正在被破坏。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defTabSz="266700"/>
            <a:endParaRPr lang="en-US" altLang="zh-CN" sz="2800" noProof="1">
              <a:solidFill>
                <a:schemeClr val="tx1"/>
              </a:solidFill>
              <a:uFill>
                <a:solidFill>
                  <a:srgbClr val="000000"/>
                </a:solidFill>
              </a:uFill>
              <a:latin typeface="Times New Roman" panose="02020603050405020304" charset="0"/>
              <a:ea typeface="仿宋" panose="0201060906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2675" y="2153920"/>
            <a:ext cx="94742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/>
            <a:r>
              <a:rPr lang="en-US" altLang="zh-CN" sz="2800"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What is worrying is that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 many habitats of bears</a:t>
            </a:r>
            <a:r>
              <a:rPr lang="en-US" altLang="zh-CN" sz="2800"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 are being destroyed.</a:t>
            </a:r>
            <a:endParaRPr lang="en-US" altLang="zh-CN" sz="2800">
              <a:uFill>
                <a:solidFill>
                  <a:srgbClr val="000000"/>
                </a:solidFill>
              </a:u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010" y="2964815"/>
            <a:ext cx="4996815" cy="326517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990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170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6850"/>
            <a:ext cx="3051175" cy="4121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5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141287" y="107950"/>
            <a:ext cx="9101138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fontAlgn="auto">
              <a:buNone/>
            </a:pPr>
            <a:r>
              <a:rPr sz="4800" b="1" strike="noStrike" cap="all" noProof="1" dirty="0">
                <a:solidFill>
                  <a:srgbClr val="031C0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活用教材词汇，靶向高考写作</a:t>
            </a:r>
            <a:endParaRPr sz="4800" b="1" strike="noStrike" cap="all" noProof="1" dirty="0">
              <a:solidFill>
                <a:srgbClr val="031C0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174" name="文本框 1"/>
          <p:cNvSpPr txBox="1"/>
          <p:nvPr>
            <p:custDataLst>
              <p:tags r:id="rId4"/>
            </p:custDataLst>
          </p:nvPr>
        </p:nvSpPr>
        <p:spPr>
          <a:xfrm>
            <a:off x="3503613" y="1630363"/>
            <a:ext cx="6096000" cy="11064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6600" b="1">
                <a:solidFill>
                  <a:srgbClr val="1D531A"/>
                </a:solidFill>
                <a:latin typeface="Times New Roman" panose="02020603050405020304" charset="0"/>
                <a:ea typeface="微软雅黑" panose="020B0503020204020204" pitchFamily="34" charset="-122"/>
                <a:sym typeface="字魂58号-创中黑" charset="0"/>
              </a:rPr>
              <a:t>M</a:t>
            </a:r>
            <a:r>
              <a:rPr lang="en-US" altLang="zh-CN" sz="6600" b="1">
                <a:solidFill>
                  <a:srgbClr val="1D531A"/>
                </a:solidFill>
                <a:latin typeface="Times New Roman" panose="02020603050405020304" charset="0"/>
                <a:ea typeface="微软雅黑" panose="020B0503020204020204" pitchFamily="34" charset="-122"/>
                <a:sym typeface="字魂58号-创中黑" charset="0"/>
              </a:rPr>
              <a:t>2</a:t>
            </a:r>
            <a:r>
              <a:rPr lang="zh-CN" altLang="en-US" sz="6600" b="1">
                <a:solidFill>
                  <a:srgbClr val="1D531A"/>
                </a:solidFill>
                <a:latin typeface="Times New Roman" panose="02020603050405020304" charset="0"/>
                <a:ea typeface="微软雅黑" panose="020B0503020204020204" pitchFamily="34" charset="-122"/>
                <a:sym typeface="字魂58号-创中黑" charset="0"/>
              </a:rPr>
              <a:t>U</a:t>
            </a:r>
            <a:r>
              <a:rPr lang="en-US" altLang="zh-CN" sz="6600" b="1">
                <a:solidFill>
                  <a:srgbClr val="1D531A"/>
                </a:solidFill>
                <a:latin typeface="Times New Roman" panose="02020603050405020304" charset="0"/>
                <a:ea typeface="微软雅黑" panose="020B0503020204020204" pitchFamily="34" charset="-122"/>
                <a:sym typeface="字魂58号-创中黑" charset="0"/>
              </a:rPr>
              <a:t>2</a:t>
            </a:r>
            <a:r>
              <a:rPr lang="zh-CN" altLang="en-US" sz="6600" b="1">
                <a:solidFill>
                  <a:srgbClr val="1D531A"/>
                </a:solidFill>
                <a:latin typeface="Times New Roman" panose="02020603050405020304" charset="0"/>
                <a:ea typeface="微软雅黑" panose="020B0503020204020204" pitchFamily="34" charset="-122"/>
                <a:sym typeface="字魂58号-创中黑" charset="0"/>
              </a:rPr>
              <a:t>单词拓展</a:t>
            </a:r>
            <a:endParaRPr lang="zh-CN" altLang="en-US" sz="6600" b="1">
              <a:solidFill>
                <a:srgbClr val="1D531A"/>
              </a:solidFill>
              <a:latin typeface="Times New Roman" panose="02020603050405020304" charset="0"/>
              <a:ea typeface="微软雅黑" panose="020B0503020204020204" pitchFamily="34" charset="-122"/>
              <a:sym typeface="字魂58号-创中黑" charset="0"/>
            </a:endParaRPr>
          </a:p>
        </p:txBody>
      </p:sp>
      <p:sp>
        <p:nvSpPr>
          <p:cNvPr id="7175" name="矩形 259"/>
          <p:cNvSpPr/>
          <p:nvPr>
            <p:custDataLst>
              <p:tags r:id="rId5"/>
            </p:custDataLst>
          </p:nvPr>
        </p:nvSpPr>
        <p:spPr>
          <a:xfrm>
            <a:off x="4371975" y="3808413"/>
            <a:ext cx="8540750" cy="7381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p>
            <a:pPr algn="ctr">
              <a:spcBef>
                <a:spcPct val="20000"/>
              </a:spcBef>
              <a:buFont typeface="Arial" panose="020B0604020202020204" pitchFamily="34" charset="0"/>
            </a:pPr>
            <a:r>
              <a:rPr lang="en-US" altLang="zh-CN" sz="4800" b="1" dirty="0">
                <a:solidFill>
                  <a:srgbClr val="34863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Wildlife Protection</a:t>
            </a:r>
            <a:endParaRPr lang="en-US" altLang="zh-CN" sz="4800" b="1" dirty="0">
              <a:solidFill>
                <a:srgbClr val="34863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3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5" name="文本框 4"/>
          <p:cNvSpPr txBox="1"/>
          <p:nvPr/>
        </p:nvSpPr>
        <p:spPr>
          <a:xfrm>
            <a:off x="516255" y="260350"/>
            <a:ext cx="17614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3797" name="文本框 17"/>
          <p:cNvSpPr txBox="1"/>
          <p:nvPr>
            <p:custDataLst>
              <p:tags r:id="rId2"/>
            </p:custDataLst>
          </p:nvPr>
        </p:nvSpPr>
        <p:spPr>
          <a:xfrm>
            <a:off x="2120265" y="144145"/>
            <a:ext cx="93643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aware	/əˈweə(r)/	adj.知道;发觉;有…意识的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aware of	/əˈweə(r) əv/	意识到;知道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3798" name="文本框 1"/>
          <p:cNvSpPr txBox="1"/>
          <p:nvPr>
            <p:custDataLst>
              <p:tags r:id="rId3"/>
            </p:custDataLst>
          </p:nvPr>
        </p:nvSpPr>
        <p:spPr>
          <a:xfrm>
            <a:off x="944245" y="3645535"/>
            <a:ext cx="80276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I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was aware that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 she was trembling. </a:t>
            </a:r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68020" y="127571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1.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她悄悄离开，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没有让他发觉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44245" y="1797685"/>
            <a:ext cx="90741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She slipped away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without him being aware of it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668020" y="2352675"/>
            <a:ext cx="76161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2.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他们突然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意识到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有些人在瞧着他们。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944245" y="2721610"/>
            <a:ext cx="90741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They suddenly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became aware of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people looking at them. 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668020" y="3250565"/>
            <a:ext cx="6096000" cy="4927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3.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我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察觉到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她在发抖。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8655" y="4507230"/>
            <a:ext cx="9349740" cy="159956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4.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在周末，我们把它们送给附近的居民，以</a:t>
            </a:r>
            <a:r>
              <a:rPr lang="en-US" altLang="zh-CN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唤起他们循环使用和保护地球的意识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endParaRPr lang="en-US" altLang="zh-CN" sz="2800" noProof="1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8020" y="5344160"/>
            <a:ext cx="1122489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At the weekend, we sent them to the people living nearby to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arouse their awareness of recycling and protecting the earth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13" name="图片 12" descr="猫和老鼠悄悄的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7675" y="1097280"/>
            <a:ext cx="2381250" cy="238125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33798" grpId="0"/>
      <p:bldP spid="33798" grpId="1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3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5" name="文本框 4"/>
          <p:cNvSpPr txBox="1"/>
          <p:nvPr/>
        </p:nvSpPr>
        <p:spPr>
          <a:xfrm>
            <a:off x="516255" y="260350"/>
            <a:ext cx="18535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3797" name="文本框 17"/>
          <p:cNvSpPr txBox="1"/>
          <p:nvPr>
            <p:custDataLst>
              <p:tags r:id="rId2"/>
            </p:custDataLst>
          </p:nvPr>
        </p:nvSpPr>
        <p:spPr>
          <a:xfrm>
            <a:off x="2178050" y="144145"/>
            <a:ext cx="81661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aware	/əˈweə(r)/	adj.知道;发觉;有…意识的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aware of	/əˈweə(r) əv/	意识到;知道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150" y="3031490"/>
            <a:ext cx="11329035" cy="1176020"/>
          </a:xfrm>
          <a:prstGeom prst="rect">
            <a:avLst/>
          </a:prstGeom>
        </p:spPr>
        <p:txBody>
          <a:bodyPr wrap="square">
            <a:noAutofit/>
          </a:bodyPr>
          <a:p>
            <a:pPr algn="l" defTabSz="266700">
              <a:lnSpc>
                <a:spcPct val="100000"/>
              </a:lnSpc>
              <a:buClrTx/>
              <a:buSzTx/>
              <a:buFontTx/>
            </a:pP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6.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在那段时间里，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日益增强的环保意识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使它触手可及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。(2021年全国乙卷)</a:t>
            </a:r>
            <a:endParaRPr lang="zh-CN" altLang="en-US" sz="24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defTabSz="266700"/>
            <a:endParaRPr lang="en-US" altLang="zh-CN" sz="2800" b="1" noProof="1">
              <a:solidFill>
                <a:srgbClr val="C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3800" name="文本框 2"/>
          <p:cNvSpPr txBox="1"/>
          <p:nvPr/>
        </p:nvSpPr>
        <p:spPr>
          <a:xfrm>
            <a:off x="438150" y="1647825"/>
            <a:ext cx="1093025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The campaign has successfully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made people aware of the importance of washing hands properly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8150" y="1067435"/>
            <a:ext cx="109302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>
              <a:lnSpc>
                <a:spcPct val="10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5.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这项运动成功地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使人们意识到正确洗手的重要性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6255" y="3650615"/>
            <a:ext cx="110699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During that time,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increasing environmental </a:t>
            </a:r>
            <a:r>
              <a:rPr lang="en-US" altLang="zh-CN" sz="2800" b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awareness</a:t>
            </a:r>
            <a:r>
              <a:rPr lang="en-US" altLang="zh-CN" sz="28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made it desirable.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4356100"/>
            <a:ext cx="3150235" cy="220218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380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/>
      <p:bldP spid="33800" grpId="1"/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3" name="文本框 4"/>
          <p:cNvSpPr txBox="1"/>
          <p:nvPr/>
        </p:nvSpPr>
        <p:spPr>
          <a:xfrm>
            <a:off x="516255" y="260350"/>
            <a:ext cx="2114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5845" name="文本框 17"/>
          <p:cNvSpPr txBox="1"/>
          <p:nvPr>
            <p:custDataLst>
              <p:tags r:id="rId2"/>
            </p:custDataLst>
          </p:nvPr>
        </p:nvSpPr>
        <p:spPr>
          <a:xfrm>
            <a:off x="2280920" y="189230"/>
            <a:ext cx="85972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endanger	/ɪnˈdeɪndʒə(r)/	vt.使遭受危险;危害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5846" name="文本框 1"/>
          <p:cNvSpPr txBox="1"/>
          <p:nvPr/>
        </p:nvSpPr>
        <p:spPr>
          <a:xfrm>
            <a:off x="438150" y="2087880"/>
            <a:ext cx="10193655" cy="12712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460375" defTabSz="266700">
              <a:lnSpc>
                <a:spcPct val="137000"/>
              </a:lnSpc>
              <a:spcBef>
                <a:spcPts val="500"/>
              </a:spcBef>
            </a:pP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With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Endangered Species Day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 approaching, I'm writing to appeal to all of you to protect wild ammals and plants.</a:t>
            </a:r>
            <a:endParaRPr lang="zh-CN" altLang="en-US" sz="2800">
              <a:solidFill>
                <a:srgbClr val="0A0A0A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9315" y="1134745"/>
            <a:ext cx="95643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1.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随着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濒危物种日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的临近，我写信呼吁大家保护野生动物和植物。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925" y="3131820"/>
            <a:ext cx="2228850" cy="286702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58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3584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8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1" name="文本框 4"/>
          <p:cNvSpPr txBox="1"/>
          <p:nvPr/>
        </p:nvSpPr>
        <p:spPr>
          <a:xfrm>
            <a:off x="516255" y="260350"/>
            <a:ext cx="18535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7893" name="文本框 17"/>
          <p:cNvSpPr txBox="1"/>
          <p:nvPr>
            <p:custDataLst>
              <p:tags r:id="rId2"/>
            </p:custDataLst>
          </p:nvPr>
        </p:nvSpPr>
        <p:spPr>
          <a:xfrm>
            <a:off x="2280603" y="144780"/>
            <a:ext cx="70612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average	/ˈævərɪdʒ/	n.平均数 adj.平均的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on average	/ɒn ˈævərɪdʒ/	平均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7810" y="777875"/>
            <a:ext cx="10382250" cy="119888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4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1.</a:t>
            </a:r>
            <a:r>
              <a:rPr lang="zh-CN" altLang="en-US" sz="24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我最尊敬的人是我的语文老师，他</a:t>
            </a:r>
            <a:r>
              <a:rPr lang="zh-CN" altLang="en-US" sz="24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中等身材</a:t>
            </a:r>
            <a:r>
              <a:rPr lang="zh-CN" altLang="en-US" sz="24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，戴着一副眼镜。</a:t>
            </a:r>
            <a:r>
              <a:rPr lang="zh-CN" altLang="en-US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(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 2020年全国卷Ⅰ满分作文</a:t>
            </a:r>
            <a:r>
              <a:rPr lang="zh-CN" altLang="en-US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37895" name="文本框 2"/>
          <p:cNvSpPr txBox="1"/>
          <p:nvPr/>
        </p:nvSpPr>
        <p:spPr>
          <a:xfrm>
            <a:off x="155575" y="3761740"/>
            <a:ext cx="1203833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For the study, 191 women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with an average age of 50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 took a bicycle exercise test until they were tired out.</a:t>
            </a: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9705" y="5474335"/>
            <a:ext cx="9620885" cy="138366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The Qinghai-Tibet Plateau is the world's highest plateau, </a:t>
            </a:r>
            <a:r>
              <a:rPr lang="en-US" altLang="zh-CN" sz="2800" b="1" noProof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cs typeface="+mn-cs"/>
              </a:rPr>
              <a:t>averaging</a:t>
            </a:r>
            <a:r>
              <a:rPr lang="zh-CN" altLang="en-US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 </a:t>
            </a:r>
            <a:r>
              <a:rPr lang="en-US" altLang="zh-CN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over 4,000 metres above sea level</a:t>
            </a:r>
            <a:r>
              <a:rPr lang="en-US" altLang="zh-CN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.</a:t>
            </a:r>
            <a:endParaRPr lang="en-US" altLang="zh-CN" sz="2800" noProof="1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2410" y="1605915"/>
            <a:ext cx="82518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The person I respect most is my Chinese teacher,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 </a:t>
            </a:r>
            <a:r>
              <a:rPr lang="en-US" altLang="zh-CN" sz="2800"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who </a:t>
            </a:r>
            <a:r>
              <a:rPr lang="en-US" altLang="zh-CN" sz="2800" b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is of average height </a:t>
            </a:r>
            <a:r>
              <a:rPr lang="en-US" altLang="zh-CN" sz="2800"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and wears a pair of glasses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5575" y="2952115"/>
            <a:ext cx="1170114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2. 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在这项研究中，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191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名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平均年龄为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50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岁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的女性参加了自行车运动测试，直到她们感到疲惫。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（2022·浙江卷1月）</a:t>
            </a:r>
            <a:endParaRPr lang="zh-CN" altLang="en-US" sz="24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9705" y="5114290"/>
            <a:ext cx="895159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/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3. 青藏高原是世界上最高的高原，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平均海拔超过4000米</a:t>
            </a:r>
            <a:r>
              <a:rPr lang="zh-CN" altLang="en-US"/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120" y="4757420"/>
            <a:ext cx="2558415" cy="18884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7505" y="939165"/>
            <a:ext cx="1676400" cy="169545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789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7895" grpId="0"/>
      <p:bldP spid="37895" grpId="1"/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7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39" name="文本框 4"/>
          <p:cNvSpPr txBox="1"/>
          <p:nvPr/>
        </p:nvSpPr>
        <p:spPr>
          <a:xfrm>
            <a:off x="516255" y="260350"/>
            <a:ext cx="21602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9941" name="文本框 17"/>
          <p:cNvSpPr txBox="1"/>
          <p:nvPr>
            <p:custDataLst>
              <p:tags r:id="rId2"/>
            </p:custDataLst>
          </p:nvPr>
        </p:nvSpPr>
        <p:spPr>
          <a:xfrm>
            <a:off x="2547303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prince	/prɪns/	n.王子;王孙;亲王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9942" name="文本框 1"/>
          <p:cNvSpPr txBox="1"/>
          <p:nvPr/>
        </p:nvSpPr>
        <p:spPr>
          <a:xfrm>
            <a:off x="438150" y="1402715"/>
            <a:ext cx="91700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For the initial ten years of his life, Victor was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the prince of the household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9943" name="文本框 2"/>
          <p:cNvSpPr txBox="1"/>
          <p:nvPr/>
        </p:nvSpPr>
        <p:spPr>
          <a:xfrm>
            <a:off x="2547620" y="3668395"/>
            <a:ext cx="7525385" cy="15982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Discouraged by the news that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her role as the princess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 in the play was replaced, she felt like an abandoned boat floating in a sea of despair, struggling to find hope.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150" y="2589530"/>
            <a:ext cx="105029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得知她在剧中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扮演的公主角色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被替换了，她很沮丧，感觉自己就像一艘被抛弃的船，漂浮在绝望的海洋，努力寻找希望。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0680" y="865505"/>
            <a:ext cx="11092180" cy="798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1.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在他生命的最初十年里，维克多是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家务活小王子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/>
          </a:p>
        </p:txBody>
      </p:sp>
      <p:pic>
        <p:nvPicPr>
          <p:cNvPr id="4" name="图片 3" descr="微信截图_20250430103916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705" y="711200"/>
            <a:ext cx="2662555" cy="31883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10" y="3776345"/>
            <a:ext cx="2038350" cy="246697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994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994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  <p:bldP spid="39942" grpId="1"/>
      <p:bldP spid="39943" grpId="0"/>
      <p:bldP spid="3994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5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7" name="文本框 4"/>
          <p:cNvSpPr txBox="1"/>
          <p:nvPr/>
        </p:nvSpPr>
        <p:spPr>
          <a:xfrm>
            <a:off x="516255" y="260350"/>
            <a:ext cx="18662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1989" name="文本框 17"/>
          <p:cNvSpPr txBox="1"/>
          <p:nvPr>
            <p:custDataLst>
              <p:tags r:id="rId2"/>
            </p:custDataLst>
          </p:nvPr>
        </p:nvSpPr>
        <p:spPr>
          <a:xfrm>
            <a:off x="2565400" y="212090"/>
            <a:ext cx="76288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make progress	/meɪk ˈprəʊgres/	取得进步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7810" y="2829560"/>
            <a:ext cx="11555095" cy="82994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400" noProof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</a:t>
            </a:r>
            <a:r>
              <a:rPr lang="zh-CN" altLang="en-US" sz="2400" noProof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代表那些</a:t>
            </a:r>
            <a:r>
              <a:rPr lang="zh-CN" altLang="en-US" sz="2400" b="1" noProof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想在英语上取得进步</a:t>
            </a:r>
            <a:r>
              <a:rPr lang="zh-CN" altLang="en-US" sz="2400" noProof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的人，我真诚地邀请你在周五晚上7点接受采访。</a:t>
            </a:r>
            <a:r>
              <a:rPr lang="zh-CN" altLang="en-US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（2022新高考全国卷）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41992" name="文本框 3"/>
          <p:cNvSpPr txBox="1"/>
          <p:nvPr/>
        </p:nvSpPr>
        <p:spPr>
          <a:xfrm>
            <a:off x="154940" y="5645150"/>
            <a:ext cx="1131379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Owing to your excellent work,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every one of us has made great progress in English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, the best of which is that we have grasped effective learning methods.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1993" name="文本框 4"/>
          <p:cNvSpPr txBox="1"/>
          <p:nvPr/>
        </p:nvSpPr>
        <p:spPr>
          <a:xfrm>
            <a:off x="154940" y="4749800"/>
            <a:ext cx="920686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3.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由于您出色的工作，</a:t>
            </a:r>
            <a:r>
              <a:rPr lang="zh-CN" altLang="en-US" sz="24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我们每个人的英语都有了很大的进步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，其中最好的是我们掌握了有效的学习方法。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(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2020年浙江卷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)</a:t>
            </a:r>
            <a:endParaRPr lang="zh-CN" altLang="en-US" sz="24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0680" y="1459865"/>
            <a:ext cx="1168527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As a father, not only does he care about my life, but also inspires me to set a high objective and strive for it. But for his encouragement, I couldn't have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 made so much progress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2410" y="663575"/>
            <a:ext cx="1148651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 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作为父亲，他不仅关心我的生活，还激励我树立远大目标并为之努力奋斗。若没有他的鼓励，我不可能</a:t>
            </a:r>
            <a:r>
              <a:rPr lang="zh-CN" altLang="en-US" sz="24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取得如此大的进步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7810" y="3521075"/>
            <a:ext cx="1152969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On behalf of those who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 feel like </a:t>
            </a:r>
            <a:r>
              <a:rPr lang="en-US" altLang="zh-CN" sz="2800" b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making progress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in English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, I sincerely invite you to give an interview at 7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：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00 pm on Friday.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8" name="图片 7" descr="微信截图_20250430110000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120" y="4124960"/>
            <a:ext cx="1752600" cy="164782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4199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41992" grpId="0"/>
      <p:bldP spid="4199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3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5" name="文本框 4"/>
          <p:cNvSpPr txBox="1"/>
          <p:nvPr/>
        </p:nvSpPr>
        <p:spPr>
          <a:xfrm>
            <a:off x="408305" y="260350"/>
            <a:ext cx="18224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4037" name="文本框 17"/>
          <p:cNvSpPr txBox="1"/>
          <p:nvPr>
            <p:custDataLst>
              <p:tags r:id="rId2"/>
            </p:custDataLst>
          </p:nvPr>
        </p:nvSpPr>
        <p:spPr>
          <a:xfrm>
            <a:off x="1906270" y="0"/>
            <a:ext cx="1028573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concern	/kənˈsɜ:n/	vt.涉及;让……担忧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concerned	/kənˈsɜ:nd/	adj.担心的;关切的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concerned about	/kənˈsɜ:nd əˈbaʊt/	对…关切的;为…担忧的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4038" name="文本框 1"/>
          <p:cNvSpPr txBox="1"/>
          <p:nvPr>
            <p:custDataLst>
              <p:tags r:id="rId3"/>
            </p:custDataLst>
          </p:nvPr>
        </p:nvSpPr>
        <p:spPr>
          <a:xfrm>
            <a:off x="154940" y="5654040"/>
            <a:ext cx="92106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  The President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is deeply concerned about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 this issue.</a:t>
            </a:r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4042" name="文本框 2"/>
          <p:cNvSpPr txBox="1"/>
          <p:nvPr/>
        </p:nvSpPr>
        <p:spPr>
          <a:xfrm>
            <a:off x="154940" y="1383665"/>
            <a:ext cx="10883900" cy="7588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1.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狂怒不安的熊步步逼近，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我们紧张担心的情绪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转变成了恐惧与绝望。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defTabSz="266700">
              <a:lnSpc>
                <a:spcPct val="125000"/>
              </a:lnSpc>
            </a:pP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280" y="2023110"/>
            <a:ext cx="1138301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With the raging bear approaching,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our tension and concern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 gave way to fear and despair.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54940" y="3191510"/>
            <a:ext cx="110242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2.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让我担心的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是我们对事态的变化缺乏准备。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408305" y="3713480"/>
            <a:ext cx="102723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What concerns me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is our lack of preparation for the change.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54940" y="4161790"/>
            <a:ext cx="77241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3.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担忧的表情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使他额头上出现皱纹。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438150" y="471551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A look of concern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 furrowed his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 brow.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154940" y="515556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4.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总统对这个问题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深感担忧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590" y="3191510"/>
            <a:ext cx="2171700" cy="302895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403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  <p:bldP spid="11" grpId="0"/>
      <p:bldP spid="11" grpId="1"/>
      <p:bldP spid="44038" grpId="0"/>
      <p:bldP spid="4403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3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5" name="文本框 4"/>
          <p:cNvSpPr txBox="1"/>
          <p:nvPr/>
        </p:nvSpPr>
        <p:spPr>
          <a:xfrm>
            <a:off x="408305" y="260350"/>
            <a:ext cx="18224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4037" name="文本框 17"/>
          <p:cNvSpPr txBox="1"/>
          <p:nvPr>
            <p:custDataLst>
              <p:tags r:id="rId2"/>
            </p:custDataLst>
          </p:nvPr>
        </p:nvSpPr>
        <p:spPr>
          <a:xfrm>
            <a:off x="1906270" y="0"/>
            <a:ext cx="1028573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concern	/kənˈsɜ:n/	vt.涉及;让……担忧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concerned	/kənˈsɜ:nd/	adj.担心的;关切的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concerned about	/kənˈsɜ:nd əˈbaʊt/	对…关切的;为…担忧的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54940" y="3517900"/>
            <a:ext cx="11563985" cy="138366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 </a:t>
            </a:r>
            <a:r>
              <a:rPr lang="en-US" altLang="zh-CN" sz="2800" b="1" noProof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cs typeface="+mn-cs"/>
              </a:rPr>
              <a:t>As far as I am concerned</a:t>
            </a: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, students should do more listening and speaking so that they can develop their communication skills.</a:t>
            </a:r>
            <a:endParaRPr lang="zh-CN" altLang="en-US" sz="2800" noProof="1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54940" y="1498600"/>
            <a:ext cx="11790045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4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5.</a:t>
            </a:r>
            <a:r>
              <a:rPr lang="zh-CN" altLang="en-US" sz="24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如果我们都能去</a:t>
            </a:r>
            <a:r>
              <a:rPr lang="zh-CN" altLang="en-US" sz="24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关心其他有需求的人</a:t>
            </a:r>
            <a:r>
              <a:rPr lang="en-US" altLang="zh-CN" sz="24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,</a:t>
            </a:r>
            <a:r>
              <a:rPr lang="zh-CN" altLang="en-US" sz="24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这个世界就会成为更加美好的生存之地。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endParaRPr lang="zh-CN" altLang="en-US" sz="2400" noProof="1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cs typeface="+mn-cs"/>
            </a:endParaRPr>
          </a:p>
        </p:txBody>
      </p:sp>
      <p:sp>
        <p:nvSpPr>
          <p:cNvPr id="44045" name="文本框 8"/>
          <p:cNvSpPr txBox="1"/>
          <p:nvPr>
            <p:custDataLst>
              <p:tags r:id="rId5"/>
            </p:custDataLst>
          </p:nvPr>
        </p:nvSpPr>
        <p:spPr>
          <a:xfrm>
            <a:off x="232410" y="5435600"/>
            <a:ext cx="878078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Should you have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any questions concerning Chinese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, I am more than willing to help you by being a living Lei Feng.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154940" y="2028825"/>
            <a:ext cx="119151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If we could </a:t>
            </a:r>
            <a:r>
              <a:rPr lang="en-US" altLang="zh-CN" sz="2800" b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show concern for others in need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, the world would be a better place to live in.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154940" y="3228975"/>
            <a:ext cx="12037060" cy="7207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buClrTx/>
              <a:buSzTx/>
              <a:buFontTx/>
            </a:pPr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6. 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就我而言，学生应该多听多说来发展他们的沟通技巧。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(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2022全国乙卷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)</a:t>
            </a:r>
            <a:endParaRPr lang="zh-CN" altLang="en-US" sz="24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54940" y="4820285"/>
            <a:ext cx="96583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7.如果你有</a:t>
            </a:r>
            <a:r>
              <a:rPr lang="zh-CN" altLang="en-US" sz="24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任何关于中文的问题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，我非常愿意帮助你，做一名活雷锋。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10" name="图片 9" descr="1bbaf43a4a4e1bbf45882acdb567c5169d29890959384-FQDz9a_fw240webp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416415" y="4155440"/>
            <a:ext cx="2528570" cy="252857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404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44045" grpId="0"/>
      <p:bldP spid="4404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08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文本框 4"/>
          <p:cNvSpPr txBox="1"/>
          <p:nvPr/>
        </p:nvSpPr>
        <p:spPr>
          <a:xfrm>
            <a:off x="516255" y="260350"/>
            <a:ext cx="2068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6085" name="文本框 17"/>
          <p:cNvSpPr txBox="1"/>
          <p:nvPr>
            <p:custDataLst>
              <p:tags r:id="rId2"/>
            </p:custDataLst>
          </p:nvPr>
        </p:nvSpPr>
        <p:spPr>
          <a:xfrm>
            <a:off x="2442210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living	/ˈlɪvɪŋ/	adj.居住的;活的 n.生活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6087" name="文本框 2"/>
          <p:cNvSpPr txBox="1"/>
          <p:nvPr/>
        </p:nvSpPr>
        <p:spPr>
          <a:xfrm>
            <a:off x="232410" y="3865245"/>
            <a:ext cx="6737985" cy="6299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25000"/>
              </a:lnSpc>
            </a:pPr>
            <a:r>
              <a:rPr lang="en-US" altLang="zh-CN" sz="2800" b="1">
                <a:latin typeface="Times New Roman" panose="02020603050405020304" charset="0"/>
                <a:ea typeface="仿宋" panose="02010609060101010101" charset="-122"/>
              </a:rPr>
              <a:t> 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6088" name="文本框 3"/>
          <p:cNvSpPr txBox="1"/>
          <p:nvPr/>
        </p:nvSpPr>
        <p:spPr>
          <a:xfrm>
            <a:off x="0" y="3315970"/>
            <a:ext cx="93478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A living Lei Feng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 is a person who inherits the spirit of Lei Feng and does what he used to do in the present society.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6089" name="文本框 4"/>
          <p:cNvSpPr txBox="1"/>
          <p:nvPr/>
        </p:nvSpPr>
        <p:spPr>
          <a:xfrm>
            <a:off x="0" y="5202555"/>
            <a:ext cx="1122362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As we all know, wasting means suicide. It’s generally accepted that we are in desperate need of resources, while we are still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wasting living materials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, which seems quite ridiculous. 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6091" name="文本框 8"/>
          <p:cNvSpPr txBox="1"/>
          <p:nvPr/>
        </p:nvSpPr>
        <p:spPr>
          <a:xfrm>
            <a:off x="154940" y="1384300"/>
            <a:ext cx="11805285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Better living conditions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 can really be reached on condition that the environment is well protected.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4940" y="802640"/>
            <a:ext cx="115646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1.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只有保护好环境，才能真正拥有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更好的生活条件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2465070"/>
            <a:ext cx="95027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2.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活雷锋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是一个继承雷锋精神，在当今社会做他曾经做过的事情的人</a:t>
            </a:r>
            <a:r>
              <a:rPr lang="zh-CN" altLang="en-US"/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(2023年天津卷)</a:t>
            </a:r>
            <a:endParaRPr lang="zh-CN" altLang="en-US" sz="24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4238625"/>
            <a:ext cx="11316335" cy="1229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3.众所周知，浪费意味着自杀。人们普遍认为我们急需资源，然而我们仍在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浪费生活物资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，这似乎相当荒谬。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775" y="2672715"/>
            <a:ext cx="2348865" cy="136461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609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608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608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1" grpId="0"/>
      <p:bldP spid="46091" grpId="1"/>
      <p:bldP spid="46088" grpId="0"/>
      <p:bldP spid="46088" grpId="1"/>
      <p:bldP spid="46089" grpId="0"/>
      <p:bldP spid="4608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2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文本框 4"/>
          <p:cNvSpPr txBox="1"/>
          <p:nvPr/>
        </p:nvSpPr>
        <p:spPr>
          <a:xfrm>
            <a:off x="516255" y="260350"/>
            <a:ext cx="22212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8133" name="文本框 17"/>
          <p:cNvSpPr txBox="1"/>
          <p:nvPr>
            <p:custDataLst>
              <p:tags r:id="rId2"/>
            </p:custDataLst>
          </p:nvPr>
        </p:nvSpPr>
        <p:spPr>
          <a:xfrm>
            <a:off x="2565400" y="260985"/>
            <a:ext cx="70612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adapt	/əˈdæpt/	vi.适应 vt.使适应;使适合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adapt to	/əˈdæpt tə/	适应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4940" y="1203325"/>
            <a:ext cx="1203706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4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 1.</a:t>
            </a:r>
            <a:r>
              <a:rPr lang="zh-CN" altLang="en-US" sz="24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我写信是想请您指导一部短剧，它是</a:t>
            </a:r>
            <a:r>
              <a:rPr lang="zh-CN" altLang="en-US" sz="24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根据我们的一篇课文改编的</a:t>
            </a:r>
            <a:r>
              <a:rPr lang="zh-CN" altLang="en-US" sz="24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。</a:t>
            </a:r>
            <a:r>
              <a:rPr lang="zh-CN" altLang="en-US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(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2020全国卷Ⅲ</a:t>
            </a:r>
            <a:r>
              <a:rPr lang="zh-CN" altLang="en-US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4940" y="3068955"/>
            <a:ext cx="11821160" cy="138366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 noProof="1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cs typeface="+mn-cs"/>
              </a:rPr>
              <a:t>Not only will I</a:t>
            </a:r>
            <a:r>
              <a:rPr lang="en-US" altLang="zh-CN" sz="2800" b="1" noProof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cs typeface="+mn-cs"/>
              </a:rPr>
              <a:t> adapt myself to the American lifestyle</a:t>
            </a:r>
            <a:r>
              <a:rPr lang="zh-CN" altLang="en-US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， </a:t>
            </a:r>
            <a:r>
              <a:rPr lang="en-US" altLang="zh-CN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but I will also help them understand the Chinese culture better.</a:t>
            </a:r>
            <a:endParaRPr lang="en-US" altLang="zh-CN" sz="2800" noProof="1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  <a:cs typeface="+mn-cs"/>
            </a:endParaRPr>
          </a:p>
        </p:txBody>
      </p:sp>
      <p:sp>
        <p:nvSpPr>
          <p:cNvPr id="48137" name="文本框 3"/>
          <p:cNvSpPr txBox="1"/>
          <p:nvPr/>
        </p:nvSpPr>
        <p:spPr>
          <a:xfrm>
            <a:off x="0" y="5252720"/>
            <a:ext cx="879284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After years of study abroad in our country here in Britain, I think you must have had a good knowledge of English and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good adaptation here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. 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8138" name="文本框 4"/>
          <p:cNvSpPr txBox="1"/>
          <p:nvPr/>
        </p:nvSpPr>
        <p:spPr>
          <a:xfrm>
            <a:off x="123190" y="4361180"/>
            <a:ext cx="114604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3.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在我们国家英国留学多年，我想你在这里一定拥有良好的英语知识和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很好的适应能力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2021年天津卷) </a:t>
            </a:r>
            <a:endParaRPr lang="zh-CN" altLang="en-US" sz="24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4940" y="1664970"/>
            <a:ext cx="120370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I'm writing to ask for your guidance on a short play, which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is adapted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from one of our texts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2410" y="2740660"/>
            <a:ext cx="1177734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2. 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我不仅要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适应美国的生活方式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，还要帮助他们更好地了解中国文化。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endParaRPr lang="zh-CN" altLang="en-US" sz="24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9" name="图片 8" descr="微信截图_20250430114725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915" y="4832350"/>
            <a:ext cx="1800225" cy="180022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813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  <p:bldP spid="3" grpId="1"/>
      <p:bldP spid="48137" grpId="0"/>
      <p:bldP spid="4813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217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9" name="文本框 4"/>
          <p:cNvSpPr txBox="1"/>
          <p:nvPr/>
        </p:nvSpPr>
        <p:spPr>
          <a:xfrm>
            <a:off x="463550" y="227330"/>
            <a:ext cx="20643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221" name="文本框 17"/>
          <p:cNvSpPr txBox="1"/>
          <p:nvPr>
            <p:custDataLst>
              <p:tags r:id="rId2"/>
            </p:custDataLst>
          </p:nvPr>
        </p:nvSpPr>
        <p:spPr>
          <a:xfrm>
            <a:off x="2547303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poster	/ˈpəʊstə(r)/	n.海报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6255" y="834390"/>
            <a:ext cx="1106868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1.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学生们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设计了一张色彩鲜艳的海报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来宣传学校的慈善活动。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 algn="l" defTabSz="266700" fontAlgn="base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5645" y="1441450"/>
            <a:ext cx="110032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The students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designed a colorful poster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 to promote the school's charity event. 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5645" y="2916555"/>
            <a:ext cx="1049972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Environmental posters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 in the hallway encouraged recycling.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0680" y="2394585"/>
            <a:ext cx="8893175" cy="5219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266700"/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2.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走廊里的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环保海报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鼓励大家进行垃圾分类。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5280" y="4384675"/>
            <a:ext cx="7071360" cy="14135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His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movie poster collection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 covers almost every inch of his room. 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   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0680" y="3438525"/>
            <a:ext cx="5838190" cy="10750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3.他的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电影海报收藏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几乎贴满了房间的每一寸墙壁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375" y="2394585"/>
            <a:ext cx="2333625" cy="321945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2" grpId="0"/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2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文本框 4"/>
          <p:cNvSpPr txBox="1"/>
          <p:nvPr/>
        </p:nvSpPr>
        <p:spPr>
          <a:xfrm>
            <a:off x="516255" y="260350"/>
            <a:ext cx="22212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8133" name="文本框 17"/>
          <p:cNvSpPr txBox="1"/>
          <p:nvPr>
            <p:custDataLst>
              <p:tags r:id="rId2"/>
            </p:custDataLst>
          </p:nvPr>
        </p:nvSpPr>
        <p:spPr>
          <a:xfrm>
            <a:off x="2565400" y="260985"/>
            <a:ext cx="70612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adapt	/əˈdæpt/	vi.适应 vt.使适应;使适合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adapt to	/əˈdæpt tə/	适应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8136" name="文本框 3"/>
          <p:cNvSpPr txBox="1"/>
          <p:nvPr/>
        </p:nvSpPr>
        <p:spPr>
          <a:xfrm>
            <a:off x="232410" y="1494790"/>
            <a:ext cx="12219940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Luckily, he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managed to adapt to his new school life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 and soon made new friends.</a:t>
            </a: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8139" name="文本框 7"/>
          <p:cNvSpPr txBox="1"/>
          <p:nvPr/>
        </p:nvSpPr>
        <p:spPr>
          <a:xfrm>
            <a:off x="216535" y="3429000"/>
            <a:ext cx="1140650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For another, good listening and speaking ability will be of great help for you to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adapt yourself in class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 so that you can understand the teachers’ words and instructions. 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8140" name="文本框 8"/>
          <p:cNvSpPr txBox="1"/>
          <p:nvPr/>
        </p:nvSpPr>
        <p:spPr>
          <a:xfrm>
            <a:off x="154940" y="2151380"/>
            <a:ext cx="1181671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5.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另一方面，良好的听力和口语能力将对你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适应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课堂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有很大的帮助，这样你就能理解老师的话和指示。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(2021年6月上海卷)</a:t>
            </a:r>
            <a:endParaRPr lang="zh-CN" altLang="en-US" sz="24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4940" y="1080135"/>
            <a:ext cx="11816715" cy="7334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4.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幸运的是，他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成功适应了新的学校生活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，并且很快就交到了新朋友。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defTabSz="266700"/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545" y="4458335"/>
            <a:ext cx="3060065" cy="200025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813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81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6" grpId="0"/>
      <p:bldP spid="48136" grpId="1"/>
      <p:bldP spid="48139" grpId="0"/>
      <p:bldP spid="4813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7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79" name="文本框 4"/>
          <p:cNvSpPr txBox="1"/>
          <p:nvPr/>
        </p:nvSpPr>
        <p:spPr>
          <a:xfrm>
            <a:off x="516255" y="260350"/>
            <a:ext cx="19919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0181" name="文本框 17"/>
          <p:cNvSpPr txBox="1"/>
          <p:nvPr>
            <p:custDataLst>
              <p:tags r:id="rId2"/>
            </p:custDataLst>
          </p:nvPr>
        </p:nvSpPr>
        <p:spPr>
          <a:xfrm>
            <a:off x="2098358" y="227013"/>
            <a:ext cx="79819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measure	/ˈmeʒə(r)/	n.措施;方法 vt.测量;度量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8125" y="756285"/>
            <a:ext cx="1148143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1. 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因此，是我们</a:t>
            </a:r>
            <a:r>
              <a:rPr lang="zh-CN" altLang="en-US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采取措施保护海洋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的时候了。</a:t>
            </a:r>
            <a:r>
              <a:rPr lang="zh-CN" altLang="en-US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(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2022年全国甲卷</a:t>
            </a:r>
            <a:r>
              <a:rPr lang="zh-CN" altLang="en-US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50183" name="文本框 2"/>
          <p:cNvSpPr txBox="1"/>
          <p:nvPr/>
        </p:nvSpPr>
        <p:spPr>
          <a:xfrm>
            <a:off x="154940" y="2637155"/>
            <a:ext cx="1179004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Success is not measured by how much money you have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 but by how you understand the true meaning of life.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  <a:p>
            <a:pPr defTabSz="266700">
              <a:lnSpc>
                <a:spcPct val="150000"/>
              </a:lnSpc>
            </a:pP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50184" name="文本框 2"/>
          <p:cNvSpPr txBox="1"/>
          <p:nvPr/>
        </p:nvSpPr>
        <p:spPr>
          <a:xfrm>
            <a:off x="154940" y="4791710"/>
            <a:ext cx="825627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 For the sake of people's health and happiness,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measures should be taken to control and prevent pollution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 and everyone should make a contribution to it.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4940" y="1324610"/>
            <a:ext cx="106807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Therefore, it is high time that </a:t>
            </a:r>
            <a:r>
              <a:rPr lang="en-US" altLang="zh-CN" sz="2800" b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we took measures to protect the oceans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2410" y="1953260"/>
            <a:ext cx="11486515" cy="1537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>
              <a:lnSpc>
                <a:spcPct val="10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2.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衡量成功与否不在于有多少金钱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，而在于如何理解人生真正的意义。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4940" y="3894455"/>
            <a:ext cx="10894695" cy="1660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/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3.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为了人们的健康和幸福，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应当采取措施控制和预防污染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，每个人都应当为此做出贡献。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735" y="4317365"/>
            <a:ext cx="2324100" cy="218122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018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018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0183" grpId="0"/>
      <p:bldP spid="50183" grpId="1"/>
      <p:bldP spid="50184" grpId="0"/>
      <p:bldP spid="5018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2225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27" name="文本框 4"/>
          <p:cNvSpPr txBox="1"/>
          <p:nvPr/>
        </p:nvSpPr>
        <p:spPr>
          <a:xfrm>
            <a:off x="516255" y="260350"/>
            <a:ext cx="22059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2229" name="文本框 17"/>
          <p:cNvSpPr txBox="1"/>
          <p:nvPr>
            <p:custDataLst>
              <p:tags r:id="rId2"/>
            </p:custDataLst>
          </p:nvPr>
        </p:nvSpPr>
        <p:spPr>
          <a:xfrm>
            <a:off x="2436178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authority	/ɔ:ˈθɒrəti/	n.官方;当权;权威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0680" y="1767205"/>
            <a:ext cx="1113091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We sincerely invite you to join the 2024 Education Forum.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Your authority in teaching methods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will help shape global education. Please share creative ideas, but support them with clear data and research.  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280" y="781685"/>
            <a:ext cx="1115631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/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1.诚邀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您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参加2024全球教育论坛。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您在教学方法上的权威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将影响全球教育发展。请分享创新观点，但需以明确数据和研究为支撑。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8150" y="4104005"/>
            <a:ext cx="110528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If AI had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the authority to control traffic systems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, accidents might decrease, but human jobs could disappear.  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150" y="3150870"/>
            <a:ext cx="104305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/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2. 如果人工智能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有权管理交通系统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，事故可能减少，但人类工作会消失。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4749165"/>
            <a:ext cx="3021965" cy="194056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文本框 4"/>
          <p:cNvSpPr txBox="1"/>
          <p:nvPr/>
        </p:nvSpPr>
        <p:spPr>
          <a:xfrm>
            <a:off x="516255" y="260350"/>
            <a:ext cx="16897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4277" name="文本框 17"/>
          <p:cNvSpPr txBox="1"/>
          <p:nvPr>
            <p:custDataLst>
              <p:tags r:id="rId2"/>
            </p:custDataLst>
          </p:nvPr>
        </p:nvSpPr>
        <p:spPr>
          <a:xfrm>
            <a:off x="1999615" y="206375"/>
            <a:ext cx="98666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pressure	/ˈpreʃə(r)/	n.压力;要求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32410" y="725805"/>
            <a:ext cx="11634470" cy="89154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1. 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为了</a:t>
            </a:r>
            <a:r>
              <a:rPr lang="zh-CN" altLang="en-US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缓解学习压力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，上周末我和同学们一起去新兴农场摘橙子。</a:t>
            </a:r>
            <a:r>
              <a:rPr lang="zh-CN" altLang="en-US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 (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2020年全国卷Ⅱ</a:t>
            </a:r>
            <a:r>
              <a:rPr lang="zh-CN" altLang="en-US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54280" name="文本框 3"/>
          <p:cNvSpPr txBox="1"/>
          <p:nvPr>
            <p:custDataLst>
              <p:tags r:id="rId4"/>
            </p:custDataLst>
          </p:nvPr>
        </p:nvSpPr>
        <p:spPr>
          <a:xfrm>
            <a:off x="335915" y="3814445"/>
            <a:ext cx="113836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 "His heart felt like it was going to burst out of his chest,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the pressure of the situation too immense to bear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."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54281" name="文本框 4"/>
          <p:cNvSpPr txBox="1"/>
          <p:nvPr>
            <p:custDataLst>
              <p:tags r:id="rId5"/>
            </p:custDataLst>
          </p:nvPr>
        </p:nvSpPr>
        <p:spPr>
          <a:xfrm>
            <a:off x="360680" y="5655945"/>
            <a:ext cx="1058989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The darkness pressed in from all sides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, a suffocating shroud of despair that dimmed the light of hope.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257810" y="1614170"/>
            <a:ext cx="866267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/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In order to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release the </a:t>
            </a:r>
            <a:r>
              <a:rPr lang="en-US" altLang="zh-CN" sz="2800" b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pressure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resulting from our study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, I went to Xinxing Farm to pick some oranges together with my classmates last weekend.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232410" y="3063240"/>
            <a:ext cx="1160970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2.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他的心脏感觉像是要从胸膛里爆炸出来，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局势的压力太大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难以承受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257810" y="4598035"/>
            <a:ext cx="1146111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3.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黑暗从四面八方逼近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，是一种令人窒息的绝望斗篷，使希望之光变得暗淡。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defTabSz="266700"/>
            <a:endParaRPr lang="zh-CN" altLang="en-US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036050" y="1299845"/>
            <a:ext cx="2683510" cy="170116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428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428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4280" grpId="0"/>
      <p:bldP spid="54280" grpId="1"/>
      <p:bldP spid="54281" grpId="0"/>
      <p:bldP spid="5428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632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文本框 4"/>
          <p:cNvSpPr txBox="1"/>
          <p:nvPr/>
        </p:nvSpPr>
        <p:spPr>
          <a:xfrm>
            <a:off x="516255" y="260350"/>
            <a:ext cx="21101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6325" name="文本框 17"/>
          <p:cNvSpPr txBox="1"/>
          <p:nvPr>
            <p:custDataLst>
              <p:tags r:id="rId2"/>
            </p:custDataLst>
          </p:nvPr>
        </p:nvSpPr>
        <p:spPr>
          <a:xfrm>
            <a:off x="2414588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whale	/weɪl/	n.鲸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56326" name="文本框 1"/>
          <p:cNvSpPr txBox="1"/>
          <p:nvPr/>
        </p:nvSpPr>
        <p:spPr>
          <a:xfrm>
            <a:off x="232410" y="1412240"/>
            <a:ext cx="1019810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As the ship sailed into the vast ocean, Ishmael's mind raced with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the tales of the white whale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56327" name="文本框 2"/>
          <p:cNvSpPr txBox="1"/>
          <p:nvPr/>
        </p:nvSpPr>
        <p:spPr>
          <a:xfrm>
            <a:off x="360680" y="3710940"/>
            <a:ext cx="694880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Just as Ishmael in 'Moby Dick' faced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the great white whale 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with a mix of awe and terror, she too felt a similar dread as she stared into the darkness.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7810" y="782320"/>
            <a:ext cx="11335385" cy="1430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1.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当船驶向辽阔的海洋时，伊什梅尔的脑海中充满了关于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白鲸的故事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>
              <a:lnSpc>
                <a:spcPct val="125000"/>
              </a:lnSpc>
            </a:pPr>
            <a:endParaRPr lang="zh-CN" altLang="en-US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810" y="2580640"/>
            <a:ext cx="115951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正如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《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白鲸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》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中的以实玛利面对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巨大的白鲸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时感到敬畏和恐惧，当她凝视黑暗时，她也感到了类似的恐惧。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905" y="3371850"/>
            <a:ext cx="3717290" cy="254000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63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63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  <p:bldP spid="56326" grpId="1"/>
      <p:bldP spid="56327" grpId="0"/>
      <p:bldP spid="5632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836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1" name="文本框 4"/>
          <p:cNvSpPr txBox="1"/>
          <p:nvPr/>
        </p:nvSpPr>
        <p:spPr>
          <a:xfrm>
            <a:off x="516255" y="260350"/>
            <a:ext cx="21539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8373" name="文本框 17"/>
          <p:cNvSpPr txBox="1"/>
          <p:nvPr>
            <p:custDataLst>
              <p:tags r:id="rId2"/>
            </p:custDataLst>
          </p:nvPr>
        </p:nvSpPr>
        <p:spPr>
          <a:xfrm>
            <a:off x="2177733" y="227013"/>
            <a:ext cx="833596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reserve	/rɪˈzɜ:v/	n.(动植物)保护区;储藏(量)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255" y="4640580"/>
            <a:ext cx="9997440" cy="95313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en-US" altLang="zh-CN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After </a:t>
            </a:r>
            <a:r>
              <a:rPr lang="en-US" altLang="zh-CN" sz="2800" noProof="1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cs typeface="+mn-cs"/>
              </a:rPr>
              <a:t>recovering </a:t>
            </a:r>
            <a:r>
              <a:rPr lang="en-US" altLang="zh-CN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from his illness, the creative man went to</a:t>
            </a:r>
            <a:r>
              <a:rPr lang="en-US" altLang="zh-CN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 the big house </a:t>
            </a:r>
            <a:r>
              <a:rPr lang="en-US" altLang="zh-CN" sz="2800" b="1" noProof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cs typeface="+mn-cs"/>
              </a:rPr>
              <a:t>reserved</a:t>
            </a:r>
            <a:r>
              <a:rPr lang="zh-CN" altLang="en-US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 </a:t>
            </a:r>
            <a:r>
              <a:rPr lang="en-US" altLang="zh-CN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for him</a:t>
            </a:r>
            <a:r>
              <a:rPr lang="en-US" altLang="zh-CN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.</a:t>
            </a:r>
            <a:endParaRPr lang="en-US" altLang="zh-CN" sz="2800" noProof="1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  <a:cs typeface="+mn-cs"/>
            </a:endParaRPr>
          </a:p>
        </p:txBody>
      </p:sp>
      <p:sp>
        <p:nvSpPr>
          <p:cNvPr id="58375" name="文本框 2"/>
          <p:cNvSpPr txBox="1"/>
          <p:nvPr/>
        </p:nvSpPr>
        <p:spPr>
          <a:xfrm>
            <a:off x="438150" y="1804035"/>
            <a:ext cx="807402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Jiuzhaigou National Park is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a nature reserve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 in the north of Sichuan Province. What is the most impressive is its many multi-level waterfalls and colorful lakes. 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58376" name="文本框 3"/>
          <p:cNvSpPr txBox="1"/>
          <p:nvPr/>
        </p:nvSpPr>
        <p:spPr>
          <a:xfrm>
            <a:off x="335280" y="765810"/>
            <a:ext cx="1147381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1.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九寨沟国家公园是位于四川省北部的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一个自然保护区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。最令人印象深刻的是其众多的多级瀑布和色彩斑斓的湖泊。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(2021年天津) </a:t>
            </a:r>
            <a:endParaRPr lang="zh-CN" altLang="en-US" sz="24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0540" y="3783965"/>
            <a:ext cx="8232775" cy="754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buClrTx/>
              <a:buSzTx/>
              <a:buFontTx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2. 病愈后，这位富有创造力的人来到了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为他保留的大房子里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580" y="1818640"/>
            <a:ext cx="2219325" cy="272161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837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/>
      <p:bldP spid="58375" grpId="1"/>
      <p:bldP spid="2" grpId="0"/>
      <p:bldP spid="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0417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19" name="文本框 4"/>
          <p:cNvSpPr txBox="1"/>
          <p:nvPr/>
        </p:nvSpPr>
        <p:spPr>
          <a:xfrm>
            <a:off x="516255" y="260350"/>
            <a:ext cx="19799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0421" name="文本框 17"/>
          <p:cNvSpPr txBox="1"/>
          <p:nvPr>
            <p:custDataLst>
              <p:tags r:id="rId2"/>
            </p:custDataLst>
          </p:nvPr>
        </p:nvSpPr>
        <p:spPr>
          <a:xfrm>
            <a:off x="2399983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plain	/pleɪn/	n.平原 adj.简单明了的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60422" name="文本框 1"/>
          <p:cNvSpPr txBox="1"/>
          <p:nvPr/>
        </p:nvSpPr>
        <p:spPr>
          <a:xfrm>
            <a:off x="641350" y="2324735"/>
            <a:ext cx="85737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 He was very tall and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plainly dressed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60425" name="文本框 3"/>
          <p:cNvSpPr txBox="1"/>
          <p:nvPr/>
        </p:nvSpPr>
        <p:spPr>
          <a:xfrm>
            <a:off x="641350" y="4013835"/>
            <a:ext cx="761809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The Easter dinner was plain and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simple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 but the whole family was quite contented with its delicacy.</a:t>
            </a:r>
            <a:endParaRPr lang="zh-CN" altLang="en-US" sz="2800">
              <a:solidFill>
                <a:srgbClr val="0A0A0A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6255" y="83820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她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满脸不耐烦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1350" y="136017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She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made her annoyance plain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1350" y="1802765"/>
            <a:ext cx="6096000" cy="5988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2.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他个子很高，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穿着朴素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8960" y="3060700"/>
            <a:ext cx="7371715" cy="1229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3.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复活节晚餐很简单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，但全家人都对它的美味满意</a:t>
            </a:r>
            <a:r>
              <a:rPr lang="zh-CN" altLang="en-US"/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130" y="2846705"/>
            <a:ext cx="3539490" cy="269240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04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04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0422" grpId="0"/>
      <p:bldP spid="60422" grpId="1"/>
      <p:bldP spid="60425" grpId="0"/>
      <p:bldP spid="6042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2465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67" name="文本框 4"/>
          <p:cNvSpPr txBox="1"/>
          <p:nvPr/>
        </p:nvSpPr>
        <p:spPr>
          <a:xfrm>
            <a:off x="516255" y="260350"/>
            <a:ext cx="22409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2469" name="文本框 17"/>
          <p:cNvSpPr txBox="1"/>
          <p:nvPr>
            <p:custDataLst>
              <p:tags r:id="rId2"/>
            </p:custDataLst>
          </p:nvPr>
        </p:nvSpPr>
        <p:spPr>
          <a:xfrm>
            <a:off x="2428558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make out	/meɪk aʊt/	看清;听清;分清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62470" name="文本框 1"/>
          <p:cNvSpPr txBox="1"/>
          <p:nvPr/>
        </p:nvSpPr>
        <p:spPr>
          <a:xfrm>
            <a:off x="438150" y="3703955"/>
            <a:ext cx="725424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 She squinted to read the tiny print on the label, her eyes straining to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make out the words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62471" name="文本框 2"/>
          <p:cNvSpPr txBox="1"/>
          <p:nvPr/>
        </p:nvSpPr>
        <p:spPr>
          <a:xfrm>
            <a:off x="257810" y="1504315"/>
            <a:ext cx="105454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Peeking through the mounting rain, I struggled to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make out the vague figure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 over there.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5740" y="982345"/>
            <a:ext cx="103587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雨越下越大，透过大雨我努力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辨认那边模糊的人影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defTabSz="266700"/>
            <a:endParaRPr lang="zh-CN" altLang="en-US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810" y="2604135"/>
            <a:ext cx="857440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2.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她眯起眼睛阅读标签上的小字，眼睛努力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辨认那些文字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5" name="图片 4" descr="微信截图_202504301649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510" y="3212465"/>
            <a:ext cx="3010535" cy="271018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247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247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1" grpId="0"/>
      <p:bldP spid="62471" grpId="1"/>
      <p:bldP spid="62470" grpId="0"/>
      <p:bldP spid="62470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4513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5" name="文本框 4"/>
          <p:cNvSpPr txBox="1"/>
          <p:nvPr/>
        </p:nvSpPr>
        <p:spPr>
          <a:xfrm>
            <a:off x="516255" y="260350"/>
            <a:ext cx="18783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4517" name="文本框 17"/>
          <p:cNvSpPr txBox="1"/>
          <p:nvPr>
            <p:custDataLst>
              <p:tags r:id="rId2"/>
            </p:custDataLst>
          </p:nvPr>
        </p:nvSpPr>
        <p:spPr>
          <a:xfrm>
            <a:off x="2075180" y="227330"/>
            <a:ext cx="78301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observe	/əbˈzɜ:v/	vt.观察(到);注视;遵守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64518" name="文本框 1"/>
          <p:cNvSpPr txBox="1"/>
          <p:nvPr/>
        </p:nvSpPr>
        <p:spPr>
          <a:xfrm>
            <a:off x="438150" y="1235710"/>
            <a:ext cx="945832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On the top of Mountain Tai, people excitedly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observed the sun rising from the sea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0680" y="2445385"/>
            <a:ext cx="1098042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2. 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这对双胞胎近</a:t>
            </a:r>
            <a:r>
              <a:rPr lang="zh-CN" altLang="en-US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仔细观察他们的父亲做三明治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。</a:t>
            </a:r>
            <a:r>
              <a:rPr lang="zh-CN" altLang="en-US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(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2021全国卷Ⅰ</a:t>
            </a:r>
            <a:r>
              <a:rPr lang="zh-CN" altLang="en-US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64522" name="文本框 4"/>
          <p:cNvSpPr txBox="1"/>
          <p:nvPr/>
        </p:nvSpPr>
        <p:spPr>
          <a:xfrm>
            <a:off x="516255" y="4845685"/>
            <a:ext cx="1057402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To observe the upcoming International Volunteer Day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, we are appealing to all of you for the active participation of a volunteer campaign themed “ mutual assistance and care”.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255" y="782320"/>
            <a:ext cx="1019937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在泰山之巅，人们兴奋地观看太阳从海上升起。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6255" y="3105785"/>
            <a:ext cx="1098486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The twins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observed their father make some sandwiches closely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150" y="3843020"/>
            <a:ext cx="1128077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3.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为迎接即将到来的国际志愿者日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，我们呼吁大家积极参与以“互助互爱”为主题的志愿者活动。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365" y="659765"/>
            <a:ext cx="2143125" cy="197167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45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45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/>
      <p:bldP spid="64518" grpId="1"/>
      <p:bldP spid="4" grpId="0"/>
      <p:bldP spid="4" grpId="1"/>
      <p:bldP spid="64522" grpId="0"/>
      <p:bldP spid="6452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656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63" name="文本框 4"/>
          <p:cNvSpPr txBox="1"/>
          <p:nvPr/>
        </p:nvSpPr>
        <p:spPr>
          <a:xfrm>
            <a:off x="516255" y="260350"/>
            <a:ext cx="25019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6565" name="文本框 17"/>
          <p:cNvSpPr txBox="1"/>
          <p:nvPr>
            <p:custDataLst>
              <p:tags r:id="rId2"/>
            </p:custDataLst>
          </p:nvPr>
        </p:nvSpPr>
        <p:spPr>
          <a:xfrm>
            <a:off x="2863850" y="204470"/>
            <a:ext cx="7553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beauty	/ˈbju:ti/	n.美;美人;美好的东西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66566" name="文本框 1"/>
          <p:cNvSpPr txBox="1"/>
          <p:nvPr/>
        </p:nvSpPr>
        <p:spPr>
          <a:xfrm>
            <a:off x="516255" y="1514475"/>
            <a:ext cx="78924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It’ ll commence with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beautifying campus activities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66567" name="文本框 2"/>
          <p:cNvSpPr txBox="1"/>
          <p:nvPr/>
        </p:nvSpPr>
        <p:spPr>
          <a:xfrm>
            <a:off x="516255" y="3704590"/>
            <a:ext cx="811022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Hangzhou, hailed as the paradise on earth, boasts a galaxy of historically reputed sites, ranging from the bracing West Lake to the antiquely serene LingYin Temple, where you could fully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immerse in its timeless charm of beauty and faith behind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. 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255" y="96456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/>
            <a:r>
              <a:rPr lang="zh-CN" altLang="en-US" sz="2800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1. 首先是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美化校园活动</a:t>
            </a:r>
            <a:r>
              <a:rPr lang="zh-CN" altLang="en-US" sz="2800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8150" y="2178685"/>
            <a:ext cx="11599545" cy="18148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/>
            <a:r>
              <a:rPr lang="zh-CN" altLang="en-US" sz="2800" b="0" i="0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2. 杭州被誉为人间天堂，拥有众多历史悠久的名胜古迹，从令人心旷神怡的西湖到古朴宁静的灵隐寺，您可在此尽情领略其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永恒的自然之美与信仰之魅</a:t>
            </a:r>
            <a:r>
              <a:rPr lang="zh-CN" altLang="en-US" sz="2800" b="0" i="0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/>
            <a:endParaRPr lang="zh-CN" altLang="en-US" sz="2800" b="0" i="0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pic>
        <p:nvPicPr>
          <p:cNvPr id="4" name="图片 3" descr="E:/桌面/新建文件夹/图片1 (1).png图片1 (1)"/>
          <p:cNvPicPr>
            <a:picLocks noChangeAspect="1"/>
          </p:cNvPicPr>
          <p:nvPr/>
        </p:nvPicPr>
        <p:blipFill>
          <a:blip r:embed="rId3"/>
          <a:srcRect t="229" b="229"/>
          <a:stretch>
            <a:fillRect/>
          </a:stretch>
        </p:blipFill>
        <p:spPr>
          <a:xfrm>
            <a:off x="8761095" y="3549650"/>
            <a:ext cx="3276600" cy="206311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656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656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6" grpId="0"/>
      <p:bldP spid="66566" grpId="1"/>
      <p:bldP spid="66567" grpId="0"/>
      <p:bldP spid="6656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217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9" name="文本框 4"/>
          <p:cNvSpPr txBox="1"/>
          <p:nvPr/>
        </p:nvSpPr>
        <p:spPr>
          <a:xfrm>
            <a:off x="463550" y="227330"/>
            <a:ext cx="20643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221" name="文本框 17"/>
          <p:cNvSpPr txBox="1"/>
          <p:nvPr>
            <p:custDataLst>
              <p:tags r:id="rId2"/>
            </p:custDataLst>
          </p:nvPr>
        </p:nvSpPr>
        <p:spPr>
          <a:xfrm>
            <a:off x="2547303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poster	/ˈpəʊstə(r)/	n.海报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6255" y="834390"/>
            <a:ext cx="1106868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1.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学生们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设计了一张色彩鲜艳的海报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来宣传学校的慈善活动。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 algn="l" defTabSz="266700" fontAlgn="base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5645" y="1441450"/>
            <a:ext cx="110032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The students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designed a colorful poster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 to promote the school's charity event. 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5645" y="2916555"/>
            <a:ext cx="1049972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Environmental posters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 in the hallway encouraged recycling.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0680" y="2394585"/>
            <a:ext cx="8893175" cy="5219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266700"/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2.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走廊里的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环保海报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鼓励大家进行垃圾分类。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5280" y="4384675"/>
            <a:ext cx="7071360" cy="14135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His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movie poster collection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 covers almost every inch of his room. 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   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0680" y="3438525"/>
            <a:ext cx="5838190" cy="10750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3.他的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电影海报收藏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几乎贴满了房间的每一寸墙壁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375" y="2394585"/>
            <a:ext cx="2333625" cy="321945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2" grpId="0"/>
      <p:bldP spid="2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860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1" name="文本框 4"/>
          <p:cNvSpPr txBox="1"/>
          <p:nvPr/>
        </p:nvSpPr>
        <p:spPr>
          <a:xfrm>
            <a:off x="516255" y="99060"/>
            <a:ext cx="19367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8613" name="文本框 17"/>
          <p:cNvSpPr txBox="1"/>
          <p:nvPr>
            <p:custDataLst>
              <p:tags r:id="rId2"/>
            </p:custDataLst>
          </p:nvPr>
        </p:nvSpPr>
        <p:spPr>
          <a:xfrm>
            <a:off x="2023745" y="99060"/>
            <a:ext cx="104146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remind	/rɪˈmaɪnd/	vt.提醒;使想起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68614" name="文本框 1"/>
          <p:cNvSpPr txBox="1"/>
          <p:nvPr/>
        </p:nvSpPr>
        <p:spPr>
          <a:xfrm>
            <a:off x="885190" y="2122170"/>
            <a:ext cx="59874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That smell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reminds me of France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. </a:t>
            </a:r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6605" y="3101975"/>
            <a:ext cx="9430385" cy="138366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The poster </a:t>
            </a:r>
            <a:r>
              <a:rPr lang="en-US" altLang="zh-CN" sz="2800" b="1" noProof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cs typeface="+mn-cs"/>
              </a:rPr>
              <a:t>reminds us that we must take immediate measures</a:t>
            </a:r>
            <a:r>
              <a:rPr lang="en-US" altLang="zh-CN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 </a:t>
            </a:r>
            <a:r>
              <a:rPr lang="en-US" altLang="zh-CN" sz="2800" noProof="1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to protect endangered creatures</a:t>
            </a: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.</a:t>
            </a:r>
            <a:endParaRPr lang="en-US" altLang="zh-CN" sz="2800" noProof="1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1350" y="711200"/>
            <a:ext cx="79286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你说这样的话，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使我想起了你的父亲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6605" y="1110615"/>
            <a:ext cx="93726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You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remind me of your father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 when you say that. 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6605" y="1633220"/>
            <a:ext cx="6096000" cy="4889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这股气味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使我想起了法国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6605" y="2719705"/>
            <a:ext cx="1058545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>
              <a:lnSpc>
                <a:spcPct val="10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这张海报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提醒我们必须立即采取措施保护濒危生物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5190" y="4485640"/>
            <a:ext cx="886587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=The poster </a:t>
            </a:r>
            <a:r>
              <a:rPr lang="en-US" altLang="zh-CN" sz="2800" b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reminds us to take immediate measures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to protect endangered creatures.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580" y="621030"/>
            <a:ext cx="1885315" cy="174371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86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8614" grpId="0"/>
      <p:bldP spid="68614" grpId="1"/>
      <p:bldP spid="4" grpId="0"/>
      <p:bldP spid="4" grpId="1"/>
      <p:bldP spid="10" grpId="0"/>
      <p:bldP spid="10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860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1" name="文本框 4"/>
          <p:cNvSpPr txBox="1"/>
          <p:nvPr/>
        </p:nvSpPr>
        <p:spPr>
          <a:xfrm>
            <a:off x="516255" y="99060"/>
            <a:ext cx="19367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8613" name="文本框 17"/>
          <p:cNvSpPr txBox="1"/>
          <p:nvPr>
            <p:custDataLst>
              <p:tags r:id="rId2"/>
            </p:custDataLst>
          </p:nvPr>
        </p:nvSpPr>
        <p:spPr>
          <a:xfrm>
            <a:off x="2023745" y="99060"/>
            <a:ext cx="104146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remind	/rɪˈmaɪnd/	vt.提醒;使想起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255" y="5073650"/>
            <a:ext cx="10589895" cy="95313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World Oceans Day is a day to stress the importance of oceans and </a:t>
            </a:r>
            <a:r>
              <a:rPr lang="en-US" altLang="zh-CN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remind people </a:t>
            </a:r>
            <a:r>
              <a:rPr lang="en-US" altLang="zh-CN" sz="2800" b="1" noProof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cs typeface="+mn-cs"/>
              </a:rPr>
              <a:t>to protect</a:t>
            </a:r>
            <a:r>
              <a:rPr lang="zh-CN" altLang="en-US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 </a:t>
            </a:r>
            <a:r>
              <a:rPr lang="en-US" altLang="zh-CN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them</a:t>
            </a: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.</a:t>
            </a:r>
            <a:endParaRPr lang="en-US" altLang="zh-CN" sz="2800" noProof="1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68616" name="文本框 2"/>
          <p:cNvSpPr txBox="1"/>
          <p:nvPr/>
        </p:nvSpPr>
        <p:spPr>
          <a:xfrm>
            <a:off x="438150" y="2235200"/>
            <a:ext cx="932815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The Spring Festival is one of the most important traditional festivals in China, which always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reminds us of the family reunion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.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　</a:t>
            </a: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0680" y="1282065"/>
            <a:ext cx="88074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>
              <a:lnSpc>
                <a:spcPct val="10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4.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春节是中国最重要的传统节日之一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,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它总是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让我们想到家庭的团聚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6255" y="4120515"/>
            <a:ext cx="979297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>
              <a:buClrTx/>
              <a:buSzTx/>
              <a:buFontTx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5.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世界海洋日是强调海洋重要性并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提醒人们保护海洋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的日子。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(2022年全国甲卷)</a:t>
            </a:r>
            <a:endParaRPr lang="zh-CN" altLang="en-US" sz="24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8" name="图片 7" descr="春节新年新春可爱小孩子放烟花庆祝中国风动图 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030" y="970280"/>
            <a:ext cx="3046095" cy="304609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86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6" grpId="0"/>
      <p:bldP spid="68616" grpId="1"/>
      <p:bldP spid="2" grpId="0"/>
      <p:bldP spid="2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0657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59" name="文本框 4"/>
          <p:cNvSpPr txBox="1"/>
          <p:nvPr/>
        </p:nvSpPr>
        <p:spPr>
          <a:xfrm>
            <a:off x="516255" y="260350"/>
            <a:ext cx="25927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0661" name="文本框 17"/>
          <p:cNvSpPr txBox="1"/>
          <p:nvPr>
            <p:custDataLst>
              <p:tags r:id="rId2"/>
            </p:custDataLst>
          </p:nvPr>
        </p:nvSpPr>
        <p:spPr>
          <a:xfrm>
            <a:off x="2340293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fur	/fɜ:(r)/	n.毛(皮);毛皮衣服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70662" name="文本框 1"/>
          <p:cNvSpPr txBox="1"/>
          <p:nvPr/>
        </p:nvSpPr>
        <p:spPr>
          <a:xfrm>
            <a:off x="728345" y="1888490"/>
            <a:ext cx="1120394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To their surprise, realizing the danger was away,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the furry giant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 stopped chasing and returned to the stream, picking up her baby, and holding it in arms tightly. 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70663" name="文本框 2"/>
          <p:cNvSpPr txBox="1"/>
          <p:nvPr/>
        </p:nvSpPr>
        <p:spPr>
          <a:xfrm>
            <a:off x="516255" y="892175"/>
            <a:ext cx="1141539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1.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令他们吃惊的是，意识到危险已经消失了，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毛茸茸的巨人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停止了追赶，回到小溪里，抱起她的孩子，紧紧地抱着它。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70664" name="文本框 3"/>
          <p:cNvSpPr txBox="1"/>
          <p:nvPr/>
        </p:nvSpPr>
        <p:spPr>
          <a:xfrm>
            <a:off x="822325" y="4135755"/>
            <a:ext cx="925576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The skinny cat looked ragged with its dirty-spotted and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messy fur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. 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6745" y="3429000"/>
            <a:ext cx="104895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2. 这只瘦猫的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毛发上满是污渍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，凌乱不堪，显得十分邋遢。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085" y="4246245"/>
            <a:ext cx="1962150" cy="216217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066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066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/>
      <p:bldP spid="70662" grpId="1"/>
      <p:bldP spid="70664" grpId="0"/>
      <p:bldP spid="70664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2705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07" name="文本框 4"/>
          <p:cNvSpPr txBox="1"/>
          <p:nvPr/>
        </p:nvSpPr>
        <p:spPr>
          <a:xfrm>
            <a:off x="516255" y="260350"/>
            <a:ext cx="20313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2709" name="文本框 17"/>
          <p:cNvSpPr txBox="1"/>
          <p:nvPr>
            <p:custDataLst>
              <p:tags r:id="rId2"/>
            </p:custDataLst>
          </p:nvPr>
        </p:nvSpPr>
        <p:spPr>
          <a:xfrm>
            <a:off x="2547303" y="26003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sacred	/ˈseɪkrɪd/	adj.神圣的;受尊敬的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72710" name="文本框 1"/>
          <p:cNvSpPr txBox="1"/>
          <p:nvPr/>
        </p:nvSpPr>
        <p:spPr>
          <a:xfrm>
            <a:off x="438150" y="1990725"/>
            <a:ext cx="847153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Were there magic power existing in this world, it must be the universal love and reciprocity that surpassed beyond any species, as is the case with my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sacred hummingbird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 and me.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72711" name="文本框 2"/>
          <p:cNvSpPr txBox="1"/>
          <p:nvPr/>
        </p:nvSpPr>
        <p:spPr>
          <a:xfrm>
            <a:off x="360680" y="822325"/>
            <a:ext cx="1034351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 defTabSz="266700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倘若这世上真有神奇的力量存在，那一定是超越物种的博爱与互惠，就像我与我那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神圣的蜂鸟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一样。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(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2023年浙江英语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)</a:t>
            </a:r>
            <a:endParaRPr lang="zh-CN" altLang="en-US" sz="24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pic>
        <p:nvPicPr>
          <p:cNvPr id="2" name="图片 1" descr="鸟 小鸟 蜂鸟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2030730"/>
            <a:ext cx="4572000" cy="422910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27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0" grpId="0"/>
      <p:bldP spid="72710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4753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55" name="文本框 4"/>
          <p:cNvSpPr txBox="1"/>
          <p:nvPr/>
        </p:nvSpPr>
        <p:spPr>
          <a:xfrm>
            <a:off x="516255" y="260350"/>
            <a:ext cx="23602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4757" name="文本框 17"/>
          <p:cNvSpPr txBox="1"/>
          <p:nvPr>
            <p:custDataLst>
              <p:tags r:id="rId2"/>
            </p:custDataLst>
          </p:nvPr>
        </p:nvSpPr>
        <p:spPr>
          <a:xfrm>
            <a:off x="3066733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shoot	/ʃu:t/	vr.&amp;vi.射杀;射伤;发射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255" y="7112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飞机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掠过天空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0735" y="123952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A plane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shot across the sky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 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2140" y="1767840"/>
            <a:ext cx="54832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他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猛地伸出手去抓她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7730" y="225171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His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hand shot out to grab her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3740" y="278003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3.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火不断从房顶蹿上来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3740" y="3308350"/>
            <a:ext cx="78505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Flames were shooting up through the roof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 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3740" y="561149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a shooting pain in the back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</a:t>
            </a:r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2140" y="50895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5.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背部的一阵剧痛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14" name="图片 13" descr="飞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255" y="890905"/>
            <a:ext cx="4334510" cy="227584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12140" y="3792220"/>
            <a:ext cx="87928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4.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她一靠近，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那个老妇人的手就猛地伸了出来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5" name="文本框 1"/>
          <p:cNvSpPr txBox="1"/>
          <p:nvPr/>
        </p:nvSpPr>
        <p:spPr>
          <a:xfrm>
            <a:off x="858520" y="4364990"/>
            <a:ext cx="87922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 As soon as she got close,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the old woman's hand shot out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9" grpId="0"/>
      <p:bldP spid="9" grpId="1"/>
      <p:bldP spid="15" grpId="0"/>
      <p:bldP spid="15" grpId="1"/>
      <p:bldP spid="12" grpId="0"/>
      <p:bldP spid="12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4753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55" name="文本框 4"/>
          <p:cNvSpPr txBox="1"/>
          <p:nvPr/>
        </p:nvSpPr>
        <p:spPr>
          <a:xfrm>
            <a:off x="516255" y="260350"/>
            <a:ext cx="23602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4757" name="文本框 17"/>
          <p:cNvSpPr txBox="1"/>
          <p:nvPr>
            <p:custDataLst>
              <p:tags r:id="rId2"/>
            </p:custDataLst>
          </p:nvPr>
        </p:nvSpPr>
        <p:spPr>
          <a:xfrm>
            <a:off x="3066733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shoot	/ʃu:t/	vr.&amp;vi.射杀;射伤;发射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516255" y="105092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6.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疼痛顺着她的胳膊窜了上来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728345" y="157289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The pain shot up her arm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516255" y="210947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7.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她很生气，瞪了他一眼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612140" y="264604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She shot an angry glance at him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 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20" name="图片 19" descr="微信截图_20250501220127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2255" y="1841500"/>
            <a:ext cx="2842895" cy="281178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  <p:bldP spid="1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680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03" name="文本框 4"/>
          <p:cNvSpPr txBox="1"/>
          <p:nvPr/>
        </p:nvSpPr>
        <p:spPr>
          <a:xfrm>
            <a:off x="516255" y="260350"/>
            <a:ext cx="26181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6805" name="文本框 17"/>
          <p:cNvSpPr txBox="1"/>
          <p:nvPr>
            <p:custDataLst>
              <p:tags r:id="rId2"/>
            </p:custDataLst>
          </p:nvPr>
        </p:nvSpPr>
        <p:spPr>
          <a:xfrm>
            <a:off x="2864168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profit	/ˈprɒfɪt/	n.利润;利益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76806" name="文本框 1"/>
          <p:cNvSpPr txBox="1"/>
          <p:nvPr/>
        </p:nvSpPr>
        <p:spPr>
          <a:xfrm>
            <a:off x="408305" y="1424940"/>
            <a:ext cx="1060386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From my perspective, the disadvantages which economic development brings us have already undoubtedly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outweighed its profits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76808" name="文本框 3"/>
          <p:cNvSpPr txBox="1"/>
          <p:nvPr/>
        </p:nvSpPr>
        <p:spPr>
          <a:xfrm>
            <a:off x="408305" y="3446145"/>
            <a:ext cx="9632950" cy="11506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98425" algn="just" defTabSz="266700">
              <a:lnSpc>
                <a:spcPct val="123000"/>
              </a:lnSpc>
            </a:pP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We had trusted him, and just a week later he was selling Sister Belle away to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make a profit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!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5280" y="902970"/>
            <a:ext cx="118573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1. 在我看来，经济发展给我们带来的坏处无疑已经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超过了它的好处</a:t>
            </a:r>
            <a:r>
              <a:rPr lang="zh-CN" altLang="en-US" sz="2800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。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(续写)</a:t>
            </a:r>
            <a:endParaRPr lang="zh-CN" altLang="en-US" sz="28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+mn-cs"/>
            </a:endParaRPr>
          </a:p>
          <a:p>
            <a:endParaRPr lang="zh-CN" altLang="en-US" sz="2800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0365" y="2475865"/>
            <a:ext cx="104305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2. </a:t>
            </a:r>
            <a:r>
              <a:rPr lang="zh-CN" altLang="en-US" sz="2800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我们曾经信任过他，可仅仅一个星期后，他就为了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赚钱</a:t>
            </a:r>
            <a:r>
              <a:rPr lang="zh-CN" altLang="en-US" sz="2800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把贝尔修女出卖了！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pic>
        <p:nvPicPr>
          <p:cNvPr id="3" name="金融财经经济钱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755255" y="4341495"/>
            <a:ext cx="3705860" cy="231584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7680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7680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7" repeatCount="indefinite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6806" grpId="0"/>
      <p:bldP spid="76806" grpId="1"/>
      <p:bldP spid="76808" grpId="0"/>
      <p:bldP spid="76808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884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1" name="文本框 4"/>
          <p:cNvSpPr txBox="1"/>
          <p:nvPr/>
        </p:nvSpPr>
        <p:spPr>
          <a:xfrm>
            <a:off x="516255" y="260350"/>
            <a:ext cx="22339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8853" name="文本框 17"/>
          <p:cNvSpPr txBox="1"/>
          <p:nvPr>
            <p:custDataLst>
              <p:tags r:id="rId2"/>
            </p:custDataLst>
          </p:nvPr>
        </p:nvSpPr>
        <p:spPr>
          <a:xfrm>
            <a:off x="2738755" y="227330"/>
            <a:ext cx="94532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day and night	/deɪ ənd naɪt/	日日夜夜;夜以继日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78854" name="文本框 1"/>
          <p:cNvSpPr txBox="1"/>
          <p:nvPr/>
        </p:nvSpPr>
        <p:spPr>
          <a:xfrm>
            <a:off x="808355" y="1617980"/>
            <a:ext cx="64287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I've been coughing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day and night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. </a:t>
            </a:r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78855" name="文本框 1"/>
          <p:cNvSpPr txBox="1"/>
          <p:nvPr/>
        </p:nvSpPr>
        <p:spPr>
          <a:xfrm>
            <a:off x="880745" y="3008630"/>
            <a:ext cx="967549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Moved to tears, I determined to learn piano by heart and my memory of grandma motivated me to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practice day and night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. 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78856" name="文本框 2"/>
          <p:cNvSpPr txBox="1"/>
          <p:nvPr/>
        </p:nvSpPr>
        <p:spPr>
          <a:xfrm>
            <a:off x="880745" y="2127885"/>
            <a:ext cx="863155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感动得流下了眼泪，我决心要用心学习钢琴，对奶奶的回忆激励着我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日夜练习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8355" y="1096010"/>
            <a:ext cx="6096000" cy="5810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我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一直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在咳嗽。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3" name="图片 2" descr="卡通儿童打喷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5060" y="782320"/>
            <a:ext cx="2012315" cy="2682875"/>
          </a:xfrm>
          <a:prstGeom prst="rect">
            <a:avLst/>
          </a:prstGeom>
        </p:spPr>
      </p:pic>
      <p:pic>
        <p:nvPicPr>
          <p:cNvPr id="4" name="图片 3" descr="音乐 钢琴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245" y="3961765"/>
            <a:ext cx="2842895" cy="284289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885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885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4" grpId="0"/>
      <p:bldP spid="78854" grpId="1"/>
      <p:bldP spid="78855" grpId="0"/>
      <p:bldP spid="78855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0897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899" name="文本框 4"/>
          <p:cNvSpPr txBox="1"/>
          <p:nvPr/>
        </p:nvSpPr>
        <p:spPr>
          <a:xfrm>
            <a:off x="516255" y="260350"/>
            <a:ext cx="23564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0901" name="文本框 17"/>
          <p:cNvSpPr txBox="1"/>
          <p:nvPr>
            <p:custDataLst>
              <p:tags r:id="rId2"/>
            </p:custDataLst>
          </p:nvPr>
        </p:nvSpPr>
        <p:spPr>
          <a:xfrm>
            <a:off x="2689543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attack	/əˈtæk/	n.,vi.&amp;vt.攻击;抨击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80902" name="文本框 1"/>
          <p:cNvSpPr txBox="1"/>
          <p:nvPr/>
        </p:nvSpPr>
        <p:spPr>
          <a:xfrm>
            <a:off x="987425" y="5827078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just"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an attack of nerves 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255" y="1463040"/>
            <a:ext cx="8821420" cy="95313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en-US" altLang="zh-CN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He planned to learn kung fu in the summer holidays so that he can</a:t>
            </a:r>
            <a:r>
              <a:rPr lang="en-US" altLang="zh-CN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 defend himself against being </a:t>
            </a:r>
            <a:r>
              <a:rPr lang="en-US" altLang="zh-CN" sz="2800" b="1" noProof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cs typeface="+mn-cs"/>
              </a:rPr>
              <a:t>attacked</a:t>
            </a:r>
            <a:r>
              <a:rPr lang="zh-CN" altLang="en-US" sz="2800" noProof="1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．</a:t>
            </a:r>
            <a:endParaRPr lang="zh-CN" altLang="en-US" sz="2800" noProof="1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  <a:cs typeface="+mn-cs"/>
            </a:endParaRPr>
          </a:p>
        </p:txBody>
      </p:sp>
      <p:sp>
        <p:nvSpPr>
          <p:cNvPr id="80904" name="文本框 2"/>
          <p:cNvSpPr txBox="1"/>
          <p:nvPr/>
        </p:nvSpPr>
        <p:spPr>
          <a:xfrm>
            <a:off x="638175" y="4425315"/>
            <a:ext cx="1076388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His father liked cooking over an open air, telling stories about how to survive things like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bear attacks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 and bites of bees. 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80906" name="文本框 4"/>
          <p:cNvSpPr txBox="1"/>
          <p:nvPr/>
        </p:nvSpPr>
        <p:spPr>
          <a:xfrm>
            <a:off x="638175" y="2855595"/>
            <a:ext cx="102127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Four days after his sixty-seventh birthday</a:t>
            </a:r>
            <a:r>
              <a:rPr lang="en-US" altLang="zh-CN" sz="2800">
                <a:solidFill>
                  <a:srgbClr val="262626"/>
                </a:solidFill>
                <a:latin typeface="Times New Roman" panose="02020603050405020304" charset="0"/>
                <a:ea typeface="仿宋" panose="02010609060101010101" charset="-122"/>
              </a:rPr>
              <a:t>, 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he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had a heart attack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. 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6255" y="941070"/>
            <a:ext cx="1033526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buClrTx/>
              <a:buSzTx/>
              <a:buFontTx/>
            </a:pPr>
            <a:r>
              <a:rPr lang="zh-CN" altLang="en-US" sz="2800" i="0">
                <a:latin typeface="Times New Roman" panose="02020603050405020304" charset="0"/>
                <a:ea typeface="仿宋" panose="02010609060101010101" charset="-122"/>
              </a:rPr>
              <a:t>1. 他计划在暑假学习功夫，以便能够在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受到攻击时自卫</a:t>
            </a:r>
            <a:r>
              <a:rPr lang="zh-CN" altLang="en-US" sz="2800" i="0">
                <a:latin typeface="Times New Roman" panose="02020603050405020304" charset="0"/>
                <a:ea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/>
            <a:endParaRPr lang="zh-CN" altLang="en-US" sz="2800" i="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8175" y="2451735"/>
            <a:ext cx="8444230" cy="798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2. 67岁生日后的第四天，他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心脏病发作</a:t>
            </a:r>
            <a:r>
              <a:rPr lang="zh-CN" altLang="en-US"/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38175" y="3458845"/>
            <a:ext cx="1108138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buClrTx/>
              <a:buSzTx/>
              <a:buFontTx/>
            </a:pPr>
            <a:r>
              <a:rPr lang="zh-CN" altLang="en-US" sz="2800" b="0" i="0">
                <a:latin typeface="Times New Roman" panose="02020603050405020304" charset="0"/>
                <a:ea typeface="仿宋" panose="02010609060101010101" charset="-122"/>
              </a:rPr>
              <a:t>3. 他的父亲喜欢在野外生火做饭，讲述如何应对诸如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熊的攻击</a:t>
            </a:r>
            <a:r>
              <a:rPr lang="zh-CN" altLang="en-US" sz="2800" b="0" i="0">
                <a:latin typeface="Times New Roman" panose="02020603050405020304" charset="0"/>
                <a:ea typeface="仿宋" panose="02010609060101010101" charset="-122"/>
              </a:rPr>
              <a:t>和蜜蜂叮咬等危险的故事。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/>
            <a:endParaRPr lang="zh-CN" altLang="en-US" sz="2800" b="0" i="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1525" y="5342890"/>
            <a:ext cx="6096000" cy="6000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4.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突然紧张不安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 b="1">
              <a:solidFill>
                <a:srgbClr val="C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9" name="图片 8" descr="龙拳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640" y="782320"/>
            <a:ext cx="1755140" cy="182308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090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090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090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0906" grpId="0"/>
      <p:bldP spid="80906" grpId="1"/>
      <p:bldP spid="80904" grpId="0"/>
      <p:bldP spid="80904" grpId="1"/>
      <p:bldP spid="80902" grpId="0"/>
      <p:bldP spid="80902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2945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47" name="文本框 4"/>
          <p:cNvSpPr txBox="1"/>
          <p:nvPr/>
        </p:nvSpPr>
        <p:spPr>
          <a:xfrm>
            <a:off x="516255" y="260350"/>
            <a:ext cx="22117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2949" name="文本框 17"/>
          <p:cNvSpPr txBox="1"/>
          <p:nvPr>
            <p:custDataLst>
              <p:tags r:id="rId2"/>
            </p:custDataLst>
          </p:nvPr>
        </p:nvSpPr>
        <p:spPr>
          <a:xfrm>
            <a:off x="2547303" y="19780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effective	/ɪˈfektɪv/	adj.有效的;生效的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7810" y="1684020"/>
            <a:ext cx="11633200" cy="95313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 You can turn to your parents or teachers, who will help you choose the appropriate strategies to </a:t>
            </a:r>
            <a:r>
              <a:rPr lang="en-US" altLang="zh-CN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cope with your stress </a:t>
            </a:r>
            <a:r>
              <a:rPr lang="en-US" altLang="zh-CN" sz="2800" b="1" noProof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cs typeface="+mn-cs"/>
              </a:rPr>
              <a:t>effectively</a:t>
            </a: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.</a:t>
            </a:r>
            <a:endParaRPr lang="en-US" altLang="zh-CN" sz="2800" noProof="1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2410" y="730885"/>
            <a:ext cx="10804525" cy="1229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1.</a:t>
            </a:r>
            <a:r>
              <a:rPr lang="zh-CN" altLang="en-US" sz="2800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你可以向你的父母或老师求助，他们会帮助你选择合适的策略来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有效地应对压力</a:t>
            </a:r>
            <a:r>
              <a:rPr lang="zh-CN" altLang="en-US"/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54940" y="3790315"/>
            <a:ext cx="713232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Under the  guidance  of experienced teachers, we  adapted plays  from  our  textbooks, cast parts to actors, and designed the stage, creating suitable light and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sound effects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2410" y="2829560"/>
            <a:ext cx="112782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2.在经验丰富的老师的指导下，我们改编了课本中的戏剧，分配角色给演员，并设计舞台，营造出适宜的灯光和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音响效果</a:t>
            </a:r>
            <a:r>
              <a:rPr lang="en-US" altLang="zh-CN" sz="2800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en-US" altLang="zh-CN" sz="2800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085" y="3790315"/>
            <a:ext cx="3845560" cy="259778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5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7" name="文本框 4"/>
          <p:cNvSpPr txBox="1"/>
          <p:nvPr/>
        </p:nvSpPr>
        <p:spPr>
          <a:xfrm>
            <a:off x="516255" y="260350"/>
            <a:ext cx="17868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269" name="文本框 17"/>
          <p:cNvSpPr txBox="1"/>
          <p:nvPr>
            <p:custDataLst>
              <p:tags r:id="rId2"/>
            </p:custDataLst>
          </p:nvPr>
        </p:nvSpPr>
        <p:spPr>
          <a:xfrm>
            <a:off x="2280603" y="143828"/>
            <a:ext cx="70612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illegal	/ɪˈli:gl/	adj.不合法的;非法的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illegally</a:t>
            </a:r>
            <a:r>
              <a:rPr lang="en-US" altLang="zh-CN" sz="2800" b="1">
                <a:latin typeface="Times New Roman" panose="02020603050405020304" charset="0"/>
                <a:ea typeface="仿宋" panose="02010609060101010101" charset="-122"/>
              </a:rPr>
              <a:t> </a:t>
            </a:r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/ɪ'li:ɡəlɪ/	adv.不合法地;非法地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150" y="1708785"/>
            <a:ext cx="90957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Hunting endangered animals is illega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l in many countries.  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8150" y="1097280"/>
            <a:ext cx="9921875" cy="6121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266700"/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在许多国家，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捕猎濒危动物是非法的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6255" y="3157220"/>
            <a:ext cx="10876915" cy="12680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He p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arked his car illegally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in front of the fire hydrant and got a ticket.  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150" y="2475865"/>
            <a:ext cx="85718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2.他把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车非法停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在消防栓前，被开了罚单。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65" y="3739515"/>
            <a:ext cx="2032635" cy="27851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120" y="782320"/>
            <a:ext cx="2577465" cy="199326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4993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995" name="文本框 4"/>
          <p:cNvSpPr txBox="1"/>
          <p:nvPr/>
        </p:nvSpPr>
        <p:spPr>
          <a:xfrm>
            <a:off x="516255" y="260350"/>
            <a:ext cx="20231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4997" name="文本框 17"/>
          <p:cNvSpPr txBox="1"/>
          <p:nvPr>
            <p:custDataLst>
              <p:tags r:id="rId2"/>
            </p:custDataLst>
          </p:nvPr>
        </p:nvSpPr>
        <p:spPr>
          <a:xfrm>
            <a:off x="2428558" y="227013"/>
            <a:ext cx="810418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recover	/rɪˈkʌvə(r)/	vi.恢复;康复 vt.找回;寻回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03250" y="997585"/>
            <a:ext cx="967549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266700">
              <a:lnSpc>
                <a:spcPct val="100000"/>
              </a:lnSpc>
            </a:pP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1.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我真诚地希望你能</a:t>
            </a:r>
            <a:r>
              <a:rPr lang="zh-CN" altLang="en-US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尽快恢复信心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，并且爱上英语。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800" noProof="1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85000" name="文本框 3"/>
          <p:cNvSpPr txBox="1"/>
          <p:nvPr>
            <p:custDataLst>
              <p:tags r:id="rId4"/>
            </p:custDataLst>
          </p:nvPr>
        </p:nvSpPr>
        <p:spPr>
          <a:xfrm>
            <a:off x="914400" y="3618865"/>
            <a:ext cx="1064704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Even though he was seriously hurt in the car accident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，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he finally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recovered from it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728345" y="1601470"/>
            <a:ext cx="1099121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I sincerely hope you </a:t>
            </a:r>
            <a:r>
              <a:rPr lang="en-US" altLang="zh-CN" sz="280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can</a:t>
            </a:r>
            <a:r>
              <a:rPr lang="en-US" altLang="zh-CN" sz="28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recover confidence as soon as possible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and fall in love with English.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516255" y="3096895"/>
            <a:ext cx="105765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尽管他在车祸中受伤严重，但最终他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康复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了。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4400" y="4980940"/>
            <a:ext cx="109816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=Even though he was seriously hurt in the car accident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，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he finally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made a recovery from it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500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5000" grpId="0"/>
      <p:bldP spid="85000" grpId="1"/>
      <p:bldP spid="8" grpId="0"/>
      <p:bldP spid="8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704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043" name="文本框 4"/>
          <p:cNvSpPr txBox="1"/>
          <p:nvPr/>
        </p:nvSpPr>
        <p:spPr>
          <a:xfrm>
            <a:off x="516255" y="260350"/>
            <a:ext cx="20237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7045" name="文本框 17"/>
          <p:cNvSpPr txBox="1"/>
          <p:nvPr>
            <p:custDataLst>
              <p:tags r:id="rId2"/>
            </p:custDataLst>
          </p:nvPr>
        </p:nvSpPr>
        <p:spPr>
          <a:xfrm>
            <a:off x="2280603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remove	/rɪˈmu:v/	vt.去除;移开;脱去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87050" name="文本框 7"/>
          <p:cNvSpPr txBox="1"/>
          <p:nvPr/>
        </p:nvSpPr>
        <p:spPr>
          <a:xfrm>
            <a:off x="848360" y="4641850"/>
            <a:ext cx="80232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424242"/>
                </a:solidFill>
                <a:latin typeface="Times New Roman" panose="02020603050405020304" charset="0"/>
                <a:ea typeface="仿宋" panose="02010609060101010101" charset="-122"/>
              </a:rPr>
              <a:t>Jack slowly approached the fox and gently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removed the thorn from its paw</a:t>
            </a:r>
            <a:r>
              <a:rPr lang="en-US" altLang="zh-CN" sz="2800">
                <a:solidFill>
                  <a:srgbClr val="424242"/>
                </a:solidFill>
                <a:latin typeface="Times New Roman" panose="02020603050405020304" charset="0"/>
                <a:ea typeface="仿宋" panose="02010609060101010101" charset="-122"/>
              </a:rPr>
              <a:t>. </a:t>
            </a:r>
            <a:endParaRPr lang="en-US" altLang="zh-CN" sz="2800">
              <a:solidFill>
                <a:srgbClr val="424242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87051" name="文本框 8"/>
          <p:cNvSpPr txBox="1"/>
          <p:nvPr/>
        </p:nvSpPr>
        <p:spPr>
          <a:xfrm>
            <a:off x="631190" y="764540"/>
            <a:ext cx="10603865" cy="1968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感受大家的热情与赞赏，亨利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不再感到紧张焦虑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，变得更加自信。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>
              <a:lnSpc>
                <a:spcPct val="125000"/>
              </a:lnSpc>
            </a:pP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  <a:p>
            <a:pPr algn="just" defTabSz="266700">
              <a:lnSpc>
                <a:spcPct val="125000"/>
              </a:lnSpc>
            </a:pPr>
            <a:endParaRPr lang="en-US" altLang="zh-CN" sz="2800">
              <a:solidFill>
                <a:srgbClr val="FF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1190" y="1521460"/>
            <a:ext cx="1138809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Everyone’s enthusiasm and admiration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 removed Henry’s nervousness and anxiety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, enhancing his confidence.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1190" y="2689860"/>
            <a:ext cx="110877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2.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去除沉重的负担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，学生们才可以保持良好的心理健康。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1190" y="3266440"/>
            <a:ext cx="112426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With their heavy burden removed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, students can keep sound mental health.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1190" y="3954145"/>
            <a:ext cx="924179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3. 杰克慢慢地走近狐狸，轻轻地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拔掉了它爪子上的刺</a:t>
            </a:r>
            <a:r>
              <a:rPr lang="zh-CN" altLang="en-US"/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/>
          </a:p>
        </p:txBody>
      </p:sp>
      <p:pic>
        <p:nvPicPr>
          <p:cNvPr id="10" name="图片 9" descr="棕色狡猾的小狐狸 卡通贴纸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565" y="3968750"/>
            <a:ext cx="2363470" cy="236347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705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87050" grpId="0"/>
      <p:bldP spid="87050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704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043" name="文本框 4"/>
          <p:cNvSpPr txBox="1"/>
          <p:nvPr/>
        </p:nvSpPr>
        <p:spPr>
          <a:xfrm>
            <a:off x="516255" y="260350"/>
            <a:ext cx="20237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7045" name="文本框 17"/>
          <p:cNvSpPr txBox="1"/>
          <p:nvPr>
            <p:custDataLst>
              <p:tags r:id="rId2"/>
            </p:custDataLst>
          </p:nvPr>
        </p:nvSpPr>
        <p:spPr>
          <a:xfrm>
            <a:off x="2280603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remove	/rɪˈmu:v/	vt.去除;移开;脱去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87046" name="文本框 1"/>
          <p:cNvSpPr txBox="1"/>
          <p:nvPr/>
        </p:nvSpPr>
        <p:spPr>
          <a:xfrm>
            <a:off x="612140" y="1768475"/>
            <a:ext cx="890841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 It was only when I tried to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remove my head 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that I realized getting out was going to be less straightforward than getting in.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87047" name="文本框 2"/>
          <p:cNvSpPr txBox="1"/>
          <p:nvPr/>
        </p:nvSpPr>
        <p:spPr>
          <a:xfrm>
            <a:off x="612140" y="4042410"/>
            <a:ext cx="99167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I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removed the sticky spiderwebs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 that covered her head and wings. 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150" y="782320"/>
            <a:ext cx="9805670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buClrTx/>
              <a:buSzTx/>
              <a:buFontTx/>
            </a:pPr>
            <a:r>
              <a:rPr lang="zh-CN" altLang="en-US" sz="2800" b="0" i="0">
                <a:latin typeface="Times New Roman" panose="02020603050405020304" charset="0"/>
                <a:ea typeface="仿宋" panose="02010609060101010101" charset="-122"/>
              </a:rPr>
              <a:t>4. 直到我试图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把头抽出来</a:t>
            </a:r>
            <a:r>
              <a:rPr lang="zh-CN" altLang="en-US" sz="2800" b="0" i="0">
                <a:latin typeface="Times New Roman" panose="02020603050405020304" charset="0"/>
                <a:ea typeface="仿宋" panose="02010609060101010101" charset="-122"/>
              </a:rPr>
              <a:t>时，我才意识到出去可不像进来那么容易</a:t>
            </a:r>
            <a:r>
              <a:rPr lang="zh-CN" altLang="en-US" sz="1600" b="0" i="0">
                <a:solidFill>
                  <a:srgbClr val="2A2F45"/>
                </a:solidFill>
                <a:latin typeface="PingFang SC"/>
                <a:ea typeface="PingFang SC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/>
            <a:endParaRPr lang="zh-CN" altLang="en-US" sz="1600" b="0" i="0">
              <a:solidFill>
                <a:srgbClr val="2A2F45"/>
              </a:solidFill>
              <a:latin typeface="PingFang SC"/>
              <a:ea typeface="PingFang SC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6255" y="3336290"/>
            <a:ext cx="1042987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buClrTx/>
              <a:buSzTx/>
              <a:buFontTx/>
            </a:pPr>
            <a:r>
              <a:rPr lang="zh-CN" altLang="en-US" sz="2800" b="0" i="0">
                <a:latin typeface="Times New Roman" panose="02020603050405020304" charset="0"/>
                <a:ea typeface="仿宋" panose="02010609060101010101" charset="-122"/>
              </a:rPr>
              <a:t>5. 我清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理掉</a:t>
            </a:r>
            <a:r>
              <a:rPr lang="zh-CN" altLang="en-US" sz="2800" b="0" i="0">
                <a:latin typeface="Times New Roman" panose="02020603050405020304" charset="0"/>
                <a:ea typeface="仿宋" panose="02010609060101010101" charset="-122"/>
              </a:rPr>
              <a:t>了覆盖在她头上和翅膀上的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黏糊糊的蜘蛛网</a:t>
            </a:r>
            <a:r>
              <a:rPr lang="zh-CN" altLang="en-US" sz="2800" b="0" i="0">
                <a:latin typeface="Times New Roman" panose="02020603050405020304" charset="0"/>
                <a:ea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/>
            <a:endParaRPr lang="zh-CN" altLang="en-US" sz="2800" b="0" i="0">
              <a:latin typeface="Times New Roman" panose="02020603050405020304" charset="0"/>
              <a:ea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555" y="1637665"/>
            <a:ext cx="2428240" cy="139255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70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704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6" grpId="0"/>
      <p:bldP spid="87046" grpId="1"/>
      <p:bldP spid="87047" grpId="0"/>
      <p:bldP spid="87047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908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091" name="文本框 4"/>
          <p:cNvSpPr txBox="1"/>
          <p:nvPr/>
        </p:nvSpPr>
        <p:spPr>
          <a:xfrm>
            <a:off x="516255" y="260350"/>
            <a:ext cx="26187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9093" name="文本框 17"/>
          <p:cNvSpPr txBox="1"/>
          <p:nvPr>
            <p:custDataLst>
              <p:tags r:id="rId2"/>
            </p:custDataLst>
          </p:nvPr>
        </p:nvSpPr>
        <p:spPr>
          <a:xfrm>
            <a:off x="2820670" y="227330"/>
            <a:ext cx="77139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intend	/ɪnˈtend/	vi.&amp;vt.打算;计划;想要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54305" y="818515"/>
            <a:ext cx="1216025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266700">
              <a:lnSpc>
                <a:spcPct val="100000"/>
              </a:lnSpc>
            </a:pP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1. 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我们学校组织了一场五公里的越野跑比赛，</a:t>
            </a:r>
            <a:r>
              <a:rPr lang="zh-CN" altLang="en-US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目的是增强我们的体力和脑力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。</a:t>
            </a:r>
            <a:endParaRPr lang="zh-CN" altLang="en-US" sz="2800" noProof="1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89095" name="文本框 2"/>
          <p:cNvSpPr txBox="1"/>
          <p:nvPr>
            <p:custDataLst>
              <p:tags r:id="rId4"/>
            </p:custDataLst>
          </p:nvPr>
        </p:nvSpPr>
        <p:spPr>
          <a:xfrm>
            <a:off x="335280" y="5358765"/>
            <a:ext cx="1164653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Our program, “Talk and Talk”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is intended to share English learning methods and experience with students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35280" y="2832100"/>
            <a:ext cx="9751695" cy="153797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266700">
              <a:lnSpc>
                <a:spcPct val="100000"/>
              </a:lnSpc>
            </a:pP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2. 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我们都参加了这次比赛</a:t>
            </a: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,</a:t>
            </a:r>
            <a:r>
              <a:rPr lang="zh-CN" altLang="en-US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该比赛的目的是鼓励我们经常锻炼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endParaRPr lang="zh-CN" altLang="en-US" sz="2800" noProof="1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335280" y="1538605"/>
            <a:ext cx="1020000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Our school organized a five-kilometer cross-country running race </a:t>
            </a:r>
            <a:r>
              <a:rPr lang="en-US" altLang="zh-CN" sz="2800" b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with the intention of improving our physical and mental strength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 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60680" y="3531235"/>
            <a:ext cx="1152588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We all participate in the race </a:t>
            </a:r>
            <a:r>
              <a:rPr lang="en-US" altLang="zh-CN" sz="2800" b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intended to encourage us to exercise regularly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360680" y="4570095"/>
            <a:ext cx="1155128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我们的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《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谈话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》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节目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旨在与学生分享英语学习的方法和经验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（2022年全国卷Ⅰ）</a:t>
            </a:r>
            <a:endParaRPr lang="zh-CN" altLang="en-US" sz="24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382885" y="1448435"/>
            <a:ext cx="1809115" cy="229425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909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89095" grpId="0"/>
      <p:bldP spid="89095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1137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39" name="文本框 4"/>
          <p:cNvSpPr txBox="1"/>
          <p:nvPr/>
        </p:nvSpPr>
        <p:spPr>
          <a:xfrm>
            <a:off x="516255" y="260350"/>
            <a:ext cx="20815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1141" name="文本框 17"/>
          <p:cNvSpPr txBox="1"/>
          <p:nvPr>
            <p:custDataLst>
              <p:tags r:id="rId2"/>
            </p:custDataLst>
          </p:nvPr>
        </p:nvSpPr>
        <p:spPr>
          <a:xfrm>
            <a:off x="2280603" y="144145"/>
            <a:ext cx="70612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threat	/θret/	n.威胁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threaten	/ˈθretn/	vt.威胁;危及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1142" name="文本框 1"/>
          <p:cNvSpPr txBox="1"/>
          <p:nvPr/>
        </p:nvSpPr>
        <p:spPr>
          <a:xfrm>
            <a:off x="909320" y="1572578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just"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A storm was threatening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. 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1143" name="文本框 1"/>
          <p:cNvSpPr txBox="1"/>
          <p:nvPr/>
        </p:nvSpPr>
        <p:spPr>
          <a:xfrm>
            <a:off x="438150" y="3238500"/>
            <a:ext cx="91313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With a fierce bark, the dog stood between him and the serpent, its fur bristled and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eyes fixed on the threat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. The snake, intimidated by the dog's courage, slithered away.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1144" name="文本框 2"/>
          <p:cNvSpPr txBox="1"/>
          <p:nvPr/>
        </p:nvSpPr>
        <p:spPr>
          <a:xfrm>
            <a:off x="516255" y="2190115"/>
            <a:ext cx="88265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狗狗大声吼叫，站在他和蛇之间，毛发竖起，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眼睛盯着威胁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。蛇被狗狗的勇气吓退了，蜿蜒地离开了。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1146" name="文本框 4"/>
          <p:cNvSpPr txBox="1"/>
          <p:nvPr/>
        </p:nvSpPr>
        <p:spPr>
          <a:xfrm>
            <a:off x="438150" y="5618480"/>
            <a:ext cx="1086421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The traffic issue is a hard nut to crack. It not only affects our everyday life, but may also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threaten people’s lives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. 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255" y="1097280"/>
            <a:ext cx="6096000" cy="4756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1.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暴风雨即将来临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6255" y="4643755"/>
            <a:ext cx="11358880" cy="1229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3. 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交通问题是个棘手的问题。它不仅影响我们的日常生活，而且可能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威胁到人们的生命</a:t>
            </a:r>
            <a:r>
              <a:rPr lang="zh-CN" altLang="en-US"/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920" y="1972310"/>
            <a:ext cx="2241550" cy="214439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114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114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11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2" grpId="0"/>
      <p:bldP spid="91142" grpId="1"/>
      <p:bldP spid="91143" grpId="0"/>
      <p:bldP spid="91143" grpId="1"/>
      <p:bldP spid="91146" grpId="0"/>
      <p:bldP spid="91146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3185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187" name="文本框 4"/>
          <p:cNvSpPr txBox="1"/>
          <p:nvPr/>
        </p:nvSpPr>
        <p:spPr>
          <a:xfrm>
            <a:off x="516255" y="260350"/>
            <a:ext cx="29337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3189" name="文本框 17"/>
          <p:cNvSpPr txBox="1"/>
          <p:nvPr>
            <p:custDataLst>
              <p:tags r:id="rId2"/>
            </p:custDataLst>
          </p:nvPr>
        </p:nvSpPr>
        <p:spPr>
          <a:xfrm>
            <a:off x="2269808" y="18129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harmony	/ˈhɑ:məni/	n.和谐;融洽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3194" name="文本框 7"/>
          <p:cNvSpPr txBox="1"/>
          <p:nvPr/>
        </p:nvSpPr>
        <p:spPr>
          <a:xfrm>
            <a:off x="438150" y="2939415"/>
            <a:ext cx="982091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2. 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众所周知，交友有助于我们建立良好的人际关系，也有利于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构建和谐社会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3195" name="文本框 8"/>
          <p:cNvSpPr txBox="1"/>
          <p:nvPr/>
        </p:nvSpPr>
        <p:spPr>
          <a:xfrm>
            <a:off x="232410" y="833755"/>
            <a:ext cx="909891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1.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我正在欣赏漂亮的湖，这时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与美景不协调的一幕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映入了我的眼帘。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7810" y="1838960"/>
            <a:ext cx="84442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 I was appreciating the beautiful lake when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a scene that didn’t go with its harmony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 came into my eyes.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6255" y="3848735"/>
            <a:ext cx="112033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As we all know, making friends can help us establish good interpersonal relationships, and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build a harmonious society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6255" y="5474335"/>
            <a:ext cx="109524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Without them, people could not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enjoy harmony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 or the country would be in chaos.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0680" y="4967605"/>
            <a:ext cx="9747885" cy="798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3. 没有他们，人们就无法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享受和谐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，国家就会陷入混乱</a:t>
            </a:r>
            <a:r>
              <a:rPr lang="zh-CN" altLang="en-US"/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7860" y="610870"/>
            <a:ext cx="2171700" cy="218122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5233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235" name="文本框 4"/>
          <p:cNvSpPr txBox="1"/>
          <p:nvPr/>
        </p:nvSpPr>
        <p:spPr>
          <a:xfrm>
            <a:off x="516255" y="260350"/>
            <a:ext cx="23139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5237" name="文本框 17"/>
          <p:cNvSpPr txBox="1"/>
          <p:nvPr>
            <p:custDataLst>
              <p:tags r:id="rId2"/>
            </p:custDataLst>
          </p:nvPr>
        </p:nvSpPr>
        <p:spPr>
          <a:xfrm>
            <a:off x="2370773" y="26003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goods	/gʊdz/	n.商品;货物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5238" name="文本框 1"/>
          <p:cNvSpPr txBox="1"/>
          <p:nvPr/>
        </p:nvSpPr>
        <p:spPr>
          <a:xfrm>
            <a:off x="516255" y="4986020"/>
            <a:ext cx="5878195" cy="11938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157480" algn="just" defTabSz="266700">
              <a:lnSpc>
                <a:spcPct val="128000"/>
              </a:lnSpc>
              <a:spcBef>
                <a:spcPts val="400"/>
              </a:spcBef>
            </a:pP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I rushed inside and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grabbed the goods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5239" name="文本框 2"/>
          <p:cNvSpPr txBox="1"/>
          <p:nvPr/>
        </p:nvSpPr>
        <p:spPr>
          <a:xfrm>
            <a:off x="516255" y="3285490"/>
            <a:ext cx="116757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They asked the porter about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the charges for delivering their goods 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to their home.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5240" name="文本框 3"/>
          <p:cNvSpPr txBox="1"/>
          <p:nvPr/>
        </p:nvSpPr>
        <p:spPr>
          <a:xfrm>
            <a:off x="516255" y="1724025"/>
            <a:ext cx="116757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 Therefore, he fell down and handed me $15, saying, ‘I have taken an advance for this delivery, and you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deliver the goods to the couple’s home.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’ 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5241" name="文本框 4"/>
          <p:cNvSpPr txBox="1"/>
          <p:nvPr/>
        </p:nvSpPr>
        <p:spPr>
          <a:xfrm>
            <a:off x="516255" y="770890"/>
            <a:ext cx="1148715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因此，他倒了下来，递给我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$15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，说：“我提前交货了，你把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货物送到这对夫妇的家里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。”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255" y="2677160"/>
            <a:ext cx="6894195" cy="798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2. 他们询问搬运工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送货上门的费用</a:t>
            </a:r>
            <a:r>
              <a:rPr lang="zh-CN" altLang="en-US"/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03250" y="435165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3. 我冲进去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抢货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440" y="3983990"/>
            <a:ext cx="2216150" cy="227457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52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52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523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0" grpId="0"/>
      <p:bldP spid="95240" grpId="1"/>
      <p:bldP spid="95239" grpId="0"/>
      <p:bldP spid="95239" grpId="1"/>
      <p:bldP spid="95238" grpId="0"/>
      <p:bldP spid="95238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728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283" name="文本框 4"/>
          <p:cNvSpPr txBox="1"/>
          <p:nvPr/>
        </p:nvSpPr>
        <p:spPr>
          <a:xfrm>
            <a:off x="516255" y="260350"/>
            <a:ext cx="23856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7285" name="文本框 17"/>
          <p:cNvSpPr txBox="1"/>
          <p:nvPr>
            <p:custDataLst>
              <p:tags r:id="rId2"/>
            </p:custDataLst>
          </p:nvPr>
        </p:nvSpPr>
        <p:spPr>
          <a:xfrm>
            <a:off x="2675573" y="260668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creature	/ˈkri:tʃə(r)/	n.生物;动物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7286" name="文本框 1"/>
          <p:cNvSpPr txBox="1"/>
          <p:nvPr/>
        </p:nvSpPr>
        <p:spPr>
          <a:xfrm>
            <a:off x="154940" y="4097020"/>
            <a:ext cx="937133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 I never grow tired of repeating this—animals are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the most devoted and loving creatures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. 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7287" name="文本框 2"/>
          <p:cNvSpPr txBox="1"/>
          <p:nvPr/>
        </p:nvSpPr>
        <p:spPr>
          <a:xfrm>
            <a:off x="193040" y="3547110"/>
            <a:ext cx="1162939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我从不厌倦重复这些话，动物是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最忠诚、最可爱的生物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7288" name="文本框 3"/>
          <p:cNvSpPr txBox="1"/>
          <p:nvPr/>
        </p:nvSpPr>
        <p:spPr>
          <a:xfrm>
            <a:off x="335280" y="6025515"/>
            <a:ext cx="1166241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For a very long moment,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 this tiny creature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 looked into my eyes, turning her head from side to side. 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7289" name="文本框 4"/>
          <p:cNvSpPr txBox="1"/>
          <p:nvPr/>
        </p:nvSpPr>
        <p:spPr>
          <a:xfrm>
            <a:off x="154940" y="5050155"/>
            <a:ext cx="11959590" cy="89154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 lvl="0" algn="l" defTabSz="266700">
              <a:buClrTx/>
              <a:buSzTx/>
              <a:buFontTx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3. 有很长一段时间，这个小生命头转到来转去地盯着我的眼睛看。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  <a:p>
            <a:pPr lvl="0" algn="l" defTabSz="266700">
              <a:buClrTx/>
              <a:buSzTx/>
              <a:buFontTx/>
            </a:pP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(2023年浙江卷读后续写)</a:t>
            </a:r>
            <a:endParaRPr lang="zh-CN" altLang="en-US" sz="24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7290" name="文本框 7"/>
          <p:cNvSpPr txBox="1"/>
          <p:nvPr/>
        </p:nvSpPr>
        <p:spPr>
          <a:xfrm>
            <a:off x="193040" y="1840230"/>
            <a:ext cx="11630025" cy="1706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I couldn't help but feel a surge of relief and awe at the sight of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this sound and grateful creature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, and I knew that I would always cherish the memories we shared as I climbed into my car and drove away.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7810" y="782955"/>
            <a:ext cx="12144375" cy="1491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solidFill>
                  <a:srgbClr val="2A2B2E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1.</a:t>
            </a:r>
            <a:r>
              <a:rPr lang="zh-CN" altLang="en-US" sz="2800">
                <a:solidFill>
                  <a:srgbClr val="2A2B2E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看到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这只声音甜美、充满感激之情的动物</a:t>
            </a:r>
            <a:r>
              <a:rPr lang="zh-CN" altLang="en-US" sz="2800">
                <a:solidFill>
                  <a:srgbClr val="2A2B2E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，我不禁感到一阵宽慰和敬畏。我知道，当我钻进车里开车离开时，我将永远珍惜我们共同的回忆。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>
              <a:lnSpc>
                <a:spcPct val="125000"/>
              </a:lnSpc>
            </a:pPr>
            <a:endParaRPr lang="en-US" altLang="zh-CN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0" y="3020060"/>
            <a:ext cx="2159000" cy="182943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729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728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728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0" grpId="0"/>
      <p:bldP spid="97290" grpId="1"/>
      <p:bldP spid="97286" grpId="0"/>
      <p:bldP spid="97286" grpId="1"/>
      <p:bldP spid="97288" grpId="0"/>
      <p:bldP spid="97288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932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31" name="文本框 4"/>
          <p:cNvSpPr txBox="1"/>
          <p:nvPr/>
        </p:nvSpPr>
        <p:spPr>
          <a:xfrm>
            <a:off x="516255" y="260350"/>
            <a:ext cx="22117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9333" name="文本框 17"/>
          <p:cNvSpPr txBox="1"/>
          <p:nvPr>
            <p:custDataLst>
              <p:tags r:id="rId2"/>
            </p:custDataLst>
          </p:nvPr>
        </p:nvSpPr>
        <p:spPr>
          <a:xfrm>
            <a:off x="2565083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deer	/dɪə(r)/	n.鹿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9334" name="文本框 1"/>
          <p:cNvSpPr txBox="1"/>
          <p:nvPr/>
        </p:nvSpPr>
        <p:spPr>
          <a:xfrm>
            <a:off x="438150" y="1881505"/>
            <a:ext cx="88398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One day, while wandering through the forest, Jack chanced upon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a group of deer eating grass peacefully in a clearing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zh-CN" sz="2800">
              <a:solidFill>
                <a:srgbClr val="0A0A0A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9335" name="文本框 2"/>
          <p:cNvSpPr txBox="1"/>
          <p:nvPr/>
        </p:nvSpPr>
        <p:spPr>
          <a:xfrm>
            <a:off x="438150" y="4320540"/>
            <a:ext cx="100965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And then I saw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a tiny baby deer lying on the ground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，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obviously suffering from thirst and heat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，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lift its head with great effort to lap up the water in my boy’s hands.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255" y="838835"/>
            <a:ext cx="8902700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buClrTx/>
              <a:buSzTx/>
              <a:buFontTx/>
            </a:pPr>
            <a:r>
              <a:rPr lang="zh-CN" altLang="en-US" sz="2800" b="0" i="0">
                <a:latin typeface="Times New Roman" panose="02020603050405020304" charset="0"/>
                <a:ea typeface="仿宋" panose="02010609060101010101" charset="-122"/>
              </a:rPr>
              <a:t>1. 一天，杰克在森林里闲逛时，偶然发现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一群鹿在一片空地上安静地吃草</a:t>
            </a:r>
            <a:r>
              <a:rPr lang="zh-CN" altLang="en-US" sz="1600" b="0" i="0">
                <a:solidFill>
                  <a:srgbClr val="2A2F45"/>
                </a:solidFill>
                <a:latin typeface="PingFang SC"/>
                <a:ea typeface="PingFang SC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/>
            <a:endParaRPr lang="zh-CN" altLang="en-US" sz="1600" b="0" i="0">
              <a:solidFill>
                <a:srgbClr val="2A2F45"/>
              </a:solidFill>
              <a:latin typeface="PingFang SC"/>
              <a:ea typeface="PingFang SC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9750" y="3233420"/>
            <a:ext cx="11387455" cy="1229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2. 然后我看到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一只小鹿宝宝躺在地上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，显然又渴又热，费力地抬起头来舔我儿子手中的水</a:t>
            </a:r>
            <a:r>
              <a:rPr lang="zh-CN" altLang="en-US"/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355" y="910590"/>
            <a:ext cx="2736850" cy="225615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93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933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4" grpId="0"/>
      <p:bldP spid="99334" grpId="1"/>
      <p:bldP spid="99335" grpId="0"/>
      <p:bldP spid="99335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377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379" name="文本框 4"/>
          <p:cNvSpPr txBox="1"/>
          <p:nvPr/>
        </p:nvSpPr>
        <p:spPr>
          <a:xfrm>
            <a:off x="516255" y="260350"/>
            <a:ext cx="23177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1381" name="文本框 17"/>
          <p:cNvSpPr txBox="1"/>
          <p:nvPr>
            <p:custDataLst>
              <p:tags r:id="rId2"/>
            </p:custDataLst>
          </p:nvPr>
        </p:nvSpPr>
        <p:spPr>
          <a:xfrm>
            <a:off x="2921953" y="212408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reduce	/rɪˈdju:s/	vt.减少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01382" name="文本框 1"/>
          <p:cNvSpPr txBox="1"/>
          <p:nvPr/>
        </p:nvSpPr>
        <p:spPr>
          <a:xfrm>
            <a:off x="438150" y="1521460"/>
            <a:ext cx="75882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She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was reduced to tears 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by their criticisms.</a:t>
            </a:r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01383" name="文本框 1"/>
          <p:cNvSpPr txBox="1"/>
          <p:nvPr/>
        </p:nvSpPr>
        <p:spPr>
          <a:xfrm>
            <a:off x="438150" y="2943860"/>
            <a:ext cx="1128077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Furthermore, it is thought that if those who frequently drive to work actually took part in a car pooling scheme, then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the number of vehicles on the road would be dramatically reduced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01384" name="文本框 2"/>
          <p:cNvSpPr txBox="1"/>
          <p:nvPr/>
        </p:nvSpPr>
        <p:spPr>
          <a:xfrm>
            <a:off x="360680" y="5285105"/>
            <a:ext cx="921258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To tackle the growing problem, schools should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reduce the academic burden of students 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and increase the time of outdoor activities.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150" y="89090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1. 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他们的批评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使她流下了眼泪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280" y="2043430"/>
            <a:ext cx="10647045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buClrTx/>
              <a:buSzTx/>
              <a:buFontTx/>
            </a:pPr>
            <a:r>
              <a:rPr lang="zh-CN" altLang="en-US" sz="2800" b="0" i="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2. 此外，人们认为，如果那些经常开车上下班的人能够真正参与拼车计划的话，那么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道路上行驶的车辆数量将会大幅减少</a:t>
            </a:r>
            <a:r>
              <a:rPr lang="zh-CN" altLang="en-US" sz="1600" b="0" i="0">
                <a:solidFill>
                  <a:srgbClr val="2A2F45"/>
                </a:solidFill>
                <a:latin typeface="PingFang SC"/>
                <a:ea typeface="PingFang SC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/>
            <a:endParaRPr lang="zh-CN" altLang="en-US" sz="1600" b="0" i="0">
              <a:solidFill>
                <a:srgbClr val="2A2F45"/>
              </a:solidFill>
              <a:latin typeface="PingFang SC"/>
              <a:ea typeface="PingFang SC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5280" y="4305300"/>
            <a:ext cx="8996045" cy="1229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3. 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为了解决这个日益严重的问题，学校应该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减轻学生的学业负担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，增加户外活动的时间</a:t>
            </a:r>
            <a:r>
              <a:rPr lang="zh-CN" altLang="en-US"/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/>
          </a:p>
        </p:txBody>
      </p:sp>
      <p:pic>
        <p:nvPicPr>
          <p:cNvPr id="5" name="图片 4" descr="运动跳长绳学生体育集体活动户外玩耍跳绳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700" y="4257675"/>
            <a:ext cx="2781300" cy="278130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138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138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138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/>
      <p:bldP spid="101382" grpId="1"/>
      <p:bldP spid="101383" grpId="0"/>
      <p:bldP spid="101383" grpId="1"/>
      <p:bldP spid="101384" grpId="0"/>
      <p:bldP spid="10138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文本框 4"/>
          <p:cNvSpPr txBox="1"/>
          <p:nvPr/>
        </p:nvSpPr>
        <p:spPr>
          <a:xfrm>
            <a:off x="516255" y="260350"/>
            <a:ext cx="19634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317" name="文本框 17"/>
          <p:cNvSpPr txBox="1"/>
          <p:nvPr>
            <p:custDataLst>
              <p:tags r:id="rId2"/>
            </p:custDataLst>
          </p:nvPr>
        </p:nvSpPr>
        <p:spPr>
          <a:xfrm>
            <a:off x="2547938" y="227013"/>
            <a:ext cx="70612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hunt	/hʌnt/	vt.&amp;vi.打猎;搜寻;追捕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hunter	/ˈhʌntə(r)/	n.猎人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3318" name="文本框 1"/>
          <p:cNvSpPr txBox="1"/>
          <p:nvPr/>
        </p:nvSpPr>
        <p:spPr>
          <a:xfrm>
            <a:off x="516255" y="2094865"/>
            <a:ext cx="96513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I've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hunted everywhere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 but I can't find it. </a:t>
            </a:r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255" y="1292225"/>
            <a:ext cx="79228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我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到处都搜遍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了，就是找不到它。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6255" y="2707640"/>
            <a:ext cx="1108138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2. 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受这种特殊求职方式的启发，他们想出了一个主意，通过准备简历和练习面试，帮助更多有技能的无家可归者找到工作。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" name="文本框 4"/>
          <p:cNvSpPr txBox="1"/>
          <p:nvPr/>
        </p:nvSpPr>
        <p:spPr>
          <a:xfrm>
            <a:off x="516255" y="3751580"/>
            <a:ext cx="7491730" cy="25419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just" defTabSz="266700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 Inspired by this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special way of job-hunting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, they came up with the idea of helping more homeless people with skills to find a job through preparing resumes and practicing interviews.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235" y="4183380"/>
            <a:ext cx="2209800" cy="262953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8" grpId="1"/>
      <p:bldP spid="4" grpId="0"/>
      <p:bldP spid="4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3425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27" name="文本框 4"/>
          <p:cNvSpPr txBox="1"/>
          <p:nvPr/>
        </p:nvSpPr>
        <p:spPr>
          <a:xfrm>
            <a:off x="516255" y="260350"/>
            <a:ext cx="19221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3429" name="文本框 17"/>
          <p:cNvSpPr txBox="1"/>
          <p:nvPr>
            <p:custDataLst>
              <p:tags r:id="rId2"/>
            </p:custDataLst>
          </p:nvPr>
        </p:nvSpPr>
        <p:spPr>
          <a:xfrm>
            <a:off x="2177733" y="64770"/>
            <a:ext cx="70612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due	/dju:/	adj.由于;因为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due to	/dju: tə/	由于;因为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5280" y="1017905"/>
            <a:ext cx="9488170" cy="138366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266700"/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1. </a:t>
            </a:r>
            <a:r>
              <a:rPr lang="zh-CN" altLang="en-US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由于与环境保护相关的旅行以及探险旅行越来越受欢迎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，如今各类旅行项目都被归入了生态旅游这一类别。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defTabSz="266700"/>
            <a:endParaRPr lang="en-US" altLang="zh-CN" sz="2800" noProof="1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4940" y="3260090"/>
            <a:ext cx="1006729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266700">
              <a:lnSpc>
                <a:spcPct val="100000"/>
              </a:lnSpc>
            </a:pP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2. </a:t>
            </a:r>
            <a:r>
              <a:rPr lang="zh-CN" altLang="en-US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由于技术的快速发展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，在线学习变得越来越流行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en-US" altLang="zh-CN" sz="2800" noProof="1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03432" name="文本框 3"/>
          <p:cNvSpPr txBox="1"/>
          <p:nvPr/>
        </p:nvSpPr>
        <p:spPr>
          <a:xfrm>
            <a:off x="335280" y="5494020"/>
            <a:ext cx="998918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Many parents still limit electronic reading,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mainly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due to concerns about their children's health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8150" y="1971040"/>
            <a:ext cx="9504045" cy="11417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defTabSz="266700"/>
            <a:r>
              <a:rPr lang="en-US" altLang="zh-CN" sz="2800" b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Due to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the growing popularity of environmentally-related and adventure travel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, various types of trips are now being classified as ecotourism.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0680" y="3529965"/>
            <a:ext cx="1032954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 b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Due to the rapid development of technology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, online learning has become more and more popular.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7810" y="4913630"/>
            <a:ext cx="1171829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>
              <a:lnSpc>
                <a:spcPct val="10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3.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许多家长仍然限制电子阅读，主要是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因为担心他们孩子的健康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750" y="1017905"/>
            <a:ext cx="2635250" cy="208915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034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3432" grpId="0"/>
      <p:bldP spid="103432" grpId="1"/>
      <p:bldP spid="4" grpId="0"/>
      <p:bldP spid="4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5473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75" name="文本框 4"/>
          <p:cNvSpPr txBox="1"/>
          <p:nvPr/>
        </p:nvSpPr>
        <p:spPr>
          <a:xfrm>
            <a:off x="516255" y="260350"/>
            <a:ext cx="24149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5477" name="文本框 17"/>
          <p:cNvSpPr txBox="1"/>
          <p:nvPr>
            <p:custDataLst>
              <p:tags r:id="rId2"/>
            </p:custDataLst>
          </p:nvPr>
        </p:nvSpPr>
        <p:spPr>
          <a:xfrm>
            <a:off x="2807018" y="260668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insect	/ˈɪnsekt/	n.昆虫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05478" name="文本框 1"/>
          <p:cNvSpPr txBox="1"/>
          <p:nvPr/>
        </p:nvSpPr>
        <p:spPr>
          <a:xfrm>
            <a:off x="516255" y="4308475"/>
            <a:ext cx="1022604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Terrified of insects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 and always on alert for a storm rolling in, he remained housebound. 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05479" name="文本框 2"/>
          <p:cNvSpPr txBox="1"/>
          <p:nvPr/>
        </p:nvSpPr>
        <p:spPr>
          <a:xfrm>
            <a:off x="438150" y="1943100"/>
            <a:ext cx="1045845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In an instant, everything suddenly gone quiet.Birds didn't chirp, leaves didn't rustle and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insects didn't sing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. A feeling of stillness crept up on me. 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5280" y="886460"/>
            <a:ext cx="1021397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刹那间，万物都突然寂静无声，鸟儿不再歌唱，树叶不再沙沙作响，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昆虫也停止了欢唱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。一种寂静的感觉悄悄向我袭来。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0680" y="3187065"/>
            <a:ext cx="982154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2.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由于害怕昆虫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，又时刻警惕着暴风雨的来临，他一直待在家里。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4739005"/>
            <a:ext cx="2357755" cy="191579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547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547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9" grpId="0"/>
      <p:bldP spid="105479" grpId="1"/>
      <p:bldP spid="105478" grpId="0"/>
      <p:bldP spid="105478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752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523" name="文本框 4"/>
          <p:cNvSpPr txBox="1"/>
          <p:nvPr/>
        </p:nvSpPr>
        <p:spPr>
          <a:xfrm>
            <a:off x="516255" y="260350"/>
            <a:ext cx="22555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7525" name="文本框 17"/>
          <p:cNvSpPr txBox="1"/>
          <p:nvPr>
            <p:custDataLst>
              <p:tags r:id="rId2"/>
            </p:custDataLst>
          </p:nvPr>
        </p:nvSpPr>
        <p:spPr>
          <a:xfrm>
            <a:off x="2547303" y="260668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net	/net/	n.网 adj.净得的;纯的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07526" name="文本框 1"/>
          <p:cNvSpPr txBox="1"/>
          <p:nvPr/>
        </p:nvSpPr>
        <p:spPr>
          <a:xfrm>
            <a:off x="4800283" y="3569335"/>
            <a:ext cx="5080000" cy="203009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just" defTabSz="266700" fontAlgn="ctr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He struck the ball hard and held his breath as it flew toward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the upper corner of the net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810" y="1392555"/>
            <a:ext cx="93503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The large varieties of goods on the net 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are effortlessly comparable and easy to choose</a:t>
            </a:r>
            <a:r>
              <a:rPr lang="en-US" altLang="zh-CN"/>
              <a:t>. 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54940" y="903605"/>
            <a:ext cx="119081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/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1</a:t>
            </a:r>
            <a:r>
              <a:rPr lang="en-US" altLang="zh-CN"/>
              <a:t>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网上种类繁多的商品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可以毫不费力地进行比较，也很容易选择。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2410" y="2776220"/>
            <a:ext cx="9168765" cy="798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2. 当球飞向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球网的上面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时，他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屏住呼吸，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用力击球</a:t>
            </a:r>
            <a:r>
              <a:rPr lang="zh-CN" altLang="en-US"/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3569335"/>
            <a:ext cx="3331210" cy="2132330"/>
          </a:xfrm>
          <a:prstGeom prst="rect">
            <a:avLst/>
          </a:prstGeom>
        </p:spPr>
      </p:pic>
      <p:pic>
        <p:nvPicPr>
          <p:cNvPr id="11" name="图片 10" descr="买买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230" y="855980"/>
            <a:ext cx="2671445" cy="267144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75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7526" grpId="0"/>
      <p:bldP spid="107526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956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571" name="文本框 4"/>
          <p:cNvSpPr txBox="1"/>
          <p:nvPr/>
        </p:nvSpPr>
        <p:spPr>
          <a:xfrm>
            <a:off x="516255" y="260350"/>
            <a:ext cx="22593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9573" name="文本框 17"/>
          <p:cNvSpPr txBox="1"/>
          <p:nvPr>
            <p:custDataLst>
              <p:tags r:id="rId2"/>
            </p:custDataLst>
          </p:nvPr>
        </p:nvSpPr>
        <p:spPr>
          <a:xfrm>
            <a:off x="2892743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search for	/sɜ:tʃ fə(r)/	搜索;查找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09574" name="文本框 1"/>
          <p:cNvSpPr txBox="1"/>
          <p:nvPr/>
        </p:nvSpPr>
        <p:spPr>
          <a:xfrm>
            <a:off x="257810" y="1615440"/>
            <a:ext cx="91535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Her eyes darted around the room,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a frantic search for an escape from the mounting panic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09575" name="文本框 2"/>
          <p:cNvSpPr txBox="1"/>
          <p:nvPr/>
        </p:nvSpPr>
        <p:spPr>
          <a:xfrm>
            <a:off x="360680" y="3754755"/>
            <a:ext cx="858901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What is worth mentioning is the well-performing computers and tablets accessible to students throughout the day, allowing students to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search for information 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conveniently. 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0680" y="878840"/>
            <a:ext cx="105035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1.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她的眼睛在房间里来回扫视，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急切地四处寻找着逃离眼下不断加剧的恐慌的办法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0680" y="2633980"/>
            <a:ext cx="10719435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/>
            <a:r>
              <a:rPr lang="en-US" altLang="zh-CN" sz="2800" b="0" i="0">
                <a:latin typeface="Times New Roman" panose="02020603050405020304" charset="0"/>
                <a:ea typeface="仿宋" panose="02010609060101010101" charset="-122"/>
              </a:rPr>
              <a:t>2.值得一提的是，学生们全天都能使用性能良好的电脑和平板，</a:t>
            </a:r>
            <a:r>
              <a:rPr lang="zh-CN" altLang="en-US" sz="2800" b="0" i="0">
                <a:latin typeface="Times New Roman" panose="02020603050405020304" charset="0"/>
                <a:ea typeface="仿宋" panose="02010609060101010101" charset="-122"/>
              </a:rPr>
              <a:t>以便于</a:t>
            </a:r>
            <a:r>
              <a:rPr lang="en-US" altLang="zh-CN" sz="2800" b="0" i="0">
                <a:latin typeface="Times New Roman" panose="02020603050405020304" charset="0"/>
                <a:ea typeface="仿宋" panose="02010609060101010101" charset="-122"/>
              </a:rPr>
              <a:t>他们能够</a:t>
            </a:r>
            <a:r>
              <a:rPr lang="en-US" altLang="zh-CN" sz="2800" b="1" i="0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查找信息</a:t>
            </a:r>
            <a:r>
              <a:rPr lang="zh-CN" altLang="en-US" sz="1600" b="0" i="0">
                <a:solidFill>
                  <a:srgbClr val="2A2F45"/>
                </a:solidFill>
                <a:latin typeface="PingFang SC"/>
                <a:ea typeface="PingFang SC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(应用文)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/>
            <a:endParaRPr lang="zh-CN" altLang="en-US" sz="1600" b="0" i="0">
              <a:solidFill>
                <a:srgbClr val="2A2F45"/>
              </a:solidFill>
              <a:latin typeface="PingFang SC"/>
              <a:ea typeface="PingFang SC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780" y="3652520"/>
            <a:ext cx="2785745" cy="233807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957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957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4" grpId="0"/>
      <p:bldP spid="109574" grpId="1"/>
      <p:bldP spid="109575" grpId="0"/>
      <p:bldP spid="109575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1617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19" name="文本框 4"/>
          <p:cNvSpPr txBox="1"/>
          <p:nvPr/>
        </p:nvSpPr>
        <p:spPr>
          <a:xfrm>
            <a:off x="516255" y="260350"/>
            <a:ext cx="22263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1621" name="文本框 17"/>
          <p:cNvSpPr txBox="1"/>
          <p:nvPr>
            <p:custDataLst>
              <p:tags r:id="rId2"/>
            </p:custDataLst>
          </p:nvPr>
        </p:nvSpPr>
        <p:spPr>
          <a:xfrm>
            <a:off x="2414588" y="99060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stir	/stɜ:(r)/	vt.激发;搅动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11622" name="文本框 1"/>
          <p:cNvSpPr txBox="1"/>
          <p:nvPr/>
        </p:nvSpPr>
        <p:spPr>
          <a:xfrm>
            <a:off x="727710" y="5929630"/>
            <a:ext cx="53676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The wind stirred up a lot of dust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. </a:t>
            </a:r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255" y="944245"/>
            <a:ext cx="6096000" cy="522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1. 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她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搅了搅茶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55135" y="110236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She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stirred her tea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 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6255" y="162814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2.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微风吹动着树枝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1350" y="2150110"/>
            <a:ext cx="76765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A slight breeze was stirring the branches. 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6255" y="267208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3.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响声把我从睡梦中惊醒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7710" y="309499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A noise stirred me from sleep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 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6255" y="351599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4.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他那悲惨的故事打动了她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1350" y="390715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She was stirred by his sad story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6255" y="438023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5.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她心里渐渐生出了内疚感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7710" y="485838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A feeling of guilt began to stir in her. 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1350" y="5403850"/>
            <a:ext cx="6096000" cy="3854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6.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风吹起大量尘土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255" y="4902200"/>
            <a:ext cx="2642870" cy="1875155"/>
          </a:xfrm>
          <a:prstGeom prst="rect">
            <a:avLst/>
          </a:prstGeom>
        </p:spPr>
      </p:pic>
      <p:pic>
        <p:nvPicPr>
          <p:cNvPr id="16" name="图片 15" descr="可爱春天树枝柳条燕子春光春季动态贴纸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710" y="652780"/>
            <a:ext cx="3769360" cy="376936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116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9" grpId="0"/>
      <p:bldP spid="9" grpId="1"/>
      <p:bldP spid="11" grpId="0"/>
      <p:bldP spid="11" grpId="1"/>
      <p:bldP spid="13" grpId="0"/>
      <p:bldP spid="13" grpId="1"/>
      <p:bldP spid="111622" grpId="0"/>
      <p:bldP spid="111622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3665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667" name="文本框 4"/>
          <p:cNvSpPr txBox="1"/>
          <p:nvPr/>
        </p:nvSpPr>
        <p:spPr>
          <a:xfrm>
            <a:off x="516255" y="260350"/>
            <a:ext cx="20523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3669" name="文本框 17"/>
          <p:cNvSpPr txBox="1"/>
          <p:nvPr>
            <p:custDataLst>
              <p:tags r:id="rId2"/>
            </p:custDataLst>
          </p:nvPr>
        </p:nvSpPr>
        <p:spPr>
          <a:xfrm>
            <a:off x="2177733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emotion	/ɪˈməʊʃn/	n.感情;情感;情绪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13670" name="文本框 1"/>
          <p:cNvSpPr txBox="1"/>
          <p:nvPr/>
        </p:nvSpPr>
        <p:spPr>
          <a:xfrm>
            <a:off x="5413375" y="3221355"/>
            <a:ext cx="86271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Mary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was overcome with emotion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</a:rPr>
              <a:t>. </a:t>
            </a:r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13671" name="文本框 1"/>
          <p:cNvSpPr txBox="1"/>
          <p:nvPr/>
        </p:nvSpPr>
        <p:spPr>
          <a:xfrm>
            <a:off x="335280" y="6003290"/>
            <a:ext cx="100095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It feels like you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are emotionally connecting someone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</a:rPr>
              <a:t> in your clothes.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13672" name="文本框 2"/>
          <p:cNvSpPr txBox="1"/>
          <p:nvPr/>
        </p:nvSpPr>
        <p:spPr>
          <a:xfrm>
            <a:off x="232410" y="3817620"/>
            <a:ext cx="1079246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5. </a:t>
            </a:r>
            <a:r>
              <a:rPr lang="zh-CN" altLang="en-US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我的研究告诉我，那些情绪消极的人有着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对秩序和敏感度的内在情感需求</a:t>
            </a:r>
            <a:r>
              <a:rPr lang="zh-CN" altLang="en-US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5280" y="77152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1.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他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情绪失去了控制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09795" y="74422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He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lost control of his emotions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 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0680" y="1444625"/>
            <a:ext cx="76161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2. 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他们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对这个消息表现出复杂的感情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(续写)</a:t>
            </a:r>
            <a:endParaRPr lang="zh-CN" altLang="en-US" sz="28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+mn-cs"/>
            </a:endParaRPr>
          </a:p>
          <a:p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0680" y="1902460"/>
            <a:ext cx="97637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They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expressed mixed emotions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at the news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 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0680" y="235521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3.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群情激奋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0680" y="2790190"/>
            <a:ext cx="116922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Emotions are running high</a:t>
            </a: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 (= people are feeling very excited, angry, etc.) . </a:t>
            </a:r>
            <a:endParaRPr lang="en-US" altLang="zh-CN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0680" y="324548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4. 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玛丽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激动得不能自持</a:t>
            </a:r>
            <a:r>
              <a:rPr lang="zh-CN" altLang="en-US" sz="2800">
                <a:solidFill>
                  <a:srgbClr val="222222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rgbClr val="222222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2410" y="4611370"/>
            <a:ext cx="109816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My research told me that people with negativity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have an emotional need for order and sensitivity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2410" y="5481320"/>
            <a:ext cx="10112375" cy="798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6. </a:t>
            </a:r>
            <a:r>
              <a:rPr lang="zh-CN" altLang="en-US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感觉就像你的衣服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在情感上与某人联系在一起</a:t>
            </a:r>
            <a:r>
              <a:rPr lang="zh-CN" altLang="en-US"/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1485" y="621030"/>
            <a:ext cx="2064385" cy="225552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367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1367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9" grpId="0"/>
      <p:bldP spid="9" grpId="1"/>
      <p:bldP spid="113670" grpId="0"/>
      <p:bldP spid="113670" grpId="1"/>
      <p:bldP spid="11" grpId="0"/>
      <p:bldP spid="11" grpId="1"/>
      <p:bldP spid="113671" grpId="0"/>
      <p:bldP spid="113671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5713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715" name="文本框 4"/>
          <p:cNvSpPr txBox="1"/>
          <p:nvPr/>
        </p:nvSpPr>
        <p:spPr>
          <a:xfrm>
            <a:off x="516255" y="260350"/>
            <a:ext cx="25311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5717" name="文本框 17"/>
          <p:cNvSpPr txBox="1"/>
          <p:nvPr>
            <p:custDataLst>
              <p:tags r:id="rId2"/>
            </p:custDataLst>
          </p:nvPr>
        </p:nvSpPr>
        <p:spPr>
          <a:xfrm>
            <a:off x="2172970" y="260350"/>
            <a:ext cx="70764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skin	/skɪn/	n.皮;皮肤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5280" y="2231390"/>
            <a:ext cx="970597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After he recovered from the treatments, the doctors told him they would not do plastic surgery for 6 months because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it takes that long for the skin to stop shrinking and wrinkling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6255" y="5029200"/>
            <a:ext cx="88938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He was so skinny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 that the other kids used to joke about him getting blown away when it was windy. 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8150" y="1047750"/>
            <a:ext cx="11280775" cy="1229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1. 经过治疗恢复后，医生告诉他，接下来的 6 个月内不能做整形手术，因为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皮肤需要这么长时间才能停止收缩和起皱</a:t>
            </a:r>
            <a:r>
              <a:rPr lang="zh-CN" altLang="en-US"/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38150" y="3845560"/>
            <a:ext cx="9095740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buClrTx/>
              <a:buSzTx/>
              <a:buFontTx/>
            </a:pPr>
            <a:r>
              <a:rPr lang="zh-CN" altLang="en-US" sz="2800" b="0" i="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2. 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他太瘦了</a:t>
            </a:r>
            <a:r>
              <a:rPr lang="zh-CN" altLang="en-US" sz="2800" b="0" i="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，以至于其他孩子过去常拿他开玩笑说，刮风会把他吹走</a:t>
            </a:r>
            <a:r>
              <a:rPr lang="zh-CN" altLang="en-US" sz="1600" b="0" i="0">
                <a:solidFill>
                  <a:srgbClr val="2A2F45"/>
                </a:solidFill>
                <a:latin typeface="PingFang SC"/>
                <a:ea typeface="PingFang SC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indent="0"/>
            <a:endParaRPr lang="zh-CN" altLang="en-US" sz="1600" b="0" i="0">
              <a:solidFill>
                <a:srgbClr val="2A2F45"/>
              </a:solidFill>
              <a:latin typeface="PingFang SC"/>
              <a:ea typeface="PingFang SC"/>
            </a:endParaRPr>
          </a:p>
        </p:txBody>
      </p:sp>
      <p:pic>
        <p:nvPicPr>
          <p:cNvPr id="11" name="图片 10" descr="E:/桌面/新建文件夹/微信截图_20250506202145 (1).png微信截图_20250506202145 (1)"/>
          <p:cNvPicPr>
            <a:picLocks noChangeAspect="1"/>
          </p:cNvPicPr>
          <p:nvPr/>
        </p:nvPicPr>
        <p:blipFill>
          <a:blip r:embed="rId3"/>
          <a:srcRect l="13847" r="13847"/>
          <a:stretch>
            <a:fillRect/>
          </a:stretch>
        </p:blipFill>
        <p:spPr>
          <a:xfrm>
            <a:off x="9808845" y="3615055"/>
            <a:ext cx="1541145" cy="292798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776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763" name="文本框 4"/>
          <p:cNvSpPr txBox="1"/>
          <p:nvPr/>
        </p:nvSpPr>
        <p:spPr>
          <a:xfrm>
            <a:off x="516255" y="260350"/>
            <a:ext cx="17621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7765" name="文本框 17"/>
          <p:cNvSpPr txBox="1"/>
          <p:nvPr>
            <p:custDataLst>
              <p:tags r:id="rId2"/>
            </p:custDataLst>
          </p:nvPr>
        </p:nvSpPr>
        <p:spPr>
          <a:xfrm>
            <a:off x="2177733" y="1762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unusual	/ʌnˈju:ʒuəl/	adj.特别的;不寻常的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17766" name="文本框 1"/>
          <p:cNvSpPr txBox="1"/>
          <p:nvPr/>
        </p:nvSpPr>
        <p:spPr>
          <a:xfrm>
            <a:off x="516255" y="1508760"/>
            <a:ext cx="619633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After the final exam,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 the classroom was unusually quiet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as students anxiously awaited the results.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17767" name="文本框 2"/>
          <p:cNvSpPr txBox="1"/>
          <p:nvPr/>
        </p:nvSpPr>
        <p:spPr>
          <a:xfrm>
            <a:off x="516255" y="803910"/>
            <a:ext cx="1080706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1.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期末考试结束后，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教室异常安静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，学生们焦急地等待着考试结果。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17769" name="文本框 4"/>
          <p:cNvSpPr txBox="1"/>
          <p:nvPr/>
        </p:nvSpPr>
        <p:spPr>
          <a:xfrm>
            <a:off x="438150" y="4053840"/>
            <a:ext cx="101981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That was why none of the children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thought it unusual that David had decided to join the cross-country team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8150" y="2996565"/>
            <a:ext cx="8401685" cy="1229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这就是为什么没有一个孩子认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为大卫决定加入越野队是不寻常的</a:t>
            </a:r>
            <a:r>
              <a:rPr lang="zh-CN" altLang="en-US"/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825" y="1325880"/>
            <a:ext cx="2923540" cy="190690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1776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1776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/>
      <p:bldP spid="117766" grpId="1"/>
      <p:bldP spid="117769" grpId="0"/>
      <p:bldP spid="117769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281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95" y="894398"/>
            <a:ext cx="3924300" cy="5299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5" name="矩形 259"/>
          <p:cNvSpPr/>
          <p:nvPr>
            <p:custDataLst>
              <p:tags r:id="rId3"/>
            </p:custDataLst>
          </p:nvPr>
        </p:nvSpPr>
        <p:spPr>
          <a:xfrm>
            <a:off x="4356735" y="2074863"/>
            <a:ext cx="8540750" cy="135382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p>
            <a:pPr algn="ctr">
              <a:spcBef>
                <a:spcPct val="20000"/>
              </a:spcBef>
              <a:buFont typeface="Arial" panose="020B0604020202020204" pitchFamily="34" charset="0"/>
            </a:pPr>
            <a:r>
              <a:rPr lang="en-US" altLang="zh-CN" sz="8800" b="1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Thank you</a:t>
            </a:r>
            <a:endParaRPr lang="en-US" altLang="zh-CN" sz="8800" b="1" dirty="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文本框 4"/>
          <p:cNvSpPr txBox="1"/>
          <p:nvPr/>
        </p:nvSpPr>
        <p:spPr>
          <a:xfrm>
            <a:off x="516255" y="260350"/>
            <a:ext cx="19634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317" name="文本框 17"/>
          <p:cNvSpPr txBox="1"/>
          <p:nvPr>
            <p:custDataLst>
              <p:tags r:id="rId2"/>
            </p:custDataLst>
          </p:nvPr>
        </p:nvSpPr>
        <p:spPr>
          <a:xfrm>
            <a:off x="2547938" y="227013"/>
            <a:ext cx="70612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hunt	/hʌnt/	vt.&amp;vi.打猎;搜寻;追捕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hunter	/ˈhʌntə(r)/	n.猎人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7515" y="2129790"/>
            <a:ext cx="91719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He was very interested in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adventure and hunting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6255" y="139446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latin typeface="仿宋" panose="02010609060101010101" charset="-122"/>
                <a:ea typeface="仿宋" panose="02010609060101010101" charset="-122"/>
              </a:rPr>
              <a:t>3.</a:t>
            </a:r>
            <a:r>
              <a:rPr lang="zh-CN" altLang="en-US" sz="2800">
                <a:latin typeface="仿宋" panose="02010609060101010101" charset="-122"/>
                <a:ea typeface="仿宋" panose="02010609060101010101" charset="-122"/>
              </a:rPr>
              <a:t>他对</a:t>
            </a:r>
            <a:r>
              <a:rPr lang="zh-CN" altLang="en-US" sz="28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</a:rPr>
              <a:t>冒险和狩猎</a:t>
            </a:r>
            <a:r>
              <a:rPr lang="zh-CN" altLang="en-US" sz="2800">
                <a:latin typeface="仿宋" panose="02010609060101010101" charset="-122"/>
                <a:ea typeface="仿宋" panose="02010609060101010101" charset="-122"/>
              </a:rPr>
              <a:t>很感兴趣。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6255" y="3601085"/>
            <a:ext cx="108743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He realized that animals were not just pets or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creatures to be hunted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</a:rPr>
              <a:t>, but they were his friends and companions</a:t>
            </a:r>
            <a:r>
              <a:rPr lang="en-US" altLang="zh-CN"/>
              <a:t>.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16255" y="2856230"/>
            <a:ext cx="118167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4. </a:t>
            </a:r>
            <a:r>
              <a:rPr lang="zh-CN" altLang="en-US"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他意识到动物不仅仅是宠物或</a:t>
            </a:r>
            <a:r>
              <a:rPr lang="zh-CN" altLang="en-US" sz="28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猎物</a:t>
            </a:r>
            <a:r>
              <a:rPr lang="zh-CN" altLang="en-US" sz="28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，它们还是他的朋友和伙伴。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365" y="815340"/>
            <a:ext cx="3110865" cy="17887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330" y="4777105"/>
            <a:ext cx="3117215" cy="185039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3" name="文本框 4"/>
          <p:cNvSpPr txBox="1"/>
          <p:nvPr/>
        </p:nvSpPr>
        <p:spPr>
          <a:xfrm>
            <a:off x="516255" y="260350"/>
            <a:ext cx="23564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365" name="文本框 17"/>
          <p:cNvSpPr txBox="1"/>
          <p:nvPr>
            <p:custDataLst>
              <p:tags r:id="rId2"/>
            </p:custDataLst>
          </p:nvPr>
        </p:nvSpPr>
        <p:spPr>
          <a:xfrm>
            <a:off x="2565083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immediately</a:t>
            </a:r>
            <a:r>
              <a:rPr lang="en-US" altLang="zh-CN" sz="2800" b="1">
                <a:latin typeface="Times New Roman" panose="02020603050405020304" charset="0"/>
                <a:ea typeface="仿宋" panose="02010609060101010101" charset="-122"/>
              </a:rPr>
              <a:t> </a:t>
            </a:r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/ɪˈmi:diətli/	adv.立刻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5366" name="文本框 1"/>
          <p:cNvSpPr txBox="1"/>
          <p:nvPr/>
        </p:nvSpPr>
        <p:spPr>
          <a:xfrm>
            <a:off x="335280" y="4552315"/>
            <a:ext cx="82232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Immediately she'd gone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仿宋" panose="02010609060101010101" charset="-122"/>
              </a:rPr>
              <a:t>, I remembered her name. 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7810" y="812165"/>
            <a:ext cx="1123950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266700">
              <a:buClrTx/>
              <a:buSzTx/>
              <a:buFontTx/>
            </a:pP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1.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他将要住院三个月，</a:t>
            </a:r>
            <a:r>
              <a:rPr lang="zh-CN" altLang="en-US" sz="2800" b="1" noProof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使得我立即赶去看他</a:t>
            </a:r>
            <a:r>
              <a:rPr lang="zh-CN" altLang="en-US" sz="2800" noProof="1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+mn-cs"/>
              </a:rPr>
              <a:t>。</a:t>
            </a:r>
            <a:r>
              <a:rPr lang="zh-CN" altLang="en-US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(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2022浙江卷1月续写</a:t>
            </a:r>
            <a:r>
              <a:rPr lang="zh-CN" altLang="en-US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810" y="1525270"/>
            <a:ext cx="112395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/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His going to stay in hospital for three months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urged me to visit him </a:t>
            </a:r>
            <a:r>
              <a:rPr lang="en-US" altLang="zh-CN" sz="2800" b="1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仿宋" panose="02010609060101010101" charset="-122"/>
                <a:sym typeface="+mn-ea"/>
              </a:rPr>
              <a:t>immediately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7810" y="266954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2.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他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立即扑倒在地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7810" y="3254375"/>
            <a:ext cx="94132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He 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immediately flung himself to the floor</a:t>
            </a: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.</a:t>
            </a:r>
            <a:endParaRPr lang="en-US" altLang="zh-CN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0680" y="3903345"/>
            <a:ext cx="69869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3.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  <a:sym typeface="+mn-ea"/>
              </a:rPr>
              <a:t>她刚走开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  <a:sym typeface="+mn-ea"/>
              </a:rPr>
              <a:t>我就想起了她的名字。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algn="just" defTabSz="266700"/>
            <a:endParaRPr lang="zh-CN" altLang="en-US" sz="2800">
              <a:latin typeface="Times New Roman" panose="02020603050405020304" charset="0"/>
              <a:ea typeface="仿宋" panose="02010609060101010101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245" y="2320925"/>
            <a:ext cx="3662680" cy="210439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36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15366" grpId="0"/>
      <p:bldP spid="1536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3" name="直接连接符 32"/>
          <p:cNvCxnSpPr/>
          <p:nvPr/>
        </p:nvCxnSpPr>
        <p:spPr bwMode="auto">
          <a:xfrm>
            <a:off x="438150" y="620713"/>
            <a:ext cx="11280775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3" name="文本框 4"/>
          <p:cNvSpPr txBox="1"/>
          <p:nvPr/>
        </p:nvSpPr>
        <p:spPr>
          <a:xfrm>
            <a:off x="516255" y="260350"/>
            <a:ext cx="23564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222A35"/>
                </a:solidFill>
                <a:latin typeface="Times New Roman" panose="02020603050405020304" charset="0"/>
                <a:ea typeface="仿宋" panose="02010609060101010101" charset="-122"/>
              </a:rPr>
              <a:t>活用词汇</a:t>
            </a:r>
            <a:endParaRPr lang="zh-CN" altLang="en-US" sz="2800" b="1">
              <a:solidFill>
                <a:srgbClr val="222A35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4940" y="260985"/>
            <a:ext cx="283210" cy="269875"/>
            <a:chOff x="896772" y="770021"/>
            <a:chExt cx="439293" cy="433137"/>
          </a:xfrm>
          <a:solidFill>
            <a:srgbClr val="756583"/>
          </a:solidFill>
        </p:grpSpPr>
        <p:sp>
          <p:nvSpPr>
            <p:cNvPr id="7" name="矩形 6"/>
            <p:cNvSpPr/>
            <p:nvPr/>
          </p:nvSpPr>
          <p:spPr>
            <a:xfrm>
              <a:off x="896772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56261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15750" y="770021"/>
              <a:ext cx="120315" cy="433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365" name="文本框 17"/>
          <p:cNvSpPr txBox="1"/>
          <p:nvPr>
            <p:custDataLst>
              <p:tags r:id="rId2"/>
            </p:custDataLst>
          </p:nvPr>
        </p:nvSpPr>
        <p:spPr>
          <a:xfrm>
            <a:off x="2565083" y="227013"/>
            <a:ext cx="70612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immediately</a:t>
            </a:r>
            <a:r>
              <a:rPr lang="en-US" altLang="zh-CN" sz="2800" b="1">
                <a:latin typeface="Times New Roman" panose="02020603050405020304" charset="0"/>
                <a:ea typeface="仿宋" panose="02010609060101010101" charset="-122"/>
              </a:rPr>
              <a:t> </a:t>
            </a:r>
            <a:r>
              <a:rPr lang="zh-CN" altLang="en-US" sz="2800" b="1">
                <a:latin typeface="Times New Roman" panose="02020603050405020304" charset="0"/>
                <a:ea typeface="仿宋" panose="02010609060101010101" charset="-122"/>
              </a:rPr>
              <a:t>/ɪˈmi:diətli/	adv.立刻</a:t>
            </a:r>
            <a:endParaRPr lang="zh-CN" altLang="en-US" sz="2800" b="1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5368" name="文本框 2"/>
          <p:cNvSpPr txBox="1"/>
          <p:nvPr/>
        </p:nvSpPr>
        <p:spPr>
          <a:xfrm>
            <a:off x="508635" y="1778000"/>
            <a:ext cx="1103185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Hurrying out of the vehicle, he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immediately regretted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仿宋" panose="02010609060101010101" charset="-122"/>
              </a:rPr>
              <a:t> not having his phone.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15369" name="文本框 4"/>
          <p:cNvSpPr txBox="1"/>
          <p:nvPr/>
        </p:nvSpPr>
        <p:spPr>
          <a:xfrm>
            <a:off x="438150" y="3447415"/>
            <a:ext cx="1128077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She 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charset="0"/>
                <a:ea typeface="仿宋" panose="02010609060101010101" charset="-122"/>
              </a:rPr>
              <a:t>put it on immediately</a:t>
            </a:r>
            <a:r>
              <a:rPr lang="zh-CN" altLang="en-US" sz="2800">
                <a:latin typeface="Times New Roman" panose="02020603050405020304" charset="0"/>
                <a:ea typeface="仿宋" panose="02010609060101010101" charset="-122"/>
              </a:rPr>
              <a:t> and stood in front of the mirror, twirling and admiring the way it looked on her.</a:t>
            </a:r>
            <a:endParaRPr lang="zh-CN" altLang="en-US" sz="280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6255" y="938530"/>
            <a:ext cx="92024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latin typeface="仿宋" panose="02010609060101010101" charset="-122"/>
                <a:ea typeface="仿宋" panose="02010609060101010101" charset="-122"/>
              </a:rPr>
              <a:t>4.</a:t>
            </a:r>
            <a:r>
              <a:rPr lang="zh-CN" altLang="en-US" sz="2800">
                <a:latin typeface="仿宋" panose="02010609060101010101" charset="-122"/>
                <a:ea typeface="仿宋" panose="02010609060101010101" charset="-122"/>
              </a:rPr>
              <a:t>他匆匆下了车，</a:t>
            </a:r>
            <a:r>
              <a:rPr lang="zh-CN" altLang="en-US" sz="28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</a:rPr>
              <a:t>紧接着后悔</a:t>
            </a:r>
            <a:r>
              <a:rPr lang="zh-CN" altLang="en-US" sz="2800">
                <a:latin typeface="仿宋" panose="02010609060101010101" charset="-122"/>
                <a:ea typeface="仿宋" panose="02010609060101010101" charset="-122"/>
              </a:rPr>
              <a:t>没有带上手机。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8635" y="2783840"/>
            <a:ext cx="11684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latin typeface="仿宋" panose="02010609060101010101" charset="-122"/>
                <a:ea typeface="仿宋" panose="02010609060101010101" charset="-122"/>
              </a:rPr>
              <a:t>5.</a:t>
            </a:r>
            <a:r>
              <a:rPr lang="zh-CN" altLang="en-US" sz="2800">
                <a:latin typeface="仿宋" panose="02010609060101010101" charset="-122"/>
                <a:ea typeface="仿宋" panose="02010609060101010101" charset="-122"/>
              </a:rPr>
              <a:t>她</a:t>
            </a:r>
            <a:r>
              <a:rPr lang="zh-CN" altLang="en-US" sz="28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</a:rPr>
              <a:t>立刻戴上</a:t>
            </a:r>
            <a:r>
              <a:rPr lang="zh-CN" altLang="en-US" sz="2800">
                <a:latin typeface="仿宋" panose="02010609060101010101" charset="-122"/>
                <a:ea typeface="仿宋" panose="02010609060101010101" charset="-122"/>
              </a:rPr>
              <a:t>，然后站在镜子前，转着圈，欣赏着她的样子。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(续写)</a:t>
            </a:r>
            <a:endParaRPr lang="zh-CN" altLang="en-US" sz="2400" b="1" noProof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endParaRPr lang="zh-CN" altLang="en-US" sz="2800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885" y="3888105"/>
            <a:ext cx="2857500" cy="266319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6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36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/>
      <p:bldP spid="15368" grpId="1"/>
      <p:bldP spid="15369" grpId="0"/>
      <p:bldP spid="15369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32.3,&quot;left&quot;:40.65,&quot;top&quot;:61.6,&quot;width&quot;:882.15}"/>
</p:tagLst>
</file>

<file path=ppt/tags/tag106.xml><?xml version="1.0" encoding="utf-8"?>
<p:tagLst xmlns:p="http://schemas.openxmlformats.org/presentationml/2006/main">
  <p:tag name="KSO_WM_DIAGRAM_VIRTUALLY_FRAME" val="{&quot;height&quot;:332.3,&quot;left&quot;:40.65,&quot;top&quot;:61.6,&quot;width&quot;:882.15}"/>
</p:tagLst>
</file>

<file path=ppt/tags/tag107.xml><?xml version="1.0" encoding="utf-8"?>
<p:tagLst xmlns:p="http://schemas.openxmlformats.org/presentationml/2006/main">
  <p:tag name="KSO_WM_DIAGRAM_VIRTUALLY_FRAME" val="{&quot;height&quot;:332.3,&quot;left&quot;:40.65,&quot;top&quot;:61.6,&quot;width&quot;:882.15}"/>
</p:tagLst>
</file>

<file path=ppt/tags/tag108.xml><?xml version="1.0" encoding="utf-8"?>
<p:tagLst xmlns:p="http://schemas.openxmlformats.org/presentationml/2006/main">
  <p:tag name="KSO_WM_DIAGRAM_VIRTUALLY_FRAME" val="{&quot;height&quot;:332.3,&quot;left&quot;:40.65,&quot;top&quot;:61.6,&quot;width&quot;:882.15}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74.9,&quot;left&quot;:12.15,&quot;top&quot;:56,&quot;width&quot;:957.5}"/>
</p:tagLst>
</file>

<file path=ppt/tags/tag113.xml><?xml version="1.0" encoding="utf-8"?>
<p:tagLst xmlns:p="http://schemas.openxmlformats.org/presentationml/2006/main">
  <p:tag name="KSO_WM_DIAGRAM_VIRTUALLY_FRAME" val="{&quot;height&quot;:474.9,&quot;left&quot;:12.15,&quot;top&quot;:56,&quot;width&quot;:957.5}"/>
</p:tagLst>
</file>

<file path=ppt/tags/tag114.xml><?xml version="1.0" encoding="utf-8"?>
<p:tagLst xmlns:p="http://schemas.openxmlformats.org/presentationml/2006/main">
  <p:tag name="KSO_WM_DIAGRAM_VIRTUALLY_FRAME" val="{&quot;height&quot;:474.9,&quot;left&quot;:12.15,&quot;top&quot;:56,&quot;width&quot;:957.5}"/>
</p:tagLst>
</file>

<file path=ppt/tags/tag115.xml><?xml version="1.0" encoding="utf-8"?>
<p:tagLst xmlns:p="http://schemas.openxmlformats.org/presentationml/2006/main">
  <p:tag name="KSO_WM_DIAGRAM_VIRTUALLY_FRAME" val="{&quot;height&quot;:474.9,&quot;left&quot;:12.15,&quot;top&quot;:56,&quot;width&quot;:957.5}"/>
</p:tagLst>
</file>

<file path=ppt/tags/tag116.xml><?xml version="1.0" encoding="utf-8"?>
<p:tagLst xmlns:p="http://schemas.openxmlformats.org/presentationml/2006/main">
  <p:tag name="KSO_WM_DIAGRAM_VIRTUALLY_FRAME" val="{&quot;height&quot;:474.9,&quot;left&quot;:12.15,&quot;top&quot;:56,&quot;width&quot;:957.5}"/>
</p:tagLst>
</file>

<file path=ppt/tags/tag117.xml><?xml version="1.0" encoding="utf-8"?>
<p:tagLst xmlns:p="http://schemas.openxmlformats.org/presentationml/2006/main">
  <p:tag name="KSO_WM_DIAGRAM_VIRTUALLY_FRAME" val="{&quot;height&quot;:474.9,&quot;left&quot;:12.15,&quot;top&quot;:56,&quot;width&quot;:957.5}"/>
</p:tagLst>
</file>

<file path=ppt/tags/tag118.xml><?xml version="1.0" encoding="utf-8"?>
<p:tagLst xmlns:p="http://schemas.openxmlformats.org/presentationml/2006/main">
  <p:tag name="KSO_WM_DIAGRAM_VIRTUALLY_FRAME" val="{&quot;height&quot;:474.9,&quot;left&quot;:12.15,&quot;top&quot;:56,&quot;width&quot;:957.5}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358.75,&quot;left&quot;:28.4,&quot;top&quot;:100.7,&quot;width&quot;:871.25}"/>
</p:tagLst>
</file>

<file path=ppt/tags/tag16.xml><?xml version="1.0" encoding="utf-8"?>
<p:tagLst xmlns:p="http://schemas.openxmlformats.org/presentationml/2006/main">
  <p:tag name="KSO_WM_DIAGRAM_VIRTUALLY_FRAME" val="{&quot;height&quot;:358.75,&quot;left&quot;:28.4,&quot;top&quot;:100.7,&quot;width&quot;:871.25}"/>
</p:tagLst>
</file>

<file path=ppt/tags/tag17.xml><?xml version="1.0" encoding="utf-8"?>
<p:tagLst xmlns:p="http://schemas.openxmlformats.org/presentationml/2006/main">
  <p:tag name="KSO_WM_DIAGRAM_VIRTUALLY_FRAME" val="{&quot;height&quot;:358.75,&quot;left&quot;:28.4,&quot;top&quot;:100.7,&quot;width&quot;:871.25}"/>
</p:tagLst>
</file>

<file path=ppt/tags/tag18.xml><?xml version="1.0" encoding="utf-8"?>
<p:tagLst xmlns:p="http://schemas.openxmlformats.org/presentationml/2006/main">
  <p:tag name="KSO_WM_DIAGRAM_VIRTUALLY_FRAME" val="{&quot;height&quot;:358.75,&quot;left&quot;:28.4,&quot;top&quot;:100.7,&quot;width&quot;:871.25}"/>
</p:tagLst>
</file>

<file path=ppt/tags/tag19.xml><?xml version="1.0" encoding="utf-8"?>
<p:tagLst xmlns:p="http://schemas.openxmlformats.org/presentationml/2006/main">
  <p:tag name="KSO_WM_DIAGRAM_VIRTUALLY_FRAME" val="{&quot;height&quot;:358.75,&quot;left&quot;:28.4,&quot;top&quot;:100.7,&quot;width&quot;:871.2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DIAGRAM_VIRTUALLY_FRAME" val="{&quot;height&quot;:358.75,&quot;left&quot;:28.4,&quot;top&quot;:100.7,&quot;width&quot;:871.25}"/>
</p:tagLst>
</file>

<file path=ppt/tags/tag21.xml><?xml version="1.0" encoding="utf-8"?>
<p:tagLst xmlns:p="http://schemas.openxmlformats.org/presentationml/2006/main">
  <p:tag name="KSO_WM_DIAGRAM_VIRTUALLY_FRAME" val="{&quot;height&quot;:358.75,&quot;left&quot;:28.4,&quot;top&quot;:100.7,&quot;width&quot;:871.25}"/>
</p:tagLst>
</file>

<file path=ppt/tags/tag22.xml><?xml version="1.0" encoding="utf-8"?>
<p:tagLst xmlns:p="http://schemas.openxmlformats.org/presentationml/2006/main">
  <p:tag name="KSO_WM_DIAGRAM_VIRTUALLY_FRAME" val="{&quot;height&quot;:358.75,&quot;left&quot;:28.4,&quot;top&quot;:100.7,&quot;width&quot;:871.25}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DIAGRAM_VIRTUALLY_FRAME" val="{&quot;height&quot;:326.55,&quot;left&quot;:20.3,&quot;top&quot;:80.4,&quot;width&quot;:921.15}"/>
</p:tagLst>
</file>

<file path=ppt/tags/tag26.xml><?xml version="1.0" encoding="utf-8"?>
<p:tagLst xmlns:p="http://schemas.openxmlformats.org/presentationml/2006/main">
  <p:tag name="KSO_WM_DIAGRAM_VIRTUALLY_FRAME" val="{&quot;height&quot;:326.55,&quot;left&quot;:20.3,&quot;top&quot;:80.4,&quot;width&quot;:921.15}"/>
</p:tagLst>
</file>

<file path=ppt/tags/tag27.xml><?xml version="1.0" encoding="utf-8"?>
<p:tagLst xmlns:p="http://schemas.openxmlformats.org/presentationml/2006/main">
  <p:tag name="KSO_WM_DIAGRAM_VIRTUALLY_FRAME" val="{&quot;height&quot;:326.55,&quot;left&quot;:20.3,&quot;top&quot;:80.4,&quot;width&quot;:921.15}"/>
</p:tagLst>
</file>

<file path=ppt/tags/tag28.xml><?xml version="1.0" encoding="utf-8"?>
<p:tagLst xmlns:p="http://schemas.openxmlformats.org/presentationml/2006/main">
  <p:tag name="KSO_WM_DIAGRAM_VIRTUALLY_FRAME" val="{&quot;height&quot;:326.55,&quot;left&quot;:20.3,&quot;top&quot;:80.4,&quot;width&quot;:921.15}"/>
</p:tagLst>
</file>

<file path=ppt/tags/tag29.xml><?xml version="1.0" encoding="utf-8"?>
<p:tagLst xmlns:p="http://schemas.openxmlformats.org/presentationml/2006/main">
  <p:tag name="KSO_WM_DIAGRAM_VIRTUALLY_FRAME" val="{&quot;height&quot;:326.55,&quot;left&quot;:20.3,&quot;top&quot;:80.4,&quot;width&quot;:921.1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6.55,&quot;left&quot;:20.3,&quot;top&quot;:80.4,&quot;width&quot;:921.15}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DIAGRAM_VIRTUALLY_FRAME" val="{&quot;height&quot;:331.35,&quot;left&quot;:40.65,&quot;top&quot;:76.55,&quot;width&quot;:675.55}"/>
</p:tagLst>
</file>

<file path=ppt/tags/tag34.xml><?xml version="1.0" encoding="utf-8"?>
<p:tagLst xmlns:p="http://schemas.openxmlformats.org/presentationml/2006/main">
  <p:tag name="KSO_WM_DIAGRAM_VIRTUALLY_FRAME" val="{&quot;height&quot;:331.35,&quot;left&quot;:40.65,&quot;top&quot;:76.55,&quot;width&quot;:675.55}"/>
</p:tagLst>
</file>

<file path=ppt/tags/tag35.xml><?xml version="1.0" encoding="utf-8"?>
<p:tagLst xmlns:p="http://schemas.openxmlformats.org/presentationml/2006/main">
  <p:tag name="KSO_WM_DIAGRAM_VIRTUALLY_FRAME" val="{&quot;height&quot;:331.35,&quot;left&quot;:40.65,&quot;top&quot;:76.55,&quot;width&quot;:675.55}"/>
</p:tagLst>
</file>

<file path=ppt/tags/tag36.xml><?xml version="1.0" encoding="utf-8"?>
<p:tagLst xmlns:p="http://schemas.openxmlformats.org/presentationml/2006/main">
  <p:tag name="KSO_WM_DIAGRAM_VIRTUALLY_FRAME" val="{&quot;height&quot;:331.35,&quot;left&quot;:40.65,&quot;top&quot;:76.55,&quot;width&quot;:675.55}"/>
</p:tagLst>
</file>

<file path=ppt/tags/tag37.xml><?xml version="1.0" encoding="utf-8"?>
<p:tagLst xmlns:p="http://schemas.openxmlformats.org/presentationml/2006/main">
  <p:tag name="KSO_WM_DIAGRAM_VIRTUALLY_FRAME" val="{&quot;height&quot;:331.35,&quot;left&quot;:40.65,&quot;top&quot;:76.55,&quot;width&quot;:675.55}"/>
</p:tagLst>
</file>

<file path=ppt/tags/tag38.xml><?xml version="1.0" encoding="utf-8"?>
<p:tagLst xmlns:p="http://schemas.openxmlformats.org/presentationml/2006/main">
  <p:tag name="KSO_WM_DIAGRAM_VIRTUALLY_FRAME" val="{&quot;height&quot;:331.35,&quot;left&quot;:40.65,&quot;top&quot;:76.55,&quot;width&quot;:675.55}"/>
</p:tagLst>
</file>

<file path=ppt/tags/tag39.xml><?xml version="1.0" encoding="utf-8"?>
<p:tagLst xmlns:p="http://schemas.openxmlformats.org/presentationml/2006/main">
  <p:tag name="KSO_WM_DIAGRAM_VIRTUALLY_FRAME" val="{&quot;height&quot;:331.35,&quot;left&quot;:40.65,&quot;top&quot;:76.55,&quot;width&quot;:675.5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331.35,&quot;left&quot;:40.65,&quot;top&quot;:76.55,&quot;width&quot;:675.55}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DIAGRAM_VIRTUALLY_FRAME" val="{&quot;height&quot;:230.55,&quot;left&quot;:52.6,&quot;top&quot;:100.45,&quot;width&quot;:736.25}"/>
</p:tagLst>
</file>

<file path=ppt/tags/tag45.xml><?xml version="1.0" encoding="utf-8"?>
<p:tagLst xmlns:p="http://schemas.openxmlformats.org/presentationml/2006/main">
  <p:tag name="KSO_WM_DIAGRAM_VIRTUALLY_FRAME" val="{&quot;height&quot;:230.55,&quot;left&quot;:52.6,&quot;top&quot;:100.45,&quot;width&quot;:736.25}"/>
</p:tagLst>
</file>

<file path=ppt/tags/tag46.xml><?xml version="1.0" encoding="utf-8"?>
<p:tagLst xmlns:p="http://schemas.openxmlformats.org/presentationml/2006/main">
  <p:tag name="KSO_WM_DIAGRAM_VIRTUALLY_FRAME" val="{&quot;height&quot;:230.55,&quot;left&quot;:52.6,&quot;top&quot;:100.45,&quot;width&quot;:736.25}"/>
</p:tagLst>
</file>

<file path=ppt/tags/tag47.xml><?xml version="1.0" encoding="utf-8"?>
<p:tagLst xmlns:p="http://schemas.openxmlformats.org/presentationml/2006/main">
  <p:tag name="KSO_WM_DIAGRAM_VIRTUALLY_FRAME" val="{&quot;height&quot;:230.55,&quot;left&quot;:52.6,&quot;top&quot;:100.45,&quot;width&quot;:736.25}"/>
</p:tagLst>
</file>

<file path=ppt/tags/tag48.xml><?xml version="1.0" encoding="utf-8"?>
<p:tagLst xmlns:p="http://schemas.openxmlformats.org/presentationml/2006/main">
  <p:tag name="KSO_WM_DIAGRAM_VIRTUALLY_FRAME" val="{&quot;height&quot;:230.55,&quot;left&quot;:52.6,&quot;top&quot;:100.45,&quot;width&quot;:736.25}"/>
</p:tagLst>
</file>

<file path=ppt/tags/tag49.xml><?xml version="1.0" encoding="utf-8"?>
<p:tagLst xmlns:p="http://schemas.openxmlformats.org/presentationml/2006/main">
  <p:tag name="KSO_WM_DIAGRAM_VIRTUALLY_FRAME" val="{&quot;height&quot;:230.55,&quot;left&quot;:52.6,&quot;top&quot;:100.45,&quot;width&quot;:736.25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DIAGRAM_VIRTUALLY_FRAME" val="{&quot;height&quot;:235,&quot;left&quot;:12.2,&quot;top&quot;:251.3,&quot;width&quot;:868.05}"/>
</p:tagLst>
</file>

<file path=ppt/tags/tag57.xml><?xml version="1.0" encoding="utf-8"?>
<p:tagLst xmlns:p="http://schemas.openxmlformats.org/presentationml/2006/main">
  <p:tag name="KSO_WM_DIAGRAM_VIRTUALLY_FRAME" val="{&quot;height&quot;:235,&quot;left&quot;:12.2,&quot;top&quot;:251.3,&quot;width&quot;:868.05}"/>
</p:tagLst>
</file>

<file path=ppt/tags/tag58.xml><?xml version="1.0" encoding="utf-8"?>
<p:tagLst xmlns:p="http://schemas.openxmlformats.org/presentationml/2006/main">
  <p:tag name="KSO_WM_DIAGRAM_VIRTUALLY_FRAME" val="{&quot;height&quot;:235,&quot;left&quot;:12.2,&quot;top&quot;:251.3,&quot;width&quot;:868.05}"/>
</p:tagLst>
</file>

<file path=ppt/tags/tag59.xml><?xml version="1.0" encoding="utf-8"?>
<p:tagLst xmlns:p="http://schemas.openxmlformats.org/presentationml/2006/main">
  <p:tag name="KSO_WM_DIAGRAM_VIRTUALLY_FRAME" val="{&quot;height&quot;:235,&quot;left&quot;:12.2,&quot;top&quot;:251.3,&quot;width&quot;:868.05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DIAGRAM_VIRTUALLY_FRAME" val="{&quot;height&quot;:235,&quot;left&quot;:12.2,&quot;top&quot;:251.3,&quot;width&quot;:868.05}"/>
</p:tagLst>
</file>

<file path=ppt/tags/tag61.xml><?xml version="1.0" encoding="utf-8"?>
<p:tagLst xmlns:p="http://schemas.openxmlformats.org/presentationml/2006/main">
  <p:tag name="KSO_WM_DIAGRAM_VIRTUALLY_FRAME" val="{&quot;height&quot;:235,&quot;left&quot;:12.2,&quot;top&quot;:251.3,&quot;width&quot;:868.05}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DIAGRAM_VIRTUALLY_FRAME" val="{&quot;height&quot;:432.15,&quot;left&quot;:12.2,&quot;top&quot;:108.95,&quot;width&quot;:992.7}"/>
</p:tagLst>
</file>

<file path=ppt/tags/tag64.xml><?xml version="1.0" encoding="utf-8"?>
<p:tagLst xmlns:p="http://schemas.openxmlformats.org/presentationml/2006/main">
  <p:tag name="KSO_WM_DIAGRAM_VIRTUALLY_FRAME" val="{&quot;height&quot;:432.15,&quot;left&quot;:12.2,&quot;top&quot;:108.95,&quot;width&quot;:992.7}"/>
</p:tagLst>
</file>

<file path=ppt/tags/tag65.xml><?xml version="1.0" encoding="utf-8"?>
<p:tagLst xmlns:p="http://schemas.openxmlformats.org/presentationml/2006/main">
  <p:tag name="KSO_WM_DIAGRAM_VIRTUALLY_FRAME" val="{&quot;height&quot;:432.15,&quot;left&quot;:12.2,&quot;top&quot;:108.95,&quot;width&quot;:992.7}"/>
</p:tagLst>
</file>

<file path=ppt/tags/tag66.xml><?xml version="1.0" encoding="utf-8"?>
<p:tagLst xmlns:p="http://schemas.openxmlformats.org/presentationml/2006/main">
  <p:tag name="KSO_WM_DIAGRAM_VIRTUALLY_FRAME" val="{&quot;height&quot;:432.15,&quot;left&quot;:12.2,&quot;top&quot;:108.95,&quot;width&quot;:992.7}"/>
</p:tagLst>
</file>

<file path=ppt/tags/tag67.xml><?xml version="1.0" encoding="utf-8"?>
<p:tagLst xmlns:p="http://schemas.openxmlformats.org/presentationml/2006/main">
  <p:tag name="KSO_WM_DIAGRAM_VIRTUALLY_FRAME" val="{&quot;height&quot;:432.15,&quot;left&quot;:12.2,&quot;top&quot;:108.95,&quot;width&quot;:992.7}"/>
</p:tagLst>
</file>

<file path=ppt/tags/tag68.xml><?xml version="1.0" encoding="utf-8"?>
<p:tagLst xmlns:p="http://schemas.openxmlformats.org/presentationml/2006/main">
  <p:tag name="KSO_WM_DIAGRAM_VIRTUALLY_FRAME" val="{&quot;height&quot;:432.15,&quot;left&quot;:12.2,&quot;top&quot;:108.95,&quot;width&quot;:992.7}"/>
</p:tagLst>
</file>

<file path=ppt/tags/tag69.xml><?xml version="1.0" encoding="utf-8"?>
<p:tagLst xmlns:p="http://schemas.openxmlformats.org/presentationml/2006/main">
  <p:tag name="KSO_WM_DIAGRAM_VIRTUALLY_FRAME" val="{&quot;height&quot;:432.15,&quot;left&quot;:12.2,&quot;top&quot;:108.95,&quot;width&quot;:992.7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DIAGRAM_VIRTUALLY_FRAME" val="{&quot;height&quot;:463.25,&quot;left&quot;:18.3,&quot;top&quot;:57.15,&quot;width&quot;:916.1}"/>
</p:tagLst>
</file>

<file path=ppt/tags/tag77.xml><?xml version="1.0" encoding="utf-8"?>
<p:tagLst xmlns:p="http://schemas.openxmlformats.org/presentationml/2006/main">
  <p:tag name="KSO_WM_DIAGRAM_VIRTUALLY_FRAME" val="{&quot;height&quot;:463.25,&quot;left&quot;:18.3,&quot;top&quot;:57.15,&quot;width&quot;:916.1}"/>
</p:tagLst>
</file>

<file path=ppt/tags/tag78.xml><?xml version="1.0" encoding="utf-8"?>
<p:tagLst xmlns:p="http://schemas.openxmlformats.org/presentationml/2006/main">
  <p:tag name="KSO_WM_DIAGRAM_VIRTUALLY_FRAME" val="{&quot;height&quot;:463.25,&quot;left&quot;:18.3,&quot;top&quot;:57.15,&quot;width&quot;:916.1}"/>
</p:tagLst>
</file>

<file path=ppt/tags/tag79.xml><?xml version="1.0" encoding="utf-8"?>
<p:tagLst xmlns:p="http://schemas.openxmlformats.org/presentationml/2006/main">
  <p:tag name="KSO_WM_DIAGRAM_VIRTUALLY_FRAME" val="{&quot;height&quot;:463.25,&quot;left&quot;:18.3,&quot;top&quot;:57.15,&quot;width&quot;:916.1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DIAGRAM_VIRTUALLY_FRAME" val="{&quot;height&quot;:463.25,&quot;left&quot;:18.3,&quot;top&quot;:57.15,&quot;width&quot;:916.1}"/>
</p:tagLst>
</file>

<file path=ppt/tags/tag81.xml><?xml version="1.0" encoding="utf-8"?>
<p:tagLst xmlns:p="http://schemas.openxmlformats.org/presentationml/2006/main">
  <p:tag name="KSO_WM_DIAGRAM_VIRTUALLY_FRAME" val="{&quot;height&quot;:463.25,&quot;left&quot;:18.3,&quot;top&quot;:57.15,&quot;width&quot;:916.1}"/>
</p:tagLst>
</file>

<file path=ppt/tags/tag82.xml><?xml version="1.0" encoding="utf-8"?>
<p:tagLst xmlns:p="http://schemas.openxmlformats.org/presentationml/2006/main">
  <p:tag name="KSO_WM_DIAGRAM_VIRTUALLY_FRAME" val="{&quot;height&quot;:463.25,&quot;left&quot;:18.3,&quot;top&quot;:57.15,&quot;width&quot;:916.1}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DIAGRAM_VIRTUALLY_FRAME" val="{&quot;height&quot;:166.7,&quot;left&quot;:40.65,&quot;top&quot;:82.75,&quot;width&quot;:496.7}"/>
</p:tagLst>
</file>

<file path=ppt/tags/tag96.xml><?xml version="1.0" encoding="utf-8"?>
<p:tagLst xmlns:p="http://schemas.openxmlformats.org/presentationml/2006/main">
  <p:tag name="KSO_WM_DIAGRAM_VIRTUALLY_FRAME" val="{&quot;height&quot;:166.7,&quot;left&quot;:40.65,&quot;top&quot;:82.75,&quot;width&quot;:496.7}"/>
</p:tagLst>
</file>

<file path=ppt/tags/tag97.xml><?xml version="1.0" encoding="utf-8"?>
<p:tagLst xmlns:p="http://schemas.openxmlformats.org/presentationml/2006/main">
  <p:tag name="KSO_WM_DIAGRAM_VIRTUALLY_FRAME" val="{&quot;height&quot;:166.7,&quot;left&quot;:40.65,&quot;top&quot;:82.75,&quot;width&quot;:496.7}"/>
</p:tagLst>
</file>

<file path=ppt/tags/tag98.xml><?xml version="1.0" encoding="utf-8"?>
<p:tagLst xmlns:p="http://schemas.openxmlformats.org/presentationml/2006/main">
  <p:tag name="KSO_WM_DIAGRAM_VIRTUALLY_FRAME" val="{&quot;height&quot;:166.7,&quot;left&quot;:40.65,&quot;top&quot;:82.75,&quot;width&quot;:496.7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0</TotalTime>
  <Words>24563</Words>
  <Application>WPS 演示</Application>
  <PresentationFormat>自定义</PresentationFormat>
  <Paragraphs>1121</Paragraphs>
  <Slides>68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68</vt:i4>
      </vt:variant>
    </vt:vector>
  </HeadingPairs>
  <TitlesOfParts>
    <vt:vector size="86" baseType="lpstr">
      <vt:lpstr>Arial</vt:lpstr>
      <vt:lpstr>宋体</vt:lpstr>
      <vt:lpstr>Wingdings</vt:lpstr>
      <vt:lpstr>等线</vt:lpstr>
      <vt:lpstr>微软雅黑</vt:lpstr>
      <vt:lpstr>Calibri</vt:lpstr>
      <vt:lpstr>Times New Roman</vt:lpstr>
      <vt:lpstr>字魂58号-创中黑</vt:lpstr>
      <vt:lpstr>仿宋</vt:lpstr>
      <vt:lpstr>Arial Unicode MS</vt:lpstr>
      <vt:lpstr>等线 Light</vt:lpstr>
      <vt:lpstr>PingFang SC</vt:lpstr>
      <vt:lpstr>HelveticaNeue</vt:lpstr>
      <vt:lpstr>华文新魏</vt:lpstr>
      <vt:lpstr>Segoe Print</vt:lpstr>
      <vt:lpstr>黑体</vt:lpstr>
      <vt:lpstr>第一PPT，www.1ppt.com</vt:lpstr>
      <vt:lpstr>第一PPT，www.1ppt.com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保护动物</dc:title>
  <dc:creator>第一PPT</dc:creator>
  <cp:keywords>www.1ppt.com</cp:keywords>
  <dc:description>www.1ppt.com</dc:description>
  <cp:lastModifiedBy>Administrator</cp:lastModifiedBy>
  <cp:revision>65</cp:revision>
  <dcterms:created xsi:type="dcterms:W3CDTF">2019-06-11T08:11:00Z</dcterms:created>
  <dcterms:modified xsi:type="dcterms:W3CDTF">2025-07-22T06:02:54Z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DE32686780B444AE86188883E604F707_12</vt:lpwstr>
  </property>
  <property fmtid="{D5CDD505-2E9C-101B-9397-08002B2CF9AE}" pid="3" name="KSOProductBuildVer">
    <vt:lpwstr>2052-11.8.2.7978</vt:lpwstr>
  </property>
</Properties>
</file>