
<file path=[Content_Types].xml><?xml version="1.0" encoding="utf-8"?>
<Types xmlns="http://schemas.openxmlformats.org/package/2006/content-types">
  <Default Extension="jpeg" ContentType="image/jpeg"/>
  <Default Extension="png" ContentType="image/pn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78" r:id="rId3"/>
    <p:sldId id="256" r:id="rId4"/>
    <p:sldId id="257" r:id="rId5"/>
    <p:sldId id="259" r:id="rId6"/>
    <p:sldId id="258" r:id="rId8"/>
    <p:sldId id="265" r:id="rId9"/>
    <p:sldId id="264" r:id="rId10"/>
    <p:sldId id="263"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6"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0DEF4-3B90-4941-AE13-F2CBF11F675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153CC-F579-41AC-9218-B073FD07183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153CC-F579-41AC-9218-B073FD07183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153CC-F579-41AC-9218-B073FD07183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153CC-F579-41AC-9218-B073FD07183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5C9D3AC-B0BF-4C1C-B9F7-312BA018D84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8E09B1-471C-4BB3-96AC-E13C8D116DB4}"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5C9D3AC-B0BF-4C1C-B9F7-312BA018D84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8E09B1-471C-4BB3-96AC-E13C8D116DB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5C9D3AC-B0BF-4C1C-B9F7-312BA018D84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8E09B1-471C-4BB3-96AC-E13C8D116DB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5C9D3AC-B0BF-4C1C-B9F7-312BA018D84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8E09B1-471C-4BB3-96AC-E13C8D116DB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5C9D3AC-B0BF-4C1C-B9F7-312BA018D84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8E09B1-471C-4BB3-96AC-E13C8D116DB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85C9D3AC-B0BF-4C1C-B9F7-312BA018D84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8E09B1-471C-4BB3-96AC-E13C8D116DB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85C9D3AC-B0BF-4C1C-B9F7-312BA018D84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D8E09B1-471C-4BB3-96AC-E13C8D116DB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5C9D3AC-B0BF-4C1C-B9F7-312BA018D84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D8E09B1-471C-4BB3-96AC-E13C8D116DB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C9D3AC-B0BF-4C1C-B9F7-312BA018D84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8E09B1-471C-4BB3-96AC-E13C8D116DB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5C9D3AC-B0BF-4C1C-B9F7-312BA018D84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8E09B1-471C-4BB3-96AC-E13C8D116DB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5C9D3AC-B0BF-4C1C-B9F7-312BA018D84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8E09B1-471C-4BB3-96AC-E13C8D116DB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9D3AC-B0BF-4C1C-B9F7-312BA018D84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E09B1-471C-4BB3-96AC-E13C8D116DB4}"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png"/><Relationship Id="rId3" Type="http://schemas.openxmlformats.org/officeDocument/2006/relationships/image" Target="../media/image12.png"/><Relationship Id="rId2" Type="http://schemas.microsoft.com/office/2007/relationships/media" Target="../media/media5.mp4"/><Relationship Id="rId1" Type="http://schemas.openxmlformats.org/officeDocument/2006/relationships/video" Target="../media/media5.mp4"/></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2.mp3"/><Relationship Id="rId1" Type="http://schemas.openxmlformats.org/officeDocument/2006/relationships/audio" Target="../media/media2.mp3"/></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7.png"/><Relationship Id="rId2" Type="http://schemas.microsoft.com/office/2007/relationships/media" Target="../media/media3.mp4"/><Relationship Id="rId1" Type="http://schemas.openxmlformats.org/officeDocument/2006/relationships/video" Target="../media/media3.mp4"/></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microsoft.com/office/2007/relationships/media" Target="../media/media4.mp4"/><Relationship Id="rId1" Type="http://schemas.openxmlformats.org/officeDocument/2006/relationships/video" Target="../media/media4.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90199" y="859646"/>
            <a:ext cx="11739363" cy="5623943"/>
          </a:xfrm>
          <a:solidFill>
            <a:schemeClr val="bg2"/>
          </a:solidFill>
        </p:spPr>
        <p:txBody>
          <a:bodyPr>
            <a:normAutofit fontScale="55000" lnSpcReduction="20000"/>
          </a:bodyPr>
          <a:lstStyle/>
          <a:p>
            <a:r>
              <a:rPr lang="en-US" altLang="zh-CN" sz="4500" dirty="0">
                <a:solidFill>
                  <a:srgbClr val="002060"/>
                </a:solidFill>
              </a:rPr>
              <a:t>Dear Peter,</a:t>
            </a:r>
            <a:endParaRPr lang="en-US" altLang="zh-CN" sz="4500" dirty="0">
              <a:solidFill>
                <a:srgbClr val="002060"/>
              </a:solidFill>
            </a:endParaRPr>
          </a:p>
          <a:p>
            <a:r>
              <a:rPr lang="en-US" altLang="zh-CN" sz="4500" dirty="0">
                <a:solidFill>
                  <a:srgbClr val="002060"/>
                </a:solidFill>
              </a:rPr>
              <a:t>    I’m writing to </a:t>
            </a:r>
            <a:r>
              <a:rPr lang="en-US" altLang="zh-CN" sz="4500" dirty="0">
                <a:solidFill>
                  <a:srgbClr val="C00000"/>
                </a:solidFill>
              </a:rPr>
              <a:t>highly recommend</a:t>
            </a:r>
            <a:r>
              <a:rPr lang="en-US" altLang="zh-CN" sz="4500" dirty="0">
                <a:solidFill>
                  <a:srgbClr val="002060"/>
                </a:solidFill>
              </a:rPr>
              <a:t> a movie called Dead to Rights, </a:t>
            </a:r>
            <a:r>
              <a:rPr lang="en-US" altLang="zh-CN" sz="4500" dirty="0">
                <a:solidFill>
                  <a:srgbClr val="C00000"/>
                </a:solidFill>
              </a:rPr>
              <a:t>which left me deeply touched </a:t>
            </a:r>
            <a:r>
              <a:rPr lang="en-US" altLang="zh-CN" sz="4500" dirty="0">
                <a:solidFill>
                  <a:srgbClr val="002060"/>
                </a:solidFill>
              </a:rPr>
              <a:t>after I watched it last week. As a historical war drama, it </a:t>
            </a:r>
            <a:r>
              <a:rPr lang="en-US" altLang="zh-CN" sz="4500" dirty="0">
                <a:solidFill>
                  <a:srgbClr val="C00000"/>
                </a:solidFill>
              </a:rPr>
              <a:t>carries great significance</a:t>
            </a:r>
            <a:r>
              <a:rPr lang="en-US" altLang="zh-CN" sz="4500" dirty="0">
                <a:solidFill>
                  <a:srgbClr val="002060"/>
                </a:solidFill>
              </a:rPr>
              <a:t> that I think you shouldn’t miss.</a:t>
            </a:r>
            <a:endParaRPr lang="en-US" altLang="zh-CN" sz="4500" dirty="0">
              <a:solidFill>
                <a:srgbClr val="002060"/>
              </a:solidFill>
            </a:endParaRPr>
          </a:p>
          <a:p>
            <a:r>
              <a:rPr lang="en-US" altLang="zh-CN" sz="4500" dirty="0">
                <a:solidFill>
                  <a:srgbClr val="002060"/>
                </a:solidFill>
              </a:rPr>
              <a:t>   Set in Nanjing in 1937, the film tells the story of a group of ordinary Chinese civilians who hide in a small photo studio during the Japanese army’s occupation of the city. </a:t>
            </a:r>
            <a:r>
              <a:rPr lang="en-US" altLang="zh-CN" sz="4500" dirty="0">
                <a:solidFill>
                  <a:srgbClr val="C00000"/>
                </a:solidFill>
              </a:rPr>
              <a:t>What strikes me most </a:t>
            </a:r>
            <a:r>
              <a:rPr lang="en-US" altLang="zh-CN" sz="4500" dirty="0">
                <a:solidFill>
                  <a:srgbClr val="002060"/>
                </a:solidFill>
              </a:rPr>
              <a:t>is how a local postal worker, forced to develop films for a Japanese military photographer, discovers horrifying evidence of large-scale violence against unarmed people. Along with others, he risks his life to protect the negatives, determined to let the world know the truth. </a:t>
            </a:r>
            <a:r>
              <a:rPr lang="en-US" altLang="zh-CN" sz="4500" dirty="0">
                <a:solidFill>
                  <a:srgbClr val="C00000"/>
                </a:solidFill>
              </a:rPr>
              <a:t>The scenes, though shocking, are so powerful that they vividly remind us of the cruelty of the Nanjing Massacre.</a:t>
            </a:r>
            <a:endParaRPr lang="en-US" altLang="zh-CN" sz="4500" dirty="0">
              <a:solidFill>
                <a:srgbClr val="C00000"/>
              </a:solidFill>
            </a:endParaRPr>
          </a:p>
          <a:p>
            <a:r>
              <a:rPr lang="en-US" altLang="zh-CN" sz="4500" dirty="0">
                <a:solidFill>
                  <a:srgbClr val="002060"/>
                </a:solidFill>
              </a:rPr>
              <a:t>    It’s </a:t>
            </a:r>
            <a:r>
              <a:rPr lang="en-US" altLang="zh-CN" sz="4500" dirty="0">
                <a:solidFill>
                  <a:srgbClr val="C00000"/>
                </a:solidFill>
              </a:rPr>
              <a:t>definitely worth watching</a:t>
            </a:r>
            <a:r>
              <a:rPr lang="en-US" altLang="zh-CN" sz="4500" dirty="0">
                <a:solidFill>
                  <a:srgbClr val="002060"/>
                </a:solidFill>
              </a:rPr>
              <a:t>, not just for its moving plot but also because it makes us realize how important it is to remember history. Let’s plan to watch it together soon, and I’m sure we’ll have a lot to talk about afterward.</a:t>
            </a:r>
            <a:endParaRPr lang="en-US" altLang="zh-CN" sz="4500" dirty="0">
              <a:solidFill>
                <a:srgbClr val="002060"/>
              </a:solidFill>
            </a:endParaRPr>
          </a:p>
          <a:p>
            <a:r>
              <a:rPr lang="en-US" altLang="zh-CN" sz="4500" dirty="0">
                <a:solidFill>
                  <a:srgbClr val="002060"/>
                </a:solidFill>
              </a:rPr>
              <a:t>                                                                     Yours,</a:t>
            </a:r>
            <a:endParaRPr lang="en-US" altLang="zh-CN" sz="4500" dirty="0">
              <a:solidFill>
                <a:srgbClr val="002060"/>
              </a:solidFill>
            </a:endParaRPr>
          </a:p>
          <a:p>
            <a:r>
              <a:rPr lang="en-US" altLang="zh-CN" sz="4500" dirty="0">
                <a:solidFill>
                  <a:srgbClr val="002060"/>
                </a:solidFill>
              </a:rPr>
              <a:t>                                                                                                li Hua</a:t>
            </a:r>
            <a:endParaRPr lang="en-US" altLang="zh-CN" sz="4500" dirty="0">
              <a:solidFill>
                <a:srgbClr val="002060"/>
              </a:solidFill>
            </a:endParaRPr>
          </a:p>
          <a:p>
            <a:endParaRPr lang="en-US" altLang="zh-CN" b="1" dirty="0">
              <a:solidFill>
                <a:srgbClr val="002060"/>
              </a:solidFill>
            </a:endParaRPr>
          </a:p>
        </p:txBody>
      </p:sp>
      <p:sp>
        <p:nvSpPr>
          <p:cNvPr id="4" name="文本框 3"/>
          <p:cNvSpPr txBox="1"/>
          <p:nvPr/>
        </p:nvSpPr>
        <p:spPr>
          <a:xfrm>
            <a:off x="511582" y="80219"/>
            <a:ext cx="4201039" cy="461665"/>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应用文写作：书信</a:t>
            </a:r>
            <a:endParaRPr kumimoji="0" lang="zh-CN" altLang="en-US" sz="24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8297" y="541884"/>
            <a:ext cx="11476542" cy="1401900"/>
          </a:xfrm>
          <a:solidFill>
            <a:schemeClr val="accent1">
              <a:lumMod val="20000"/>
              <a:lumOff val="80000"/>
            </a:schemeClr>
          </a:solidFill>
        </p:spPr>
        <p:txBody>
          <a:bodyPr>
            <a:noAutofit/>
          </a:bodyPr>
          <a:lstStyle/>
          <a:p>
            <a:r>
              <a:rPr lang="zh-CN" altLang="en-US" sz="2800" b="1" dirty="0"/>
              <a:t>学校将组织观看</a:t>
            </a:r>
            <a:r>
              <a:rPr lang="en-US" altLang="zh-CN" sz="2800" b="1" dirty="0"/>
              <a:t>《Dead to Rights》</a:t>
            </a:r>
            <a:r>
              <a:rPr lang="zh-CN" altLang="en-US" sz="2800" b="1" dirty="0"/>
              <a:t>，请你以学生会名义写一则通知，告知观影时间（本周六下午 </a:t>
            </a:r>
            <a:r>
              <a:rPr lang="en-US" altLang="zh-CN" sz="2800" b="1" dirty="0"/>
              <a:t>2 </a:t>
            </a:r>
            <a:r>
              <a:rPr lang="zh-CN" altLang="en-US" sz="2800" b="1" dirty="0"/>
              <a:t>点）、地点（学校礼堂）及意义。</a:t>
            </a:r>
            <a:br>
              <a:rPr lang="zh-CN" altLang="en-US" sz="2800" b="1" dirty="0"/>
            </a:br>
            <a:r>
              <a:rPr lang="zh-CN" altLang="en-US" sz="2800" b="1" dirty="0"/>
              <a:t>（参考方向：电影主要内容，铭记历史、珍惜和平，提醒准时参加）</a:t>
            </a:r>
            <a:endParaRPr lang="zh-CN" altLang="en-US" sz="2800" b="1" dirty="0"/>
          </a:p>
        </p:txBody>
      </p:sp>
      <p:sp>
        <p:nvSpPr>
          <p:cNvPr id="3" name="内容占位符 2"/>
          <p:cNvSpPr>
            <a:spLocks noGrp="1"/>
          </p:cNvSpPr>
          <p:nvPr>
            <p:ph idx="1"/>
          </p:nvPr>
        </p:nvSpPr>
        <p:spPr>
          <a:xfrm>
            <a:off x="447161" y="1943784"/>
            <a:ext cx="11429087" cy="4539805"/>
          </a:xfrm>
          <a:solidFill>
            <a:schemeClr val="bg2"/>
          </a:solidFill>
        </p:spPr>
        <p:txBody>
          <a:bodyPr>
            <a:normAutofit fontScale="92500" lnSpcReduction="10000"/>
          </a:bodyPr>
          <a:lstStyle/>
          <a:p>
            <a:r>
              <a:rPr lang="zh-CN" altLang="en-US" dirty="0">
                <a:highlight>
                  <a:srgbClr val="FFFF00"/>
                </a:highlight>
              </a:rPr>
              <a:t>第一段：</a:t>
            </a:r>
            <a:r>
              <a:rPr lang="zh-CN" altLang="en-US" dirty="0"/>
              <a:t>明确通知主题（组织观看</a:t>
            </a:r>
            <a:r>
              <a:rPr lang="en-US" altLang="zh-CN" dirty="0"/>
              <a:t>《Dead to Rights》</a:t>
            </a:r>
            <a:r>
              <a:rPr lang="zh-CN" altLang="en-US" dirty="0"/>
              <a:t>），告知时间（本周六下午 </a:t>
            </a:r>
            <a:r>
              <a:rPr lang="en-US" altLang="zh-CN" dirty="0"/>
              <a:t>2 </a:t>
            </a:r>
            <a:r>
              <a:rPr lang="zh-CN" altLang="en-US" dirty="0"/>
              <a:t>点）和地点（学校礼堂）。</a:t>
            </a:r>
            <a:endParaRPr lang="zh-CN" altLang="en-US" dirty="0"/>
          </a:p>
          <a:p>
            <a:r>
              <a:rPr lang="zh-CN" altLang="en-US" dirty="0"/>
              <a:t>关键词：</a:t>
            </a:r>
            <a:r>
              <a:rPr lang="en-US" altLang="zh-CN" dirty="0"/>
              <a:t>notice, organize, time, place</a:t>
            </a:r>
            <a:endParaRPr lang="en-US" altLang="zh-CN" dirty="0"/>
          </a:p>
          <a:p>
            <a:r>
              <a:rPr lang="zh-CN" altLang="en-US" dirty="0"/>
              <a:t>核心短语：</a:t>
            </a:r>
            <a:r>
              <a:rPr lang="en-US" altLang="zh-CN" dirty="0"/>
              <a:t>be glad to inform, take place, at the school hall</a:t>
            </a:r>
            <a:endParaRPr lang="en-US" altLang="zh-CN" dirty="0"/>
          </a:p>
          <a:p>
            <a:r>
              <a:rPr lang="zh-CN" altLang="en-US" dirty="0">
                <a:highlight>
                  <a:srgbClr val="FFFF00"/>
                </a:highlight>
              </a:rPr>
              <a:t>第二段</a:t>
            </a:r>
            <a:r>
              <a:rPr lang="zh-CN" altLang="en-US" dirty="0"/>
              <a:t>：说明观影意义 </a:t>
            </a:r>
            <a:r>
              <a:rPr lang="en-US" altLang="zh-CN" dirty="0"/>
              <a:t>—— </a:t>
            </a:r>
            <a:r>
              <a:rPr lang="zh-CN" altLang="en-US" dirty="0"/>
              <a:t>了解南京历史，铭记战争伤痛，珍惜和平。</a:t>
            </a:r>
            <a:endParaRPr lang="zh-CN" altLang="en-US" dirty="0"/>
          </a:p>
          <a:p>
            <a:r>
              <a:rPr lang="zh-CN" altLang="en-US" dirty="0"/>
              <a:t>关键词：</a:t>
            </a:r>
            <a:r>
              <a:rPr lang="en-US" altLang="zh-CN" dirty="0"/>
              <a:t>significance, history, peace, remember</a:t>
            </a:r>
            <a:endParaRPr lang="en-US" altLang="zh-CN" dirty="0"/>
          </a:p>
          <a:p>
            <a:r>
              <a:rPr lang="zh-CN" altLang="en-US" dirty="0"/>
              <a:t>核心短语：</a:t>
            </a:r>
            <a:r>
              <a:rPr lang="en-US" altLang="zh-CN" dirty="0"/>
              <a:t>help us learn about, remind us to cherish, avoid tragedies</a:t>
            </a:r>
            <a:endParaRPr lang="en-US" altLang="zh-CN" dirty="0"/>
          </a:p>
          <a:p>
            <a:r>
              <a:rPr lang="zh-CN" altLang="en-US" dirty="0">
                <a:highlight>
                  <a:srgbClr val="FFFF00"/>
                </a:highlight>
              </a:rPr>
              <a:t>第三段</a:t>
            </a:r>
            <a:r>
              <a:rPr lang="zh-CN" altLang="en-US" dirty="0"/>
              <a:t>：提醒准时参加，保持秩序。</a:t>
            </a:r>
            <a:endParaRPr lang="zh-CN" altLang="en-US" dirty="0"/>
          </a:p>
          <a:p>
            <a:r>
              <a:rPr lang="zh-CN" altLang="en-US" dirty="0"/>
              <a:t>关键词：</a:t>
            </a:r>
            <a:r>
              <a:rPr lang="en-US" altLang="zh-CN" dirty="0"/>
              <a:t>attend on time, order</a:t>
            </a:r>
            <a:endParaRPr lang="en-US" altLang="zh-CN" dirty="0"/>
          </a:p>
          <a:p>
            <a:r>
              <a:rPr lang="zh-CN" altLang="en-US" dirty="0"/>
              <a:t>核心短语：</a:t>
            </a:r>
            <a:r>
              <a:rPr lang="en-US" altLang="zh-CN" dirty="0"/>
              <a:t>please be present, keep quiet, don’t be late</a:t>
            </a:r>
            <a:endParaRPr lang="zh-CN" altLang="en-US" dirty="0"/>
          </a:p>
        </p:txBody>
      </p:sp>
      <p:sp>
        <p:nvSpPr>
          <p:cNvPr id="4" name="文本框 3"/>
          <p:cNvSpPr txBox="1"/>
          <p:nvPr/>
        </p:nvSpPr>
        <p:spPr>
          <a:xfrm>
            <a:off x="511582" y="80219"/>
            <a:ext cx="4201039" cy="461665"/>
          </a:xfrm>
          <a:prstGeom prst="rect">
            <a:avLst/>
          </a:prstGeom>
          <a:solidFill>
            <a:schemeClr val="tx1"/>
          </a:solidFill>
        </p:spPr>
        <p:txBody>
          <a:bodyPr wrap="square">
            <a:spAutoFit/>
          </a:bodyPr>
          <a:lstStyle/>
          <a:p>
            <a:pPr lvl="0"/>
            <a:r>
              <a:rPr kumimoji="0" lang="zh-CN" altLang="en-US" sz="24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应用文写作：</a:t>
            </a:r>
            <a:r>
              <a:rPr lang="zh-CN" altLang="en-US" sz="2400" b="1" dirty="0">
                <a:solidFill>
                  <a:schemeClr val="bg1"/>
                </a:solidFill>
              </a:rPr>
              <a:t>通知</a:t>
            </a:r>
            <a:endParaRPr kumimoji="0" lang="zh-CN" altLang="en-US" sz="2400" b="1" i="0" u="none" strike="noStrike" kern="1200" cap="none" spc="0" normalizeH="0" baseline="0" noProof="0" dirty="0">
              <a:ln>
                <a:noFill/>
              </a:ln>
              <a:solidFill>
                <a:schemeClr val="bg1"/>
              </a:solidFill>
              <a:effectLst/>
              <a:uLnTx/>
              <a:uFillTx/>
              <a:latin typeface="等线" panose="02010600030101010101" charset="-122"/>
              <a:ea typeface="等线" panose="02010600030101010101" charset="-122"/>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90199" y="859646"/>
            <a:ext cx="11739363" cy="5623943"/>
          </a:xfrm>
          <a:solidFill>
            <a:schemeClr val="bg2"/>
          </a:solidFill>
        </p:spPr>
        <p:txBody>
          <a:bodyPr>
            <a:normAutofit fontScale="92500" lnSpcReduction="20000"/>
          </a:bodyPr>
          <a:lstStyle/>
          <a:p>
            <a:r>
              <a:rPr lang="en-US" altLang="zh-CN" b="1" dirty="0">
                <a:solidFill>
                  <a:srgbClr val="002060"/>
                </a:solidFill>
              </a:rPr>
              <a:t>                                                 Notice</a:t>
            </a:r>
            <a:endParaRPr lang="en-US" altLang="zh-CN" b="1" dirty="0">
              <a:solidFill>
                <a:srgbClr val="002060"/>
              </a:solidFill>
            </a:endParaRPr>
          </a:p>
          <a:p>
            <a:r>
              <a:rPr lang="en-US" altLang="zh-CN" b="1" dirty="0">
                <a:solidFill>
                  <a:srgbClr val="002060"/>
                </a:solidFill>
              </a:rPr>
              <a:t>     </a:t>
            </a:r>
            <a:r>
              <a:rPr lang="en-US" altLang="zh-CN" dirty="0">
                <a:solidFill>
                  <a:srgbClr val="002060"/>
                </a:solidFill>
              </a:rPr>
              <a:t>The Students’ Union </a:t>
            </a:r>
            <a:r>
              <a:rPr lang="en-US" altLang="zh-CN" dirty="0">
                <a:solidFill>
                  <a:srgbClr val="C00000"/>
                </a:solidFill>
              </a:rPr>
              <a:t>is pleased to inform </a:t>
            </a:r>
            <a:r>
              <a:rPr lang="en-US" altLang="zh-CN" dirty="0">
                <a:solidFill>
                  <a:srgbClr val="002060"/>
                </a:solidFill>
              </a:rPr>
              <a:t>you that a special screening of the historical drama Dead to Rights will be held this Saturday. </a:t>
            </a:r>
            <a:r>
              <a:rPr lang="en-US" altLang="zh-CN" dirty="0">
                <a:solidFill>
                  <a:srgbClr val="C00000"/>
                </a:solidFill>
              </a:rPr>
              <a:t>Scheduled to start </a:t>
            </a:r>
            <a:r>
              <a:rPr lang="en-US" altLang="zh-CN" dirty="0">
                <a:solidFill>
                  <a:srgbClr val="002060"/>
                </a:solidFill>
              </a:rPr>
              <a:t>at 2 p.m. sharp, the film will be played in the school hall, where seating will be arranged in advance for all attendees.</a:t>
            </a:r>
            <a:endParaRPr lang="en-US" altLang="zh-CN" dirty="0">
              <a:solidFill>
                <a:srgbClr val="002060"/>
              </a:solidFill>
            </a:endParaRPr>
          </a:p>
          <a:p>
            <a:r>
              <a:rPr lang="en-US" altLang="zh-CN" dirty="0">
                <a:solidFill>
                  <a:srgbClr val="002060"/>
                </a:solidFill>
              </a:rPr>
              <a:t>  Set in Nanjing in 1937, the </a:t>
            </a:r>
            <a:r>
              <a:rPr lang="en-US" altLang="zh-CN" dirty="0">
                <a:solidFill>
                  <a:srgbClr val="C00000"/>
                </a:solidFill>
              </a:rPr>
              <a:t>film vividly depicts the struggles of ordinary Chinese civilians </a:t>
            </a:r>
            <a:r>
              <a:rPr lang="en-US" altLang="zh-CN" dirty="0">
                <a:solidFill>
                  <a:srgbClr val="002060"/>
                </a:solidFill>
              </a:rPr>
              <a:t>during the city’s darkest days, as they risk their lives to preserve evidence of historical truths. By watching it, we can gain a deeper understanding of the suffering endured by our ancestors and reflect on the value of peace—lessons that are vital for every young person. </a:t>
            </a:r>
            <a:r>
              <a:rPr lang="en-US" altLang="zh-CN" dirty="0">
                <a:solidFill>
                  <a:srgbClr val="C00000"/>
                </a:solidFill>
              </a:rPr>
              <a:t>This is more than just a movie; it is a chance to connect with our history.</a:t>
            </a:r>
            <a:endParaRPr lang="en-US" altLang="zh-CN" dirty="0">
              <a:solidFill>
                <a:srgbClr val="C00000"/>
              </a:solidFill>
            </a:endParaRPr>
          </a:p>
          <a:p>
            <a:r>
              <a:rPr lang="en-US" altLang="zh-CN" dirty="0">
                <a:solidFill>
                  <a:srgbClr val="002060"/>
                </a:solidFill>
              </a:rPr>
              <a:t>     We kindly request that you arrive 10 minutes early to avoid delays and maintain silence throughout the screening to ensure a respectful atmosphere for all. Your participation will not only enrich your knowledge but also help keep the memory of history alive.</a:t>
            </a:r>
            <a:endParaRPr lang="en-US" altLang="zh-CN" dirty="0">
              <a:solidFill>
                <a:srgbClr val="002060"/>
              </a:solidFill>
            </a:endParaRPr>
          </a:p>
          <a:p>
            <a:pPr marL="0" indent="0">
              <a:buNone/>
            </a:pPr>
            <a:r>
              <a:rPr lang="en-US" altLang="zh-CN" dirty="0">
                <a:solidFill>
                  <a:srgbClr val="002060"/>
                </a:solidFill>
              </a:rPr>
              <a:t>       Don’t miss this meaningful opportunity.</a:t>
            </a:r>
            <a:endParaRPr lang="en-US" altLang="zh-CN" dirty="0">
              <a:solidFill>
                <a:srgbClr val="002060"/>
              </a:solidFill>
            </a:endParaRPr>
          </a:p>
        </p:txBody>
      </p:sp>
      <p:sp>
        <p:nvSpPr>
          <p:cNvPr id="4" name="文本框 3"/>
          <p:cNvSpPr txBox="1"/>
          <p:nvPr/>
        </p:nvSpPr>
        <p:spPr>
          <a:xfrm>
            <a:off x="511582" y="80219"/>
            <a:ext cx="4201039" cy="461665"/>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应用文写作：通知</a:t>
            </a:r>
            <a:endParaRPr kumimoji="0" lang="zh-CN" altLang="en-US" sz="24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8297" y="541884"/>
            <a:ext cx="11684608" cy="1401900"/>
          </a:xfrm>
          <a:solidFill>
            <a:schemeClr val="accent1">
              <a:lumMod val="20000"/>
              <a:lumOff val="80000"/>
            </a:schemeClr>
          </a:solidFill>
        </p:spPr>
        <p:txBody>
          <a:bodyPr>
            <a:noAutofit/>
          </a:bodyPr>
          <a:lstStyle/>
          <a:p>
            <a:r>
              <a:rPr lang="zh-CN" altLang="en-US" sz="2800" b="1" dirty="0"/>
              <a:t>假如你是李华，看完电影后，你想发起 “铭记历史，传承真相” 的校园倡议。请写一封倡议信，号召同学行动。</a:t>
            </a:r>
            <a:br>
              <a:rPr lang="zh-CN" altLang="en-US" sz="2800" b="1" dirty="0"/>
            </a:br>
            <a:r>
              <a:rPr lang="zh-CN" altLang="en-US" sz="2800" b="1" dirty="0"/>
              <a:t>（参考方向：呼吁了解历史、传播真相，以实际行动致敬先烈）</a:t>
            </a:r>
            <a:endParaRPr lang="zh-CN" altLang="en-US" sz="2800" b="1" dirty="0"/>
          </a:p>
        </p:txBody>
      </p:sp>
      <p:sp>
        <p:nvSpPr>
          <p:cNvPr id="3" name="内容占位符 2"/>
          <p:cNvSpPr>
            <a:spLocks noGrp="1"/>
          </p:cNvSpPr>
          <p:nvPr>
            <p:ph idx="1"/>
          </p:nvPr>
        </p:nvSpPr>
        <p:spPr>
          <a:xfrm>
            <a:off x="301152" y="1998540"/>
            <a:ext cx="11525819" cy="4589084"/>
          </a:xfrm>
          <a:solidFill>
            <a:schemeClr val="bg2"/>
          </a:solidFill>
        </p:spPr>
        <p:txBody>
          <a:bodyPr>
            <a:normAutofit fontScale="92500" lnSpcReduction="20000"/>
          </a:bodyPr>
          <a:lstStyle/>
          <a:p>
            <a:r>
              <a:rPr lang="zh-CN" altLang="en-US" dirty="0">
                <a:highlight>
                  <a:srgbClr val="FFFF00"/>
                </a:highlight>
              </a:rPr>
              <a:t>第一段：</a:t>
            </a:r>
            <a:r>
              <a:rPr lang="zh-CN" altLang="en-US" dirty="0"/>
              <a:t>引出倡议背景（观看</a:t>
            </a:r>
            <a:r>
              <a:rPr lang="en-US" altLang="zh-CN" dirty="0"/>
              <a:t>《Dead to Rights》</a:t>
            </a:r>
            <a:r>
              <a:rPr lang="zh-CN" altLang="en-US" dirty="0"/>
              <a:t>后深受触动），点明倡议主题（铭记历史，传承真相）。</a:t>
            </a:r>
            <a:endParaRPr lang="zh-CN" altLang="en-US" dirty="0"/>
          </a:p>
          <a:p>
            <a:r>
              <a:rPr lang="zh-CN" altLang="en-US" dirty="0"/>
              <a:t>关键词：</a:t>
            </a:r>
            <a:r>
              <a:rPr lang="en-US" altLang="zh-CN" dirty="0"/>
              <a:t>initiative, moved, remember history, spread truth</a:t>
            </a:r>
            <a:endParaRPr lang="en-US" altLang="zh-CN" dirty="0"/>
          </a:p>
          <a:p>
            <a:r>
              <a:rPr lang="zh-CN" altLang="en-US" dirty="0"/>
              <a:t>核心短语：</a:t>
            </a:r>
            <a:r>
              <a:rPr lang="en-US" altLang="zh-CN" dirty="0"/>
              <a:t>be inspired by, call on, take action</a:t>
            </a:r>
            <a:endParaRPr lang="en-US" altLang="zh-CN" dirty="0"/>
          </a:p>
          <a:p>
            <a:r>
              <a:rPr lang="zh-CN" altLang="en-US" dirty="0">
                <a:highlight>
                  <a:srgbClr val="FFFF00"/>
                </a:highlight>
              </a:rPr>
              <a:t>第二段：</a:t>
            </a:r>
            <a:r>
              <a:rPr lang="zh-CN" altLang="en-US" dirty="0"/>
              <a:t>具体呼吁行动 </a:t>
            </a:r>
            <a:r>
              <a:rPr lang="en-US" altLang="zh-CN" dirty="0"/>
              <a:t>—— </a:t>
            </a:r>
            <a:r>
              <a:rPr lang="zh-CN" altLang="en-US" dirty="0"/>
              <a:t>主动了解南京大屠杀历史，向他人讲述真相，尊重先烈。</a:t>
            </a:r>
            <a:endParaRPr lang="zh-CN" altLang="en-US" dirty="0"/>
          </a:p>
          <a:p>
            <a:r>
              <a:rPr lang="zh-CN" altLang="en-US" dirty="0"/>
              <a:t>关键词：</a:t>
            </a:r>
            <a:r>
              <a:rPr lang="en-US" altLang="zh-CN" dirty="0"/>
              <a:t>learn, spread, respect martyrs</a:t>
            </a:r>
            <a:endParaRPr lang="en-US" altLang="zh-CN" dirty="0"/>
          </a:p>
          <a:p>
            <a:r>
              <a:rPr lang="zh-CN" altLang="en-US" dirty="0"/>
              <a:t>核心短语：</a:t>
            </a:r>
            <a:r>
              <a:rPr lang="en-US" altLang="zh-CN" dirty="0"/>
              <a:t>learn more about, tell the truth to, in memory of</a:t>
            </a:r>
            <a:endParaRPr lang="en-US" altLang="zh-CN" dirty="0"/>
          </a:p>
          <a:p>
            <a:r>
              <a:rPr lang="zh-CN" altLang="en-US" dirty="0">
                <a:highlight>
                  <a:srgbClr val="FFFF00"/>
                </a:highlight>
              </a:rPr>
              <a:t>第三段：</a:t>
            </a:r>
            <a:r>
              <a:rPr lang="zh-CN" altLang="en-US" dirty="0"/>
              <a:t>强调行动意义（避免历史重演，让真相永存），鼓励大家共同参与。</a:t>
            </a:r>
            <a:endParaRPr lang="zh-CN" altLang="en-US" dirty="0"/>
          </a:p>
          <a:p>
            <a:r>
              <a:rPr lang="zh-CN" altLang="en-US" dirty="0"/>
              <a:t>关键词：</a:t>
            </a:r>
            <a:r>
              <a:rPr lang="en-US" altLang="zh-CN" dirty="0"/>
              <a:t>meaning, repeat, last forever</a:t>
            </a:r>
            <a:endParaRPr lang="en-US" altLang="zh-CN" dirty="0"/>
          </a:p>
          <a:p>
            <a:r>
              <a:rPr lang="zh-CN" altLang="en-US" dirty="0"/>
              <a:t>核心短语：</a:t>
            </a:r>
            <a:r>
              <a:rPr lang="en-US" altLang="zh-CN" dirty="0"/>
              <a:t>prevent from, work together, make a difference</a:t>
            </a:r>
            <a:endParaRPr lang="zh-CN" altLang="en-US" dirty="0"/>
          </a:p>
        </p:txBody>
      </p:sp>
      <p:sp>
        <p:nvSpPr>
          <p:cNvPr id="4" name="文本框 3"/>
          <p:cNvSpPr txBox="1"/>
          <p:nvPr/>
        </p:nvSpPr>
        <p:spPr>
          <a:xfrm>
            <a:off x="511582" y="80219"/>
            <a:ext cx="4201039" cy="461665"/>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应用文写作：倡议信</a:t>
            </a:r>
            <a:endParaRPr kumimoji="0" lang="zh-CN" altLang="en-US" sz="24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90199" y="859646"/>
            <a:ext cx="11739363" cy="5623943"/>
          </a:xfrm>
          <a:solidFill>
            <a:schemeClr val="bg2"/>
          </a:solidFill>
        </p:spPr>
        <p:txBody>
          <a:bodyPr>
            <a:normAutofit fontScale="92500" lnSpcReduction="20000"/>
          </a:bodyPr>
          <a:lstStyle/>
          <a:p>
            <a:r>
              <a:rPr lang="en-US" altLang="zh-CN" dirty="0">
                <a:solidFill>
                  <a:srgbClr val="002060"/>
                </a:solidFill>
              </a:rPr>
              <a:t>Dear schoolmates,</a:t>
            </a:r>
            <a:endParaRPr lang="en-US" altLang="zh-CN" dirty="0">
              <a:solidFill>
                <a:srgbClr val="002060"/>
              </a:solidFill>
            </a:endParaRPr>
          </a:p>
          <a:p>
            <a:r>
              <a:rPr lang="en-US" altLang="zh-CN" dirty="0">
                <a:solidFill>
                  <a:srgbClr val="002060"/>
                </a:solidFill>
              </a:rPr>
              <a:t>   Having watched Dead to Rights, I </a:t>
            </a:r>
            <a:r>
              <a:rPr lang="en-US" altLang="zh-CN" dirty="0">
                <a:solidFill>
                  <a:srgbClr val="C00000"/>
                </a:solidFill>
              </a:rPr>
              <a:t>was profoundly stirred by </a:t>
            </a:r>
            <a:r>
              <a:rPr lang="en-US" altLang="zh-CN" dirty="0">
                <a:solidFill>
                  <a:srgbClr val="002060"/>
                </a:solidFill>
              </a:rPr>
              <a:t>its raw portrayal of history—a film that doesn’t just tell a story, but </a:t>
            </a:r>
            <a:r>
              <a:rPr lang="en-US" altLang="zh-CN" dirty="0">
                <a:solidFill>
                  <a:srgbClr val="C00000"/>
                </a:solidFill>
              </a:rPr>
              <a:t>screams the truth we must never let fade.</a:t>
            </a:r>
            <a:r>
              <a:rPr lang="en-US" altLang="zh-CN" dirty="0">
                <a:solidFill>
                  <a:srgbClr val="002060"/>
                </a:solidFill>
              </a:rPr>
              <a:t> Thus, I earnestly call on every one of us to </a:t>
            </a:r>
            <a:r>
              <a:rPr lang="en-US" altLang="zh-CN" dirty="0">
                <a:solidFill>
                  <a:srgbClr val="C00000"/>
                </a:solidFill>
              </a:rPr>
              <a:t>embrace the mission of “remembering history and passing on the truth.”</a:t>
            </a:r>
            <a:endParaRPr lang="en-US" altLang="zh-CN" dirty="0">
              <a:solidFill>
                <a:srgbClr val="C00000"/>
              </a:solidFill>
            </a:endParaRPr>
          </a:p>
          <a:p>
            <a:r>
              <a:rPr lang="en-US" altLang="zh-CN" dirty="0">
                <a:solidFill>
                  <a:srgbClr val="002060"/>
                </a:solidFill>
              </a:rPr>
              <a:t>   To honor the souls lost in the Nanjing Massacre, let us dig deeper into this chapter: </a:t>
            </a:r>
            <a:r>
              <a:rPr lang="en-US" altLang="zh-CN" dirty="0">
                <a:solidFill>
                  <a:srgbClr val="C00000"/>
                </a:solidFill>
              </a:rPr>
              <a:t>flip through historical records, explore documentaries, or visit memorials. </a:t>
            </a:r>
            <a:r>
              <a:rPr lang="en-US" altLang="zh-CN" dirty="0">
                <a:solidFill>
                  <a:srgbClr val="002060"/>
                </a:solidFill>
              </a:rPr>
              <a:t>These acts are not mere learning; they are tributes to the innocent lives cut short and the brave souls who risked everything to preserve evidence, just like the characters in the film. Moreover</a:t>
            </a:r>
            <a:r>
              <a:rPr lang="en-US" altLang="zh-CN" dirty="0">
                <a:solidFill>
                  <a:srgbClr val="C00000"/>
                </a:solidFill>
              </a:rPr>
              <a:t>, let’s take every chance to share these truths</a:t>
            </a:r>
            <a:r>
              <a:rPr lang="en-US" altLang="zh-CN" dirty="0">
                <a:solidFill>
                  <a:srgbClr val="002060"/>
                </a:solidFill>
              </a:rPr>
              <a:t>—with peers, family, or even online—so that the darkness of 1937 is never buried under silence.</a:t>
            </a:r>
            <a:endParaRPr lang="en-US" altLang="zh-CN" dirty="0">
              <a:solidFill>
                <a:srgbClr val="002060"/>
              </a:solidFill>
            </a:endParaRPr>
          </a:p>
          <a:p>
            <a:r>
              <a:rPr lang="en-US" altLang="zh-CN" dirty="0">
                <a:solidFill>
                  <a:srgbClr val="002060"/>
                </a:solidFill>
              </a:rPr>
              <a:t>   </a:t>
            </a:r>
            <a:r>
              <a:rPr lang="en-US" altLang="zh-CN" dirty="0">
                <a:solidFill>
                  <a:srgbClr val="C00000"/>
                </a:solidFill>
              </a:rPr>
              <a:t>History repeats only when we choose to forget</a:t>
            </a:r>
            <a:r>
              <a:rPr lang="en-US" altLang="zh-CN" dirty="0">
                <a:solidFill>
                  <a:srgbClr val="002060"/>
                </a:solidFill>
              </a:rPr>
              <a:t>. Our collective efforts, no matter how small, can weave a shield against ignorance. Let’s vow to be guardians of truth: to study, to speak, to act. </a:t>
            </a:r>
            <a:r>
              <a:rPr lang="en-US" altLang="zh-CN" dirty="0">
                <a:solidFill>
                  <a:srgbClr val="C00000"/>
                </a:solidFill>
              </a:rPr>
              <a:t>Together, we can ensure that the sacrifices of the past light the way for a future that cherishes peace.</a:t>
            </a:r>
            <a:endParaRPr lang="en-US" altLang="zh-CN" dirty="0">
              <a:solidFill>
                <a:srgbClr val="C00000"/>
              </a:solidFill>
            </a:endParaRPr>
          </a:p>
          <a:p>
            <a:r>
              <a:rPr lang="en-US" altLang="zh-CN" dirty="0">
                <a:solidFill>
                  <a:srgbClr val="002060"/>
                </a:solidFill>
              </a:rPr>
              <a:t>  Join this cause—for memory, for justice, for us all.</a:t>
            </a:r>
            <a:endParaRPr lang="en-US" altLang="zh-CN" dirty="0">
              <a:solidFill>
                <a:srgbClr val="002060"/>
              </a:solidFill>
            </a:endParaRPr>
          </a:p>
        </p:txBody>
      </p:sp>
      <p:sp>
        <p:nvSpPr>
          <p:cNvPr id="4" name="文本框 3"/>
          <p:cNvSpPr txBox="1"/>
          <p:nvPr/>
        </p:nvSpPr>
        <p:spPr>
          <a:xfrm>
            <a:off x="511582" y="80219"/>
            <a:ext cx="4201039" cy="461665"/>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应用文写作：倡议信</a:t>
            </a:r>
            <a:endParaRPr kumimoji="0" lang="zh-CN" altLang="en-US" sz="24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11582" y="80219"/>
            <a:ext cx="4201039" cy="461665"/>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语料积累</a:t>
            </a:r>
            <a:endParaRPr kumimoji="0" lang="zh-CN" altLang="en-US" sz="24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6" name="文本框 5"/>
          <p:cNvSpPr txBox="1"/>
          <p:nvPr/>
        </p:nvSpPr>
        <p:spPr>
          <a:xfrm>
            <a:off x="339478" y="784930"/>
            <a:ext cx="4201039" cy="6001643"/>
          </a:xfrm>
          <a:prstGeom prst="rect">
            <a:avLst/>
          </a:prstGeom>
          <a:solidFill>
            <a:schemeClr val="accent1">
              <a:lumMod val="20000"/>
              <a:lumOff val="80000"/>
            </a:schemeClr>
          </a:solidFill>
        </p:spPr>
        <p:txBody>
          <a:bodyPr wrap="square">
            <a:spAutoFit/>
          </a:bodyPr>
          <a:lstStyle/>
          <a:p>
            <a:r>
              <a:rPr lang="zh-CN" altLang="en-US" sz="2400" dirty="0">
                <a:highlight>
                  <a:srgbClr val="FFFF00"/>
                </a:highlight>
              </a:rPr>
              <a:t>一、名词（</a:t>
            </a:r>
            <a:r>
              <a:rPr lang="en-US" altLang="zh-CN" sz="2400" dirty="0">
                <a:highlight>
                  <a:srgbClr val="FFFF00"/>
                </a:highlight>
              </a:rPr>
              <a:t>Nouns</a:t>
            </a:r>
            <a:r>
              <a:rPr lang="zh-CN" altLang="en-US" sz="2400" dirty="0">
                <a:highlight>
                  <a:srgbClr val="FFFF00"/>
                </a:highlight>
              </a:rPr>
              <a:t>）</a:t>
            </a:r>
            <a:endParaRPr lang="zh-CN" altLang="en-US" sz="2400" dirty="0">
              <a:highlight>
                <a:srgbClr val="FFFF00"/>
              </a:highlight>
            </a:endParaRPr>
          </a:p>
          <a:p>
            <a:r>
              <a:rPr lang="en-US" altLang="zh-CN" sz="2400" dirty="0"/>
              <a:t>historical significance </a:t>
            </a:r>
            <a:r>
              <a:rPr lang="zh-CN" altLang="en-US" sz="2400" dirty="0"/>
              <a:t>历史意义</a:t>
            </a:r>
            <a:endParaRPr lang="zh-CN" altLang="en-US" sz="2400" dirty="0"/>
          </a:p>
          <a:p>
            <a:r>
              <a:rPr lang="en-US" altLang="zh-CN" sz="2400" dirty="0"/>
              <a:t>atrocity </a:t>
            </a:r>
            <a:r>
              <a:rPr lang="zh-CN" altLang="en-US" sz="2400" dirty="0"/>
              <a:t>暴行</a:t>
            </a:r>
            <a:endParaRPr lang="zh-CN" altLang="en-US" sz="2400" dirty="0"/>
          </a:p>
          <a:p>
            <a:r>
              <a:rPr lang="en-US" altLang="zh-CN" sz="2400" dirty="0"/>
              <a:t>massacre </a:t>
            </a:r>
            <a:r>
              <a:rPr lang="zh-CN" altLang="en-US" sz="2400" dirty="0"/>
              <a:t>大屠杀</a:t>
            </a:r>
            <a:endParaRPr lang="zh-CN" altLang="en-US" sz="2400" dirty="0"/>
          </a:p>
          <a:p>
            <a:r>
              <a:rPr lang="en-US" altLang="zh-CN" sz="2400" dirty="0"/>
              <a:t>civilian </a:t>
            </a:r>
            <a:r>
              <a:rPr lang="zh-CN" altLang="en-US" sz="2400" dirty="0"/>
              <a:t>平民</a:t>
            </a:r>
            <a:endParaRPr lang="zh-CN" altLang="en-US" sz="2400" dirty="0"/>
          </a:p>
          <a:p>
            <a:r>
              <a:rPr lang="en-US" altLang="zh-CN" sz="2400" dirty="0"/>
              <a:t>negative </a:t>
            </a:r>
            <a:r>
              <a:rPr lang="zh-CN" altLang="en-US" sz="2400" dirty="0"/>
              <a:t>底片（电影中特指记录暴行的胶片）</a:t>
            </a:r>
            <a:endParaRPr lang="zh-CN" altLang="en-US" sz="2400" dirty="0"/>
          </a:p>
          <a:p>
            <a:r>
              <a:rPr lang="en-US" altLang="zh-CN" sz="2400" dirty="0"/>
              <a:t>studio </a:t>
            </a:r>
            <a:r>
              <a:rPr lang="zh-CN" altLang="en-US" sz="2400" dirty="0"/>
              <a:t>工作室（文中指照相馆）</a:t>
            </a:r>
            <a:endParaRPr lang="zh-CN" altLang="en-US" sz="2400" dirty="0"/>
          </a:p>
          <a:p>
            <a:r>
              <a:rPr lang="en-US" altLang="zh-CN" sz="2400" dirty="0"/>
              <a:t>courage </a:t>
            </a:r>
            <a:r>
              <a:rPr lang="zh-CN" altLang="en-US" sz="2400" dirty="0"/>
              <a:t>勇气</a:t>
            </a:r>
            <a:endParaRPr lang="zh-CN" altLang="en-US" sz="2400" dirty="0"/>
          </a:p>
          <a:p>
            <a:r>
              <a:rPr lang="en-US" altLang="zh-CN" sz="2400" dirty="0"/>
              <a:t>martyr </a:t>
            </a:r>
            <a:r>
              <a:rPr lang="zh-CN" altLang="en-US" sz="2400" dirty="0"/>
              <a:t>烈士</a:t>
            </a:r>
            <a:endParaRPr lang="zh-CN" altLang="en-US" sz="2400" dirty="0"/>
          </a:p>
          <a:p>
            <a:r>
              <a:rPr lang="en-US" altLang="zh-CN" sz="2400" dirty="0"/>
              <a:t>peace </a:t>
            </a:r>
            <a:r>
              <a:rPr lang="zh-CN" altLang="en-US" sz="2400" dirty="0"/>
              <a:t>和平</a:t>
            </a:r>
            <a:endParaRPr lang="zh-CN" altLang="en-US" sz="2400" dirty="0"/>
          </a:p>
          <a:p>
            <a:r>
              <a:rPr lang="en-US" altLang="zh-CN" sz="2400" dirty="0"/>
              <a:t>truth </a:t>
            </a:r>
            <a:r>
              <a:rPr lang="zh-CN" altLang="en-US" sz="2400" dirty="0"/>
              <a:t>真相</a:t>
            </a:r>
            <a:endParaRPr lang="zh-CN" altLang="en-US" sz="2400" dirty="0"/>
          </a:p>
          <a:p>
            <a:r>
              <a:rPr lang="en-US" altLang="zh-CN" sz="2400" dirty="0"/>
              <a:t>memory </a:t>
            </a:r>
            <a:r>
              <a:rPr lang="zh-CN" altLang="en-US" sz="2400" dirty="0"/>
              <a:t>记忆</a:t>
            </a:r>
            <a:endParaRPr lang="zh-CN" altLang="en-US" sz="2400" dirty="0"/>
          </a:p>
          <a:p>
            <a:r>
              <a:rPr lang="en-US" altLang="zh-CN" sz="2400" dirty="0"/>
              <a:t>documentaries </a:t>
            </a:r>
            <a:r>
              <a:rPr lang="zh-CN" altLang="en-US" sz="2400" dirty="0"/>
              <a:t>纪录片</a:t>
            </a:r>
            <a:endParaRPr lang="zh-CN" altLang="en-US" sz="2400" dirty="0"/>
          </a:p>
          <a:p>
            <a:r>
              <a:rPr lang="en-US" altLang="zh-CN" sz="2400" dirty="0"/>
              <a:t>initiative </a:t>
            </a:r>
            <a:r>
              <a:rPr lang="zh-CN" altLang="en-US" sz="2400" dirty="0"/>
              <a:t>倡议</a:t>
            </a:r>
            <a:endParaRPr lang="zh-CN" altLang="en-US" sz="2400" dirty="0"/>
          </a:p>
        </p:txBody>
      </p:sp>
      <p:sp>
        <p:nvSpPr>
          <p:cNvPr id="8" name="文本框 7"/>
          <p:cNvSpPr txBox="1"/>
          <p:nvPr/>
        </p:nvSpPr>
        <p:spPr>
          <a:xfrm>
            <a:off x="1811004" y="1338927"/>
            <a:ext cx="4458385" cy="4893647"/>
          </a:xfrm>
          <a:prstGeom prst="rect">
            <a:avLst/>
          </a:prstGeom>
          <a:solidFill>
            <a:schemeClr val="accent6">
              <a:lumMod val="20000"/>
              <a:lumOff val="80000"/>
            </a:schemeClr>
          </a:solidFill>
        </p:spPr>
        <p:txBody>
          <a:bodyPr wrap="square">
            <a:spAutoFit/>
          </a:bodyPr>
          <a:lstStyle/>
          <a:p>
            <a:r>
              <a:rPr lang="zh-CN" altLang="en-US" sz="2400" dirty="0">
                <a:highlight>
                  <a:srgbClr val="FFFF00"/>
                </a:highlight>
              </a:rPr>
              <a:t>二、形容词（</a:t>
            </a:r>
            <a:r>
              <a:rPr lang="en-US" altLang="zh-CN" sz="2400" dirty="0">
                <a:highlight>
                  <a:srgbClr val="FFFF00"/>
                </a:highlight>
              </a:rPr>
              <a:t>Adjectives</a:t>
            </a:r>
            <a:r>
              <a:rPr lang="zh-CN" altLang="en-US" sz="2400" dirty="0">
                <a:highlight>
                  <a:srgbClr val="FFFF00"/>
                </a:highlight>
              </a:rPr>
              <a:t>）</a:t>
            </a:r>
            <a:endParaRPr lang="zh-CN" altLang="en-US" sz="2400" dirty="0">
              <a:highlight>
                <a:srgbClr val="FFFF00"/>
              </a:highlight>
            </a:endParaRPr>
          </a:p>
          <a:p>
            <a:r>
              <a:rPr lang="en-US" altLang="zh-CN" sz="2400" dirty="0"/>
              <a:t>historical </a:t>
            </a:r>
            <a:r>
              <a:rPr lang="zh-CN" altLang="en-US" sz="2400" dirty="0"/>
              <a:t>历史的</a:t>
            </a:r>
            <a:endParaRPr lang="zh-CN" altLang="en-US" sz="2400" dirty="0"/>
          </a:p>
          <a:p>
            <a:r>
              <a:rPr lang="en-US" altLang="zh-CN" sz="2400" dirty="0"/>
              <a:t>shocking </a:t>
            </a:r>
            <a:r>
              <a:rPr lang="zh-CN" altLang="en-US" sz="2400" dirty="0"/>
              <a:t>令人震撼的</a:t>
            </a:r>
            <a:endParaRPr lang="zh-CN" altLang="en-US" sz="2400" dirty="0"/>
          </a:p>
          <a:p>
            <a:r>
              <a:rPr lang="en-US" altLang="zh-CN" sz="2400" dirty="0"/>
              <a:t>meaningful </a:t>
            </a:r>
            <a:r>
              <a:rPr lang="zh-CN" altLang="en-US" sz="2400" dirty="0"/>
              <a:t>有意义的</a:t>
            </a:r>
            <a:endParaRPr lang="zh-CN" altLang="en-US" sz="2400" dirty="0"/>
          </a:p>
          <a:p>
            <a:r>
              <a:rPr lang="en-US" altLang="zh-CN" sz="2400" dirty="0"/>
              <a:t>profound </a:t>
            </a:r>
            <a:r>
              <a:rPr lang="zh-CN" altLang="en-US" sz="2400" dirty="0"/>
              <a:t>深刻的</a:t>
            </a:r>
            <a:endParaRPr lang="zh-CN" altLang="en-US" sz="2400" dirty="0"/>
          </a:p>
          <a:p>
            <a:r>
              <a:rPr lang="en-US" altLang="zh-CN" sz="2400" dirty="0"/>
              <a:t>unforgettable </a:t>
            </a:r>
            <a:r>
              <a:rPr lang="zh-CN" altLang="en-US" sz="2400" dirty="0"/>
              <a:t>难忘的</a:t>
            </a:r>
            <a:endParaRPr lang="zh-CN" altLang="en-US" sz="2400" dirty="0"/>
          </a:p>
          <a:p>
            <a:r>
              <a:rPr lang="en-US" altLang="zh-CN" sz="2400" dirty="0"/>
              <a:t>precious </a:t>
            </a:r>
            <a:r>
              <a:rPr lang="zh-CN" altLang="en-US" sz="2400" dirty="0"/>
              <a:t>珍贵的</a:t>
            </a:r>
            <a:endParaRPr lang="zh-CN" altLang="en-US" sz="2400" dirty="0"/>
          </a:p>
          <a:p>
            <a:r>
              <a:rPr lang="en-US" altLang="zh-CN" sz="2400" dirty="0"/>
              <a:t>painful </a:t>
            </a:r>
            <a:r>
              <a:rPr lang="zh-CN" altLang="en-US" sz="2400" dirty="0"/>
              <a:t>痛苦的</a:t>
            </a:r>
            <a:endParaRPr lang="zh-CN" altLang="en-US" sz="2400" dirty="0"/>
          </a:p>
          <a:p>
            <a:r>
              <a:rPr lang="en-US" altLang="zh-CN" sz="2400" dirty="0"/>
              <a:t>brave </a:t>
            </a:r>
            <a:r>
              <a:rPr lang="zh-CN" altLang="en-US" sz="2400" dirty="0"/>
              <a:t>勇敢的</a:t>
            </a:r>
            <a:endParaRPr lang="zh-CN" altLang="en-US" sz="2400" dirty="0"/>
          </a:p>
          <a:p>
            <a:r>
              <a:rPr lang="en-US" altLang="zh-CN" sz="2400" dirty="0"/>
              <a:t>solemn </a:t>
            </a:r>
            <a:r>
              <a:rPr lang="zh-CN" altLang="en-US" sz="2400" dirty="0"/>
              <a:t>庄严的</a:t>
            </a:r>
            <a:endParaRPr lang="zh-CN" altLang="en-US" sz="2400" dirty="0"/>
          </a:p>
          <a:p>
            <a:r>
              <a:rPr lang="en-US" altLang="zh-CN" sz="2400" dirty="0"/>
              <a:t>sincere </a:t>
            </a:r>
            <a:r>
              <a:rPr lang="zh-CN" altLang="en-US" sz="2400" dirty="0"/>
              <a:t>真诚的</a:t>
            </a:r>
            <a:endParaRPr lang="zh-CN" altLang="en-US" sz="2400" dirty="0"/>
          </a:p>
          <a:p>
            <a:r>
              <a:rPr lang="en-US" altLang="zh-CN" sz="2400" dirty="0"/>
              <a:t>significant </a:t>
            </a:r>
            <a:r>
              <a:rPr lang="zh-CN" altLang="en-US" sz="2400" dirty="0"/>
              <a:t>重要的</a:t>
            </a:r>
            <a:endParaRPr lang="zh-CN" altLang="en-US" sz="2400" dirty="0"/>
          </a:p>
          <a:p>
            <a:r>
              <a:rPr lang="en-US" altLang="zh-CN" sz="2400" dirty="0"/>
              <a:t>vivid </a:t>
            </a:r>
            <a:r>
              <a:rPr lang="zh-CN" altLang="en-US" sz="2400" dirty="0"/>
              <a:t>生动的</a:t>
            </a:r>
            <a:endParaRPr lang="zh-CN" altLang="en-US" sz="2400" dirty="0"/>
          </a:p>
        </p:txBody>
      </p:sp>
      <p:sp>
        <p:nvSpPr>
          <p:cNvPr id="10" name="文本框 9"/>
          <p:cNvSpPr txBox="1"/>
          <p:nvPr/>
        </p:nvSpPr>
        <p:spPr>
          <a:xfrm>
            <a:off x="5595910" y="522900"/>
            <a:ext cx="6181781" cy="6001643"/>
          </a:xfrm>
          <a:prstGeom prst="rect">
            <a:avLst/>
          </a:prstGeom>
          <a:solidFill>
            <a:schemeClr val="accent4">
              <a:lumMod val="20000"/>
              <a:lumOff val="80000"/>
            </a:schemeClr>
          </a:solidFill>
        </p:spPr>
        <p:txBody>
          <a:bodyPr wrap="square">
            <a:spAutoFit/>
          </a:bodyPr>
          <a:lstStyle/>
          <a:p>
            <a:r>
              <a:rPr lang="zh-CN" altLang="en-US" sz="2400" dirty="0">
                <a:highlight>
                  <a:srgbClr val="FFFF00"/>
                </a:highlight>
              </a:rPr>
              <a:t>三、动词（</a:t>
            </a:r>
            <a:r>
              <a:rPr lang="en-US" altLang="zh-CN" sz="2400" dirty="0">
                <a:highlight>
                  <a:srgbClr val="FFFF00"/>
                </a:highlight>
              </a:rPr>
              <a:t>Verbs</a:t>
            </a:r>
            <a:r>
              <a:rPr lang="zh-CN" altLang="en-US" sz="2400" dirty="0">
                <a:highlight>
                  <a:srgbClr val="FFFF00"/>
                </a:highlight>
              </a:rPr>
              <a:t>）</a:t>
            </a:r>
            <a:endParaRPr lang="zh-CN" altLang="en-US" sz="2400" dirty="0">
              <a:highlight>
                <a:srgbClr val="FFFF00"/>
              </a:highlight>
            </a:endParaRPr>
          </a:p>
          <a:p>
            <a:r>
              <a:rPr lang="en-US" altLang="zh-CN" sz="2400" dirty="0"/>
              <a:t>recommend </a:t>
            </a:r>
            <a:r>
              <a:rPr lang="zh-CN" altLang="en-US" sz="2400" dirty="0"/>
              <a:t>推荐</a:t>
            </a:r>
            <a:endParaRPr lang="zh-CN" altLang="en-US" sz="2400" dirty="0"/>
          </a:p>
          <a:p>
            <a:r>
              <a:rPr lang="en-US" altLang="zh-CN" sz="2400" dirty="0"/>
              <a:t>touch </a:t>
            </a:r>
            <a:r>
              <a:rPr lang="zh-CN" altLang="en-US" sz="2400" dirty="0"/>
              <a:t>触动（</a:t>
            </a:r>
            <a:r>
              <a:rPr lang="en-US" altLang="zh-CN" sz="2400" dirty="0"/>
              <a:t>be deeply touched </a:t>
            </a:r>
            <a:r>
              <a:rPr lang="zh-CN" altLang="en-US" sz="2400" dirty="0"/>
              <a:t>深受触动）</a:t>
            </a:r>
            <a:endParaRPr lang="zh-CN" altLang="en-US" sz="2400" dirty="0"/>
          </a:p>
          <a:p>
            <a:r>
              <a:rPr lang="en-US" altLang="zh-CN" sz="2400" dirty="0"/>
              <a:t>protect </a:t>
            </a:r>
            <a:r>
              <a:rPr lang="zh-CN" altLang="en-US" sz="2400" dirty="0"/>
              <a:t>保护</a:t>
            </a:r>
            <a:endParaRPr lang="zh-CN" altLang="en-US" sz="2400" dirty="0"/>
          </a:p>
          <a:p>
            <a:r>
              <a:rPr lang="en-US" altLang="zh-CN" sz="2400" dirty="0"/>
              <a:t>risk </a:t>
            </a:r>
            <a:r>
              <a:rPr lang="zh-CN" altLang="en-US" sz="2400" dirty="0"/>
              <a:t>冒</a:t>
            </a:r>
            <a:r>
              <a:rPr lang="en-US" altLang="zh-CN" sz="2400" dirty="0"/>
              <a:t>…… </a:t>
            </a:r>
            <a:r>
              <a:rPr lang="zh-CN" altLang="en-US" sz="2400" dirty="0"/>
              <a:t>风险（</a:t>
            </a:r>
            <a:r>
              <a:rPr lang="en-US" altLang="zh-CN" sz="2400" dirty="0"/>
              <a:t>risk one’s life </a:t>
            </a:r>
            <a:r>
              <a:rPr lang="zh-CN" altLang="en-US" sz="2400" dirty="0"/>
              <a:t>冒生命危险）</a:t>
            </a:r>
            <a:endParaRPr lang="zh-CN" altLang="en-US" sz="2400" dirty="0"/>
          </a:p>
          <a:p>
            <a:r>
              <a:rPr lang="en-US" altLang="zh-CN" sz="2400" dirty="0"/>
              <a:t>remind </a:t>
            </a:r>
            <a:r>
              <a:rPr lang="zh-CN" altLang="en-US" sz="2400" dirty="0"/>
              <a:t>提醒（</a:t>
            </a:r>
            <a:r>
              <a:rPr lang="en-US" altLang="zh-CN" sz="2400" dirty="0"/>
              <a:t>remind sb. of </a:t>
            </a:r>
            <a:r>
              <a:rPr lang="zh-CN" altLang="en-US" sz="2400" dirty="0"/>
              <a:t>使某人想起）</a:t>
            </a:r>
            <a:endParaRPr lang="zh-CN" altLang="en-US" sz="2400" dirty="0"/>
          </a:p>
          <a:p>
            <a:r>
              <a:rPr lang="en-US" altLang="zh-CN" sz="2400" dirty="0"/>
              <a:t>cherish </a:t>
            </a:r>
            <a:r>
              <a:rPr lang="zh-CN" altLang="en-US" sz="2400" dirty="0"/>
              <a:t>珍惜</a:t>
            </a:r>
            <a:endParaRPr lang="zh-CN" altLang="en-US" sz="2400" dirty="0"/>
          </a:p>
          <a:p>
            <a:r>
              <a:rPr lang="en-US" altLang="zh-CN" sz="2400" dirty="0"/>
              <a:t>inherit </a:t>
            </a:r>
            <a:r>
              <a:rPr lang="zh-CN" altLang="en-US" sz="2400" dirty="0"/>
              <a:t>传承</a:t>
            </a:r>
            <a:endParaRPr lang="zh-CN" altLang="en-US" sz="2400" dirty="0"/>
          </a:p>
          <a:p>
            <a:r>
              <a:rPr lang="en-US" altLang="zh-CN" sz="2400" dirty="0"/>
              <a:t>spread </a:t>
            </a:r>
            <a:r>
              <a:rPr lang="zh-CN" altLang="en-US" sz="2400" dirty="0"/>
              <a:t>传播</a:t>
            </a:r>
            <a:endParaRPr lang="zh-CN" altLang="en-US" sz="2400" dirty="0"/>
          </a:p>
          <a:p>
            <a:r>
              <a:rPr lang="en-US" altLang="zh-CN" sz="2400" dirty="0"/>
              <a:t>respect </a:t>
            </a:r>
            <a:r>
              <a:rPr lang="zh-CN" altLang="en-US" sz="2400" dirty="0"/>
              <a:t>敬重</a:t>
            </a:r>
            <a:endParaRPr lang="zh-CN" altLang="en-US" sz="2400" dirty="0"/>
          </a:p>
          <a:p>
            <a:r>
              <a:rPr lang="en-US" altLang="zh-CN" sz="2400" dirty="0"/>
              <a:t>memorize </a:t>
            </a:r>
            <a:r>
              <a:rPr lang="zh-CN" altLang="en-US" sz="2400" dirty="0"/>
              <a:t>铭记</a:t>
            </a:r>
            <a:endParaRPr lang="zh-CN" altLang="en-US" sz="2400" dirty="0"/>
          </a:p>
          <a:p>
            <a:r>
              <a:rPr lang="en-US" altLang="zh-CN" sz="2400" dirty="0"/>
              <a:t>prevent </a:t>
            </a:r>
            <a:r>
              <a:rPr lang="zh-CN" altLang="en-US" sz="2400" dirty="0"/>
              <a:t>阻止</a:t>
            </a:r>
            <a:endParaRPr lang="zh-CN" altLang="en-US" sz="2400" dirty="0"/>
          </a:p>
          <a:p>
            <a:r>
              <a:rPr lang="en-US" altLang="zh-CN" sz="2400" dirty="0"/>
              <a:t>call on </a:t>
            </a:r>
            <a:r>
              <a:rPr lang="zh-CN" altLang="en-US" sz="2400" dirty="0"/>
              <a:t>呼吁</a:t>
            </a:r>
            <a:endParaRPr lang="zh-CN" altLang="en-US" sz="2400" dirty="0"/>
          </a:p>
          <a:p>
            <a:r>
              <a:rPr lang="en-US" altLang="zh-CN" sz="2400" dirty="0"/>
              <a:t>organize </a:t>
            </a:r>
            <a:r>
              <a:rPr lang="zh-CN" altLang="en-US" sz="2400" dirty="0"/>
              <a:t>组织</a:t>
            </a:r>
            <a:endParaRPr lang="zh-CN" altLang="en-US" sz="2400" dirty="0"/>
          </a:p>
          <a:p>
            <a:r>
              <a:rPr lang="en-US" altLang="zh-CN" sz="2400" dirty="0"/>
              <a:t>present </a:t>
            </a:r>
            <a:r>
              <a:rPr lang="zh-CN" altLang="en-US" sz="2400" dirty="0"/>
              <a:t>出席（</a:t>
            </a:r>
            <a:r>
              <a:rPr lang="en-US" altLang="zh-CN" sz="2400" dirty="0"/>
              <a:t>be present </a:t>
            </a:r>
            <a:r>
              <a:rPr lang="zh-CN" altLang="en-US" sz="2400" dirty="0"/>
              <a:t>到场）</a:t>
            </a:r>
            <a:endParaRPr lang="zh-CN" altLang="en-US" sz="2400" dirty="0"/>
          </a:p>
          <a:p>
            <a:r>
              <a:rPr lang="en-US" altLang="zh-CN" sz="2400" dirty="0"/>
              <a:t>preserve </a:t>
            </a:r>
            <a:r>
              <a:rPr lang="zh-CN" altLang="en-US" sz="2400" dirty="0"/>
              <a:t>保存（</a:t>
            </a:r>
            <a:r>
              <a:rPr lang="en-US" altLang="zh-CN" sz="2400" dirty="0"/>
              <a:t>preserve history </a:t>
            </a:r>
            <a:r>
              <a:rPr lang="zh-CN" altLang="en-US" sz="2400" dirty="0"/>
              <a:t>留存历史）</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15367" y="295675"/>
            <a:ext cx="11761265" cy="5990141"/>
          </a:xfrm>
          <a:solidFill>
            <a:schemeClr val="tx1"/>
          </a:solidFill>
        </p:spPr>
        <p:txBody>
          <a:bodyPr>
            <a:normAutofit fontScale="85000" lnSpcReduction="20000"/>
          </a:bodyPr>
          <a:lstStyle/>
          <a:p>
            <a:r>
              <a:rPr lang="zh-CN" altLang="en-US" b="1" dirty="0">
                <a:solidFill>
                  <a:schemeClr val="bg1">
                    <a:lumMod val="95000"/>
                  </a:schemeClr>
                </a:solidFill>
              </a:rPr>
              <a:t>铭记历史，勿忘国耻。</a:t>
            </a:r>
            <a:r>
              <a:rPr lang="en-US" altLang="zh-CN" b="1" dirty="0">
                <a:solidFill>
                  <a:schemeClr val="bg1">
                    <a:lumMod val="95000"/>
                  </a:schemeClr>
                </a:solidFill>
              </a:rPr>
              <a:t>Remember history and don't forget national humiliation.</a:t>
            </a:r>
            <a:endParaRPr lang="en-US" altLang="zh-CN" b="1" dirty="0">
              <a:solidFill>
                <a:schemeClr val="bg1">
                  <a:lumMod val="95000"/>
                </a:schemeClr>
              </a:solidFill>
            </a:endParaRPr>
          </a:p>
          <a:p>
            <a:r>
              <a:rPr lang="zh-CN" altLang="en-US" b="1" dirty="0">
                <a:solidFill>
                  <a:schemeClr val="bg1">
                    <a:lumMod val="95000"/>
                  </a:schemeClr>
                </a:solidFill>
              </a:rPr>
              <a:t>前事不忘，后事之师。</a:t>
            </a:r>
            <a:r>
              <a:rPr lang="en-US" altLang="zh-CN" b="1" dirty="0">
                <a:solidFill>
                  <a:schemeClr val="bg1">
                    <a:lumMod val="95000"/>
                  </a:schemeClr>
                </a:solidFill>
              </a:rPr>
              <a:t>The remembrance of the past is the teacher of the future.</a:t>
            </a:r>
            <a:endParaRPr lang="en-US" altLang="zh-CN" b="1" dirty="0">
              <a:solidFill>
                <a:schemeClr val="bg1">
                  <a:lumMod val="95000"/>
                </a:schemeClr>
              </a:solidFill>
            </a:endParaRPr>
          </a:p>
          <a:p>
            <a:r>
              <a:rPr lang="zh-CN" altLang="en-US" b="1" dirty="0">
                <a:solidFill>
                  <a:schemeClr val="bg1">
                    <a:lumMod val="95000"/>
                  </a:schemeClr>
                </a:solidFill>
              </a:rPr>
              <a:t>我们可以原谅，但绝不能忘记。</a:t>
            </a:r>
            <a:r>
              <a:rPr lang="en-US" altLang="zh-CN" b="1" dirty="0">
                <a:solidFill>
                  <a:schemeClr val="bg1">
                    <a:lumMod val="95000"/>
                  </a:schemeClr>
                </a:solidFill>
              </a:rPr>
              <a:t>We can forgive, but we must never forget.</a:t>
            </a:r>
            <a:endParaRPr lang="en-US" altLang="zh-CN" b="1" dirty="0">
              <a:solidFill>
                <a:schemeClr val="bg1">
                  <a:lumMod val="95000"/>
                </a:schemeClr>
              </a:solidFill>
            </a:endParaRPr>
          </a:p>
          <a:p>
            <a:r>
              <a:rPr lang="zh-CN" altLang="en-US" b="1" dirty="0">
                <a:solidFill>
                  <a:schemeClr val="bg1">
                    <a:lumMod val="95000"/>
                  </a:schemeClr>
                </a:solidFill>
              </a:rPr>
              <a:t>历史不会因时代变迁而改变，事实也不会因巧舌抵赖而消失。</a:t>
            </a:r>
            <a:r>
              <a:rPr lang="en-US" altLang="zh-CN" b="1" dirty="0">
                <a:solidFill>
                  <a:schemeClr val="bg1">
                    <a:lumMod val="95000"/>
                  </a:schemeClr>
                </a:solidFill>
              </a:rPr>
              <a:t>History will not be changed with the course of time, and facts will never fade away due to repudiation from the artful tongue.</a:t>
            </a:r>
            <a:endParaRPr lang="en-US" altLang="zh-CN" b="1" dirty="0">
              <a:solidFill>
                <a:schemeClr val="bg1">
                  <a:lumMod val="95000"/>
                </a:schemeClr>
              </a:solidFill>
            </a:endParaRPr>
          </a:p>
          <a:p>
            <a:r>
              <a:rPr lang="zh-CN" altLang="en-US" b="1" dirty="0">
                <a:solidFill>
                  <a:schemeClr val="bg1">
                    <a:lumMod val="95000"/>
                  </a:schemeClr>
                </a:solidFill>
              </a:rPr>
              <a:t>铭记历史，不是为了延续仇恨，而是为了唤起对和平的向往和坚守。</a:t>
            </a:r>
            <a:r>
              <a:rPr lang="en-US" altLang="zh-CN" b="1" dirty="0">
                <a:solidFill>
                  <a:schemeClr val="bg1">
                    <a:lumMod val="95000"/>
                  </a:schemeClr>
                </a:solidFill>
              </a:rPr>
              <a:t>Remembering history is not to prolong hatred but to inspire the longing for and perseverance in peace.</a:t>
            </a:r>
            <a:endParaRPr lang="en-US" altLang="zh-CN" b="1" dirty="0">
              <a:solidFill>
                <a:schemeClr val="bg1">
                  <a:lumMod val="95000"/>
                </a:schemeClr>
              </a:solidFill>
            </a:endParaRPr>
          </a:p>
          <a:p>
            <a:r>
              <a:rPr lang="zh-CN" altLang="en-US" b="1" dirty="0">
                <a:solidFill>
                  <a:schemeClr val="bg1">
                    <a:lumMod val="95000"/>
                  </a:schemeClr>
                </a:solidFill>
              </a:rPr>
              <a:t>南京大屠杀是人类历史上最丑陋的事件之一，充斥着人性的邪恶。</a:t>
            </a:r>
            <a:r>
              <a:rPr lang="en-US" altLang="zh-CN" b="1" dirty="0">
                <a:solidFill>
                  <a:schemeClr val="bg1">
                    <a:lumMod val="95000"/>
                  </a:schemeClr>
                </a:solidFill>
              </a:rPr>
              <a:t>The Nanjing Massacre is among the ugliest incidents in world history, full of human depravity.</a:t>
            </a:r>
            <a:endParaRPr lang="en-US" altLang="zh-CN" b="1" dirty="0">
              <a:solidFill>
                <a:schemeClr val="bg1">
                  <a:lumMod val="95000"/>
                </a:schemeClr>
              </a:solidFill>
            </a:endParaRPr>
          </a:p>
          <a:p>
            <a:r>
              <a:rPr lang="zh-CN" altLang="en-US" b="1" dirty="0">
                <a:solidFill>
                  <a:schemeClr val="bg1">
                    <a:lumMod val="95000"/>
                  </a:schemeClr>
                </a:solidFill>
              </a:rPr>
              <a:t>只有每个人都珍惜和维护和平，铭记战争的惨痛教训，和平才有希望。</a:t>
            </a:r>
            <a:r>
              <a:rPr lang="en-US" altLang="zh-CN" b="1" dirty="0">
                <a:solidFill>
                  <a:schemeClr val="bg1">
                    <a:lumMod val="95000"/>
                  </a:schemeClr>
                </a:solidFill>
              </a:rPr>
              <a:t>Only if everyone cherishes and safeguards peace, and only if everyone remembers the bitter lessons of war, can there be hope for peace.</a:t>
            </a:r>
            <a:endParaRPr lang="en-US" altLang="zh-CN" b="1" dirty="0">
              <a:solidFill>
                <a:schemeClr val="bg1">
                  <a:lumMod val="95000"/>
                </a:schemeClr>
              </a:solidFill>
            </a:endParaRPr>
          </a:p>
          <a:p>
            <a:r>
              <a:rPr lang="zh-CN" altLang="en-US" b="1" dirty="0">
                <a:solidFill>
                  <a:schemeClr val="bg1">
                    <a:lumMod val="95000"/>
                  </a:schemeClr>
                </a:solidFill>
              </a:rPr>
              <a:t>历史如果淡忘，必将重演。</a:t>
            </a:r>
            <a:r>
              <a:rPr lang="en-US" altLang="zh-CN" b="1" dirty="0">
                <a:solidFill>
                  <a:schemeClr val="bg1">
                    <a:lumMod val="95000"/>
                  </a:schemeClr>
                </a:solidFill>
              </a:rPr>
              <a:t>If history is forgotten, it will repeat itself.</a:t>
            </a:r>
            <a:endParaRPr lang="en-US" altLang="zh-CN" b="1" dirty="0">
              <a:solidFill>
                <a:schemeClr val="bg1">
                  <a:lumMod val="95000"/>
                </a:schemeClr>
              </a:solidFill>
            </a:endParaRPr>
          </a:p>
          <a:p>
            <a:r>
              <a:rPr lang="zh-CN" altLang="en-US" b="1" dirty="0">
                <a:solidFill>
                  <a:schemeClr val="bg1">
                    <a:lumMod val="95000"/>
                  </a:schemeClr>
                </a:solidFill>
              </a:rPr>
              <a:t>缅怀先烈，吾辈自强。</a:t>
            </a:r>
            <a:r>
              <a:rPr lang="en-US" altLang="zh-CN" b="1" dirty="0">
                <a:solidFill>
                  <a:schemeClr val="bg1">
                    <a:lumMod val="95000"/>
                  </a:schemeClr>
                </a:solidFill>
              </a:rPr>
              <a:t>Cherish the memory of martyrs and strive for self - improvement for our generation.</a:t>
            </a:r>
            <a:endParaRPr lang="en-US" altLang="zh-CN" b="1" dirty="0">
              <a:solidFill>
                <a:schemeClr val="bg1">
                  <a:lumMod val="95000"/>
                </a:schemeClr>
              </a:solidFill>
            </a:endParaRPr>
          </a:p>
          <a:p>
            <a:endParaRPr lang="zh-CN"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a:spLocks noGrp="1"/>
          </p:cNvSpPr>
          <p:nvPr>
            <p:ph idx="1"/>
          </p:nvPr>
        </p:nvSpPr>
        <p:spPr>
          <a:xfrm>
            <a:off x="2792479" y="104034"/>
            <a:ext cx="9324690" cy="6559587"/>
          </a:xfrm>
          <a:solidFill>
            <a:schemeClr val="tx1"/>
          </a:solidFill>
        </p:spPr>
        <p:txBody>
          <a:bodyPr>
            <a:normAutofit fontScale="55000" lnSpcReduction="20000"/>
          </a:bodyPr>
          <a:lstStyle/>
          <a:p>
            <a:pPr marL="0" indent="0">
              <a:lnSpc>
                <a:spcPct val="120000"/>
              </a:lnSpc>
              <a:spcBef>
                <a:spcPts val="0"/>
              </a:spcBef>
            </a:pPr>
            <a:r>
              <a:rPr lang="zh-CN" altLang="en-US" sz="3800" b="1" dirty="0">
                <a:solidFill>
                  <a:schemeClr val="bg1">
                    <a:lumMod val="95000"/>
                  </a:schemeClr>
                </a:solidFill>
              </a:rPr>
              <a:t>铭记历史，勿忘国耻。</a:t>
            </a:r>
            <a:endParaRPr lang="en-US" altLang="zh-CN" sz="3800" b="1" dirty="0">
              <a:solidFill>
                <a:schemeClr val="bg1">
                  <a:lumMod val="95000"/>
                </a:schemeClr>
              </a:solidFill>
            </a:endParaRPr>
          </a:p>
          <a:p>
            <a:pPr marL="0" indent="0">
              <a:lnSpc>
                <a:spcPct val="120000"/>
              </a:lnSpc>
              <a:spcBef>
                <a:spcPts val="0"/>
              </a:spcBef>
            </a:pPr>
            <a:r>
              <a:rPr lang="en-US" altLang="zh-CN" sz="3800" b="1" dirty="0">
                <a:solidFill>
                  <a:schemeClr val="bg1">
                    <a:lumMod val="95000"/>
                  </a:schemeClr>
                </a:solidFill>
              </a:rPr>
              <a:t>Remember history and don't forget national humiliation.</a:t>
            </a:r>
            <a:endParaRPr lang="en-US" altLang="zh-CN" sz="3800" b="1" dirty="0">
              <a:solidFill>
                <a:schemeClr val="bg1">
                  <a:lumMod val="95000"/>
                </a:schemeClr>
              </a:solidFill>
            </a:endParaRPr>
          </a:p>
          <a:p>
            <a:pPr marL="0" indent="0">
              <a:lnSpc>
                <a:spcPct val="120000"/>
              </a:lnSpc>
              <a:spcBef>
                <a:spcPts val="0"/>
              </a:spcBef>
            </a:pPr>
            <a:r>
              <a:rPr lang="zh-CN" altLang="en-US" sz="3800" b="1" dirty="0">
                <a:solidFill>
                  <a:schemeClr val="bg1">
                    <a:lumMod val="95000"/>
                  </a:schemeClr>
                </a:solidFill>
              </a:rPr>
              <a:t>前事不忘，后事之师。</a:t>
            </a:r>
            <a:endParaRPr lang="en-US" altLang="zh-CN" sz="3800" b="1" dirty="0">
              <a:solidFill>
                <a:schemeClr val="bg1">
                  <a:lumMod val="95000"/>
                </a:schemeClr>
              </a:solidFill>
            </a:endParaRPr>
          </a:p>
          <a:p>
            <a:pPr marL="0" indent="0">
              <a:lnSpc>
                <a:spcPct val="120000"/>
              </a:lnSpc>
              <a:spcBef>
                <a:spcPts val="0"/>
              </a:spcBef>
            </a:pPr>
            <a:r>
              <a:rPr lang="en-US" altLang="zh-CN" sz="3800" b="1" dirty="0">
                <a:solidFill>
                  <a:schemeClr val="bg1">
                    <a:lumMod val="95000"/>
                  </a:schemeClr>
                </a:solidFill>
              </a:rPr>
              <a:t>The remembrance of the past is the teacher of the future.</a:t>
            </a:r>
            <a:endParaRPr lang="en-US" altLang="zh-CN" sz="3800" b="1" dirty="0">
              <a:solidFill>
                <a:schemeClr val="bg1">
                  <a:lumMod val="95000"/>
                </a:schemeClr>
              </a:solidFill>
            </a:endParaRPr>
          </a:p>
          <a:p>
            <a:pPr marL="0" indent="0">
              <a:lnSpc>
                <a:spcPct val="120000"/>
              </a:lnSpc>
              <a:spcBef>
                <a:spcPts val="0"/>
              </a:spcBef>
            </a:pPr>
            <a:r>
              <a:rPr lang="zh-CN" altLang="en-US" sz="3800" b="1" dirty="0">
                <a:solidFill>
                  <a:schemeClr val="bg1">
                    <a:lumMod val="95000"/>
                  </a:schemeClr>
                </a:solidFill>
              </a:rPr>
              <a:t>我们可以原谅，但绝不能忘记。</a:t>
            </a:r>
            <a:endParaRPr lang="en-US" altLang="zh-CN" sz="3800" b="1" dirty="0">
              <a:solidFill>
                <a:schemeClr val="bg1">
                  <a:lumMod val="95000"/>
                </a:schemeClr>
              </a:solidFill>
            </a:endParaRPr>
          </a:p>
          <a:p>
            <a:pPr marL="0" indent="0">
              <a:lnSpc>
                <a:spcPct val="120000"/>
              </a:lnSpc>
              <a:spcBef>
                <a:spcPts val="0"/>
              </a:spcBef>
            </a:pPr>
            <a:r>
              <a:rPr lang="en-US" altLang="zh-CN" sz="3800" b="1" dirty="0">
                <a:solidFill>
                  <a:schemeClr val="bg1">
                    <a:lumMod val="95000"/>
                  </a:schemeClr>
                </a:solidFill>
              </a:rPr>
              <a:t>We can forgive, but we must never forget.</a:t>
            </a:r>
            <a:endParaRPr lang="en-US" altLang="zh-CN" sz="3800" b="1" dirty="0">
              <a:solidFill>
                <a:schemeClr val="bg1">
                  <a:lumMod val="95000"/>
                </a:schemeClr>
              </a:solidFill>
            </a:endParaRPr>
          </a:p>
          <a:p>
            <a:pPr marL="0" indent="0">
              <a:lnSpc>
                <a:spcPct val="120000"/>
              </a:lnSpc>
              <a:spcBef>
                <a:spcPts val="0"/>
              </a:spcBef>
            </a:pPr>
            <a:r>
              <a:rPr lang="zh-CN" altLang="en-US" sz="3800" b="1" dirty="0">
                <a:solidFill>
                  <a:schemeClr val="bg1">
                    <a:lumMod val="95000"/>
                  </a:schemeClr>
                </a:solidFill>
              </a:rPr>
              <a:t>历史不会因时代变迁而改变，事实也不会因巧舌抵赖而消失。</a:t>
            </a:r>
            <a:endParaRPr lang="en-US" altLang="zh-CN" sz="3800" b="1" dirty="0">
              <a:solidFill>
                <a:schemeClr val="bg1">
                  <a:lumMod val="95000"/>
                </a:schemeClr>
              </a:solidFill>
            </a:endParaRPr>
          </a:p>
          <a:p>
            <a:pPr marL="0" indent="0">
              <a:lnSpc>
                <a:spcPct val="120000"/>
              </a:lnSpc>
              <a:spcBef>
                <a:spcPts val="0"/>
              </a:spcBef>
            </a:pPr>
            <a:r>
              <a:rPr lang="en-US" altLang="zh-CN" sz="3800" b="1" dirty="0">
                <a:solidFill>
                  <a:schemeClr val="bg1">
                    <a:lumMod val="95000"/>
                  </a:schemeClr>
                </a:solidFill>
              </a:rPr>
              <a:t>History will not be changed with the course of time, and facts will never fade away due to repudiation from the artful tongue.</a:t>
            </a:r>
            <a:endParaRPr lang="en-US" altLang="zh-CN" sz="3800" b="1" dirty="0">
              <a:solidFill>
                <a:schemeClr val="bg1">
                  <a:lumMod val="95000"/>
                </a:schemeClr>
              </a:solidFill>
            </a:endParaRPr>
          </a:p>
          <a:p>
            <a:pPr marL="0" indent="0">
              <a:lnSpc>
                <a:spcPct val="120000"/>
              </a:lnSpc>
              <a:spcBef>
                <a:spcPts val="0"/>
              </a:spcBef>
            </a:pPr>
            <a:r>
              <a:rPr lang="zh-CN" altLang="en-US" sz="3800" b="1" dirty="0">
                <a:solidFill>
                  <a:schemeClr val="bg1">
                    <a:lumMod val="95000"/>
                  </a:schemeClr>
                </a:solidFill>
              </a:rPr>
              <a:t>铭记历史，不是为了延续仇恨，而是为了唤起对和平的向往和坚守。</a:t>
            </a:r>
            <a:endParaRPr lang="en-US" altLang="zh-CN" sz="3800" b="1" dirty="0">
              <a:solidFill>
                <a:schemeClr val="bg1">
                  <a:lumMod val="95000"/>
                </a:schemeClr>
              </a:solidFill>
            </a:endParaRPr>
          </a:p>
          <a:p>
            <a:pPr marL="0" indent="0">
              <a:lnSpc>
                <a:spcPct val="120000"/>
              </a:lnSpc>
              <a:spcBef>
                <a:spcPts val="0"/>
              </a:spcBef>
            </a:pPr>
            <a:r>
              <a:rPr lang="en-US" altLang="zh-CN" sz="3800" b="1" dirty="0">
                <a:solidFill>
                  <a:schemeClr val="bg1">
                    <a:lumMod val="95000"/>
                  </a:schemeClr>
                </a:solidFill>
              </a:rPr>
              <a:t>Remembering history is not to prolong hatred but to inspire the longing for and perseverance in peace.</a:t>
            </a:r>
            <a:endParaRPr lang="en-US" altLang="zh-CN" sz="3800" b="1" dirty="0">
              <a:solidFill>
                <a:schemeClr val="bg1">
                  <a:lumMod val="95000"/>
                </a:schemeClr>
              </a:solidFill>
            </a:endParaRPr>
          </a:p>
          <a:p>
            <a:pPr marL="0" indent="0">
              <a:lnSpc>
                <a:spcPct val="120000"/>
              </a:lnSpc>
              <a:spcBef>
                <a:spcPts val="0"/>
              </a:spcBef>
            </a:pPr>
            <a:r>
              <a:rPr lang="zh-CN" altLang="en-US" sz="3800" b="1" dirty="0">
                <a:solidFill>
                  <a:schemeClr val="bg1">
                    <a:lumMod val="95000"/>
                  </a:schemeClr>
                </a:solidFill>
              </a:rPr>
              <a:t>只有每个人都珍惜和维护和平，铭记战争的惨痛教训，和平才有希望。</a:t>
            </a:r>
            <a:endParaRPr lang="en-US" altLang="zh-CN" sz="3800" b="1" dirty="0">
              <a:solidFill>
                <a:schemeClr val="bg1">
                  <a:lumMod val="95000"/>
                </a:schemeClr>
              </a:solidFill>
            </a:endParaRPr>
          </a:p>
          <a:p>
            <a:pPr marL="0" indent="0">
              <a:lnSpc>
                <a:spcPct val="120000"/>
              </a:lnSpc>
              <a:spcBef>
                <a:spcPts val="0"/>
              </a:spcBef>
            </a:pPr>
            <a:r>
              <a:rPr lang="en-US" altLang="zh-CN" sz="3800" b="1" dirty="0">
                <a:solidFill>
                  <a:schemeClr val="bg1">
                    <a:lumMod val="95000"/>
                  </a:schemeClr>
                </a:solidFill>
              </a:rPr>
              <a:t>Only if everyone cherishes and safeguards peace, and only if everyone remembers the bitter lessons of war, can there be hope for peace.</a:t>
            </a:r>
            <a:endParaRPr lang="en-US" altLang="zh-CN" sz="3800" b="1" dirty="0">
              <a:solidFill>
                <a:schemeClr val="bg1">
                  <a:lumMod val="95000"/>
                </a:schemeClr>
              </a:solidFill>
            </a:endParaRPr>
          </a:p>
          <a:p>
            <a:pPr marL="0" indent="0">
              <a:lnSpc>
                <a:spcPct val="120000"/>
              </a:lnSpc>
              <a:spcBef>
                <a:spcPts val="0"/>
              </a:spcBef>
            </a:pPr>
            <a:r>
              <a:rPr lang="zh-CN" altLang="en-US" sz="3800" b="1" dirty="0">
                <a:solidFill>
                  <a:schemeClr val="bg1">
                    <a:lumMod val="95000"/>
                  </a:schemeClr>
                </a:solidFill>
              </a:rPr>
              <a:t>历史如果淡忘，必将重演。</a:t>
            </a:r>
            <a:endParaRPr lang="en-US" altLang="zh-CN" sz="3800" b="1" dirty="0">
              <a:solidFill>
                <a:schemeClr val="bg1">
                  <a:lumMod val="95000"/>
                </a:schemeClr>
              </a:solidFill>
            </a:endParaRPr>
          </a:p>
          <a:p>
            <a:pPr marL="0" indent="0">
              <a:lnSpc>
                <a:spcPct val="120000"/>
              </a:lnSpc>
              <a:spcBef>
                <a:spcPts val="0"/>
              </a:spcBef>
            </a:pPr>
            <a:r>
              <a:rPr lang="en-US" altLang="zh-CN" sz="3800" b="1" dirty="0">
                <a:solidFill>
                  <a:schemeClr val="bg1">
                    <a:lumMod val="95000"/>
                  </a:schemeClr>
                </a:solidFill>
              </a:rPr>
              <a:t>If history is forgotten, it will repeat itself.</a:t>
            </a:r>
            <a:endParaRPr lang="en-US" altLang="zh-CN" sz="3800" b="1" dirty="0">
              <a:solidFill>
                <a:schemeClr val="bg1">
                  <a:lumMod val="95000"/>
                </a:schemeClr>
              </a:solidFill>
            </a:endParaRPr>
          </a:p>
          <a:p>
            <a:pPr marL="0" indent="0">
              <a:lnSpc>
                <a:spcPct val="120000"/>
              </a:lnSpc>
              <a:spcBef>
                <a:spcPts val="0"/>
              </a:spcBef>
            </a:pPr>
            <a:r>
              <a:rPr lang="zh-CN" altLang="en-US" sz="3800" b="1" dirty="0">
                <a:solidFill>
                  <a:schemeClr val="bg1">
                    <a:lumMod val="95000"/>
                  </a:schemeClr>
                </a:solidFill>
              </a:rPr>
              <a:t>缅怀先烈，吾辈自强。</a:t>
            </a:r>
            <a:endParaRPr lang="en-US" altLang="zh-CN" sz="3800" b="1" dirty="0">
              <a:solidFill>
                <a:schemeClr val="bg1">
                  <a:lumMod val="95000"/>
                </a:schemeClr>
              </a:solidFill>
            </a:endParaRPr>
          </a:p>
          <a:p>
            <a:pPr marL="0" indent="0">
              <a:lnSpc>
                <a:spcPct val="120000"/>
              </a:lnSpc>
              <a:spcBef>
                <a:spcPts val="0"/>
              </a:spcBef>
            </a:pPr>
            <a:r>
              <a:rPr lang="en-US" altLang="zh-CN" sz="3800" b="1" dirty="0">
                <a:solidFill>
                  <a:schemeClr val="bg1">
                    <a:lumMod val="95000"/>
                  </a:schemeClr>
                </a:solidFill>
              </a:rPr>
              <a:t>Cherish the memory of martyrs and strive for self - improvement for our generation.</a:t>
            </a:r>
            <a:endParaRPr lang="en-US" altLang="zh-CN" sz="3800" b="1" dirty="0">
              <a:solidFill>
                <a:schemeClr val="bg1">
                  <a:lumMod val="95000"/>
                </a:schemeClr>
              </a:solidFill>
            </a:endParaRPr>
          </a:p>
          <a:p>
            <a:endParaRPr lang="zh-CN" altLang="en-US" dirty="0"/>
          </a:p>
        </p:txBody>
      </p:sp>
      <p:pic>
        <p:nvPicPr>
          <p:cNvPr id="6" name="图片 5"/>
          <p:cNvPicPr>
            <a:picLocks noChangeAspect="1"/>
          </p:cNvPicPr>
          <p:nvPr/>
        </p:nvPicPr>
        <p:blipFill>
          <a:blip r:embed="rId1"/>
          <a:srcRect b="23513"/>
          <a:stretch>
            <a:fillRect/>
          </a:stretch>
        </p:blipFill>
        <p:spPr>
          <a:xfrm>
            <a:off x="180154" y="487315"/>
            <a:ext cx="2168195" cy="2485854"/>
          </a:xfrm>
          <a:prstGeom prst="rect">
            <a:avLst/>
          </a:prstGeom>
        </p:spPr>
      </p:pic>
      <p:pic>
        <p:nvPicPr>
          <p:cNvPr id="7" name="图片 6"/>
          <p:cNvPicPr>
            <a:picLocks noChangeAspect="1"/>
          </p:cNvPicPr>
          <p:nvPr/>
        </p:nvPicPr>
        <p:blipFill>
          <a:blip r:embed="rId2"/>
          <a:stretch>
            <a:fillRect/>
          </a:stretch>
        </p:blipFill>
        <p:spPr>
          <a:xfrm>
            <a:off x="321389" y="3231884"/>
            <a:ext cx="2168195" cy="325171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南京大屠杀CCTV">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5831353" y="95461"/>
            <a:ext cx="4812919" cy="6579472"/>
          </a:xfrm>
        </p:spPr>
      </p:pic>
      <p:sp>
        <p:nvSpPr>
          <p:cNvPr id="5" name="文本框 4"/>
          <p:cNvSpPr txBox="1"/>
          <p:nvPr/>
        </p:nvSpPr>
        <p:spPr>
          <a:xfrm>
            <a:off x="604665" y="403271"/>
            <a:ext cx="4201039" cy="646331"/>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   </a:t>
            </a:r>
            <a:r>
              <a:rPr kumimoji="0" lang="zh-CN" altLang="en-US" sz="36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课后语言拓展</a:t>
            </a:r>
            <a:endParaRPr kumimoji="0" lang="zh-CN" altLang="en-US" sz="24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pic>
        <p:nvPicPr>
          <p:cNvPr id="6" name="图片 5"/>
          <p:cNvPicPr>
            <a:picLocks noChangeAspect="1"/>
          </p:cNvPicPr>
          <p:nvPr/>
        </p:nvPicPr>
        <p:blipFill>
          <a:blip r:embed="rId4"/>
          <a:stretch>
            <a:fillRect/>
          </a:stretch>
        </p:blipFill>
        <p:spPr>
          <a:xfrm>
            <a:off x="854170" y="2338168"/>
            <a:ext cx="3880496" cy="25869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2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5393064" y="897974"/>
            <a:ext cx="6105126" cy="1648110"/>
          </a:xfrm>
          <a:solidFill>
            <a:schemeClr val="tx1"/>
          </a:solidFill>
        </p:spPr>
        <p:txBody>
          <a:bodyPr>
            <a:normAutofit fontScale="90000"/>
          </a:bodyPr>
          <a:lstStyle/>
          <a:p>
            <a:br>
              <a:rPr lang="en-US" altLang="zh-CN" dirty="0">
                <a:solidFill>
                  <a:srgbClr val="FF0000"/>
                </a:solidFill>
                <a:latin typeface="Microsoft JhengHei" panose="020B0604030504040204" pitchFamily="34" charset="-120"/>
                <a:ea typeface="Microsoft JhengHei" panose="020B0604030504040204" pitchFamily="34" charset="-120"/>
              </a:rPr>
            </a:br>
            <a:br>
              <a:rPr lang="en-US" altLang="zh-CN" dirty="0">
                <a:solidFill>
                  <a:srgbClr val="FF0000"/>
                </a:solidFill>
                <a:latin typeface="Microsoft JhengHei" panose="020B0604030504040204" pitchFamily="34" charset="-120"/>
                <a:ea typeface="Microsoft JhengHei" panose="020B0604030504040204" pitchFamily="34" charset="-120"/>
              </a:rPr>
            </a:br>
            <a:br>
              <a:rPr lang="en-US" altLang="zh-CN" dirty="0">
                <a:solidFill>
                  <a:srgbClr val="FF0000"/>
                </a:solidFill>
                <a:latin typeface="Microsoft JhengHei" panose="020B0604030504040204" pitchFamily="34" charset="-120"/>
                <a:ea typeface="Microsoft JhengHei" panose="020B0604030504040204" pitchFamily="34" charset="-120"/>
              </a:rPr>
            </a:br>
            <a:br>
              <a:rPr lang="en-US" altLang="zh-CN" dirty="0">
                <a:solidFill>
                  <a:srgbClr val="FF0000"/>
                </a:solidFill>
                <a:latin typeface="Microsoft JhengHei" panose="020B0604030504040204" pitchFamily="34" charset="-120"/>
                <a:ea typeface="Microsoft JhengHei" panose="020B0604030504040204" pitchFamily="34" charset="-120"/>
              </a:rPr>
            </a:br>
            <a:br>
              <a:rPr lang="en-US" altLang="zh-CN" dirty="0">
                <a:solidFill>
                  <a:srgbClr val="FF0000"/>
                </a:solidFill>
                <a:latin typeface="Microsoft JhengHei" panose="020B0604030504040204" pitchFamily="34" charset="-120"/>
                <a:ea typeface="Microsoft JhengHei" panose="020B0604030504040204" pitchFamily="34" charset="-120"/>
              </a:rPr>
            </a:br>
            <a:br>
              <a:rPr lang="en-US" altLang="zh-CN" dirty="0">
                <a:solidFill>
                  <a:srgbClr val="FF0000"/>
                </a:solidFill>
                <a:latin typeface="Microsoft JhengHei" panose="020B0604030504040204" pitchFamily="34" charset="-120"/>
                <a:ea typeface="Microsoft JhengHei" panose="020B0604030504040204" pitchFamily="34" charset="-120"/>
              </a:rPr>
            </a:br>
            <a:br>
              <a:rPr lang="en-US" altLang="zh-CN" dirty="0">
                <a:solidFill>
                  <a:srgbClr val="FF0000"/>
                </a:solidFill>
                <a:latin typeface="Microsoft JhengHei" panose="020B0604030504040204" pitchFamily="34" charset="-120"/>
                <a:ea typeface="Microsoft JhengHei" panose="020B0604030504040204" pitchFamily="34" charset="-120"/>
              </a:rPr>
            </a:br>
            <a:br>
              <a:rPr lang="en-US" altLang="zh-CN" dirty="0">
                <a:solidFill>
                  <a:srgbClr val="FF0000"/>
                </a:solidFill>
                <a:latin typeface="Microsoft JhengHei" panose="020B0604030504040204" pitchFamily="34" charset="-120"/>
                <a:ea typeface="Microsoft JhengHei" panose="020B0604030504040204" pitchFamily="34" charset="-120"/>
              </a:rPr>
            </a:br>
            <a:r>
              <a:rPr lang="zh-CN" altLang="en-US" dirty="0">
                <a:solidFill>
                  <a:srgbClr val="FF0000"/>
                </a:solidFill>
                <a:latin typeface="Microsoft JhengHei" panose="020B0604030504040204" pitchFamily="34" charset="-120"/>
                <a:ea typeface="Microsoft JhengHei" panose="020B0604030504040204" pitchFamily="34" charset="-120"/>
              </a:rPr>
              <a:t>南京照相馆</a:t>
            </a:r>
            <a:br>
              <a:rPr lang="en-US" altLang="zh-CN" dirty="0">
                <a:solidFill>
                  <a:srgbClr val="FF0000"/>
                </a:solidFill>
                <a:latin typeface="Microsoft JhengHei" panose="020B0604030504040204" pitchFamily="34" charset="-120"/>
                <a:ea typeface="Microsoft JhengHei" panose="020B0604030504040204" pitchFamily="34" charset="-120"/>
              </a:rPr>
            </a:br>
            <a:r>
              <a:rPr lang="en-US" altLang="zh-CN" i="1" dirty="0">
                <a:solidFill>
                  <a:srgbClr val="FF0000"/>
                </a:solidFill>
                <a:latin typeface="Microsoft JhengHei" panose="020B0604030504040204" pitchFamily="34" charset="-120"/>
                <a:ea typeface="Microsoft JhengHei" panose="020B0604030504040204" pitchFamily="34" charset="-120"/>
              </a:rPr>
              <a:t>Dead to Rights </a:t>
            </a:r>
            <a:endParaRPr lang="zh-CN" altLang="en-US" i="1" dirty="0">
              <a:latin typeface="Microsoft JhengHei" panose="020B0604030504040204" pitchFamily="34" charset="-120"/>
              <a:ea typeface="Microsoft JhengHei" panose="020B0604030504040204" pitchFamily="34" charset="-120"/>
            </a:endParaRPr>
          </a:p>
        </p:txBody>
      </p:sp>
      <p:pic>
        <p:nvPicPr>
          <p:cNvPr id="4" name="图片 3"/>
          <p:cNvPicPr>
            <a:picLocks noChangeAspect="1"/>
          </p:cNvPicPr>
          <p:nvPr/>
        </p:nvPicPr>
        <p:blipFill>
          <a:blip r:embed="rId1"/>
          <a:stretch>
            <a:fillRect/>
          </a:stretch>
        </p:blipFill>
        <p:spPr>
          <a:xfrm>
            <a:off x="562399" y="547999"/>
            <a:ext cx="4332313" cy="4992703"/>
          </a:xfrm>
          <a:prstGeom prst="rect">
            <a:avLst/>
          </a:prstGeom>
        </p:spPr>
      </p:pic>
      <p:sp>
        <p:nvSpPr>
          <p:cNvPr id="5" name="文本框 4"/>
          <p:cNvSpPr txBox="1"/>
          <p:nvPr/>
        </p:nvSpPr>
        <p:spPr>
          <a:xfrm>
            <a:off x="5464498" y="3044351"/>
            <a:ext cx="6521260" cy="1261884"/>
          </a:xfrm>
          <a:prstGeom prst="rect">
            <a:avLst/>
          </a:prstGeom>
          <a:solidFill>
            <a:schemeClr val="tx1"/>
          </a:solidFill>
        </p:spPr>
        <p:txBody>
          <a:bodyPr wrap="square">
            <a:spAutoFit/>
          </a:bodyPr>
          <a:lstStyle/>
          <a:p>
            <a:r>
              <a:rPr lang="zh-CN" altLang="en-US" sz="3200" dirty="0">
                <a:solidFill>
                  <a:srgbClr val="7030A0"/>
                </a:solidFill>
                <a:highlight>
                  <a:srgbClr val="FFFF00"/>
                </a:highlight>
                <a:latin typeface="Sitka Small Semibold" pitchFamily="2" charset="0"/>
                <a:ea typeface="隶书" panose="02010509060101010101" pitchFamily="49" charset="-122"/>
              </a:rPr>
              <a:t>挖掘高考英语知识点：</a:t>
            </a:r>
            <a:endParaRPr lang="en-US" altLang="zh-CN" sz="3200" dirty="0">
              <a:solidFill>
                <a:srgbClr val="7030A0"/>
              </a:solidFill>
              <a:highlight>
                <a:srgbClr val="FFFF00"/>
              </a:highlight>
              <a:latin typeface="Sitka Small Semibold" pitchFamily="2" charset="0"/>
              <a:ea typeface="隶书" panose="02010509060101010101" pitchFamily="49" charset="-122"/>
            </a:endParaRPr>
          </a:p>
          <a:p>
            <a:r>
              <a:rPr lang="zh-CN" altLang="en-US" sz="4400" dirty="0">
                <a:solidFill>
                  <a:schemeClr val="bg1"/>
                </a:solidFill>
                <a:latin typeface="Sitka Small Semibold" pitchFamily="2" charset="0"/>
                <a:ea typeface="隶书" panose="02010509060101010101" pitchFamily="49" charset="-122"/>
              </a:rPr>
              <a:t>          应用文写作</a:t>
            </a:r>
            <a:endParaRPr lang="zh-CN" altLang="en-US" sz="4400" dirty="0">
              <a:solidFill>
                <a:schemeClr val="bg1"/>
              </a:solidFill>
              <a:latin typeface="Sitka Small Semibold" pitchFamily="2" charset="0"/>
              <a:ea typeface="隶书" panose="02010509060101010101" pitchFamily="49" charset="-122"/>
            </a:endParaRPr>
          </a:p>
        </p:txBody>
      </p:sp>
      <p:sp>
        <p:nvSpPr>
          <p:cNvPr id="7" name="文本框 6"/>
          <p:cNvSpPr txBox="1"/>
          <p:nvPr/>
        </p:nvSpPr>
        <p:spPr>
          <a:xfrm>
            <a:off x="5539786" y="279509"/>
            <a:ext cx="3341392" cy="584775"/>
          </a:xfrm>
          <a:prstGeom prst="rect">
            <a:avLst/>
          </a:prstGeom>
          <a:noFill/>
        </p:spPr>
        <p:txBody>
          <a:bodyPr wrap="square">
            <a:spAutoFit/>
          </a:bodyPr>
          <a:lstStyle/>
          <a:p>
            <a:r>
              <a:rPr lang="en-US" altLang="zh-CN" sz="3200" i="1" dirty="0">
                <a:solidFill>
                  <a:schemeClr val="accent1">
                    <a:lumMod val="75000"/>
                  </a:schemeClr>
                </a:solidFill>
                <a:latin typeface="Sitka Small Semibold" pitchFamily="2" charset="0"/>
                <a:ea typeface="隶书" panose="02010509060101010101" pitchFamily="49" charset="-122"/>
              </a:rPr>
              <a:t>See the film</a:t>
            </a:r>
            <a:endParaRPr lang="en-US" altLang="zh-CN" sz="3200" i="1" dirty="0">
              <a:solidFill>
                <a:schemeClr val="accent1">
                  <a:lumMod val="75000"/>
                </a:schemeClr>
              </a:solidFill>
              <a:latin typeface="Sitka Small Semibold" pitchFamily="2" charset="0"/>
              <a:ea typeface="隶书" panose="02010509060101010101" pitchFamily="49" charset="-122"/>
            </a:endParaRPr>
          </a:p>
        </p:txBody>
      </p:sp>
      <p:sp>
        <p:nvSpPr>
          <p:cNvPr id="8" name="文本框 7"/>
          <p:cNvSpPr txBox="1"/>
          <p:nvPr/>
        </p:nvSpPr>
        <p:spPr>
          <a:xfrm>
            <a:off x="9575453" y="4656183"/>
            <a:ext cx="1698498" cy="461665"/>
          </a:xfrm>
          <a:prstGeom prst="rect">
            <a:avLst/>
          </a:prstGeom>
          <a:noFill/>
        </p:spPr>
        <p:txBody>
          <a:bodyPr wrap="square">
            <a:spAutoFit/>
          </a:bodyPr>
          <a:lstStyle/>
          <a:p>
            <a:r>
              <a:rPr lang="en-US" altLang="zh-CN" sz="2400" b="1" dirty="0" err="1">
                <a:solidFill>
                  <a:srgbClr val="002060"/>
                </a:solidFill>
              </a:rPr>
              <a:t>Judyliu</a:t>
            </a:r>
            <a:endParaRPr lang="zh-CN" altLang="en-US" sz="2400" b="1" dirty="0">
              <a:solidFill>
                <a:srgbClr val="00206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南京照相馆英语预告片">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952728" y="887558"/>
            <a:ext cx="7394800" cy="4159480"/>
          </a:xfrm>
        </p:spPr>
      </p:pic>
      <p:sp>
        <p:nvSpPr>
          <p:cNvPr id="6" name="文本框 5"/>
          <p:cNvSpPr txBox="1"/>
          <p:nvPr/>
        </p:nvSpPr>
        <p:spPr>
          <a:xfrm>
            <a:off x="296017" y="5155255"/>
            <a:ext cx="11552855" cy="1200329"/>
          </a:xfrm>
          <a:prstGeom prst="rect">
            <a:avLst/>
          </a:prstGeom>
          <a:solidFill>
            <a:schemeClr val="accent3">
              <a:lumMod val="20000"/>
              <a:lumOff val="80000"/>
            </a:schemeClr>
          </a:solidFill>
        </p:spPr>
        <p:txBody>
          <a:bodyPr wrap="square">
            <a:spAutoFit/>
          </a:bodyPr>
          <a:lstStyle/>
          <a:p>
            <a:r>
              <a:rPr lang="zh-CN" altLang="en-US" sz="2000" b="1" dirty="0">
                <a:solidFill>
                  <a:srgbClr val="FF0000"/>
                </a:solidFill>
              </a:rPr>
              <a:t>“</a:t>
            </a:r>
            <a:r>
              <a:rPr lang="en-US" altLang="zh-CN" sz="2000" b="1" dirty="0">
                <a:solidFill>
                  <a:srgbClr val="FF0000"/>
                </a:solidFill>
              </a:rPr>
              <a:t>Dead to Rights” </a:t>
            </a:r>
            <a:r>
              <a:rPr lang="zh-CN" altLang="en-US" sz="2000" b="1" dirty="0"/>
              <a:t>意译手法，英语习语。精准地概括并体现了电影的核心主题。</a:t>
            </a:r>
            <a:r>
              <a:rPr lang="en-US" altLang="zh-CN" sz="2000" b="1" dirty="0"/>
              <a:t>Dead to rights</a:t>
            </a:r>
            <a:r>
              <a:rPr lang="zh-CN" altLang="en-US" sz="2000" b="1" dirty="0"/>
              <a:t>是一个司法和犯罪领域的专业术语，它通常以</a:t>
            </a:r>
            <a:r>
              <a:rPr lang="en-US" altLang="zh-CN" sz="2800" b="1" dirty="0">
                <a:solidFill>
                  <a:srgbClr val="FF0000"/>
                </a:solidFill>
              </a:rPr>
              <a:t>catch/have somebody dead to rights</a:t>
            </a:r>
            <a:r>
              <a:rPr lang="zh-CN" altLang="en-US" sz="2000" b="1" dirty="0"/>
              <a:t>的搭配形式出现，意思相当于</a:t>
            </a:r>
            <a:r>
              <a:rPr lang="zh-CN" altLang="en-US" sz="2400" b="1" dirty="0"/>
              <a:t>“</a:t>
            </a:r>
            <a:r>
              <a:rPr lang="zh-CN" altLang="en-US" sz="2400" b="1" dirty="0">
                <a:solidFill>
                  <a:srgbClr val="FF0000"/>
                </a:solidFill>
              </a:rPr>
              <a:t>铁证如山，证据确凿</a:t>
            </a:r>
            <a:r>
              <a:rPr lang="zh-CN" altLang="en-US" sz="2400" b="1" dirty="0"/>
              <a:t>”。</a:t>
            </a:r>
            <a:endParaRPr lang="zh-CN" altLang="en-US" sz="2000" b="1" dirty="0"/>
          </a:p>
        </p:txBody>
      </p:sp>
      <p:sp>
        <p:nvSpPr>
          <p:cNvPr id="3" name="文本框 2"/>
          <p:cNvSpPr txBox="1"/>
          <p:nvPr/>
        </p:nvSpPr>
        <p:spPr>
          <a:xfrm>
            <a:off x="5446702" y="133010"/>
            <a:ext cx="4294122" cy="584775"/>
          </a:xfrm>
          <a:prstGeom prst="rect">
            <a:avLst/>
          </a:prstGeom>
          <a:solidFill>
            <a:schemeClr val="tx1"/>
          </a:solidFill>
        </p:spPr>
        <p:txBody>
          <a:bodyPr wrap="square">
            <a:spAutoFit/>
          </a:bodyPr>
          <a:lstStyle/>
          <a:p>
            <a:r>
              <a:rPr lang="zh-CN" altLang="en-US" sz="3200" dirty="0">
                <a:solidFill>
                  <a:schemeClr val="bg1"/>
                </a:solidFill>
                <a:latin typeface="Sitka Small Semibold" pitchFamily="2" charset="0"/>
                <a:ea typeface="隶书" panose="02010509060101010101" pitchFamily="49" charset="-122"/>
              </a:rPr>
              <a:t>电影标题里的习语</a:t>
            </a:r>
            <a:endParaRPr lang="zh-CN" altLang="en-US" sz="3200" dirty="0"/>
          </a:p>
        </p:txBody>
      </p:sp>
      <p:sp>
        <p:nvSpPr>
          <p:cNvPr id="7" name="文本框 6"/>
          <p:cNvSpPr txBox="1"/>
          <p:nvPr/>
        </p:nvSpPr>
        <p:spPr>
          <a:xfrm>
            <a:off x="296017" y="133010"/>
            <a:ext cx="4646474" cy="646331"/>
          </a:xfrm>
          <a:prstGeom prst="rect">
            <a:avLst/>
          </a:prstGeom>
          <a:solidFill>
            <a:schemeClr val="tx1"/>
          </a:solidFill>
        </p:spPr>
        <p:txBody>
          <a:bodyPr wrap="square">
            <a:spAutoFit/>
          </a:bodyPr>
          <a:lstStyle/>
          <a:p>
            <a:r>
              <a:rPr lang="en-US" altLang="zh-CN" sz="2800" i="1" dirty="0">
                <a:solidFill>
                  <a:schemeClr val="bg1"/>
                </a:solidFill>
              </a:rPr>
              <a:t>“</a:t>
            </a:r>
            <a:r>
              <a:rPr lang="en-US" altLang="zh-CN" sz="3600" b="1" i="1" dirty="0">
                <a:solidFill>
                  <a:srgbClr val="FF0000"/>
                </a:solidFill>
              </a:rPr>
              <a:t>Dead to Rights” </a:t>
            </a:r>
            <a:endParaRPr lang="zh-CN" altLang="en-US" sz="2800" b="1" i="1" dirty="0">
              <a:solidFill>
                <a:srgbClr val="FF0000"/>
              </a:solidFill>
            </a:endParaRPr>
          </a:p>
        </p:txBody>
      </p:sp>
      <p:sp>
        <p:nvSpPr>
          <p:cNvPr id="8" name="文本框 7"/>
          <p:cNvSpPr txBox="1"/>
          <p:nvPr/>
        </p:nvSpPr>
        <p:spPr>
          <a:xfrm>
            <a:off x="8539626" y="1551524"/>
            <a:ext cx="3385902" cy="2062103"/>
          </a:xfrm>
          <a:prstGeom prst="rect">
            <a:avLst/>
          </a:prstGeom>
          <a:solidFill>
            <a:schemeClr val="bg2"/>
          </a:solidFill>
        </p:spPr>
        <p:txBody>
          <a:bodyPr wrap="square">
            <a:spAutoFit/>
          </a:bodyPr>
          <a:lstStyle/>
          <a:p>
            <a:r>
              <a:rPr kumimoji="0" lang="zh-CN" altLang="en-US" sz="4400" b="0" i="0" u="none" strike="noStrike" kern="1200" cap="none" spc="0" normalizeH="0" baseline="0" noProof="0" dirty="0">
                <a:ln>
                  <a:noFill/>
                </a:ln>
                <a:solidFill>
                  <a:srgbClr val="FF0000"/>
                </a:solidFill>
                <a:effectLst/>
                <a:uLnTx/>
                <a:uFillTx/>
                <a:latin typeface="Sitka Small Semibold" pitchFamily="2" charset="0"/>
                <a:ea typeface="隶书" panose="02010509060101010101" pitchFamily="49" charset="-122"/>
                <a:cs typeface="+mn-cs"/>
              </a:rPr>
              <a:t>南京大屠</a:t>
            </a:r>
            <a:endParaRPr lang="en-US" altLang="zh-CN" sz="2800" b="1" dirty="0"/>
          </a:p>
          <a:p>
            <a:r>
              <a:rPr lang="en-US" altLang="zh-CN" sz="2800" b="1" dirty="0"/>
              <a:t>1 Nanjing Massacre</a:t>
            </a:r>
            <a:r>
              <a:rPr lang="zh-CN" altLang="en-US" sz="2800" b="1" dirty="0"/>
              <a:t>：</a:t>
            </a:r>
            <a:r>
              <a:rPr lang="en-US" altLang="zh-CN" sz="2800" b="1" dirty="0"/>
              <a:t>/ˈ</a:t>
            </a:r>
            <a:r>
              <a:rPr lang="en-US" altLang="zh-CN" sz="2800" b="1" dirty="0" err="1"/>
              <a:t>mæsəkə</a:t>
            </a:r>
            <a:r>
              <a:rPr lang="en-US" altLang="zh-CN" sz="2800" b="1" dirty="0"/>
              <a:t>(r)/</a:t>
            </a:r>
            <a:endParaRPr lang="en-US" altLang="zh-CN" sz="2800" b="1" dirty="0"/>
          </a:p>
          <a:p>
            <a:r>
              <a:rPr lang="en-US" altLang="zh-CN" sz="2800" b="1" dirty="0"/>
              <a:t> 2 Rape of Nanjing</a:t>
            </a:r>
            <a:endParaRPr lang="zh-CN" alt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txBox="1">
            <a:spLocks noGrp="1"/>
          </p:cNvSpPr>
          <p:nvPr>
            <p:ph idx="1"/>
          </p:nvPr>
        </p:nvSpPr>
        <p:spPr>
          <a:xfrm>
            <a:off x="328430" y="965549"/>
            <a:ext cx="11081853" cy="5521512"/>
          </a:xfrm>
          <a:prstGeom prst="rect">
            <a:avLst/>
          </a:prstGeom>
          <a:solidFill>
            <a:schemeClr val="bg2"/>
          </a:solidFill>
        </p:spPr>
        <p:txBody>
          <a:bodyPr wrap="square">
            <a:spAutoFit/>
          </a:bodyPr>
          <a:lstStyle/>
          <a:p>
            <a:r>
              <a:rPr lang="en-US" altLang="zh-CN" dirty="0"/>
              <a:t>In December  </a:t>
            </a:r>
            <a:r>
              <a:rPr lang="en-US" altLang="zh-CN" u="sng" dirty="0"/>
              <a:t>      1   </a:t>
            </a:r>
            <a:r>
              <a:rPr lang="en-US" altLang="zh-CN" dirty="0"/>
              <a:t> the Japanese imperial army invaded Nanjing and unleashed hell on earth(</a:t>
            </a:r>
            <a:r>
              <a:rPr lang="zh-CN" altLang="en-US" dirty="0"/>
              <a:t>将人间变成了地狱</a:t>
            </a:r>
            <a:r>
              <a:rPr lang="en-US" altLang="zh-CN" dirty="0"/>
              <a:t>.) Over 300,000 Chinese</a:t>
            </a:r>
            <a:r>
              <a:rPr kumimoji="0" lang="en-US" altLang="zh-CN" sz="2800" b="0" i="0" u="sng"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2 </a:t>
            </a:r>
            <a:r>
              <a:rPr lang="en-US" altLang="zh-CN" dirty="0"/>
              <a:t>and prisoners of war slaughtered in just six weeks, not in battle, but in cold </a:t>
            </a:r>
            <a:r>
              <a:rPr kumimoji="0" lang="en-US" altLang="zh-CN" sz="2800" b="0" i="0" u="sng"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3</a:t>
            </a:r>
            <a:r>
              <a:rPr lang="en-US" altLang="zh-CN" dirty="0"/>
              <a:t>. Women were raped, tortured</a:t>
            </a:r>
            <a:r>
              <a:rPr lang="zh-CN" altLang="en-US" dirty="0"/>
              <a:t>，</a:t>
            </a:r>
            <a:r>
              <a:rPr kumimoji="0" lang="en-US" altLang="zh-CN" sz="2800" b="0" i="0" u="sng"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4   </a:t>
            </a:r>
            <a:r>
              <a:rPr lang="en-US" altLang="zh-CN" dirty="0"/>
              <a:t>murdered Children were thrown into </a:t>
            </a:r>
            <a:r>
              <a:rPr kumimoji="0" lang="en-US" altLang="zh-CN" sz="2800" b="0" i="0" u="sng"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5  </a:t>
            </a:r>
            <a:r>
              <a:rPr lang="en-US" altLang="zh-CN" dirty="0"/>
              <a:t>. Elderly people were buried </a:t>
            </a:r>
            <a:r>
              <a:rPr kumimoji="0" lang="en-US" altLang="zh-CN" sz="2800" b="0" i="0" u="sng"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6      </a:t>
            </a:r>
            <a:r>
              <a:rPr lang="en-US" altLang="zh-CN" dirty="0"/>
              <a:t>Pregnant women cut open with bayonets(</a:t>
            </a:r>
            <a:r>
              <a:rPr lang="zh-CN" altLang="en-US" dirty="0"/>
              <a:t>被刺刀剖开腹部</a:t>
            </a:r>
            <a:r>
              <a:rPr lang="en-US" altLang="zh-CN" dirty="0"/>
              <a:t>). Entire families </a:t>
            </a:r>
            <a:r>
              <a:rPr kumimoji="0" lang="en-US" altLang="zh-CN" sz="2800" b="0" i="0" u="sng"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7</a:t>
            </a:r>
            <a:r>
              <a:rPr lang="en-US" altLang="zh-CN" dirty="0"/>
              <a:t>. This wasn't war. This was a crime against </a:t>
            </a:r>
            <a:r>
              <a:rPr kumimoji="0" lang="en-US" altLang="zh-CN" sz="2800" b="0" i="0" u="sng"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8  </a:t>
            </a:r>
            <a:r>
              <a:rPr lang="en-US" altLang="zh-CN" dirty="0"/>
              <a:t>. And the worst part? The Japanese laughed. They took photos. They turned murder into </a:t>
            </a:r>
            <a:r>
              <a:rPr kumimoji="0" lang="en-US" altLang="zh-CN" sz="2800" b="0" i="0" u="sng"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9</a:t>
            </a:r>
            <a:r>
              <a:rPr lang="en-US" altLang="zh-CN" dirty="0"/>
              <a:t>. To this day, some </a:t>
            </a:r>
            <a:r>
              <a:rPr kumimoji="0" lang="en-US" altLang="zh-CN" sz="2800" b="0" i="0" u="sng"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10 </a:t>
            </a:r>
            <a:r>
              <a:rPr lang="en-US" altLang="zh-CN" dirty="0"/>
              <a:t> it ever happened. But we remember because silence is </a:t>
            </a:r>
            <a:r>
              <a:rPr kumimoji="0" lang="en-US" altLang="zh-CN" sz="2800" b="0" i="0" u="sng"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11</a:t>
            </a:r>
            <a:r>
              <a:rPr lang="en-US" altLang="zh-CN" dirty="0"/>
              <a:t>. We speak for those whose voices were forever silenced. We </a:t>
            </a:r>
            <a:r>
              <a:rPr kumimoji="0" lang="en-US" altLang="zh-CN" sz="2800" b="0" i="0" u="sng"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12  </a:t>
            </a:r>
            <a:r>
              <a:rPr lang="en-US" altLang="zh-CN" dirty="0"/>
              <a:t>the lives lost, the families destroyed. We demand truth. We demand accountability(</a:t>
            </a:r>
            <a:r>
              <a:rPr lang="zh-CN" altLang="en-US" dirty="0"/>
              <a:t>问责</a:t>
            </a:r>
            <a:r>
              <a:rPr lang="en-US" altLang="zh-CN" dirty="0"/>
              <a:t>). Nanjing is not just a city, it is a wound that still  </a:t>
            </a:r>
            <a:r>
              <a:rPr lang="en-US" altLang="zh-CN" u="sng" dirty="0"/>
              <a:t>13 </a:t>
            </a:r>
            <a:r>
              <a:rPr lang="en-US" altLang="zh-CN" dirty="0"/>
              <a:t>  . Remember Nanjing, remember the </a:t>
            </a:r>
            <a:r>
              <a:rPr kumimoji="0" lang="en-US" altLang="zh-CN" sz="2800" b="0" i="0" u="sng"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14 </a:t>
            </a:r>
            <a:r>
              <a:rPr lang="en-US" altLang="zh-CN" dirty="0"/>
              <a:t>truth. Never forget. Never forgive, never </a:t>
            </a:r>
            <a:r>
              <a:rPr kumimoji="0" lang="en-US" altLang="zh-CN" sz="2800" b="0" i="0" u="sng"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15 </a:t>
            </a:r>
            <a:r>
              <a:rPr lang="en-US" altLang="zh-CN" dirty="0"/>
              <a:t>.</a:t>
            </a:r>
            <a:endParaRPr lang="zh-CN" altLang="en-US" dirty="0"/>
          </a:p>
        </p:txBody>
      </p:sp>
      <p:pic>
        <p:nvPicPr>
          <p:cNvPr id="6" name="南京大屠杀英语介绍_2025887375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1410283" y="1235097"/>
            <a:ext cx="563823" cy="488323"/>
          </a:xfrm>
          <a:prstGeom prst="rect">
            <a:avLst/>
          </a:prstGeom>
        </p:spPr>
      </p:pic>
      <p:sp>
        <p:nvSpPr>
          <p:cNvPr id="7" name="文本框 6"/>
          <p:cNvSpPr txBox="1"/>
          <p:nvPr/>
        </p:nvSpPr>
        <p:spPr>
          <a:xfrm>
            <a:off x="422065" y="71181"/>
            <a:ext cx="10835913" cy="769441"/>
          </a:xfrm>
          <a:prstGeom prst="rect">
            <a:avLst/>
          </a:prstGeom>
          <a:solidFill>
            <a:schemeClr val="tx1"/>
          </a:solidFill>
        </p:spPr>
        <p:txBody>
          <a:bodyPr wrap="square">
            <a:spAutoFit/>
          </a:bodyPr>
          <a:lstStyle/>
          <a:p>
            <a:r>
              <a:rPr lang="zh-CN" altLang="en-US" sz="3200" dirty="0">
                <a:solidFill>
                  <a:srgbClr val="7030A0"/>
                </a:solidFill>
                <a:highlight>
                  <a:srgbClr val="FFFF00"/>
                </a:highlight>
                <a:latin typeface="Sitka Small Semibold" pitchFamily="2" charset="0"/>
                <a:ea typeface="隶书" panose="02010509060101010101" pitchFamily="49" charset="-122"/>
              </a:rPr>
              <a:t>学英语高考知识点：</a:t>
            </a:r>
            <a:r>
              <a:rPr lang="zh-CN" altLang="en-US" sz="4400" dirty="0">
                <a:solidFill>
                  <a:schemeClr val="bg1"/>
                </a:solidFill>
                <a:latin typeface="Sitka Small Semibold" pitchFamily="2" charset="0"/>
                <a:ea typeface="隶书" panose="02010509060101010101" pitchFamily="49" charset="-122"/>
              </a:rPr>
              <a:t>听力 </a:t>
            </a:r>
            <a:r>
              <a:rPr lang="zh-CN" altLang="en-US" sz="4400" dirty="0">
                <a:solidFill>
                  <a:srgbClr val="FF0000"/>
                </a:solidFill>
                <a:latin typeface="Sitka Small Semibold" pitchFamily="2" charset="0"/>
                <a:ea typeface="隶书" panose="02010509060101010101" pitchFamily="49" charset="-122"/>
              </a:rPr>
              <a:t>南京大屠</a:t>
            </a:r>
            <a:r>
              <a:rPr lang="zh-CN" altLang="en-US" sz="4400" dirty="0">
                <a:solidFill>
                  <a:schemeClr val="bg1"/>
                </a:solidFill>
                <a:latin typeface="Sitka Small Semibold" pitchFamily="2" charset="0"/>
                <a:ea typeface="隶书" panose="02010509060101010101" pitchFamily="49" charset="-122"/>
              </a:rPr>
              <a:t>杀历史背景</a:t>
            </a:r>
            <a:endParaRPr lang="en-US" altLang="zh-CN" sz="4400" dirty="0">
              <a:solidFill>
                <a:schemeClr val="bg1"/>
              </a:solidFill>
              <a:latin typeface="Sitka Small Semibold" pitchFamily="2" charset="0"/>
              <a:ea typeface="隶书"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南京大屠杀英语介绍">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372330" y="1029488"/>
            <a:ext cx="2998094" cy="3996974"/>
          </a:xfrm>
        </p:spPr>
      </p:pic>
      <p:sp>
        <p:nvSpPr>
          <p:cNvPr id="3" name="文本框 2"/>
          <p:cNvSpPr txBox="1"/>
          <p:nvPr/>
        </p:nvSpPr>
        <p:spPr>
          <a:xfrm>
            <a:off x="175214" y="7717"/>
            <a:ext cx="10835913" cy="769441"/>
          </a:xfrm>
          <a:prstGeom prst="rect">
            <a:avLst/>
          </a:prstGeom>
          <a:solidFill>
            <a:schemeClr val="tx1"/>
          </a:solidFill>
        </p:spPr>
        <p:txBody>
          <a:bodyPr wrap="square">
            <a:spAutoFit/>
          </a:bodyPr>
          <a:lstStyle/>
          <a:p>
            <a:r>
              <a:rPr lang="zh-CN" altLang="en-US" sz="3200" dirty="0">
                <a:solidFill>
                  <a:srgbClr val="7030A0"/>
                </a:solidFill>
                <a:highlight>
                  <a:srgbClr val="FFFF00"/>
                </a:highlight>
                <a:latin typeface="Sitka Small Semibold" pitchFamily="2" charset="0"/>
                <a:ea typeface="隶书" panose="02010509060101010101" pitchFamily="49" charset="-122"/>
              </a:rPr>
              <a:t>学英语高考知识点：</a:t>
            </a:r>
            <a:r>
              <a:rPr lang="zh-CN" altLang="en-US" sz="4400" dirty="0">
                <a:solidFill>
                  <a:schemeClr val="bg1"/>
                </a:solidFill>
                <a:latin typeface="Sitka Small Semibold" pitchFamily="2" charset="0"/>
                <a:ea typeface="隶书" panose="02010509060101010101" pitchFamily="49" charset="-122"/>
              </a:rPr>
              <a:t>听力 ：</a:t>
            </a:r>
            <a:r>
              <a:rPr lang="zh-CN" altLang="en-US" sz="4400" dirty="0">
                <a:solidFill>
                  <a:srgbClr val="FF0000"/>
                </a:solidFill>
                <a:latin typeface="Sitka Small Semibold" pitchFamily="2" charset="0"/>
                <a:ea typeface="隶书" panose="02010509060101010101" pitchFamily="49" charset="-122"/>
              </a:rPr>
              <a:t>南京大屠</a:t>
            </a:r>
            <a:r>
              <a:rPr lang="zh-CN" altLang="en-US" sz="4400" dirty="0">
                <a:solidFill>
                  <a:schemeClr val="bg1"/>
                </a:solidFill>
                <a:latin typeface="Sitka Small Semibold" pitchFamily="2" charset="0"/>
                <a:ea typeface="隶书" panose="02010509060101010101" pitchFamily="49" charset="-122"/>
              </a:rPr>
              <a:t>杀历史背景</a:t>
            </a:r>
            <a:endParaRPr lang="en-US" altLang="zh-CN" sz="4400" dirty="0">
              <a:solidFill>
                <a:schemeClr val="bg1"/>
              </a:solidFill>
              <a:latin typeface="Sitka Small Semibold" pitchFamily="2" charset="0"/>
              <a:ea typeface="隶书" panose="02010509060101010101" pitchFamily="49" charset="-122"/>
            </a:endParaRPr>
          </a:p>
        </p:txBody>
      </p:sp>
      <p:sp>
        <p:nvSpPr>
          <p:cNvPr id="6" name="文本框 5"/>
          <p:cNvSpPr txBox="1"/>
          <p:nvPr/>
        </p:nvSpPr>
        <p:spPr>
          <a:xfrm>
            <a:off x="3420331" y="856357"/>
            <a:ext cx="8592804" cy="6001643"/>
          </a:xfrm>
          <a:prstGeom prst="rect">
            <a:avLst/>
          </a:prstGeom>
          <a:solidFill>
            <a:schemeClr val="bg2"/>
          </a:solidFill>
        </p:spPr>
        <p:txBody>
          <a:bodyPr wrap="square">
            <a:spAutoFit/>
          </a:bodyPr>
          <a:lstStyle/>
          <a:p>
            <a:r>
              <a:rPr lang="en-US" altLang="zh-CN" sz="2400" dirty="0"/>
              <a:t>In December </a:t>
            </a:r>
            <a:r>
              <a:rPr lang="en-US" altLang="zh-CN" sz="2400" dirty="0">
                <a:highlight>
                  <a:srgbClr val="FFFF00"/>
                </a:highlight>
              </a:rPr>
              <a:t>1937</a:t>
            </a:r>
            <a:r>
              <a:rPr lang="en-US" altLang="zh-CN" sz="2400" dirty="0"/>
              <a:t> the Japanese imperial army invaded Nanjing and unleashed hell on earth.</a:t>
            </a:r>
            <a:r>
              <a:rPr lang="zh-CN" altLang="en-US" sz="2400" dirty="0"/>
              <a:t>将人间变成了地狱。</a:t>
            </a:r>
            <a:r>
              <a:rPr lang="en-US" altLang="zh-CN" sz="2400" dirty="0"/>
              <a:t>Over 300,000 Chinese </a:t>
            </a:r>
            <a:r>
              <a:rPr lang="en-US" altLang="zh-CN" sz="2400" dirty="0">
                <a:highlight>
                  <a:srgbClr val="FFFF00"/>
                </a:highlight>
              </a:rPr>
              <a:t>civilians</a:t>
            </a:r>
            <a:r>
              <a:rPr lang="en-US" altLang="zh-CN" sz="2400" dirty="0"/>
              <a:t> and prisoners of war slaughtered in just six weeks, not in battle, but in cold </a:t>
            </a:r>
            <a:r>
              <a:rPr lang="en-US" altLang="zh-CN" sz="2400" dirty="0">
                <a:highlight>
                  <a:srgbClr val="FFFF00"/>
                </a:highlight>
              </a:rPr>
              <a:t>blood</a:t>
            </a:r>
            <a:r>
              <a:rPr lang="en-US" altLang="zh-CN" sz="2400" dirty="0"/>
              <a:t>. Women were raped, tortured</a:t>
            </a:r>
            <a:r>
              <a:rPr lang="zh-CN" altLang="en-US" sz="2400" dirty="0"/>
              <a:t>，</a:t>
            </a:r>
            <a:r>
              <a:rPr lang="en-US" altLang="zh-CN" sz="2400" dirty="0">
                <a:highlight>
                  <a:srgbClr val="FFFF00"/>
                </a:highlight>
              </a:rPr>
              <a:t>murdered </a:t>
            </a:r>
            <a:r>
              <a:rPr lang="en-US" altLang="zh-CN" sz="2400" dirty="0"/>
              <a:t>.Children were thrown into </a:t>
            </a:r>
            <a:r>
              <a:rPr lang="en-US" altLang="zh-CN" sz="2400" dirty="0">
                <a:highlight>
                  <a:srgbClr val="FFFF00"/>
                </a:highlight>
              </a:rPr>
              <a:t>flames</a:t>
            </a:r>
            <a:r>
              <a:rPr lang="en-US" altLang="zh-CN" sz="2400" dirty="0"/>
              <a:t>. Elderly people were buried </a:t>
            </a:r>
            <a:r>
              <a:rPr lang="en-US" altLang="zh-CN" sz="2400" dirty="0">
                <a:highlight>
                  <a:srgbClr val="FFFF00"/>
                </a:highlight>
              </a:rPr>
              <a:t>alive</a:t>
            </a:r>
            <a:r>
              <a:rPr lang="en-US" altLang="zh-CN" sz="2400" dirty="0"/>
              <a:t>. Pregnant women cut open with bayonets</a:t>
            </a:r>
            <a:r>
              <a:rPr lang="zh-CN" altLang="en-US" sz="2400" dirty="0"/>
              <a:t>被刺刀剖开腹部</a:t>
            </a:r>
            <a:r>
              <a:rPr lang="en-US" altLang="zh-CN" sz="2400" dirty="0"/>
              <a:t>. Entire families </a:t>
            </a:r>
            <a:r>
              <a:rPr lang="en-US" altLang="zh-CN" sz="2400" dirty="0">
                <a:highlight>
                  <a:srgbClr val="FFFF00"/>
                </a:highlight>
              </a:rPr>
              <a:t>erased</a:t>
            </a:r>
            <a:r>
              <a:rPr lang="en-US" altLang="zh-CN" sz="2400" dirty="0"/>
              <a:t>. This wasn't war. This was a crime against </a:t>
            </a:r>
            <a:r>
              <a:rPr lang="en-US" altLang="zh-CN" sz="2400" dirty="0">
                <a:highlight>
                  <a:srgbClr val="FFFF00"/>
                </a:highlight>
              </a:rPr>
              <a:t>humanity</a:t>
            </a:r>
            <a:r>
              <a:rPr lang="en-US" altLang="zh-CN" sz="2400" dirty="0"/>
              <a:t>. And the worst part? The Japanese laughed. They took photos. They turned murder into </a:t>
            </a:r>
            <a:r>
              <a:rPr lang="en-US" altLang="zh-CN" sz="2400" dirty="0">
                <a:highlight>
                  <a:srgbClr val="FFFF00"/>
                </a:highlight>
              </a:rPr>
              <a:t>sport. </a:t>
            </a:r>
            <a:r>
              <a:rPr lang="en-US" altLang="zh-CN" sz="2400" dirty="0"/>
              <a:t>To this day, some deny it ever happened. But we remember because silence is </a:t>
            </a:r>
            <a:r>
              <a:rPr lang="en-US" altLang="zh-CN" sz="2400" dirty="0">
                <a:highlight>
                  <a:srgbClr val="FFFF00"/>
                </a:highlight>
              </a:rPr>
              <a:t>betrayal</a:t>
            </a:r>
            <a:r>
              <a:rPr lang="en-US" altLang="zh-CN" sz="2400" dirty="0"/>
              <a:t>. We speak for those whose voices were forever silenced. We </a:t>
            </a:r>
            <a:r>
              <a:rPr lang="en-US" altLang="zh-CN" sz="2400" dirty="0">
                <a:highlight>
                  <a:srgbClr val="FFFF00"/>
                </a:highlight>
              </a:rPr>
              <a:t>mourn</a:t>
            </a:r>
            <a:r>
              <a:rPr lang="en-US" altLang="zh-CN" sz="2400" dirty="0"/>
              <a:t> the lives lost, the families destroyed. We demand truth. We demand accountability. Nanjing is not just a city, it is a wound that still </a:t>
            </a:r>
            <a:r>
              <a:rPr lang="en-US" altLang="zh-CN" sz="2400" dirty="0">
                <a:highlight>
                  <a:srgbClr val="FFFF00"/>
                </a:highlight>
              </a:rPr>
              <a:t>bleeds. </a:t>
            </a:r>
            <a:r>
              <a:rPr lang="en-US" altLang="zh-CN" sz="2400" dirty="0"/>
              <a:t>Remember Nanjing, remember the truth. Never forget. Never forgive, never </a:t>
            </a:r>
            <a:r>
              <a:rPr lang="en-US" altLang="zh-CN" sz="2400" dirty="0">
                <a:highlight>
                  <a:srgbClr val="FFFF00"/>
                </a:highlight>
              </a:rPr>
              <a:t>again</a:t>
            </a:r>
            <a:r>
              <a:rPr lang="en-US" altLang="zh-CN" sz="2400" dirty="0"/>
              <a:t>.</a:t>
            </a:r>
            <a:endParaRPr lang="zh-CN" altLang="en-US" sz="2400" dirty="0"/>
          </a:p>
        </p:txBody>
      </p:sp>
      <p:sp>
        <p:nvSpPr>
          <p:cNvPr id="9" name="文本框 8"/>
          <p:cNvSpPr txBox="1"/>
          <p:nvPr/>
        </p:nvSpPr>
        <p:spPr>
          <a:xfrm>
            <a:off x="5283808" y="946014"/>
            <a:ext cx="613251" cy="369332"/>
          </a:xfrm>
          <a:prstGeom prst="rect">
            <a:avLst/>
          </a:prstGeom>
          <a:solidFill>
            <a:schemeClr val="accent1"/>
          </a:solidFill>
        </p:spPr>
        <p:txBody>
          <a:bodyPr wrap="square">
            <a:spAutoFit/>
          </a:bodyPr>
          <a:lstStyle/>
          <a:p>
            <a:endParaRPr lang="zh-CN" altLang="en-US" dirty="0"/>
          </a:p>
        </p:txBody>
      </p:sp>
      <p:sp>
        <p:nvSpPr>
          <p:cNvPr id="10" name="文本框 9"/>
          <p:cNvSpPr txBox="1"/>
          <p:nvPr/>
        </p:nvSpPr>
        <p:spPr>
          <a:xfrm>
            <a:off x="4603939" y="1662384"/>
            <a:ext cx="1063151" cy="369332"/>
          </a:xfrm>
          <a:prstGeom prst="rect">
            <a:avLst/>
          </a:prstGeom>
          <a:solidFill>
            <a:schemeClr val="accent1"/>
          </a:solidFill>
        </p:spPr>
        <p:txBody>
          <a:bodyPr wrap="square">
            <a:spAutoFit/>
          </a:bodyPr>
          <a:lstStyle/>
          <a:p>
            <a:endParaRPr lang="zh-CN" altLang="en-US" dirty="0"/>
          </a:p>
        </p:txBody>
      </p:sp>
      <p:sp>
        <p:nvSpPr>
          <p:cNvPr id="11" name="文本框 10"/>
          <p:cNvSpPr txBox="1"/>
          <p:nvPr/>
        </p:nvSpPr>
        <p:spPr>
          <a:xfrm>
            <a:off x="7716733" y="2031716"/>
            <a:ext cx="748311" cy="369332"/>
          </a:xfrm>
          <a:prstGeom prst="rect">
            <a:avLst/>
          </a:prstGeom>
          <a:solidFill>
            <a:schemeClr val="accent1"/>
          </a:solidFill>
        </p:spPr>
        <p:txBody>
          <a:bodyPr wrap="square">
            <a:spAutoFit/>
          </a:bodyPr>
          <a:lstStyle/>
          <a:p>
            <a:endParaRPr lang="zh-CN" altLang="en-US" dirty="0"/>
          </a:p>
        </p:txBody>
      </p:sp>
      <p:sp>
        <p:nvSpPr>
          <p:cNvPr id="12" name="文本框 11"/>
          <p:cNvSpPr txBox="1"/>
          <p:nvPr/>
        </p:nvSpPr>
        <p:spPr>
          <a:xfrm>
            <a:off x="4883188" y="2401048"/>
            <a:ext cx="1347873" cy="369332"/>
          </a:xfrm>
          <a:prstGeom prst="rect">
            <a:avLst/>
          </a:prstGeom>
          <a:solidFill>
            <a:schemeClr val="accent1"/>
          </a:solidFill>
        </p:spPr>
        <p:txBody>
          <a:bodyPr wrap="square">
            <a:spAutoFit/>
          </a:bodyPr>
          <a:lstStyle/>
          <a:p>
            <a:endParaRPr lang="zh-CN" altLang="en-US" dirty="0"/>
          </a:p>
        </p:txBody>
      </p:sp>
      <p:sp>
        <p:nvSpPr>
          <p:cNvPr id="13" name="文本框 12"/>
          <p:cNvSpPr txBox="1"/>
          <p:nvPr/>
        </p:nvSpPr>
        <p:spPr>
          <a:xfrm>
            <a:off x="9772763" y="2401048"/>
            <a:ext cx="898887" cy="369332"/>
          </a:xfrm>
          <a:prstGeom prst="rect">
            <a:avLst/>
          </a:prstGeom>
          <a:solidFill>
            <a:schemeClr val="accent1"/>
          </a:solidFill>
        </p:spPr>
        <p:txBody>
          <a:bodyPr wrap="square">
            <a:spAutoFit/>
          </a:bodyPr>
          <a:lstStyle/>
          <a:p>
            <a:endParaRPr lang="zh-CN" altLang="en-US" dirty="0"/>
          </a:p>
        </p:txBody>
      </p:sp>
      <p:sp>
        <p:nvSpPr>
          <p:cNvPr id="14" name="文本框 13"/>
          <p:cNvSpPr txBox="1"/>
          <p:nvPr/>
        </p:nvSpPr>
        <p:spPr>
          <a:xfrm>
            <a:off x="6164442" y="2770380"/>
            <a:ext cx="613251" cy="369332"/>
          </a:xfrm>
          <a:prstGeom prst="rect">
            <a:avLst/>
          </a:prstGeom>
          <a:solidFill>
            <a:schemeClr val="accent1"/>
          </a:solidFill>
        </p:spPr>
        <p:txBody>
          <a:bodyPr wrap="square">
            <a:spAutoFit/>
          </a:bodyPr>
          <a:lstStyle/>
          <a:p>
            <a:endParaRPr lang="zh-CN" altLang="en-US" dirty="0"/>
          </a:p>
        </p:txBody>
      </p:sp>
      <p:sp>
        <p:nvSpPr>
          <p:cNvPr id="15" name="文本框 14"/>
          <p:cNvSpPr txBox="1"/>
          <p:nvPr/>
        </p:nvSpPr>
        <p:spPr>
          <a:xfrm>
            <a:off x="8908553" y="3139712"/>
            <a:ext cx="898887" cy="369332"/>
          </a:xfrm>
          <a:prstGeom prst="rect">
            <a:avLst/>
          </a:prstGeom>
          <a:solidFill>
            <a:schemeClr val="accent1"/>
          </a:solidFill>
        </p:spPr>
        <p:txBody>
          <a:bodyPr wrap="square">
            <a:spAutoFit/>
          </a:bodyPr>
          <a:lstStyle/>
          <a:p>
            <a:endParaRPr lang="zh-CN" altLang="en-US" dirty="0"/>
          </a:p>
        </p:txBody>
      </p:sp>
      <p:sp>
        <p:nvSpPr>
          <p:cNvPr id="16" name="文本框 15"/>
          <p:cNvSpPr txBox="1"/>
          <p:nvPr/>
        </p:nvSpPr>
        <p:spPr>
          <a:xfrm>
            <a:off x="6702858" y="3487846"/>
            <a:ext cx="1313199" cy="369332"/>
          </a:xfrm>
          <a:prstGeom prst="rect">
            <a:avLst/>
          </a:prstGeom>
          <a:solidFill>
            <a:schemeClr val="accent1"/>
          </a:solidFill>
        </p:spPr>
        <p:txBody>
          <a:bodyPr wrap="square">
            <a:spAutoFit/>
          </a:bodyPr>
          <a:lstStyle/>
          <a:p>
            <a:endParaRPr lang="zh-CN" altLang="en-US" dirty="0"/>
          </a:p>
        </p:txBody>
      </p:sp>
      <p:sp>
        <p:nvSpPr>
          <p:cNvPr id="17" name="文本框 16"/>
          <p:cNvSpPr txBox="1"/>
          <p:nvPr/>
        </p:nvSpPr>
        <p:spPr>
          <a:xfrm>
            <a:off x="3492423" y="4213944"/>
            <a:ext cx="860559" cy="369332"/>
          </a:xfrm>
          <a:prstGeom prst="rect">
            <a:avLst/>
          </a:prstGeom>
          <a:solidFill>
            <a:schemeClr val="accent1"/>
          </a:solidFill>
        </p:spPr>
        <p:txBody>
          <a:bodyPr wrap="square">
            <a:spAutoFit/>
          </a:bodyPr>
          <a:lstStyle/>
          <a:p>
            <a:endParaRPr lang="zh-CN" altLang="en-US" dirty="0"/>
          </a:p>
        </p:txBody>
      </p:sp>
      <p:sp>
        <p:nvSpPr>
          <p:cNvPr id="18" name="文本框 17"/>
          <p:cNvSpPr txBox="1"/>
          <p:nvPr/>
        </p:nvSpPr>
        <p:spPr>
          <a:xfrm>
            <a:off x="7359457" y="4584514"/>
            <a:ext cx="1045357" cy="369332"/>
          </a:xfrm>
          <a:prstGeom prst="rect">
            <a:avLst/>
          </a:prstGeom>
          <a:solidFill>
            <a:schemeClr val="accent1"/>
          </a:solidFill>
        </p:spPr>
        <p:txBody>
          <a:bodyPr wrap="square">
            <a:spAutoFit/>
          </a:bodyPr>
          <a:lstStyle/>
          <a:p>
            <a:endParaRPr lang="zh-CN" altLang="en-US" dirty="0"/>
          </a:p>
        </p:txBody>
      </p:sp>
      <p:sp>
        <p:nvSpPr>
          <p:cNvPr id="19" name="文本框 18"/>
          <p:cNvSpPr txBox="1"/>
          <p:nvPr/>
        </p:nvSpPr>
        <p:spPr>
          <a:xfrm>
            <a:off x="8803609" y="4953846"/>
            <a:ext cx="805804" cy="369332"/>
          </a:xfrm>
          <a:prstGeom prst="rect">
            <a:avLst/>
          </a:prstGeom>
          <a:solidFill>
            <a:schemeClr val="accent1"/>
          </a:solidFill>
        </p:spPr>
        <p:txBody>
          <a:bodyPr wrap="square">
            <a:spAutoFit/>
          </a:bodyPr>
          <a:lstStyle/>
          <a:p>
            <a:endParaRPr lang="zh-CN" altLang="en-US" dirty="0"/>
          </a:p>
        </p:txBody>
      </p:sp>
      <p:sp>
        <p:nvSpPr>
          <p:cNvPr id="20" name="文本框 19"/>
          <p:cNvSpPr txBox="1"/>
          <p:nvPr/>
        </p:nvSpPr>
        <p:spPr>
          <a:xfrm>
            <a:off x="3492423" y="6030258"/>
            <a:ext cx="991970" cy="369332"/>
          </a:xfrm>
          <a:prstGeom prst="rect">
            <a:avLst/>
          </a:prstGeom>
          <a:solidFill>
            <a:schemeClr val="accent1"/>
          </a:solidFill>
        </p:spPr>
        <p:txBody>
          <a:bodyPr wrap="square">
            <a:spAutoFit/>
          </a:bodyPr>
          <a:lstStyle/>
          <a:p>
            <a:endParaRPr lang="zh-CN" altLang="en-US" dirty="0"/>
          </a:p>
        </p:txBody>
      </p:sp>
      <p:sp>
        <p:nvSpPr>
          <p:cNvPr id="21" name="文本框 20"/>
          <p:cNvSpPr txBox="1"/>
          <p:nvPr/>
        </p:nvSpPr>
        <p:spPr>
          <a:xfrm>
            <a:off x="6231061" y="6399590"/>
            <a:ext cx="865121" cy="369332"/>
          </a:xfrm>
          <a:prstGeom prst="rect">
            <a:avLst/>
          </a:prstGeom>
          <a:solidFill>
            <a:schemeClr val="accent1"/>
          </a:solidFill>
        </p:spPr>
        <p:txBody>
          <a:bodyPr wrap="square">
            <a:spAutoFit/>
          </a:bodyPr>
          <a:lstStyle/>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0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4"/>
                </p:tgtEl>
              </p:cMediaNode>
            </p:video>
            <p:seq concurrent="1" nextAc="seek">
              <p:cTn id="60" restart="whenNotActive" fill="hold" evtFilter="cancelBubble" nodeType="interactiveSeq">
                <p:stCondLst>
                  <p:cond evt="onClick" delay="0">
                    <p:tgtEl>
                      <p:spTgt spid="4"/>
                    </p:tgtEl>
                  </p:cond>
                </p:stCondLst>
                <p:endSync evt="end" delay="0">
                  <p:rtn val="all"/>
                </p:endSync>
                <p:childTnLst>
                  <p:par>
                    <p:cTn id="61" fill="hold">
                      <p:stCondLst>
                        <p:cond delay="0"/>
                      </p:stCondLst>
                      <p:childTnLst>
                        <p:par>
                          <p:cTn id="62" fill="hold">
                            <p:stCondLst>
                              <p:cond delay="0"/>
                            </p:stCondLst>
                            <p:childTnLst>
                              <p:par>
                                <p:cTn id="63" presetID="2" presetClass="mediacall" presetSubtype="0" fill="hold" nodeType="clickEffect">
                                  <p:stCondLst>
                                    <p:cond delay="0"/>
                                  </p:stCondLst>
                                  <p:childTnLst>
                                    <p:cmd type="call" cmd="togglePause">
                                      <p:cBhvr>
                                        <p:cTn id="64" dur="1" fill="hold"/>
                                        <p:tgtEl>
                                          <p:spTgt spid="4"/>
                                        </p:tgtEl>
                                      </p:cBhvr>
                                    </p:cmd>
                                  </p:childTnLst>
                                </p:cTn>
                              </p:par>
                            </p:childTnLst>
                          </p:cTn>
                        </p:par>
                      </p:childTnLst>
                    </p:cTn>
                  </p:par>
                </p:childTnLst>
              </p:cTn>
              <p:nextCondLst>
                <p:cond evt="onClick" delay="0">
                  <p:tgtEl>
                    <p:spTgt spid="4"/>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11582" y="80219"/>
            <a:ext cx="4201039" cy="461665"/>
          </a:xfrm>
          <a:prstGeom prst="rect">
            <a:avLst/>
          </a:prstGeom>
          <a:solidFill>
            <a:schemeClr val="tx1"/>
          </a:solidFill>
        </p:spPr>
        <p:txBody>
          <a:bodyPr wrap="square">
            <a:spAutoFit/>
          </a:bodyPr>
          <a:lstStyle/>
          <a:p>
            <a:r>
              <a:rPr lang="zh-CN" altLang="en-US" sz="2400" b="1" dirty="0">
                <a:solidFill>
                  <a:schemeClr val="bg1"/>
                </a:solidFill>
              </a:rPr>
              <a:t>电影主要内容：预告片</a:t>
            </a:r>
            <a:endParaRPr lang="zh-CN" altLang="en-US" sz="2400" b="1" dirty="0">
              <a:solidFill>
                <a:schemeClr val="bg1"/>
              </a:solidFill>
            </a:endParaRPr>
          </a:p>
        </p:txBody>
      </p:sp>
      <p:pic>
        <p:nvPicPr>
          <p:cNvPr id="8" name="港版预告片">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172996" y="606942"/>
            <a:ext cx="8313347" cy="4676151"/>
          </a:xfrm>
        </p:spPr>
      </p:pic>
      <p:sp>
        <p:nvSpPr>
          <p:cNvPr id="11" name="文本框 10"/>
          <p:cNvSpPr txBox="1"/>
          <p:nvPr/>
        </p:nvSpPr>
        <p:spPr>
          <a:xfrm>
            <a:off x="364638" y="5373075"/>
            <a:ext cx="10894263" cy="1354217"/>
          </a:xfrm>
          <a:prstGeom prst="rect">
            <a:avLst/>
          </a:prstGeom>
          <a:solidFill>
            <a:srgbClr val="FFFF00"/>
          </a:solidFill>
        </p:spPr>
        <p:txBody>
          <a:bodyPr wrap="square">
            <a:spAutoFit/>
          </a:bodyPr>
          <a:lstStyle/>
          <a:p>
            <a:r>
              <a:rPr lang="zh-CN" altLang="en-US" sz="3200" b="1" dirty="0">
                <a:solidFill>
                  <a:srgbClr val="002060"/>
                </a:solidFill>
              </a:rPr>
              <a:t>大好河山，寸土不让。</a:t>
            </a:r>
            <a:endParaRPr lang="zh-CN" altLang="en-US" sz="3200" b="1" dirty="0">
              <a:solidFill>
                <a:srgbClr val="002060"/>
              </a:solidFill>
            </a:endParaRPr>
          </a:p>
          <a:p>
            <a:r>
              <a:rPr lang="en-US" altLang="zh-CN" sz="3200" b="1" dirty="0">
                <a:solidFill>
                  <a:srgbClr val="002060"/>
                </a:solidFill>
              </a:rPr>
              <a:t>Every piece of territory shall not be surrendered</a:t>
            </a:r>
            <a:r>
              <a:rPr lang="en-US" altLang="zh-CN" sz="3200" b="1" dirty="0">
                <a:solidFill>
                  <a:srgbClr val="C00000"/>
                </a:solidFill>
              </a:rPr>
              <a:t>.</a:t>
            </a:r>
            <a:endParaRPr lang="en-US" altLang="zh-CN" sz="3200" b="1" dirty="0">
              <a:solidFill>
                <a:srgbClr val="C00000"/>
              </a:solidFill>
            </a:endParaRPr>
          </a:p>
          <a:p>
            <a:endParaRPr lang="zh-CN" altLang="en-US" dirty="0"/>
          </a:p>
        </p:txBody>
      </p:sp>
      <p:sp>
        <p:nvSpPr>
          <p:cNvPr id="13" name="文本框 12"/>
          <p:cNvSpPr txBox="1"/>
          <p:nvPr/>
        </p:nvSpPr>
        <p:spPr>
          <a:xfrm>
            <a:off x="5211519" y="67757"/>
            <a:ext cx="6096467" cy="461665"/>
          </a:xfrm>
          <a:prstGeom prst="rect">
            <a:avLst/>
          </a:prstGeom>
          <a:noFill/>
        </p:spPr>
        <p:txBody>
          <a:bodyPr wrap="square">
            <a:spAutoFit/>
          </a:bodyPr>
          <a:lstStyle/>
          <a:p>
            <a:r>
              <a:rPr lang="en-US" altLang="zh-CN" sz="2400" b="1" dirty="0">
                <a:solidFill>
                  <a:srgbClr val="C00000"/>
                </a:solidFill>
              </a:rPr>
              <a:t>《</a:t>
            </a:r>
            <a:r>
              <a:rPr lang="zh-CN" altLang="en-US" sz="2400" b="1" dirty="0">
                <a:solidFill>
                  <a:srgbClr val="C00000"/>
                </a:solidFill>
              </a:rPr>
              <a:t>南京照相馆</a:t>
            </a:r>
            <a:r>
              <a:rPr lang="en-US" altLang="zh-CN" sz="2400" b="1" dirty="0">
                <a:solidFill>
                  <a:srgbClr val="C00000"/>
                </a:solidFill>
              </a:rPr>
              <a:t>》 (</a:t>
            </a:r>
            <a:r>
              <a:rPr lang="en-US" altLang="zh-CN" sz="2400" b="1" i="1" dirty="0">
                <a:solidFill>
                  <a:srgbClr val="C00000"/>
                </a:solidFill>
              </a:rPr>
              <a:t>Dead to Rights</a:t>
            </a:r>
            <a:r>
              <a:rPr lang="en-US" altLang="zh-CN" sz="2400" b="1" dirty="0">
                <a:solidFill>
                  <a:srgbClr val="C00000"/>
                </a:solidFill>
              </a:rPr>
              <a:t>)</a:t>
            </a:r>
            <a:endParaRPr lang="zh-CN" altLang="en-US" sz="24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16280" y="609144"/>
            <a:ext cx="11759440" cy="6187257"/>
          </a:xfrm>
          <a:solidFill>
            <a:schemeClr val="bg2"/>
          </a:solidFill>
        </p:spPr>
        <p:txBody>
          <a:bodyPr>
            <a:normAutofit fontScale="92500" lnSpcReduction="10000"/>
          </a:bodyPr>
          <a:lstStyle/>
          <a:p>
            <a:r>
              <a:rPr lang="en-US" altLang="zh-CN" dirty="0"/>
              <a:t>Dead to Rights, a film set during the Nanjing Massacre, </a:t>
            </a:r>
            <a:r>
              <a:rPr lang="en-US" altLang="zh-CN" u="sng" dirty="0"/>
              <a:t>    1 </a:t>
            </a:r>
            <a:r>
              <a:rPr lang="zh-CN" altLang="en-US" dirty="0"/>
              <a:t>（</a:t>
            </a:r>
            <a:r>
              <a:rPr lang="en-US" altLang="zh-CN" dirty="0"/>
              <a:t>earn</a:t>
            </a:r>
            <a:r>
              <a:rPr lang="zh-CN" altLang="en-US" dirty="0"/>
              <a:t>）</a:t>
            </a:r>
            <a:r>
              <a:rPr lang="en-US" altLang="zh-CN" dirty="0"/>
              <a:t> over 400 million yuan in its first three days since its release on Friday. The film dominated daily charts and set the best opening-day record for </a:t>
            </a:r>
            <a:r>
              <a:rPr lang="en-US" altLang="zh-CN" u="sng" dirty="0"/>
              <a:t>    2 </a:t>
            </a:r>
            <a:r>
              <a:rPr lang="en-US" altLang="zh-CN" dirty="0"/>
              <a:t> war film in the summer season over the past three years.</a:t>
            </a:r>
            <a:endParaRPr lang="en-US" altLang="zh-CN" dirty="0"/>
          </a:p>
          <a:p>
            <a:r>
              <a:rPr lang="en-US" altLang="zh-CN" u="sng" dirty="0"/>
              <a:t>      3   (</a:t>
            </a:r>
            <a:r>
              <a:rPr lang="en-US" altLang="zh-CN" dirty="0"/>
              <a:t>mark) the 80th anniversary of the victory in the Chinese People's War of Resistance Against Japanese Aggression (1931-45), the film revisits one of the most barbaric episodes of World War II through the perspective of a group of unsung</a:t>
            </a:r>
            <a:r>
              <a:rPr lang="en-US" altLang="zh-CN" u="sng" dirty="0"/>
              <a:t>      4   </a:t>
            </a:r>
            <a:r>
              <a:rPr lang="en-US" altLang="zh-CN" dirty="0"/>
              <a:t> (hero).</a:t>
            </a:r>
            <a:endParaRPr lang="en-US" altLang="zh-CN" dirty="0"/>
          </a:p>
          <a:p>
            <a:r>
              <a:rPr lang="en-US" altLang="zh-CN" dirty="0"/>
              <a:t>The Nanjing Massacre occurred </a:t>
            </a:r>
            <a:r>
              <a:rPr lang="en-US" altLang="zh-CN" i="1" u="sng" dirty="0"/>
              <a:t>   5  </a:t>
            </a:r>
            <a:r>
              <a:rPr lang="en-US" altLang="zh-CN" i="1" dirty="0"/>
              <a:t>  </a:t>
            </a:r>
            <a:r>
              <a:rPr lang="en-US" altLang="zh-CN" dirty="0"/>
              <a:t>Japanese troops captured Nanjing on Dec 13, 1937. Over the course of six weeks, they slaughtered around 300,000 Chinese civilians and </a:t>
            </a:r>
            <a:r>
              <a:rPr lang="en-US" altLang="zh-CN" u="sng" dirty="0"/>
              <a:t>   6    (</a:t>
            </a:r>
            <a:r>
              <a:rPr lang="en-US" altLang="zh-CN" dirty="0"/>
              <a:t>unarm) soldiers.</a:t>
            </a:r>
            <a:endParaRPr lang="en-US" altLang="zh-CN" dirty="0"/>
          </a:p>
          <a:p>
            <a:r>
              <a:rPr lang="en-US" altLang="zh-CN" dirty="0"/>
              <a:t>Set against the Nanjing  Massacre, the film follows a group of civilians</a:t>
            </a:r>
            <a:r>
              <a:rPr lang="en-US" altLang="zh-CN" u="sng" dirty="0"/>
              <a:t>   7  (</a:t>
            </a:r>
            <a:r>
              <a:rPr lang="en-US" altLang="zh-CN" dirty="0"/>
              <a:t>shelter) in a photo studio.</a:t>
            </a:r>
            <a:endParaRPr lang="en-US" altLang="zh-CN" dirty="0"/>
          </a:p>
          <a:p>
            <a:r>
              <a:rPr lang="en-US" altLang="zh-CN" dirty="0"/>
              <a:t>Forced to develop a Japanese military photographer‘s film to survive, they </a:t>
            </a:r>
            <a:r>
              <a:rPr lang="en-US" altLang="zh-CN" u="sng" dirty="0"/>
              <a:t>8</a:t>
            </a:r>
            <a:r>
              <a:rPr lang="en-US" altLang="zh-CN" dirty="0"/>
              <a:t> </a:t>
            </a:r>
            <a:r>
              <a:rPr lang="zh-CN" altLang="en-US" dirty="0"/>
              <a:t>（</a:t>
            </a:r>
            <a:r>
              <a:rPr lang="en-US" altLang="zh-CN" dirty="0"/>
              <a:t>accident</a:t>
            </a:r>
            <a:r>
              <a:rPr lang="zh-CN" altLang="en-US" dirty="0"/>
              <a:t>）</a:t>
            </a:r>
            <a:r>
              <a:rPr lang="en-US" altLang="zh-CN" dirty="0"/>
              <a:t> uncover photographic proof of the atrocities. Initially focused </a:t>
            </a:r>
            <a:r>
              <a:rPr lang="en-US" altLang="zh-CN" u="sng" dirty="0"/>
              <a:t>9 </a:t>
            </a:r>
            <a:r>
              <a:rPr lang="en-US" altLang="zh-CN" dirty="0"/>
              <a:t>on mere survival, they ultimately risk everything </a:t>
            </a:r>
            <a:r>
              <a:rPr lang="en-US" altLang="zh-CN" u="sng" dirty="0"/>
              <a:t>    10 (</a:t>
            </a:r>
            <a:r>
              <a:rPr lang="en-US" altLang="zh-CN" dirty="0"/>
              <a:t>preserve) the evidence and expose the war crimes.</a:t>
            </a:r>
            <a:endParaRPr lang="zh-CN" altLang="en-US" dirty="0"/>
          </a:p>
        </p:txBody>
      </p:sp>
      <p:sp>
        <p:nvSpPr>
          <p:cNvPr id="4" name="文本框 3"/>
          <p:cNvSpPr txBox="1"/>
          <p:nvPr/>
        </p:nvSpPr>
        <p:spPr>
          <a:xfrm>
            <a:off x="464043" y="61599"/>
            <a:ext cx="4201039" cy="461665"/>
          </a:xfrm>
          <a:prstGeom prst="rect">
            <a:avLst/>
          </a:prstGeom>
          <a:solidFill>
            <a:schemeClr val="tx1"/>
          </a:solidFill>
        </p:spPr>
        <p:txBody>
          <a:bodyPr wrap="square">
            <a:spAutoFit/>
          </a:bodyPr>
          <a:lstStyle/>
          <a:p>
            <a:r>
              <a:rPr lang="zh-CN" altLang="en-US" sz="2400" b="1" dirty="0">
                <a:solidFill>
                  <a:schemeClr val="bg1"/>
                </a:solidFill>
              </a:rPr>
              <a:t>语法填空：电影主要内容</a:t>
            </a:r>
            <a:endParaRPr lang="zh-CN" altLang="en-US" sz="2400" b="1"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03741" y="399708"/>
            <a:ext cx="11301327" cy="6187257"/>
          </a:xfrm>
        </p:spPr>
        <p:txBody>
          <a:bodyPr>
            <a:normAutofit fontScale="92500" lnSpcReduction="10000"/>
          </a:bodyPr>
          <a:lstStyle/>
          <a:p>
            <a:r>
              <a:rPr lang="en-US" altLang="zh-CN" dirty="0"/>
              <a:t>Dead to Rights, a film set during the Nanjing Massacre, </a:t>
            </a:r>
            <a:r>
              <a:rPr lang="en-US" altLang="zh-CN" u="sng" dirty="0"/>
              <a:t>    1    </a:t>
            </a:r>
            <a:r>
              <a:rPr lang="en-US" altLang="zh-CN" dirty="0"/>
              <a:t>has earned over 400 million yuan in its first three days since its release on Friday. The film dominated daily charts and set the best opening-day record for </a:t>
            </a:r>
            <a:r>
              <a:rPr lang="en-US" altLang="zh-CN" u="sng" dirty="0"/>
              <a:t>    2  </a:t>
            </a:r>
            <a:r>
              <a:rPr lang="en-US" altLang="zh-CN" dirty="0"/>
              <a:t>a war film in the summer season over the past three years.</a:t>
            </a:r>
            <a:endParaRPr lang="en-US" altLang="zh-CN" dirty="0"/>
          </a:p>
          <a:p>
            <a:r>
              <a:rPr lang="en-US" altLang="zh-CN" u="sng" dirty="0"/>
              <a:t>      3   </a:t>
            </a:r>
            <a:r>
              <a:rPr lang="en-US" altLang="zh-CN" dirty="0"/>
              <a:t>Marking the 80th anniversary of the victory in the Chinese People's War of Resistance Against Japanese Aggression (1931-45), the film revisits one of the most barbaric episodes of World War II through the perspective of a group of unsung</a:t>
            </a:r>
            <a:r>
              <a:rPr lang="en-US" altLang="zh-CN" u="sng" dirty="0"/>
              <a:t>      4   </a:t>
            </a:r>
            <a:r>
              <a:rPr lang="en-US" altLang="zh-CN" dirty="0"/>
              <a:t> heroes.</a:t>
            </a:r>
            <a:endParaRPr lang="en-US" altLang="zh-CN" dirty="0"/>
          </a:p>
          <a:p>
            <a:r>
              <a:rPr lang="en-US" altLang="zh-CN" dirty="0"/>
              <a:t>The Nanjing Massacre occurred </a:t>
            </a:r>
            <a:r>
              <a:rPr lang="en-US" altLang="zh-CN" i="1" u="sng" dirty="0"/>
              <a:t>   5    </a:t>
            </a:r>
            <a:r>
              <a:rPr lang="en-US" altLang="zh-CN" dirty="0"/>
              <a:t>when Japanese troops captured Nanjing on Dec 13, 1937. Over the course of six weeks, they slaughtered around 300,000 Chinese civilians and </a:t>
            </a:r>
            <a:r>
              <a:rPr lang="en-US" altLang="zh-CN" u="sng" dirty="0"/>
              <a:t>   6    </a:t>
            </a:r>
            <a:r>
              <a:rPr lang="en-US" altLang="zh-CN" dirty="0"/>
              <a:t>unarmed soldiers.</a:t>
            </a:r>
            <a:endParaRPr lang="en-US" altLang="zh-CN" dirty="0"/>
          </a:p>
          <a:p>
            <a:r>
              <a:rPr lang="en-US" altLang="zh-CN" dirty="0"/>
              <a:t>Set against the Nanjing  Massacre, the film follows a group of civilians</a:t>
            </a:r>
            <a:r>
              <a:rPr lang="en-US" altLang="zh-CN" u="sng" dirty="0"/>
              <a:t>   7  </a:t>
            </a:r>
            <a:r>
              <a:rPr lang="en-US" altLang="zh-CN" dirty="0"/>
              <a:t>sheltering in a photo studio.</a:t>
            </a:r>
            <a:endParaRPr lang="en-US" altLang="zh-CN" dirty="0"/>
          </a:p>
          <a:p>
            <a:r>
              <a:rPr lang="en-US" altLang="zh-CN" dirty="0"/>
              <a:t>Forced to develop a Japanese military photographer's film to survive, they </a:t>
            </a:r>
            <a:r>
              <a:rPr lang="en-US" altLang="zh-CN" u="sng" dirty="0"/>
              <a:t>8</a:t>
            </a:r>
            <a:r>
              <a:rPr lang="en-US" altLang="zh-CN" dirty="0"/>
              <a:t> accidentally uncover photographic proof of the atrocities. Initially focused </a:t>
            </a:r>
            <a:r>
              <a:rPr lang="en-US" altLang="zh-CN" u="sng" dirty="0"/>
              <a:t>9 </a:t>
            </a:r>
            <a:r>
              <a:rPr lang="en-US" altLang="zh-CN" dirty="0"/>
              <a:t>on mere survival, they ultimately risk everything </a:t>
            </a:r>
            <a:r>
              <a:rPr lang="en-US" altLang="zh-CN" u="sng" dirty="0"/>
              <a:t>    10   </a:t>
            </a:r>
            <a:r>
              <a:rPr lang="en-US" altLang="zh-CN" dirty="0"/>
              <a:t>to preserve the evidence and expose the war crimes.</a:t>
            </a:r>
            <a:endParaRPr lang="zh-CN" altLang="en-US" dirty="0"/>
          </a:p>
        </p:txBody>
      </p:sp>
      <p:pic>
        <p:nvPicPr>
          <p:cNvPr id="2" name="图片 1"/>
          <p:cNvPicPr>
            <a:picLocks noChangeAspect="1"/>
          </p:cNvPicPr>
          <p:nvPr/>
        </p:nvPicPr>
        <p:blipFill>
          <a:blip r:embed="rId1"/>
          <a:stretch>
            <a:fillRect/>
          </a:stretch>
        </p:blipFill>
        <p:spPr>
          <a:xfrm>
            <a:off x="9554156" y="442674"/>
            <a:ext cx="1637661" cy="365792"/>
          </a:xfrm>
          <a:prstGeom prst="rect">
            <a:avLst/>
          </a:prstGeom>
        </p:spPr>
      </p:pic>
      <p:pic>
        <p:nvPicPr>
          <p:cNvPr id="4" name="图片 3"/>
          <p:cNvPicPr>
            <a:picLocks noChangeAspect="1"/>
          </p:cNvPicPr>
          <p:nvPr/>
        </p:nvPicPr>
        <p:blipFill>
          <a:blip r:embed="rId1"/>
          <a:stretch>
            <a:fillRect/>
          </a:stretch>
        </p:blipFill>
        <p:spPr>
          <a:xfrm>
            <a:off x="11191817" y="1033110"/>
            <a:ext cx="611426" cy="365792"/>
          </a:xfrm>
          <a:prstGeom prst="rect">
            <a:avLst/>
          </a:prstGeom>
        </p:spPr>
      </p:pic>
      <p:pic>
        <p:nvPicPr>
          <p:cNvPr id="5" name="图片 4"/>
          <p:cNvPicPr>
            <a:picLocks noChangeAspect="1"/>
          </p:cNvPicPr>
          <p:nvPr/>
        </p:nvPicPr>
        <p:blipFill>
          <a:blip r:embed="rId1"/>
          <a:stretch>
            <a:fillRect/>
          </a:stretch>
        </p:blipFill>
        <p:spPr>
          <a:xfrm>
            <a:off x="1832860" y="1843477"/>
            <a:ext cx="1216965" cy="365792"/>
          </a:xfrm>
          <a:prstGeom prst="rect">
            <a:avLst/>
          </a:prstGeom>
        </p:spPr>
      </p:pic>
      <p:pic>
        <p:nvPicPr>
          <p:cNvPr id="6" name="图片 5"/>
          <p:cNvPicPr>
            <a:picLocks noChangeAspect="1"/>
          </p:cNvPicPr>
          <p:nvPr/>
        </p:nvPicPr>
        <p:blipFill>
          <a:blip r:embed="rId1"/>
          <a:stretch>
            <a:fillRect/>
          </a:stretch>
        </p:blipFill>
        <p:spPr>
          <a:xfrm>
            <a:off x="4937439" y="2811719"/>
            <a:ext cx="1216965" cy="365792"/>
          </a:xfrm>
          <a:prstGeom prst="rect">
            <a:avLst/>
          </a:prstGeom>
        </p:spPr>
      </p:pic>
      <p:pic>
        <p:nvPicPr>
          <p:cNvPr id="7" name="图片 6"/>
          <p:cNvPicPr>
            <a:picLocks noChangeAspect="1"/>
          </p:cNvPicPr>
          <p:nvPr/>
        </p:nvPicPr>
        <p:blipFill>
          <a:blip r:embed="rId1"/>
          <a:stretch>
            <a:fillRect/>
          </a:stretch>
        </p:blipFill>
        <p:spPr>
          <a:xfrm>
            <a:off x="6020668" y="3246104"/>
            <a:ext cx="1053614" cy="365792"/>
          </a:xfrm>
          <a:prstGeom prst="rect">
            <a:avLst/>
          </a:prstGeom>
        </p:spPr>
      </p:pic>
      <p:pic>
        <p:nvPicPr>
          <p:cNvPr id="8" name="图片 7"/>
          <p:cNvPicPr>
            <a:picLocks noChangeAspect="1"/>
          </p:cNvPicPr>
          <p:nvPr/>
        </p:nvPicPr>
        <p:blipFill>
          <a:blip r:embed="rId1"/>
          <a:stretch>
            <a:fillRect/>
          </a:stretch>
        </p:blipFill>
        <p:spPr>
          <a:xfrm>
            <a:off x="6978870" y="3884906"/>
            <a:ext cx="1216965" cy="365792"/>
          </a:xfrm>
          <a:prstGeom prst="rect">
            <a:avLst/>
          </a:prstGeom>
        </p:spPr>
      </p:pic>
      <p:pic>
        <p:nvPicPr>
          <p:cNvPr id="9" name="图片 8"/>
          <p:cNvPicPr>
            <a:picLocks noChangeAspect="1"/>
          </p:cNvPicPr>
          <p:nvPr/>
        </p:nvPicPr>
        <p:blipFill>
          <a:blip r:embed="rId1"/>
          <a:stretch>
            <a:fillRect/>
          </a:stretch>
        </p:blipFill>
        <p:spPr>
          <a:xfrm>
            <a:off x="802562" y="4648732"/>
            <a:ext cx="1453323" cy="365792"/>
          </a:xfrm>
          <a:prstGeom prst="rect">
            <a:avLst/>
          </a:prstGeom>
        </p:spPr>
      </p:pic>
      <p:pic>
        <p:nvPicPr>
          <p:cNvPr id="10" name="图片 9"/>
          <p:cNvPicPr>
            <a:picLocks noChangeAspect="1"/>
          </p:cNvPicPr>
          <p:nvPr/>
        </p:nvPicPr>
        <p:blipFill>
          <a:blip r:embed="rId1"/>
          <a:stretch>
            <a:fillRect/>
          </a:stretch>
        </p:blipFill>
        <p:spPr>
          <a:xfrm>
            <a:off x="802562" y="5385180"/>
            <a:ext cx="1672341" cy="365792"/>
          </a:xfrm>
          <a:prstGeom prst="rect">
            <a:avLst/>
          </a:prstGeom>
        </p:spPr>
      </p:pic>
      <p:pic>
        <p:nvPicPr>
          <p:cNvPr id="11" name="图片 10"/>
          <p:cNvPicPr>
            <a:picLocks noChangeAspect="1"/>
          </p:cNvPicPr>
          <p:nvPr/>
        </p:nvPicPr>
        <p:blipFill>
          <a:blip r:embed="rId1"/>
          <a:stretch>
            <a:fillRect/>
          </a:stretch>
        </p:blipFill>
        <p:spPr>
          <a:xfrm>
            <a:off x="8626979" y="5691805"/>
            <a:ext cx="1637661" cy="365792"/>
          </a:xfrm>
          <a:prstGeom prst="rect">
            <a:avLst/>
          </a:prstGeom>
        </p:spPr>
      </p:pic>
      <p:sp>
        <p:nvSpPr>
          <p:cNvPr id="13" name="文本框 12"/>
          <p:cNvSpPr txBox="1"/>
          <p:nvPr/>
        </p:nvSpPr>
        <p:spPr>
          <a:xfrm>
            <a:off x="155365" y="-18991"/>
            <a:ext cx="4201039" cy="461665"/>
          </a:xfrm>
          <a:prstGeom prst="rect">
            <a:avLst/>
          </a:prstGeom>
          <a:solidFill>
            <a:schemeClr val="tx1"/>
          </a:solidFill>
        </p:spPr>
        <p:txBody>
          <a:bodyPr wrap="square">
            <a:spAutoFit/>
          </a:bodyPr>
          <a:lstStyle/>
          <a:p>
            <a:r>
              <a:rPr lang="zh-CN" altLang="en-US" sz="2400" b="1" dirty="0">
                <a:solidFill>
                  <a:schemeClr val="bg1"/>
                </a:solidFill>
              </a:rPr>
              <a:t>语法填空：电影主要内容</a:t>
            </a:r>
            <a:endParaRPr lang="zh-CN" altLang="en-U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4723" y="657054"/>
            <a:ext cx="11476542" cy="1248402"/>
          </a:xfrm>
          <a:solidFill>
            <a:schemeClr val="accent5">
              <a:lumMod val="20000"/>
              <a:lumOff val="80000"/>
            </a:schemeClr>
          </a:solidFill>
        </p:spPr>
        <p:txBody>
          <a:bodyPr>
            <a:noAutofit/>
          </a:bodyPr>
          <a:lstStyle/>
          <a:p>
            <a:r>
              <a:rPr lang="zh-CN" altLang="en-US" sz="2800" b="1" dirty="0"/>
              <a:t>假定你是李华，看完</a:t>
            </a:r>
            <a:r>
              <a:rPr lang="en-US" altLang="zh-CN" sz="2800" b="1" dirty="0"/>
              <a:t>《Dead to Rights》</a:t>
            </a:r>
            <a:r>
              <a:rPr lang="zh-CN" altLang="en-US" sz="2800" b="1" dirty="0"/>
              <a:t>后深受触动，想推荐给好友</a:t>
            </a:r>
            <a:r>
              <a:rPr lang="en-US" altLang="zh-CN" sz="2800" b="1" dirty="0"/>
              <a:t>Peter</a:t>
            </a:r>
            <a:r>
              <a:rPr lang="zh-CN" altLang="en-US" sz="2800" b="1" dirty="0"/>
              <a:t>。请写一封信，说明推荐理由。</a:t>
            </a:r>
            <a:br>
              <a:rPr lang="zh-CN" altLang="en-US" sz="2800" b="1" dirty="0"/>
            </a:br>
            <a:r>
              <a:rPr lang="zh-CN" altLang="en-US" sz="2800" b="1" dirty="0"/>
              <a:t>（参考方向：结合电影主要内容，历史意义、震撼场景，呼吁铭记历史）</a:t>
            </a:r>
            <a:endParaRPr lang="zh-CN" altLang="en-US" sz="2800" b="1" dirty="0"/>
          </a:p>
        </p:txBody>
      </p:sp>
      <p:sp>
        <p:nvSpPr>
          <p:cNvPr id="3" name="内容占位符 2"/>
          <p:cNvSpPr>
            <a:spLocks noGrp="1"/>
          </p:cNvSpPr>
          <p:nvPr>
            <p:ph idx="1"/>
          </p:nvPr>
        </p:nvSpPr>
        <p:spPr>
          <a:xfrm>
            <a:off x="511581" y="2132251"/>
            <a:ext cx="11364667" cy="4351338"/>
          </a:xfrm>
          <a:solidFill>
            <a:schemeClr val="bg2"/>
          </a:solidFill>
        </p:spPr>
        <p:txBody>
          <a:bodyPr>
            <a:normAutofit fontScale="85000" lnSpcReduction="10000"/>
          </a:bodyPr>
          <a:lstStyle/>
          <a:p>
            <a:r>
              <a:rPr lang="zh-CN" altLang="en-US" dirty="0">
                <a:highlight>
                  <a:srgbClr val="FFFF00"/>
                </a:highlight>
              </a:rPr>
              <a:t>第一段</a:t>
            </a:r>
            <a:r>
              <a:rPr lang="zh-CN" altLang="en-US" dirty="0"/>
              <a:t>：开门见山说明写信目的（推荐电影</a:t>
            </a:r>
            <a:r>
              <a:rPr lang="en-US" altLang="zh-CN" dirty="0"/>
              <a:t>《Dead to Rights》</a:t>
            </a:r>
            <a:r>
              <a:rPr lang="zh-CN" altLang="en-US" dirty="0"/>
              <a:t>），简述观影后的整体感受（震撼、触动）。</a:t>
            </a:r>
            <a:endParaRPr lang="zh-CN" altLang="en-US" dirty="0"/>
          </a:p>
          <a:p>
            <a:r>
              <a:rPr lang="zh-CN" altLang="en-US" dirty="0"/>
              <a:t>关键词：</a:t>
            </a:r>
            <a:r>
              <a:rPr lang="en-US" altLang="zh-CN" b="1" dirty="0">
                <a:solidFill>
                  <a:srgbClr val="002060"/>
                </a:solidFill>
              </a:rPr>
              <a:t>recommend, moving, Nanjing Massacre</a:t>
            </a:r>
            <a:endParaRPr lang="en-US" altLang="zh-CN" b="1" dirty="0">
              <a:solidFill>
                <a:srgbClr val="002060"/>
              </a:solidFill>
            </a:endParaRPr>
          </a:p>
          <a:p>
            <a:r>
              <a:rPr lang="zh-CN" altLang="en-US" dirty="0"/>
              <a:t>核心短语：</a:t>
            </a:r>
            <a:r>
              <a:rPr lang="en-US" altLang="zh-CN" b="1" dirty="0">
                <a:solidFill>
                  <a:srgbClr val="002060"/>
                </a:solidFill>
              </a:rPr>
              <a:t>highly recommend, be deeply touched by, historical significance</a:t>
            </a:r>
            <a:endParaRPr lang="en-US" altLang="zh-CN" b="1" dirty="0">
              <a:solidFill>
                <a:srgbClr val="002060"/>
              </a:solidFill>
            </a:endParaRPr>
          </a:p>
          <a:p>
            <a:r>
              <a:rPr lang="zh-CN" altLang="en-US" dirty="0">
                <a:highlight>
                  <a:srgbClr val="FFFF00"/>
                </a:highlight>
              </a:rPr>
              <a:t>第二段</a:t>
            </a:r>
            <a:r>
              <a:rPr lang="zh-CN" altLang="en-US" dirty="0"/>
              <a:t>：具体说明推荐理由 </a:t>
            </a:r>
            <a:r>
              <a:rPr lang="en-US" altLang="zh-CN" dirty="0"/>
              <a:t>—— </a:t>
            </a:r>
            <a:r>
              <a:rPr lang="zh-CN" altLang="en-US" dirty="0"/>
              <a:t>电影还原 </a:t>
            </a:r>
            <a:r>
              <a:rPr lang="en-US" altLang="zh-CN" dirty="0"/>
              <a:t>1937 </a:t>
            </a:r>
            <a:r>
              <a:rPr lang="zh-CN" altLang="en-US" dirty="0"/>
              <a:t>年南京历史，展现平民守护真相的勇气，场景震撼（如保护底片的情节）。</a:t>
            </a:r>
            <a:endParaRPr lang="zh-CN" altLang="en-US" dirty="0"/>
          </a:p>
          <a:p>
            <a:r>
              <a:rPr lang="zh-CN" altLang="en-US" dirty="0"/>
              <a:t>关键词：</a:t>
            </a:r>
            <a:r>
              <a:rPr lang="en-US" altLang="zh-CN" b="1" dirty="0">
                <a:solidFill>
                  <a:srgbClr val="002060"/>
                </a:solidFill>
              </a:rPr>
              <a:t>historical background, courage, truth, shocking scenes</a:t>
            </a:r>
            <a:endParaRPr lang="en-US" altLang="zh-CN" b="1" dirty="0">
              <a:solidFill>
                <a:srgbClr val="002060"/>
              </a:solidFill>
            </a:endParaRPr>
          </a:p>
          <a:p>
            <a:r>
              <a:rPr lang="zh-CN" altLang="en-US" dirty="0"/>
              <a:t>核心短语：</a:t>
            </a:r>
            <a:r>
              <a:rPr lang="en-US" altLang="zh-CN" b="1" dirty="0">
                <a:solidFill>
                  <a:srgbClr val="002060"/>
                </a:solidFill>
              </a:rPr>
              <a:t>show the history of, risk one’s life to do, remind us of</a:t>
            </a:r>
            <a:endParaRPr lang="en-US" altLang="zh-CN" b="1" dirty="0">
              <a:solidFill>
                <a:srgbClr val="002060"/>
              </a:solidFill>
            </a:endParaRPr>
          </a:p>
          <a:p>
            <a:r>
              <a:rPr lang="zh-CN" altLang="en-US" dirty="0">
                <a:highlight>
                  <a:srgbClr val="FFFF00"/>
                </a:highlight>
              </a:rPr>
              <a:t>第三段</a:t>
            </a:r>
            <a:r>
              <a:rPr lang="zh-CN" altLang="en-US" dirty="0"/>
              <a:t>：呼吁好友观看，强调铭记历史的意义，邀请看完后交流感受。</a:t>
            </a:r>
            <a:endParaRPr lang="zh-CN" altLang="en-US" dirty="0"/>
          </a:p>
          <a:p>
            <a:r>
              <a:rPr lang="zh-CN" altLang="en-US" dirty="0"/>
              <a:t>关键词：</a:t>
            </a:r>
            <a:r>
              <a:rPr lang="en-US" altLang="zh-CN" b="1" dirty="0">
                <a:solidFill>
                  <a:srgbClr val="002060"/>
                </a:solidFill>
              </a:rPr>
              <a:t>watch, remember history, discuss</a:t>
            </a:r>
            <a:endParaRPr lang="en-US" altLang="zh-CN" b="1" dirty="0">
              <a:solidFill>
                <a:srgbClr val="002060"/>
              </a:solidFill>
            </a:endParaRPr>
          </a:p>
          <a:p>
            <a:r>
              <a:rPr lang="zh-CN" altLang="en-US" dirty="0"/>
              <a:t>核心短语：</a:t>
            </a:r>
            <a:r>
              <a:rPr lang="en-US" altLang="zh-CN" b="1" dirty="0">
                <a:solidFill>
                  <a:srgbClr val="002060"/>
                </a:solidFill>
              </a:rPr>
              <a:t>it’s worth watching, never forget, have a talk</a:t>
            </a:r>
            <a:endParaRPr lang="zh-CN" altLang="en-US" b="1" dirty="0">
              <a:solidFill>
                <a:srgbClr val="002060"/>
              </a:solidFill>
            </a:endParaRPr>
          </a:p>
        </p:txBody>
      </p:sp>
      <p:sp>
        <p:nvSpPr>
          <p:cNvPr id="4" name="文本框 3"/>
          <p:cNvSpPr txBox="1"/>
          <p:nvPr/>
        </p:nvSpPr>
        <p:spPr>
          <a:xfrm>
            <a:off x="511582" y="80219"/>
            <a:ext cx="4201039" cy="461665"/>
          </a:xfrm>
          <a:prstGeom prst="rect">
            <a:avLst/>
          </a:prstGeom>
          <a:solidFill>
            <a:schemeClr val="tx1"/>
          </a:solidFill>
        </p:spPr>
        <p:txBody>
          <a:bodyPr wrap="square">
            <a:spAutoFit/>
          </a:bodyPr>
          <a:lstStyle/>
          <a:p>
            <a:r>
              <a:rPr lang="zh-CN" altLang="en-US" sz="2400" b="1" dirty="0">
                <a:solidFill>
                  <a:schemeClr val="bg1"/>
                </a:solidFill>
              </a:rPr>
              <a:t>应用文写作：书信</a:t>
            </a:r>
            <a:endParaRPr lang="zh-CN" altLang="en-US" sz="2400" b="1" dirty="0">
              <a:solidFill>
                <a:schemeClr val="bg1"/>
              </a:solidFill>
            </a:endParaRP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11927</Words>
  <Application>WPS 演示</Application>
  <PresentationFormat>宽屏</PresentationFormat>
  <Paragraphs>205</Paragraphs>
  <Slides>18</Slides>
  <Notes>3</Notes>
  <HiddenSlides>0</HiddenSlides>
  <MMClips>5</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18</vt:i4>
      </vt:variant>
    </vt:vector>
  </HeadingPairs>
  <TitlesOfParts>
    <vt:vector size="33" baseType="lpstr">
      <vt:lpstr>Arial</vt:lpstr>
      <vt:lpstr>宋体</vt:lpstr>
      <vt:lpstr>Wingdings</vt:lpstr>
      <vt:lpstr>Microsoft JhengHei</vt:lpstr>
      <vt:lpstr>Sitka Small Semibold</vt:lpstr>
      <vt:lpstr>隶书</vt:lpstr>
      <vt:lpstr>等线</vt:lpstr>
      <vt:lpstr>微软雅黑</vt:lpstr>
      <vt:lpstr>Sitka Small</vt:lpstr>
      <vt:lpstr>Arial Unicode MS</vt:lpstr>
      <vt:lpstr>等线 Light</vt:lpstr>
      <vt:lpstr>HelveticaNeue</vt:lpstr>
      <vt:lpstr>华文新魏</vt:lpstr>
      <vt:lpstr>Segoe Print</vt:lpstr>
      <vt:lpstr>Office 主题​​</vt:lpstr>
      <vt:lpstr>PowerPoint 演示文稿</vt:lpstr>
      <vt:lpstr>        南京照相馆 Dead to Rights </vt:lpstr>
      <vt:lpstr>PowerPoint 演示文稿</vt:lpstr>
      <vt:lpstr>PowerPoint 演示文稿</vt:lpstr>
      <vt:lpstr>PowerPoint 演示文稿</vt:lpstr>
      <vt:lpstr>PowerPoint 演示文稿</vt:lpstr>
      <vt:lpstr>PowerPoint 演示文稿</vt:lpstr>
      <vt:lpstr>PowerPoint 演示文稿</vt:lpstr>
      <vt:lpstr>假定你是李华，看完《Dead to Rights》后深受触动，想推荐给好友Peter。请写一封信，说明推荐理由。 （参考方向：结合电影主要内容，历史意义、震撼场景，呼吁铭记历史）</vt:lpstr>
      <vt:lpstr>PowerPoint 演示文稿</vt:lpstr>
      <vt:lpstr>学校将组织观看《Dead to Rights》，请你以学生会名义写一则通知，告知观影时间（本周六下午 2 点）、地点（学校礼堂）及意义。 （参考方向：电影主要内容，铭记历史、珍惜和平，提醒准时参加）</vt:lpstr>
      <vt:lpstr>PowerPoint 演示文稿</vt:lpstr>
      <vt:lpstr>假如你是李华，看完电影后，你想发起 “铭记历史，传承真相” 的校园倡议。请写一封倡议信，号召同学行动。 （参考方向：呼吁了解历史、传播真相，以实际行动致敬先烈）</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艳 刘</dc:creator>
  <cp:lastModifiedBy>Administrator</cp:lastModifiedBy>
  <cp:revision>15</cp:revision>
  <dcterms:created xsi:type="dcterms:W3CDTF">2025-08-07T13:07:00Z</dcterms:created>
  <dcterms:modified xsi:type="dcterms:W3CDTF">2025-08-11T05:43:20Z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