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8" r:id="rId3"/>
    <p:sldMasterId id="2147483672" r:id="rId4"/>
    <p:sldMasterId id="2147483685" r:id="rId5"/>
    <p:sldMasterId id="2147483697" r:id="rId6"/>
    <p:sldMasterId id="2147483710" r:id="rId7"/>
  </p:sldMasterIdLst>
  <p:notesMasterIdLst>
    <p:notesMasterId r:id="rId10"/>
  </p:notesMasterIdLst>
  <p:handoutMasterIdLst>
    <p:handoutMasterId r:id="rId26"/>
  </p:handoutMasterIdLst>
  <p:sldIdLst>
    <p:sldId id="691" r:id="rId8"/>
    <p:sldId id="347" r:id="rId9"/>
    <p:sldId id="675" r:id="rId11"/>
    <p:sldId id="676" r:id="rId12"/>
    <p:sldId id="677" r:id="rId13"/>
    <p:sldId id="644" r:id="rId14"/>
    <p:sldId id="682" r:id="rId15"/>
    <p:sldId id="678" r:id="rId16"/>
    <p:sldId id="679" r:id="rId17"/>
    <p:sldId id="692" r:id="rId18"/>
    <p:sldId id="693" r:id="rId19"/>
    <p:sldId id="681" r:id="rId20"/>
    <p:sldId id="671" r:id="rId21"/>
    <p:sldId id="666" r:id="rId22"/>
    <p:sldId id="665" r:id="rId23"/>
    <p:sldId id="667" r:id="rId24"/>
    <p:sldId id="664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思源黑体 CN Heavy" panose="020B0A00000000000000" charset="-122"/>
      <p:bold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  <p:embeddedFont>
      <p:font typeface="黑体" panose="02010609060101010101" charset="-122"/>
      <p:regular r:id="rId37"/>
    </p:embeddedFont>
    <p:embeddedFont>
      <p:font typeface="Segoe UI Black" panose="020B0A02040204020203" charset="0"/>
      <p:bold r:id="rId38"/>
    </p:embeddedFont>
    <p:embeddedFont>
      <p:font typeface="Century Gothic" panose="020B0502020202020204"/>
      <p:regular r:id="rId39"/>
      <p:bold r:id="rId40"/>
      <p:italic r:id="rId41"/>
      <p:boldItalic r:id="rId42"/>
    </p:embeddedFont>
    <p:embeddedFont>
      <p:font typeface="Calibri Light" panose="020F0302020204030204" charset="0"/>
      <p:regular r:id="rId43"/>
      <p:italic r:id="rId44"/>
    </p:embeddedFont>
    <p:embeddedFont>
      <p:font typeface="Arial Black" panose="020B0A04020102020204" charset="0"/>
      <p:bold r:id="rId45"/>
    </p:embeddedFont>
  </p:embeddedFontLst>
  <p:defaultTextStyle>
    <a:defPPr>
      <a:defRPr lang="en-US"/>
    </a:defPPr>
    <a:lvl1pPr marL="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4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6096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卢潇潇" initials="卢" lastIdx="1" clrIdx="0"/>
  <p:cmAuthor id="2" name="Microsoft Office 用户" initials="Office" lastIdx="0" clrIdx="1"/>
  <p:cmAuthor id="3" name="apple" initials="a" lastIdx="0" clrIdx="2"/>
  <p:cmAuthor id="4" name="周跃良" initials="周" lastIdx="0" clrIdx="3"/>
  <p:cmAuthor id="5" name="Mia Vida Villanueva" initials="M" lastIdx="0" clrIdx="4"/>
  <p:cmAuthor id="6" name="1206988966@qq.com" initials="1" lastIdx="0" clrIdx="5"/>
  <p:cmAuthor id="7" name="姜伟光" initials="姜" lastIdx="0" clrIdx="6"/>
  <p:cmAuthor id="8" name="Administrator" initials="A" lastIdx="0" clrIdx="7"/>
  <p:cmAuthor id="9" name="宋洁然" initials="宋" lastIdx="0" clrIdx="8"/>
  <p:cmAuthor id="10" name="ming qiu" initials="m" lastIdx="0" clrIdx="9"/>
  <p:cmAuthor id="11" name="user" initials="" lastIdx="0" clrIdx="10"/>
  <p:cmAuthor id="12" name="未知用户4" initials="未" lastIdx="0" clrIdx="11"/>
  <p:cmAuthor id="13" name="Admin" initials="A" lastIdx="0" clrIdx="12"/>
  <p:cmAuthor id="14" name="CommUser" initials="C" lastIdx="0" clrIdx="13"/>
  <p:cmAuthor id="15" name="zq" initials="z" lastIdx="0" clrIdx="14"/>
  <p:cmAuthor id="16" name="viola_yang" initials="v" lastIdx="0" clrIdx="15"/>
  <p:cmAuthor id="17" name="志龙 姜" initials="志" lastIdx="0" clrIdx="16"/>
  <p:cmAuthor id="18" name="SHMILY" initials="S" lastIdx="0" clrIdx="17"/>
  <p:cmAuthor id="19" name="admin" initials="a" lastIdx="0" clrIdx="18"/>
  <p:cmAuthor id="20" name="Tracy Chen" initials="T" lastIdx="0" clrIdx="19"/>
  <p:cmAuthor id="21" name="dongwc0205" initials="d" lastIdx="0" clrIdx="20"/>
  <p:cmAuthor id="22" name="Hi_ Young" initials="H" lastIdx="0" clrIdx="21"/>
  <p:cmAuthor id="23" name="pangyt" initials="p" lastIdx="0" clrIdx="22"/>
  <p:cmAuthor id="24" name="easonyoun" initials="e" lastIdx="0" clrIdx="23"/>
  <p:cmAuthor id="25" name="zhouyangfan" initials="z" lastIdx="0" clrIdx="24"/>
  <p:cmAuthor id="26" name="tplife" initials="t" lastIdx="0" clrIdx="25"/>
  <p:cmAuthor id="27" name="??" initials="?" lastIdx="0" clrIdx="26"/>
  <p:cmAuthor id="28" name="骆倩怡_Znauj26B" initials="authorId_382814100" lastIdx="0" clrIdx="27"/>
  <p:cmAuthor id="29" name="10248" initials="1" lastIdx="0" clrIdx="28"/>
  <p:cmAuthor id="30" name="作者" initials="作" lastIdx="0" clrIdx="29"/>
  <p:cmAuthor id="31" name="li jun" initials="l" lastIdx="0" clrIdx="30"/>
  <p:cmAuthor id="32" name="12279" initials="1" lastIdx="0" clrIdx="31"/>
  <p:cmAuthor id="33" name="WPS_1679281038" initials="W" lastIdx="0" clrIdx="3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48226C"/>
    <a:srgbClr val="0C9B74"/>
    <a:srgbClr val="1039B0"/>
    <a:srgbClr val="1245C6"/>
    <a:srgbClr val="009E3F"/>
    <a:srgbClr val="0080C7"/>
    <a:srgbClr val="05A3CA"/>
    <a:srgbClr val="00A1D8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90" autoAdjust="0"/>
    <p:restoredTop sz="93141" autoAdjust="0"/>
  </p:normalViewPr>
  <p:slideViewPr>
    <p:cSldViewPr snapToGrid="0" snapToObjects="1" showGuides="1">
      <p:cViewPr>
        <p:scale>
          <a:sx n="75" d="100"/>
          <a:sy n="75" d="100"/>
        </p:scale>
        <p:origin x="894" y="648"/>
      </p:cViewPr>
      <p:guideLst>
        <p:guide orient="horz" pos="2207"/>
        <p:guide pos="3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font" Target="fonts/font15.fntdata"/><Relationship Id="rId44" Type="http://schemas.openxmlformats.org/officeDocument/2006/relationships/font" Target="fonts/font14.fntdata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A7C38-D957-4983-B3FC-CEDDEECAE2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6A25E-8950-4A49-94D1-A462097B5F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6A25E-8950-4A49-94D1-A462097B5F7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词汇与结构知识</a:t>
            </a:r>
            <a:endParaRPr lang="en-US" altLang="zh-CN" dirty="0"/>
          </a:p>
          <a:p>
            <a:r>
              <a:rPr lang="zh-CN" altLang="en-US" dirty="0"/>
              <a:t>正式语篇结构知识</a:t>
            </a:r>
            <a:endParaRPr lang="en-US" altLang="zh-CN" dirty="0"/>
          </a:p>
          <a:p>
            <a:r>
              <a:rPr lang="zh-CN" altLang="en-US" dirty="0"/>
              <a:t>内容</a:t>
            </a:r>
            <a:r>
              <a:rPr lang="en-US" altLang="zh-CN" dirty="0"/>
              <a:t>/</a:t>
            </a:r>
            <a:r>
              <a:rPr lang="zh-CN" altLang="en-US" dirty="0"/>
              <a:t>世界背景知识</a:t>
            </a:r>
            <a:endParaRPr lang="en-US" altLang="zh-CN" dirty="0"/>
          </a:p>
          <a:p>
            <a:r>
              <a:rPr lang="zh-CN" altLang="en-US" dirty="0"/>
              <a:t>自动识别技能</a:t>
            </a:r>
            <a:endParaRPr lang="en-US" altLang="zh-CN" dirty="0"/>
          </a:p>
          <a:p>
            <a:r>
              <a:rPr lang="zh-CN" altLang="en-US" dirty="0"/>
              <a:t>综合与评价策略</a:t>
            </a:r>
            <a:endParaRPr lang="en-US" altLang="zh-CN" dirty="0"/>
          </a:p>
          <a:p>
            <a:r>
              <a:rPr lang="zh-CN" altLang="en-US" dirty="0"/>
              <a:t>元认知知识与技能监控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词汇与结构知识</a:t>
            </a:r>
            <a:endParaRPr lang="en-US" altLang="zh-CN" dirty="0"/>
          </a:p>
          <a:p>
            <a:r>
              <a:rPr lang="zh-CN" altLang="en-US" dirty="0"/>
              <a:t>正式语篇结构知识</a:t>
            </a:r>
            <a:endParaRPr lang="en-US" altLang="zh-CN" dirty="0"/>
          </a:p>
          <a:p>
            <a:r>
              <a:rPr lang="zh-CN" altLang="en-US" dirty="0"/>
              <a:t>内容</a:t>
            </a:r>
            <a:r>
              <a:rPr lang="en-US" altLang="zh-CN" dirty="0"/>
              <a:t>/</a:t>
            </a:r>
            <a:r>
              <a:rPr lang="zh-CN" altLang="en-US" dirty="0"/>
              <a:t>世界背景知识</a:t>
            </a:r>
            <a:endParaRPr lang="en-US" altLang="zh-CN" dirty="0"/>
          </a:p>
          <a:p>
            <a:r>
              <a:rPr lang="zh-CN" altLang="en-US" dirty="0"/>
              <a:t>自动识别技能</a:t>
            </a:r>
            <a:endParaRPr lang="en-US" altLang="zh-CN" dirty="0"/>
          </a:p>
          <a:p>
            <a:r>
              <a:rPr lang="zh-CN" altLang="en-US" dirty="0"/>
              <a:t>综合与评价策略</a:t>
            </a:r>
            <a:endParaRPr lang="en-US" altLang="zh-CN" dirty="0"/>
          </a:p>
          <a:p>
            <a:r>
              <a:rPr lang="zh-CN" altLang="en-US" dirty="0"/>
              <a:t>元认知知识与技能监控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词汇与结构知识</a:t>
            </a:r>
            <a:endParaRPr lang="en-US" altLang="zh-CN" dirty="0"/>
          </a:p>
          <a:p>
            <a:r>
              <a:rPr lang="zh-CN" altLang="en-US" dirty="0"/>
              <a:t>正式语篇结构知识</a:t>
            </a:r>
            <a:endParaRPr lang="en-US" altLang="zh-CN" dirty="0"/>
          </a:p>
          <a:p>
            <a:r>
              <a:rPr lang="zh-CN" altLang="en-US" dirty="0"/>
              <a:t>内容</a:t>
            </a:r>
            <a:r>
              <a:rPr lang="en-US" altLang="zh-CN" dirty="0"/>
              <a:t>/</a:t>
            </a:r>
            <a:r>
              <a:rPr lang="zh-CN" altLang="en-US" dirty="0"/>
              <a:t>世界背景知识</a:t>
            </a:r>
            <a:endParaRPr lang="en-US" altLang="zh-CN" dirty="0"/>
          </a:p>
          <a:p>
            <a:r>
              <a:rPr lang="zh-CN" altLang="en-US" dirty="0"/>
              <a:t>自动识别技能</a:t>
            </a:r>
            <a:endParaRPr lang="en-US" altLang="zh-CN" dirty="0"/>
          </a:p>
          <a:p>
            <a:r>
              <a:rPr lang="zh-CN" altLang="en-US" dirty="0"/>
              <a:t>综合与评价策略</a:t>
            </a:r>
            <a:endParaRPr lang="en-US" altLang="zh-CN" dirty="0"/>
          </a:p>
          <a:p>
            <a:r>
              <a:rPr lang="zh-CN" altLang="en-US" dirty="0"/>
              <a:t>元认知知识与技能监控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教师身份的其他机构目前没有管理账号。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1EFAE-D117-48EA-9562-6C8DD875E287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教师身份的其他机构目前没有管理账号。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1EFAE-D117-48EA-9562-6C8DD875E287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教师身份的其他机构目前没有管理账号。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1EFAE-D117-48EA-9562-6C8DD875E287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教师身份的其他机构目前没有管理账号。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1EFAE-D117-48EA-9562-6C8DD875E287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tags" Target="../tags/tag42.xml"/><Relationship Id="rId11" Type="http://schemas.openxmlformats.org/officeDocument/2006/relationships/tags" Target="../tags/tag41.xml"/><Relationship Id="rId10" Type="http://schemas.openxmlformats.org/officeDocument/2006/relationships/tags" Target="../tags/tag40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7" Type="http://schemas.openxmlformats.org/officeDocument/2006/relationships/tags" Target="../tags/tag119.xml"/><Relationship Id="rId26" Type="http://schemas.openxmlformats.org/officeDocument/2006/relationships/tags" Target="../tags/tag118.xml"/><Relationship Id="rId25" Type="http://schemas.openxmlformats.org/officeDocument/2006/relationships/tags" Target="../tags/tag117.xml"/><Relationship Id="rId24" Type="http://schemas.openxmlformats.org/officeDocument/2006/relationships/tags" Target="../tags/tag116.xml"/><Relationship Id="rId23" Type="http://schemas.openxmlformats.org/officeDocument/2006/relationships/tags" Target="../tags/tag115.xml"/><Relationship Id="rId22" Type="http://schemas.openxmlformats.org/officeDocument/2006/relationships/tags" Target="../tags/tag114.xml"/><Relationship Id="rId21" Type="http://schemas.openxmlformats.org/officeDocument/2006/relationships/tags" Target="../tags/tag113.xml"/><Relationship Id="rId20" Type="http://schemas.openxmlformats.org/officeDocument/2006/relationships/tags" Target="../tags/tag112.xml"/><Relationship Id="rId2" Type="http://schemas.openxmlformats.org/officeDocument/2006/relationships/tags" Target="../tags/tag94.xml"/><Relationship Id="rId19" Type="http://schemas.openxmlformats.org/officeDocument/2006/relationships/tags" Target="../tags/tag111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rgbClr val="067FC9"/>
            </a:gs>
            <a:gs pos="100000">
              <a:srgbClr val="00B2C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53650" y="0"/>
            <a:ext cx="540060" cy="121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http://www.www.2ppt.com.com/hangye/</a:t>
            </a:r>
            <a:endParaRPr lang="en-US" altLang="zh-CN" sz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0">
              <a:srgbClr val="067FC9"/>
            </a:gs>
            <a:gs pos="100000">
              <a:srgbClr val="00B2CA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2318" y="1"/>
            <a:ext cx="12187365" cy="49995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318" y="5043520"/>
            <a:ext cx="12187365" cy="45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 sz="18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z="1800" smtClean="0">
                <a:solidFill>
                  <a:prstClr val="black"/>
                </a:solidFill>
              </a:rPr>
            </a:fld>
            <a:endParaRPr lang="zh-CN" altLang="en-US" sz="180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F6B8C-0159-492B-A76B-7AB3B414D3C2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847F-99BC-4146-B59B-415977067720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59286-E5BD-4F31-AD3E-0169630EC6EF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2A89A-5187-4367-A6BB-A3400AB97077}" type="datetime1">
              <a:rPr lang="tr-TR" altLang="zh-CN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83E6A-852F-4A71-AFBF-7441AD5A246F}" type="datetime1">
              <a:rPr lang="tr-TR" altLang="zh-CN" smtClean="0"/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D149-F0C1-46ED-BF46-FE1340ED1D32}" type="datetime1">
              <a:rPr lang="tr-TR" altLang="zh-CN" smtClean="0"/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0512C-78B5-4C53-8CBA-B07AD0625582}" type="datetime1">
              <a:rPr lang="tr-TR" altLang="zh-CN" smtClean="0"/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8" y="0"/>
            <a:ext cx="12187365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607858" y="879933"/>
            <a:ext cx="1092538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 userDrawn="1"/>
        </p:nvCxnSpPr>
        <p:spPr>
          <a:xfrm>
            <a:off x="8601740" y="6547087"/>
            <a:ext cx="293149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607858" y="6547087"/>
            <a:ext cx="297531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6F308-616E-4C52-90A9-8BF7F406C9DC}" type="datetime1">
              <a:rPr lang="tr-TR" altLang="zh-CN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30248-DAE0-435D-BA1F-81E2B92AF592}" type="datetime1">
              <a:rPr lang="tr-TR" altLang="zh-CN" smtClean="0"/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4B98-7F89-42A4-B188-A735D4A532C6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6B448-446F-4B80-9D4C-A38724F3AEAC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A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3" name="Picture 2" descr="C:\Users\admin\AppData\Local\Microsoft\Windows\Temporary Internet Files\Content.Outlook\GB8MFHWU\再出发.jpg"/>
          <p:cNvPicPr>
            <a:picLocks noChangeAspect="1" noChangeArrowheads="1"/>
          </p:cNvPicPr>
          <p:nvPr userDrawn="1"/>
        </p:nvPicPr>
        <p:blipFill>
          <a:blip r:embed="rId2" cstate="print"/>
          <a:srcRect l="16420" t="19498" b="24629"/>
          <a:stretch>
            <a:fillRect/>
          </a:stretch>
        </p:blipFill>
        <p:spPr bwMode="auto">
          <a:xfrm>
            <a:off x="6961188" y="4892676"/>
            <a:ext cx="52308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1"/>
          <p:cNvSpPr>
            <a:spLocks noChangeArrowheads="1"/>
          </p:cNvSpPr>
          <p:nvPr/>
        </p:nvSpPr>
        <p:spPr bwMode="auto">
          <a:xfrm>
            <a:off x="2265811" y="1966871"/>
            <a:ext cx="5321223" cy="108839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/>
          <a:p>
            <a:pPr eaLnBrk="1" hangingPunct="1">
              <a:lnSpc>
                <a:spcPct val="135000"/>
              </a:lnSpc>
              <a:buFont typeface="Arial" panose="020B0604020202020204" pitchFamily="34" charset="0"/>
              <a:buNone/>
              <a:defRPr/>
            </a:pPr>
            <a:r>
              <a:rPr lang="zh-CN" altLang="en-US" sz="480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谢谢</a:t>
            </a:r>
            <a:r>
              <a:rPr lang="en-US" altLang="zh-CN" sz="4800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lang="en-US" altLang="zh-CN" sz="3600" i="1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Thanks for …</a:t>
            </a:r>
            <a:endParaRPr lang="zh-CN" altLang="en-US" sz="3600" i="1" noProof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6"/>
          <p:cNvGrpSpPr>
            <a:grpSpLocks noChangeAspect="1"/>
          </p:cNvGrpSpPr>
          <p:nvPr userDrawn="1"/>
        </p:nvGrpSpPr>
        <p:grpSpPr>
          <a:xfrm>
            <a:off x="7403013" y="2371508"/>
            <a:ext cx="79195" cy="396000"/>
            <a:chOff x="8640504" y="3717032"/>
            <a:chExt cx="216000" cy="1080120"/>
          </a:xfrm>
          <a:solidFill>
            <a:schemeClr val="bg1"/>
          </a:solidFill>
        </p:grpSpPr>
        <p:sp>
          <p:nvSpPr>
            <p:cNvPr id="8" name="梯形 7"/>
            <p:cNvSpPr/>
            <p:nvPr/>
          </p:nvSpPr>
          <p:spPr>
            <a:xfrm flipV="1">
              <a:off x="8640504" y="3717032"/>
              <a:ext cx="216000" cy="720000"/>
            </a:xfrm>
            <a:prstGeom prst="trapezoid">
              <a:avLst/>
            </a:prstGeom>
            <a:gradFill flip="none" rotWithShape="1">
              <a:gsLst>
                <a:gs pos="0">
                  <a:srgbClr val="C00000"/>
                </a:gs>
                <a:gs pos="64000">
                  <a:srgbClr val="00B050"/>
                </a:gs>
                <a:gs pos="28000">
                  <a:srgbClr val="FFFF00"/>
                </a:gs>
                <a:gs pos="100000">
                  <a:srgbClr val="7030A0"/>
                </a:gs>
              </a:gsLst>
              <a:lin ang="54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  <p:sp>
          <p:nvSpPr>
            <p:cNvPr id="9" name="椭圆 8"/>
            <p:cNvSpPr/>
            <p:nvPr/>
          </p:nvSpPr>
          <p:spPr>
            <a:xfrm>
              <a:off x="8658448" y="4617040"/>
              <a:ext cx="180112" cy="180112"/>
            </a:xfrm>
            <a:prstGeom prst="ellipse">
              <a:avLst/>
            </a:prstGeom>
            <a:solidFill>
              <a:srgbClr val="C00000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 noProof="1"/>
            </a:p>
          </p:txBody>
        </p:sp>
      </p:grpSp>
      <p:sp>
        <p:nvSpPr>
          <p:cNvPr id="10" name="矩形 9"/>
          <p:cNvSpPr/>
          <p:nvPr userDrawn="1"/>
        </p:nvSpPr>
        <p:spPr>
          <a:xfrm>
            <a:off x="11309351" y="6704013"/>
            <a:ext cx="179388" cy="153987"/>
          </a:xfrm>
          <a:prstGeom prst="rect">
            <a:avLst/>
          </a:prstGeom>
          <a:solidFill>
            <a:srgbClr val="034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11" name="图片 9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5585" y="5958907"/>
            <a:ext cx="51387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17956-5BA1-4CF3-8968-A27D52D90077}" type="slidenum">
              <a:rPr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536304"/>
            <a:ext cx="12192000" cy="13216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649605" y="909955"/>
            <a:ext cx="10873740" cy="5344160"/>
          </a:xfrm>
          <a:prstGeom prst="rect">
            <a:avLst/>
          </a:prstGeom>
          <a:solidFill>
            <a:schemeClr val="bg1">
              <a:lumMod val="100000"/>
            </a:schemeClr>
          </a:solidFill>
          <a:ln w="19050">
            <a:noFill/>
          </a:ln>
          <a:effectLst>
            <a:outerShdw blurRad="508000" dist="1016000" dir="2700000" sx="90000" sy="9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dk1"/>
              </a:solidFill>
            </a:endParaRPr>
          </a:p>
        </p:txBody>
      </p:sp>
      <p:cxnSp>
        <p:nvCxnSpPr>
          <p:cNvPr id="12" name="直接连接符 11"/>
          <p:cNvCxnSpPr/>
          <p:nvPr userDrawn="1">
            <p:custDataLst>
              <p:tags r:id="rId5"/>
            </p:custDataLst>
          </p:nvPr>
        </p:nvCxnSpPr>
        <p:spPr>
          <a:xfrm>
            <a:off x="1615970" y="5467976"/>
            <a:ext cx="4312920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6"/>
            </p:custDataLst>
          </p:nvPr>
        </p:nvCxnSpPr>
        <p:spPr>
          <a:xfrm>
            <a:off x="1615970" y="4971176"/>
            <a:ext cx="4312920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11524615" y="896564"/>
            <a:ext cx="667385" cy="48465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11524615" y="5610247"/>
            <a:ext cx="667385" cy="638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7" name="直角三角形 16"/>
          <p:cNvSpPr/>
          <p:nvPr userDrawn="1">
            <p:custDataLst>
              <p:tags r:id="rId9"/>
            </p:custDataLst>
          </p:nvPr>
        </p:nvSpPr>
        <p:spPr>
          <a:xfrm rot="2700000">
            <a:off x="11778298" y="5812790"/>
            <a:ext cx="107950" cy="107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直角三角形 18"/>
          <p:cNvSpPr/>
          <p:nvPr userDrawn="1">
            <p:custDataLst>
              <p:tags r:id="rId10"/>
            </p:custDataLst>
          </p:nvPr>
        </p:nvSpPr>
        <p:spPr>
          <a:xfrm rot="18900000" flipH="1">
            <a:off x="11830368" y="5812790"/>
            <a:ext cx="107950" cy="107950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1" name="直接连接符 20"/>
          <p:cNvCxnSpPr/>
          <p:nvPr userDrawn="1">
            <p:custDataLst>
              <p:tags r:id="rId11"/>
            </p:custDataLst>
          </p:nvPr>
        </p:nvCxnSpPr>
        <p:spPr>
          <a:xfrm>
            <a:off x="11858307" y="1322705"/>
            <a:ext cx="0" cy="1783080"/>
          </a:xfrm>
          <a:prstGeom prst="line">
            <a:avLst/>
          </a:prstGeom>
          <a:ln w="12700"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1589496" y="4580660"/>
            <a:ext cx="918210" cy="192405"/>
          </a:xfrm>
          <a:custGeom>
            <a:avLst/>
            <a:gdLst>
              <a:gd name="connsiteX0" fmla="*/ 821995 w 918210"/>
              <a:gd name="connsiteY0" fmla="*/ 0 h 192405"/>
              <a:gd name="connsiteX1" fmla="*/ 852818 w 918210"/>
              <a:gd name="connsiteY1" fmla="*/ 65457 h 192405"/>
              <a:gd name="connsiteX2" fmla="*/ 918210 w 918210"/>
              <a:gd name="connsiteY2" fmla="*/ 96236 h 192405"/>
              <a:gd name="connsiteX3" fmla="*/ 852799 w 918210"/>
              <a:gd name="connsiteY3" fmla="*/ 127031 h 192405"/>
              <a:gd name="connsiteX4" fmla="*/ 821995 w 918210"/>
              <a:gd name="connsiteY4" fmla="*/ 192405 h 192405"/>
              <a:gd name="connsiteX5" fmla="*/ 791118 w 918210"/>
              <a:gd name="connsiteY5" fmla="*/ 126962 h 192405"/>
              <a:gd name="connsiteX6" fmla="*/ 725755 w 918210"/>
              <a:gd name="connsiteY6" fmla="*/ 96236 h 192405"/>
              <a:gd name="connsiteX7" fmla="*/ 791235 w 918210"/>
              <a:gd name="connsiteY7" fmla="*/ 65393 h 192405"/>
              <a:gd name="connsiteX8" fmla="*/ 821995 w 918210"/>
              <a:gd name="connsiteY8" fmla="*/ 0 h 192405"/>
              <a:gd name="connsiteX9" fmla="*/ 580076 w 918210"/>
              <a:gd name="connsiteY9" fmla="*/ 0 h 192405"/>
              <a:gd name="connsiteX10" fmla="*/ 610899 w 918210"/>
              <a:gd name="connsiteY10" fmla="*/ 65457 h 192405"/>
              <a:gd name="connsiteX11" fmla="*/ 676291 w 918210"/>
              <a:gd name="connsiteY11" fmla="*/ 96236 h 192405"/>
              <a:gd name="connsiteX12" fmla="*/ 610880 w 918210"/>
              <a:gd name="connsiteY12" fmla="*/ 127031 h 192405"/>
              <a:gd name="connsiteX13" fmla="*/ 580076 w 918210"/>
              <a:gd name="connsiteY13" fmla="*/ 192405 h 192405"/>
              <a:gd name="connsiteX14" fmla="*/ 549199 w 918210"/>
              <a:gd name="connsiteY14" fmla="*/ 126962 h 192405"/>
              <a:gd name="connsiteX15" fmla="*/ 483836 w 918210"/>
              <a:gd name="connsiteY15" fmla="*/ 96236 h 192405"/>
              <a:gd name="connsiteX16" fmla="*/ 549316 w 918210"/>
              <a:gd name="connsiteY16" fmla="*/ 65393 h 192405"/>
              <a:gd name="connsiteX17" fmla="*/ 580076 w 918210"/>
              <a:gd name="connsiteY17" fmla="*/ 0 h 192405"/>
              <a:gd name="connsiteX18" fmla="*/ 338158 w 918210"/>
              <a:gd name="connsiteY18" fmla="*/ 0 h 192405"/>
              <a:gd name="connsiteX19" fmla="*/ 368981 w 918210"/>
              <a:gd name="connsiteY19" fmla="*/ 65457 h 192405"/>
              <a:gd name="connsiteX20" fmla="*/ 434373 w 918210"/>
              <a:gd name="connsiteY20" fmla="*/ 96236 h 192405"/>
              <a:gd name="connsiteX21" fmla="*/ 368962 w 918210"/>
              <a:gd name="connsiteY21" fmla="*/ 127031 h 192405"/>
              <a:gd name="connsiteX22" fmla="*/ 338158 w 918210"/>
              <a:gd name="connsiteY22" fmla="*/ 192405 h 192405"/>
              <a:gd name="connsiteX23" fmla="*/ 307281 w 918210"/>
              <a:gd name="connsiteY23" fmla="*/ 126962 h 192405"/>
              <a:gd name="connsiteX24" fmla="*/ 241918 w 918210"/>
              <a:gd name="connsiteY24" fmla="*/ 96236 h 192405"/>
              <a:gd name="connsiteX25" fmla="*/ 307398 w 918210"/>
              <a:gd name="connsiteY25" fmla="*/ 65393 h 192405"/>
              <a:gd name="connsiteX26" fmla="*/ 338158 w 918210"/>
              <a:gd name="connsiteY26" fmla="*/ 0 h 192405"/>
              <a:gd name="connsiteX27" fmla="*/ 96240 w 918210"/>
              <a:gd name="connsiteY27" fmla="*/ 0 h 192405"/>
              <a:gd name="connsiteX28" fmla="*/ 127063 w 918210"/>
              <a:gd name="connsiteY28" fmla="*/ 65457 h 192405"/>
              <a:gd name="connsiteX29" fmla="*/ 192455 w 918210"/>
              <a:gd name="connsiteY29" fmla="*/ 96236 h 192405"/>
              <a:gd name="connsiteX30" fmla="*/ 127044 w 918210"/>
              <a:gd name="connsiteY30" fmla="*/ 127031 h 192405"/>
              <a:gd name="connsiteX31" fmla="*/ 96240 w 918210"/>
              <a:gd name="connsiteY31" fmla="*/ 192405 h 192405"/>
              <a:gd name="connsiteX32" fmla="*/ 65363 w 918210"/>
              <a:gd name="connsiteY32" fmla="*/ 126962 h 192405"/>
              <a:gd name="connsiteX33" fmla="*/ 0 w 918210"/>
              <a:gd name="connsiteY33" fmla="*/ 96236 h 192405"/>
              <a:gd name="connsiteX34" fmla="*/ 65480 w 918210"/>
              <a:gd name="connsiteY34" fmla="*/ 65393 h 192405"/>
              <a:gd name="connsiteX35" fmla="*/ 96240 w 918210"/>
              <a:gd name="connsiteY35" fmla="*/ 0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8210" h="192405">
                <a:moveTo>
                  <a:pt x="821995" y="0"/>
                </a:moveTo>
                <a:cubicBezTo>
                  <a:pt x="824681" y="25431"/>
                  <a:pt x="834733" y="47382"/>
                  <a:pt x="852818" y="65457"/>
                </a:cubicBezTo>
                <a:cubicBezTo>
                  <a:pt x="870876" y="83506"/>
                  <a:pt x="892805" y="93534"/>
                  <a:pt x="918210" y="96236"/>
                </a:cubicBezTo>
                <a:cubicBezTo>
                  <a:pt x="892803" y="98932"/>
                  <a:pt x="870860" y="108966"/>
                  <a:pt x="852799" y="127031"/>
                </a:cubicBezTo>
                <a:cubicBezTo>
                  <a:pt x="834749" y="145082"/>
                  <a:pt x="824697" y="166990"/>
                  <a:pt x="821995" y="192405"/>
                </a:cubicBezTo>
                <a:cubicBezTo>
                  <a:pt x="819290" y="166996"/>
                  <a:pt x="809225" y="145040"/>
                  <a:pt x="791118" y="126962"/>
                </a:cubicBezTo>
                <a:cubicBezTo>
                  <a:pt x="773060" y="108932"/>
                  <a:pt x="751131" y="98935"/>
                  <a:pt x="725755" y="96236"/>
                </a:cubicBezTo>
                <a:cubicBezTo>
                  <a:pt x="751195" y="93526"/>
                  <a:pt x="773161" y="83490"/>
                  <a:pt x="791235" y="65393"/>
                </a:cubicBezTo>
                <a:cubicBezTo>
                  <a:pt x="809280" y="47326"/>
                  <a:pt x="819305" y="25399"/>
                  <a:pt x="821995" y="0"/>
                </a:cubicBezTo>
                <a:close/>
                <a:moveTo>
                  <a:pt x="580076" y="0"/>
                </a:moveTo>
                <a:cubicBezTo>
                  <a:pt x="582762" y="25431"/>
                  <a:pt x="592814" y="47382"/>
                  <a:pt x="610899" y="65457"/>
                </a:cubicBezTo>
                <a:cubicBezTo>
                  <a:pt x="628957" y="83506"/>
                  <a:pt x="650886" y="93534"/>
                  <a:pt x="676291" y="96236"/>
                </a:cubicBezTo>
                <a:cubicBezTo>
                  <a:pt x="650884" y="98932"/>
                  <a:pt x="628941" y="108966"/>
                  <a:pt x="610880" y="127031"/>
                </a:cubicBezTo>
                <a:cubicBezTo>
                  <a:pt x="592830" y="145082"/>
                  <a:pt x="582778" y="166990"/>
                  <a:pt x="580076" y="192405"/>
                </a:cubicBezTo>
                <a:cubicBezTo>
                  <a:pt x="577371" y="166996"/>
                  <a:pt x="567306" y="145040"/>
                  <a:pt x="549199" y="126962"/>
                </a:cubicBezTo>
                <a:cubicBezTo>
                  <a:pt x="531141" y="108932"/>
                  <a:pt x="509212" y="98935"/>
                  <a:pt x="483836" y="96236"/>
                </a:cubicBezTo>
                <a:cubicBezTo>
                  <a:pt x="509276" y="93526"/>
                  <a:pt x="531242" y="83490"/>
                  <a:pt x="549316" y="65393"/>
                </a:cubicBezTo>
                <a:cubicBezTo>
                  <a:pt x="567361" y="47326"/>
                  <a:pt x="577386" y="25399"/>
                  <a:pt x="580076" y="0"/>
                </a:cubicBezTo>
                <a:close/>
                <a:moveTo>
                  <a:pt x="338158" y="0"/>
                </a:moveTo>
                <a:cubicBezTo>
                  <a:pt x="340844" y="25431"/>
                  <a:pt x="350896" y="47382"/>
                  <a:pt x="368981" y="65457"/>
                </a:cubicBezTo>
                <a:cubicBezTo>
                  <a:pt x="387039" y="83506"/>
                  <a:pt x="408968" y="93534"/>
                  <a:pt x="434373" y="96236"/>
                </a:cubicBezTo>
                <a:cubicBezTo>
                  <a:pt x="408965" y="98932"/>
                  <a:pt x="387023" y="108966"/>
                  <a:pt x="368962" y="127031"/>
                </a:cubicBezTo>
                <a:cubicBezTo>
                  <a:pt x="350912" y="145082"/>
                  <a:pt x="340860" y="166990"/>
                  <a:pt x="338158" y="192405"/>
                </a:cubicBezTo>
                <a:cubicBezTo>
                  <a:pt x="335453" y="166996"/>
                  <a:pt x="325387" y="145040"/>
                  <a:pt x="307281" y="126962"/>
                </a:cubicBezTo>
                <a:cubicBezTo>
                  <a:pt x="289223" y="108932"/>
                  <a:pt x="267294" y="98935"/>
                  <a:pt x="241918" y="96236"/>
                </a:cubicBezTo>
                <a:cubicBezTo>
                  <a:pt x="267358" y="93526"/>
                  <a:pt x="289324" y="83490"/>
                  <a:pt x="307398" y="65393"/>
                </a:cubicBezTo>
                <a:cubicBezTo>
                  <a:pt x="325443" y="47326"/>
                  <a:pt x="335468" y="25399"/>
                  <a:pt x="338158" y="0"/>
                </a:cubicBezTo>
                <a:close/>
                <a:moveTo>
                  <a:pt x="96240" y="0"/>
                </a:moveTo>
                <a:cubicBezTo>
                  <a:pt x="98926" y="25431"/>
                  <a:pt x="108978" y="47382"/>
                  <a:pt x="127063" y="65457"/>
                </a:cubicBezTo>
                <a:cubicBezTo>
                  <a:pt x="145121" y="83506"/>
                  <a:pt x="167050" y="93534"/>
                  <a:pt x="192455" y="96236"/>
                </a:cubicBezTo>
                <a:cubicBezTo>
                  <a:pt x="167047" y="98932"/>
                  <a:pt x="145105" y="108966"/>
                  <a:pt x="127044" y="127031"/>
                </a:cubicBezTo>
                <a:cubicBezTo>
                  <a:pt x="108994" y="145082"/>
                  <a:pt x="98942" y="166990"/>
                  <a:pt x="96240" y="192405"/>
                </a:cubicBezTo>
                <a:cubicBezTo>
                  <a:pt x="93535" y="166996"/>
                  <a:pt x="83469" y="145040"/>
                  <a:pt x="65363" y="126962"/>
                </a:cubicBezTo>
                <a:cubicBezTo>
                  <a:pt x="47305" y="108932"/>
                  <a:pt x="25376" y="98935"/>
                  <a:pt x="0" y="96236"/>
                </a:cubicBezTo>
                <a:cubicBezTo>
                  <a:pt x="25440" y="93526"/>
                  <a:pt x="47406" y="83490"/>
                  <a:pt x="65480" y="65393"/>
                </a:cubicBezTo>
                <a:cubicBezTo>
                  <a:pt x="83525" y="47326"/>
                  <a:pt x="93550" y="25399"/>
                  <a:pt x="9624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1800" dirty="0"/>
          </a:p>
        </p:txBody>
      </p:sp>
      <p:sp>
        <p:nvSpPr>
          <p:cNvPr id="23" name="图形 4"/>
          <p:cNvSpPr/>
          <p:nvPr userDrawn="1">
            <p:custDataLst>
              <p:tags r:id="rId13"/>
            </p:custDataLst>
          </p:nvPr>
        </p:nvSpPr>
        <p:spPr>
          <a:xfrm>
            <a:off x="10608113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5" name="图形 4"/>
          <p:cNvSpPr/>
          <p:nvPr userDrawn="1">
            <p:custDataLst>
              <p:tags r:id="rId14"/>
            </p:custDataLst>
          </p:nvPr>
        </p:nvSpPr>
        <p:spPr>
          <a:xfrm>
            <a:off x="10896207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6" name="图形 4"/>
          <p:cNvSpPr/>
          <p:nvPr userDrawn="1">
            <p:custDataLst>
              <p:tags r:id="rId15"/>
            </p:custDataLst>
          </p:nvPr>
        </p:nvSpPr>
        <p:spPr>
          <a:xfrm>
            <a:off x="11184300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7" name="图形 4"/>
          <p:cNvSpPr/>
          <p:nvPr userDrawn="1">
            <p:custDataLst>
              <p:tags r:id="rId16"/>
            </p:custDataLst>
          </p:nvPr>
        </p:nvSpPr>
        <p:spPr>
          <a:xfrm>
            <a:off x="10320020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cxnSp>
        <p:nvCxnSpPr>
          <p:cNvPr id="28" name="直接连接符 27"/>
          <p:cNvCxnSpPr/>
          <p:nvPr userDrawn="1">
            <p:custDataLst>
              <p:tags r:id="rId17"/>
            </p:custDataLst>
          </p:nvPr>
        </p:nvCxnSpPr>
        <p:spPr>
          <a:xfrm>
            <a:off x="3824670" y="653224"/>
            <a:ext cx="6120000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>
            <p:custDataLst>
              <p:tags r:id="rId18"/>
            </p:custDataLst>
          </p:nvPr>
        </p:nvSpPr>
        <p:spPr>
          <a:xfrm>
            <a:off x="7110730" y="5119053"/>
            <a:ext cx="3778885" cy="34593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9"/>
            </p:custDataLst>
          </p:nvPr>
        </p:nvSpPr>
        <p:spPr>
          <a:xfrm>
            <a:off x="1589496" y="2494655"/>
            <a:ext cx="5519964" cy="1800000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0"/>
            </p:custDataLst>
          </p:nvPr>
        </p:nvSpPr>
        <p:spPr>
          <a:xfrm>
            <a:off x="1589496" y="1405623"/>
            <a:ext cx="5519964" cy="972000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800" cap="all" baseline="0">
                <a:solidFill>
                  <a:schemeClr val="accent1">
                    <a:alpha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2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24"/>
            </p:custDataLst>
          </p:nvPr>
        </p:nvSpPr>
        <p:spPr>
          <a:xfrm>
            <a:off x="668655" y="401224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日期时间占位符 7"/>
          <p:cNvSpPr>
            <a:spLocks noGrp="1"/>
          </p:cNvSpPr>
          <p:nvPr>
            <p:ph type="body" sz="quarter" idx="14" hasCustomPrompt="1"/>
            <p:custDataLst>
              <p:tags r:id="rId25"/>
            </p:custDataLst>
          </p:nvPr>
        </p:nvSpPr>
        <p:spPr>
          <a:xfrm>
            <a:off x="11624307" y="3132229"/>
            <a:ext cx="468000" cy="2052000"/>
          </a:xfrm>
        </p:spPr>
        <p:txBody>
          <a:bodyPr vert="eaVert"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日期时间</a:t>
            </a:r>
            <a:endParaRPr lang="zh-CN" altLang="en-US" dirty="0"/>
          </a:p>
        </p:txBody>
      </p:sp>
      <p:sp>
        <p:nvSpPr>
          <p:cNvPr id="18" name="年号占位符 8"/>
          <p:cNvSpPr>
            <a:spLocks noGrp="1"/>
          </p:cNvSpPr>
          <p:nvPr>
            <p:ph type="body" sz="quarter" idx="15" hasCustomPrompt="1"/>
            <p:custDataLst>
              <p:tags r:id="rId26"/>
            </p:custDataLst>
          </p:nvPr>
        </p:nvSpPr>
        <p:spPr>
          <a:xfrm>
            <a:off x="1589496" y="4967576"/>
            <a:ext cx="1064766" cy="504000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7"/>
            </p:custDataLst>
          </p:nvPr>
        </p:nvSpPr>
        <p:spPr>
          <a:xfrm>
            <a:off x="2813459" y="4967576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矩形 4"/>
          <p:cNvSpPr/>
          <p:nvPr userDrawn="1">
            <p:custDataLst>
              <p:tags r:id="rId3"/>
            </p:custDataLst>
          </p:nvPr>
        </p:nvSpPr>
        <p:spPr>
          <a:xfrm>
            <a:off x="0" y="5428456"/>
            <a:ext cx="12189600" cy="1429544"/>
          </a:xfrm>
          <a:prstGeom prst="rect">
            <a:avLst/>
          </a:prstGeom>
          <a:gradFill>
            <a:gsLst>
              <a:gs pos="4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800"/>
          </a:p>
        </p:txBody>
      </p:sp>
      <p:sp>
        <p:nvSpPr>
          <p:cNvPr id="6" name="图形 4"/>
          <p:cNvSpPr/>
          <p:nvPr userDrawn="1">
            <p:custDataLst>
              <p:tags r:id="rId4"/>
            </p:custDataLst>
          </p:nvPr>
        </p:nvSpPr>
        <p:spPr>
          <a:xfrm>
            <a:off x="10608113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0" name="图形 4"/>
          <p:cNvSpPr/>
          <p:nvPr userDrawn="1">
            <p:custDataLst>
              <p:tags r:id="rId5"/>
            </p:custDataLst>
          </p:nvPr>
        </p:nvSpPr>
        <p:spPr>
          <a:xfrm>
            <a:off x="10896207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1" name="图形 4"/>
          <p:cNvSpPr/>
          <p:nvPr userDrawn="1">
            <p:custDataLst>
              <p:tags r:id="rId6"/>
            </p:custDataLst>
          </p:nvPr>
        </p:nvSpPr>
        <p:spPr>
          <a:xfrm>
            <a:off x="11184300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2" name="图形 4"/>
          <p:cNvSpPr/>
          <p:nvPr userDrawn="1">
            <p:custDataLst>
              <p:tags r:id="rId7"/>
            </p:custDataLst>
          </p:nvPr>
        </p:nvSpPr>
        <p:spPr>
          <a:xfrm>
            <a:off x="10320020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cxnSp>
        <p:nvCxnSpPr>
          <p:cNvPr id="13" name="直接连接符 12"/>
          <p:cNvCxnSpPr/>
          <p:nvPr userDrawn="1">
            <p:custDataLst>
              <p:tags r:id="rId8"/>
            </p:custDataLst>
          </p:nvPr>
        </p:nvCxnSpPr>
        <p:spPr>
          <a:xfrm>
            <a:off x="3824670" y="604520"/>
            <a:ext cx="6120000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54004" y="2205809"/>
            <a:ext cx="1027112" cy="2446383"/>
          </a:xfrm>
        </p:spPr>
        <p:txBody>
          <a:bodyPr vert="eaVert" wrap="square"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5536304"/>
            <a:ext cx="12192000" cy="13216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649605" y="909955"/>
            <a:ext cx="10873740" cy="534416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0" dist="1016000" dir="2700000" sx="90000" sy="9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dk1"/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5"/>
            </p:custDataLst>
          </p:nvPr>
        </p:nvSpPr>
        <p:spPr>
          <a:xfrm>
            <a:off x="1591309" y="5610225"/>
            <a:ext cx="918210" cy="192405"/>
          </a:xfrm>
          <a:custGeom>
            <a:avLst/>
            <a:gdLst>
              <a:gd name="connsiteX0" fmla="*/ 821995 w 918210"/>
              <a:gd name="connsiteY0" fmla="*/ 0 h 192405"/>
              <a:gd name="connsiteX1" fmla="*/ 852818 w 918210"/>
              <a:gd name="connsiteY1" fmla="*/ 65457 h 192405"/>
              <a:gd name="connsiteX2" fmla="*/ 918210 w 918210"/>
              <a:gd name="connsiteY2" fmla="*/ 96236 h 192405"/>
              <a:gd name="connsiteX3" fmla="*/ 852799 w 918210"/>
              <a:gd name="connsiteY3" fmla="*/ 127031 h 192405"/>
              <a:gd name="connsiteX4" fmla="*/ 821995 w 918210"/>
              <a:gd name="connsiteY4" fmla="*/ 192405 h 192405"/>
              <a:gd name="connsiteX5" fmla="*/ 791118 w 918210"/>
              <a:gd name="connsiteY5" fmla="*/ 126962 h 192405"/>
              <a:gd name="connsiteX6" fmla="*/ 725755 w 918210"/>
              <a:gd name="connsiteY6" fmla="*/ 96236 h 192405"/>
              <a:gd name="connsiteX7" fmla="*/ 791235 w 918210"/>
              <a:gd name="connsiteY7" fmla="*/ 65393 h 192405"/>
              <a:gd name="connsiteX8" fmla="*/ 821995 w 918210"/>
              <a:gd name="connsiteY8" fmla="*/ 0 h 192405"/>
              <a:gd name="connsiteX9" fmla="*/ 580076 w 918210"/>
              <a:gd name="connsiteY9" fmla="*/ 0 h 192405"/>
              <a:gd name="connsiteX10" fmla="*/ 610899 w 918210"/>
              <a:gd name="connsiteY10" fmla="*/ 65457 h 192405"/>
              <a:gd name="connsiteX11" fmla="*/ 676291 w 918210"/>
              <a:gd name="connsiteY11" fmla="*/ 96236 h 192405"/>
              <a:gd name="connsiteX12" fmla="*/ 610880 w 918210"/>
              <a:gd name="connsiteY12" fmla="*/ 127031 h 192405"/>
              <a:gd name="connsiteX13" fmla="*/ 580076 w 918210"/>
              <a:gd name="connsiteY13" fmla="*/ 192405 h 192405"/>
              <a:gd name="connsiteX14" fmla="*/ 549199 w 918210"/>
              <a:gd name="connsiteY14" fmla="*/ 126962 h 192405"/>
              <a:gd name="connsiteX15" fmla="*/ 483836 w 918210"/>
              <a:gd name="connsiteY15" fmla="*/ 96236 h 192405"/>
              <a:gd name="connsiteX16" fmla="*/ 549316 w 918210"/>
              <a:gd name="connsiteY16" fmla="*/ 65393 h 192405"/>
              <a:gd name="connsiteX17" fmla="*/ 580076 w 918210"/>
              <a:gd name="connsiteY17" fmla="*/ 0 h 192405"/>
              <a:gd name="connsiteX18" fmla="*/ 338158 w 918210"/>
              <a:gd name="connsiteY18" fmla="*/ 0 h 192405"/>
              <a:gd name="connsiteX19" fmla="*/ 368981 w 918210"/>
              <a:gd name="connsiteY19" fmla="*/ 65457 h 192405"/>
              <a:gd name="connsiteX20" fmla="*/ 434373 w 918210"/>
              <a:gd name="connsiteY20" fmla="*/ 96236 h 192405"/>
              <a:gd name="connsiteX21" fmla="*/ 368962 w 918210"/>
              <a:gd name="connsiteY21" fmla="*/ 127031 h 192405"/>
              <a:gd name="connsiteX22" fmla="*/ 338158 w 918210"/>
              <a:gd name="connsiteY22" fmla="*/ 192405 h 192405"/>
              <a:gd name="connsiteX23" fmla="*/ 307281 w 918210"/>
              <a:gd name="connsiteY23" fmla="*/ 126962 h 192405"/>
              <a:gd name="connsiteX24" fmla="*/ 241918 w 918210"/>
              <a:gd name="connsiteY24" fmla="*/ 96236 h 192405"/>
              <a:gd name="connsiteX25" fmla="*/ 307398 w 918210"/>
              <a:gd name="connsiteY25" fmla="*/ 65393 h 192405"/>
              <a:gd name="connsiteX26" fmla="*/ 338158 w 918210"/>
              <a:gd name="connsiteY26" fmla="*/ 0 h 192405"/>
              <a:gd name="connsiteX27" fmla="*/ 96240 w 918210"/>
              <a:gd name="connsiteY27" fmla="*/ 0 h 192405"/>
              <a:gd name="connsiteX28" fmla="*/ 127063 w 918210"/>
              <a:gd name="connsiteY28" fmla="*/ 65457 h 192405"/>
              <a:gd name="connsiteX29" fmla="*/ 192455 w 918210"/>
              <a:gd name="connsiteY29" fmla="*/ 96236 h 192405"/>
              <a:gd name="connsiteX30" fmla="*/ 127044 w 918210"/>
              <a:gd name="connsiteY30" fmla="*/ 127031 h 192405"/>
              <a:gd name="connsiteX31" fmla="*/ 96240 w 918210"/>
              <a:gd name="connsiteY31" fmla="*/ 192405 h 192405"/>
              <a:gd name="connsiteX32" fmla="*/ 65363 w 918210"/>
              <a:gd name="connsiteY32" fmla="*/ 126962 h 192405"/>
              <a:gd name="connsiteX33" fmla="*/ 0 w 918210"/>
              <a:gd name="connsiteY33" fmla="*/ 96236 h 192405"/>
              <a:gd name="connsiteX34" fmla="*/ 65480 w 918210"/>
              <a:gd name="connsiteY34" fmla="*/ 65393 h 192405"/>
              <a:gd name="connsiteX35" fmla="*/ 96240 w 918210"/>
              <a:gd name="connsiteY35" fmla="*/ 0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8210" h="192405">
                <a:moveTo>
                  <a:pt x="821995" y="0"/>
                </a:moveTo>
                <a:cubicBezTo>
                  <a:pt x="824681" y="25431"/>
                  <a:pt x="834733" y="47382"/>
                  <a:pt x="852818" y="65457"/>
                </a:cubicBezTo>
                <a:cubicBezTo>
                  <a:pt x="870876" y="83506"/>
                  <a:pt x="892805" y="93534"/>
                  <a:pt x="918210" y="96236"/>
                </a:cubicBezTo>
                <a:cubicBezTo>
                  <a:pt x="892803" y="98932"/>
                  <a:pt x="870860" y="108966"/>
                  <a:pt x="852799" y="127031"/>
                </a:cubicBezTo>
                <a:cubicBezTo>
                  <a:pt x="834749" y="145082"/>
                  <a:pt x="824697" y="166990"/>
                  <a:pt x="821995" y="192405"/>
                </a:cubicBezTo>
                <a:cubicBezTo>
                  <a:pt x="819290" y="166996"/>
                  <a:pt x="809225" y="145040"/>
                  <a:pt x="791118" y="126962"/>
                </a:cubicBezTo>
                <a:cubicBezTo>
                  <a:pt x="773060" y="108932"/>
                  <a:pt x="751131" y="98935"/>
                  <a:pt x="725755" y="96236"/>
                </a:cubicBezTo>
                <a:cubicBezTo>
                  <a:pt x="751195" y="93526"/>
                  <a:pt x="773161" y="83490"/>
                  <a:pt x="791235" y="65393"/>
                </a:cubicBezTo>
                <a:cubicBezTo>
                  <a:pt x="809280" y="47326"/>
                  <a:pt x="819305" y="25399"/>
                  <a:pt x="821995" y="0"/>
                </a:cubicBezTo>
                <a:close/>
                <a:moveTo>
                  <a:pt x="580076" y="0"/>
                </a:moveTo>
                <a:cubicBezTo>
                  <a:pt x="582762" y="25431"/>
                  <a:pt x="592814" y="47382"/>
                  <a:pt x="610899" y="65457"/>
                </a:cubicBezTo>
                <a:cubicBezTo>
                  <a:pt x="628957" y="83506"/>
                  <a:pt x="650886" y="93534"/>
                  <a:pt x="676291" y="96236"/>
                </a:cubicBezTo>
                <a:cubicBezTo>
                  <a:pt x="650884" y="98932"/>
                  <a:pt x="628941" y="108966"/>
                  <a:pt x="610880" y="127031"/>
                </a:cubicBezTo>
                <a:cubicBezTo>
                  <a:pt x="592830" y="145082"/>
                  <a:pt x="582778" y="166990"/>
                  <a:pt x="580076" y="192405"/>
                </a:cubicBezTo>
                <a:cubicBezTo>
                  <a:pt x="577371" y="166996"/>
                  <a:pt x="567306" y="145040"/>
                  <a:pt x="549199" y="126962"/>
                </a:cubicBezTo>
                <a:cubicBezTo>
                  <a:pt x="531141" y="108932"/>
                  <a:pt x="509212" y="98935"/>
                  <a:pt x="483836" y="96236"/>
                </a:cubicBezTo>
                <a:cubicBezTo>
                  <a:pt x="509276" y="93526"/>
                  <a:pt x="531242" y="83490"/>
                  <a:pt x="549316" y="65393"/>
                </a:cubicBezTo>
                <a:cubicBezTo>
                  <a:pt x="567361" y="47326"/>
                  <a:pt x="577386" y="25399"/>
                  <a:pt x="580076" y="0"/>
                </a:cubicBezTo>
                <a:close/>
                <a:moveTo>
                  <a:pt x="338158" y="0"/>
                </a:moveTo>
                <a:cubicBezTo>
                  <a:pt x="340844" y="25431"/>
                  <a:pt x="350896" y="47382"/>
                  <a:pt x="368981" y="65457"/>
                </a:cubicBezTo>
                <a:cubicBezTo>
                  <a:pt x="387039" y="83506"/>
                  <a:pt x="408968" y="93534"/>
                  <a:pt x="434373" y="96236"/>
                </a:cubicBezTo>
                <a:cubicBezTo>
                  <a:pt x="408965" y="98932"/>
                  <a:pt x="387023" y="108966"/>
                  <a:pt x="368962" y="127031"/>
                </a:cubicBezTo>
                <a:cubicBezTo>
                  <a:pt x="350912" y="145082"/>
                  <a:pt x="340860" y="166990"/>
                  <a:pt x="338158" y="192405"/>
                </a:cubicBezTo>
                <a:cubicBezTo>
                  <a:pt x="335453" y="166996"/>
                  <a:pt x="325387" y="145040"/>
                  <a:pt x="307281" y="126962"/>
                </a:cubicBezTo>
                <a:cubicBezTo>
                  <a:pt x="289223" y="108932"/>
                  <a:pt x="267294" y="98935"/>
                  <a:pt x="241918" y="96236"/>
                </a:cubicBezTo>
                <a:cubicBezTo>
                  <a:pt x="267358" y="93526"/>
                  <a:pt x="289324" y="83490"/>
                  <a:pt x="307398" y="65393"/>
                </a:cubicBezTo>
                <a:cubicBezTo>
                  <a:pt x="325443" y="47326"/>
                  <a:pt x="335468" y="25399"/>
                  <a:pt x="338158" y="0"/>
                </a:cubicBezTo>
                <a:close/>
                <a:moveTo>
                  <a:pt x="96240" y="0"/>
                </a:moveTo>
                <a:cubicBezTo>
                  <a:pt x="98926" y="25431"/>
                  <a:pt x="108978" y="47382"/>
                  <a:pt x="127063" y="65457"/>
                </a:cubicBezTo>
                <a:cubicBezTo>
                  <a:pt x="145121" y="83506"/>
                  <a:pt x="167050" y="93534"/>
                  <a:pt x="192455" y="96236"/>
                </a:cubicBezTo>
                <a:cubicBezTo>
                  <a:pt x="167047" y="98932"/>
                  <a:pt x="145105" y="108966"/>
                  <a:pt x="127044" y="127031"/>
                </a:cubicBezTo>
                <a:cubicBezTo>
                  <a:pt x="108994" y="145082"/>
                  <a:pt x="98942" y="166990"/>
                  <a:pt x="96240" y="192405"/>
                </a:cubicBezTo>
                <a:cubicBezTo>
                  <a:pt x="93535" y="166996"/>
                  <a:pt x="83469" y="145040"/>
                  <a:pt x="65363" y="126962"/>
                </a:cubicBezTo>
                <a:cubicBezTo>
                  <a:pt x="47305" y="108932"/>
                  <a:pt x="25376" y="98935"/>
                  <a:pt x="0" y="96236"/>
                </a:cubicBezTo>
                <a:cubicBezTo>
                  <a:pt x="25440" y="93526"/>
                  <a:pt x="47406" y="83490"/>
                  <a:pt x="65480" y="65393"/>
                </a:cubicBezTo>
                <a:cubicBezTo>
                  <a:pt x="83525" y="47326"/>
                  <a:pt x="93550" y="25399"/>
                  <a:pt x="9624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1800" dirty="0"/>
          </a:p>
        </p:txBody>
      </p:sp>
      <p:sp>
        <p:nvSpPr>
          <p:cNvPr id="15" name="图形 4"/>
          <p:cNvSpPr/>
          <p:nvPr userDrawn="1">
            <p:custDataLst>
              <p:tags r:id="rId6"/>
            </p:custDataLst>
          </p:nvPr>
        </p:nvSpPr>
        <p:spPr>
          <a:xfrm>
            <a:off x="10896207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6" name="图形 4"/>
          <p:cNvSpPr/>
          <p:nvPr userDrawn="1">
            <p:custDataLst>
              <p:tags r:id="rId7"/>
            </p:custDataLst>
          </p:nvPr>
        </p:nvSpPr>
        <p:spPr>
          <a:xfrm>
            <a:off x="11184300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cxnSp>
        <p:nvCxnSpPr>
          <p:cNvPr id="18" name="直接连接符 17"/>
          <p:cNvCxnSpPr/>
          <p:nvPr userDrawn="1">
            <p:custDataLst>
              <p:tags r:id="rId8"/>
            </p:custDataLst>
          </p:nvPr>
        </p:nvCxnSpPr>
        <p:spPr>
          <a:xfrm>
            <a:off x="3824670" y="604520"/>
            <a:ext cx="6120000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 userDrawn="1">
            <p:custDataLst>
              <p:tags r:id="rId9"/>
            </p:custDataLst>
          </p:nvPr>
        </p:nvSpPr>
        <p:spPr>
          <a:xfrm>
            <a:off x="11524615" y="896564"/>
            <a:ext cx="667385" cy="48465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 userDrawn="1">
            <p:custDataLst>
              <p:tags r:id="rId10"/>
            </p:custDataLst>
          </p:nvPr>
        </p:nvSpPr>
        <p:spPr>
          <a:xfrm>
            <a:off x="11524615" y="5610247"/>
            <a:ext cx="667385" cy="638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21" name="直角三角形 20"/>
          <p:cNvSpPr/>
          <p:nvPr userDrawn="1">
            <p:custDataLst>
              <p:tags r:id="rId11"/>
            </p:custDataLst>
          </p:nvPr>
        </p:nvSpPr>
        <p:spPr>
          <a:xfrm rot="2700000">
            <a:off x="11778298" y="5812790"/>
            <a:ext cx="107950" cy="107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2" name="直角三角形 21"/>
          <p:cNvSpPr/>
          <p:nvPr userDrawn="1">
            <p:custDataLst>
              <p:tags r:id="rId12"/>
            </p:custDataLst>
          </p:nvPr>
        </p:nvSpPr>
        <p:spPr>
          <a:xfrm rot="18900000" flipH="1">
            <a:off x="11830368" y="5812790"/>
            <a:ext cx="107950" cy="107950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3" name="直接连接符 22"/>
          <p:cNvCxnSpPr/>
          <p:nvPr userDrawn="1">
            <p:custDataLst>
              <p:tags r:id="rId13"/>
            </p:custDataLst>
          </p:nvPr>
        </p:nvCxnSpPr>
        <p:spPr>
          <a:xfrm>
            <a:off x="11858308" y="1322705"/>
            <a:ext cx="0" cy="3960495"/>
          </a:xfrm>
          <a:prstGeom prst="line">
            <a:avLst/>
          </a:prstGeom>
          <a:ln w="12700"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1593709" y="2902476"/>
            <a:ext cx="4843808" cy="1640628"/>
          </a:xfrm>
        </p:spPr>
        <p:txBody>
          <a:bodyPr wrap="square" anchor="t" anchorCtr="0">
            <a:normAutofit/>
          </a:bodyPr>
          <a:lstStyle>
            <a:lvl1pPr algn="l"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5"/>
            </p:custDataLst>
          </p:nvPr>
        </p:nvSpPr>
        <p:spPr>
          <a:xfrm>
            <a:off x="1593709" y="4600305"/>
            <a:ext cx="4843808" cy="873396"/>
          </a:xfrm>
        </p:spPr>
        <p:txBody>
          <a:bodyPr wrap="square">
            <a:normAutofit/>
          </a:bodyPr>
          <a:lstStyle>
            <a:lvl1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1591309" y="1902285"/>
            <a:ext cx="4843808" cy="936000"/>
          </a:xfrm>
        </p:spPr>
        <p:txBody>
          <a:bodyPr wrap="none" anchor="b" anchorCtr="0">
            <a:normAutofit/>
          </a:bodyPr>
          <a:lstStyle>
            <a:lvl1pPr marL="0" indent="0" algn="l">
              <a:buNone/>
              <a:defRPr sz="40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: 圆角 12"/>
          <p:cNvSpPr/>
          <p:nvPr userDrawn="1">
            <p:custDataLst>
              <p:tags r:id="rId20"/>
            </p:custDataLst>
          </p:nvPr>
        </p:nvSpPr>
        <p:spPr>
          <a:xfrm>
            <a:off x="6829198" y="1546965"/>
            <a:ext cx="4090670" cy="3752850"/>
          </a:xfrm>
          <a:prstGeom prst="roundRect">
            <a:avLst>
              <a:gd name="adj" fmla="val 5007"/>
            </a:avLst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14" name="图形 4"/>
          <p:cNvSpPr/>
          <p:nvPr userDrawn="1">
            <p:custDataLst>
              <p:tags r:id="rId21"/>
            </p:custDataLst>
          </p:nvPr>
        </p:nvSpPr>
        <p:spPr>
          <a:xfrm>
            <a:off x="10608113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7" name="图形 4"/>
          <p:cNvSpPr/>
          <p:nvPr userDrawn="1">
            <p:custDataLst>
              <p:tags r:id="rId22"/>
            </p:custDataLst>
          </p:nvPr>
        </p:nvSpPr>
        <p:spPr>
          <a:xfrm>
            <a:off x="10320020" y="50228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8" y="0"/>
            <a:ext cx="12187365" cy="6858000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/>
        </p:nvCxnSpPr>
        <p:spPr>
          <a:xfrm>
            <a:off x="607858" y="879933"/>
            <a:ext cx="10925381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536304"/>
            <a:ext cx="12192000" cy="13216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649605" y="909955"/>
            <a:ext cx="10873740" cy="5344160"/>
          </a:xfrm>
          <a:prstGeom prst="rect">
            <a:avLst/>
          </a:prstGeom>
          <a:solidFill>
            <a:schemeClr val="bg1"/>
          </a:solidFill>
          <a:ln w="19050">
            <a:noFill/>
          </a:ln>
          <a:effectLst>
            <a:outerShdw blurRad="508000" dist="1016000" dir="2700000" sx="90000" sy="90000" algn="tl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dk1"/>
              </a:solidFill>
            </a:endParaRPr>
          </a:p>
        </p:txBody>
      </p:sp>
      <p:cxnSp>
        <p:nvCxnSpPr>
          <p:cNvPr id="12" name="直接连接符 11"/>
          <p:cNvCxnSpPr/>
          <p:nvPr>
            <p:custDataLst>
              <p:tags r:id="rId5"/>
            </p:custDataLst>
          </p:nvPr>
        </p:nvCxnSpPr>
        <p:spPr>
          <a:xfrm>
            <a:off x="1615970" y="5463728"/>
            <a:ext cx="4312920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6"/>
            </p:custDataLst>
          </p:nvPr>
        </p:nvCxnSpPr>
        <p:spPr>
          <a:xfrm>
            <a:off x="1615970" y="4966928"/>
            <a:ext cx="4312920" cy="0"/>
          </a:xfrm>
          <a:prstGeom prst="line">
            <a:avLst/>
          </a:prstGeom>
          <a:ln w="12700"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11524615" y="896564"/>
            <a:ext cx="667385" cy="48465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11524615" y="5610247"/>
            <a:ext cx="667385" cy="6386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sp>
        <p:nvSpPr>
          <p:cNvPr id="17" name="直角三角形 16"/>
          <p:cNvSpPr/>
          <p:nvPr userDrawn="1">
            <p:custDataLst>
              <p:tags r:id="rId9"/>
            </p:custDataLst>
          </p:nvPr>
        </p:nvSpPr>
        <p:spPr>
          <a:xfrm rot="2700000">
            <a:off x="11778298" y="5812790"/>
            <a:ext cx="107950" cy="107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直角三角形 18"/>
          <p:cNvSpPr/>
          <p:nvPr userDrawn="1">
            <p:custDataLst>
              <p:tags r:id="rId10"/>
            </p:custDataLst>
          </p:nvPr>
        </p:nvSpPr>
        <p:spPr>
          <a:xfrm rot="18900000" flipH="1">
            <a:off x="11830368" y="5812790"/>
            <a:ext cx="107950" cy="107950"/>
          </a:xfrm>
          <a:prstGeom prst="rt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1" name="直接连接符 20"/>
          <p:cNvCxnSpPr/>
          <p:nvPr userDrawn="1">
            <p:custDataLst>
              <p:tags r:id="rId11"/>
            </p:custDataLst>
          </p:nvPr>
        </p:nvCxnSpPr>
        <p:spPr>
          <a:xfrm>
            <a:off x="11858307" y="1322705"/>
            <a:ext cx="0" cy="1783080"/>
          </a:xfrm>
          <a:prstGeom prst="line">
            <a:avLst/>
          </a:prstGeom>
          <a:ln w="12700">
            <a:solidFill>
              <a:schemeClr val="bg2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任意多边形: 形状 21"/>
          <p:cNvSpPr/>
          <p:nvPr userDrawn="1">
            <p:custDataLst>
              <p:tags r:id="rId12"/>
            </p:custDataLst>
          </p:nvPr>
        </p:nvSpPr>
        <p:spPr>
          <a:xfrm>
            <a:off x="1589496" y="4580660"/>
            <a:ext cx="918210" cy="192405"/>
          </a:xfrm>
          <a:custGeom>
            <a:avLst/>
            <a:gdLst>
              <a:gd name="connsiteX0" fmla="*/ 821995 w 918210"/>
              <a:gd name="connsiteY0" fmla="*/ 0 h 192405"/>
              <a:gd name="connsiteX1" fmla="*/ 852818 w 918210"/>
              <a:gd name="connsiteY1" fmla="*/ 65457 h 192405"/>
              <a:gd name="connsiteX2" fmla="*/ 918210 w 918210"/>
              <a:gd name="connsiteY2" fmla="*/ 96236 h 192405"/>
              <a:gd name="connsiteX3" fmla="*/ 852799 w 918210"/>
              <a:gd name="connsiteY3" fmla="*/ 127031 h 192405"/>
              <a:gd name="connsiteX4" fmla="*/ 821995 w 918210"/>
              <a:gd name="connsiteY4" fmla="*/ 192405 h 192405"/>
              <a:gd name="connsiteX5" fmla="*/ 791118 w 918210"/>
              <a:gd name="connsiteY5" fmla="*/ 126962 h 192405"/>
              <a:gd name="connsiteX6" fmla="*/ 725755 w 918210"/>
              <a:gd name="connsiteY6" fmla="*/ 96236 h 192405"/>
              <a:gd name="connsiteX7" fmla="*/ 791235 w 918210"/>
              <a:gd name="connsiteY7" fmla="*/ 65393 h 192405"/>
              <a:gd name="connsiteX8" fmla="*/ 821995 w 918210"/>
              <a:gd name="connsiteY8" fmla="*/ 0 h 192405"/>
              <a:gd name="connsiteX9" fmla="*/ 580076 w 918210"/>
              <a:gd name="connsiteY9" fmla="*/ 0 h 192405"/>
              <a:gd name="connsiteX10" fmla="*/ 610899 w 918210"/>
              <a:gd name="connsiteY10" fmla="*/ 65457 h 192405"/>
              <a:gd name="connsiteX11" fmla="*/ 676291 w 918210"/>
              <a:gd name="connsiteY11" fmla="*/ 96236 h 192405"/>
              <a:gd name="connsiteX12" fmla="*/ 610880 w 918210"/>
              <a:gd name="connsiteY12" fmla="*/ 127031 h 192405"/>
              <a:gd name="connsiteX13" fmla="*/ 580076 w 918210"/>
              <a:gd name="connsiteY13" fmla="*/ 192405 h 192405"/>
              <a:gd name="connsiteX14" fmla="*/ 549199 w 918210"/>
              <a:gd name="connsiteY14" fmla="*/ 126962 h 192405"/>
              <a:gd name="connsiteX15" fmla="*/ 483836 w 918210"/>
              <a:gd name="connsiteY15" fmla="*/ 96236 h 192405"/>
              <a:gd name="connsiteX16" fmla="*/ 549316 w 918210"/>
              <a:gd name="connsiteY16" fmla="*/ 65393 h 192405"/>
              <a:gd name="connsiteX17" fmla="*/ 580076 w 918210"/>
              <a:gd name="connsiteY17" fmla="*/ 0 h 192405"/>
              <a:gd name="connsiteX18" fmla="*/ 338158 w 918210"/>
              <a:gd name="connsiteY18" fmla="*/ 0 h 192405"/>
              <a:gd name="connsiteX19" fmla="*/ 368981 w 918210"/>
              <a:gd name="connsiteY19" fmla="*/ 65457 h 192405"/>
              <a:gd name="connsiteX20" fmla="*/ 434373 w 918210"/>
              <a:gd name="connsiteY20" fmla="*/ 96236 h 192405"/>
              <a:gd name="connsiteX21" fmla="*/ 368962 w 918210"/>
              <a:gd name="connsiteY21" fmla="*/ 127031 h 192405"/>
              <a:gd name="connsiteX22" fmla="*/ 338158 w 918210"/>
              <a:gd name="connsiteY22" fmla="*/ 192405 h 192405"/>
              <a:gd name="connsiteX23" fmla="*/ 307281 w 918210"/>
              <a:gd name="connsiteY23" fmla="*/ 126962 h 192405"/>
              <a:gd name="connsiteX24" fmla="*/ 241918 w 918210"/>
              <a:gd name="connsiteY24" fmla="*/ 96236 h 192405"/>
              <a:gd name="connsiteX25" fmla="*/ 307398 w 918210"/>
              <a:gd name="connsiteY25" fmla="*/ 65393 h 192405"/>
              <a:gd name="connsiteX26" fmla="*/ 338158 w 918210"/>
              <a:gd name="connsiteY26" fmla="*/ 0 h 192405"/>
              <a:gd name="connsiteX27" fmla="*/ 96240 w 918210"/>
              <a:gd name="connsiteY27" fmla="*/ 0 h 192405"/>
              <a:gd name="connsiteX28" fmla="*/ 127063 w 918210"/>
              <a:gd name="connsiteY28" fmla="*/ 65457 h 192405"/>
              <a:gd name="connsiteX29" fmla="*/ 192455 w 918210"/>
              <a:gd name="connsiteY29" fmla="*/ 96236 h 192405"/>
              <a:gd name="connsiteX30" fmla="*/ 127044 w 918210"/>
              <a:gd name="connsiteY30" fmla="*/ 127031 h 192405"/>
              <a:gd name="connsiteX31" fmla="*/ 96240 w 918210"/>
              <a:gd name="connsiteY31" fmla="*/ 192405 h 192405"/>
              <a:gd name="connsiteX32" fmla="*/ 65363 w 918210"/>
              <a:gd name="connsiteY32" fmla="*/ 126962 h 192405"/>
              <a:gd name="connsiteX33" fmla="*/ 0 w 918210"/>
              <a:gd name="connsiteY33" fmla="*/ 96236 h 192405"/>
              <a:gd name="connsiteX34" fmla="*/ 65480 w 918210"/>
              <a:gd name="connsiteY34" fmla="*/ 65393 h 192405"/>
              <a:gd name="connsiteX35" fmla="*/ 96240 w 918210"/>
              <a:gd name="connsiteY35" fmla="*/ 0 h 19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8210" h="192405">
                <a:moveTo>
                  <a:pt x="821995" y="0"/>
                </a:moveTo>
                <a:cubicBezTo>
                  <a:pt x="824681" y="25431"/>
                  <a:pt x="834733" y="47382"/>
                  <a:pt x="852818" y="65457"/>
                </a:cubicBezTo>
                <a:cubicBezTo>
                  <a:pt x="870876" y="83506"/>
                  <a:pt x="892805" y="93534"/>
                  <a:pt x="918210" y="96236"/>
                </a:cubicBezTo>
                <a:cubicBezTo>
                  <a:pt x="892803" y="98932"/>
                  <a:pt x="870860" y="108966"/>
                  <a:pt x="852799" y="127031"/>
                </a:cubicBezTo>
                <a:cubicBezTo>
                  <a:pt x="834749" y="145082"/>
                  <a:pt x="824697" y="166990"/>
                  <a:pt x="821995" y="192405"/>
                </a:cubicBezTo>
                <a:cubicBezTo>
                  <a:pt x="819290" y="166996"/>
                  <a:pt x="809225" y="145040"/>
                  <a:pt x="791118" y="126962"/>
                </a:cubicBezTo>
                <a:cubicBezTo>
                  <a:pt x="773060" y="108932"/>
                  <a:pt x="751131" y="98935"/>
                  <a:pt x="725755" y="96236"/>
                </a:cubicBezTo>
                <a:cubicBezTo>
                  <a:pt x="751195" y="93526"/>
                  <a:pt x="773161" y="83490"/>
                  <a:pt x="791235" y="65393"/>
                </a:cubicBezTo>
                <a:cubicBezTo>
                  <a:pt x="809280" y="47326"/>
                  <a:pt x="819305" y="25399"/>
                  <a:pt x="821995" y="0"/>
                </a:cubicBezTo>
                <a:close/>
                <a:moveTo>
                  <a:pt x="580076" y="0"/>
                </a:moveTo>
                <a:cubicBezTo>
                  <a:pt x="582762" y="25431"/>
                  <a:pt x="592814" y="47382"/>
                  <a:pt x="610899" y="65457"/>
                </a:cubicBezTo>
                <a:cubicBezTo>
                  <a:pt x="628957" y="83506"/>
                  <a:pt x="650886" y="93534"/>
                  <a:pt x="676291" y="96236"/>
                </a:cubicBezTo>
                <a:cubicBezTo>
                  <a:pt x="650884" y="98932"/>
                  <a:pt x="628941" y="108966"/>
                  <a:pt x="610880" y="127031"/>
                </a:cubicBezTo>
                <a:cubicBezTo>
                  <a:pt x="592830" y="145082"/>
                  <a:pt x="582778" y="166990"/>
                  <a:pt x="580076" y="192405"/>
                </a:cubicBezTo>
                <a:cubicBezTo>
                  <a:pt x="577371" y="166996"/>
                  <a:pt x="567306" y="145040"/>
                  <a:pt x="549199" y="126962"/>
                </a:cubicBezTo>
                <a:cubicBezTo>
                  <a:pt x="531141" y="108932"/>
                  <a:pt x="509212" y="98935"/>
                  <a:pt x="483836" y="96236"/>
                </a:cubicBezTo>
                <a:cubicBezTo>
                  <a:pt x="509276" y="93526"/>
                  <a:pt x="531242" y="83490"/>
                  <a:pt x="549316" y="65393"/>
                </a:cubicBezTo>
                <a:cubicBezTo>
                  <a:pt x="567361" y="47326"/>
                  <a:pt x="577386" y="25399"/>
                  <a:pt x="580076" y="0"/>
                </a:cubicBezTo>
                <a:close/>
                <a:moveTo>
                  <a:pt x="338158" y="0"/>
                </a:moveTo>
                <a:cubicBezTo>
                  <a:pt x="340844" y="25431"/>
                  <a:pt x="350896" y="47382"/>
                  <a:pt x="368981" y="65457"/>
                </a:cubicBezTo>
                <a:cubicBezTo>
                  <a:pt x="387039" y="83506"/>
                  <a:pt x="408968" y="93534"/>
                  <a:pt x="434373" y="96236"/>
                </a:cubicBezTo>
                <a:cubicBezTo>
                  <a:pt x="408965" y="98932"/>
                  <a:pt x="387023" y="108966"/>
                  <a:pt x="368962" y="127031"/>
                </a:cubicBezTo>
                <a:cubicBezTo>
                  <a:pt x="350912" y="145082"/>
                  <a:pt x="340860" y="166990"/>
                  <a:pt x="338158" y="192405"/>
                </a:cubicBezTo>
                <a:cubicBezTo>
                  <a:pt x="335453" y="166996"/>
                  <a:pt x="325387" y="145040"/>
                  <a:pt x="307281" y="126962"/>
                </a:cubicBezTo>
                <a:cubicBezTo>
                  <a:pt x="289223" y="108932"/>
                  <a:pt x="267294" y="98935"/>
                  <a:pt x="241918" y="96236"/>
                </a:cubicBezTo>
                <a:cubicBezTo>
                  <a:pt x="267358" y="93526"/>
                  <a:pt x="289324" y="83490"/>
                  <a:pt x="307398" y="65393"/>
                </a:cubicBezTo>
                <a:cubicBezTo>
                  <a:pt x="325443" y="47326"/>
                  <a:pt x="335468" y="25399"/>
                  <a:pt x="338158" y="0"/>
                </a:cubicBezTo>
                <a:close/>
                <a:moveTo>
                  <a:pt x="96240" y="0"/>
                </a:moveTo>
                <a:cubicBezTo>
                  <a:pt x="98926" y="25431"/>
                  <a:pt x="108978" y="47382"/>
                  <a:pt x="127063" y="65457"/>
                </a:cubicBezTo>
                <a:cubicBezTo>
                  <a:pt x="145121" y="83506"/>
                  <a:pt x="167050" y="93534"/>
                  <a:pt x="192455" y="96236"/>
                </a:cubicBezTo>
                <a:cubicBezTo>
                  <a:pt x="167047" y="98932"/>
                  <a:pt x="145105" y="108966"/>
                  <a:pt x="127044" y="127031"/>
                </a:cubicBezTo>
                <a:cubicBezTo>
                  <a:pt x="108994" y="145082"/>
                  <a:pt x="98942" y="166990"/>
                  <a:pt x="96240" y="192405"/>
                </a:cubicBezTo>
                <a:cubicBezTo>
                  <a:pt x="93535" y="166996"/>
                  <a:pt x="83469" y="145040"/>
                  <a:pt x="65363" y="126962"/>
                </a:cubicBezTo>
                <a:cubicBezTo>
                  <a:pt x="47305" y="108932"/>
                  <a:pt x="25376" y="98935"/>
                  <a:pt x="0" y="96236"/>
                </a:cubicBezTo>
                <a:cubicBezTo>
                  <a:pt x="25440" y="93526"/>
                  <a:pt x="47406" y="83490"/>
                  <a:pt x="65480" y="65393"/>
                </a:cubicBezTo>
                <a:cubicBezTo>
                  <a:pt x="83525" y="47326"/>
                  <a:pt x="93550" y="25399"/>
                  <a:pt x="9624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sz="1800" dirty="0"/>
          </a:p>
        </p:txBody>
      </p:sp>
      <p:sp>
        <p:nvSpPr>
          <p:cNvPr id="23" name="图形 4"/>
          <p:cNvSpPr/>
          <p:nvPr userDrawn="1">
            <p:custDataLst>
              <p:tags r:id="rId13"/>
            </p:custDataLst>
          </p:nvPr>
        </p:nvSpPr>
        <p:spPr>
          <a:xfrm>
            <a:off x="10608113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5" name="图形 4"/>
          <p:cNvSpPr/>
          <p:nvPr userDrawn="1">
            <p:custDataLst>
              <p:tags r:id="rId14"/>
            </p:custDataLst>
          </p:nvPr>
        </p:nvSpPr>
        <p:spPr>
          <a:xfrm>
            <a:off x="10896207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6" name="图形 4"/>
          <p:cNvSpPr/>
          <p:nvPr userDrawn="1">
            <p:custDataLst>
              <p:tags r:id="rId15"/>
            </p:custDataLst>
          </p:nvPr>
        </p:nvSpPr>
        <p:spPr>
          <a:xfrm>
            <a:off x="11184300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27" name="图形 4"/>
          <p:cNvSpPr/>
          <p:nvPr userDrawn="1">
            <p:custDataLst>
              <p:tags r:id="rId16"/>
            </p:custDataLst>
          </p:nvPr>
        </p:nvSpPr>
        <p:spPr>
          <a:xfrm>
            <a:off x="10320020" y="538607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cxnSp>
        <p:nvCxnSpPr>
          <p:cNvPr id="28" name="直接连接符 27"/>
          <p:cNvCxnSpPr/>
          <p:nvPr userDrawn="1">
            <p:custDataLst>
              <p:tags r:id="rId17"/>
            </p:custDataLst>
          </p:nvPr>
        </p:nvCxnSpPr>
        <p:spPr>
          <a:xfrm>
            <a:off x="3824670" y="653224"/>
            <a:ext cx="6120000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 userDrawn="1">
            <p:custDataLst>
              <p:tags r:id="rId18"/>
            </p:custDataLst>
          </p:nvPr>
        </p:nvSpPr>
        <p:spPr>
          <a:xfrm>
            <a:off x="7110730" y="5119053"/>
            <a:ext cx="3778885" cy="345934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80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ctrTitle"/>
            <p:custDataLst>
              <p:tags r:id="rId19"/>
            </p:custDataLst>
          </p:nvPr>
        </p:nvSpPr>
        <p:spPr>
          <a:xfrm>
            <a:off x="1589496" y="2494654"/>
            <a:ext cx="5362847" cy="1909414"/>
          </a:xfrm>
        </p:spPr>
        <p:txBody>
          <a:bodyPr wrap="square" anchor="t" anchorCtr="0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 userDrawn="1">
            <p:ph type="subTitle" idx="1" hasCustomPrompt="1"/>
            <p:custDataLst>
              <p:tags r:id="rId20"/>
            </p:custDataLst>
          </p:nvPr>
        </p:nvSpPr>
        <p:spPr>
          <a:xfrm>
            <a:off x="1589496" y="1394824"/>
            <a:ext cx="5362847" cy="972000"/>
          </a:xfrm>
        </p:spPr>
        <p:txBody>
          <a:bodyPr wrap="square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4400" cap="all" baseline="0">
                <a:solidFill>
                  <a:schemeClr val="accent1">
                    <a:alpha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 userDrawn="1">
            <p:ph type="dt" sz="half" idx="10"/>
            <p:custDataLst>
              <p:tags r:id="rId2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 userDrawn="1">
            <p:ph type="ftr" sz="quarter" idx="11"/>
            <p:custDataLst>
              <p:tags r:id="rId2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 userDrawn="1">
            <p:ph type="sldNum" sz="quarter" idx="12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 userDrawn="1">
            <p:ph type="body" sz="quarter" idx="13" hasCustomPrompt="1"/>
            <p:custDataLst>
              <p:tags r:id="rId24"/>
            </p:custDataLst>
          </p:nvPr>
        </p:nvSpPr>
        <p:spPr>
          <a:xfrm>
            <a:off x="668655" y="400939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日期时间占位符 7"/>
          <p:cNvSpPr>
            <a:spLocks noGrp="1"/>
          </p:cNvSpPr>
          <p:nvPr userDrawn="1">
            <p:ph type="body" sz="quarter" idx="14" hasCustomPrompt="1"/>
            <p:custDataLst>
              <p:tags r:id="rId25"/>
            </p:custDataLst>
          </p:nvPr>
        </p:nvSpPr>
        <p:spPr>
          <a:xfrm>
            <a:off x="11624307" y="3105785"/>
            <a:ext cx="468000" cy="2052000"/>
          </a:xfrm>
        </p:spPr>
        <p:txBody>
          <a:bodyPr vert="eaVert" wrap="square" anchor="ctr">
            <a:normAutofit/>
          </a:bodyPr>
          <a:lstStyle>
            <a:lvl1pPr marL="0" indent="0" algn="r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日期时间</a:t>
            </a:r>
            <a:endParaRPr lang="zh-CN" altLang="en-US" dirty="0"/>
          </a:p>
        </p:txBody>
      </p:sp>
      <p:sp>
        <p:nvSpPr>
          <p:cNvPr id="18" name="年号占位符 8"/>
          <p:cNvSpPr>
            <a:spLocks noGrp="1"/>
          </p:cNvSpPr>
          <p:nvPr userDrawn="1">
            <p:ph type="body" sz="quarter" idx="15" hasCustomPrompt="1"/>
            <p:custDataLst>
              <p:tags r:id="rId26"/>
            </p:custDataLst>
          </p:nvPr>
        </p:nvSpPr>
        <p:spPr>
          <a:xfrm>
            <a:off x="1589495" y="4963328"/>
            <a:ext cx="1065600" cy="504000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年号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 userDrawn="1">
            <p:ph type="body" sz="quarter" idx="17" hasCustomPrompt="1"/>
            <p:custDataLst>
              <p:tags r:id="rId27"/>
            </p:custDataLst>
          </p:nvPr>
        </p:nvSpPr>
        <p:spPr>
          <a:xfrm>
            <a:off x="2811675" y="4963328"/>
            <a:ext cx="2880000" cy="504000"/>
          </a:xfrm>
        </p:spPr>
        <p:txBody>
          <a:bodyPr wrap="squar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18" y="0"/>
            <a:ext cx="1218736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101715" y="1697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80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5" Type="http://schemas.openxmlformats.org/officeDocument/2006/relationships/theme" Target="../theme/theme4.xml"/><Relationship Id="rId24" Type="http://schemas.openxmlformats.org/officeDocument/2006/relationships/tags" Target="../tags/tag132.xml"/><Relationship Id="rId23" Type="http://schemas.openxmlformats.org/officeDocument/2006/relationships/tags" Target="../tags/tag131.xml"/><Relationship Id="rId22" Type="http://schemas.openxmlformats.org/officeDocument/2006/relationships/tags" Target="../tags/tag130.xml"/><Relationship Id="rId21" Type="http://schemas.openxmlformats.org/officeDocument/2006/relationships/tags" Target="../tags/tag129.xml"/><Relationship Id="rId20" Type="http://schemas.openxmlformats.org/officeDocument/2006/relationships/tags" Target="../tags/tag128.xml"/><Relationship Id="rId2" Type="http://schemas.openxmlformats.org/officeDocument/2006/relationships/slideLayout" Target="../slideLayouts/slideLayout36.xml"/><Relationship Id="rId19" Type="http://schemas.openxmlformats.org/officeDocument/2006/relationships/tags" Target="../tags/tag127.xml"/><Relationship Id="rId18" Type="http://schemas.openxmlformats.org/officeDocument/2006/relationships/tags" Target="../tags/tag126.xml"/><Relationship Id="rId17" Type="http://schemas.openxmlformats.org/officeDocument/2006/relationships/tags" Target="../tags/tag125.xml"/><Relationship Id="rId16" Type="http://schemas.openxmlformats.org/officeDocument/2006/relationships/tags" Target="../tags/tag12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6089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608965" rtl="0" eaLnBrk="1" latinLnBrk="0" hangingPunct="1">
        <a:spcBef>
          <a:spcPct val="20000"/>
        </a:spcBef>
        <a:buFont typeface="Arial" panose="020B0604020202020204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608965" rtl="0" eaLnBrk="1" latinLnBrk="0" hangingPunct="1">
        <a:spcBef>
          <a:spcPct val="20000"/>
        </a:spcBef>
        <a:buFont typeface="Arial" panose="020B0604020202020204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608965" rtl="0" eaLnBrk="1" latinLnBrk="0" hangingPunct="1">
        <a:spcBef>
          <a:spcPct val="20000"/>
        </a:spcBef>
        <a:buFont typeface="Arial" panose="020B0604020202020204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608965" rtl="0" eaLnBrk="1" latinLnBrk="0" hangingPunct="1">
        <a:spcBef>
          <a:spcPct val="20000"/>
        </a:spcBef>
        <a:buFont typeface="Arial" panose="020B0604020202020204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8965" rtl="0" eaLnBrk="1" latinLnBrk="0" hangingPunct="1">
        <a:spcBef>
          <a:spcPct val="2000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89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7D3B2-F467-4B1A-80DF-9C860512828C}" type="datetime1">
              <a:rPr lang="tr-TR" altLang="zh-CN" smtClean="0"/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5724B-CCFC-40FC-A297-AA6389FC8C89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>
            <p:custDataLst>
              <p:tags r:id="rId13"/>
            </p:custDataLst>
          </p:nvPr>
        </p:nvSpPr>
        <p:spPr>
          <a:xfrm>
            <a:off x="0" y="3511550"/>
            <a:ext cx="12189600" cy="3346450"/>
          </a:xfrm>
          <a:prstGeom prst="rect">
            <a:avLst/>
          </a:prstGeom>
          <a:gradFill>
            <a:gsLst>
              <a:gs pos="4000">
                <a:schemeClr val="accent1">
                  <a:lumMod val="40000"/>
                  <a:lumOff val="60000"/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3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800"/>
          </a:p>
        </p:txBody>
      </p:sp>
      <p:sp>
        <p:nvSpPr>
          <p:cNvPr id="10" name="图形 4"/>
          <p:cNvSpPr/>
          <p:nvPr userDrawn="1">
            <p:custDataLst>
              <p:tags r:id="rId14"/>
            </p:custDataLst>
          </p:nvPr>
        </p:nvSpPr>
        <p:spPr>
          <a:xfrm>
            <a:off x="10608113" y="72453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1" name="图形 4"/>
          <p:cNvSpPr/>
          <p:nvPr userDrawn="1">
            <p:custDataLst>
              <p:tags r:id="rId15"/>
            </p:custDataLst>
          </p:nvPr>
        </p:nvSpPr>
        <p:spPr>
          <a:xfrm>
            <a:off x="10896207" y="72453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2" name="图形 4"/>
          <p:cNvSpPr/>
          <p:nvPr userDrawn="1">
            <p:custDataLst>
              <p:tags r:id="rId16"/>
            </p:custDataLst>
          </p:nvPr>
        </p:nvSpPr>
        <p:spPr>
          <a:xfrm>
            <a:off x="11184300" y="72453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tx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sp>
        <p:nvSpPr>
          <p:cNvPr id="13" name="图形 4"/>
          <p:cNvSpPr/>
          <p:nvPr userDrawn="1">
            <p:custDataLst>
              <p:tags r:id="rId17"/>
            </p:custDataLst>
          </p:nvPr>
        </p:nvSpPr>
        <p:spPr>
          <a:xfrm>
            <a:off x="10320020" y="724535"/>
            <a:ext cx="229190" cy="229235"/>
          </a:xfrm>
          <a:custGeom>
            <a:avLst/>
            <a:gdLst>
              <a:gd name="connsiteX0" fmla="*/ 1154463 w 2308638"/>
              <a:gd name="connsiteY0" fmla="*/ 2308576 h 2308575"/>
              <a:gd name="connsiteX1" fmla="*/ 784081 w 2308638"/>
              <a:gd name="connsiteY1" fmla="*/ 1523350 h 2308575"/>
              <a:gd name="connsiteX2" fmla="*/ 0 w 2308638"/>
              <a:gd name="connsiteY2" fmla="*/ 1154685 h 2308575"/>
              <a:gd name="connsiteX3" fmla="*/ 785479 w 2308638"/>
              <a:gd name="connsiteY3" fmla="*/ 784621 h 2308575"/>
              <a:gd name="connsiteX4" fmla="*/ 1154463 w 2308638"/>
              <a:gd name="connsiteY4" fmla="*/ 0 h 2308575"/>
              <a:gd name="connsiteX5" fmla="*/ 1524208 w 2308638"/>
              <a:gd name="connsiteY5" fmla="*/ 785384 h 2308575"/>
              <a:gd name="connsiteX6" fmla="*/ 2308639 w 2308638"/>
              <a:gd name="connsiteY6" fmla="*/ 1154685 h 2308575"/>
              <a:gd name="connsiteX7" fmla="*/ 1523986 w 2308638"/>
              <a:gd name="connsiteY7" fmla="*/ 1524177 h 2308575"/>
              <a:gd name="connsiteX8" fmla="*/ 1154463 w 2308638"/>
              <a:gd name="connsiteY8" fmla="*/ 2308576 h 230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638" h="2308575">
                <a:moveTo>
                  <a:pt x="1154463" y="2308576"/>
                </a:moveTo>
                <a:cubicBezTo>
                  <a:pt x="1122014" y="2003696"/>
                  <a:pt x="1001276" y="1740259"/>
                  <a:pt x="784081" y="1523350"/>
                </a:cubicBezTo>
                <a:cubicBezTo>
                  <a:pt x="567459" y="1307014"/>
                  <a:pt x="304403" y="1187070"/>
                  <a:pt x="0" y="1154685"/>
                </a:cubicBezTo>
                <a:cubicBezTo>
                  <a:pt x="305166" y="1122173"/>
                  <a:pt x="568666" y="1001753"/>
                  <a:pt x="785479" y="784621"/>
                </a:cubicBezTo>
                <a:cubicBezTo>
                  <a:pt x="1001943" y="567840"/>
                  <a:pt x="1122204" y="304753"/>
                  <a:pt x="1154463" y="0"/>
                </a:cubicBezTo>
                <a:cubicBezTo>
                  <a:pt x="1186689" y="305134"/>
                  <a:pt x="1307268" y="568507"/>
                  <a:pt x="1524208" y="785384"/>
                </a:cubicBezTo>
                <a:cubicBezTo>
                  <a:pt x="1740831" y="1001943"/>
                  <a:pt x="2003886" y="1122268"/>
                  <a:pt x="2308639" y="1154685"/>
                </a:cubicBezTo>
                <a:cubicBezTo>
                  <a:pt x="2003855" y="1187039"/>
                  <a:pt x="1740640" y="1307427"/>
                  <a:pt x="1523986" y="1524177"/>
                </a:cubicBezTo>
                <a:cubicBezTo>
                  <a:pt x="1307459" y="1740767"/>
                  <a:pt x="1186880" y="2003632"/>
                  <a:pt x="1154463" y="230857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1800" dirty="0"/>
          </a:p>
        </p:txBody>
      </p:sp>
      <p:cxnSp>
        <p:nvCxnSpPr>
          <p:cNvPr id="14" name="直接连接符 13"/>
          <p:cNvCxnSpPr/>
          <p:nvPr userDrawn="1">
            <p:custDataLst>
              <p:tags r:id="rId18"/>
            </p:custDataLst>
          </p:nvPr>
        </p:nvCxnSpPr>
        <p:spPr>
          <a:xfrm>
            <a:off x="6267450" y="826770"/>
            <a:ext cx="3677220" cy="0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9618-264D-40B7-BFFC-7899F4CDF68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826D-3D35-43DB-AC13-7FE6D50F14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image" Target="../media/image24.png"/><Relationship Id="rId7" Type="http://schemas.openxmlformats.org/officeDocument/2006/relationships/tags" Target="../tags/tag161.xml"/><Relationship Id="rId6" Type="http://schemas.openxmlformats.org/officeDocument/2006/relationships/image" Target="../media/image20.png"/><Relationship Id="rId5" Type="http://schemas.openxmlformats.org/officeDocument/2006/relationships/tags" Target="../tags/tag160.xml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24.png"/><Relationship Id="rId7" Type="http://schemas.openxmlformats.org/officeDocument/2006/relationships/tags" Target="../tags/tag163.xml"/><Relationship Id="rId6" Type="http://schemas.openxmlformats.org/officeDocument/2006/relationships/image" Target="../media/image20.png"/><Relationship Id="rId5" Type="http://schemas.openxmlformats.org/officeDocument/2006/relationships/tags" Target="../tags/tag162.xml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0" Type="http://schemas.openxmlformats.org/officeDocument/2006/relationships/slideLayout" Target="../slideLayouts/slideLayout58.xml"/><Relationship Id="rId1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image" Target="../media/image9.jpe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4.png"/><Relationship Id="rId2" Type="http://schemas.openxmlformats.org/officeDocument/2006/relationships/tags" Target="../tags/tag164.xml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9.jpeg"/><Relationship Id="rId5" Type="http://schemas.openxmlformats.org/officeDocument/2006/relationships/image" Target="../media/image54.png"/><Relationship Id="rId4" Type="http://schemas.openxmlformats.org/officeDocument/2006/relationships/image" Target="../media/image50.png"/><Relationship Id="rId3" Type="http://schemas.openxmlformats.org/officeDocument/2006/relationships/image" Target="../media/image24.png"/><Relationship Id="rId2" Type="http://schemas.openxmlformats.org/officeDocument/2006/relationships/tags" Target="../tags/tag16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67.xml"/><Relationship Id="rId5" Type="http://schemas.openxmlformats.org/officeDocument/2006/relationships/image" Target="../media/image9.jpeg"/><Relationship Id="rId4" Type="http://schemas.openxmlformats.org/officeDocument/2006/relationships/image" Target="../media/image24.png"/><Relationship Id="rId3" Type="http://schemas.openxmlformats.org/officeDocument/2006/relationships/tags" Target="../tags/tag166.xml"/><Relationship Id="rId2" Type="http://schemas.openxmlformats.org/officeDocument/2006/relationships/image" Target="../media/image20.png"/><Relationship Id="rId1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69.xml"/><Relationship Id="rId5" Type="http://schemas.openxmlformats.org/officeDocument/2006/relationships/image" Target="../media/image9.jpeg"/><Relationship Id="rId4" Type="http://schemas.openxmlformats.org/officeDocument/2006/relationships/image" Target="../media/image24.png"/><Relationship Id="rId3" Type="http://schemas.openxmlformats.org/officeDocument/2006/relationships/tags" Target="../tags/tag168.xml"/><Relationship Id="rId2" Type="http://schemas.openxmlformats.org/officeDocument/2006/relationships/image" Target="../media/image20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tags" Target="../tags/tag171.xml"/><Relationship Id="rId7" Type="http://schemas.openxmlformats.org/officeDocument/2006/relationships/image" Target="../media/image9.jpeg"/><Relationship Id="rId6" Type="http://schemas.openxmlformats.org/officeDocument/2006/relationships/image" Target="../media/image24.png"/><Relationship Id="rId5" Type="http://schemas.openxmlformats.org/officeDocument/2006/relationships/tags" Target="../tags/tag170.xml"/><Relationship Id="rId4" Type="http://schemas.openxmlformats.org/officeDocument/2006/relationships/image" Target="../media/image2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7" Type="http://schemas.openxmlformats.org/officeDocument/2006/relationships/tags" Target="../tags/tag173.xml"/><Relationship Id="rId6" Type="http://schemas.openxmlformats.org/officeDocument/2006/relationships/image" Target="../media/image9.jpeg"/><Relationship Id="rId5" Type="http://schemas.openxmlformats.org/officeDocument/2006/relationships/image" Target="../media/image24.png"/><Relationship Id="rId4" Type="http://schemas.openxmlformats.org/officeDocument/2006/relationships/tags" Target="../tags/tag172.xml"/><Relationship Id="rId3" Type="http://schemas.openxmlformats.org/officeDocument/2006/relationships/image" Target="../media/image61.jpeg"/><Relationship Id="rId2" Type="http://schemas.openxmlformats.org/officeDocument/2006/relationships/image" Target="../media/image20.png"/><Relationship Id="rId1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GIF"/><Relationship Id="rId8" Type="http://schemas.openxmlformats.org/officeDocument/2006/relationships/image" Target="../media/image17.GIF"/><Relationship Id="rId7" Type="http://schemas.openxmlformats.org/officeDocument/2006/relationships/image" Target="../media/image16.GIF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9.jpeg"/><Relationship Id="rId11" Type="http://schemas.openxmlformats.org/officeDocument/2006/relationships/image" Target="../media/image20.png"/><Relationship Id="rId10" Type="http://schemas.openxmlformats.org/officeDocument/2006/relationships/image" Target="../media/image19.jpeg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image" Target="../media/image22.GIF"/><Relationship Id="rId6" Type="http://schemas.openxmlformats.org/officeDocument/2006/relationships/image" Target="../media/image21.GIF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5" Type="http://schemas.openxmlformats.org/officeDocument/2006/relationships/notesSlide" Target="../notesSlides/notesSlide2.xml"/><Relationship Id="rId24" Type="http://schemas.openxmlformats.org/officeDocument/2006/relationships/slideLayout" Target="../slideLayouts/slideLayout18.xml"/><Relationship Id="rId23" Type="http://schemas.openxmlformats.org/officeDocument/2006/relationships/image" Target="../media/image9.jpeg"/><Relationship Id="rId22" Type="http://schemas.openxmlformats.org/officeDocument/2006/relationships/image" Target="../media/image24.png"/><Relationship Id="rId21" Type="http://schemas.openxmlformats.org/officeDocument/2006/relationships/tags" Target="../tags/tag149.xml"/><Relationship Id="rId20" Type="http://schemas.openxmlformats.org/officeDocument/2006/relationships/image" Target="../media/image20.png"/><Relationship Id="rId2" Type="http://schemas.openxmlformats.org/officeDocument/2006/relationships/tags" Target="../tags/tag134.xml"/><Relationship Id="rId19" Type="http://schemas.openxmlformats.org/officeDocument/2006/relationships/image" Target="../media/image23.png"/><Relationship Id="rId18" Type="http://schemas.openxmlformats.org/officeDocument/2006/relationships/tags" Target="../tags/tag148.xml"/><Relationship Id="rId17" Type="http://schemas.openxmlformats.org/officeDocument/2006/relationships/tags" Target="../tags/tag147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tags" Target="../tags/tag13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7.xml"/><Relationship Id="rId7" Type="http://schemas.openxmlformats.org/officeDocument/2006/relationships/image" Target="../media/image9.jpeg"/><Relationship Id="rId6" Type="http://schemas.openxmlformats.org/officeDocument/2006/relationships/image" Target="../media/image24.png"/><Relationship Id="rId5" Type="http://schemas.openxmlformats.org/officeDocument/2006/relationships/tags" Target="../tags/tag151.xml"/><Relationship Id="rId4" Type="http://schemas.openxmlformats.org/officeDocument/2006/relationships/image" Target="../media/image20.png"/><Relationship Id="rId3" Type="http://schemas.openxmlformats.org/officeDocument/2006/relationships/image" Target="../media/image25.emf"/><Relationship Id="rId2" Type="http://schemas.openxmlformats.org/officeDocument/2006/relationships/image" Target="../media/image22.GIF"/><Relationship Id="rId1" Type="http://schemas.openxmlformats.org/officeDocument/2006/relationships/tags" Target="../tags/tag1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9.jpeg"/><Relationship Id="rId5" Type="http://schemas.openxmlformats.org/officeDocument/2006/relationships/tags" Target="../tags/tag153.xml"/><Relationship Id="rId4" Type="http://schemas.openxmlformats.org/officeDocument/2006/relationships/image" Target="../media/image24.png"/><Relationship Id="rId3" Type="http://schemas.openxmlformats.org/officeDocument/2006/relationships/tags" Target="../tags/tag152.xml"/><Relationship Id="rId2" Type="http://schemas.openxmlformats.org/officeDocument/2006/relationships/image" Target="../media/image20.png"/><Relationship Id="rId1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tags" Target="../tags/tag155.xml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4.png"/><Relationship Id="rId2" Type="http://schemas.openxmlformats.org/officeDocument/2006/relationships/tags" Target="../tags/tag154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9.jpe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24.png"/><Relationship Id="rId2" Type="http://schemas.openxmlformats.org/officeDocument/2006/relationships/tags" Target="../tags/tag156.xml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23.xml"/><Relationship Id="rId16" Type="http://schemas.openxmlformats.org/officeDocument/2006/relationships/image" Target="../media/image9.jpe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jpeg"/><Relationship Id="rId12" Type="http://schemas.openxmlformats.org/officeDocument/2006/relationships/image" Target="../media/image39.jpeg"/><Relationship Id="rId11" Type="http://schemas.openxmlformats.org/officeDocument/2006/relationships/image" Target="../media/image38.jpeg"/><Relationship Id="rId10" Type="http://schemas.openxmlformats.org/officeDocument/2006/relationships/image" Target="../media/image37.jpe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GIF"/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6" Type="http://schemas.openxmlformats.org/officeDocument/2006/relationships/slideLayout" Target="../slideLayouts/slideLayout23.xml"/><Relationship Id="rId15" Type="http://schemas.openxmlformats.org/officeDocument/2006/relationships/image" Target="../media/image9.jpeg"/><Relationship Id="rId14" Type="http://schemas.openxmlformats.org/officeDocument/2006/relationships/image" Target="../media/image24.png"/><Relationship Id="rId13" Type="http://schemas.openxmlformats.org/officeDocument/2006/relationships/tags" Target="../tags/tag157.xml"/><Relationship Id="rId12" Type="http://schemas.openxmlformats.org/officeDocument/2006/relationships/image" Target="../media/image20.png"/><Relationship Id="rId11" Type="http://schemas.openxmlformats.org/officeDocument/2006/relationships/image" Target="../media/image48.png"/><Relationship Id="rId10" Type="http://schemas.microsoft.com/office/2007/relationships/media" Target="../media/media1.mp4"/><Relationship Id="rId1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24.png"/><Relationship Id="rId7" Type="http://schemas.openxmlformats.org/officeDocument/2006/relationships/tags" Target="../tags/tag159.xml"/><Relationship Id="rId6" Type="http://schemas.openxmlformats.org/officeDocument/2006/relationships/image" Target="../media/image20.png"/><Relationship Id="rId5" Type="http://schemas.openxmlformats.org/officeDocument/2006/relationships/tags" Target="../tags/tag158.xml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6.GIF"/><Relationship Id="rId10" Type="http://schemas.openxmlformats.org/officeDocument/2006/relationships/slideLayout" Target="../slideLayouts/slideLayout58.xml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986905" y="780415"/>
            <a:ext cx="4728210" cy="606615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1095" y="5840730"/>
            <a:ext cx="771525" cy="103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301095" y="6288405"/>
            <a:ext cx="41402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9090" y="5568315"/>
            <a:ext cx="411480" cy="42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583305" y="3684905"/>
            <a:ext cx="2540000" cy="2030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/>
              <a:t>在熟读中激活语感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在精思中内化灵感</a:t>
            </a: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在妙用中点燃情感</a:t>
            </a:r>
            <a:endParaRPr lang="zh-CN" altLang="en-US" sz="18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6205" y="1489075"/>
            <a:ext cx="2124710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大量主动积累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有新鲜感的词语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83305" y="1073150"/>
            <a:ext cx="2540000" cy="1476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>
                <a:sym typeface="+mn-ea"/>
              </a:rPr>
              <a:t>语言</a:t>
            </a:r>
            <a:r>
              <a:rPr lang="zh-CN" altLang="en-US" sz="1800" b="1"/>
              <a:t>聚变</a:t>
            </a:r>
            <a:endParaRPr lang="zh-CN" altLang="en-US" sz="1800" b="1"/>
          </a:p>
          <a:p>
            <a:pPr indent="0">
              <a:buFont typeface="Wingdings" panose="05000000000000000000" charset="0"/>
              <a:buNone/>
            </a:pPr>
            <a:r>
              <a:rPr lang="zh-CN" altLang="en-US" sz="1800" b="1"/>
              <a:t>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思维裂变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能力蝶变</a:t>
            </a:r>
            <a:endParaRPr lang="zh-CN" altLang="en-US" sz="1800" b="1"/>
          </a:p>
        </p:txBody>
      </p:sp>
      <p:sp>
        <p:nvSpPr>
          <p:cNvPr id="10" name="文本框 9"/>
          <p:cNvSpPr txBox="1"/>
          <p:nvPr/>
        </p:nvSpPr>
        <p:spPr>
          <a:xfrm>
            <a:off x="1386840" y="4377055"/>
            <a:ext cx="212407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极致重复运用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去新鲜感的语感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上下箭头 10"/>
          <p:cNvSpPr/>
          <p:nvPr/>
        </p:nvSpPr>
        <p:spPr>
          <a:xfrm>
            <a:off x="2259965" y="2229485"/>
            <a:ext cx="224790" cy="1887855"/>
          </a:xfrm>
          <a:prstGeom prst="up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18" name="右弧形箭头 17"/>
          <p:cNvSpPr/>
          <p:nvPr/>
        </p:nvSpPr>
        <p:spPr>
          <a:xfrm>
            <a:off x="6123305" y="1639570"/>
            <a:ext cx="698500" cy="3203575"/>
          </a:xfrm>
          <a:prstGeom prst="curvedLeft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右弧形箭头 21"/>
          <p:cNvSpPr/>
          <p:nvPr>
            <p:custDataLst>
              <p:tags r:id="rId5"/>
            </p:custDataLst>
          </p:nvPr>
        </p:nvSpPr>
        <p:spPr>
          <a:xfrm rot="10800000">
            <a:off x="687705" y="1639570"/>
            <a:ext cx="698500" cy="3202940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11580" y="6071870"/>
            <a:ext cx="4656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语言经验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积累与运用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的闭环模式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9" name="图片 18" descr="51miz-E1173834-23F18CF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500505" y="164465"/>
            <a:ext cx="10572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高中英语学习的</a:t>
            </a: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Change</a:t>
            </a:r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：语言经验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积累与运用</a:t>
            </a:r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新鲜感与去新鲜感的闭环模式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986905" y="780415"/>
            <a:ext cx="4728210" cy="606615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1095" y="5840730"/>
            <a:ext cx="771525" cy="103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301095" y="6288405"/>
            <a:ext cx="41402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9090" y="5568315"/>
            <a:ext cx="411480" cy="42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583305" y="3684905"/>
            <a:ext cx="2540000" cy="2030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/>
              <a:t>在熟读中激活语感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在精思中内化灵感</a:t>
            </a: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在妙用中点燃情感</a:t>
            </a:r>
            <a:endParaRPr lang="zh-CN" altLang="en-US" sz="18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6205" y="1489075"/>
            <a:ext cx="2124710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大量主动积累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有新鲜感的词语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83305" y="1073150"/>
            <a:ext cx="2540000" cy="1476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>
                <a:sym typeface="+mn-ea"/>
              </a:rPr>
              <a:t>语言</a:t>
            </a:r>
            <a:r>
              <a:rPr lang="zh-CN" altLang="en-US" sz="1800" b="1"/>
              <a:t>聚变</a:t>
            </a:r>
            <a:endParaRPr lang="zh-CN" altLang="en-US" sz="1800" b="1"/>
          </a:p>
          <a:p>
            <a:pPr indent="0">
              <a:buFont typeface="Wingdings" panose="05000000000000000000" charset="0"/>
              <a:buNone/>
            </a:pPr>
            <a:r>
              <a:rPr lang="zh-CN" altLang="en-US" sz="1800" b="1"/>
              <a:t>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思维裂变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能力蝶变</a:t>
            </a:r>
            <a:endParaRPr lang="zh-CN" altLang="en-US" sz="1800" b="1"/>
          </a:p>
        </p:txBody>
      </p:sp>
      <p:sp>
        <p:nvSpPr>
          <p:cNvPr id="10" name="文本框 9"/>
          <p:cNvSpPr txBox="1"/>
          <p:nvPr/>
        </p:nvSpPr>
        <p:spPr>
          <a:xfrm>
            <a:off x="1386840" y="4377055"/>
            <a:ext cx="212407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极致重复运用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去新鲜感的语感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上下箭头 10"/>
          <p:cNvSpPr/>
          <p:nvPr/>
        </p:nvSpPr>
        <p:spPr>
          <a:xfrm>
            <a:off x="2259965" y="2229485"/>
            <a:ext cx="224790" cy="1887855"/>
          </a:xfrm>
          <a:prstGeom prst="up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18" name="右弧形箭头 17"/>
          <p:cNvSpPr/>
          <p:nvPr/>
        </p:nvSpPr>
        <p:spPr>
          <a:xfrm>
            <a:off x="6123305" y="1639570"/>
            <a:ext cx="698500" cy="3203575"/>
          </a:xfrm>
          <a:prstGeom prst="curvedLeft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右弧形箭头 21"/>
          <p:cNvSpPr/>
          <p:nvPr>
            <p:custDataLst>
              <p:tags r:id="rId5"/>
            </p:custDataLst>
          </p:nvPr>
        </p:nvSpPr>
        <p:spPr>
          <a:xfrm rot="10800000">
            <a:off x="687705" y="1639570"/>
            <a:ext cx="698500" cy="3202940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11580" y="6071870"/>
            <a:ext cx="4656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语言经验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积累与运用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的闭环模式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9" name="图片 18" descr="51miz-E1173834-23F18CF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500505" y="164465"/>
            <a:ext cx="10572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高中英语学习的</a:t>
            </a: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Change</a:t>
            </a:r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：语言经验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积累与运用</a:t>
            </a:r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新鲜感与去新鲜感的闭环模式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tr-TR"/>
          </a:p>
        </p:txBody>
      </p:sp>
      <p:sp>
        <p:nvSpPr>
          <p:cNvPr id="2" name="TextBox 56"/>
          <p:cNvSpPr txBox="1"/>
          <p:nvPr/>
        </p:nvSpPr>
        <p:spPr>
          <a:xfrm>
            <a:off x="1500293" y="129540"/>
            <a:ext cx="10691707" cy="4895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高中词汇学习的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Choose:  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始于开口，贵在拓展，归于运用，成在坚持！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17410" name="Picture 4"/>
          <p:cNvPicPr>
            <a:picLocks noChangeAspect="1"/>
          </p:cNvPicPr>
          <p:nvPr/>
        </p:nvPicPr>
        <p:blipFill>
          <a:blip r:embed="rId4"/>
          <a:srcRect t="27872" b="28176"/>
          <a:stretch>
            <a:fillRect/>
          </a:stretch>
        </p:blipFill>
        <p:spPr>
          <a:xfrm>
            <a:off x="99060" y="814070"/>
            <a:ext cx="5847715" cy="2261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568825" y="814070"/>
            <a:ext cx="974725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t="8016" r="23385" b="47399"/>
          <a:stretch>
            <a:fillRect/>
          </a:stretch>
        </p:blipFill>
        <p:spPr>
          <a:xfrm>
            <a:off x="6650990" y="781685"/>
            <a:ext cx="5173980" cy="271589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8105" y="3529965"/>
            <a:ext cx="11939270" cy="32213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/>
              <a:t>      </a:t>
            </a:r>
            <a:r>
              <a:rPr lang="zh-CN" altLang="en-US"/>
              <a:t>林语堂先生指出：</a:t>
            </a:r>
            <a:r>
              <a:rPr lang="en-US" altLang="zh-CN"/>
              <a:t>“</a:t>
            </a:r>
            <a:r>
              <a:rPr lang="zh-CN" altLang="en-US"/>
              <a:t>学习英语唯一的正轨不出仿效和熟诵。</a:t>
            </a:r>
            <a:r>
              <a:rPr lang="en-US" altLang="zh-CN"/>
              <a:t>”   </a:t>
            </a:r>
            <a:r>
              <a:rPr lang="zh-CN" altLang="en-US"/>
              <a:t>听、说、诵、背、写是不可分割的整体，跳过</a:t>
            </a:r>
            <a:r>
              <a:rPr lang="en-US" altLang="zh-CN"/>
              <a:t>"</a:t>
            </a:r>
            <a:r>
              <a:rPr lang="zh-CN" altLang="en-US"/>
              <a:t>开口读</a:t>
            </a:r>
            <a:r>
              <a:rPr lang="en-US" altLang="zh-CN"/>
              <a:t>"</a:t>
            </a:r>
            <a:r>
              <a:rPr lang="zh-CN" altLang="en-US"/>
              <a:t>这个环节，就像学游泳却不下水，永远只能在岸边徘徊。</a:t>
            </a:r>
            <a:endParaRPr lang="zh-CN" altLang="en-US"/>
          </a:p>
          <a:p>
            <a:r>
              <a:rPr lang="en-US" altLang="zh-CN"/>
              <a:t>     </a:t>
            </a:r>
            <a:r>
              <a:rPr lang="zh-CN" altLang="en-US"/>
              <a:t>输入环节要做到双管齐下：</a:t>
            </a:r>
            <a:endParaRPr lang="zh-CN" altLang="en-US"/>
          </a:p>
          <a:p>
            <a:r>
              <a:rPr lang="en-US" altLang="zh-CN"/>
              <a:t>- </a:t>
            </a:r>
            <a:r>
              <a:rPr lang="zh-CN" altLang="en-US"/>
              <a:t>听觉输入：要养成听读跟读的习惯，课本录音、有标准录音的各类文本等，听时专注捕捉意群而非单个单词，培养</a:t>
            </a:r>
            <a:r>
              <a:rPr lang="en-US" altLang="zh-CN"/>
              <a:t>"</a:t>
            </a:r>
            <a:r>
              <a:rPr lang="zh-CN" altLang="en-US" b="1" u="sng"/>
              <a:t>听音识义</a:t>
            </a:r>
            <a:r>
              <a:rPr lang="en-US" altLang="zh-CN"/>
              <a:t>"</a:t>
            </a:r>
            <a:r>
              <a:rPr lang="zh-CN" altLang="en-US"/>
              <a:t>的能力。</a:t>
            </a:r>
            <a:endParaRPr lang="zh-CN" altLang="en-US"/>
          </a:p>
          <a:p>
            <a:r>
              <a:rPr lang="en-US" altLang="zh-CN"/>
              <a:t>- </a:t>
            </a:r>
            <a:r>
              <a:rPr lang="zh-CN" altLang="en-US"/>
              <a:t>视觉输入：结合语境积累词块（如</a:t>
            </a:r>
            <a:r>
              <a:rPr lang="en-US" altLang="zh-CN"/>
              <a:t>speak of</a:t>
            </a:r>
            <a:r>
              <a:rPr lang="zh-CN" altLang="en-US"/>
              <a:t>、</a:t>
            </a:r>
            <a:r>
              <a:rPr lang="en-US" altLang="zh-CN"/>
              <a:t>consumed with guilt</a:t>
            </a:r>
            <a:r>
              <a:rPr lang="zh-CN" altLang="en-US"/>
              <a:t>），而非孤立记忆单词。词块是语言的</a:t>
            </a:r>
            <a:r>
              <a:rPr lang="en-US" altLang="zh-CN"/>
              <a:t>"</a:t>
            </a:r>
            <a:r>
              <a:rPr lang="zh-CN" altLang="en-US"/>
              <a:t>预制件</a:t>
            </a:r>
            <a:r>
              <a:rPr lang="en-US" altLang="zh-CN"/>
              <a:t>"</a:t>
            </a:r>
            <a:r>
              <a:rPr lang="zh-CN" altLang="en-US"/>
              <a:t>，掌握常见词块能让表达更地道，写作时避免中式英语。</a:t>
            </a:r>
            <a:endParaRPr lang="zh-CN" altLang="en-US"/>
          </a:p>
          <a:p>
            <a:r>
              <a:rPr lang="en-US" altLang="zh-CN"/>
              <a:t>                                                             ——</a:t>
            </a:r>
            <a:r>
              <a:rPr lang="zh-CN" altLang="en-US"/>
              <a:t>特正高教师</a:t>
            </a:r>
            <a:r>
              <a:rPr lang="en-US" altLang="zh-CN"/>
              <a:t> </a:t>
            </a:r>
            <a:r>
              <a:rPr lang="zh-CN" altLang="en-US"/>
              <a:t>田多元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t="36495" b="14584"/>
          <a:stretch>
            <a:fillRect/>
          </a:stretch>
        </p:blipFill>
        <p:spPr>
          <a:xfrm>
            <a:off x="78105" y="3602355"/>
            <a:ext cx="11888470" cy="298005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rcRect t="5249" b="29286"/>
          <a:stretch>
            <a:fillRect/>
          </a:stretch>
        </p:blipFill>
        <p:spPr>
          <a:xfrm>
            <a:off x="166370" y="781685"/>
            <a:ext cx="6395085" cy="610679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445500" y="3529965"/>
            <a:ext cx="3688715" cy="3116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高分同学养成从</a:t>
            </a:r>
            <a:r>
              <a: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教材单词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维克多同步词汇</a:t>
            </a:r>
            <a:r>
              <a:rPr lang="en-US" altLang="zh-CN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的拓展学习，反复强化，化一年备考为三年备考：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构词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语块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语境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37420" y="1643380"/>
            <a:ext cx="23539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教材单词开口诵读，</a:t>
            </a:r>
            <a:endParaRPr lang="zh-CN" altLang="en-US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音形义母语式条件反射</a:t>
            </a:r>
            <a:endParaRPr lang="zh-CN" altLang="en-US" sz="1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线形标注 2 10"/>
          <p:cNvSpPr/>
          <p:nvPr/>
        </p:nvSpPr>
        <p:spPr>
          <a:xfrm>
            <a:off x="3893820" y="999490"/>
            <a:ext cx="2416810" cy="99631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8132"/>
              <a:gd name="adj6" fmla="val -5809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基于新课标单词的派生词，新高考的最爱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线形标注 2 11"/>
          <p:cNvSpPr/>
          <p:nvPr/>
        </p:nvSpPr>
        <p:spPr>
          <a:xfrm>
            <a:off x="4589780" y="4040505"/>
            <a:ext cx="1720850" cy="5105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6990"/>
              <a:gd name="adj6" fmla="val -8365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注意英语释义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311015" y="3602355"/>
            <a:ext cx="683895" cy="51435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线形标注 2 13"/>
          <p:cNvSpPr/>
          <p:nvPr/>
        </p:nvSpPr>
        <p:spPr>
          <a:xfrm>
            <a:off x="6430010" y="5222240"/>
            <a:ext cx="1318895" cy="444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9000"/>
              <a:gd name="adj6" fmla="val -56138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线形标注 2 14"/>
          <p:cNvSpPr/>
          <p:nvPr/>
        </p:nvSpPr>
        <p:spPr>
          <a:xfrm>
            <a:off x="6909435" y="5881370"/>
            <a:ext cx="1318895" cy="444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6571"/>
              <a:gd name="adj6" fmla="val -64516"/>
            </a:avLst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思维提升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6" descr="logo横版 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/>
      <p:bldP spid="11" grpId="0" animBg="1"/>
      <p:bldP spid="12" grpId="0" animBg="1"/>
      <p:bldP spid="14" grpId="0" animBg="1"/>
      <p:bldP spid="15" grpId="0" animBg="1"/>
      <p:bldP spid="11" grpId="1" animBg="1"/>
      <p:bldP spid="12" grpId="1" animBg="1"/>
      <p:bldP spid="14" grpId="1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tr-TR"/>
          </a:p>
        </p:txBody>
      </p:sp>
      <p:sp>
        <p:nvSpPr>
          <p:cNvPr id="2" name="TextBox 56"/>
          <p:cNvSpPr txBox="1"/>
          <p:nvPr/>
        </p:nvSpPr>
        <p:spPr>
          <a:xfrm>
            <a:off x="1500293" y="129540"/>
            <a:ext cx="10691707" cy="4895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高中词汇学习的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Choose:  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始于开口，贵在拓展，归于运用，成在坚持！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17410" name="Picture 4"/>
          <p:cNvPicPr>
            <a:picLocks noChangeAspect="1"/>
          </p:cNvPicPr>
          <p:nvPr/>
        </p:nvPicPr>
        <p:blipFill>
          <a:blip r:embed="rId4"/>
          <a:srcRect t="27872" b="28176"/>
          <a:stretch>
            <a:fillRect/>
          </a:stretch>
        </p:blipFill>
        <p:spPr>
          <a:xfrm>
            <a:off x="99060" y="913765"/>
            <a:ext cx="5847715" cy="2261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568825" y="906780"/>
            <a:ext cx="974725" cy="6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4000" y="3262630"/>
            <a:ext cx="1168400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养成三个习惯：让英语融入日常</a:t>
            </a:r>
            <a:r>
              <a:rPr lang="en-US" altLang="zh-CN" b="1"/>
              <a:t>  </a:t>
            </a:r>
            <a:r>
              <a:rPr lang="zh-CN" altLang="en-US" sz="1600" b="1"/>
              <a:t>（特正高教师，田多元）</a:t>
            </a:r>
            <a:endParaRPr lang="en-US" altLang="zh-CN" b="1"/>
          </a:p>
          <a:p>
            <a:r>
              <a:rPr lang="en-US" altLang="zh-CN"/>
              <a:t>1. </a:t>
            </a:r>
            <a:r>
              <a:rPr lang="zh-CN" altLang="en-US" b="1" u="sng">
                <a:solidFill>
                  <a:srgbClr val="C00000"/>
                </a:solidFill>
              </a:rPr>
              <a:t>每日朗读习惯</a:t>
            </a:r>
            <a:r>
              <a:rPr lang="zh-CN" altLang="en-US"/>
              <a:t>：每天固定</a:t>
            </a:r>
            <a:r>
              <a:rPr lang="en-US" altLang="zh-CN"/>
              <a:t>15-20</a:t>
            </a:r>
            <a:r>
              <a:rPr lang="zh-CN" altLang="en-US"/>
              <a:t>分钟大声朗读，材料可以是课文、范文或美文。朗读时注意语音语调，体会句子的节奏和重音，这是培养语感最有效的方式。坚持一个月，就能明显感受到阅读速度和理解能力的提升。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 b="1" u="sng">
                <a:solidFill>
                  <a:srgbClr val="C00000"/>
                </a:solidFill>
              </a:rPr>
              <a:t>即时积累习惯</a:t>
            </a:r>
            <a:r>
              <a:rPr lang="zh-CN" altLang="en-US"/>
              <a:t>：遇到陌生词块或精彩句式，立刻记录并标注出处，利用碎片时间复习。比如读到</a:t>
            </a:r>
            <a:r>
              <a:rPr lang="en-US" altLang="zh-CN"/>
              <a:t>"with a beam of light in his eyes"</a:t>
            </a:r>
            <a:r>
              <a:rPr lang="zh-CN" altLang="en-US"/>
              <a:t>，可以联想类似结构</a:t>
            </a:r>
            <a:r>
              <a:rPr lang="en-US" altLang="zh-CN"/>
              <a:t>"with a smile on her face"</a:t>
            </a:r>
            <a:r>
              <a:rPr lang="zh-CN" altLang="en-US"/>
              <a:t>，形成知识网络。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 b="1" u="sng">
                <a:solidFill>
                  <a:srgbClr val="C00000"/>
                </a:solidFill>
              </a:rPr>
              <a:t>仿说仿写习惯</a:t>
            </a:r>
            <a:r>
              <a:rPr lang="zh-CN" altLang="en-US"/>
              <a:t>：学过的表达要及时运用，比如当天学到</a:t>
            </a:r>
            <a:r>
              <a:rPr lang="en-US" altLang="zh-CN"/>
              <a:t>"Speaking of..."</a:t>
            </a:r>
            <a:r>
              <a:rPr lang="zh-CN" altLang="en-US"/>
              <a:t>，就试着造句描述身边的人或事。写作时刻意使用最近积累的词块，从</a:t>
            </a:r>
            <a:r>
              <a:rPr lang="en-US" altLang="zh-CN"/>
              <a:t>"</a:t>
            </a:r>
            <a:r>
              <a:rPr lang="zh-CN" altLang="en-US"/>
              <a:t>会用</a:t>
            </a:r>
            <a:r>
              <a:rPr lang="en-US" altLang="zh-CN"/>
              <a:t>"</a:t>
            </a:r>
            <a:r>
              <a:rPr lang="zh-CN" altLang="en-US"/>
              <a:t>到</a:t>
            </a:r>
            <a:r>
              <a:rPr lang="en-US" altLang="zh-CN"/>
              <a:t>"</a:t>
            </a:r>
            <a:r>
              <a:rPr lang="zh-CN" altLang="en-US"/>
              <a:t>用好</a:t>
            </a:r>
            <a:r>
              <a:rPr lang="en-US" altLang="zh-CN"/>
              <a:t>"</a:t>
            </a:r>
            <a:r>
              <a:rPr lang="zh-CN" altLang="en-US"/>
              <a:t>需要反复练习。</a:t>
            </a:r>
            <a:endParaRPr lang="zh-CN" altLang="en-US"/>
          </a:p>
        </p:txBody>
      </p:sp>
      <p:pic>
        <p:nvPicPr>
          <p:cNvPr id="24578" name="Picture 2"/>
          <p:cNvPicPr>
            <a:picLocks noChangeAspect="1"/>
          </p:cNvPicPr>
          <p:nvPr/>
        </p:nvPicPr>
        <p:blipFill>
          <a:blip r:embed="rId5"/>
          <a:srcRect t="20271" b="28692"/>
          <a:stretch>
            <a:fillRect/>
          </a:stretch>
        </p:blipFill>
        <p:spPr>
          <a:xfrm>
            <a:off x="6026150" y="927100"/>
            <a:ext cx="5913755" cy="2248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10528300" y="873125"/>
            <a:ext cx="974725" cy="6807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6" descr="logo横版 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1944"/>
          <a:stretch>
            <a:fillRect/>
          </a:stretch>
        </p:blipFill>
        <p:spPr>
          <a:xfrm>
            <a:off x="133985" y="1005840"/>
            <a:ext cx="4646295" cy="57359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24025" y="159385"/>
            <a:ext cx="9735820" cy="544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高中英语学习的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Choose: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先完成，再完美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80280" y="1009015"/>
            <a:ext cx="72574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埃隆</a:t>
            </a:r>
            <a:r>
              <a:rPr lang="ja-JP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・</a:t>
            </a:r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马斯克说</a:t>
            </a:r>
            <a:r>
              <a:rPr lang="en-US" alt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:“</a:t>
            </a:r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先去做，做成一堆烂泥，再慢慢的改。无论在哪个领域，都是先开始再改进。</a:t>
            </a:r>
            <a:r>
              <a:rPr lang="en-US" alt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endParaRPr lang="en-US" altLang="zh-CN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一个伟大的行动和思想，都有一个微不足道的开始。</a:t>
            </a:r>
            <a:endParaRPr lang="zh-CN" altLang="en-US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35525" y="2439670"/>
            <a:ext cx="71316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0070C0"/>
                </a:solidFill>
              </a:rPr>
              <a:t>单词的认知可以分为以下四个阶段：</a:t>
            </a:r>
            <a:endParaRPr lang="zh-CN" altLang="en-US">
              <a:solidFill>
                <a:srgbClr val="0070C0"/>
              </a:solidFill>
            </a:endParaRPr>
          </a:p>
          <a:p>
            <a:r>
              <a:rPr lang="zh-CN" altLang="en-US" b="1">
                <a:solidFill>
                  <a:srgbClr val="0070C0"/>
                </a:solidFill>
              </a:rPr>
              <a:t>形同陌路</a:t>
            </a:r>
            <a:r>
              <a:rPr lang="en-US" altLang="en-US" b="1">
                <a:solidFill>
                  <a:srgbClr val="0070C0"/>
                </a:solidFill>
              </a:rPr>
              <a:t>→→</a:t>
            </a:r>
            <a:r>
              <a:rPr lang="zh-CN" altLang="en-US" b="1">
                <a:solidFill>
                  <a:srgbClr val="0070C0"/>
                </a:solidFill>
              </a:rPr>
              <a:t>似曾相识</a:t>
            </a:r>
            <a:r>
              <a:rPr lang="en-US" altLang="en-US" b="1">
                <a:solidFill>
                  <a:srgbClr val="0070C0"/>
                </a:solidFill>
                <a:sym typeface="+mn-ea"/>
              </a:rPr>
              <a:t>→→</a:t>
            </a:r>
            <a:r>
              <a:rPr lang="zh-CN" altLang="en-US" b="1">
                <a:solidFill>
                  <a:srgbClr val="0070C0"/>
                </a:solidFill>
              </a:rPr>
              <a:t>一见如故</a:t>
            </a:r>
            <a:r>
              <a:rPr lang="en-US" altLang="en-US" b="1">
                <a:solidFill>
                  <a:srgbClr val="0070C0"/>
                </a:solidFill>
                <a:sym typeface="+mn-ea"/>
              </a:rPr>
              <a:t>→→</a:t>
            </a:r>
            <a:r>
              <a:rPr lang="zh-CN" altLang="en-US" b="1">
                <a:solidFill>
                  <a:srgbClr val="0070C0"/>
                </a:solidFill>
              </a:rPr>
              <a:t>刻骨铭心</a:t>
            </a:r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6165" y="3429000"/>
            <a:ext cx="709104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>
                <a:solidFill>
                  <a:srgbClr val="48226C"/>
                </a:solidFill>
              </a:rPr>
              <a:t>在</a:t>
            </a:r>
            <a:r>
              <a:rPr lang="zh-CN" altLang="en-US" b="1" u="sng">
                <a:solidFill>
                  <a:srgbClr val="48226C"/>
                </a:solidFill>
              </a:rPr>
              <a:t>大批量背单词的初始阶段</a:t>
            </a:r>
            <a:r>
              <a:rPr lang="zh-CN" altLang="en-US">
                <a:solidFill>
                  <a:srgbClr val="48226C"/>
                </a:solidFill>
              </a:rPr>
              <a:t>，我们不应设定过高</a:t>
            </a:r>
            <a:endParaRPr lang="zh-CN" altLang="en-US">
              <a:solidFill>
                <a:srgbClr val="48226C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48226C"/>
                </a:solidFill>
              </a:rPr>
              <a:t>的标准。只需告诉自己：当我再次看到这个单词时，能大致认出来就足够了。</a:t>
            </a:r>
            <a:endParaRPr lang="zh-CN" altLang="en-US">
              <a:solidFill>
                <a:srgbClr val="48226C"/>
              </a:solidFill>
            </a:endParaRPr>
          </a:p>
          <a:p>
            <a:r>
              <a:rPr lang="zh-CN" altLang="en-US">
                <a:solidFill>
                  <a:srgbClr val="48226C"/>
                </a:solidFill>
              </a:rPr>
              <a:t> </a:t>
            </a:r>
            <a:r>
              <a:rPr lang="en-US" altLang="zh-CN">
                <a:solidFill>
                  <a:srgbClr val="48226C"/>
                </a:solidFill>
              </a:rPr>
              <a:t>   </a:t>
            </a:r>
            <a:r>
              <a:rPr lang="zh-CN" altLang="en-US" b="1" u="sng">
                <a:solidFill>
                  <a:srgbClr val="48226C"/>
                </a:solidFill>
              </a:rPr>
              <a:t>过高的标准只会增加记忆负担，降低学习效率，甚至挫伤信心</a:t>
            </a:r>
            <a:r>
              <a:rPr lang="zh-CN" altLang="en-US">
                <a:solidFill>
                  <a:srgbClr val="48226C"/>
                </a:solidFill>
              </a:rPr>
              <a:t>。在第一遍背单词时，只需关注单词的外观特征和中文释义，如单词的长度、起始字母和特征等。至于例句、同义词等复杂信息，可以留待</a:t>
            </a:r>
            <a:r>
              <a:rPr lang="zh-CN" altLang="en-US" b="1" u="sng">
                <a:solidFill>
                  <a:srgbClr val="48226C"/>
                </a:solidFill>
              </a:rPr>
              <a:t>后续学习和不断翻阅《维克多同步词汇复习》</a:t>
            </a:r>
            <a:r>
              <a:rPr lang="zh-CN" altLang="en-US">
                <a:solidFill>
                  <a:srgbClr val="48226C"/>
                </a:solidFill>
              </a:rPr>
              <a:t>。</a:t>
            </a:r>
            <a:endParaRPr lang="zh-CN" altLang="en-US">
              <a:solidFill>
                <a:srgbClr val="48226C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1" name="图片 10" descr="51miz-E1173834-23F18CF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8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p>
            <a:pPr algn="ctr"/>
            <a:endParaRPr lang="tr-TR"/>
          </a:p>
        </p:txBody>
      </p:sp>
      <p:sp>
        <p:nvSpPr>
          <p:cNvPr id="3" name="文本框 2"/>
          <p:cNvSpPr txBox="1"/>
          <p:nvPr/>
        </p:nvSpPr>
        <p:spPr>
          <a:xfrm>
            <a:off x="1724025" y="165100"/>
            <a:ext cx="9735820" cy="534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高中英语学习的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Choose: 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先跑起来，再调整呼吸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7309"/>
          <a:stretch>
            <a:fillRect/>
          </a:stretch>
        </p:blipFill>
        <p:spPr>
          <a:xfrm>
            <a:off x="126365" y="944880"/>
            <a:ext cx="4228465" cy="58356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54830" y="939165"/>
            <a:ext cx="7787640" cy="5918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  </a:t>
            </a:r>
            <a:r>
              <a:rPr lang="en-US" altLang="zh-CN" b="1">
                <a:solidFill>
                  <a:srgbClr val="7030A0"/>
                </a:solidFill>
              </a:rPr>
              <a:t>“</a:t>
            </a:r>
            <a:r>
              <a:rPr lang="zh-CN" altLang="en-US" b="1">
                <a:solidFill>
                  <a:srgbClr val="7030A0"/>
                </a:solidFill>
              </a:rPr>
              <a:t>先跑起来，再调整呼吸；先飞起来，再调整姿势</a:t>
            </a:r>
            <a:r>
              <a:rPr lang="en-US" altLang="zh-CN" b="1">
                <a:solidFill>
                  <a:srgbClr val="7030A0"/>
                </a:solidFill>
              </a:rPr>
              <a:t>”——</a:t>
            </a:r>
            <a:r>
              <a:rPr lang="zh-CN" altLang="en-US" b="1">
                <a:solidFill>
                  <a:srgbClr val="7030A0"/>
                </a:solidFill>
              </a:rPr>
              <a:t>人生最大的智慧，是允许自己先完成</a:t>
            </a:r>
            <a:r>
              <a:rPr lang="en-US" altLang="zh-CN" b="1">
                <a:solidFill>
                  <a:srgbClr val="7030A0"/>
                </a:solidFill>
              </a:rPr>
              <a:t>60</a:t>
            </a:r>
            <a:r>
              <a:rPr lang="zh-CN" altLang="en-US" b="1">
                <a:solidFill>
                  <a:srgbClr val="7030A0"/>
                </a:solidFill>
              </a:rPr>
              <a:t>分。</a:t>
            </a:r>
            <a:endParaRPr lang="zh-CN" altLang="en-US" b="1">
              <a:solidFill>
                <a:srgbClr val="7030A0"/>
              </a:solidFill>
            </a:endParaRPr>
          </a:p>
          <a:p>
            <a:pPr indent="0" fontAlgn="auto">
              <a:lnSpc>
                <a:spcPts val="1760"/>
              </a:lnSpc>
            </a:pPr>
            <a:endParaRPr lang="zh-CN" altLang="en-US" b="1"/>
          </a:p>
          <a:p>
            <a:r>
              <a:rPr lang="zh-CN" altLang="en-US" b="1"/>
              <a:t> </a:t>
            </a:r>
            <a:r>
              <a:rPr lang="en-US" altLang="zh-CN" b="1"/>
              <a:t>   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英语领先的秘诀：</a:t>
            </a:r>
            <a:r>
              <a:rPr lang="zh-CN" altLang="en-US" b="1" u="sng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先按下启动键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altLang="zh-CN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zh-CN" altLang="en-US" b="1" u="sng">
                <a:solidFill>
                  <a:schemeClr val="accent6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想高分作文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？别等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文笔够好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，先每天坚持写英语日记，记录日常，哪怕文笔有些烂。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  </a:t>
            </a:r>
            <a:endParaRPr lang="en-US" altLang="zh-CN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zh-CN" altLang="en-US" b="1" u="sng">
                <a:solidFill>
                  <a:schemeClr val="accent6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想</a:t>
            </a:r>
            <a:r>
              <a:rPr lang="en-US" altLang="zh-CN" b="1" u="sng">
                <a:solidFill>
                  <a:schemeClr val="accent6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5000</a:t>
            </a:r>
            <a:r>
              <a:rPr lang="zh-CN" altLang="en-US" b="1" u="sng">
                <a:solidFill>
                  <a:schemeClr val="accent6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词汇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？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sym typeface="+mn-ea"/>
              </a:rPr>
              <a:t>别等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ea typeface="宋体" panose="02010600030101010101" pitchFamily="2" charset="-122"/>
                <a:sym typeface="+mn-ea"/>
              </a:rPr>
              <a:t>一轮复习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  <a:sym typeface="+mn-ea"/>
              </a:rPr>
              <a:t>”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sym typeface="+mn-ea"/>
              </a:rPr>
              <a:t>，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先每天记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50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个单词，反复记忆，活学活用，日拱一卒，功不唐捐。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US" altLang="zh-CN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b="1">
                <a:solidFill>
                  <a:schemeClr val="accent6">
                    <a:lumMod val="50000"/>
                  </a:schemeClr>
                </a:solidFill>
              </a:rPr>
              <a:t>• </a:t>
            </a:r>
            <a:r>
              <a:rPr lang="zh-CN" altLang="en-US" b="1" u="sng">
                <a:solidFill>
                  <a:schemeClr val="accent6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想满分阅读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？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sym typeface="+mn-ea"/>
              </a:rPr>
              <a:t>别找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sym typeface="+mn-ea"/>
              </a:rPr>
              <a:t>最佳教程</a:t>
            </a:r>
            <a:r>
              <a:rPr lang="en-US" altLang="zh-CN" b="1">
                <a:solidFill>
                  <a:schemeClr val="accent6">
                    <a:lumMod val="50000"/>
                  </a:schemeClr>
                </a:solidFill>
                <a:sym typeface="+mn-ea"/>
              </a:rPr>
              <a:t>”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  <a:sym typeface="+mn-ea"/>
              </a:rPr>
              <a:t>，每天坚持阅读，</a:t>
            </a:r>
            <a:r>
              <a:rPr lang="zh-CN" altLang="en-US" b="1">
                <a:solidFill>
                  <a:schemeClr val="accent6">
                    <a:lumMod val="50000"/>
                  </a:schemeClr>
                </a:solidFill>
              </a:rPr>
              <a:t>泛读走量，精读走心，深度阅读和语篇分析。</a:t>
            </a:r>
            <a:endParaRPr lang="en-US" altLang="zh-CN" b="1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altLang="zh-CN" b="1"/>
              <a:t>     </a:t>
            </a:r>
            <a:r>
              <a:rPr lang="zh-CN" altLang="en-US" b="1" u="sng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零存整取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：准备一个小小的单词本或单词卡片，把一些难记的东西或生词写在上面，有空时，随时随地拿出来翻看。每天零敲碎打，并不会占用你多少时间。如果你能有规律、有毅力地坚持下去，必然会有所收获。</a:t>
            </a:r>
            <a:endParaRPr lang="zh-CN" altLang="en-US" b="1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脚踏实地，是成长路上最大的智慧。你所看到的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完美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”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，背后都有无数个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完成</a:t>
            </a:r>
            <a:r>
              <a:rPr lang="en-US" altLang="zh-CN" b="1">
                <a:solidFill>
                  <a:schemeClr val="accent4">
                    <a:lumMod val="50000"/>
                  </a:schemeClr>
                </a:solidFill>
              </a:rPr>
              <a:t>”</a:t>
            </a:r>
            <a:r>
              <a:rPr lang="zh-CN" altLang="en-US" b="1">
                <a:solidFill>
                  <a:schemeClr val="accent4">
                    <a:lumMod val="50000"/>
                  </a:schemeClr>
                </a:solidFill>
              </a:rPr>
              <a:t>垫底。</a:t>
            </a:r>
            <a:endParaRPr lang="zh-CN" altLang="en-US" b="1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7" name="图片 6" descr="logo横版 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280698" y="139488"/>
            <a:ext cx="2217420" cy="5016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665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charset="0"/>
              </a:rPr>
              <a:t>书写必须过关</a:t>
            </a:r>
            <a:endParaRPr lang="zh-CN" altLang="en-US" sz="2665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31759"/>
          <a:stretch>
            <a:fillRect/>
          </a:stretch>
        </p:blipFill>
        <p:spPr>
          <a:xfrm rot="16200000">
            <a:off x="9525" y="855345"/>
            <a:ext cx="5768340" cy="5340350"/>
          </a:xfrm>
          <a:prstGeom prst="rect">
            <a:avLst/>
          </a:prstGeom>
        </p:spPr>
      </p:pic>
      <p:pic>
        <p:nvPicPr>
          <p:cNvPr id="20482" name="Picture 3" descr="13b5fc693e0930c3c85ce3151b1ab26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3296" t="6435" r="10916" b="6389"/>
          <a:stretch>
            <a:fillRect/>
          </a:stretch>
        </p:blipFill>
        <p:spPr>
          <a:xfrm>
            <a:off x="1923415" y="5547360"/>
            <a:ext cx="3588385" cy="33210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/>
        </p:nvCxnSpPr>
        <p:spPr>
          <a:xfrm>
            <a:off x="99695" y="5648325"/>
            <a:ext cx="6307667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16469" b="29698"/>
          <a:stretch>
            <a:fillRect/>
          </a:stretch>
        </p:blipFill>
        <p:spPr>
          <a:xfrm>
            <a:off x="6407150" y="787400"/>
            <a:ext cx="4744720" cy="56229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2415" y="165100"/>
            <a:ext cx="4822825" cy="625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zh-CN" altLang="en-US" sz="2665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Century Gothic" panose="020B0502020202020204"/>
              </a:rPr>
              <a:t>二线格；铅笔打底线</a:t>
            </a:r>
            <a:endParaRPr lang="zh-CN" altLang="en-US" sz="2665" b="1" kern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Century Gothic" panose="020B0502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54410" y="3313430"/>
            <a:ext cx="921385" cy="201358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2025</a:t>
            </a:r>
            <a:r>
              <a:rPr lang="zh-CN" altLang="en-US">
                <a:solidFill>
                  <a:schemeClr val="bg1"/>
                </a:solidFill>
              </a:rPr>
              <a:t>年</a:t>
            </a:r>
            <a:r>
              <a:rPr lang="en-US" altLang="zh-CN">
                <a:solidFill>
                  <a:schemeClr val="bg1"/>
                </a:solidFill>
              </a:rPr>
              <a:t>8</a:t>
            </a:r>
            <a:r>
              <a:rPr lang="zh-CN" altLang="en-US">
                <a:solidFill>
                  <a:schemeClr val="bg1"/>
                </a:solidFill>
              </a:rPr>
              <a:t>月</a:t>
            </a:r>
            <a:r>
              <a:rPr lang="en-US" altLang="zh-CN">
                <a:solidFill>
                  <a:schemeClr val="bg1"/>
                </a:solidFill>
              </a:rPr>
              <a:t>11</a:t>
            </a:r>
            <a:r>
              <a:rPr lang="zh-CN" altLang="en-US">
                <a:solidFill>
                  <a:schemeClr val="bg1"/>
                </a:solidFill>
              </a:rPr>
              <a:t>日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1" name="图片 10" descr="51miz-E1173834-23F18CF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8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96000" y="3810"/>
            <a:ext cx="6103620" cy="6853555"/>
            <a:chOff x="6096000" y="-528"/>
            <a:chExt cx="6103391" cy="6581553"/>
          </a:xfrm>
          <a:blipFill>
            <a:blip r:embed="rId1"/>
            <a:stretch>
              <a:fillRect/>
            </a:stretch>
          </a:blipFill>
        </p:grpSpPr>
        <p:sp>
          <p:nvSpPr>
            <p:cNvPr id="9" name="iṥľïḑê"/>
            <p:cNvSpPr/>
            <p:nvPr/>
          </p:nvSpPr>
          <p:spPr>
            <a:xfrm>
              <a:off x="6096000" y="3352403"/>
              <a:ext cx="3745202" cy="3228622"/>
            </a:xfrm>
            <a:prstGeom prst="triangle">
              <a:avLst/>
            </a:prstGeom>
            <a:grpFill/>
            <a:ln w="38100">
              <a:noFill/>
              <a:round/>
            </a:ln>
            <a:effectLst/>
          </p:spPr>
          <p:style>
            <a:lnRef idx="2">
              <a:srgbClr val="B40607">
                <a:shade val="50000"/>
              </a:srgbClr>
            </a:lnRef>
            <a:fillRef idx="1">
              <a:srgbClr val="B40607"/>
            </a:fillRef>
            <a:effectRef idx="0">
              <a:srgbClr val="B40607"/>
            </a:effectRef>
            <a:fontRef idx="minor">
              <a:sysClr val="window" lastClr="FFFFFF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p>
              <a:pPr algn="ctr"/>
              <a:endParaRPr lang="zh-CN" altLang="en-US" sz="1800">
                <a:latin typeface="Arial" panose="020B0604020202020204"/>
                <a:ea typeface="微软雅黑" panose="020B0503020204020204" pitchFamily="34" charset="-122"/>
                <a:cs typeface="阿里巴巴普惠体" panose="00020600040101010101" pitchFamily="18" charset="-122"/>
                <a:sym typeface="Arial" panose="020B0604020202020204"/>
              </a:endParaRPr>
            </a:p>
          </p:txBody>
        </p:sp>
        <p:sp>
          <p:nvSpPr>
            <p:cNvPr id="11" name="ïSḻiḑe"/>
            <p:cNvSpPr/>
            <p:nvPr/>
          </p:nvSpPr>
          <p:spPr>
            <a:xfrm>
              <a:off x="6242037" y="-528"/>
              <a:ext cx="5957354" cy="6581553"/>
            </a:xfrm>
            <a:custGeom>
              <a:avLst/>
              <a:gdLst>
                <a:gd name="connsiteX0" fmla="*/ 0 w 3844456"/>
                <a:gd name="connsiteY0" fmla="*/ 0 h 4247270"/>
                <a:gd name="connsiteX1" fmla="*/ 3844456 w 3844456"/>
                <a:gd name="connsiteY1" fmla="*/ 0 h 4247270"/>
                <a:gd name="connsiteX2" fmla="*/ 3844456 w 3844456"/>
                <a:gd name="connsiteY2" fmla="*/ 1866169 h 4247270"/>
                <a:gd name="connsiteX3" fmla="*/ 2463417 w 3844456"/>
                <a:gd name="connsiteY3" fmla="*/ 4247270 h 424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4456" h="4247270">
                  <a:moveTo>
                    <a:pt x="0" y="0"/>
                  </a:moveTo>
                  <a:lnTo>
                    <a:pt x="3844456" y="0"/>
                  </a:lnTo>
                  <a:lnTo>
                    <a:pt x="3844456" y="1866169"/>
                  </a:lnTo>
                  <a:lnTo>
                    <a:pt x="2463417" y="4247270"/>
                  </a:lnTo>
                  <a:close/>
                </a:path>
              </a:pathLst>
            </a:custGeom>
            <a:grpFill/>
            <a:ln w="38100">
              <a:noFill/>
              <a:round/>
            </a:ln>
            <a:effectLst/>
          </p:spPr>
          <p:style>
            <a:lnRef idx="2">
              <a:srgbClr val="B40607">
                <a:shade val="50000"/>
              </a:srgbClr>
            </a:lnRef>
            <a:fillRef idx="1">
              <a:srgbClr val="B40607"/>
            </a:fillRef>
            <a:effectRef idx="0">
              <a:srgbClr val="B40607"/>
            </a:effectRef>
            <a:fontRef idx="minor">
              <a:sysClr val="window" lastClr="FFFFFF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p>
              <a:pPr algn="ctr"/>
              <a:endParaRPr lang="zh-CN" altLang="en-US" sz="1800">
                <a:latin typeface="Arial" panose="020B0604020202020204"/>
                <a:ea typeface="微软雅黑" panose="020B0503020204020204" pitchFamily="34" charset="-122"/>
                <a:cs typeface="阿里巴巴普惠体" panose="00020600040101010101" pitchFamily="18" charset="-122"/>
                <a:sym typeface="Arial" panose="020B0604020202020204"/>
              </a:endParaRPr>
            </a:p>
          </p:txBody>
        </p:sp>
      </p:grpSp>
      <p:sp>
        <p:nvSpPr>
          <p:cNvPr id="10" name="íṩļïḍé"/>
          <p:cNvSpPr/>
          <p:nvPr/>
        </p:nvSpPr>
        <p:spPr>
          <a:xfrm>
            <a:off x="6823712" y="5536431"/>
            <a:ext cx="1306547" cy="112633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58800" dist="50800" dir="5400000" algn="ctr" rotWithShape="0">
              <a:srgbClr val="000000">
                <a:alpha val="22000"/>
              </a:srgbClr>
            </a:outerShdw>
          </a:effectLst>
        </p:spPr>
        <p:style>
          <a:lnRef idx="2">
            <a:srgbClr val="B40607">
              <a:shade val="50000"/>
            </a:srgbClr>
          </a:lnRef>
          <a:fillRef idx="1">
            <a:srgbClr val="B40607"/>
          </a:fillRef>
          <a:effectRef idx="0">
            <a:srgbClr val="B40607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endParaRPr lang="zh-CN" altLang="en-US" sz="1800">
              <a:latin typeface="Arial" panose="020B0604020202020204"/>
              <a:ea typeface="微软雅黑" panose="020B0503020204020204" pitchFamily="34" charset="-122"/>
              <a:cs typeface="阿里巴巴普惠体" panose="00020600040101010101" pitchFamily="18" charset="-122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073743000" name="图片 1073742999" descr="b10a296600b5843a73e1f53b75b28dc"/>
          <p:cNvPicPr>
            <a:picLocks noChangeAspect="1"/>
          </p:cNvPicPr>
          <p:nvPr/>
        </p:nvPicPr>
        <p:blipFill>
          <a:blip r:embed="rId3"/>
          <a:srcRect t="3310"/>
          <a:stretch>
            <a:fillRect/>
          </a:stretch>
        </p:blipFill>
        <p:spPr>
          <a:xfrm>
            <a:off x="609600" y="620395"/>
            <a:ext cx="5957570" cy="5595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51miz-E1173834-23F18CFE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4835" y="5535295"/>
            <a:ext cx="598233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最慢的步伐不是跬步，而是徘徊；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defTabSz="26670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最快的脚步不是冲刺，而是坚持。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defTabSz="26670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The slowest pace is not plodding, but wandering;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 defTabSz="26670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</a:rPr>
              <a:t>The fastest pace is not sprint, but insist.</a:t>
            </a:r>
            <a:endParaRPr lang="en-US" altLang="zh-CN" sz="1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6" descr="logo横版 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605"/>
            <a:ext cx="12207240" cy="6889115"/>
          </a:xfrm>
          <a:prstGeom prst="rect">
            <a:avLst/>
          </a:prstGeom>
        </p:spPr>
      </p:pic>
      <p:sp>
        <p:nvSpPr>
          <p:cNvPr id="30" name="任意多边形 29"/>
          <p:cNvSpPr/>
          <p:nvPr/>
        </p:nvSpPr>
        <p:spPr>
          <a:xfrm>
            <a:off x="0" y="1291590"/>
            <a:ext cx="12206605" cy="3027680"/>
          </a:xfrm>
          <a:custGeom>
            <a:avLst/>
            <a:gdLst>
              <a:gd name="connsiteX0" fmla="*/ 0 w 12206689"/>
              <a:gd name="connsiteY0" fmla="*/ 0 h 4591732"/>
              <a:gd name="connsiteX1" fmla="*/ 2007724 w 12206689"/>
              <a:gd name="connsiteY1" fmla="*/ 0 h 4591732"/>
              <a:gd name="connsiteX2" fmla="*/ 4595718 w 12206689"/>
              <a:gd name="connsiteY2" fmla="*/ 0 h 4591732"/>
              <a:gd name="connsiteX3" fmla="*/ 7656205 w 12206689"/>
              <a:gd name="connsiteY3" fmla="*/ 0 h 4591732"/>
              <a:gd name="connsiteX4" fmla="*/ 8847911 w 12206689"/>
              <a:gd name="connsiteY4" fmla="*/ 0 h 4591732"/>
              <a:gd name="connsiteX5" fmla="*/ 12206689 w 12206689"/>
              <a:gd name="connsiteY5" fmla="*/ 0 h 4591732"/>
              <a:gd name="connsiteX6" fmla="*/ 12206689 w 12206689"/>
              <a:gd name="connsiteY6" fmla="*/ 4591732 h 4591732"/>
              <a:gd name="connsiteX7" fmla="*/ 0 w 12206689"/>
              <a:gd name="connsiteY7" fmla="*/ 4591732 h 4591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6689" h="4591732">
                <a:moveTo>
                  <a:pt x="0" y="0"/>
                </a:moveTo>
                <a:lnTo>
                  <a:pt x="2007724" y="0"/>
                </a:lnTo>
                <a:lnTo>
                  <a:pt x="4595718" y="0"/>
                </a:lnTo>
                <a:lnTo>
                  <a:pt x="7656205" y="0"/>
                </a:lnTo>
                <a:lnTo>
                  <a:pt x="8847911" y="0"/>
                </a:lnTo>
                <a:lnTo>
                  <a:pt x="12206689" y="0"/>
                </a:lnTo>
                <a:lnTo>
                  <a:pt x="12206689" y="4591732"/>
                </a:lnTo>
                <a:lnTo>
                  <a:pt x="0" y="459173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1218565"/>
            <a:endParaRPr lang="zh-CN" altLang="en-US" sz="3200" ker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3986" y="1771253"/>
            <a:ext cx="5669280" cy="11068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6000" b="1" dirty="0">
                <a:solidFill>
                  <a:srgbClr val="FFFF00"/>
                </a:solidFill>
                <a:latin typeface="+mj-lt"/>
                <a:ea typeface="+mj-lt"/>
                <a:cs typeface="+mj-lt"/>
                <a:sym typeface="+mn-lt"/>
              </a:rPr>
              <a:t>相信</a:t>
            </a:r>
            <a:r>
              <a:rPr kumimoji="1" lang="zh-CN" altLang="en-US" sz="6600" b="1" dirty="0">
                <a:solidFill>
                  <a:srgbClr val="FFFF00"/>
                </a:solidFill>
                <a:latin typeface="+mj-lt"/>
                <a:ea typeface="+mj-lt"/>
                <a:cs typeface="+mj-lt"/>
                <a:sym typeface="+mn-lt"/>
              </a:rPr>
              <a:t>改变</a:t>
            </a:r>
            <a:r>
              <a:rPr kumimoji="1" lang="zh-CN" altLang="en-US" sz="6000" b="1" dirty="0">
                <a:solidFill>
                  <a:srgbClr val="FFFF00"/>
                </a:solidFill>
                <a:latin typeface="+mj-lt"/>
                <a:ea typeface="+mj-lt"/>
                <a:cs typeface="+mj-lt"/>
                <a:sym typeface="+mn-lt"/>
              </a:rPr>
              <a:t>的力量</a:t>
            </a:r>
            <a:endParaRPr kumimoji="1" lang="zh-CN" altLang="en-US" sz="6000" b="1" dirty="0">
              <a:solidFill>
                <a:schemeClr val="bg1"/>
              </a:solidFill>
              <a:latin typeface="+mj-lt"/>
              <a:ea typeface="+mj-lt"/>
              <a:cs typeface="+mj-lt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67940" y="4410075"/>
            <a:ext cx="850328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defTabSz="1218565">
              <a:buFont typeface="Wingdings" panose="05000000000000000000" charset="0"/>
              <a:buNone/>
            </a:pPr>
            <a:r>
              <a:rPr lang="en-US" altLang="zh-CN" sz="4000" b="1" dirty="0">
                <a:solidFill>
                  <a:srgbClr val="0C9B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2025</a:t>
            </a:r>
            <a:r>
              <a:rPr lang="zh-CN" altLang="en-US" sz="4000" b="1" dirty="0">
                <a:solidFill>
                  <a:srgbClr val="0C9B7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级高一新生英语学法指导</a:t>
            </a:r>
            <a:endParaRPr lang="zh-CN" altLang="en-US" sz="3200" b="1" dirty="0">
              <a:solidFill>
                <a:srgbClr val="0C9B7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indent="0" algn="ctr" defTabSz="1218565">
              <a:buFont typeface="Wingdings" panose="05000000000000000000" charset="0"/>
              <a:buNone/>
            </a:pPr>
            <a:endParaRPr lang="en-US" altLang="zh-CN" b="1" dirty="0"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  <a:p>
            <a:pPr indent="0" algn="ctr" defTabSz="1218565">
              <a:buFont typeface="Wingdings" panose="05000000000000000000" charset="0"/>
              <a:buNone/>
            </a:pPr>
            <a:r>
              <a:rPr lang="en-US" altLang="zh-CN" b="1" dirty="0"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——</a:t>
            </a:r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浙江省常山县第一中学</a:t>
            </a:r>
            <a:r>
              <a:rPr lang="en-US" altLang="zh-CN" b="1" dirty="0"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 </a:t>
            </a:r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吴俊峰</a:t>
            </a:r>
            <a:r>
              <a:rPr lang="en-US" altLang="zh-CN" b="1" dirty="0">
                <a:latin typeface="思源黑体 CN Heavy" panose="020B0A00000000000000" charset="-122"/>
                <a:ea typeface="思源黑体 CN Heavy" panose="020B0A00000000000000" charset="-122"/>
                <a:cs typeface="+mn-ea"/>
                <a:sym typeface="+mn-lt"/>
              </a:rPr>
              <a:t> </a:t>
            </a:r>
            <a:endParaRPr lang="en-US" altLang="zh-CN" b="1" dirty="0"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0072" b="21185"/>
          <a:stretch>
            <a:fillRect/>
          </a:stretch>
        </p:blipFill>
        <p:spPr>
          <a:xfrm>
            <a:off x="3348355" y="152400"/>
            <a:ext cx="1875790" cy="11391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555490"/>
            <a:ext cx="1647825" cy="233362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 flipH="1">
            <a:off x="104140" y="3679825"/>
            <a:ext cx="1108710" cy="709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39700" y="4829810"/>
            <a:ext cx="827405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6"/>
          <a:stretch>
            <a:fillRect/>
          </a:stretch>
        </p:blipFill>
        <p:spPr>
          <a:xfrm>
            <a:off x="967105" y="5311775"/>
            <a:ext cx="509270" cy="42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7"/>
          <a:stretch>
            <a:fillRect/>
          </a:stretch>
        </p:blipFill>
        <p:spPr>
          <a:xfrm>
            <a:off x="1224915" y="5855335"/>
            <a:ext cx="995045" cy="1033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8"/>
          <a:stretch>
            <a:fillRect/>
          </a:stretch>
        </p:blipFill>
        <p:spPr>
          <a:xfrm>
            <a:off x="822961" y="4318953"/>
            <a:ext cx="1190625" cy="1228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9"/>
          <a:stretch>
            <a:fillRect/>
          </a:stretch>
        </p:blipFill>
        <p:spPr>
          <a:xfrm>
            <a:off x="-53340" y="5733415"/>
            <a:ext cx="1278255" cy="1183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498475" y="3106420"/>
            <a:ext cx="5290185" cy="573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14400">
              <a:lnSpc>
                <a:spcPts val="3760"/>
              </a:lnSpc>
            </a:pPr>
            <a:r>
              <a:rPr lang="en-US" altLang="zh-CN" sz="3600" b="1">
                <a:solidFill>
                  <a:sysClr val="window" lastClr="FFFFFF"/>
                </a:solidFill>
                <a:latin typeface="Calibri" panose="020F0502020204030204" charset="0"/>
                <a:ea typeface="+mn-ea"/>
                <a:cs typeface="+mn-ea"/>
                <a:sym typeface="+mn-ea"/>
              </a:rPr>
              <a:t>Change, Choose, Challenge</a:t>
            </a:r>
            <a:endParaRPr lang="en-US" altLang="zh-CN" sz="3600" b="1">
              <a:solidFill>
                <a:sysClr val="window" lastClr="FFFFFF"/>
              </a:solidFill>
              <a:latin typeface="Calibri" panose="020F0502020204030204" charset="0"/>
              <a:ea typeface="+mn-ea"/>
              <a:cs typeface="+mn-ea"/>
              <a:sym typeface="+mn-ea"/>
            </a:endParaRPr>
          </a:p>
        </p:txBody>
      </p:sp>
      <p:pic>
        <p:nvPicPr>
          <p:cNvPr id="1073742942" name="图片 1073742941" descr="656816237952914527"/>
          <p:cNvPicPr>
            <a:picLocks noChangeAspect="1"/>
          </p:cNvPicPr>
          <p:nvPr/>
        </p:nvPicPr>
        <p:blipFill>
          <a:blip r:embed="rId10"/>
          <a:srcRect t="54221"/>
          <a:stretch>
            <a:fillRect/>
          </a:stretch>
        </p:blipFill>
        <p:spPr>
          <a:xfrm>
            <a:off x="6148705" y="1295400"/>
            <a:ext cx="6077585" cy="302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4755" y="0"/>
            <a:ext cx="4143375" cy="14738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08495" y="1008380"/>
            <a:ext cx="481901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b="1"/>
              <a:t>We insist for hope, Not by hope.</a:t>
            </a:r>
            <a:endParaRPr lang="en-US" altLang="zh-CN" sz="1800" b="1"/>
          </a:p>
          <a:p>
            <a:r>
              <a:rPr lang="en-US" altLang="zh-CN" sz="1800" b="1"/>
              <a:t>  </a:t>
            </a:r>
            <a:r>
              <a:rPr lang="zh-CN" altLang="en-US" sz="1800" b="1"/>
              <a:t>有些事情不是看到了希望才坚持，</a:t>
            </a:r>
            <a:endParaRPr lang="zh-CN" altLang="en-US" sz="1800" b="1"/>
          </a:p>
          <a:p>
            <a:r>
              <a:rPr lang="en-US" altLang="zh-CN" sz="1800" b="1"/>
              <a:t>  </a:t>
            </a:r>
            <a:r>
              <a:rPr lang="zh-CN" altLang="en-US" sz="1800" b="1"/>
              <a:t>而是坚持了才看到希望！</a:t>
            </a:r>
            <a:endParaRPr lang="zh-CN" altLang="en-US" sz="1800" b="1"/>
          </a:p>
        </p:txBody>
      </p:sp>
      <p:pic>
        <p:nvPicPr>
          <p:cNvPr id="7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9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p>
            <a:pPr algn="ctr"/>
            <a:endParaRPr lang="tr-TR"/>
          </a:p>
        </p:txBody>
      </p:sp>
      <p:sp>
        <p:nvSpPr>
          <p:cNvPr id="48" name="Freeform 7"/>
          <p:cNvSpPr/>
          <p:nvPr/>
        </p:nvSpPr>
        <p:spPr bwMode="auto">
          <a:xfrm rot="21146637">
            <a:off x="-1362287" y="1482302"/>
            <a:ext cx="12525587" cy="4199467"/>
          </a:xfrm>
          <a:custGeom>
            <a:avLst/>
            <a:gdLst>
              <a:gd name="T0" fmla="*/ 0 w 1296"/>
              <a:gd name="T1" fmla="*/ 421 h 439"/>
              <a:gd name="T2" fmla="*/ 61 w 1296"/>
              <a:gd name="T3" fmla="*/ 427 h 439"/>
              <a:gd name="T4" fmla="*/ 221 w 1296"/>
              <a:gd name="T5" fmla="*/ 433 h 439"/>
              <a:gd name="T6" fmla="*/ 447 w 1296"/>
              <a:gd name="T7" fmla="*/ 422 h 439"/>
              <a:gd name="T8" fmla="*/ 573 w 1296"/>
              <a:gd name="T9" fmla="*/ 404 h 439"/>
              <a:gd name="T10" fmla="*/ 702 w 1296"/>
              <a:gd name="T11" fmla="*/ 377 h 439"/>
              <a:gd name="T12" fmla="*/ 828 w 1296"/>
              <a:gd name="T13" fmla="*/ 338 h 439"/>
              <a:gd name="T14" fmla="*/ 944 w 1296"/>
              <a:gd name="T15" fmla="*/ 288 h 439"/>
              <a:gd name="T16" fmla="*/ 1047 w 1296"/>
              <a:gd name="T17" fmla="*/ 229 h 439"/>
              <a:gd name="T18" fmla="*/ 1131 w 1296"/>
              <a:gd name="T19" fmla="*/ 165 h 439"/>
              <a:gd name="T20" fmla="*/ 1195 w 1296"/>
              <a:gd name="T21" fmla="*/ 102 h 439"/>
              <a:gd name="T22" fmla="*/ 1219 w 1296"/>
              <a:gd name="T23" fmla="*/ 74 h 439"/>
              <a:gd name="T24" fmla="*/ 1239 w 1296"/>
              <a:gd name="T25" fmla="*/ 50 h 439"/>
              <a:gd name="T26" fmla="*/ 1253 w 1296"/>
              <a:gd name="T27" fmla="*/ 29 h 439"/>
              <a:gd name="T28" fmla="*/ 1264 w 1296"/>
              <a:gd name="T29" fmla="*/ 13 h 439"/>
              <a:gd name="T30" fmla="*/ 1272 w 1296"/>
              <a:gd name="T31" fmla="*/ 0 h 439"/>
              <a:gd name="T32" fmla="*/ 1296 w 1296"/>
              <a:gd name="T33" fmla="*/ 16 h 439"/>
              <a:gd name="T34" fmla="*/ 1287 w 1296"/>
              <a:gd name="T35" fmla="*/ 29 h 439"/>
              <a:gd name="T36" fmla="*/ 1276 w 1296"/>
              <a:gd name="T37" fmla="*/ 45 h 439"/>
              <a:gd name="T38" fmla="*/ 1260 w 1296"/>
              <a:gd name="T39" fmla="*/ 66 h 439"/>
              <a:gd name="T40" fmla="*/ 1239 w 1296"/>
              <a:gd name="T41" fmla="*/ 91 h 439"/>
              <a:gd name="T42" fmla="*/ 1213 w 1296"/>
              <a:gd name="T43" fmla="*/ 120 h 439"/>
              <a:gd name="T44" fmla="*/ 1146 w 1296"/>
              <a:gd name="T45" fmla="*/ 183 h 439"/>
              <a:gd name="T46" fmla="*/ 1058 w 1296"/>
              <a:gd name="T47" fmla="*/ 247 h 439"/>
              <a:gd name="T48" fmla="*/ 953 w 1296"/>
              <a:gd name="T49" fmla="*/ 305 h 439"/>
              <a:gd name="T50" fmla="*/ 833 w 1296"/>
              <a:gd name="T51" fmla="*/ 354 h 439"/>
              <a:gd name="T52" fmla="*/ 706 w 1296"/>
              <a:gd name="T53" fmla="*/ 390 h 439"/>
              <a:gd name="T54" fmla="*/ 575 w 1296"/>
              <a:gd name="T55" fmla="*/ 415 h 439"/>
              <a:gd name="T56" fmla="*/ 448 w 1296"/>
              <a:gd name="T57" fmla="*/ 430 h 439"/>
              <a:gd name="T58" fmla="*/ 221 w 1296"/>
              <a:gd name="T59" fmla="*/ 437 h 439"/>
              <a:gd name="T60" fmla="*/ 60 w 1296"/>
              <a:gd name="T61" fmla="*/ 428 h 439"/>
              <a:gd name="T62" fmla="*/ 0 w 1296"/>
              <a:gd name="T63" fmla="*/ 421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96" h="439">
                <a:moveTo>
                  <a:pt x="0" y="421"/>
                </a:moveTo>
                <a:cubicBezTo>
                  <a:pt x="0" y="421"/>
                  <a:pt x="22" y="424"/>
                  <a:pt x="61" y="427"/>
                </a:cubicBezTo>
                <a:cubicBezTo>
                  <a:pt x="99" y="430"/>
                  <a:pt x="154" y="433"/>
                  <a:pt x="221" y="433"/>
                </a:cubicBezTo>
                <a:cubicBezTo>
                  <a:pt x="287" y="433"/>
                  <a:pt x="365" y="430"/>
                  <a:pt x="447" y="422"/>
                </a:cubicBezTo>
                <a:cubicBezTo>
                  <a:pt x="488" y="417"/>
                  <a:pt x="531" y="412"/>
                  <a:pt x="573" y="404"/>
                </a:cubicBezTo>
                <a:cubicBezTo>
                  <a:pt x="616" y="397"/>
                  <a:pt x="660" y="388"/>
                  <a:pt x="702" y="377"/>
                </a:cubicBezTo>
                <a:cubicBezTo>
                  <a:pt x="745" y="366"/>
                  <a:pt x="787" y="353"/>
                  <a:pt x="828" y="338"/>
                </a:cubicBezTo>
                <a:cubicBezTo>
                  <a:pt x="868" y="323"/>
                  <a:pt x="907" y="306"/>
                  <a:pt x="944" y="288"/>
                </a:cubicBezTo>
                <a:cubicBezTo>
                  <a:pt x="981" y="269"/>
                  <a:pt x="1015" y="249"/>
                  <a:pt x="1047" y="229"/>
                </a:cubicBezTo>
                <a:cubicBezTo>
                  <a:pt x="1078" y="208"/>
                  <a:pt x="1106" y="186"/>
                  <a:pt x="1131" y="165"/>
                </a:cubicBezTo>
                <a:cubicBezTo>
                  <a:pt x="1156" y="143"/>
                  <a:pt x="1177" y="122"/>
                  <a:pt x="1195" y="102"/>
                </a:cubicBezTo>
                <a:cubicBezTo>
                  <a:pt x="1204" y="93"/>
                  <a:pt x="1212" y="83"/>
                  <a:pt x="1219" y="74"/>
                </a:cubicBezTo>
                <a:cubicBezTo>
                  <a:pt x="1226" y="65"/>
                  <a:pt x="1233" y="57"/>
                  <a:pt x="1239" y="50"/>
                </a:cubicBezTo>
                <a:cubicBezTo>
                  <a:pt x="1244" y="42"/>
                  <a:pt x="1249" y="35"/>
                  <a:pt x="1253" y="29"/>
                </a:cubicBezTo>
                <a:cubicBezTo>
                  <a:pt x="1258" y="23"/>
                  <a:pt x="1261" y="18"/>
                  <a:pt x="1264" y="13"/>
                </a:cubicBezTo>
                <a:cubicBezTo>
                  <a:pt x="1270" y="5"/>
                  <a:pt x="1272" y="0"/>
                  <a:pt x="1272" y="0"/>
                </a:cubicBezTo>
                <a:cubicBezTo>
                  <a:pt x="1296" y="16"/>
                  <a:pt x="1296" y="16"/>
                  <a:pt x="1296" y="16"/>
                </a:cubicBezTo>
                <a:cubicBezTo>
                  <a:pt x="1296" y="16"/>
                  <a:pt x="1293" y="20"/>
                  <a:pt x="1287" y="29"/>
                </a:cubicBezTo>
                <a:cubicBezTo>
                  <a:pt x="1284" y="33"/>
                  <a:pt x="1280" y="39"/>
                  <a:pt x="1276" y="45"/>
                </a:cubicBezTo>
                <a:cubicBezTo>
                  <a:pt x="1271" y="51"/>
                  <a:pt x="1266" y="58"/>
                  <a:pt x="1260" y="66"/>
                </a:cubicBezTo>
                <a:cubicBezTo>
                  <a:pt x="1254" y="73"/>
                  <a:pt x="1247" y="82"/>
                  <a:pt x="1239" y="91"/>
                </a:cubicBezTo>
                <a:cubicBezTo>
                  <a:pt x="1231" y="100"/>
                  <a:pt x="1223" y="110"/>
                  <a:pt x="1213" y="120"/>
                </a:cubicBezTo>
                <a:cubicBezTo>
                  <a:pt x="1195" y="140"/>
                  <a:pt x="1172" y="161"/>
                  <a:pt x="1146" y="183"/>
                </a:cubicBezTo>
                <a:cubicBezTo>
                  <a:pt x="1120" y="204"/>
                  <a:pt x="1091" y="226"/>
                  <a:pt x="1058" y="247"/>
                </a:cubicBezTo>
                <a:cubicBezTo>
                  <a:pt x="1026" y="267"/>
                  <a:pt x="990" y="287"/>
                  <a:pt x="953" y="305"/>
                </a:cubicBezTo>
                <a:cubicBezTo>
                  <a:pt x="915" y="323"/>
                  <a:pt x="875" y="339"/>
                  <a:pt x="833" y="354"/>
                </a:cubicBezTo>
                <a:cubicBezTo>
                  <a:pt x="792" y="368"/>
                  <a:pt x="749" y="380"/>
                  <a:pt x="706" y="390"/>
                </a:cubicBezTo>
                <a:cubicBezTo>
                  <a:pt x="662" y="401"/>
                  <a:pt x="619" y="409"/>
                  <a:pt x="575" y="415"/>
                </a:cubicBezTo>
                <a:cubicBezTo>
                  <a:pt x="532" y="422"/>
                  <a:pt x="489" y="427"/>
                  <a:pt x="448" y="430"/>
                </a:cubicBezTo>
                <a:cubicBezTo>
                  <a:pt x="365" y="437"/>
                  <a:pt x="287" y="439"/>
                  <a:pt x="221" y="437"/>
                </a:cubicBezTo>
                <a:cubicBezTo>
                  <a:pt x="154" y="436"/>
                  <a:pt x="99" y="432"/>
                  <a:pt x="60" y="428"/>
                </a:cubicBezTo>
                <a:cubicBezTo>
                  <a:pt x="22" y="424"/>
                  <a:pt x="0" y="421"/>
                  <a:pt x="0" y="421"/>
                </a:cubicBezTo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出自【趣你的PPT】(微信:qunideppt)：最优质的PPT资源库"/>
          <p:cNvSpPr txBox="1"/>
          <p:nvPr>
            <p:custDataLst>
              <p:tags r:id="rId1"/>
            </p:custDataLst>
          </p:nvPr>
        </p:nvSpPr>
        <p:spPr>
          <a:xfrm>
            <a:off x="1484630" y="134620"/>
            <a:ext cx="3662045" cy="542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ctr">
              <a:lnSpc>
                <a:spcPct val="11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新高考模式的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Challenge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rgbClr val="815EC5"/>
            </a:solidFill>
            <a:ln>
              <a:noFill/>
            </a:ln>
          </p:spPr>
          <p:style>
            <a:lnRef idx="2">
              <a:srgbClr val="5D53C4">
                <a:shade val="50000"/>
              </a:srgbClr>
            </a:lnRef>
            <a:fillRef idx="1">
              <a:srgbClr val="5D53C4"/>
            </a:fillRef>
            <a:effectRef idx="0">
              <a:srgbClr val="5D53C4"/>
            </a:effectRef>
            <a:fontRef idx="minor">
              <a:srgbClr val="FFFFFF"/>
            </a:fontRef>
          </p:style>
          <p:txBody>
            <a:bodyPr wrap="square" rtlCol="0" anchor="ctr">
              <a:noAutofit/>
            </a:bodyPr>
            <a:p>
              <a:pPr algn="ctr"/>
              <a:r>
                <a:rPr kumimoji="1" lang="zh-CN" altLang="en-US">
                  <a:solidFill>
                    <a:srgbClr val="000000">
                      <a:lumMod val="85000"/>
                      <a:lumOff val="15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kumimoji="1" lang="zh-CN" altLang="en-US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rgbClr val="815EC5"/>
            </a:solidFill>
            <a:ln>
              <a:noFill/>
            </a:ln>
          </p:spPr>
          <p:style>
            <a:lnRef idx="2">
              <a:srgbClr val="5D53C4">
                <a:shade val="50000"/>
              </a:srgbClr>
            </a:lnRef>
            <a:fillRef idx="1">
              <a:srgbClr val="5D53C4"/>
            </a:fillRef>
            <a:effectRef idx="0">
              <a:srgbClr val="5D53C4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rgbClr val="4B58C3"/>
            </a:solidFill>
            <a:ln>
              <a:noFill/>
            </a:ln>
          </p:spPr>
          <p:style>
            <a:lnRef idx="2">
              <a:srgbClr val="5D53C4">
                <a:shade val="50000"/>
              </a:srgbClr>
            </a:lnRef>
            <a:fillRef idx="1">
              <a:srgbClr val="5D53C4"/>
            </a:fillRef>
            <a:effectRef idx="0">
              <a:srgbClr val="5D53C4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endParaRPr kumimoji="1" lang="zh-CN" altLang="en-US">
                <a:solidFill>
                  <a:srgbClr val="000000">
                    <a:lumMod val="85000"/>
                    <a:lumOff val="1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6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1588" y="750283"/>
            <a:ext cx="12192000" cy="0"/>
          </a:xfrm>
          <a:prstGeom prst="line">
            <a:avLst/>
          </a:prstGeom>
          <a:noFill/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" name="矩形 4"/>
          <p:cNvSpPr/>
          <p:nvPr/>
        </p:nvSpPr>
        <p:spPr>
          <a:xfrm>
            <a:off x="1588" y="6670716"/>
            <a:ext cx="12192000" cy="19464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dirty="0">
              <a:solidFill>
                <a:srgbClr val="00B05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6591935"/>
            <a:ext cx="708025" cy="287655"/>
          </a:xfrm>
          <a:prstGeom prst="rect">
            <a:avLst/>
          </a:prstGeom>
        </p:spPr>
      </p:pic>
      <p:sp>
        <p:nvSpPr>
          <p:cNvPr id="50" name="Oval 8"/>
          <p:cNvSpPr>
            <a:spLocks noChangeArrowheads="1"/>
          </p:cNvSpPr>
          <p:nvPr/>
        </p:nvSpPr>
        <p:spPr bwMode="auto">
          <a:xfrm>
            <a:off x="1499364" y="5928647"/>
            <a:ext cx="276064" cy="276064"/>
          </a:xfrm>
          <a:prstGeom prst="ellipse">
            <a:avLst/>
          </a:prstGeom>
          <a:solidFill>
            <a:srgbClr val="C00000"/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51" name="Oval 10"/>
          <p:cNvSpPr>
            <a:spLocks noChangeArrowheads="1"/>
          </p:cNvSpPr>
          <p:nvPr/>
        </p:nvSpPr>
        <p:spPr bwMode="auto">
          <a:xfrm>
            <a:off x="4080259" y="5384484"/>
            <a:ext cx="288947" cy="290788"/>
          </a:xfrm>
          <a:prstGeom prst="ellipse">
            <a:avLst/>
          </a:prstGeom>
          <a:solidFill>
            <a:srgbClr val="4D4D4D"/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53" name="文本框 39"/>
          <p:cNvSpPr txBox="1">
            <a:spLocks noChangeArrowheads="1"/>
          </p:cNvSpPr>
          <p:nvPr/>
        </p:nvSpPr>
        <p:spPr bwMode="auto">
          <a:xfrm>
            <a:off x="2255520" y="5841153"/>
            <a:ext cx="26847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20m’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41"/>
          <p:cNvSpPr txBox="1">
            <a:spLocks noChangeArrowheads="1"/>
          </p:cNvSpPr>
          <p:nvPr/>
        </p:nvSpPr>
        <p:spPr bwMode="auto">
          <a:xfrm>
            <a:off x="4560147" y="5309447"/>
            <a:ext cx="346540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665" b="1" dirty="0">
                <a:latin typeface="微软雅黑" panose="020B0503020204020204" pitchFamily="34" charset="-122"/>
                <a:sym typeface="+mn-ea"/>
              </a:rPr>
              <a:t>50</a:t>
            </a:r>
            <a:r>
              <a:rPr lang="zh-CN" altLang="en-US" sz="2665" b="1" dirty="0"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m’</a:t>
            </a:r>
            <a:endParaRPr lang="zh-CN" altLang="en-US" sz="2665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106680" y="5396653"/>
            <a:ext cx="1490133" cy="523240"/>
            <a:chOff x="2676525" y="4360157"/>
            <a:chExt cx="1661400" cy="396875"/>
          </a:xfrm>
        </p:grpSpPr>
        <p:sp>
          <p:nvSpPr>
            <p:cNvPr id="57" name="矩形: 圆角 44"/>
            <p:cNvSpPr>
              <a:spLocks noChangeArrowheads="1"/>
            </p:cNvSpPr>
            <p:nvPr/>
          </p:nvSpPr>
          <p:spPr bwMode="auto">
            <a:xfrm>
              <a:off x="2676525" y="4363332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959100" y="4360157"/>
              <a:ext cx="1378825" cy="380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听力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606127" y="4700693"/>
            <a:ext cx="2439247" cy="608753"/>
            <a:chOff x="3547379" y="3575932"/>
            <a:chExt cx="1757079" cy="393700"/>
          </a:xfrm>
        </p:grpSpPr>
        <p:sp>
          <p:nvSpPr>
            <p:cNvPr id="97" name="矩形: 圆角 46"/>
            <p:cNvSpPr>
              <a:spLocks noChangeArrowheads="1"/>
            </p:cNvSpPr>
            <p:nvPr/>
          </p:nvSpPr>
          <p:spPr bwMode="auto">
            <a:xfrm>
              <a:off x="3548063" y="3575932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433D3C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3547379" y="3625761"/>
              <a:ext cx="1757079" cy="324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阅读</a:t>
              </a:r>
              <a:r>
                <a:rPr kumimoji="0" lang="en-US" altLang="zh-CN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+</a:t>
              </a: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七选五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941232" y="4700377"/>
            <a:ext cx="288947" cy="290788"/>
          </a:xfrm>
          <a:prstGeom prst="ellipse">
            <a:avLst/>
          </a:prstGeom>
          <a:solidFill>
            <a:srgbClr val="9BBB59">
              <a:lumMod val="50000"/>
            </a:srgbClr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9" name="文本框 41"/>
          <p:cNvSpPr txBox="1">
            <a:spLocks noChangeArrowheads="1"/>
          </p:cNvSpPr>
          <p:nvPr/>
        </p:nvSpPr>
        <p:spPr bwMode="auto">
          <a:xfrm>
            <a:off x="6503247" y="4540673"/>
            <a:ext cx="400727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sym typeface="+mn-ea"/>
              </a:rPr>
              <a:t>15</a:t>
            </a:r>
            <a:r>
              <a:rPr lang="zh-CN" altLang="en-US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66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r>
              <a:rPr lang="zh-CN" altLang="en-US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2.5</a:t>
            </a:r>
            <a:r>
              <a:rPr lang="zh-CN" altLang="en-US" sz="2665" b="1" dirty="0">
                <a:solidFill>
                  <a:srgbClr val="9BBB59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遍）</a:t>
            </a:r>
            <a:endParaRPr lang="zh-CN" altLang="en-US" sz="2665" b="1" dirty="0">
              <a:solidFill>
                <a:srgbClr val="9BBB59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28627" y="4080087"/>
            <a:ext cx="1998980" cy="608754"/>
            <a:chOff x="3548063" y="3575932"/>
            <a:chExt cx="1616075" cy="393700"/>
          </a:xfrm>
        </p:grpSpPr>
        <p:sp>
          <p:nvSpPr>
            <p:cNvPr id="14" name="矩形: 圆角 46"/>
            <p:cNvSpPr>
              <a:spLocks noChangeArrowheads="1"/>
            </p:cNvSpPr>
            <p:nvPr/>
          </p:nvSpPr>
          <p:spPr bwMode="auto">
            <a:xfrm>
              <a:off x="3548063" y="3575932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9BBB59">
                <a:lumMod val="50000"/>
              </a:srgbClr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92200" y="3625797"/>
              <a:ext cx="1328196" cy="324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完形填空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22920" y="1239520"/>
            <a:ext cx="1782233" cy="554270"/>
            <a:chOff x="4208463" y="2672644"/>
            <a:chExt cx="1658217" cy="393700"/>
          </a:xfrm>
        </p:grpSpPr>
        <p:sp>
          <p:nvSpPr>
            <p:cNvPr id="17" name="矩形: 圆角 48"/>
            <p:cNvSpPr>
              <a:spLocks noChangeArrowheads="1"/>
            </p:cNvSpPr>
            <p:nvPr/>
          </p:nvSpPr>
          <p:spPr bwMode="auto">
            <a:xfrm>
              <a:off x="4208463" y="2672644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F79646">
                <a:lumMod val="50000"/>
              </a:srgbClr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487855" y="2699307"/>
              <a:ext cx="1378825" cy="356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大作文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9905071" y="1743573"/>
            <a:ext cx="276064" cy="276064"/>
          </a:xfrm>
          <a:prstGeom prst="ellipse">
            <a:avLst/>
          </a:prstGeom>
          <a:solidFill>
            <a:srgbClr val="F79646">
              <a:lumMod val="50000"/>
            </a:srgbClr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8119705" y="3429531"/>
            <a:ext cx="288947" cy="290788"/>
          </a:xfrm>
          <a:prstGeom prst="ellipse">
            <a:avLst/>
          </a:prstGeom>
          <a:solidFill>
            <a:srgbClr val="7030A0"/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sp>
        <p:nvSpPr>
          <p:cNvPr id="24" name="文本框 41"/>
          <p:cNvSpPr txBox="1">
            <a:spLocks noChangeArrowheads="1"/>
          </p:cNvSpPr>
          <p:nvPr/>
        </p:nvSpPr>
        <p:spPr bwMode="auto">
          <a:xfrm>
            <a:off x="8400627" y="3397673"/>
            <a:ext cx="365929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m’</a:t>
            </a:r>
            <a:endParaRPr lang="zh-CN" altLang="en-US" sz="2665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发卷后</a:t>
            </a:r>
            <a:r>
              <a:rPr lang="en-US" altLang="zh-CN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3m’</a:t>
            </a:r>
            <a:r>
              <a:rPr lang="zh-CN" altLang="en-US" sz="2665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基本完成</a:t>
            </a:r>
            <a:endParaRPr lang="zh-CN" altLang="en-US" sz="2665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941060" y="3081867"/>
            <a:ext cx="1998980" cy="608753"/>
            <a:chOff x="3548063" y="3575932"/>
            <a:chExt cx="1616075" cy="393700"/>
          </a:xfrm>
        </p:grpSpPr>
        <p:sp>
          <p:nvSpPr>
            <p:cNvPr id="26" name="矩形: 圆角 46"/>
            <p:cNvSpPr>
              <a:spLocks noChangeArrowheads="1"/>
            </p:cNvSpPr>
            <p:nvPr/>
          </p:nvSpPr>
          <p:spPr bwMode="auto">
            <a:xfrm>
              <a:off x="3548063" y="3575932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692200" y="3611560"/>
              <a:ext cx="1328196" cy="324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语法填空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9000239" y="2709864"/>
            <a:ext cx="288947" cy="290788"/>
          </a:xfrm>
          <a:prstGeom prst="ellipse">
            <a:avLst/>
          </a:prstGeom>
          <a:solidFill>
            <a:srgbClr val="002060"/>
          </a:solidFill>
          <a:ln w="28575" cap="flat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srgbClr val="54A0D8"/>
              </a:solidFill>
              <a:effectLst/>
              <a:uLnTx/>
              <a:uFillTx/>
              <a:ea typeface="宋体" panose="02010600030101010101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317740" y="2122593"/>
            <a:ext cx="1634913" cy="608648"/>
            <a:chOff x="3548063" y="3575932"/>
            <a:chExt cx="1616075" cy="393700"/>
          </a:xfrm>
        </p:grpSpPr>
        <p:sp>
          <p:nvSpPr>
            <p:cNvPr id="30" name="矩形: 圆角 46"/>
            <p:cNvSpPr>
              <a:spLocks noChangeArrowheads="1"/>
            </p:cNvSpPr>
            <p:nvPr/>
          </p:nvSpPr>
          <p:spPr bwMode="auto">
            <a:xfrm>
              <a:off x="3548063" y="3575932"/>
              <a:ext cx="1616075" cy="393700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3810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4546A"/>
                  </a:solidFill>
                  <a:latin typeface="Arial" panose="020B0604020202020204" pitchFamily="34" charset="0"/>
                  <a:ea typeface="仿宋_GB2312" panose="0201060903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135" b="0" i="0" u="none" strike="noStrike" kern="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692200" y="3625797"/>
              <a:ext cx="1328196" cy="3244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b="1">
                  <a:solidFill>
                    <a:srgbClr val="DF213B"/>
                  </a:solidFill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665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小作文</a:t>
              </a:r>
              <a:endParaRPr kumimoji="0" lang="zh-CN" altLang="en-US" sz="2665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32" name="文本框 41"/>
          <p:cNvSpPr txBox="1">
            <a:spLocks noChangeArrowheads="1"/>
          </p:cNvSpPr>
          <p:nvPr/>
        </p:nvSpPr>
        <p:spPr bwMode="auto">
          <a:xfrm>
            <a:off x="9192260" y="2710180"/>
            <a:ext cx="27592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665" b="1" dirty="0">
                <a:solidFill>
                  <a:srgbClr val="002060"/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m’</a:t>
            </a:r>
            <a:endParaRPr lang="zh-CN" altLang="en-US" sz="2665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41"/>
          <p:cNvSpPr txBox="1">
            <a:spLocks noChangeArrowheads="1"/>
          </p:cNvSpPr>
          <p:nvPr/>
        </p:nvSpPr>
        <p:spPr bwMode="auto">
          <a:xfrm>
            <a:off x="9722485" y="2019300"/>
            <a:ext cx="235775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rgbClr val="44546A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4546A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665" b="1" dirty="0">
                <a:solidFill>
                  <a:srgbClr val="F7964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2665" b="1" dirty="0">
                <a:solidFill>
                  <a:srgbClr val="F79646">
                    <a:lumMod val="50000"/>
                  </a:srgbClr>
                </a:solidFill>
                <a:latin typeface="微软雅黑" panose="020B0503020204020204" pitchFamily="34" charset="-122"/>
                <a:sym typeface="宋体" panose="02010600030101010101" pitchFamily="2" charset="-122"/>
              </a:rPr>
              <a:t>分</a:t>
            </a:r>
            <a:r>
              <a:rPr lang="zh-CN" altLang="en-US" sz="2665" b="1" dirty="0">
                <a:solidFill>
                  <a:srgbClr val="F7964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665" b="1" dirty="0">
                <a:solidFill>
                  <a:srgbClr val="F7964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</a:t>
            </a:r>
            <a:r>
              <a:rPr lang="zh-CN" altLang="en-US" sz="2665" b="1" dirty="0">
                <a:solidFill>
                  <a:srgbClr val="F79646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m’</a:t>
            </a:r>
            <a:endParaRPr lang="zh-CN" altLang="en-US" sz="2665" b="1" dirty="0">
              <a:solidFill>
                <a:srgbClr val="F79646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432" name="直接连接符 145431"/>
          <p:cNvSpPr/>
          <p:nvPr>
            <p:custDataLst>
              <p:tags r:id="rId8"/>
            </p:custDataLst>
          </p:nvPr>
        </p:nvSpPr>
        <p:spPr>
          <a:xfrm>
            <a:off x="2087033" y="3950547"/>
            <a:ext cx="5853007" cy="40640"/>
          </a:xfrm>
          <a:prstGeom prst="line">
            <a:avLst/>
          </a:prstGeom>
          <a:ln w="25400" cap="flat" cmpd="sng">
            <a:solidFill>
              <a:srgbClr val="4BACC6">
                <a:lumMod val="50000"/>
              </a:srgbClr>
            </a:solidFill>
            <a:prstDash val="sysDot"/>
            <a:headEnd type="none" w="med" len="med"/>
            <a:tailEnd type="oval" w="med" len="med"/>
          </a:ln>
        </p:spPr>
      </p:sp>
      <p:grpSp>
        <p:nvGrpSpPr>
          <p:cNvPr id="145411" name="组合 145410"/>
          <p:cNvGrpSpPr/>
          <p:nvPr/>
        </p:nvGrpSpPr>
        <p:grpSpPr>
          <a:xfrm>
            <a:off x="335280" y="3397673"/>
            <a:ext cx="3888891" cy="761153"/>
            <a:chOff x="1248" y="1371"/>
            <a:chExt cx="1610" cy="419"/>
          </a:xfrm>
        </p:grpSpPr>
        <p:grpSp>
          <p:nvGrpSpPr>
            <p:cNvPr id="145412" name="组合 145411"/>
            <p:cNvGrpSpPr/>
            <p:nvPr/>
          </p:nvGrpSpPr>
          <p:grpSpPr>
            <a:xfrm>
              <a:off x="1248" y="1371"/>
              <a:ext cx="1610" cy="419"/>
              <a:chOff x="1110" y="2656"/>
              <a:chExt cx="5197" cy="1351"/>
            </a:xfrm>
          </p:grpSpPr>
          <p:sp>
            <p:nvSpPr>
              <p:cNvPr id="145413" name="六边形 145412"/>
              <p:cNvSpPr/>
              <p:nvPr>
                <p:custDataLst>
                  <p:tags r:id="rId9"/>
                </p:custDataLst>
              </p:nvPr>
            </p:nvSpPr>
            <p:spPr>
              <a:xfrm>
                <a:off x="1123" y="2679"/>
                <a:ext cx="1536" cy="1328"/>
              </a:xfrm>
              <a:prstGeom prst="hexagon">
                <a:avLst>
                  <a:gd name="adj" fmla="val 28915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</a:ln>
            </p:spPr>
            <p:txBody>
              <a:bodyPr/>
              <a:p>
                <a:endParaRPr lang="zh-CN" altLang="en-US" sz="2400"/>
              </a:p>
            </p:txBody>
          </p:sp>
          <p:sp>
            <p:nvSpPr>
              <p:cNvPr id="145414" name="六边形 1454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1110" y="2656"/>
                <a:ext cx="1536" cy="1328"/>
              </a:xfrm>
              <a:prstGeom prst="hexagon">
                <a:avLst>
                  <a:gd name="adj" fmla="val 28915"/>
                  <a:gd name="vf" fmla="val 115470"/>
                </a:avLst>
              </a:prstGeom>
              <a:gradFill rotWithShape="1">
                <a:gsLst>
                  <a:gs pos="0">
                    <a:srgbClr val="E6E6E6">
                      <a:alpha val="100000"/>
                    </a:srgbClr>
                  </a:gs>
                  <a:gs pos="7500">
                    <a:srgbClr val="7D8496">
                      <a:alpha val="100000"/>
                    </a:srgbClr>
                  </a:gs>
                  <a:gs pos="26500">
                    <a:srgbClr val="E6E6E6">
                      <a:alpha val="100000"/>
                    </a:srgbClr>
                  </a:gs>
                  <a:gs pos="34000">
                    <a:srgbClr val="7D8496">
                      <a:alpha val="100000"/>
                    </a:srgbClr>
                  </a:gs>
                  <a:gs pos="46500">
                    <a:srgbClr val="E6E6E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53500">
                    <a:srgbClr val="E6E6E6">
                      <a:alpha val="100000"/>
                    </a:srgbClr>
                  </a:gs>
                  <a:gs pos="66000">
                    <a:srgbClr val="7D8496">
                      <a:alpha val="100000"/>
                    </a:srgbClr>
                  </a:gs>
                  <a:gs pos="73500">
                    <a:srgbClr val="E6E6E6">
                      <a:alpha val="100000"/>
                    </a:srgbClr>
                  </a:gs>
                  <a:gs pos="92500">
                    <a:srgbClr val="7D8496">
                      <a:alpha val="100000"/>
                    </a:srgbClr>
                  </a:gs>
                  <a:gs pos="100000">
                    <a:srgbClr val="E6E6E6">
                      <a:alpha val="100000"/>
                    </a:srgbClr>
                  </a:gs>
                </a:gsLst>
                <a:lin ang="2700000" scaled="1"/>
                <a:tileRect/>
              </a:gradFill>
              <a:ln w="9525" cap="flat" cmpd="sng">
                <a:solidFill>
                  <a:srgbClr val="C0C0C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2400"/>
              </a:p>
            </p:txBody>
          </p:sp>
          <p:sp>
            <p:nvSpPr>
              <p:cNvPr id="34" name="六边形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01" y="2736"/>
                <a:ext cx="5106" cy="1168"/>
              </a:xfrm>
              <a:prstGeom prst="hexagon">
                <a:avLst>
                  <a:gd name="adj" fmla="val 28895"/>
                  <a:gd name="vf" fmla="val 115470"/>
                </a:avLst>
              </a:prstGeom>
              <a:gradFill rotWithShape="1">
                <a:gsLst>
                  <a:gs pos="0">
                    <a:srgbClr val="009999">
                      <a:gamma/>
                      <a:shade val="46275"/>
                      <a:invGamma/>
                    </a:srgbClr>
                  </a:gs>
                  <a:gs pos="100000">
                    <a:srgbClr val="009999"/>
                  </a:gs>
                </a:gsLst>
                <a:lin ang="2700000" scaled="1"/>
                <a:tileRect/>
              </a:gra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2400"/>
              </a:p>
            </p:txBody>
          </p:sp>
        </p:grpSp>
        <p:sp>
          <p:nvSpPr>
            <p:cNvPr id="145417" name="文本框 145416"/>
            <p:cNvSpPr txBox="1"/>
            <p:nvPr>
              <p:custDataLst>
                <p:tags r:id="rId12"/>
              </p:custDataLst>
            </p:nvPr>
          </p:nvSpPr>
          <p:spPr>
            <a:xfrm>
              <a:off x="1368" y="1373"/>
              <a:ext cx="1451" cy="4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sz="24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黄金分割线：</a:t>
              </a:r>
              <a:r>
                <a:rPr lang="en-US" altLang="zh-CN" sz="24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58</a:t>
              </a:r>
              <a:r>
                <a:rPr lang="zh-CN" altLang="en-US" sz="2400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分钟</a:t>
              </a:r>
              <a:endParaRPr lang="zh-CN" altLang="en-US" sz="2400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eaLnBrk="0" hangingPunct="0"/>
              <a:r>
                <a:rPr lang="zh-CN" altLang="en-US" sz="1865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（完成</a:t>
              </a:r>
              <a:r>
                <a:rPr lang="en-US" altLang="zh-CN" sz="1865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Ⅰ</a:t>
              </a:r>
              <a:r>
                <a:rPr lang="zh-CN" altLang="en-US" sz="1865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卷的涂卡2m</a:t>
              </a:r>
              <a:r>
                <a:rPr lang="en-US" altLang="zh-CN" sz="1865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’</a:t>
              </a:r>
              <a:r>
                <a:rPr lang="zh-CN" altLang="en-US" sz="1865" b="1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）</a:t>
              </a:r>
              <a:endParaRPr lang="zh-CN" altLang="en-US" sz="1865" b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5" name="直接连接符 34"/>
          <p:cNvSpPr/>
          <p:nvPr>
            <p:custDataLst>
              <p:tags r:id="rId13"/>
            </p:custDataLst>
          </p:nvPr>
        </p:nvSpPr>
        <p:spPr>
          <a:xfrm rot="10800000">
            <a:off x="47413" y="6338147"/>
            <a:ext cx="9812867" cy="42333"/>
          </a:xfrm>
          <a:prstGeom prst="line">
            <a:avLst/>
          </a:prstGeom>
          <a:ln w="25400" cap="flat" cmpd="sng">
            <a:solidFill>
              <a:srgbClr val="FFC000"/>
            </a:solidFill>
            <a:prstDash val="sysDot"/>
            <a:headEnd type="none" w="med" len="med"/>
            <a:tailEnd type="oval" w="med" len="med"/>
          </a:ln>
        </p:spPr>
      </p:sp>
      <p:grpSp>
        <p:nvGrpSpPr>
          <p:cNvPr id="36" name="组合 35"/>
          <p:cNvGrpSpPr/>
          <p:nvPr/>
        </p:nvGrpSpPr>
        <p:grpSpPr>
          <a:xfrm flipH="1">
            <a:off x="7728788" y="5441527"/>
            <a:ext cx="4108459" cy="953347"/>
            <a:chOff x="1248" y="1367"/>
            <a:chExt cx="1610" cy="423"/>
          </a:xfrm>
        </p:grpSpPr>
        <p:grpSp>
          <p:nvGrpSpPr>
            <p:cNvPr id="37" name="组合 36"/>
            <p:cNvGrpSpPr/>
            <p:nvPr/>
          </p:nvGrpSpPr>
          <p:grpSpPr>
            <a:xfrm>
              <a:off x="1248" y="1371"/>
              <a:ext cx="1610" cy="419"/>
              <a:chOff x="1110" y="2656"/>
              <a:chExt cx="5197" cy="1351"/>
            </a:xfrm>
          </p:grpSpPr>
          <p:sp>
            <p:nvSpPr>
              <p:cNvPr id="38" name="六边形 37"/>
              <p:cNvSpPr/>
              <p:nvPr>
                <p:custDataLst>
                  <p:tags r:id="rId14"/>
                </p:custDataLst>
              </p:nvPr>
            </p:nvSpPr>
            <p:spPr>
              <a:xfrm>
                <a:off x="1123" y="2679"/>
                <a:ext cx="1536" cy="1328"/>
              </a:xfrm>
              <a:prstGeom prst="hexagon">
                <a:avLst>
                  <a:gd name="adj" fmla="val 28915"/>
                  <a:gd name="vf" fmla="val 115470"/>
                </a:avLst>
              </a:prstGeom>
              <a:solidFill>
                <a:srgbClr val="808080"/>
              </a:solidFill>
              <a:ln w="9525">
                <a:noFill/>
              </a:ln>
            </p:spPr>
            <p:txBody>
              <a:bodyPr/>
              <a:p>
                <a:endParaRPr lang="zh-CN" altLang="en-US" sz="2400"/>
              </a:p>
            </p:txBody>
          </p:sp>
          <p:sp>
            <p:nvSpPr>
              <p:cNvPr id="39" name="六边形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10" y="2656"/>
                <a:ext cx="1536" cy="1328"/>
              </a:xfrm>
              <a:prstGeom prst="hexagon">
                <a:avLst>
                  <a:gd name="adj" fmla="val 28915"/>
                  <a:gd name="vf" fmla="val 115470"/>
                </a:avLst>
              </a:prstGeom>
              <a:gradFill rotWithShape="1">
                <a:gsLst>
                  <a:gs pos="0">
                    <a:srgbClr val="E6E6E6">
                      <a:alpha val="100000"/>
                    </a:srgbClr>
                  </a:gs>
                  <a:gs pos="7500">
                    <a:srgbClr val="7D8496">
                      <a:alpha val="100000"/>
                    </a:srgbClr>
                  </a:gs>
                  <a:gs pos="26500">
                    <a:srgbClr val="E6E6E6">
                      <a:alpha val="100000"/>
                    </a:srgbClr>
                  </a:gs>
                  <a:gs pos="34000">
                    <a:srgbClr val="7D8496">
                      <a:alpha val="100000"/>
                    </a:srgbClr>
                  </a:gs>
                  <a:gs pos="46500">
                    <a:srgbClr val="E6E6E6">
                      <a:alpha val="100000"/>
                    </a:srgbClr>
                  </a:gs>
                  <a:gs pos="50000">
                    <a:srgbClr val="FFFFFF">
                      <a:alpha val="100000"/>
                    </a:srgbClr>
                  </a:gs>
                  <a:gs pos="53500">
                    <a:srgbClr val="E6E6E6">
                      <a:alpha val="100000"/>
                    </a:srgbClr>
                  </a:gs>
                  <a:gs pos="66000">
                    <a:srgbClr val="7D8496">
                      <a:alpha val="100000"/>
                    </a:srgbClr>
                  </a:gs>
                  <a:gs pos="73500">
                    <a:srgbClr val="E6E6E6">
                      <a:alpha val="100000"/>
                    </a:srgbClr>
                  </a:gs>
                  <a:gs pos="92500">
                    <a:srgbClr val="7D8496">
                      <a:alpha val="100000"/>
                    </a:srgbClr>
                  </a:gs>
                  <a:gs pos="100000">
                    <a:srgbClr val="E6E6E6">
                      <a:alpha val="100000"/>
                    </a:srgbClr>
                  </a:gs>
                </a:gsLst>
                <a:lin ang="2700000" scaled="1"/>
                <a:tileRect/>
              </a:gradFill>
              <a:ln w="9525" cap="flat" cmpd="sng">
                <a:solidFill>
                  <a:srgbClr val="C0C0C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2400"/>
              </a:p>
            </p:txBody>
          </p:sp>
          <p:sp>
            <p:nvSpPr>
              <p:cNvPr id="40" name="六边形 39"/>
              <p:cNvSpPr/>
              <p:nvPr>
                <p:custDataLst>
                  <p:tags r:id="rId16"/>
                </p:custDataLst>
              </p:nvPr>
            </p:nvSpPr>
            <p:spPr>
              <a:xfrm>
                <a:off x="1201" y="2736"/>
                <a:ext cx="5106" cy="1168"/>
              </a:xfrm>
              <a:prstGeom prst="hexagon">
                <a:avLst>
                  <a:gd name="adj" fmla="val 28895"/>
                  <a:gd name="vf" fmla="val 115470"/>
                </a:avLst>
              </a:prstGeom>
              <a:solidFill>
                <a:srgbClr val="FFC000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 sz="2400"/>
              </a:p>
            </p:txBody>
          </p:sp>
        </p:grpSp>
        <p:sp>
          <p:nvSpPr>
            <p:cNvPr id="41" name="文本框 40"/>
            <p:cNvSpPr txBox="1"/>
            <p:nvPr>
              <p:custDataLst>
                <p:tags r:id="rId17"/>
              </p:custDataLst>
            </p:nvPr>
          </p:nvSpPr>
          <p:spPr>
            <a:xfrm>
              <a:off x="1276" y="1367"/>
              <a:ext cx="1533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eaLnBrk="0" hangingPunct="0"/>
              <a:r>
                <a:rPr lang="zh-CN" altLang="en-US" sz="2665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黄金</a:t>
              </a:r>
              <a:r>
                <a:rPr lang="en-US" altLang="zh-CN" sz="2665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</a:t>
              </a:r>
              <a:r>
                <a:rPr lang="zh-CN" altLang="en-US" sz="2665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分钟</a:t>
              </a:r>
              <a:endParaRPr lang="zh-CN" altLang="en-US" sz="2665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eaLnBrk="0" hangingPunct="0"/>
              <a:r>
                <a:rPr lang="zh-CN" altLang="en-US" sz="2400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（听力预测</a:t>
              </a:r>
              <a:r>
                <a:rPr lang="en-US" altLang="zh-CN" sz="2400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2+</a:t>
              </a:r>
              <a:r>
                <a:rPr lang="zh-CN" altLang="en-US" sz="2400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语法填空</a:t>
              </a:r>
              <a:r>
                <a:rPr lang="en-US" altLang="zh-CN" sz="2400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b="1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）</a:t>
              </a:r>
              <a:endParaRPr lang="zh-CN" altLang="en-US" sz="2400" b="1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aphicFrame>
        <p:nvGraphicFramePr>
          <p:cNvPr id="42" name="表格 41"/>
          <p:cNvGraphicFramePr/>
          <p:nvPr>
            <p:custDataLst>
              <p:tags r:id="rId18"/>
            </p:custDataLst>
          </p:nvPr>
        </p:nvGraphicFramePr>
        <p:xfrm>
          <a:off x="220133" y="833120"/>
          <a:ext cx="5114290" cy="24841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3627120"/>
                <a:gridCol w="1487170"/>
              </a:tblGrid>
              <a:tr h="447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135" b="1">
                          <a:solidFill>
                            <a:sysClr val="window" lastClr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新高考Ⅰ卷</a:t>
                      </a:r>
                      <a:endParaRPr lang="zh-CN" altLang="en-US" sz="2135" b="1">
                        <a:solidFill>
                          <a:sysClr val="window" lastClr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135" b="1">
                          <a:solidFill>
                            <a:sysClr val="window" lastClr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计时</a:t>
                      </a:r>
                      <a:endParaRPr lang="zh-CN" altLang="en-US" sz="2135" b="1">
                        <a:solidFill>
                          <a:sysClr val="window" lastClr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3073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A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篇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+</a:t>
                      </a:r>
                      <a:r>
                        <a:rPr lang="en-US" altLang="zh-CN" sz="1860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B</a:t>
                      </a:r>
                      <a:r>
                        <a:rPr lang="zh-CN" altLang="en-US" sz="1860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篇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   3-5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1865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36-40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C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篇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+D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篇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+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七选五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21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20000"/>
                      </a:srgbClr>
                    </a:solidFill>
                  </a:tcPr>
                </a:tc>
                <a:tc vMerge="1">
                  <a:tcPr marL="121920" marR="121920" marT="60960" marB="60960"/>
                </a:tc>
              </a:tr>
              <a:tr h="3556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60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完形填空</a:t>
                      </a:r>
                      <a:r>
                        <a:rPr lang="en-US" altLang="zh-CN" sz="1860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 12-14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分钟</a:t>
                      </a:r>
                      <a:r>
                        <a:rPr lang="zh-CN" altLang="en-US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（</a:t>
                      </a:r>
                      <a:r>
                        <a:rPr lang="en-US" altLang="zh-CN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2.5</a:t>
                      </a:r>
                      <a:r>
                        <a:rPr lang="zh-CN" altLang="en-US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宋体" panose="02010600030101010101" pitchFamily="2" charset="-122"/>
                        </a:rPr>
                        <a:t>遍）</a:t>
                      </a:r>
                      <a:endParaRPr lang="zh-CN" altLang="en-US" sz="1865" b="1">
                        <a:solidFill>
                          <a:srgbClr val="C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宋体" panose="02010600030101010101" pitchFamily="2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40000"/>
                      </a:srgbClr>
                    </a:solidFill>
                  </a:tcPr>
                </a:tc>
                <a:tc vMerge="1">
                  <a:tcPr marL="121920" marR="121920" marT="60960" marB="60960"/>
                </a:tc>
              </a:tr>
              <a:tr h="29591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大小作文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</a:t>
                      </a:r>
                      <a:r>
                        <a:rPr lang="zh-CN" altLang="en-US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（审题草稿</a:t>
                      </a:r>
                      <a:r>
                        <a:rPr lang="en-US" altLang="zh-CN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10</a:t>
                      </a:r>
                      <a:r>
                        <a:rPr lang="zh-CN" altLang="en-US" sz="1865" b="1">
                          <a:solidFill>
                            <a:srgbClr val="C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分钟）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    </a:t>
                      </a:r>
                      <a:endParaRPr lang="en-US" altLang="zh-CN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55-60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1084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听力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20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+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语法填空</a:t>
                      </a: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3-5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25</a:t>
                      </a:r>
                      <a:r>
                        <a:rPr lang="zh-CN" altLang="en-US" sz="1865" b="1">
                          <a:solidFill>
                            <a:sysClr val="windowText" lastClr="00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分钟</a:t>
                      </a:r>
                      <a:endParaRPr lang="zh-CN" altLang="en-US" sz="1865" b="1">
                        <a:solidFill>
                          <a:sysClr val="windowText" lastClr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1920" marR="121920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3" name="圆角矩形 42"/>
          <p:cNvSpPr/>
          <p:nvPr/>
        </p:nvSpPr>
        <p:spPr>
          <a:xfrm>
            <a:off x="4080510" y="4587875"/>
            <a:ext cx="3773805" cy="1253490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rtlCol="0" anchor="ctr"/>
          <a:p>
            <a:pPr algn="ctr"/>
            <a:endParaRPr lang="zh-CN" altLang="en-US" sz="2400">
              <a:solidFill>
                <a:sysClr val="window" lastClr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>
            <a:off x="10398337" y="4346998"/>
            <a:ext cx="403860" cy="162941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50000"/>
              </a:srgbClr>
            </a:solidFill>
            <a:prstDash val="solid"/>
            <a:headEnd type="arrow"/>
            <a:tailEnd type="arrow"/>
          </a:ln>
          <a:effectLst/>
        </p:spPr>
      </p:cxnSp>
      <p:pic>
        <p:nvPicPr>
          <p:cNvPr id="45" name="图片 29"/>
          <p:cNvPicPr>
            <a:picLocks noChangeAspect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 rot="2371381">
            <a:off x="10354241" y="-351531"/>
            <a:ext cx="837395" cy="268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文本框 45"/>
          <p:cNvSpPr txBox="1"/>
          <p:nvPr/>
        </p:nvSpPr>
        <p:spPr>
          <a:xfrm>
            <a:off x="5356225" y="20637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成功或许不可复制，但一定最优路径可循 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0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49" name="图片 48" descr="51miz-E1173834-23F18CFE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7" name="图片 6" descr="logo横版 png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4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3" grpId="0"/>
      <p:bldP spid="54" grpId="0"/>
      <p:bldP spid="8" grpId="0" bldLvl="0" animBg="1"/>
      <p:bldP spid="9" grpId="0"/>
      <p:bldP spid="22" grpId="0" bldLvl="0" animBg="1"/>
      <p:bldP spid="23" grpId="0" bldLvl="0" animBg="1"/>
      <p:bldP spid="24" grpId="0"/>
      <p:bldP spid="28" grpId="0" bldLvl="0" animBg="1"/>
      <p:bldP spid="32" grpId="0"/>
      <p:bldP spid="33" grpId="0"/>
      <p:bldP spid="43" grpId="0" bldLvl="0" animBg="1"/>
      <p:bldP spid="43" grpId="1" animBg="1"/>
      <p:bldP spid="4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5"/>
          <p:cNvSpPr/>
          <p:nvPr/>
        </p:nvSpPr>
        <p:spPr>
          <a:xfrm>
            <a:off x="-19473" y="-2159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sp>
        <p:nvSpPr>
          <p:cNvPr id="2" name="出自【趣你的PPT】(微信:qunideppt)：最优质的PPT资源库"/>
          <p:cNvSpPr txBox="1"/>
          <p:nvPr>
            <p:custDataLst>
              <p:tags r:id="rId1"/>
            </p:custDataLst>
          </p:nvPr>
        </p:nvSpPr>
        <p:spPr>
          <a:xfrm>
            <a:off x="1467485" y="125730"/>
            <a:ext cx="8529320" cy="5422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ctr">
              <a:lnSpc>
                <a:spcPct val="11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高中英语思维模式的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Change 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语义连贯微观语境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6591935"/>
            <a:ext cx="708025" cy="2876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11064" y="814080"/>
            <a:ext cx="11679054" cy="1422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460"/>
              </a:lnSpc>
            </a:pPr>
            <a:r>
              <a:rPr lang="zh-CN" altLang="en-US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词汇又称语汇，是一种语言中所有词和词组的总和。词是语言的建构材料，也是最小的能够独立运用的语言单位。词汇中的任何词语都是通过一定的</a:t>
            </a:r>
            <a:r>
              <a:rPr lang="zh-CN" altLang="en-US" sz="2400" b="1" dirty="0">
                <a:solidFill>
                  <a:srgbClr val="B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句法关系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</a:t>
            </a:r>
            <a:r>
              <a:rPr lang="zh-CN" altLang="en-US" sz="2400" b="1" dirty="0">
                <a:solidFill>
                  <a:srgbClr val="B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语义关系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 b="1" dirty="0">
                <a:solidFill>
                  <a:srgbClr val="B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其他词语建立起一定的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联系</a:t>
            </a:r>
            <a:r>
              <a:rPr lang="zh-CN" altLang="en-US" sz="2400" b="1" dirty="0">
                <a:solidFill>
                  <a:srgbClr val="B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，并在</a:t>
            </a: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语境</a:t>
            </a:r>
            <a:r>
              <a:rPr lang="zh-CN" altLang="en-US" sz="2400" b="1" dirty="0">
                <a:solidFill>
                  <a:srgbClr val="BC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中传递信息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新课标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P21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）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665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                                                 </a:t>
            </a:r>
            <a:endParaRPr lang="zh-CN" altLang="en-US" sz="2665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99" y="2236322"/>
            <a:ext cx="11674187" cy="249617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296146" y="4827293"/>
            <a:ext cx="11693655" cy="17360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135">
                <a:latin typeface="Times New Roman" panose="02020603050405020304" charset="0"/>
                <a:cs typeface="Times New Roman" panose="02020603050405020304" charset="0"/>
              </a:rPr>
              <a:t>A. And that</a:t>
            </a:r>
            <a:r>
              <a:rPr lang="en-US" altLang="zh-CN" sz="2135">
                <a:latin typeface="Times New Roman" panose="02020603050405020304" charset="0"/>
                <a:cs typeface="Times New Roman" panose="02020603050405020304" charset="0"/>
              </a:rPr>
              <a:t>‘</a:t>
            </a:r>
            <a:r>
              <a:rPr lang="zh-CN" altLang="en-US" sz="2135">
                <a:latin typeface="Times New Roman" panose="02020603050405020304" charset="0"/>
                <a:cs typeface="Times New Roman" panose="02020603050405020304" charset="0"/>
              </a:rPr>
              <a:t>s totally fine.</a:t>
            </a:r>
            <a:endParaRPr lang="zh-CN" altLang="en-US" sz="2135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35">
                <a:latin typeface="Times New Roman" panose="02020603050405020304" charset="0"/>
                <a:cs typeface="Times New Roman" panose="02020603050405020304" charset="0"/>
              </a:rPr>
              <a:t>B. That makes it extra hard to learn and practice it.</a:t>
            </a:r>
            <a:endParaRPr lang="zh-CN" altLang="en-US" sz="2135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35">
                <a:latin typeface="Times New Roman" panose="02020603050405020304" charset="0"/>
                <a:cs typeface="Times New Roman" panose="02020603050405020304" charset="0"/>
              </a:rPr>
              <a:t>C. He likes to think of sending postcards as a family-friendly hobby.</a:t>
            </a:r>
            <a:endParaRPr lang="zh-CN" altLang="en-US" sz="2135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35">
                <a:latin typeface="Times New Roman" panose="02020603050405020304" charset="0"/>
                <a:cs typeface="Times New Roman" panose="02020603050405020304" charset="0"/>
              </a:rPr>
              <a:t>G. In short, he loves postcards, and the excitement of getting a hand-written note from someone far away.</a:t>
            </a:r>
            <a:endParaRPr lang="zh-CN" altLang="en-US" sz="2135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135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                                                                   </a:t>
            </a:r>
            <a:r>
              <a:rPr lang="en-US" altLang="zh-CN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2021</a:t>
            </a:r>
            <a:r>
              <a:rPr lang="zh-CN" altLang="en-US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年</a:t>
            </a:r>
            <a:r>
              <a:rPr lang="en-US" altLang="zh-CN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6</a:t>
            </a:r>
            <a:r>
              <a:rPr lang="zh-CN" altLang="en-US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月</a:t>
            </a:r>
            <a:r>
              <a:rPr lang="en-US" altLang="zh-CN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高考浙江卷-</a:t>
            </a:r>
            <a:r>
              <a:rPr lang="zh-CN" altLang="en-US" sz="12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七选五</a:t>
            </a:r>
            <a:endParaRPr lang="zh-CN" altLang="en-US" sz="1200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矩形: 圆角 10"/>
          <p:cNvSpPr/>
          <p:nvPr/>
        </p:nvSpPr>
        <p:spPr>
          <a:xfrm>
            <a:off x="680432" y="5876887"/>
            <a:ext cx="1107152" cy="308953"/>
          </a:xfrm>
          <a:prstGeom prst="roundRect">
            <a:avLst/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5" name="矩形: 圆角 10"/>
          <p:cNvSpPr/>
          <p:nvPr/>
        </p:nvSpPr>
        <p:spPr>
          <a:xfrm>
            <a:off x="9243082" y="5883658"/>
            <a:ext cx="2580815" cy="308953"/>
          </a:xfrm>
          <a:prstGeom prst="roundRect">
            <a:avLst/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6" name="矩形: 圆角 10"/>
          <p:cNvSpPr/>
          <p:nvPr/>
        </p:nvSpPr>
        <p:spPr>
          <a:xfrm>
            <a:off x="4348083" y="2811905"/>
            <a:ext cx="876072" cy="308953"/>
          </a:xfrm>
          <a:prstGeom prst="roundRect">
            <a:avLst/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17" name="矩形: 圆角 10"/>
          <p:cNvSpPr/>
          <p:nvPr/>
        </p:nvSpPr>
        <p:spPr>
          <a:xfrm>
            <a:off x="7227693" y="2811905"/>
            <a:ext cx="1107152" cy="308953"/>
          </a:xfrm>
          <a:prstGeom prst="roundRect">
            <a:avLst/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0" name="矩形: 圆角 10"/>
          <p:cNvSpPr/>
          <p:nvPr/>
        </p:nvSpPr>
        <p:spPr>
          <a:xfrm>
            <a:off x="10202952" y="2811905"/>
            <a:ext cx="1107152" cy="308953"/>
          </a:xfrm>
          <a:prstGeom prst="roundRect">
            <a:avLst/>
          </a:prstGeom>
          <a:solidFill>
            <a:srgbClr val="00B0F0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矩形: 圆角 10"/>
          <p:cNvSpPr/>
          <p:nvPr/>
        </p:nvSpPr>
        <p:spPr>
          <a:xfrm>
            <a:off x="1114658" y="2811905"/>
            <a:ext cx="1886729" cy="308953"/>
          </a:xfrm>
          <a:prstGeom prst="roundRect">
            <a:avLst/>
          </a:prstGeom>
          <a:solidFill>
            <a:srgbClr val="C0504D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3" name="矩形: 圆角 10"/>
          <p:cNvSpPr/>
          <p:nvPr/>
        </p:nvSpPr>
        <p:spPr>
          <a:xfrm>
            <a:off x="4155940" y="5883658"/>
            <a:ext cx="1886729" cy="308953"/>
          </a:xfrm>
          <a:prstGeom prst="roundRect">
            <a:avLst/>
          </a:prstGeom>
          <a:solidFill>
            <a:srgbClr val="C0504D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4" name="矩形: 圆角 10"/>
          <p:cNvSpPr/>
          <p:nvPr/>
        </p:nvSpPr>
        <p:spPr>
          <a:xfrm>
            <a:off x="8379706" y="2522420"/>
            <a:ext cx="748258" cy="308953"/>
          </a:xfrm>
          <a:prstGeom prst="roundRect">
            <a:avLst/>
          </a:prstGeom>
          <a:solidFill>
            <a:srgbClr val="9BBB59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5" name="矩形: 圆角 10"/>
          <p:cNvSpPr/>
          <p:nvPr/>
        </p:nvSpPr>
        <p:spPr>
          <a:xfrm>
            <a:off x="2044903" y="5883658"/>
            <a:ext cx="682235" cy="308953"/>
          </a:xfrm>
          <a:prstGeom prst="roundRect">
            <a:avLst/>
          </a:prstGeom>
          <a:solidFill>
            <a:srgbClr val="9BBB59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6" name="矩形: 圆角 10"/>
          <p:cNvSpPr/>
          <p:nvPr/>
        </p:nvSpPr>
        <p:spPr>
          <a:xfrm>
            <a:off x="3074182" y="2831373"/>
            <a:ext cx="748258" cy="308953"/>
          </a:xfrm>
          <a:prstGeom prst="roundRect">
            <a:avLst/>
          </a:prstGeom>
          <a:solidFill>
            <a:srgbClr val="8064A2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7" name="矩形: 圆角 10"/>
          <p:cNvSpPr/>
          <p:nvPr/>
        </p:nvSpPr>
        <p:spPr>
          <a:xfrm>
            <a:off x="2812630" y="5883658"/>
            <a:ext cx="748258" cy="308953"/>
          </a:xfrm>
          <a:prstGeom prst="roundRect">
            <a:avLst/>
          </a:prstGeom>
          <a:solidFill>
            <a:srgbClr val="8064A2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8" name="矩形: 圆角 10"/>
          <p:cNvSpPr/>
          <p:nvPr/>
        </p:nvSpPr>
        <p:spPr>
          <a:xfrm>
            <a:off x="7131199" y="5876887"/>
            <a:ext cx="2032318" cy="308953"/>
          </a:xfrm>
          <a:prstGeom prst="roundRect">
            <a:avLst/>
          </a:prstGeom>
          <a:solidFill>
            <a:srgbClr val="8064A2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9" name="矩形: 圆角 10"/>
          <p:cNvSpPr/>
          <p:nvPr/>
        </p:nvSpPr>
        <p:spPr>
          <a:xfrm>
            <a:off x="10561845" y="2492795"/>
            <a:ext cx="936169" cy="308953"/>
          </a:xfrm>
          <a:prstGeom prst="roundRect">
            <a:avLst/>
          </a:prstGeom>
          <a:solidFill>
            <a:srgbClr val="8064A2">
              <a:alpha val="33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66725" y="6218555"/>
            <a:ext cx="892429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利用关键词重复来突出并强化主旨。核心关键词存在复现的关系，围绕同一主题前后呼应，形成词汇链和语义链，增强语义，语境和主题的关联性，达到语义和逻辑的连贯性使文本语际间实现语义上的衔接和连贯。</a:t>
            </a:r>
            <a:endParaRPr lang="zh-CN" altLang="en-US" sz="1400" b="1">
              <a:solidFill>
                <a:srgbClr val="0070C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5" name="图片 6" descr="logo横版 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20" grpId="0" bldLvl="0" animBg="1"/>
      <p:bldP spid="20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/>
          <p:nvPr/>
        </p:nvSpPr>
        <p:spPr>
          <a:xfrm>
            <a:off x="-19473" y="-2159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6591935"/>
            <a:ext cx="708025" cy="28765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190362" y="1972690"/>
            <a:ext cx="2469508" cy="3377955"/>
          </a:xfrm>
          <a:prstGeom prst="ellipse">
            <a:avLst/>
          </a:prstGeom>
          <a:noFill/>
          <a:ln w="28575" cap="flat" cmpd="sng" algn="ctr">
            <a:solidFill>
              <a:srgbClr val="A6A6A6"/>
            </a:solidFill>
            <a:prstDash val="solid"/>
            <a:headEnd type="none" w="lg" len="lg"/>
            <a:tailEnd type="triangle" w="sm" len="med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825226" y="2905993"/>
            <a:ext cx="1556210" cy="1528277"/>
            <a:chOff x="2472851" y="1545926"/>
            <a:chExt cx="1191517" cy="1170130"/>
          </a:xfrm>
        </p:grpSpPr>
        <p:sp>
          <p:nvSpPr>
            <p:cNvPr id="36" name="椭圆 35"/>
            <p:cNvSpPr/>
            <p:nvPr/>
          </p:nvSpPr>
          <p:spPr>
            <a:xfrm>
              <a:off x="2494238" y="1545926"/>
              <a:ext cx="1170130" cy="11701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472851" y="1684616"/>
              <a:ext cx="1052489" cy="892412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 cap="flat" cmpd="sng" algn="ctr">
              <a:gradFill flip="none" rotWithShape="1">
                <a:gsLst>
                  <a:gs pos="0">
                    <a:sysClr val="window" lastClr="FFFFFF">
                      <a:lumMod val="78000"/>
                    </a:sysClr>
                  </a:gs>
                  <a:gs pos="100000">
                    <a:sysClr val="window" lastClr="FFFFFF">
                      <a:lumMod val="98000"/>
                    </a:sysClr>
                  </a:gs>
                </a:gsLst>
                <a:lin ang="5400000" scaled="1"/>
                <a:tileRect/>
              </a:gradFill>
              <a:prstDash val="solid"/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txBody>
            <a:bodyPr rtlCol="0" anchor="ctr"/>
            <a:p>
              <a:pPr algn="ctr"/>
              <a:r>
                <a:rPr lang="zh-CN" altLang="en-US" sz="2400" b="1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词汇同现</a:t>
              </a:r>
              <a:endParaRPr lang="zh-CN" altLang="en-US" sz="24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sp>
        <p:nvSpPr>
          <p:cNvPr id="38" name="椭圆 37"/>
          <p:cNvSpPr/>
          <p:nvPr/>
        </p:nvSpPr>
        <p:spPr>
          <a:xfrm flipH="1">
            <a:off x="6583554" y="1981577"/>
            <a:ext cx="2458080" cy="3377955"/>
          </a:xfrm>
          <a:prstGeom prst="ellipse">
            <a:avLst/>
          </a:prstGeom>
          <a:noFill/>
          <a:ln w="28575" cap="flat" cmpd="sng" algn="ctr">
            <a:solidFill>
              <a:srgbClr val="A6A6A6"/>
            </a:solidFill>
            <a:prstDash val="solid"/>
            <a:headEnd type="none" w="lg" len="lg"/>
            <a:tailEnd type="triangle" w="sm" len="med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 flipH="1">
            <a:off x="7216861" y="2864094"/>
            <a:ext cx="1528277" cy="1528277"/>
            <a:chOff x="2494238" y="1545926"/>
            <a:chExt cx="1170130" cy="1170130"/>
          </a:xfrm>
        </p:grpSpPr>
        <p:sp>
          <p:nvSpPr>
            <p:cNvPr id="40" name="椭圆 39"/>
            <p:cNvSpPr/>
            <p:nvPr/>
          </p:nvSpPr>
          <p:spPr>
            <a:xfrm>
              <a:off x="2494238" y="1545926"/>
              <a:ext cx="1170130" cy="1170130"/>
            </a:xfrm>
            <a:prstGeom prst="ellipse">
              <a:avLst/>
            </a:prstGeom>
            <a:solidFill>
              <a:sysClr val="window" lastClr="FFFFFF">
                <a:lumMod val="95000"/>
              </a:sysClr>
            </a:soli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2525994" y="1684616"/>
              <a:ext cx="999346" cy="892412"/>
            </a:xfrm>
            <a:prstGeom prst="ellipse">
              <a:avLst/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120650" cap="flat" cmpd="sng" algn="ctr">
              <a:gradFill flip="none" rotWithShape="1">
                <a:gsLst>
                  <a:gs pos="0">
                    <a:sysClr val="window" lastClr="FFFFFF">
                      <a:lumMod val="78000"/>
                    </a:sysClr>
                  </a:gs>
                  <a:gs pos="100000">
                    <a:sysClr val="window" lastClr="FFFFFF">
                      <a:lumMod val="98000"/>
                    </a:sysClr>
                  </a:gs>
                </a:gsLst>
                <a:lin ang="5400000" scaled="1"/>
                <a:tileRect/>
              </a:gradFill>
              <a:prstDash val="solid"/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txBody>
            <a:bodyPr rtlCol="0" anchor="ctr"/>
            <a:p>
              <a:pPr algn="ctr"/>
              <a:r>
                <a:rPr lang="zh-CN" altLang="en-US" sz="2400" b="1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N-BoldItalic" pitchFamily="50" charset="0"/>
                </a:rPr>
                <a:t>词汇复现</a:t>
              </a:r>
              <a:endParaRPr lang="zh-CN" altLang="en-US" sz="24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-BoldItalic" pitchFamily="50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061804" y="3294639"/>
            <a:ext cx="2235591" cy="714669"/>
            <a:chOff x="4968629" y="3252252"/>
            <a:chExt cx="2236173" cy="714855"/>
          </a:xfrm>
        </p:grpSpPr>
        <p:sp>
          <p:nvSpPr>
            <p:cNvPr id="49" name="圆角矩形 48"/>
            <p:cNvSpPr/>
            <p:nvPr/>
          </p:nvSpPr>
          <p:spPr>
            <a:xfrm>
              <a:off x="4968629" y="3252252"/>
              <a:ext cx="2236173" cy="71485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C4A1B"/>
                </a:gs>
                <a:gs pos="100000">
                  <a:srgbClr val="F66C47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rgbClr val="00B0F0"/>
                </a:solidFill>
              </a:endParaRPr>
            </a:p>
          </p:txBody>
        </p:sp>
        <p:sp>
          <p:nvSpPr>
            <p:cNvPr id="62" name="TextBox 27"/>
            <p:cNvSpPr txBox="1"/>
            <p:nvPr/>
          </p:nvSpPr>
          <p:spPr>
            <a:xfrm>
              <a:off x="4968629" y="3327173"/>
              <a:ext cx="2236173" cy="5837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 marL="0" lvl="1" algn="ctr"/>
              <a:r>
                <a:rPr lang="zh-CN" altLang="en-US" sz="32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词汇衔接</a:t>
              </a:r>
              <a:endParaRPr lang="zh-CN" altLang="en-US" sz="32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弧形 64"/>
          <p:cNvSpPr/>
          <p:nvPr/>
        </p:nvSpPr>
        <p:spPr>
          <a:xfrm flipV="1">
            <a:off x="4875640" y="3088793"/>
            <a:ext cx="2422154" cy="2422153"/>
          </a:xfrm>
          <a:prstGeom prst="arc">
            <a:avLst>
              <a:gd name="adj1" fmla="val 13200300"/>
              <a:gd name="adj2" fmla="val 19353242"/>
            </a:avLst>
          </a:prstGeom>
          <a:noFill/>
          <a:ln w="28575" cap="flat" cmpd="sng" algn="ctr">
            <a:solidFill>
              <a:srgbClr val="A6A6A6"/>
            </a:solidFill>
            <a:prstDash val="sysDash"/>
            <a:headEnd type="none" w="lg" len="lg"/>
            <a:tailEnd type="triangle" w="sm" len="med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sp>
        <p:nvSpPr>
          <p:cNvPr id="66" name="弧形 65"/>
          <p:cNvSpPr/>
          <p:nvPr/>
        </p:nvSpPr>
        <p:spPr>
          <a:xfrm rot="10800000" flipV="1">
            <a:off x="4875640" y="1833400"/>
            <a:ext cx="2422154" cy="2422153"/>
          </a:xfrm>
          <a:prstGeom prst="arc">
            <a:avLst>
              <a:gd name="adj1" fmla="val 13200300"/>
              <a:gd name="adj2" fmla="val 19353242"/>
            </a:avLst>
          </a:prstGeom>
          <a:noFill/>
          <a:ln w="28575" cap="flat" cmpd="sng" algn="ctr">
            <a:solidFill>
              <a:srgbClr val="A6A6A6"/>
            </a:solidFill>
            <a:prstDash val="sysDash"/>
            <a:headEnd type="none" w="lg" len="lg"/>
            <a:tailEnd type="triangle" w="sm" len="med"/>
          </a:ln>
          <a:effectLst/>
        </p:spPr>
        <p:txBody>
          <a:bodyPr rtlCol="0" anchor="ctr"/>
          <a:p>
            <a:pPr algn="ctr"/>
            <a:endParaRPr lang="zh-CN" altLang="en-US">
              <a:solidFill>
                <a:prstClr val="black"/>
              </a:solidFill>
              <a:latin typeface="DIN-BoldItalic" pitchFamily="50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429272" y="1514973"/>
            <a:ext cx="1324688" cy="1024624"/>
            <a:chOff x="2645679" y="1556792"/>
            <a:chExt cx="1036584" cy="1024579"/>
          </a:xfrm>
        </p:grpSpPr>
        <p:sp>
          <p:nvSpPr>
            <p:cNvPr id="68" name="椭圆 67"/>
            <p:cNvSpPr/>
            <p:nvPr/>
          </p:nvSpPr>
          <p:spPr>
            <a:xfrm>
              <a:off x="2656939" y="1556792"/>
              <a:ext cx="1024580" cy="1024579"/>
            </a:xfrm>
            <a:prstGeom prst="ellipse">
              <a:avLst/>
            </a:prstGeom>
            <a:gradFill>
              <a:gsLst>
                <a:gs pos="100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2645679" y="1647358"/>
              <a:ext cx="1036584" cy="70672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话题词汇的同现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583131" y="906802"/>
            <a:ext cx="1854141" cy="1225866"/>
            <a:chOff x="8512287" y="1660932"/>
            <a:chExt cx="1063416" cy="1024579"/>
          </a:xfrm>
        </p:grpSpPr>
        <p:sp>
          <p:nvSpPr>
            <p:cNvPr id="71" name="椭圆 70"/>
            <p:cNvSpPr/>
            <p:nvPr/>
          </p:nvSpPr>
          <p:spPr>
            <a:xfrm flipH="1">
              <a:off x="8551124" y="1660932"/>
              <a:ext cx="1024579" cy="1024579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8512287" y="1870340"/>
              <a:ext cx="1063173" cy="590706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同词或同源词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的重复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436955" y="2269793"/>
            <a:ext cx="1506567" cy="1024312"/>
            <a:chOff x="9361919" y="3080416"/>
            <a:chExt cx="1024794" cy="1024579"/>
          </a:xfrm>
        </p:grpSpPr>
        <p:sp>
          <p:nvSpPr>
            <p:cNvPr id="74" name="椭圆 73"/>
            <p:cNvSpPr/>
            <p:nvPr/>
          </p:nvSpPr>
          <p:spPr>
            <a:xfrm flipH="1">
              <a:off x="9362134" y="3080416"/>
              <a:ext cx="1024579" cy="1024579"/>
            </a:xfrm>
            <a:prstGeom prst="ellipse">
              <a:avLst/>
            </a:prstGeom>
            <a:gradFill>
              <a:gsLst>
                <a:gs pos="1000">
                  <a:srgbClr val="C72319"/>
                </a:gs>
                <a:gs pos="100000">
                  <a:srgbClr val="F34347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9361919" y="3239801"/>
              <a:ext cx="1024292" cy="7069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同/近义词复现</a:t>
              </a:r>
              <a:endParaRPr lang="zh-CN" altLang="en-US" sz="2000" b="1" kern="0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3334470" y="4778024"/>
            <a:ext cx="1453289" cy="1024624"/>
            <a:chOff x="2656939" y="4495639"/>
            <a:chExt cx="1024580" cy="1024579"/>
          </a:xfrm>
        </p:grpSpPr>
        <p:sp>
          <p:nvSpPr>
            <p:cNvPr id="77" name="椭圆 76"/>
            <p:cNvSpPr/>
            <p:nvPr/>
          </p:nvSpPr>
          <p:spPr>
            <a:xfrm>
              <a:off x="2656939" y="4495639"/>
              <a:ext cx="1024580" cy="1024579"/>
            </a:xfrm>
            <a:prstGeom prst="ellipse">
              <a:avLst/>
            </a:prstGeom>
            <a:gradFill>
              <a:gsLst>
                <a:gs pos="0">
                  <a:srgbClr val="03435C"/>
                </a:gs>
                <a:gs pos="100000">
                  <a:srgbClr val="037A9B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2782704" y="4675924"/>
              <a:ext cx="772943" cy="70672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反义词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关系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297742" y="4798974"/>
            <a:ext cx="1528682" cy="1024312"/>
            <a:chOff x="8529394" y="4495639"/>
            <a:chExt cx="1067884" cy="1024579"/>
          </a:xfrm>
        </p:grpSpPr>
        <p:sp>
          <p:nvSpPr>
            <p:cNvPr id="80" name="椭圆 79"/>
            <p:cNvSpPr/>
            <p:nvPr/>
          </p:nvSpPr>
          <p:spPr>
            <a:xfrm flipH="1">
              <a:off x="8551124" y="4495639"/>
              <a:ext cx="1024579" cy="1024579"/>
            </a:xfrm>
            <a:prstGeom prst="ellipse">
              <a:avLst/>
            </a:prstGeom>
            <a:gradFill>
              <a:gsLst>
                <a:gs pos="0">
                  <a:srgbClr val="026C68"/>
                </a:gs>
                <a:gs pos="100000">
                  <a:srgbClr val="059188"/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txBody>
            <a:bodyPr rtlCol="0" anchor="ctr"/>
            <a:p>
              <a:pPr algn="ctr"/>
              <a:endParaRPr lang="zh-CN" altLang="en-US" sz="3600">
                <a:solidFill>
                  <a:sysClr val="window" lastClr="FFFFFF"/>
                </a:solidFill>
              </a:endParaRPr>
            </a:p>
          </p:txBody>
        </p:sp>
        <p:sp>
          <p:nvSpPr>
            <p:cNvPr id="81" name="矩形 80"/>
            <p:cNvSpPr/>
            <p:nvPr/>
          </p:nvSpPr>
          <p:spPr>
            <a:xfrm>
              <a:off x="8529394" y="4731859"/>
              <a:ext cx="1067884" cy="70693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lvl="1" algn="ctr"/>
              <a:r>
                <a:rPr lang="zh-CN" altLang="en-US" sz="2000" b="1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上/下义词复现</a:t>
              </a:r>
              <a:endParaRPr lang="zh-CN" altLang="en-US" sz="2000" b="1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8437271" y="671743"/>
            <a:ext cx="3522063" cy="1309370"/>
          </a:xfrm>
          <a:prstGeom prst="rect">
            <a:avLst/>
          </a:prstGeom>
        </p:spPr>
        <p:txBody>
          <a:bodyPr wrap="square" anchor="ctr">
            <a:spAutoFit/>
          </a:bodyPr>
          <a:p>
            <a:pPr marL="0" lvl="1" indent="-285750" algn="l" defTabSz="685800" fontAlgn="ctr">
              <a:lnSpc>
                <a:spcPts val="1900"/>
              </a:lnSpc>
              <a:spcBef>
                <a:spcPts val="1000"/>
              </a:spcBef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Many teenagers don't know about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tattoo inks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well and think</a:t>
            </a:r>
            <a:r>
              <a:rPr lang="en-US" altLang="zh-CN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tattoo inks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are safe to use.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Tattoo inks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are made to be injected into the skin. </a:t>
            </a:r>
            <a:endParaRPr lang="zh-CN" altLang="en-US" sz="1600" dirty="0">
              <a:solidFill>
                <a:sysClr val="window" lastClr="FFFFFF">
                  <a:lumMod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9041633" y="3305915"/>
            <a:ext cx="2999806" cy="1065530"/>
          </a:xfrm>
          <a:prstGeom prst="rect">
            <a:avLst/>
          </a:prstGeom>
        </p:spPr>
        <p:txBody>
          <a:bodyPr wrap="square" anchor="ctr">
            <a:spAutoFit/>
          </a:bodyPr>
          <a:p>
            <a:pPr marL="0" lvl="1" indent="-285750" algn="l" defTabSz="685800" fontAlgn="ctr">
              <a:lnSpc>
                <a:spcPts val="1900"/>
              </a:lnSpc>
              <a:spcBef>
                <a:spcPts val="1000"/>
              </a:spcBef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Everything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faded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into mist. The past was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erased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, the erasure was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forgotten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, the lie became truth.</a:t>
            </a:r>
            <a:endParaRPr lang="zh-CN" altLang="en-US" sz="1600" dirty="0">
              <a:solidFill>
                <a:sysClr val="window" lastClr="FFFFFF">
                  <a:lumMod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8699457" y="4935156"/>
            <a:ext cx="3097358" cy="1553210"/>
          </a:xfrm>
          <a:prstGeom prst="rect">
            <a:avLst/>
          </a:prstGeom>
        </p:spPr>
        <p:txBody>
          <a:bodyPr wrap="square" anchor="ctr">
            <a:spAutoFit/>
          </a:bodyPr>
          <a:p>
            <a:pPr marL="0" lvl="1" indent="-285750" algn="l" defTabSz="685800" fontAlgn="ctr">
              <a:lnSpc>
                <a:spcPts val="1900"/>
              </a:lnSpc>
              <a:spcBef>
                <a:spcPts val="1000"/>
              </a:spcBef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As the sun was rapidly sinking, everything changed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colors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. The white clouds had turned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red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, the hills were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violet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, the woods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purple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, the valleys </a:t>
            </a:r>
            <a:r>
              <a:rPr lang="en-US" altLang="zh-CN" sz="1600" b="1" u="sng" dirty="0">
                <a:solidFill>
                  <a:srgbClr val="00B050"/>
                </a:solidFill>
                <a:latin typeface="Segoe UI Black" panose="020B0A02040204020203" charset="0"/>
                <a:ea typeface="微软雅黑" panose="020B0503020204020204" pitchFamily="34" charset="-122"/>
                <a:cs typeface="Segoe UI Black" panose="020B0A02040204020203" charset="0"/>
                <a:sym typeface="微软雅黑" panose="020B0503020204020204" pitchFamily="34" charset="-122"/>
              </a:rPr>
              <a:t>black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. </a:t>
            </a:r>
            <a:endParaRPr lang="zh-CN" altLang="en-US" sz="1600" dirty="0">
              <a:solidFill>
                <a:sysClr val="window" lastClr="FFFFFF">
                  <a:lumMod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232245" y="1546281"/>
            <a:ext cx="3241467" cy="2527935"/>
          </a:xfrm>
          <a:prstGeom prst="rect">
            <a:avLst/>
          </a:prstGeom>
        </p:spPr>
        <p:txBody>
          <a:bodyPr wrap="square" anchor="ctr">
            <a:spAutoFit/>
          </a:bodyPr>
          <a:p>
            <a:pPr marL="0" lvl="1" indent="-285750" algn="l" defTabSz="685800" fontAlgn="ctr">
              <a:lnSpc>
                <a:spcPts val="1900"/>
              </a:lnSpc>
              <a:spcBef>
                <a:spcPts val="1000"/>
              </a:spcBef>
              <a:buFont typeface="Wingdings" panose="05000000000000000000" charset="0"/>
              <a:buChar char="l"/>
            </a:pP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He led me 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+mn-ea"/>
              </a:rPr>
              <a:t>to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the crowded 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shop 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and to a bench with a large professional 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karaoke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box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on it. He placed his  large hand  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+mn-ea"/>
              </a:rPr>
              <a:t>lovingly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 on his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treasure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and said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+mn-ea"/>
              </a:rPr>
              <a:t>,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"I have 800 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karaoke songs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in here. You can take your  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+mn-ea"/>
              </a:rPr>
              <a:t>pick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 and I'll </a:t>
            </a:r>
            <a:r>
              <a:rPr lang="zh-CN" altLang="en-US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record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黑体" panose="02010609060101010101" charset="-122"/>
              </a:rPr>
              <a:t> them for you. That should get you started."</a:t>
            </a:r>
            <a:endParaRPr lang="zh-CN" altLang="en-US" sz="1600" dirty="0">
              <a:solidFill>
                <a:sysClr val="window" lastClr="FFFFFF">
                  <a:lumMod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221663" y="4839612"/>
            <a:ext cx="3290983" cy="1553210"/>
          </a:xfrm>
          <a:prstGeom prst="rect">
            <a:avLst/>
          </a:prstGeom>
        </p:spPr>
        <p:txBody>
          <a:bodyPr wrap="square" anchor="ctr">
            <a:spAutoFit/>
          </a:bodyPr>
          <a:p>
            <a:pPr marL="0" lvl="1" indent="-285750" algn="l" defTabSz="685800" fontAlgn="ctr">
              <a:lnSpc>
                <a:spcPts val="1900"/>
              </a:lnSpc>
              <a:spcBef>
                <a:spcPts val="1000"/>
              </a:spcBef>
              <a:buFont typeface="Wingdings" panose="05000000000000000000" charset="0"/>
              <a:buChar char="l"/>
            </a:pP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Focusing on the </a:t>
            </a:r>
            <a:r>
              <a:rPr lang="en-US" altLang="zh-CN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positive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has been shown to have </a:t>
            </a:r>
            <a:r>
              <a:rPr lang="en-US" altLang="zh-CN" sz="1600" b="1" dirty="0">
                <a:solidFill>
                  <a:srgbClr val="E4ECF8">
                    <a:lumMod val="50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benefits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to one's health and well-being, </a:t>
            </a:r>
            <a:r>
              <a:rPr lang="en-US" altLang="zh-CN" sz="1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jusst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as focusing on the </a:t>
            </a:r>
            <a:r>
              <a:rPr lang="en-US" altLang="zh-CN" sz="1600" b="1" dirty="0">
                <a:solidFill>
                  <a:srgbClr val="C00000"/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negative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 has been proven to have a </a:t>
            </a:r>
            <a:r>
              <a:rPr lang="en-US" altLang="zh-CN" sz="1600" b="1" dirty="0">
                <a:solidFill>
                  <a:srgbClr val="E4ECF8">
                    <a:lumMod val="50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harmful effect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panose="020F0704030504030204" pitchFamily="34" charset="0"/>
                <a:ea typeface="微软雅黑" panose="020B0503020204020204" pitchFamily="34" charset="-122"/>
                <a:cs typeface="Arial Rounded MT Bold" panose="020F0704030504030204" pitchFamily="34" charset="0"/>
                <a:sym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ysClr val="window" lastClr="FFFFFF">
                  <a:lumMod val="50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9" name="出自【趣你的PPT】(微信:qunideppt)：最优质的PPT资源库"/>
          <p:cNvSpPr txBox="1"/>
          <p:nvPr>
            <p:custDataLst>
              <p:tags r:id="rId5"/>
            </p:custDataLst>
          </p:nvPr>
        </p:nvSpPr>
        <p:spPr>
          <a:xfrm>
            <a:off x="1467485" y="125730"/>
            <a:ext cx="8529320" cy="542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ctr">
              <a:lnSpc>
                <a:spcPct val="11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高中英语思维模式的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Change ——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语义连贯微观语境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8" grpId="0" bldLvl="0" animBg="1"/>
      <p:bldP spid="65" grpId="0" bldLvl="0" animBg="1"/>
      <p:bldP spid="66" grpId="0" bldLvl="0" animBg="1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tr-TR"/>
          </a:p>
        </p:txBody>
      </p:sp>
      <p:sp>
        <p:nvSpPr>
          <p:cNvPr id="2" name="TextBox 56"/>
          <p:cNvSpPr txBox="1"/>
          <p:nvPr/>
        </p:nvSpPr>
        <p:spPr>
          <a:xfrm>
            <a:off x="1500928" y="19685"/>
            <a:ext cx="10691707" cy="7296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高中英语学习的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Choose: “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因为热爱</a:t>
            </a:r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”——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自我管理和成长性思维</a:t>
            </a:r>
            <a:endParaRPr lang="zh-CN" altLang="en-US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baseline="-25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                                                                    </a:t>
            </a:r>
            <a:r>
              <a:rPr lang="zh-CN" altLang="en-US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（经验</a:t>
            </a:r>
            <a:r>
              <a:rPr lang="en-US" altLang="zh-CN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反思</a:t>
            </a:r>
            <a:r>
              <a:rPr lang="en-US" altLang="zh-CN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微</a:t>
            </a:r>
            <a:r>
              <a:rPr lang="zh-CN" altLang="en-US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改良创新</a:t>
            </a:r>
            <a:r>
              <a:rPr lang="en-US" altLang="zh-CN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b="1" baseline="-25000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成长）</a:t>
            </a:r>
            <a:endParaRPr lang="zh-CN" altLang="en-US" b="1" baseline="-25000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4"/>
          <a:srcRect t="15106" b="17745"/>
          <a:stretch>
            <a:fillRect/>
          </a:stretch>
        </p:blipFill>
        <p:spPr>
          <a:xfrm>
            <a:off x="128905" y="876935"/>
            <a:ext cx="6033135" cy="237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2766" t="21100" r="2371" b="23213"/>
          <a:stretch>
            <a:fillRect/>
          </a:stretch>
        </p:blipFill>
        <p:spPr>
          <a:xfrm>
            <a:off x="6292850" y="742315"/>
            <a:ext cx="5731510" cy="6115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" y="3407410"/>
            <a:ext cx="5971540" cy="340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920" y="4864735"/>
            <a:ext cx="3026410" cy="1955165"/>
          </a:xfrm>
          <a:prstGeom prst="rect">
            <a:avLst/>
          </a:prstGeom>
        </p:spPr>
      </p:pic>
      <p:pic>
        <p:nvPicPr>
          <p:cNvPr id="19" name="图片 18" descr="51miz-E1173851-4FAC8FB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47845" y="1625600"/>
            <a:ext cx="1704975" cy="1668780"/>
          </a:xfrm>
          <a:prstGeom prst="rect">
            <a:avLst/>
          </a:prstGeom>
        </p:spPr>
      </p:pic>
      <p:pic>
        <p:nvPicPr>
          <p:cNvPr id="6" name="图片 6" descr="logo横版 png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tr-TR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35" y="0"/>
            <a:ext cx="898525" cy="493395"/>
          </a:xfrm>
          <a:prstGeom prst="rect">
            <a:avLst/>
          </a:prstGeom>
        </p:spPr>
      </p:pic>
      <p:pic>
        <p:nvPicPr>
          <p:cNvPr id="18" name="图片 17" descr="51miz-E1173834-23F18CF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2" name="TextBox 56"/>
          <p:cNvSpPr txBox="1"/>
          <p:nvPr/>
        </p:nvSpPr>
        <p:spPr>
          <a:xfrm>
            <a:off x="1415415" y="130175"/>
            <a:ext cx="11094720" cy="4895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学习程安昕同学的自我管理和成长性思维：</a:t>
            </a: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一场披星戴月的逆袭</a:t>
            </a:r>
            <a:endParaRPr lang="zh-CN" altLang="en-US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12395" y="909955"/>
            <a:ext cx="8407234" cy="6858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574838" y="909955"/>
            <a:ext cx="4727821" cy="685800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/>
          <a:stretch>
            <a:fillRect/>
          </a:stretch>
        </p:blipFill>
        <p:spPr>
          <a:xfrm>
            <a:off x="1146912" y="909955"/>
            <a:ext cx="7590133" cy="685800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/>
          <a:stretch>
            <a:fillRect/>
          </a:stretch>
        </p:blipFill>
        <p:spPr>
          <a:xfrm>
            <a:off x="1537102" y="909955"/>
            <a:ext cx="8408255" cy="685800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8"/>
          <a:stretch>
            <a:fillRect/>
          </a:stretch>
        </p:blipFill>
        <p:spPr>
          <a:xfrm>
            <a:off x="2059867" y="909955"/>
            <a:ext cx="4729703" cy="6858000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9"/>
          <a:stretch>
            <a:fillRect/>
          </a:stretch>
        </p:blipFill>
        <p:spPr>
          <a:xfrm>
            <a:off x="2660766" y="899160"/>
            <a:ext cx="8410003" cy="685800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0"/>
          <a:stretch>
            <a:fillRect/>
          </a:stretch>
        </p:blipFill>
        <p:spPr>
          <a:xfrm>
            <a:off x="3423080" y="909955"/>
            <a:ext cx="12192000" cy="6478929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11"/>
          <a:stretch>
            <a:fillRect/>
          </a:stretch>
        </p:blipFill>
        <p:spPr>
          <a:xfrm>
            <a:off x="3942177" y="920650"/>
            <a:ext cx="5847182" cy="6836611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4387388" y="1027593"/>
            <a:ext cx="8264480" cy="6740361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13"/>
          <a:stretch>
            <a:fillRect/>
          </a:stretch>
        </p:blipFill>
        <p:spPr>
          <a:xfrm>
            <a:off x="5177910" y="1027592"/>
            <a:ext cx="8682338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0350" y="722630"/>
            <a:ext cx="5035550" cy="59766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395" y="2366010"/>
            <a:ext cx="6809105" cy="4333240"/>
          </a:xfrm>
          <a:prstGeom prst="rect">
            <a:avLst/>
          </a:prstGeom>
        </p:spPr>
      </p:pic>
      <p:pic>
        <p:nvPicPr>
          <p:cNvPr id="16" name="图片 6" descr="logo横版 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55"/>
          <p:cNvSpPr/>
          <p:nvPr/>
        </p:nvSpPr>
        <p:spPr>
          <a:xfrm>
            <a:off x="-19473" y="-2159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13" name="图片 12"/>
          <p:cNvPicPr/>
          <p:nvPr/>
        </p:nvPicPr>
        <p:blipFill>
          <a:blip r:embed="rId1"/>
          <a:stretch>
            <a:fillRect/>
          </a:stretch>
        </p:blipFill>
        <p:spPr>
          <a:xfrm>
            <a:off x="11301095" y="5840730"/>
            <a:ext cx="771525" cy="103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1095" y="6288405"/>
            <a:ext cx="41402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1769090" y="5568315"/>
            <a:ext cx="411480" cy="42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1501140" y="126365"/>
            <a:ext cx="9571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高中英语学习的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Change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：培养出色的语感，完胜高考</a:t>
            </a:r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的底层逻辑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9535" y="844550"/>
            <a:ext cx="864298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语感，是比较直接、迅速地感悟语言文字的能力，是对语言文字分析、理解、体会、吸收全过程的高度浓缩。语感更像是一种不言自明的“内语言”，会让人形成条件反射和肌肉记忆，自发地去朝着正确有效的方向前进。</a:t>
            </a:r>
            <a:endParaRPr lang="zh-CN" altLang="en-US"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语感强，会产生正确的多方位的丰富的直感：在阅读时，不仅能快速、敏锐地抓住语言文字所表达的真实有效之信息，感知语义，体味感情，领会意境，而且能捕捉到言外之意、弦外之音。</a:t>
            </a:r>
            <a:endParaRPr lang="zh-CN" altLang="en-US"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1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而语感能力差的，接触语言文字时，在运用惯常的分析理解手段之前，仅能领略其所承载内涵的一鳞半爪，甚或曲解其意，难得言辞之要领。</a:t>
            </a:r>
            <a:endParaRPr lang="zh-CN" altLang="en-US" sz="1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 descr="6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530" y="741045"/>
            <a:ext cx="3367405" cy="2201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4990" y="3151505"/>
            <a:ext cx="4294505" cy="3506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86070" y="4347210"/>
            <a:ext cx="159448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006BB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核心知识</a:t>
            </a:r>
            <a:endParaRPr lang="zh-CN" altLang="en-US" b="1">
              <a:solidFill>
                <a:srgbClr val="006BB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23690" y="4531360"/>
            <a:ext cx="141605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99075" y="5436870"/>
            <a:ext cx="1459865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b="1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语感反应</a:t>
            </a:r>
            <a:endParaRPr lang="zh-CN" altLang="en-US" b="1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05785" y="4347210"/>
            <a:ext cx="13836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C00000"/>
                </a:solidFill>
              </a:rPr>
              <a:t>3.</a:t>
            </a:r>
            <a:r>
              <a:rPr lang="zh-CN" altLang="en-US" sz="1400">
                <a:solidFill>
                  <a:srgbClr val="C00000"/>
                </a:solidFill>
              </a:rPr>
              <a:t>掌握运用</a:t>
            </a:r>
            <a:endParaRPr lang="zh-CN" altLang="en-US" sz="140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04440" y="3570605"/>
            <a:ext cx="10426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solidFill>
                  <a:srgbClr val="C00000"/>
                </a:solidFill>
                <a:sym typeface="+mn-ea"/>
              </a:rPr>
              <a:t>1.</a:t>
            </a:r>
            <a:r>
              <a:rPr lang="zh-CN" altLang="en-US" sz="1400">
                <a:solidFill>
                  <a:srgbClr val="C00000"/>
                </a:solidFill>
                <a:sym typeface="+mn-ea"/>
              </a:rPr>
              <a:t>海量阅读</a:t>
            </a:r>
            <a:endParaRPr lang="zh-CN" altLang="en-US" sz="1400">
              <a:solidFill>
                <a:srgbClr val="C0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37510" y="5384165"/>
            <a:ext cx="104267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1400">
                <a:solidFill>
                  <a:srgbClr val="C00000"/>
                </a:solidFill>
                <a:sym typeface="+mn-ea"/>
              </a:rPr>
              <a:t>2.</a:t>
            </a:r>
            <a:r>
              <a:rPr lang="zh-CN" altLang="en-US" sz="1400">
                <a:solidFill>
                  <a:srgbClr val="C00000"/>
                </a:solidFill>
                <a:sym typeface="+mn-ea"/>
              </a:rPr>
              <a:t>理解记忆</a:t>
            </a:r>
            <a:endParaRPr lang="zh-CN" altLang="en-US" sz="1400">
              <a:solidFill>
                <a:srgbClr val="C00000"/>
              </a:solidFill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7255" y="3409315"/>
            <a:ext cx="1416050" cy="6286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7255" y="5976620"/>
            <a:ext cx="1416050" cy="6286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2820" y="4733925"/>
            <a:ext cx="1416050" cy="628650"/>
          </a:xfrm>
          <a:prstGeom prst="rect">
            <a:avLst/>
          </a:prstGeom>
        </p:spPr>
      </p:pic>
      <p:cxnSp>
        <p:nvCxnSpPr>
          <p:cNvPr id="22" name="直接箭头连接符 21"/>
          <p:cNvCxnSpPr>
            <a:stCxn id="11" idx="3"/>
          </p:cNvCxnSpPr>
          <p:nvPr/>
        </p:nvCxnSpPr>
        <p:spPr>
          <a:xfrm flipV="1">
            <a:off x="6758940" y="4173220"/>
            <a:ext cx="959485" cy="149415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1" idx="3"/>
          </p:cNvCxnSpPr>
          <p:nvPr/>
        </p:nvCxnSpPr>
        <p:spPr>
          <a:xfrm flipV="1">
            <a:off x="6758940" y="5400040"/>
            <a:ext cx="705485" cy="26733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1" idx="3"/>
          </p:cNvCxnSpPr>
          <p:nvPr/>
        </p:nvCxnSpPr>
        <p:spPr>
          <a:xfrm>
            <a:off x="6758940" y="5667375"/>
            <a:ext cx="712470" cy="40830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994140" y="6144895"/>
            <a:ext cx="3056890" cy="460375"/>
          </a:xfrm>
          <a:prstGeom prst="rect">
            <a:avLst/>
          </a:prstGeom>
          <a:solidFill>
            <a:srgbClr val="FFCF2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2400" b="1"/>
              <a:t>机会机智中临门一脚</a:t>
            </a:r>
            <a:endParaRPr lang="zh-CN" altLang="en-US" sz="2400" b="1"/>
          </a:p>
        </p:txBody>
      </p:sp>
      <p:sp>
        <p:nvSpPr>
          <p:cNvPr id="26" name="文本框 25"/>
          <p:cNvSpPr txBox="1"/>
          <p:nvPr/>
        </p:nvSpPr>
        <p:spPr>
          <a:xfrm>
            <a:off x="8994140" y="4902200"/>
            <a:ext cx="3056890" cy="460375"/>
          </a:xfrm>
          <a:prstGeom prst="rect">
            <a:avLst/>
          </a:prstGeom>
          <a:solidFill>
            <a:srgbClr val="FFCF2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2400" b="1"/>
              <a:t>坚定坚守中极致重复</a:t>
            </a:r>
            <a:endParaRPr lang="zh-CN" altLang="en-US" sz="2400" b="1"/>
          </a:p>
        </p:txBody>
      </p:sp>
      <p:sp>
        <p:nvSpPr>
          <p:cNvPr id="27" name="文本框 26"/>
          <p:cNvSpPr txBox="1"/>
          <p:nvPr/>
        </p:nvSpPr>
        <p:spPr>
          <a:xfrm>
            <a:off x="8994140" y="3577590"/>
            <a:ext cx="3056890" cy="460375"/>
          </a:xfrm>
          <a:prstGeom prst="rect">
            <a:avLst/>
          </a:prstGeom>
          <a:solidFill>
            <a:srgbClr val="FFCF21"/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2400" b="1"/>
              <a:t>共鸣共情中系统整理</a:t>
            </a:r>
            <a:endParaRPr lang="zh-CN" altLang="en-US" sz="2400" b="1"/>
          </a:p>
        </p:txBody>
      </p:sp>
      <p:pic>
        <p:nvPicPr>
          <p:cNvPr id="29" name="71a02cf2822c2da566bb76294443e34d">
            <a:hlinkClick r:id="" action="ppaction://media"/>
          </p:cNvPr>
          <p:cNvPicPr/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293110"/>
            <a:ext cx="2251075" cy="3223895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 flipV="1">
            <a:off x="4603750" y="4983480"/>
            <a:ext cx="722630" cy="1270"/>
          </a:xfrm>
          <a:prstGeom prst="straightConnector1">
            <a:avLst/>
          </a:prstGeom>
          <a:ln w="38100">
            <a:solidFill>
              <a:srgbClr val="0074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3605530" y="5129530"/>
            <a:ext cx="883920" cy="5715"/>
          </a:xfrm>
          <a:prstGeom prst="straightConnector1">
            <a:avLst/>
          </a:prstGeom>
          <a:ln w="38100">
            <a:solidFill>
              <a:srgbClr val="00743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3702685" y="5129530"/>
            <a:ext cx="538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外溢</a:t>
            </a:r>
            <a:endParaRPr lang="zh-CN" altLang="en-US" sz="14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47590" y="4653915"/>
            <a:ext cx="538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内化</a:t>
            </a:r>
            <a:endParaRPr lang="zh-CN" altLang="en-US" sz="1400" b="1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34" name="图片 33" descr="51miz-E1173834-23F18CF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pic>
        <p:nvPicPr>
          <p:cNvPr id="7" name="图片 6" descr="logo横版 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25" grpId="0" bldLvl="0" animBg="1"/>
      <p:bldP spid="26" grpId="0" bldLvl="0" animBg="1"/>
      <p:bldP spid="27" grpId="0" bldLvl="0" animBg="1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Rectangle 55"/>
          <p:cNvSpPr/>
          <p:nvPr/>
        </p:nvSpPr>
        <p:spPr>
          <a:xfrm>
            <a:off x="-19473" y="0"/>
            <a:ext cx="12211473" cy="74930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lIns="121917" tIns="60958" rIns="121917" bIns="60958" rtlCol="0" anchor="ctr"/>
          <a:p>
            <a:pPr algn="ctr"/>
            <a:endParaRPr lang="tr-TR">
              <a:solidFill>
                <a:sysClr val="window" lastClr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6986905" y="780415"/>
            <a:ext cx="4728210" cy="6066155"/>
          </a:xfrm>
          <a:prstGeom prst="rect">
            <a:avLst/>
          </a:prstGeom>
        </p:spPr>
      </p:pic>
      <p:pic>
        <p:nvPicPr>
          <p:cNvPr id="13" name="图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1095" y="5840730"/>
            <a:ext cx="771525" cy="1037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11301095" y="6288405"/>
            <a:ext cx="41402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9090" y="5568315"/>
            <a:ext cx="411480" cy="4235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583305" y="3684905"/>
            <a:ext cx="2540000" cy="2030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/>
              <a:t>在熟读中激活语感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在精思中内化灵感</a:t>
            </a: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endParaRPr lang="zh-CN" altLang="en-US" sz="1800" b="1">
              <a:sym typeface="+mn-ea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800" b="1">
                <a:sym typeface="+mn-ea"/>
              </a:rPr>
              <a:t>在妙用中点燃情感</a:t>
            </a:r>
            <a:endParaRPr lang="zh-CN" altLang="en-US" sz="1800" b="1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6205" y="1489075"/>
            <a:ext cx="2124710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大量主动积累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有新鲜感的词语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83305" y="1073150"/>
            <a:ext cx="2540000" cy="1476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>
                <a:sym typeface="+mn-ea"/>
              </a:rPr>
              <a:t>语言</a:t>
            </a:r>
            <a:r>
              <a:rPr lang="zh-CN" altLang="en-US" sz="1800" b="1"/>
              <a:t>聚变</a:t>
            </a:r>
            <a:endParaRPr lang="zh-CN" altLang="en-US" sz="1800" b="1"/>
          </a:p>
          <a:p>
            <a:pPr indent="0">
              <a:buFont typeface="Wingdings" panose="05000000000000000000" charset="0"/>
              <a:buNone/>
            </a:pPr>
            <a:r>
              <a:rPr lang="zh-CN" altLang="en-US" sz="1800" b="1"/>
              <a:t>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思维裂变 </a:t>
            </a: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endParaRPr lang="zh-CN" altLang="en-US" sz="1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zh-CN" altLang="en-US" sz="1800" b="1"/>
              <a:t>能力蝶变</a:t>
            </a:r>
            <a:endParaRPr lang="zh-CN" altLang="en-US" sz="1800" b="1"/>
          </a:p>
        </p:txBody>
      </p:sp>
      <p:sp>
        <p:nvSpPr>
          <p:cNvPr id="10" name="文本框 9"/>
          <p:cNvSpPr txBox="1"/>
          <p:nvPr/>
        </p:nvSpPr>
        <p:spPr>
          <a:xfrm>
            <a:off x="1386840" y="4377055"/>
            <a:ext cx="2124075" cy="645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极致重复运用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</a:rPr>
              <a:t>去新鲜感的语感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上下箭头 10"/>
          <p:cNvSpPr/>
          <p:nvPr/>
        </p:nvSpPr>
        <p:spPr>
          <a:xfrm>
            <a:off x="2259965" y="2229485"/>
            <a:ext cx="224790" cy="1887855"/>
          </a:xfrm>
          <a:prstGeom prst="up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800"/>
          </a:p>
        </p:txBody>
      </p:sp>
      <p:sp>
        <p:nvSpPr>
          <p:cNvPr id="18" name="右弧形箭头 17"/>
          <p:cNvSpPr/>
          <p:nvPr/>
        </p:nvSpPr>
        <p:spPr>
          <a:xfrm>
            <a:off x="6123305" y="1639570"/>
            <a:ext cx="698500" cy="3203575"/>
          </a:xfrm>
          <a:prstGeom prst="curvedLeftArrow">
            <a:avLst/>
          </a:prstGeom>
          <a:solidFill>
            <a:schemeClr val="accent1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右弧形箭头 21"/>
          <p:cNvSpPr/>
          <p:nvPr>
            <p:custDataLst>
              <p:tags r:id="rId5"/>
            </p:custDataLst>
          </p:nvPr>
        </p:nvSpPr>
        <p:spPr>
          <a:xfrm rot="10800000">
            <a:off x="687705" y="1639570"/>
            <a:ext cx="698500" cy="3202940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 w="6350" cap="flat" cmpd="thickThin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p>
            <a:pPr algn="ctr"/>
            <a:endParaRPr lang="zh-CN" altLang="en-US" sz="18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11580" y="6071870"/>
            <a:ext cx="4656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语言经验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积累与运用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的闭环模式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615" y="125730"/>
            <a:ext cx="898525" cy="493395"/>
          </a:xfrm>
          <a:prstGeom prst="rect">
            <a:avLst/>
          </a:prstGeom>
        </p:spPr>
      </p:pic>
      <p:pic>
        <p:nvPicPr>
          <p:cNvPr id="19" name="图片 18" descr="51miz-E1173834-23F18CF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217170" y="-231140"/>
            <a:ext cx="1220470" cy="141795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500505" y="164465"/>
            <a:ext cx="10572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高中英语学习的</a:t>
            </a:r>
            <a:r>
              <a:rPr lang="en-US" altLang="zh-CN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Change</a:t>
            </a:r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：语言经验</a:t>
            </a:r>
            <a:r>
              <a:rPr lang="zh-CN" altLang="en-US" sz="2400" b="1">
                <a:solidFill>
                  <a:srgbClr val="FF0000"/>
                </a:solidFill>
                <a:latin typeface="+mj-ea"/>
                <a:ea typeface="+mj-ea"/>
                <a:cs typeface="+mj-ea"/>
              </a:rPr>
              <a:t>积累与运用</a:t>
            </a:r>
            <a:r>
              <a:rPr lang="en-US" altLang="zh-CN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——</a:t>
            </a:r>
            <a:r>
              <a:rPr lang="zh-CN" altLang="en-US" sz="20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新鲜感与去新鲜感的闭环模式</a:t>
            </a:r>
            <a:endParaRPr lang="zh-CN" altLang="en-US" sz="20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" name="图片 6" descr="logo横版 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39525" y="15367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4"/>
</p:tagLst>
</file>

<file path=ppt/tags/tag11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0"/>
</p:tagLst>
</file>

<file path=ppt/tags/tag11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f"/>
  <p:tag name="KSO_WM_UNIT_SUBTYPE" val="g"/>
  <p:tag name="KSO_WM_UNIT_INDEX" val="4"/>
  <p:tag name="KSO_WM_BEAUTIFY_FLAG" val="#wm#"/>
  <p:tag name="KSO_WM_TAG_VERSION" val="3.0"/>
  <p:tag name="KSO_WM_UNIT_PRESET_TEXT" val="公司名"/>
  <p:tag name="KSO_WM_UNIT_ID" val="_11*f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"/>
</p:tagLst>
</file>

<file path=ppt/tags/tag117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PRESET_TEXT" val="日期时间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9"/>
</p:tagLst>
</file>

<file path=ppt/tags/tag118.xml><?xml version="1.0" encoding="utf-8"?>
<p:tagLst xmlns:p="http://schemas.openxmlformats.org/presentationml/2006/main">
  <p:tag name="KSO_WM_UNIT_TYPE" val="f"/>
  <p:tag name="KSO_WM_UNIT_SUBTYPE" val="e"/>
  <p:tag name="KSO_WM_UNIT_INDEX" val="3"/>
  <p:tag name="KSO_WM_BEAUTIFY_FLAG" val="#wm#"/>
  <p:tag name="KSO_WM_TAG_VERSION" val="3.0"/>
  <p:tag name="KSO_WM_UNIT_PRESET_TEXT" val="年号"/>
  <p:tag name="KSO_WM_UNIT_ID" val="_1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"/>
</p:tagLst>
</file>

<file path=ppt/tags/tag119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1"/>
</p:tagLst>
</file>

<file path=ppt/tags/tag1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6804"/>
</p:tagLst>
</file>

<file path=ppt/tags/tag12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50"/>
  <p:tag name="KSO_WM_TEMPLATE_CATEGORY" val="custom"/>
  <p:tag name="KSO_WM_TEMPLATE_INDEX" val="20236804"/>
</p:tagLst>
</file>

<file path=ppt/tags/tag12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804"/>
  <p:tag name="KSO_WM_TEMPLATE_CATEGORY" val="custom"/>
  <p:tag name="KSO_WM_TEMPLATE_MASTER_TYPE" val="0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3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13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13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138.xml><?xml version="1.0" encoding="utf-8"?>
<p:tagLst xmlns:p="http://schemas.openxmlformats.org/presentationml/2006/main">
  <p:tag name="KSO_WM_FULL_TEXT_BEAUTIFY_COPY_ID" val="145432"/>
</p:tagLst>
</file>

<file path=ppt/tags/tag139.xml><?xml version="1.0" encoding="utf-8"?>
<p:tagLst xmlns:p="http://schemas.openxmlformats.org/presentationml/2006/main">
  <p:tag name="KSO_WM_FULL_TEXT_BEAUTIFY_COPY_ID" val="145413"/>
</p:tagLst>
</file>

<file path=ppt/tags/tag1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FULL_TEXT_BEAUTIFY_COPY_ID" val="145414"/>
</p:tagLst>
</file>

<file path=ppt/tags/tag141.xml><?xml version="1.0" encoding="utf-8"?>
<p:tagLst xmlns:p="http://schemas.openxmlformats.org/presentationml/2006/main">
  <p:tag name="KSO_WM_FULL_TEXT_BEAUTIFY_COPY_ID" val="145415"/>
</p:tagLst>
</file>

<file path=ppt/tags/tag142.xml><?xml version="1.0" encoding="utf-8"?>
<p:tagLst xmlns:p="http://schemas.openxmlformats.org/presentationml/2006/main">
  <p:tag name="KSO_WM_FULL_TEXT_BEAUTIFY_COPY_ID" val="145417"/>
</p:tagLst>
</file>

<file path=ppt/tags/tag143.xml><?xml version="1.0" encoding="utf-8"?>
<p:tagLst xmlns:p="http://schemas.openxmlformats.org/presentationml/2006/main">
  <p:tag name="KSO_WM_FULL_TEXT_BEAUTIFY_COPY_ID" val="145432"/>
</p:tagLst>
</file>

<file path=ppt/tags/tag144.xml><?xml version="1.0" encoding="utf-8"?>
<p:tagLst xmlns:p="http://schemas.openxmlformats.org/presentationml/2006/main">
  <p:tag name="KSO_WM_FULL_TEXT_BEAUTIFY_COPY_ID" val="145413"/>
</p:tagLst>
</file>

<file path=ppt/tags/tag145.xml><?xml version="1.0" encoding="utf-8"?>
<p:tagLst xmlns:p="http://schemas.openxmlformats.org/presentationml/2006/main">
  <p:tag name="KSO_WM_FULL_TEXT_BEAUTIFY_COPY_ID" val="145414"/>
</p:tagLst>
</file>

<file path=ppt/tags/tag146.xml><?xml version="1.0" encoding="utf-8"?>
<p:tagLst xmlns:p="http://schemas.openxmlformats.org/presentationml/2006/main">
  <p:tag name="KSO_WM_FULL_TEXT_BEAUTIFY_COPY_ID" val="145415"/>
</p:tagLst>
</file>

<file path=ppt/tags/tag147.xml><?xml version="1.0" encoding="utf-8"?>
<p:tagLst xmlns:p="http://schemas.openxmlformats.org/presentationml/2006/main">
  <p:tag name="KSO_WM_FULL_TEXT_BEAUTIFY_COPY_ID" val="145417"/>
</p:tagLst>
</file>

<file path=ppt/tags/tag148.xml><?xml version="1.0" encoding="utf-8"?>
<p:tagLst xmlns:p="http://schemas.openxmlformats.org/presentationml/2006/main">
  <p:tag name="KSO_WM_UNIT_TABLE_BEAUTIFY" val="smartTable{b8b50c17-384c-47d4-8bc6-bffb52d2d15c}"/>
  <p:tag name="TABLE_ENDDRAG_ORIGIN_RECT" val="347*120"/>
  <p:tag name="TABLE_ENDDRAG_RECT" val="26*68*348*120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36804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36804"/>
</p:tagLst>
</file>

<file path=ppt/tags/tag17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804"/>
  <p:tag name="KSO_WM_TEMPLATE_CATEGORY" val="custom"/>
  <p:tag name="KSO_WM_SLIDE_INDEX" val="7"/>
  <p:tag name="KSO_WM_SLIDE_ID" val="custom20236804_7"/>
  <p:tag name="KSO_WM_TEMPLATE_MASTER_TYPE" val="0"/>
  <p:tag name="KSO_WM_SLIDE_LAYOUT" val="a_b_d_e"/>
  <p:tag name="KSO_WM_SLIDE_LAYOUT_CNT" val="1_1_1_1"/>
  <p:tag name="KSO_WM_SLIDE_THEME_ID" val="3402650"/>
  <p:tag name="KSO_WM_SLIDE_THEME_NAME" val="小清新毕业季教育教学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SLIDE_TYPE" val="section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804"/>
  <p:tag name="KSO_WM_TEMPLATE_CATEGORY" val="custom"/>
  <p:tag name="KSO_WM_SLIDE_INDEX" val="7"/>
  <p:tag name="KSO_WM_SLIDE_ID" val="custom20236804_7"/>
  <p:tag name="KSO_WM_TEMPLATE_MASTER_TYPE" val="0"/>
  <p:tag name="KSO_WM_SLIDE_LAYOUT" val="a_b_d_e"/>
  <p:tag name="KSO_WM_SLIDE_LAYOUT_CNT" val="1_1_1_1"/>
  <p:tag name="KSO_WM_SLIDE_THEME_ID" val="3402650"/>
  <p:tag name="KSO_WM_SLIDE_THEME_NAME" val="小清新毕业季教育教学"/>
</p:tagLst>
</file>

<file path=ppt/tags/tag1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1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9"/>
</p:tagLst>
</file>

<file path=ppt/tags/tag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.xml><?xml version="1.0" encoding="utf-8"?>
<p:tagLst xmlns:p="http://schemas.openxmlformats.org/presentationml/2006/main">
  <p:tag name="KSO_WM_UNIT_TYPE" val="f"/>
  <p:tag name="KSO_WM_UNIT_SUBTYPE" val="g"/>
  <p:tag name="KSO_WM_UNIT_INDEX" val="4"/>
  <p:tag name="KSO_WM_BEAUTIFY_FLAG" val="#wm#"/>
  <p:tag name="KSO_WM_TAG_VERSION" val="3.0"/>
  <p:tag name="KSO_WM_UNIT_PRESET_TEXT" val="公司名"/>
  <p:tag name="KSO_WM_UNIT_ID" val="_1*f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"/>
</p:tagLst>
</file>

<file path=ppt/tags/tag24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PRESET_TEXT" val="日期时间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9"/>
</p:tagLst>
</file>

<file path=ppt/tags/tag25.xml><?xml version="1.0" encoding="utf-8"?>
<p:tagLst xmlns:p="http://schemas.openxmlformats.org/presentationml/2006/main">
  <p:tag name="KSO_WM_UNIT_TYPE" val="f"/>
  <p:tag name="KSO_WM_UNIT_SUBTYPE" val="e"/>
  <p:tag name="KSO_WM_UNIT_INDEX" val="3"/>
  <p:tag name="KSO_WM_BEAUTIFY_FLAG" val="#wm#"/>
  <p:tag name="KSO_WM_TAG_VERSION" val="3.0"/>
  <p:tag name="KSO_WM_UNIT_PRESET_TEXT" val="年号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"/>
</p:tagLst>
</file>

<file path=ppt/tags/tag26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1"/>
</p:tagLst>
</file>

<file path=ppt/tags/tag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0"/>
</p:tagLst>
</file>

<file path=ppt/tags/tag29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3"/>
</p:tagLst>
</file>

<file path=ppt/tags/tag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5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4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90"/>
</p:tagLst>
</file>

<file path=ppt/tags/tag5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VALUE" val="10"/>
</p:tagLst>
</file>

<file path=ppt/tags/tag5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</p:tagLst>
</file>

<file path=ppt/tags/tag6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60"/>
</p:tagLst>
</file>

<file path=ppt/tags/tag66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67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1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72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73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74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5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6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9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86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9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ww.2ppt.com">
  <a:themeElements>
    <a:clrScheme name="蓝色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分享网整理发布www.pptfx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小清新毕业季教育教学">
  <a:themeElements>
    <a:clrScheme name="【2024-12-05】小清新毕业季教育教学">
      <a:dk1>
        <a:sysClr val="windowText" lastClr="000000"/>
      </a:dk1>
      <a:lt1>
        <a:sysClr val="window" lastClr="FFFFFF"/>
      </a:lt1>
      <a:dk2>
        <a:srgbClr val="385123"/>
      </a:dk2>
      <a:lt2>
        <a:srgbClr val="F6FAF3"/>
      </a:lt2>
      <a:accent1>
        <a:srgbClr val="6EB432"/>
      </a:accent1>
      <a:accent2>
        <a:srgbClr val="9CC57B"/>
      </a:accent2>
      <a:accent3>
        <a:srgbClr val="84C57B"/>
      </a:accent3>
      <a:accent4>
        <a:srgbClr val="EAA13A"/>
      </a:accent4>
      <a:accent5>
        <a:srgbClr val="927276"/>
      </a:accent5>
      <a:accent6>
        <a:srgbClr val="719EDE"/>
      </a:accent6>
      <a:hlink>
        <a:srgbClr val="0563C1"/>
      </a:hlink>
      <a:folHlink>
        <a:srgbClr val="954F72"/>
      </a:folHlink>
    </a:clrScheme>
    <a:fontScheme name="【2024金山主题】-11-11">
      <a:majorFont>
        <a:latin typeface="汉仪润圆-65简"/>
        <a:ea typeface="汉仪润圆-65简"/>
        <a:cs typeface=""/>
      </a:majorFont>
      <a:minorFont>
        <a:latin typeface="汉仪正圆 55简"/>
        <a:ea typeface="汉仪正圆 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9_Office 主题">
  <a:themeElements>
    <a:clrScheme name="自定义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53734"/>
      </a:accent1>
      <a:accent2>
        <a:srgbClr val="7F7F7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4648</Words>
  <Application>WPS 演示</Application>
  <PresentationFormat>宽屏</PresentationFormat>
  <Paragraphs>293</Paragraphs>
  <Slides>17</Slides>
  <Notes>84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Wingdings</vt:lpstr>
      <vt:lpstr>思源黑体 CN Heavy</vt:lpstr>
      <vt:lpstr>Calibri</vt:lpstr>
      <vt:lpstr>仿宋_GB2312</vt:lpstr>
      <vt:lpstr>黑体</vt:lpstr>
      <vt:lpstr>Times New Roman</vt:lpstr>
      <vt:lpstr>DIN-BoldItalic</vt:lpstr>
      <vt:lpstr>Arial Rounded MT Bold</vt:lpstr>
      <vt:lpstr>Segoe UI Black</vt:lpstr>
      <vt:lpstr>Century Gothic</vt:lpstr>
      <vt:lpstr>阿里巴巴普惠体</vt:lpstr>
      <vt:lpstr>Arial Unicode MS</vt:lpstr>
      <vt:lpstr>Segoe Print</vt:lpstr>
      <vt:lpstr>HelveticaNeue</vt:lpstr>
      <vt:lpstr>华文新魏</vt:lpstr>
      <vt:lpstr>汉仪正圆 55简</vt:lpstr>
      <vt:lpstr>汉仪润圆-65简</vt:lpstr>
      <vt:lpstr>Calibri Light</vt:lpstr>
      <vt:lpstr>Arial Black</vt:lpstr>
      <vt:lpstr>仿宋</vt:lpstr>
      <vt:lpstr>www.2ppt.com</vt:lpstr>
      <vt:lpstr>自定义设计方案</vt:lpstr>
      <vt:lpstr>PPT分享网整理发布www.pptfx.com</vt:lpstr>
      <vt:lpstr>小清新毕业季教育教学</vt:lpstr>
      <vt:lpstr>29_Office 主题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www.2ppt.com-爱PPT提供免费下载</Company>
  <LinksUpToDate>false</LinksUpToDate>
  <SharedDoc>false</SharedDoc>
  <HyperlinksChanged>false</HyperlinksChanged>
  <AppVersion>14.0000</AppVersion>
  <Manager>www.2ppt.com-爱PPT提供免费下载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www.2ppt.com-爱PPT提供免费下载</dc:title>
  <dc:creator>www.2ppt.com-爱PPT提供免费下载; 第一PPT</dc:creator>
  <cp:keywords>www.2ppt.com-爱PPT提供免费下载</cp:keywords>
  <dc:description>www.2ppt.com-爱PPT提供免费下载</dc:description>
  <dc:subject>www.2ppt.com-爱PPT提供免费下载</dc:subject>
  <cp:category>www.2ppt.com-爱PPT提供免费下载</cp:category>
  <cp:lastModifiedBy>Administrator</cp:lastModifiedBy>
  <cp:revision>31</cp:revision>
  <dcterms:created xsi:type="dcterms:W3CDTF">2010-04-12T23:12:00Z</dcterms:created>
  <dcterms:modified xsi:type="dcterms:W3CDTF">2025-08-19T01:28:59Z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KSOProductBuildVer">
    <vt:lpwstr>2052-11.8.2.7978</vt:lpwstr>
  </property>
  <property fmtid="{D5CDD505-2E9C-101B-9397-08002B2CF9AE}" pid="4" name="ICV">
    <vt:lpwstr>BAA7E4FE42D84B3285808C1E6727C39A_12</vt:lpwstr>
  </property>
</Properties>
</file>