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351" r:id="rId3"/>
    <p:sldId id="262" r:id="rId4"/>
    <p:sldId id="332" r:id="rId6"/>
    <p:sldId id="329" r:id="rId7"/>
    <p:sldId id="330" r:id="rId8"/>
    <p:sldId id="256" r:id="rId9"/>
    <p:sldId id="331" r:id="rId10"/>
    <p:sldId id="317" r:id="rId11"/>
    <p:sldId id="319" r:id="rId12"/>
    <p:sldId id="318" r:id="rId13"/>
    <p:sldId id="321" r:id="rId14"/>
    <p:sldId id="320" r:id="rId15"/>
    <p:sldId id="323" r:id="rId16"/>
    <p:sldId id="322" r:id="rId17"/>
    <p:sldId id="324" r:id="rId18"/>
    <p:sldId id="325" r:id="rId19"/>
    <p:sldId id="326" r:id="rId20"/>
    <p:sldId id="257" r:id="rId21"/>
    <p:sldId id="260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FF9900"/>
    <a:srgbClr val="FFCCCC"/>
    <a:srgbClr val="996633"/>
    <a:srgbClr val="CCFFCC"/>
    <a:srgbClr val="CCECFF"/>
    <a:srgbClr val="CCFF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3AF56B-C98F-47BB-86F5-CB27A8A57062}" type="doc">
      <dgm:prSet loTypeId="urn:microsoft.com/office/officeart/2005/8/layout/hProcess4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147B5A84-9C78-4047-A8E0-EFF1078FE928}">
      <dgm:prSet phldrT="[文本]" custT="1"/>
      <dgm:spPr/>
      <dgm:t>
        <a:bodyPr/>
        <a:lstStyle/>
        <a:p>
          <a:endParaRPr lang="en-US" altLang="zh-CN" sz="1600" b="1" dirty="0"/>
        </a:p>
        <a:p>
          <a:r>
            <a:rPr lang="en-US" altLang="zh-CN" sz="2000" b="1" dirty="0">
              <a:latin typeface="Candara" panose="020E0502030303020204" pitchFamily="34" charset="0"/>
              <a:ea typeface="黑体" panose="02010609060101010101" pitchFamily="49" charset="-122"/>
              <a:cs typeface="Leelawadee" panose="020B0502040204020203" pitchFamily="34" charset="-34"/>
            </a:rPr>
            <a:t>Step 1 </a:t>
          </a:r>
        </a:p>
        <a:p>
          <a:r>
            <a:rPr lang="zh-CN" altLang="en-US" sz="3200" b="1" dirty="0">
              <a:latin typeface="Leelawadee" panose="020B0502040204020203" pitchFamily="34" charset="-34"/>
              <a:ea typeface="黑体" panose="02010609060101010101" pitchFamily="49" charset="-122"/>
              <a:cs typeface="Leelawadee" panose="020B0502040204020203" pitchFamily="34" charset="-34"/>
            </a:rPr>
            <a:t>原文解读</a:t>
          </a:r>
        </a:p>
      </dgm:t>
    </dgm:pt>
    <dgm:pt modelId="{7AC6ED60-7708-4C46-A632-506B404241DE}" cxnId="{11FA5E43-00E8-43E1-B4C9-14DE5216C9CA}" type="parTrans">
      <dgm:prSet/>
      <dgm:spPr/>
      <dgm:t>
        <a:bodyPr/>
        <a:lstStyle/>
        <a:p>
          <a:endParaRPr lang="zh-CN" altLang="en-US"/>
        </a:p>
      </dgm:t>
    </dgm:pt>
    <dgm:pt modelId="{17AD33F9-4EBC-4373-BA8B-3C8663CC15CE}" cxnId="{11FA5E43-00E8-43E1-B4C9-14DE5216C9CA}" type="sibTrans">
      <dgm:prSet/>
      <dgm:spPr/>
      <dgm:t>
        <a:bodyPr/>
        <a:lstStyle/>
        <a:p>
          <a:endParaRPr lang="zh-CN" altLang="en-US"/>
        </a:p>
      </dgm:t>
    </dgm:pt>
    <dgm:pt modelId="{434EDDC1-D2CE-4470-A792-33250EBC0F0B}">
      <dgm:prSet phldrT="[文本]"/>
      <dgm:spPr/>
      <dgm:t>
        <a:bodyPr/>
        <a:lstStyle/>
        <a:p>
          <a:r>
            <a:rPr lang="zh-CN" altLang="en-US" b="1" dirty="0">
              <a:solidFill>
                <a:srgbClr val="FF9900"/>
              </a:solidFill>
              <a:latin typeface="黑体" panose="02010609060101010101" pitchFamily="49" charset="-122"/>
              <a:ea typeface="黑体" panose="02010609060101010101" pitchFamily="49" charset="-122"/>
            </a:rPr>
            <a:t>人物关系</a:t>
          </a:r>
        </a:p>
      </dgm:t>
    </dgm:pt>
    <dgm:pt modelId="{E402DD68-E77A-4C33-8467-53618CD90348}" cxnId="{03925BCC-D834-4B82-AE4A-B0F3F0C12660}" type="parTrans">
      <dgm:prSet/>
      <dgm:spPr/>
      <dgm:t>
        <a:bodyPr/>
        <a:lstStyle/>
        <a:p>
          <a:endParaRPr lang="zh-CN" altLang="en-US"/>
        </a:p>
      </dgm:t>
    </dgm:pt>
    <dgm:pt modelId="{D3D87FDE-6CD9-4252-85F7-EB3D97452C95}" cxnId="{03925BCC-D834-4B82-AE4A-B0F3F0C12660}" type="sibTrans">
      <dgm:prSet/>
      <dgm:spPr/>
      <dgm:t>
        <a:bodyPr/>
        <a:lstStyle/>
        <a:p>
          <a:endParaRPr lang="zh-CN" altLang="en-US"/>
        </a:p>
      </dgm:t>
    </dgm:pt>
    <dgm:pt modelId="{BB47A123-FF31-48DE-AA8E-87652814F037}">
      <dgm:prSet phldrT="[文本]"/>
      <dgm:spPr/>
      <dgm:t>
        <a:bodyPr/>
        <a:lstStyle/>
        <a:p>
          <a:r>
            <a:rPr lang="zh-CN" altLang="en-US" b="1" dirty="0">
              <a:solidFill>
                <a:srgbClr val="FF9900"/>
              </a:solidFill>
              <a:latin typeface="黑体" panose="02010609060101010101" pitchFamily="49" charset="-122"/>
              <a:ea typeface="黑体" panose="02010609060101010101" pitchFamily="49" charset="-122"/>
            </a:rPr>
            <a:t>情节线与情感线</a:t>
          </a:r>
        </a:p>
      </dgm:t>
    </dgm:pt>
    <dgm:pt modelId="{3B77F737-8611-4519-B35F-30A2852BA2A7}" cxnId="{70B34542-FC34-47CD-865E-C3765C7003E9}" type="parTrans">
      <dgm:prSet/>
      <dgm:spPr/>
      <dgm:t>
        <a:bodyPr/>
        <a:lstStyle/>
        <a:p>
          <a:endParaRPr lang="zh-CN" altLang="en-US"/>
        </a:p>
      </dgm:t>
    </dgm:pt>
    <dgm:pt modelId="{0FBDEC89-BBE3-492F-AF22-55D640815D15}" cxnId="{70B34542-FC34-47CD-865E-C3765C7003E9}" type="sibTrans">
      <dgm:prSet/>
      <dgm:spPr/>
      <dgm:t>
        <a:bodyPr/>
        <a:lstStyle/>
        <a:p>
          <a:endParaRPr lang="zh-CN" altLang="en-US"/>
        </a:p>
      </dgm:t>
    </dgm:pt>
    <dgm:pt modelId="{455A3841-B110-4A6D-8816-810D7B1D0F83}">
      <dgm:prSet phldrT="[文本]" custT="1"/>
      <dgm:spPr/>
      <dgm:t>
        <a:bodyPr/>
        <a:lstStyle/>
        <a:p>
          <a:r>
            <a:rPr lang="en-US" altLang="zh-CN" sz="2000" b="1" dirty="0">
              <a:latin typeface="Candara" panose="020E0502030303020204" pitchFamily="34" charset="0"/>
            </a:rPr>
            <a:t>Step 2</a:t>
          </a:r>
        </a:p>
        <a:p>
          <a:r>
            <a:rPr lang="zh-CN" altLang="en-US" sz="3200" b="1" dirty="0"/>
            <a:t>写前框架</a:t>
          </a:r>
        </a:p>
      </dgm:t>
    </dgm:pt>
    <dgm:pt modelId="{B5C4D5D0-0657-473F-A131-8BCE1AC8ECC1}" cxnId="{25EF3D23-CABB-403E-8C16-66A9BC2BD6A3}" type="parTrans">
      <dgm:prSet/>
      <dgm:spPr/>
      <dgm:t>
        <a:bodyPr/>
        <a:lstStyle/>
        <a:p>
          <a:endParaRPr lang="zh-CN" altLang="en-US"/>
        </a:p>
      </dgm:t>
    </dgm:pt>
    <dgm:pt modelId="{8B8A8142-17FE-473D-92F4-A64A9D7276F7}" cxnId="{25EF3D23-CABB-403E-8C16-66A9BC2BD6A3}" type="sibTrans">
      <dgm:prSet/>
      <dgm:spPr/>
      <dgm:t>
        <a:bodyPr/>
        <a:lstStyle/>
        <a:p>
          <a:endParaRPr lang="zh-CN" altLang="en-US"/>
        </a:p>
      </dgm:t>
    </dgm:pt>
    <dgm:pt modelId="{65DEAE0D-C5F9-4EDF-8D9F-77E09786F6D9}">
      <dgm:prSet phldrT="[文本]"/>
      <dgm:spPr/>
      <dgm:t>
        <a:bodyPr/>
        <a:lstStyle/>
        <a:p>
          <a:r>
            <a:rPr lang="zh-CN" altLang="en-US" b="1" dirty="0">
              <a:solidFill>
                <a:srgbClr val="008000"/>
              </a:solidFill>
            </a:rPr>
            <a:t>情节衔接</a:t>
          </a:r>
        </a:p>
      </dgm:t>
    </dgm:pt>
    <dgm:pt modelId="{F7B19103-F955-445A-98FD-B6CA29E41A6D}" cxnId="{42C5CA83-E8AD-4959-B619-AEFDEF2A11E3}" type="parTrans">
      <dgm:prSet/>
      <dgm:spPr/>
      <dgm:t>
        <a:bodyPr/>
        <a:lstStyle/>
        <a:p>
          <a:endParaRPr lang="zh-CN" altLang="en-US"/>
        </a:p>
      </dgm:t>
    </dgm:pt>
    <dgm:pt modelId="{B5128EE5-BCA7-4F8F-9F84-5156D90DB805}" cxnId="{42C5CA83-E8AD-4959-B619-AEFDEF2A11E3}" type="sibTrans">
      <dgm:prSet/>
      <dgm:spPr/>
      <dgm:t>
        <a:bodyPr/>
        <a:lstStyle/>
        <a:p>
          <a:endParaRPr lang="zh-CN" altLang="en-US"/>
        </a:p>
      </dgm:t>
    </dgm:pt>
    <dgm:pt modelId="{F23C3166-A4A1-4EAE-AB6C-EB34FCD48FA7}">
      <dgm:prSet phldrT="[文本]"/>
      <dgm:spPr/>
      <dgm:t>
        <a:bodyPr/>
        <a:lstStyle/>
        <a:p>
          <a:r>
            <a:rPr lang="zh-CN" altLang="en-US" b="1" dirty="0">
              <a:solidFill>
                <a:srgbClr val="008000"/>
              </a:solidFill>
            </a:rPr>
            <a:t>问题解决</a:t>
          </a:r>
        </a:p>
      </dgm:t>
    </dgm:pt>
    <dgm:pt modelId="{2491EE2C-3FB2-41A0-B57A-856681B50402}" cxnId="{5CCA3D40-89F2-4978-8207-79165AEEA4F2}" type="parTrans">
      <dgm:prSet/>
      <dgm:spPr/>
      <dgm:t>
        <a:bodyPr/>
        <a:lstStyle/>
        <a:p>
          <a:endParaRPr lang="zh-CN" altLang="en-US"/>
        </a:p>
      </dgm:t>
    </dgm:pt>
    <dgm:pt modelId="{6130E057-31C4-48AC-ADFF-0AC52D2E7B7A}" cxnId="{5CCA3D40-89F2-4978-8207-79165AEEA4F2}" type="sibTrans">
      <dgm:prSet/>
      <dgm:spPr/>
      <dgm:t>
        <a:bodyPr/>
        <a:lstStyle/>
        <a:p>
          <a:endParaRPr lang="zh-CN" altLang="en-US"/>
        </a:p>
      </dgm:t>
    </dgm:pt>
    <dgm:pt modelId="{625751E1-9DEB-4F7E-8EDA-11011CC205C1}">
      <dgm:prSet phldrT="[文本]" custT="1"/>
      <dgm:spPr/>
      <dgm:t>
        <a:bodyPr/>
        <a:lstStyle/>
        <a:p>
          <a:r>
            <a:rPr lang="en-US" altLang="zh-CN" sz="2000" b="1" dirty="0">
              <a:latin typeface="Candara" panose="020E0502030303020204" pitchFamily="34" charset="0"/>
            </a:rPr>
            <a:t>Step 3</a:t>
          </a:r>
        </a:p>
        <a:p>
          <a:r>
            <a:rPr lang="zh-CN" altLang="en-US" sz="3200" b="1" dirty="0"/>
            <a:t>整体写作</a:t>
          </a:r>
        </a:p>
      </dgm:t>
    </dgm:pt>
    <dgm:pt modelId="{815458B3-43DC-494E-A632-CC7DA94D74BF}" cxnId="{7DE7333E-33C6-4415-A3D9-4F44FB72714E}" type="parTrans">
      <dgm:prSet/>
      <dgm:spPr/>
      <dgm:t>
        <a:bodyPr/>
        <a:lstStyle/>
        <a:p>
          <a:endParaRPr lang="zh-CN" altLang="en-US"/>
        </a:p>
      </dgm:t>
    </dgm:pt>
    <dgm:pt modelId="{C0EF1DAB-AB74-4592-9853-D914FA2EE402}" cxnId="{7DE7333E-33C6-4415-A3D9-4F44FB72714E}" type="sibTrans">
      <dgm:prSet/>
      <dgm:spPr/>
      <dgm:t>
        <a:bodyPr/>
        <a:lstStyle/>
        <a:p>
          <a:endParaRPr lang="zh-CN" altLang="en-US"/>
        </a:p>
      </dgm:t>
    </dgm:pt>
    <dgm:pt modelId="{776259EC-1D1F-41AA-B2D8-541560D88485}">
      <dgm:prSet phldrT="[文本]"/>
      <dgm:spPr/>
      <dgm:t>
        <a:bodyPr/>
        <a:lstStyle/>
        <a:p>
          <a:r>
            <a:rPr lang="zh-CN" altLang="en-US" b="1" dirty="0">
              <a:solidFill>
                <a:srgbClr val="0070C0"/>
              </a:solidFill>
            </a:rPr>
            <a:t>句法应用</a:t>
          </a:r>
        </a:p>
      </dgm:t>
    </dgm:pt>
    <dgm:pt modelId="{56B9BC5F-561D-43CE-A051-6A8CA868AF53}" cxnId="{6ACFDCCA-2C4D-433C-8691-3482C0FFB6AA}" type="parTrans">
      <dgm:prSet/>
      <dgm:spPr/>
      <dgm:t>
        <a:bodyPr/>
        <a:lstStyle/>
        <a:p>
          <a:endParaRPr lang="zh-CN" altLang="en-US"/>
        </a:p>
      </dgm:t>
    </dgm:pt>
    <dgm:pt modelId="{61A16D94-8EF7-4090-9C2A-AED67C590631}" cxnId="{6ACFDCCA-2C4D-433C-8691-3482C0FFB6AA}" type="sibTrans">
      <dgm:prSet/>
      <dgm:spPr/>
      <dgm:t>
        <a:bodyPr/>
        <a:lstStyle/>
        <a:p>
          <a:endParaRPr lang="zh-CN" altLang="en-US"/>
        </a:p>
      </dgm:t>
    </dgm:pt>
    <dgm:pt modelId="{FA3694F7-323C-4434-B9A8-6F5EC6E891B7}">
      <dgm:prSet phldrT="[文本]"/>
      <dgm:spPr/>
      <dgm:t>
        <a:bodyPr/>
        <a:lstStyle/>
        <a:p>
          <a:r>
            <a:rPr lang="zh-CN" altLang="en-US" b="1" dirty="0">
              <a:solidFill>
                <a:srgbClr val="0070C0"/>
              </a:solidFill>
            </a:rPr>
            <a:t>内容完整</a:t>
          </a:r>
        </a:p>
      </dgm:t>
    </dgm:pt>
    <dgm:pt modelId="{184BA616-C756-42F3-AA24-A3F2E54A0CE4}" cxnId="{1853A8DE-BE50-49EC-80CA-63397B01DC8D}" type="parTrans">
      <dgm:prSet/>
      <dgm:spPr/>
      <dgm:t>
        <a:bodyPr/>
        <a:lstStyle/>
        <a:p>
          <a:endParaRPr lang="zh-CN" altLang="en-US"/>
        </a:p>
      </dgm:t>
    </dgm:pt>
    <dgm:pt modelId="{B89B2FCF-7D2B-47D9-AB5B-174859002AF2}" cxnId="{1853A8DE-BE50-49EC-80CA-63397B01DC8D}" type="sibTrans">
      <dgm:prSet/>
      <dgm:spPr/>
      <dgm:t>
        <a:bodyPr/>
        <a:lstStyle/>
        <a:p>
          <a:endParaRPr lang="zh-CN" altLang="en-US"/>
        </a:p>
      </dgm:t>
    </dgm:pt>
    <dgm:pt modelId="{3788C487-D649-4B7B-82D8-B8CF06D02BB6}">
      <dgm:prSet phldrT="[文本]"/>
      <dgm:spPr/>
      <dgm:t>
        <a:bodyPr/>
        <a:lstStyle/>
        <a:p>
          <a:r>
            <a:rPr lang="zh-CN" altLang="en-US" b="1" dirty="0">
              <a:solidFill>
                <a:srgbClr val="FF9900"/>
              </a:solidFill>
              <a:latin typeface="黑体" panose="02010609060101010101" pitchFamily="49" charset="-122"/>
              <a:ea typeface="黑体" panose="02010609060101010101" pitchFamily="49" charset="-122"/>
            </a:rPr>
            <a:t>线索、伏笔</a:t>
          </a:r>
        </a:p>
      </dgm:t>
    </dgm:pt>
    <dgm:pt modelId="{6AE08A78-456C-492F-9ED5-0EC100E8783E}" cxnId="{644C6F68-3D0C-4E37-97F8-8A0BC2199D20}" type="parTrans">
      <dgm:prSet/>
      <dgm:spPr/>
      <dgm:t>
        <a:bodyPr/>
        <a:lstStyle/>
        <a:p>
          <a:endParaRPr lang="zh-CN" altLang="en-US"/>
        </a:p>
      </dgm:t>
    </dgm:pt>
    <dgm:pt modelId="{7E14F00A-D011-4B5F-B762-374D93FE9A4B}" cxnId="{644C6F68-3D0C-4E37-97F8-8A0BC2199D20}" type="sibTrans">
      <dgm:prSet/>
      <dgm:spPr/>
      <dgm:t>
        <a:bodyPr/>
        <a:lstStyle/>
        <a:p>
          <a:endParaRPr lang="zh-CN" altLang="en-US"/>
        </a:p>
      </dgm:t>
    </dgm:pt>
    <dgm:pt modelId="{61F5EEE8-CC15-40E1-994E-819E6D268308}">
      <dgm:prSet phldrT="[文本]"/>
      <dgm:spPr/>
      <dgm:t>
        <a:bodyPr/>
        <a:lstStyle/>
        <a:p>
          <a:r>
            <a:rPr lang="zh-CN" altLang="en-US" b="1" dirty="0">
              <a:solidFill>
                <a:srgbClr val="008000"/>
              </a:solidFill>
            </a:rPr>
            <a:t>主题挖掘</a:t>
          </a:r>
        </a:p>
      </dgm:t>
    </dgm:pt>
    <dgm:pt modelId="{F5D3131A-C4A0-41B2-A1D2-3DB2AA18B3ED}" cxnId="{8D260082-7D1C-4597-ADF8-FBDF56A3FFD6}" type="parTrans">
      <dgm:prSet/>
      <dgm:spPr/>
      <dgm:t>
        <a:bodyPr/>
        <a:lstStyle/>
        <a:p>
          <a:endParaRPr lang="zh-CN" altLang="en-US"/>
        </a:p>
      </dgm:t>
    </dgm:pt>
    <dgm:pt modelId="{1106A187-3149-4964-BBBE-C0A064E3B929}" cxnId="{8D260082-7D1C-4597-ADF8-FBDF56A3FFD6}" type="sibTrans">
      <dgm:prSet/>
      <dgm:spPr/>
      <dgm:t>
        <a:bodyPr/>
        <a:lstStyle/>
        <a:p>
          <a:endParaRPr lang="zh-CN" altLang="en-US"/>
        </a:p>
      </dgm:t>
    </dgm:pt>
    <dgm:pt modelId="{F5CFD841-3215-4EA6-A054-C0CD0AAE5AF9}">
      <dgm:prSet phldrT="[文本]"/>
      <dgm:spPr/>
      <dgm:t>
        <a:bodyPr/>
        <a:lstStyle/>
        <a:p>
          <a:r>
            <a:rPr lang="zh-CN" altLang="en-US" b="1" dirty="0">
              <a:solidFill>
                <a:srgbClr val="008000"/>
              </a:solidFill>
            </a:rPr>
            <a:t>情感带入</a:t>
          </a:r>
        </a:p>
      </dgm:t>
    </dgm:pt>
    <dgm:pt modelId="{7CF85516-E2BE-4800-8804-1756147EFBA9}" cxnId="{B25AE74F-CFFC-4323-B0D7-526C55D1A7EA}" type="parTrans">
      <dgm:prSet/>
      <dgm:spPr/>
      <dgm:t>
        <a:bodyPr/>
        <a:lstStyle/>
        <a:p>
          <a:endParaRPr lang="zh-CN" altLang="en-US"/>
        </a:p>
      </dgm:t>
    </dgm:pt>
    <dgm:pt modelId="{931D10C7-368D-4D49-ABF8-0E4CC404BFE2}" cxnId="{B25AE74F-CFFC-4323-B0D7-526C55D1A7EA}" type="sibTrans">
      <dgm:prSet/>
      <dgm:spPr/>
      <dgm:t>
        <a:bodyPr/>
        <a:lstStyle/>
        <a:p>
          <a:endParaRPr lang="zh-CN" altLang="en-US"/>
        </a:p>
      </dgm:t>
    </dgm:pt>
    <dgm:pt modelId="{3E86A451-9EF5-4E41-B290-20C859986E9D}">
      <dgm:prSet phldrT="[文本]"/>
      <dgm:spPr/>
      <dgm:t>
        <a:bodyPr/>
        <a:lstStyle/>
        <a:p>
          <a:r>
            <a:rPr lang="zh-CN" altLang="en-US" b="1" dirty="0">
              <a:solidFill>
                <a:srgbClr val="FF9900"/>
              </a:solidFill>
              <a:latin typeface="黑体" panose="02010609060101010101" pitchFamily="49" charset="-122"/>
              <a:ea typeface="黑体" panose="02010609060101010101" pitchFamily="49" charset="-122"/>
            </a:rPr>
            <a:t>主要矛盾</a:t>
          </a:r>
          <a:r>
            <a:rPr lang="en-US" altLang="zh-CN" b="1" dirty="0">
              <a:solidFill>
                <a:srgbClr val="FF9900"/>
              </a:solidFill>
              <a:latin typeface="黑体" panose="02010609060101010101" pitchFamily="49" charset="-122"/>
              <a:ea typeface="黑体" panose="02010609060101010101" pitchFamily="49" charset="-122"/>
            </a:rPr>
            <a:t>/</a:t>
          </a:r>
          <a:r>
            <a:rPr lang="zh-CN" altLang="en-US" b="1" dirty="0">
              <a:solidFill>
                <a:srgbClr val="FF9900"/>
              </a:solidFill>
              <a:latin typeface="黑体" panose="02010609060101010101" pitchFamily="49" charset="-122"/>
              <a:ea typeface="黑体" panose="02010609060101010101" pitchFamily="49" charset="-122"/>
            </a:rPr>
            <a:t>冲突</a:t>
          </a:r>
        </a:p>
      </dgm:t>
    </dgm:pt>
    <dgm:pt modelId="{9D25A644-1862-471D-9C14-EF99191EC062}" cxnId="{62659EEC-4785-4002-BABF-7B2FE245F854}" type="parTrans">
      <dgm:prSet/>
      <dgm:spPr/>
      <dgm:t>
        <a:bodyPr/>
        <a:lstStyle/>
        <a:p>
          <a:endParaRPr lang="zh-CN" altLang="en-US"/>
        </a:p>
      </dgm:t>
    </dgm:pt>
    <dgm:pt modelId="{46D35CD9-750D-429B-B3F0-8DE1FA35E04E}" cxnId="{62659EEC-4785-4002-BABF-7B2FE245F854}" type="sibTrans">
      <dgm:prSet/>
      <dgm:spPr/>
      <dgm:t>
        <a:bodyPr/>
        <a:lstStyle/>
        <a:p>
          <a:endParaRPr lang="zh-CN" altLang="en-US"/>
        </a:p>
      </dgm:t>
    </dgm:pt>
    <dgm:pt modelId="{CE1B0D12-F5DA-4BC2-BA2A-15E067B45D36}">
      <dgm:prSet phldrT="[文本]"/>
      <dgm:spPr/>
      <dgm:t>
        <a:bodyPr/>
        <a:lstStyle/>
        <a:p>
          <a:r>
            <a:rPr lang="zh-CN" altLang="en-US" b="1" dirty="0">
              <a:solidFill>
                <a:srgbClr val="0070C0"/>
              </a:solidFill>
            </a:rPr>
            <a:t>衔接设置</a:t>
          </a:r>
        </a:p>
      </dgm:t>
    </dgm:pt>
    <dgm:pt modelId="{FFBEAA06-CFAF-43D3-922B-DCE8F9139153}" cxnId="{AC442620-CB96-43BD-96AE-0C91C330DE2A}" type="parTrans">
      <dgm:prSet/>
      <dgm:spPr/>
      <dgm:t>
        <a:bodyPr/>
        <a:lstStyle/>
        <a:p>
          <a:endParaRPr lang="zh-CN" altLang="en-US"/>
        </a:p>
      </dgm:t>
    </dgm:pt>
    <dgm:pt modelId="{E7C60352-5292-4A73-9BDA-1E2989ACD3DD}" cxnId="{AC442620-CB96-43BD-96AE-0C91C330DE2A}" type="sibTrans">
      <dgm:prSet/>
      <dgm:spPr/>
      <dgm:t>
        <a:bodyPr/>
        <a:lstStyle/>
        <a:p>
          <a:endParaRPr lang="zh-CN" altLang="en-US"/>
        </a:p>
      </dgm:t>
    </dgm:pt>
    <dgm:pt modelId="{C0536713-A81B-4A34-84BA-E8E5D4C763FF}">
      <dgm:prSet phldrT="[文本]"/>
      <dgm:spPr/>
      <dgm:t>
        <a:bodyPr/>
        <a:lstStyle/>
        <a:p>
          <a:r>
            <a:rPr lang="zh-CN" altLang="en-US" b="1" dirty="0">
              <a:solidFill>
                <a:srgbClr val="0070C0"/>
              </a:solidFill>
            </a:rPr>
            <a:t>融合检验</a:t>
          </a:r>
        </a:p>
      </dgm:t>
    </dgm:pt>
    <dgm:pt modelId="{219FF60D-67B5-4AC8-B9FD-70667A50E72B}" cxnId="{EDE5896D-1102-42D6-AEBD-E59EBA82D188}" type="parTrans">
      <dgm:prSet/>
      <dgm:spPr/>
      <dgm:t>
        <a:bodyPr/>
        <a:lstStyle/>
        <a:p>
          <a:endParaRPr lang="zh-CN" altLang="en-US"/>
        </a:p>
      </dgm:t>
    </dgm:pt>
    <dgm:pt modelId="{3E5BE252-9E55-4E38-8D7F-0EA9B0506BEB}" cxnId="{EDE5896D-1102-42D6-AEBD-E59EBA82D188}" type="sibTrans">
      <dgm:prSet/>
      <dgm:spPr/>
      <dgm:t>
        <a:bodyPr/>
        <a:lstStyle/>
        <a:p>
          <a:endParaRPr lang="zh-CN" altLang="en-US"/>
        </a:p>
      </dgm:t>
    </dgm:pt>
    <dgm:pt modelId="{A97C5209-C4A9-4B9D-92FD-DA7F5E3D8EB5}" type="pres">
      <dgm:prSet presAssocID="{163AF56B-C98F-47BB-86F5-CB27A8A57062}" presName="Name0" presStyleCnt="0">
        <dgm:presLayoutVars>
          <dgm:dir/>
          <dgm:animLvl val="lvl"/>
          <dgm:resizeHandles val="exact"/>
        </dgm:presLayoutVars>
      </dgm:prSet>
      <dgm:spPr/>
    </dgm:pt>
    <dgm:pt modelId="{9EBD40AE-7F75-4519-AF9E-AB7D87FFD8FC}" type="pres">
      <dgm:prSet presAssocID="{163AF56B-C98F-47BB-86F5-CB27A8A57062}" presName="tSp" presStyleCnt="0"/>
      <dgm:spPr/>
    </dgm:pt>
    <dgm:pt modelId="{EC383BA0-3DEE-4D41-B901-B68ABBCD3502}" type="pres">
      <dgm:prSet presAssocID="{163AF56B-C98F-47BB-86F5-CB27A8A57062}" presName="bSp" presStyleCnt="0"/>
      <dgm:spPr/>
    </dgm:pt>
    <dgm:pt modelId="{B3C1D46E-D9B8-4C67-A01F-B2E7CA7D5C24}" type="pres">
      <dgm:prSet presAssocID="{163AF56B-C98F-47BB-86F5-CB27A8A57062}" presName="process" presStyleCnt="0"/>
      <dgm:spPr/>
    </dgm:pt>
    <dgm:pt modelId="{8B21927B-335D-4CA4-9CCA-848F08B910B3}" type="pres">
      <dgm:prSet presAssocID="{147B5A84-9C78-4047-A8E0-EFF1078FE928}" presName="composite1" presStyleCnt="0"/>
      <dgm:spPr/>
    </dgm:pt>
    <dgm:pt modelId="{39EA764B-3699-45A2-890A-44A522F20E1D}" type="pres">
      <dgm:prSet presAssocID="{147B5A84-9C78-4047-A8E0-EFF1078FE928}" presName="dummyNode1" presStyleLbl="node1" presStyleIdx="0" presStyleCnt="3"/>
      <dgm:spPr/>
    </dgm:pt>
    <dgm:pt modelId="{D331D6F1-344D-4630-B249-57FBF5A0EAA9}" type="pres">
      <dgm:prSet presAssocID="{147B5A84-9C78-4047-A8E0-EFF1078FE928}" presName="childNode1" presStyleLbl="bgAcc1" presStyleIdx="0" presStyleCnt="3">
        <dgm:presLayoutVars>
          <dgm:bulletEnabled val="1"/>
        </dgm:presLayoutVars>
      </dgm:prSet>
      <dgm:spPr/>
    </dgm:pt>
    <dgm:pt modelId="{26CBFD98-C5A8-4FC4-95BA-8C9F997EC64F}" type="pres">
      <dgm:prSet presAssocID="{147B5A84-9C78-4047-A8E0-EFF1078FE928}" presName="childNode1tx" presStyleLbl="bgAcc1" presStyleIdx="0" presStyleCnt="3">
        <dgm:presLayoutVars>
          <dgm:bulletEnabled val="1"/>
        </dgm:presLayoutVars>
      </dgm:prSet>
      <dgm:spPr/>
    </dgm:pt>
    <dgm:pt modelId="{8B6F0568-FE47-41B3-B470-731EFB17FBAF}" type="pres">
      <dgm:prSet presAssocID="{147B5A84-9C78-4047-A8E0-EFF1078FE928}" presName="parentNode1" presStyleLbl="node1" presStyleIdx="0" presStyleCnt="3" custScaleX="97169" custScaleY="115306">
        <dgm:presLayoutVars>
          <dgm:chMax val="1"/>
          <dgm:bulletEnabled val="1"/>
        </dgm:presLayoutVars>
      </dgm:prSet>
      <dgm:spPr/>
    </dgm:pt>
    <dgm:pt modelId="{619AEBDC-8E9A-4621-B944-CC134BB1F8F7}" type="pres">
      <dgm:prSet presAssocID="{147B5A84-9C78-4047-A8E0-EFF1078FE928}" presName="connSite1" presStyleCnt="0"/>
      <dgm:spPr/>
    </dgm:pt>
    <dgm:pt modelId="{0E3C6F0E-E703-49FE-93DE-5EB56C95B820}" type="pres">
      <dgm:prSet presAssocID="{17AD33F9-4EBC-4373-BA8B-3C8663CC15CE}" presName="Name9" presStyleLbl="sibTrans2D1" presStyleIdx="0" presStyleCnt="2"/>
      <dgm:spPr/>
    </dgm:pt>
    <dgm:pt modelId="{A46C2162-B6B2-4311-BFE6-74F6BE2B6B69}" type="pres">
      <dgm:prSet presAssocID="{455A3841-B110-4A6D-8816-810D7B1D0F83}" presName="composite2" presStyleCnt="0"/>
      <dgm:spPr/>
    </dgm:pt>
    <dgm:pt modelId="{8936EE9F-8655-4179-BCF3-9B2299FB0569}" type="pres">
      <dgm:prSet presAssocID="{455A3841-B110-4A6D-8816-810D7B1D0F83}" presName="dummyNode2" presStyleLbl="node1" presStyleIdx="0" presStyleCnt="3"/>
      <dgm:spPr/>
    </dgm:pt>
    <dgm:pt modelId="{5C48E329-6299-4C48-B859-9266083A6541}" type="pres">
      <dgm:prSet presAssocID="{455A3841-B110-4A6D-8816-810D7B1D0F83}" presName="childNode2" presStyleLbl="bgAcc1" presStyleIdx="1" presStyleCnt="3">
        <dgm:presLayoutVars>
          <dgm:bulletEnabled val="1"/>
        </dgm:presLayoutVars>
      </dgm:prSet>
      <dgm:spPr/>
    </dgm:pt>
    <dgm:pt modelId="{04F79BEC-B678-403E-8043-C5382502795A}" type="pres">
      <dgm:prSet presAssocID="{455A3841-B110-4A6D-8816-810D7B1D0F83}" presName="childNode2tx" presStyleLbl="bgAcc1" presStyleIdx="1" presStyleCnt="3">
        <dgm:presLayoutVars>
          <dgm:bulletEnabled val="1"/>
        </dgm:presLayoutVars>
      </dgm:prSet>
      <dgm:spPr/>
    </dgm:pt>
    <dgm:pt modelId="{14D145D3-A5D8-443D-87A7-C17FF70A3AE6}" type="pres">
      <dgm:prSet presAssocID="{455A3841-B110-4A6D-8816-810D7B1D0F83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16C0DE62-6701-4100-A25C-42807033CCE1}" type="pres">
      <dgm:prSet presAssocID="{455A3841-B110-4A6D-8816-810D7B1D0F83}" presName="connSite2" presStyleCnt="0"/>
      <dgm:spPr/>
    </dgm:pt>
    <dgm:pt modelId="{3DC823AC-9714-4520-8867-7538EDE503D7}" type="pres">
      <dgm:prSet presAssocID="{8B8A8142-17FE-473D-92F4-A64A9D7276F7}" presName="Name18" presStyleLbl="sibTrans2D1" presStyleIdx="1" presStyleCnt="2"/>
      <dgm:spPr/>
    </dgm:pt>
    <dgm:pt modelId="{D2E4755F-C1B7-414E-ADC0-5E3E57E32215}" type="pres">
      <dgm:prSet presAssocID="{625751E1-9DEB-4F7E-8EDA-11011CC205C1}" presName="composite1" presStyleCnt="0"/>
      <dgm:spPr/>
    </dgm:pt>
    <dgm:pt modelId="{D35D6F15-1072-4A9D-88C5-1B4FF4DE3BFA}" type="pres">
      <dgm:prSet presAssocID="{625751E1-9DEB-4F7E-8EDA-11011CC205C1}" presName="dummyNode1" presStyleLbl="node1" presStyleIdx="1" presStyleCnt="3"/>
      <dgm:spPr/>
    </dgm:pt>
    <dgm:pt modelId="{D9E7085C-C371-4DD4-974D-3C60A6D0B019}" type="pres">
      <dgm:prSet presAssocID="{625751E1-9DEB-4F7E-8EDA-11011CC205C1}" presName="childNode1" presStyleLbl="bgAcc1" presStyleIdx="2" presStyleCnt="3" custLinFactNeighborX="-376" custLinFactNeighborY="-1367">
        <dgm:presLayoutVars>
          <dgm:bulletEnabled val="1"/>
        </dgm:presLayoutVars>
      </dgm:prSet>
      <dgm:spPr/>
    </dgm:pt>
    <dgm:pt modelId="{67BAF0D2-4A4D-422F-97B4-519DCBC15623}" type="pres">
      <dgm:prSet presAssocID="{625751E1-9DEB-4F7E-8EDA-11011CC205C1}" presName="childNode1tx" presStyleLbl="bgAcc1" presStyleIdx="2" presStyleCnt="3">
        <dgm:presLayoutVars>
          <dgm:bulletEnabled val="1"/>
        </dgm:presLayoutVars>
      </dgm:prSet>
      <dgm:spPr/>
    </dgm:pt>
    <dgm:pt modelId="{7DEF6B3D-D384-44AE-A50E-773DFF897ADF}" type="pres">
      <dgm:prSet presAssocID="{625751E1-9DEB-4F7E-8EDA-11011CC205C1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9C8E92A8-536A-4E7E-BA44-3FC45D2831B2}" type="pres">
      <dgm:prSet presAssocID="{625751E1-9DEB-4F7E-8EDA-11011CC205C1}" presName="connSite1" presStyleCnt="0"/>
      <dgm:spPr/>
    </dgm:pt>
  </dgm:ptLst>
  <dgm:cxnLst>
    <dgm:cxn modelId="{841E0C07-9CAB-4D38-B24D-82227814B97D}" type="presOf" srcId="{F23C3166-A4A1-4EAE-AB6C-EB34FCD48FA7}" destId="{04F79BEC-B678-403E-8043-C5382502795A}" srcOrd="1" destOrd="2" presId="urn:microsoft.com/office/officeart/2005/8/layout/hProcess4"/>
    <dgm:cxn modelId="{CBCF1912-A3F8-4FDE-8989-D676A40BD3BB}" type="presOf" srcId="{434EDDC1-D2CE-4470-A792-33250EBC0F0B}" destId="{D331D6F1-344D-4630-B249-57FBF5A0EAA9}" srcOrd="0" destOrd="0" presId="urn:microsoft.com/office/officeart/2005/8/layout/hProcess4"/>
    <dgm:cxn modelId="{CB904212-8518-4D58-BF45-7A85640999BD}" type="presOf" srcId="{147B5A84-9C78-4047-A8E0-EFF1078FE928}" destId="{8B6F0568-FE47-41B3-B470-731EFB17FBAF}" srcOrd="0" destOrd="0" presId="urn:microsoft.com/office/officeart/2005/8/layout/hProcess4"/>
    <dgm:cxn modelId="{E1174518-5A42-4D45-B1BF-87FF1D8ECC04}" type="presOf" srcId="{65DEAE0D-C5F9-4EDF-8D9F-77E09786F6D9}" destId="{04F79BEC-B678-403E-8043-C5382502795A}" srcOrd="1" destOrd="0" presId="urn:microsoft.com/office/officeart/2005/8/layout/hProcess4"/>
    <dgm:cxn modelId="{F448A41A-DEA7-47ED-A932-075035023AB7}" type="presOf" srcId="{F5CFD841-3215-4EA6-A054-C0CD0AAE5AF9}" destId="{04F79BEC-B678-403E-8043-C5382502795A}" srcOrd="1" destOrd="1" presId="urn:microsoft.com/office/officeart/2005/8/layout/hProcess4"/>
    <dgm:cxn modelId="{C23C4E1B-ABF4-4463-9F82-8D1805C88861}" type="presOf" srcId="{61F5EEE8-CC15-40E1-994E-819E6D268308}" destId="{04F79BEC-B678-403E-8043-C5382502795A}" srcOrd="1" destOrd="3" presId="urn:microsoft.com/office/officeart/2005/8/layout/hProcess4"/>
    <dgm:cxn modelId="{AC442620-CB96-43BD-96AE-0C91C330DE2A}" srcId="{625751E1-9DEB-4F7E-8EDA-11011CC205C1}" destId="{CE1B0D12-F5DA-4BC2-BA2A-15E067B45D36}" srcOrd="1" destOrd="0" parTransId="{FFBEAA06-CFAF-43D3-922B-DCE8F9139153}" sibTransId="{E7C60352-5292-4A73-9BDA-1E2989ACD3DD}"/>
    <dgm:cxn modelId="{25EF3D23-CABB-403E-8C16-66A9BC2BD6A3}" srcId="{163AF56B-C98F-47BB-86F5-CB27A8A57062}" destId="{455A3841-B110-4A6D-8816-810D7B1D0F83}" srcOrd="1" destOrd="0" parTransId="{B5C4D5D0-0657-473F-A131-8BCE1AC8ECC1}" sibTransId="{8B8A8142-17FE-473D-92F4-A64A9D7276F7}"/>
    <dgm:cxn modelId="{D2E3C838-42E2-4313-AD6F-F24925ECCD60}" type="presOf" srcId="{776259EC-1D1F-41AA-B2D8-541560D88485}" destId="{D9E7085C-C371-4DD4-974D-3C60A6D0B019}" srcOrd="0" destOrd="0" presId="urn:microsoft.com/office/officeart/2005/8/layout/hProcess4"/>
    <dgm:cxn modelId="{7DE7333E-33C6-4415-A3D9-4F44FB72714E}" srcId="{163AF56B-C98F-47BB-86F5-CB27A8A57062}" destId="{625751E1-9DEB-4F7E-8EDA-11011CC205C1}" srcOrd="2" destOrd="0" parTransId="{815458B3-43DC-494E-A632-CC7DA94D74BF}" sibTransId="{C0EF1DAB-AB74-4592-9853-D914FA2EE402}"/>
    <dgm:cxn modelId="{5CCA3D40-89F2-4978-8207-79165AEEA4F2}" srcId="{455A3841-B110-4A6D-8816-810D7B1D0F83}" destId="{F23C3166-A4A1-4EAE-AB6C-EB34FCD48FA7}" srcOrd="2" destOrd="0" parTransId="{2491EE2C-3FB2-41A0-B57A-856681B50402}" sibTransId="{6130E057-31C4-48AC-ADFF-0AC52D2E7B7A}"/>
    <dgm:cxn modelId="{5F01CE5F-820D-48FC-BB58-C1DBD649A906}" type="presOf" srcId="{434EDDC1-D2CE-4470-A792-33250EBC0F0B}" destId="{26CBFD98-C5A8-4FC4-95BA-8C9F997EC64F}" srcOrd="1" destOrd="0" presId="urn:microsoft.com/office/officeart/2005/8/layout/hProcess4"/>
    <dgm:cxn modelId="{5F028041-387A-4F0F-A6C3-341E801ABCED}" type="presOf" srcId="{FA3694F7-323C-4434-B9A8-6F5EC6E891B7}" destId="{D9E7085C-C371-4DD4-974D-3C60A6D0B019}" srcOrd="0" destOrd="2" presId="urn:microsoft.com/office/officeart/2005/8/layout/hProcess4"/>
    <dgm:cxn modelId="{70B34542-FC34-47CD-865E-C3765C7003E9}" srcId="{147B5A84-9C78-4047-A8E0-EFF1078FE928}" destId="{BB47A123-FF31-48DE-AA8E-87652814F037}" srcOrd="1" destOrd="0" parTransId="{3B77F737-8611-4519-B35F-30A2852BA2A7}" sibTransId="{0FBDEC89-BBE3-492F-AF22-55D640815D15}"/>
    <dgm:cxn modelId="{11FA5E43-00E8-43E1-B4C9-14DE5216C9CA}" srcId="{163AF56B-C98F-47BB-86F5-CB27A8A57062}" destId="{147B5A84-9C78-4047-A8E0-EFF1078FE928}" srcOrd="0" destOrd="0" parTransId="{7AC6ED60-7708-4C46-A632-506B404241DE}" sibTransId="{17AD33F9-4EBC-4373-BA8B-3C8663CC15CE}"/>
    <dgm:cxn modelId="{F2F60C65-D9D8-41D0-9AF5-AAEFA1D09FC8}" type="presOf" srcId="{8B8A8142-17FE-473D-92F4-A64A9D7276F7}" destId="{3DC823AC-9714-4520-8867-7538EDE503D7}" srcOrd="0" destOrd="0" presId="urn:microsoft.com/office/officeart/2005/8/layout/hProcess4"/>
    <dgm:cxn modelId="{644C6F68-3D0C-4E37-97F8-8A0BC2199D20}" srcId="{147B5A84-9C78-4047-A8E0-EFF1078FE928}" destId="{3788C487-D649-4B7B-82D8-B8CF06D02BB6}" srcOrd="3" destOrd="0" parTransId="{6AE08A78-456C-492F-9ED5-0EC100E8783E}" sibTransId="{7E14F00A-D011-4B5F-B762-374D93FE9A4B}"/>
    <dgm:cxn modelId="{EDE5896D-1102-42D6-AEBD-E59EBA82D188}" srcId="{625751E1-9DEB-4F7E-8EDA-11011CC205C1}" destId="{C0536713-A81B-4A34-84BA-E8E5D4C763FF}" srcOrd="3" destOrd="0" parTransId="{219FF60D-67B5-4AC8-B9FD-70667A50E72B}" sibTransId="{3E5BE252-9E55-4E38-8D7F-0EA9B0506BEB}"/>
    <dgm:cxn modelId="{B25AE74F-CFFC-4323-B0D7-526C55D1A7EA}" srcId="{455A3841-B110-4A6D-8816-810D7B1D0F83}" destId="{F5CFD841-3215-4EA6-A054-C0CD0AAE5AF9}" srcOrd="1" destOrd="0" parTransId="{7CF85516-E2BE-4800-8804-1756147EFBA9}" sibTransId="{931D10C7-368D-4D49-ABF8-0E4CC404BFE2}"/>
    <dgm:cxn modelId="{1D88B772-84E6-4987-A82A-96C238F20FAC}" type="presOf" srcId="{3E86A451-9EF5-4E41-B290-20C859986E9D}" destId="{D331D6F1-344D-4630-B249-57FBF5A0EAA9}" srcOrd="0" destOrd="2" presId="urn:microsoft.com/office/officeart/2005/8/layout/hProcess4"/>
    <dgm:cxn modelId="{922B8376-6CB5-4313-8807-29A9047A92BA}" type="presOf" srcId="{BB47A123-FF31-48DE-AA8E-87652814F037}" destId="{D331D6F1-344D-4630-B249-57FBF5A0EAA9}" srcOrd="0" destOrd="1" presId="urn:microsoft.com/office/officeart/2005/8/layout/hProcess4"/>
    <dgm:cxn modelId="{C4A5B677-DC73-4423-890A-113384A38B20}" type="presOf" srcId="{CE1B0D12-F5DA-4BC2-BA2A-15E067B45D36}" destId="{67BAF0D2-4A4D-422F-97B4-519DCBC15623}" srcOrd="1" destOrd="1" presId="urn:microsoft.com/office/officeart/2005/8/layout/hProcess4"/>
    <dgm:cxn modelId="{72097D7A-14D1-41FD-B0E0-098A4F02046B}" type="presOf" srcId="{61F5EEE8-CC15-40E1-994E-819E6D268308}" destId="{5C48E329-6299-4C48-B859-9266083A6541}" srcOrd="0" destOrd="3" presId="urn:microsoft.com/office/officeart/2005/8/layout/hProcess4"/>
    <dgm:cxn modelId="{C8A0C67C-E295-4345-B453-C5B8938C652C}" type="presOf" srcId="{625751E1-9DEB-4F7E-8EDA-11011CC205C1}" destId="{7DEF6B3D-D384-44AE-A50E-773DFF897ADF}" srcOrd="0" destOrd="0" presId="urn:microsoft.com/office/officeart/2005/8/layout/hProcess4"/>
    <dgm:cxn modelId="{8D260082-7D1C-4597-ADF8-FBDF56A3FFD6}" srcId="{455A3841-B110-4A6D-8816-810D7B1D0F83}" destId="{61F5EEE8-CC15-40E1-994E-819E6D268308}" srcOrd="3" destOrd="0" parTransId="{F5D3131A-C4A0-41B2-A1D2-3DB2AA18B3ED}" sibTransId="{1106A187-3149-4964-BBBE-C0A064E3B929}"/>
    <dgm:cxn modelId="{42C5CA83-E8AD-4959-B619-AEFDEF2A11E3}" srcId="{455A3841-B110-4A6D-8816-810D7B1D0F83}" destId="{65DEAE0D-C5F9-4EDF-8D9F-77E09786F6D9}" srcOrd="0" destOrd="0" parTransId="{F7B19103-F955-445A-98FD-B6CA29E41A6D}" sibTransId="{B5128EE5-BCA7-4F8F-9F84-5156D90DB805}"/>
    <dgm:cxn modelId="{AD52FD84-24AF-464A-96C8-6EC06001BF3E}" type="presOf" srcId="{17AD33F9-4EBC-4373-BA8B-3C8663CC15CE}" destId="{0E3C6F0E-E703-49FE-93DE-5EB56C95B820}" srcOrd="0" destOrd="0" presId="urn:microsoft.com/office/officeart/2005/8/layout/hProcess4"/>
    <dgm:cxn modelId="{58C5FD90-B55E-459F-9278-04356B464A79}" type="presOf" srcId="{455A3841-B110-4A6D-8816-810D7B1D0F83}" destId="{14D145D3-A5D8-443D-87A7-C17FF70A3AE6}" srcOrd="0" destOrd="0" presId="urn:microsoft.com/office/officeart/2005/8/layout/hProcess4"/>
    <dgm:cxn modelId="{51B01594-9887-46BB-9CFD-280A0BE0EAAD}" type="presOf" srcId="{FA3694F7-323C-4434-B9A8-6F5EC6E891B7}" destId="{67BAF0D2-4A4D-422F-97B4-519DCBC15623}" srcOrd="1" destOrd="2" presId="urn:microsoft.com/office/officeart/2005/8/layout/hProcess4"/>
    <dgm:cxn modelId="{BB04119A-E75D-4799-BFA8-9D030589E95C}" type="presOf" srcId="{F23C3166-A4A1-4EAE-AB6C-EB34FCD48FA7}" destId="{5C48E329-6299-4C48-B859-9266083A6541}" srcOrd="0" destOrd="2" presId="urn:microsoft.com/office/officeart/2005/8/layout/hProcess4"/>
    <dgm:cxn modelId="{BD02DA9B-26AE-4AA9-AA04-8C2E96E63F08}" type="presOf" srcId="{CE1B0D12-F5DA-4BC2-BA2A-15E067B45D36}" destId="{D9E7085C-C371-4DD4-974D-3C60A6D0B019}" srcOrd="0" destOrd="1" presId="urn:microsoft.com/office/officeart/2005/8/layout/hProcess4"/>
    <dgm:cxn modelId="{5B95CD9D-BC14-47D3-BA8C-3C6E33EBD9BF}" type="presOf" srcId="{3788C487-D649-4B7B-82D8-B8CF06D02BB6}" destId="{D331D6F1-344D-4630-B249-57FBF5A0EAA9}" srcOrd="0" destOrd="3" presId="urn:microsoft.com/office/officeart/2005/8/layout/hProcess4"/>
    <dgm:cxn modelId="{1168D5AB-4C4F-4FF8-A352-F4CCAE81ADEF}" type="presOf" srcId="{776259EC-1D1F-41AA-B2D8-541560D88485}" destId="{67BAF0D2-4A4D-422F-97B4-519DCBC15623}" srcOrd="1" destOrd="0" presId="urn:microsoft.com/office/officeart/2005/8/layout/hProcess4"/>
    <dgm:cxn modelId="{5B9345B3-9D1B-45CA-8D13-DC9B06D9CCA3}" type="presOf" srcId="{3E86A451-9EF5-4E41-B290-20C859986E9D}" destId="{26CBFD98-C5A8-4FC4-95BA-8C9F997EC64F}" srcOrd="1" destOrd="2" presId="urn:microsoft.com/office/officeart/2005/8/layout/hProcess4"/>
    <dgm:cxn modelId="{59C030BC-8C18-41FE-A4BB-B6FC64DF4C07}" type="presOf" srcId="{3788C487-D649-4B7B-82D8-B8CF06D02BB6}" destId="{26CBFD98-C5A8-4FC4-95BA-8C9F997EC64F}" srcOrd="1" destOrd="3" presId="urn:microsoft.com/office/officeart/2005/8/layout/hProcess4"/>
    <dgm:cxn modelId="{53AB75C0-053A-43B7-B795-013EE0616614}" type="presOf" srcId="{C0536713-A81B-4A34-84BA-E8E5D4C763FF}" destId="{67BAF0D2-4A4D-422F-97B4-519DCBC15623}" srcOrd="1" destOrd="3" presId="urn:microsoft.com/office/officeart/2005/8/layout/hProcess4"/>
    <dgm:cxn modelId="{6ACFDCCA-2C4D-433C-8691-3482C0FFB6AA}" srcId="{625751E1-9DEB-4F7E-8EDA-11011CC205C1}" destId="{776259EC-1D1F-41AA-B2D8-541560D88485}" srcOrd="0" destOrd="0" parTransId="{56B9BC5F-561D-43CE-A051-6A8CA868AF53}" sibTransId="{61A16D94-8EF7-4090-9C2A-AED67C590631}"/>
    <dgm:cxn modelId="{03925BCC-D834-4B82-AE4A-B0F3F0C12660}" srcId="{147B5A84-9C78-4047-A8E0-EFF1078FE928}" destId="{434EDDC1-D2CE-4470-A792-33250EBC0F0B}" srcOrd="0" destOrd="0" parTransId="{E402DD68-E77A-4C33-8467-53618CD90348}" sibTransId="{D3D87FDE-6CD9-4252-85F7-EB3D97452C95}"/>
    <dgm:cxn modelId="{DF2D7DD8-AB39-4817-B996-314F820BB646}" type="presOf" srcId="{163AF56B-C98F-47BB-86F5-CB27A8A57062}" destId="{A97C5209-C4A9-4B9D-92FD-DA7F5E3D8EB5}" srcOrd="0" destOrd="0" presId="urn:microsoft.com/office/officeart/2005/8/layout/hProcess4"/>
    <dgm:cxn modelId="{1853A8DE-BE50-49EC-80CA-63397B01DC8D}" srcId="{625751E1-9DEB-4F7E-8EDA-11011CC205C1}" destId="{FA3694F7-323C-4434-B9A8-6F5EC6E891B7}" srcOrd="2" destOrd="0" parTransId="{184BA616-C756-42F3-AA24-A3F2E54A0CE4}" sibTransId="{B89B2FCF-7D2B-47D9-AB5B-174859002AF2}"/>
    <dgm:cxn modelId="{CC9FACE1-973F-44A9-B96E-0370C8EE10EA}" type="presOf" srcId="{BB47A123-FF31-48DE-AA8E-87652814F037}" destId="{26CBFD98-C5A8-4FC4-95BA-8C9F997EC64F}" srcOrd="1" destOrd="1" presId="urn:microsoft.com/office/officeart/2005/8/layout/hProcess4"/>
    <dgm:cxn modelId="{B6216FE8-A6BF-4735-B678-7AE5D842FFF0}" type="presOf" srcId="{F5CFD841-3215-4EA6-A054-C0CD0AAE5AF9}" destId="{5C48E329-6299-4C48-B859-9266083A6541}" srcOrd="0" destOrd="1" presId="urn:microsoft.com/office/officeart/2005/8/layout/hProcess4"/>
    <dgm:cxn modelId="{10FDDEE9-D2F3-4D39-9F38-9D44ACBEE40D}" type="presOf" srcId="{C0536713-A81B-4A34-84BA-E8E5D4C763FF}" destId="{D9E7085C-C371-4DD4-974D-3C60A6D0B019}" srcOrd="0" destOrd="3" presId="urn:microsoft.com/office/officeart/2005/8/layout/hProcess4"/>
    <dgm:cxn modelId="{62659EEC-4785-4002-BABF-7B2FE245F854}" srcId="{147B5A84-9C78-4047-A8E0-EFF1078FE928}" destId="{3E86A451-9EF5-4E41-B290-20C859986E9D}" srcOrd="2" destOrd="0" parTransId="{9D25A644-1862-471D-9C14-EF99191EC062}" sibTransId="{46D35CD9-750D-429B-B3F0-8DE1FA35E04E}"/>
    <dgm:cxn modelId="{D19ACBEE-3828-41F4-906F-299714FE117D}" type="presOf" srcId="{65DEAE0D-C5F9-4EDF-8D9F-77E09786F6D9}" destId="{5C48E329-6299-4C48-B859-9266083A6541}" srcOrd="0" destOrd="0" presId="urn:microsoft.com/office/officeart/2005/8/layout/hProcess4"/>
    <dgm:cxn modelId="{6CF413F7-2A77-412C-A81D-F56FA6DB0877}" type="presParOf" srcId="{A97C5209-C4A9-4B9D-92FD-DA7F5E3D8EB5}" destId="{9EBD40AE-7F75-4519-AF9E-AB7D87FFD8FC}" srcOrd="0" destOrd="0" presId="urn:microsoft.com/office/officeart/2005/8/layout/hProcess4"/>
    <dgm:cxn modelId="{8B6D9F29-5920-4405-A839-B335D3CA70E0}" type="presParOf" srcId="{A97C5209-C4A9-4B9D-92FD-DA7F5E3D8EB5}" destId="{EC383BA0-3DEE-4D41-B901-B68ABBCD3502}" srcOrd="1" destOrd="0" presId="urn:microsoft.com/office/officeart/2005/8/layout/hProcess4"/>
    <dgm:cxn modelId="{963D930C-DF74-42F5-9E3B-0B3C08F5EB55}" type="presParOf" srcId="{A97C5209-C4A9-4B9D-92FD-DA7F5E3D8EB5}" destId="{B3C1D46E-D9B8-4C67-A01F-B2E7CA7D5C24}" srcOrd="2" destOrd="0" presId="urn:microsoft.com/office/officeart/2005/8/layout/hProcess4"/>
    <dgm:cxn modelId="{ABE69375-5DE3-4967-B317-E6E28ACF4E7A}" type="presParOf" srcId="{B3C1D46E-D9B8-4C67-A01F-B2E7CA7D5C24}" destId="{8B21927B-335D-4CA4-9CCA-848F08B910B3}" srcOrd="0" destOrd="0" presId="urn:microsoft.com/office/officeart/2005/8/layout/hProcess4"/>
    <dgm:cxn modelId="{1BAA88DF-D8CA-4955-971C-55A99631AF1B}" type="presParOf" srcId="{8B21927B-335D-4CA4-9CCA-848F08B910B3}" destId="{39EA764B-3699-45A2-890A-44A522F20E1D}" srcOrd="0" destOrd="0" presId="urn:microsoft.com/office/officeart/2005/8/layout/hProcess4"/>
    <dgm:cxn modelId="{91101AF9-FE39-42B2-A61D-94907B45A2BD}" type="presParOf" srcId="{8B21927B-335D-4CA4-9CCA-848F08B910B3}" destId="{D331D6F1-344D-4630-B249-57FBF5A0EAA9}" srcOrd="1" destOrd="0" presId="urn:microsoft.com/office/officeart/2005/8/layout/hProcess4"/>
    <dgm:cxn modelId="{9A9EEAD1-2DA4-4A60-B602-BEE4D7D9357C}" type="presParOf" srcId="{8B21927B-335D-4CA4-9CCA-848F08B910B3}" destId="{26CBFD98-C5A8-4FC4-95BA-8C9F997EC64F}" srcOrd="2" destOrd="0" presId="urn:microsoft.com/office/officeart/2005/8/layout/hProcess4"/>
    <dgm:cxn modelId="{8C6E6F02-2985-4703-B809-C47D6F94FBD3}" type="presParOf" srcId="{8B21927B-335D-4CA4-9CCA-848F08B910B3}" destId="{8B6F0568-FE47-41B3-B470-731EFB17FBAF}" srcOrd="3" destOrd="0" presId="urn:microsoft.com/office/officeart/2005/8/layout/hProcess4"/>
    <dgm:cxn modelId="{CA888AE3-CC8E-4AF2-B887-7BADD75E92A6}" type="presParOf" srcId="{8B21927B-335D-4CA4-9CCA-848F08B910B3}" destId="{619AEBDC-8E9A-4621-B944-CC134BB1F8F7}" srcOrd="4" destOrd="0" presId="urn:microsoft.com/office/officeart/2005/8/layout/hProcess4"/>
    <dgm:cxn modelId="{FF44583D-4F96-4EDB-9293-9CD2B1D49BFC}" type="presParOf" srcId="{B3C1D46E-D9B8-4C67-A01F-B2E7CA7D5C24}" destId="{0E3C6F0E-E703-49FE-93DE-5EB56C95B820}" srcOrd="1" destOrd="0" presId="urn:microsoft.com/office/officeart/2005/8/layout/hProcess4"/>
    <dgm:cxn modelId="{774A106D-7F32-4394-8BA6-FD51FBCC7FB7}" type="presParOf" srcId="{B3C1D46E-D9B8-4C67-A01F-B2E7CA7D5C24}" destId="{A46C2162-B6B2-4311-BFE6-74F6BE2B6B69}" srcOrd="2" destOrd="0" presId="urn:microsoft.com/office/officeart/2005/8/layout/hProcess4"/>
    <dgm:cxn modelId="{697F1F2B-B4E0-4B81-8102-DF1AED349542}" type="presParOf" srcId="{A46C2162-B6B2-4311-BFE6-74F6BE2B6B69}" destId="{8936EE9F-8655-4179-BCF3-9B2299FB0569}" srcOrd="0" destOrd="0" presId="urn:microsoft.com/office/officeart/2005/8/layout/hProcess4"/>
    <dgm:cxn modelId="{51EDC742-EF30-4F05-B4CC-3DD2EA9F7B9E}" type="presParOf" srcId="{A46C2162-B6B2-4311-BFE6-74F6BE2B6B69}" destId="{5C48E329-6299-4C48-B859-9266083A6541}" srcOrd="1" destOrd="0" presId="urn:microsoft.com/office/officeart/2005/8/layout/hProcess4"/>
    <dgm:cxn modelId="{716EBEC1-1471-4240-AC86-9656616F9DAC}" type="presParOf" srcId="{A46C2162-B6B2-4311-BFE6-74F6BE2B6B69}" destId="{04F79BEC-B678-403E-8043-C5382502795A}" srcOrd="2" destOrd="0" presId="urn:microsoft.com/office/officeart/2005/8/layout/hProcess4"/>
    <dgm:cxn modelId="{67285767-B27A-4BF3-BD6D-FF0B4D5BBE4F}" type="presParOf" srcId="{A46C2162-B6B2-4311-BFE6-74F6BE2B6B69}" destId="{14D145D3-A5D8-443D-87A7-C17FF70A3AE6}" srcOrd="3" destOrd="0" presId="urn:microsoft.com/office/officeart/2005/8/layout/hProcess4"/>
    <dgm:cxn modelId="{68CD03C8-B27F-4CDE-861E-34D0C5D480B5}" type="presParOf" srcId="{A46C2162-B6B2-4311-BFE6-74F6BE2B6B69}" destId="{16C0DE62-6701-4100-A25C-42807033CCE1}" srcOrd="4" destOrd="0" presId="urn:microsoft.com/office/officeart/2005/8/layout/hProcess4"/>
    <dgm:cxn modelId="{1426E639-6E60-4348-AB88-C4EB9E16F64E}" type="presParOf" srcId="{B3C1D46E-D9B8-4C67-A01F-B2E7CA7D5C24}" destId="{3DC823AC-9714-4520-8867-7538EDE503D7}" srcOrd="3" destOrd="0" presId="urn:microsoft.com/office/officeart/2005/8/layout/hProcess4"/>
    <dgm:cxn modelId="{0647E11B-AABB-4E5E-A184-DDB2C0C06071}" type="presParOf" srcId="{B3C1D46E-D9B8-4C67-A01F-B2E7CA7D5C24}" destId="{D2E4755F-C1B7-414E-ADC0-5E3E57E32215}" srcOrd="4" destOrd="0" presId="urn:microsoft.com/office/officeart/2005/8/layout/hProcess4"/>
    <dgm:cxn modelId="{9B2C98A3-CCD2-47B9-A88A-C83ADAE36638}" type="presParOf" srcId="{D2E4755F-C1B7-414E-ADC0-5E3E57E32215}" destId="{D35D6F15-1072-4A9D-88C5-1B4FF4DE3BFA}" srcOrd="0" destOrd="0" presId="urn:microsoft.com/office/officeart/2005/8/layout/hProcess4"/>
    <dgm:cxn modelId="{2C136B2F-3CB6-4004-A4DB-08B960385C98}" type="presParOf" srcId="{D2E4755F-C1B7-414E-ADC0-5E3E57E32215}" destId="{D9E7085C-C371-4DD4-974D-3C60A6D0B019}" srcOrd="1" destOrd="0" presId="urn:microsoft.com/office/officeart/2005/8/layout/hProcess4"/>
    <dgm:cxn modelId="{1443D78E-B289-4D90-989B-88B6AFC3110C}" type="presParOf" srcId="{D2E4755F-C1B7-414E-ADC0-5E3E57E32215}" destId="{67BAF0D2-4A4D-422F-97B4-519DCBC15623}" srcOrd="2" destOrd="0" presId="urn:microsoft.com/office/officeart/2005/8/layout/hProcess4"/>
    <dgm:cxn modelId="{7B303EB3-22A8-4188-9B2A-A293CDA66939}" type="presParOf" srcId="{D2E4755F-C1B7-414E-ADC0-5E3E57E32215}" destId="{7DEF6B3D-D384-44AE-A50E-773DFF897ADF}" srcOrd="3" destOrd="0" presId="urn:microsoft.com/office/officeart/2005/8/layout/hProcess4"/>
    <dgm:cxn modelId="{9ABCD4DE-B8CB-46BA-AD87-7B7EA7F00232}" type="presParOf" srcId="{D2E4755F-C1B7-414E-ADC0-5E3E57E32215}" destId="{9C8E92A8-536A-4E7E-BA44-3FC45D2831B2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31D6F1-344D-4630-B249-57FBF5A0EAA9}">
      <dsp:nvSpPr>
        <dsp:cNvPr id="0" name=""/>
        <dsp:cNvSpPr/>
      </dsp:nvSpPr>
      <dsp:spPr>
        <a:xfrm>
          <a:off x="353925" y="1204395"/>
          <a:ext cx="2897258" cy="23896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43815" rIns="43815" bIns="4381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300" b="1" kern="1200" dirty="0">
              <a:solidFill>
                <a:srgbClr val="FF9900"/>
              </a:solidFill>
              <a:latin typeface="黑体" panose="02010609060101010101" pitchFamily="49" charset="-122"/>
              <a:ea typeface="黑体" panose="02010609060101010101" pitchFamily="49" charset="-122"/>
            </a:rPr>
            <a:t>人物关系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300" b="1" kern="1200" dirty="0">
              <a:solidFill>
                <a:srgbClr val="FF9900"/>
              </a:solidFill>
              <a:latin typeface="黑体" panose="02010609060101010101" pitchFamily="49" charset="-122"/>
              <a:ea typeface="黑体" panose="02010609060101010101" pitchFamily="49" charset="-122"/>
            </a:rPr>
            <a:t>情节线与情感线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300" b="1" kern="1200" dirty="0">
              <a:solidFill>
                <a:srgbClr val="FF9900"/>
              </a:solidFill>
              <a:latin typeface="黑体" panose="02010609060101010101" pitchFamily="49" charset="-122"/>
              <a:ea typeface="黑体" panose="02010609060101010101" pitchFamily="49" charset="-122"/>
            </a:rPr>
            <a:t>主要矛盾</a:t>
          </a:r>
          <a:r>
            <a:rPr lang="en-US" altLang="zh-CN" sz="2300" b="1" kern="1200" dirty="0">
              <a:solidFill>
                <a:srgbClr val="FF9900"/>
              </a:solidFill>
              <a:latin typeface="黑体" panose="02010609060101010101" pitchFamily="49" charset="-122"/>
              <a:ea typeface="黑体" panose="02010609060101010101" pitchFamily="49" charset="-122"/>
            </a:rPr>
            <a:t>/</a:t>
          </a:r>
          <a:r>
            <a:rPr lang="zh-CN" altLang="en-US" sz="2300" b="1" kern="1200" dirty="0">
              <a:solidFill>
                <a:srgbClr val="FF9900"/>
              </a:solidFill>
              <a:latin typeface="黑体" panose="02010609060101010101" pitchFamily="49" charset="-122"/>
              <a:ea typeface="黑体" panose="02010609060101010101" pitchFamily="49" charset="-122"/>
            </a:rPr>
            <a:t>冲突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300" b="1" kern="1200" dirty="0">
              <a:solidFill>
                <a:srgbClr val="FF9900"/>
              </a:solidFill>
              <a:latin typeface="黑体" panose="02010609060101010101" pitchFamily="49" charset="-122"/>
              <a:ea typeface="黑体" panose="02010609060101010101" pitchFamily="49" charset="-122"/>
            </a:rPr>
            <a:t>线索、伏笔</a:t>
          </a:r>
        </a:p>
      </dsp:txBody>
      <dsp:txXfrm>
        <a:off x="408917" y="1259387"/>
        <a:ext cx="2787274" cy="1767584"/>
      </dsp:txXfrm>
    </dsp:sp>
    <dsp:sp modelId="{0E3C6F0E-E703-49FE-93DE-5EB56C95B820}">
      <dsp:nvSpPr>
        <dsp:cNvPr id="0" name=""/>
        <dsp:cNvSpPr/>
      </dsp:nvSpPr>
      <dsp:spPr>
        <a:xfrm>
          <a:off x="1941800" y="1727937"/>
          <a:ext cx="3349419" cy="3349419"/>
        </a:xfrm>
        <a:prstGeom prst="leftCircularArrow">
          <a:avLst>
            <a:gd name="adj1" fmla="val 3610"/>
            <a:gd name="adj2" fmla="val 449159"/>
            <a:gd name="adj3" fmla="val 2174487"/>
            <a:gd name="adj4" fmla="val 8974307"/>
            <a:gd name="adj5" fmla="val 421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6F0568-FE47-41B3-B470-731EFB17FBAF}">
      <dsp:nvSpPr>
        <dsp:cNvPr id="0" name=""/>
        <dsp:cNvSpPr/>
      </dsp:nvSpPr>
      <dsp:spPr>
        <a:xfrm>
          <a:off x="1034214" y="3003587"/>
          <a:ext cx="2502432" cy="11808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CN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b="1" kern="1200" dirty="0">
              <a:latin typeface="Candara" panose="020E0502030303020204" pitchFamily="34" charset="0"/>
              <a:ea typeface="黑体" panose="02010609060101010101" pitchFamily="49" charset="-122"/>
              <a:cs typeface="Leelawadee" panose="020B0502040204020203" pitchFamily="34" charset="-34"/>
            </a:rPr>
            <a:t>Step 1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b="1" kern="1200" dirty="0">
              <a:latin typeface="Leelawadee" panose="020B0502040204020203" pitchFamily="34" charset="-34"/>
              <a:ea typeface="黑体" panose="02010609060101010101" pitchFamily="49" charset="-122"/>
              <a:cs typeface="Leelawadee" panose="020B0502040204020203" pitchFamily="34" charset="-34"/>
            </a:rPr>
            <a:t>原文解读</a:t>
          </a:r>
        </a:p>
      </dsp:txBody>
      <dsp:txXfrm>
        <a:off x="1068801" y="3038174"/>
        <a:ext cx="2433258" cy="1111707"/>
      </dsp:txXfrm>
    </dsp:sp>
    <dsp:sp modelId="{5C48E329-6299-4C48-B859-9266083A6541}">
      <dsp:nvSpPr>
        <dsp:cNvPr id="0" name=""/>
        <dsp:cNvSpPr/>
      </dsp:nvSpPr>
      <dsp:spPr>
        <a:xfrm>
          <a:off x="4148955" y="1243584"/>
          <a:ext cx="2897258" cy="23896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43815" rIns="43815" bIns="4381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300" b="1" kern="1200" dirty="0">
              <a:solidFill>
                <a:srgbClr val="008000"/>
              </a:solidFill>
            </a:rPr>
            <a:t>情节衔接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300" b="1" kern="1200" dirty="0">
              <a:solidFill>
                <a:srgbClr val="008000"/>
              </a:solidFill>
            </a:rPr>
            <a:t>情感带入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300" b="1" kern="1200" dirty="0">
              <a:solidFill>
                <a:srgbClr val="008000"/>
              </a:solidFill>
            </a:rPr>
            <a:t>问题解决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300" b="1" kern="1200" dirty="0">
              <a:solidFill>
                <a:srgbClr val="008000"/>
              </a:solidFill>
            </a:rPr>
            <a:t>主题挖掘</a:t>
          </a:r>
        </a:p>
      </dsp:txBody>
      <dsp:txXfrm>
        <a:off x="4203947" y="1810640"/>
        <a:ext cx="2787274" cy="1767584"/>
      </dsp:txXfrm>
    </dsp:sp>
    <dsp:sp modelId="{3DC823AC-9714-4520-8867-7538EDE503D7}">
      <dsp:nvSpPr>
        <dsp:cNvPr id="0" name=""/>
        <dsp:cNvSpPr/>
      </dsp:nvSpPr>
      <dsp:spPr>
        <a:xfrm>
          <a:off x="5733968" y="-287758"/>
          <a:ext cx="3706972" cy="3706972"/>
        </a:xfrm>
        <a:prstGeom prst="circularArrow">
          <a:avLst>
            <a:gd name="adj1" fmla="val 3262"/>
            <a:gd name="adj2" fmla="val 402484"/>
            <a:gd name="adj3" fmla="val 19384517"/>
            <a:gd name="adj4" fmla="val 12538022"/>
            <a:gd name="adj5" fmla="val 3806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D145D3-A5D8-443D-87A7-C17FF70A3AE6}">
      <dsp:nvSpPr>
        <dsp:cNvPr id="0" name=""/>
        <dsp:cNvSpPr/>
      </dsp:nvSpPr>
      <dsp:spPr>
        <a:xfrm>
          <a:off x="4792790" y="731520"/>
          <a:ext cx="2575340" cy="10241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b="1" kern="1200" dirty="0">
              <a:latin typeface="Candara" panose="020E0502030303020204" pitchFamily="34" charset="0"/>
            </a:rPr>
            <a:t>Step 2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b="1" kern="1200" dirty="0"/>
            <a:t>写前框架</a:t>
          </a:r>
        </a:p>
      </dsp:txBody>
      <dsp:txXfrm>
        <a:off x="4822786" y="761516"/>
        <a:ext cx="2515348" cy="964136"/>
      </dsp:txXfrm>
    </dsp:sp>
    <dsp:sp modelId="{D9E7085C-C371-4DD4-974D-3C60A6D0B019}">
      <dsp:nvSpPr>
        <dsp:cNvPr id="0" name=""/>
        <dsp:cNvSpPr/>
      </dsp:nvSpPr>
      <dsp:spPr>
        <a:xfrm>
          <a:off x="7933091" y="1210917"/>
          <a:ext cx="2897258" cy="23896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43815" rIns="43815" bIns="4381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300" b="1" kern="1200" dirty="0">
              <a:solidFill>
                <a:srgbClr val="0070C0"/>
              </a:solidFill>
            </a:rPr>
            <a:t>句法应用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300" b="1" kern="1200" dirty="0">
              <a:solidFill>
                <a:srgbClr val="0070C0"/>
              </a:solidFill>
            </a:rPr>
            <a:t>衔接设置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300" b="1" kern="1200" dirty="0">
              <a:solidFill>
                <a:srgbClr val="0070C0"/>
              </a:solidFill>
            </a:rPr>
            <a:t>内容完整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300" b="1" kern="1200" dirty="0">
              <a:solidFill>
                <a:srgbClr val="0070C0"/>
              </a:solidFill>
            </a:rPr>
            <a:t>融合检验</a:t>
          </a:r>
        </a:p>
      </dsp:txBody>
      <dsp:txXfrm>
        <a:off x="7988083" y="1265909"/>
        <a:ext cx="2787274" cy="1767584"/>
      </dsp:txXfrm>
    </dsp:sp>
    <dsp:sp modelId="{7DEF6B3D-D384-44AE-A50E-773DFF897ADF}">
      <dsp:nvSpPr>
        <dsp:cNvPr id="0" name=""/>
        <dsp:cNvSpPr/>
      </dsp:nvSpPr>
      <dsp:spPr>
        <a:xfrm>
          <a:off x="8587820" y="3121152"/>
          <a:ext cx="2575340" cy="10241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b="1" kern="1200" dirty="0">
              <a:latin typeface="Candara" panose="020E0502030303020204" pitchFamily="34" charset="0"/>
            </a:rPr>
            <a:t>Step 3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b="1" kern="1200" dirty="0"/>
            <a:t>整体写作</a:t>
          </a:r>
        </a:p>
      </dsp:txBody>
      <dsp:txXfrm>
        <a:off x="8617816" y="3151148"/>
        <a:ext cx="2515348" cy="9641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srcNode" val="parentNode1"/>
              <dgm:param type="dstNode" val="connSite2"/>
              <dgm:param type="connRout" val="curve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srcNode" val="parentNode2"/>
                <dgm:param type="dstNode" val="connSite1"/>
                <dgm:param type="connRout" val="curve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69EE0B-C1C6-48CC-9181-65BE3F5BD2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00FC57-7178-4DED-9A59-C0BB1E4C30D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03BB-D315-4B65-85BB-0A205D834F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6FD28-148A-44F7-9CF7-FBE356869F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03BB-D315-4B65-85BB-0A205D834F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6FD28-148A-44F7-9CF7-FBE356869F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03BB-D315-4B65-85BB-0A205D834F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6FD28-148A-44F7-9CF7-FBE356869F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03BB-D315-4B65-85BB-0A205D834F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6FD28-148A-44F7-9CF7-FBE356869F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03BB-D315-4B65-85BB-0A205D834F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6FD28-148A-44F7-9CF7-FBE356869F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03BB-D315-4B65-85BB-0A205D834F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6FD28-148A-44F7-9CF7-FBE356869F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03BB-D315-4B65-85BB-0A205D834F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6FD28-148A-44F7-9CF7-FBE356869F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03BB-D315-4B65-85BB-0A205D834F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6FD28-148A-44F7-9CF7-FBE356869F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03BB-D315-4B65-85BB-0A205D834F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6FD28-148A-44F7-9CF7-FBE356869F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03BB-D315-4B65-85BB-0A205D834F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6FD28-148A-44F7-9CF7-FBE356869F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03BB-D315-4B65-85BB-0A205D834F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6FD28-148A-44F7-9CF7-FBE356869F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1B03BB-D315-4B65-85BB-0A205D834F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06FD28-148A-44F7-9CF7-FBE356869FBF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logo横版 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2.xml"/><Relationship Id="rId2" Type="http://schemas.openxmlformats.org/officeDocument/2006/relationships/image" Target="../media/image4.jpeg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85057" y="664030"/>
            <a:ext cx="10319657" cy="59400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 ①Tony and I were in our school basketball team, the Lions. We loved basketball and were both huge fans of the NBA. When we weren’t playing on the court, we were watching a game on TV. My </a:t>
            </a:r>
            <a:r>
              <a:rPr lang="en-US" altLang="zh-CN" sz="2000" dirty="0" err="1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favourite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player was LeBron James while Tony’s was Tyrone Bogues.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  <a:p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 ②Bogues was only 1.6 </a:t>
            </a:r>
            <a:r>
              <a:rPr lang="en-US" altLang="zh-CN" sz="2000" dirty="0" err="1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metres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tall, which made him the shortest player ever in the NBA. Guess what? Tony was only 1.6 </a:t>
            </a:r>
            <a:r>
              <a:rPr lang="en-US" altLang="zh-CN" sz="2000" dirty="0" err="1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metres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tall, too! Tony knew that being shorter than other players meant that he had to </a:t>
            </a:r>
            <a:r>
              <a:rPr lang="en-US" altLang="zh-CN" sz="2000" dirty="0" err="1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practise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more. During all those hours of doing jump shots on his own, he used Bogues as his inspiration. Tony once said, “If Bogues could make it, why not me?”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  <a:p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 ③But our coach was not so sure. Tony had to try out many times just for making the team. He was still usually on the bench(</a:t>
            </a:r>
            <a:r>
              <a:rPr lang="zh-CN" altLang="en-US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场边休息区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), being just a replacement. Everyone knew Tony had real skills, and was someone who worked really hard and had a strong desire to play for the team. However, Tony didn’t get a chance.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  <a:p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④This week, the Lions were playing with our main competitors, the Bears, a team whose record this season had been perfect. They hadn’t lost a single game.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  <a:p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⑤The last quarter began, and my team was behind by 10 points. Suddenly, a player and I crashed into each other. Pain raced through my body. My knee hurt badly. “I don’t think I can play anymore, coach,” I said quietly as the doctor put an ice pack on my knee.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  <a:p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⑥“No way,” the coach replied sharply. “We’ve got no more players!”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5057" y="140810"/>
            <a:ext cx="3841116" cy="52322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28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Read the given material</a:t>
            </a:r>
            <a:endParaRPr lang="zh-CN" altLang="en-US" sz="2800" b="1" i="1" dirty="0">
              <a:solidFill>
                <a:schemeClr val="accent6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26172" y="140810"/>
            <a:ext cx="6478541" cy="523220"/>
          </a:xfrm>
          <a:prstGeom prst="rect">
            <a:avLst/>
          </a:prstGeom>
          <a:noFill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i="1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Step 1  Focus on the basic elements</a:t>
            </a:r>
            <a:endParaRPr lang="zh-CN" altLang="en-US" sz="2800" b="1" i="1" dirty="0">
              <a:solidFill>
                <a:schemeClr val="accent6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057" y="664030"/>
            <a:ext cx="10319657" cy="59400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 ①Tony and I were in our school basketball team, the Lions. We loved basketball and were both huge fans of the NBA. When we weren’t playing on the court, we were watching a game on TV. My </a:t>
            </a:r>
            <a:r>
              <a:rPr lang="en-US" altLang="zh-CN" sz="2000" dirty="0" err="1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favourite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player was LeBron James while Tony’s was Tyrone Bogues.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  <a:p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 ②Bogues was only 1.6 </a:t>
            </a:r>
            <a:r>
              <a:rPr lang="en-US" altLang="zh-CN" sz="2000" dirty="0" err="1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metres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tall, which made him the shortest player ever in the NBA. Guess what? Tony was only 1.6 </a:t>
            </a:r>
            <a:r>
              <a:rPr lang="en-US" altLang="zh-CN" sz="2000" dirty="0" err="1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metres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tall, too! Tony knew that being shorter than other players meant that he had to </a:t>
            </a:r>
            <a:r>
              <a:rPr lang="en-US" altLang="zh-CN" sz="2000" dirty="0" err="1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practise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more. During all those hours of doing jump shots on his own, he used Bogues as his inspiration. Tony once said, “If Bogues could make it, why not me?”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  <a:p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 ③</a:t>
            </a:r>
            <a:r>
              <a:rPr lang="en-US" altLang="zh-CN" sz="2000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But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</a:t>
            </a:r>
            <a:r>
              <a:rPr lang="en-US" altLang="zh-CN" sz="2000" b="1" dirty="0">
                <a:solidFill>
                  <a:srgbClr val="996633"/>
                </a:solidFill>
                <a:highlight>
                  <a:srgbClr val="FFFF00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our coach was not so sure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. </a:t>
            </a:r>
            <a:r>
              <a:rPr lang="en-US" altLang="zh-CN" sz="2000" b="1" i="1" dirty="0">
                <a:solidFill>
                  <a:srgbClr val="0070C0"/>
                </a:solidFill>
                <a:highlight>
                  <a:srgbClr val="CCECFF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Tony had to try out many times just for making the team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. He was </a:t>
            </a:r>
            <a:r>
              <a:rPr lang="en-US" altLang="zh-CN" sz="2000" b="1" i="1" dirty="0">
                <a:solidFill>
                  <a:srgbClr val="0070C0"/>
                </a:solidFill>
                <a:highlight>
                  <a:srgbClr val="CCECFF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still usually on the bench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(</a:t>
            </a:r>
            <a:r>
              <a:rPr lang="zh-CN" altLang="en-US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场边休息区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), being </a:t>
            </a:r>
            <a:r>
              <a:rPr lang="en-US" altLang="zh-CN" sz="2000" b="1" i="1" dirty="0">
                <a:solidFill>
                  <a:srgbClr val="0070C0"/>
                </a:solidFill>
                <a:highlight>
                  <a:srgbClr val="CCECFF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just a replacement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. Everyone knew </a:t>
            </a:r>
            <a:r>
              <a:rPr lang="en-US" altLang="zh-CN" sz="2000" b="1" dirty="0">
                <a:solidFill>
                  <a:srgbClr val="FF0000"/>
                </a:solidFill>
                <a:highlight>
                  <a:srgbClr val="FFCCCC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Tony had real skills, and was someone who worked really hard and had a strong desire to play for the team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. However, </a:t>
            </a:r>
            <a:r>
              <a:rPr lang="en-US" altLang="zh-CN" sz="2000" b="1" i="1" dirty="0">
                <a:solidFill>
                  <a:srgbClr val="0070C0"/>
                </a:solidFill>
                <a:highlight>
                  <a:srgbClr val="CCECFF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Tony didn’t get a chance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.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  <a:p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④This week, the Lions were playing with our main competitors, the Bears, a team whose record this season had been perfect. They hadn’t lost a single game.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  <a:p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⑤The last quarter began, and my team was behind by 10 points. Suddenly, a player and I crashed into each other. Pain raced through my body. My knee hurt badly. “I don’t think I can play anymore, coach,” I said quietly as the doctor put an ice pack on my knee.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  <a:p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⑥“No way,” the coach replied sharply. “We’ve got no more players!”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350884" y="710196"/>
            <a:ext cx="3841116" cy="954107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What  </a:t>
            </a:r>
            <a:endParaRPr lang="en-US" altLang="zh-CN" sz="2800" b="1" i="1" dirty="0">
              <a:solidFill>
                <a:schemeClr val="accent6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altLang="zh-CN" sz="24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Challenge(s) did he face</a:t>
            </a:r>
            <a:r>
              <a:rPr lang="en-US" altLang="zh-CN" sz="28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? </a:t>
            </a:r>
            <a:endParaRPr lang="zh-CN" altLang="en-US" sz="2800" b="1" i="1" dirty="0">
              <a:solidFill>
                <a:schemeClr val="accent6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350884" y="1741248"/>
            <a:ext cx="3841116" cy="31085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3200" b="1" i="1" dirty="0">
                <a:solidFill>
                  <a:srgbClr val="996633"/>
                </a:solidFill>
                <a:latin typeface="Candara" panose="020E0502030303020204" pitchFamily="34" charset="0"/>
              </a:rPr>
              <a:t>Although Tony has real skills, he still worked very hard, longing for a </a:t>
            </a:r>
            <a:r>
              <a:rPr lang="en-US" altLang="zh-CN" sz="3200" b="1" i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chance</a:t>
            </a:r>
            <a:r>
              <a:rPr lang="en-US" altLang="zh-CN" sz="3200" b="1" i="1" dirty="0">
                <a:solidFill>
                  <a:srgbClr val="996633"/>
                </a:solidFill>
                <a:latin typeface="Candara" panose="020E0502030303020204" pitchFamily="34" charset="0"/>
              </a:rPr>
              <a:t> </a:t>
            </a:r>
            <a:r>
              <a:rPr lang="en-US" altLang="zh-CN" sz="3200" b="1" i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to play </a:t>
            </a:r>
            <a:r>
              <a:rPr lang="en-US" altLang="zh-CN" sz="3200" b="1" i="1" dirty="0">
                <a:solidFill>
                  <a:srgbClr val="996633"/>
                </a:solidFill>
                <a:latin typeface="Candara" panose="020E0502030303020204" pitchFamily="34" charset="0"/>
              </a:rPr>
              <a:t>for the team. </a:t>
            </a:r>
            <a:r>
              <a:rPr lang="en-US" altLang="zh-CN" sz="32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, </a:t>
            </a:r>
            <a:r>
              <a:rPr lang="en-US" altLang="zh-CN" sz="36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. </a:t>
            </a:r>
            <a:endParaRPr lang="zh-CN" altLang="en-US" sz="3600" b="1" i="1" dirty="0">
              <a:solidFill>
                <a:schemeClr val="accent2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8987" y="583202"/>
            <a:ext cx="5563635" cy="31661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287" y="636270"/>
            <a:ext cx="5407236" cy="3028950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>
          <a:xfrm>
            <a:off x="5239036" y="2764971"/>
            <a:ext cx="1423021" cy="1161507"/>
          </a:xfrm>
          <a:prstGeom prst="straightConnector1">
            <a:avLst/>
          </a:prstGeom>
          <a:ln w="63500"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H="1">
            <a:off x="6836229" y="2645228"/>
            <a:ext cx="3298371" cy="1273629"/>
          </a:xfrm>
          <a:prstGeom prst="straightConnector1">
            <a:avLst/>
          </a:prstGeom>
          <a:ln w="63500"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2182388" y="3926478"/>
            <a:ext cx="8635056" cy="52322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28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If there  was a chance, Tony would probably a “Bogues”. </a:t>
            </a:r>
            <a:endParaRPr lang="zh-CN" altLang="en-US" sz="2800" b="1" i="1" dirty="0">
              <a:solidFill>
                <a:schemeClr val="accent6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85056" y="56172"/>
            <a:ext cx="3841116" cy="52322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28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Read the given material</a:t>
            </a:r>
            <a:endParaRPr lang="zh-CN" altLang="en-US" sz="2800" b="1" i="1" dirty="0">
              <a:solidFill>
                <a:schemeClr val="accent6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026171" y="65343"/>
            <a:ext cx="7776841" cy="523220"/>
          </a:xfrm>
          <a:prstGeom prst="rect">
            <a:avLst/>
          </a:prstGeom>
          <a:noFill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i="1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Step 2 Focus on the conflict/challenge/difficulty… </a:t>
            </a:r>
            <a:endParaRPr lang="zh-CN" altLang="en-US" sz="2800" b="1" i="1" dirty="0">
              <a:solidFill>
                <a:schemeClr val="accent6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04800" y="4626863"/>
            <a:ext cx="11582400" cy="1948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8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④This week, the Lions were playing with our main competitors, the Bears, a team whose record this season had been perfect. They hadn’t lost a single game.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  <a:p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⑤The last quarter began, and my team was behind by 10 points. Suddenly, a player and I crashed into each other. Pain raced through my body. My knee hurt badly. “I don’t think I can play anymore, coach,” I said quietly as the doctor put an ice pack on my knee.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  <a:p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⑥“No way,” the coach replied sharply. “We’ve got no more players!”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013857" y="3938127"/>
            <a:ext cx="9130160" cy="52322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Could Tony seize the chance to </a:t>
            </a:r>
            <a:r>
              <a:rPr lang="en-US" altLang="zh-CN" sz="2800" b="1" i="1" dirty="0">
                <a:solidFill>
                  <a:srgbClr val="FFFF00"/>
                </a:solidFill>
                <a:latin typeface="Candara" panose="020E0502030303020204" pitchFamily="34" charset="0"/>
              </a:rPr>
              <a:t>become a “Bogues” </a:t>
            </a:r>
            <a:r>
              <a:rPr lang="en-US" altLang="zh-CN" sz="28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?</a:t>
            </a:r>
            <a:endParaRPr lang="zh-CN" altLang="en-US" sz="2800" b="1" i="1" dirty="0">
              <a:solidFill>
                <a:schemeClr val="accent6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04800" y="4617692"/>
            <a:ext cx="11582400" cy="1948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8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④This week, </a:t>
            </a:r>
            <a:r>
              <a:rPr lang="en-US" altLang="zh-CN" sz="2000" dirty="0">
                <a:highlight>
                  <a:srgbClr val="FFCCCC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the </a:t>
            </a:r>
            <a:r>
              <a:rPr lang="en-US" altLang="zh-CN" sz="2000" b="1" dirty="0">
                <a:solidFill>
                  <a:srgbClr val="C00000"/>
                </a:solidFill>
                <a:highlight>
                  <a:srgbClr val="FFCCCC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Lions</a:t>
            </a:r>
            <a:r>
              <a:rPr lang="en-US" altLang="zh-CN" sz="2000" dirty="0">
                <a:highlight>
                  <a:srgbClr val="FFCCCC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were playing with our main competitors, </a:t>
            </a:r>
            <a:r>
              <a:rPr lang="en-US" altLang="zh-CN" sz="2000" dirty="0">
                <a:solidFill>
                  <a:srgbClr val="0000FF"/>
                </a:solidFill>
                <a:highlight>
                  <a:srgbClr val="CCECFF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the </a:t>
            </a:r>
            <a:r>
              <a:rPr lang="en-US" altLang="zh-CN" sz="2000" b="1" dirty="0">
                <a:solidFill>
                  <a:srgbClr val="0000FF"/>
                </a:solidFill>
                <a:highlight>
                  <a:srgbClr val="CCECFF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Bears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, </a:t>
            </a:r>
            <a:r>
              <a:rPr lang="en-US" altLang="zh-CN" sz="2000" b="1" i="1" dirty="0">
                <a:solidFill>
                  <a:srgbClr val="0000FF"/>
                </a:solidFill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a team whose record this season had been perfect.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</a:t>
            </a:r>
            <a:r>
              <a:rPr lang="en-US" altLang="zh-CN" sz="2000" b="1" i="1" dirty="0">
                <a:solidFill>
                  <a:srgbClr val="0000FF"/>
                </a:solidFill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They hadn’t lost a single game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.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  <a:p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⑤The last quarter began, and </a:t>
            </a:r>
            <a:r>
              <a:rPr lang="en-US" altLang="zh-CN" sz="2000" b="1" dirty="0">
                <a:solidFill>
                  <a:srgbClr val="FF0000"/>
                </a:solidFill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my team was behind by 10 points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. Suddenly, </a:t>
            </a:r>
            <a:r>
              <a:rPr lang="en-US" altLang="zh-CN" sz="2000" b="1" dirty="0">
                <a:solidFill>
                  <a:srgbClr val="FF0000"/>
                </a:solidFill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a player and I crashed into each other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. </a:t>
            </a:r>
            <a:r>
              <a:rPr lang="en-US" altLang="zh-CN" sz="2000" b="1" dirty="0">
                <a:solidFill>
                  <a:srgbClr val="00B050"/>
                </a:solidFill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Pain raced through my body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. </a:t>
            </a:r>
            <a:r>
              <a:rPr lang="en-US" altLang="zh-CN" sz="2000" b="1" dirty="0">
                <a:solidFill>
                  <a:srgbClr val="00B050"/>
                </a:solidFill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My knee hurt badly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. “</a:t>
            </a:r>
            <a:r>
              <a:rPr lang="en-US" altLang="zh-CN" sz="2000" b="1" dirty="0">
                <a:solidFill>
                  <a:srgbClr val="FF0000"/>
                </a:solidFill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I don’t think I can play anymore, coach,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” I said quietly as the doctor put an ice pack on my knee.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  <a:p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⑥“No way,” the coach replied sharply. “</a:t>
            </a:r>
            <a:r>
              <a:rPr lang="en-US" altLang="zh-CN" sz="2000" b="1" dirty="0">
                <a:solidFill>
                  <a:srgbClr val="FF0000"/>
                </a:solidFill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We’ve got no more players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!”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</p:txBody>
      </p:sp>
      <p:cxnSp>
        <p:nvCxnSpPr>
          <p:cNvPr id="27" name="直接箭头连接符 26"/>
          <p:cNvCxnSpPr>
            <a:endCxn id="24" idx="2"/>
          </p:cNvCxnSpPr>
          <p:nvPr/>
        </p:nvCxnSpPr>
        <p:spPr>
          <a:xfrm flipH="1" flipV="1">
            <a:off x="6578937" y="4461347"/>
            <a:ext cx="872136" cy="193730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/>
        </p:nvCxnSpPr>
        <p:spPr>
          <a:xfrm flipH="1" flipV="1">
            <a:off x="6662056" y="4448148"/>
            <a:ext cx="3189515" cy="122603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056" y="694184"/>
            <a:ext cx="11288487" cy="5232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i="1" dirty="0">
                <a:solidFill>
                  <a:srgbClr val="0000FF"/>
                </a:solidFill>
                <a:latin typeface="Candara" panose="020E0502030303020204" pitchFamily="34" charset="0"/>
              </a:rPr>
              <a:t>Q. Could Tony seize the chance to become a “Bogues” ?</a:t>
            </a:r>
            <a:endParaRPr lang="zh-CN" altLang="en-US" sz="2800" b="1" i="1" dirty="0">
              <a:solidFill>
                <a:srgbClr val="0000FF"/>
              </a:solidFill>
              <a:latin typeface="Candara" panose="020E0502030303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5056" y="56172"/>
            <a:ext cx="2627001" cy="52322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28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Read for writing</a:t>
            </a:r>
            <a:endParaRPr lang="zh-CN" altLang="en-US" sz="2800" b="1" i="1" dirty="0">
              <a:solidFill>
                <a:schemeClr val="accent6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12057" y="56172"/>
            <a:ext cx="8530857" cy="523220"/>
          </a:xfrm>
          <a:prstGeom prst="rect">
            <a:avLst/>
          </a:prstGeom>
          <a:noFill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i="1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Step 3 Predict the ending based on the given material. </a:t>
            </a:r>
            <a:endParaRPr lang="zh-CN" altLang="en-US" sz="2800" b="1" i="1" dirty="0">
              <a:solidFill>
                <a:schemeClr val="accent6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64087" y="1231209"/>
            <a:ext cx="5464624" cy="40934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8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④This week, </a:t>
            </a:r>
            <a:r>
              <a:rPr lang="en-US" altLang="zh-CN" sz="2000" dirty="0">
                <a:highlight>
                  <a:srgbClr val="FFCCCC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the </a:t>
            </a:r>
            <a:r>
              <a:rPr lang="en-US" altLang="zh-CN" sz="2000" b="1" dirty="0">
                <a:solidFill>
                  <a:srgbClr val="C00000"/>
                </a:solidFill>
                <a:highlight>
                  <a:srgbClr val="FFCCCC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Lions</a:t>
            </a:r>
            <a:r>
              <a:rPr lang="en-US" altLang="zh-CN" sz="2000" dirty="0">
                <a:highlight>
                  <a:srgbClr val="FFCCCC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were playing with our main competitors, </a:t>
            </a:r>
            <a:r>
              <a:rPr lang="en-US" altLang="zh-CN" sz="2000" dirty="0">
                <a:solidFill>
                  <a:srgbClr val="0000FF"/>
                </a:solidFill>
                <a:highlight>
                  <a:srgbClr val="CCECFF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the </a:t>
            </a:r>
            <a:r>
              <a:rPr lang="en-US" altLang="zh-CN" sz="2000" b="1" dirty="0">
                <a:solidFill>
                  <a:srgbClr val="0000FF"/>
                </a:solidFill>
                <a:highlight>
                  <a:srgbClr val="CCECFF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Bears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, </a:t>
            </a:r>
            <a:r>
              <a:rPr lang="en-US" altLang="zh-CN" sz="2000" b="1" i="1" dirty="0">
                <a:solidFill>
                  <a:srgbClr val="0000FF"/>
                </a:solidFill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a team whose record this season had been perfect.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</a:t>
            </a:r>
            <a:r>
              <a:rPr lang="en-US" altLang="zh-CN" sz="2000" b="1" i="1" dirty="0">
                <a:solidFill>
                  <a:srgbClr val="0000FF"/>
                </a:solidFill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They hadn’t lost a single game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.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  <a:p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⑤The last quarter began, and </a:t>
            </a:r>
            <a:r>
              <a:rPr lang="en-US" altLang="zh-CN" sz="2000" b="1" dirty="0">
                <a:solidFill>
                  <a:srgbClr val="FF0000"/>
                </a:solidFill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my team was behind by 10 points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. Suddenly, </a:t>
            </a:r>
            <a:r>
              <a:rPr lang="en-US" altLang="zh-CN" sz="2000" b="1" dirty="0">
                <a:solidFill>
                  <a:srgbClr val="FF0000"/>
                </a:solidFill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a player and I crashed into each other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. </a:t>
            </a:r>
            <a:r>
              <a:rPr lang="en-US" altLang="zh-CN" sz="2000" b="1" dirty="0">
                <a:solidFill>
                  <a:srgbClr val="00B050"/>
                </a:solidFill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Pain raced through my body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. </a:t>
            </a:r>
            <a:r>
              <a:rPr lang="en-US" altLang="zh-CN" sz="2000" b="1" dirty="0">
                <a:solidFill>
                  <a:srgbClr val="00B050"/>
                </a:solidFill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My knee hurt badly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. “</a:t>
            </a:r>
            <a:r>
              <a:rPr lang="en-US" altLang="zh-CN" sz="2000" b="1" dirty="0">
                <a:solidFill>
                  <a:srgbClr val="FF0000"/>
                </a:solidFill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I don’t think I can play anymore, coach,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” I said quietly as the doctor put an ice pack on my knee.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  <a:p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⑥“No way,” the coach replied sharply. “</a:t>
            </a:r>
            <a:r>
              <a:rPr lang="en-US" altLang="zh-CN" sz="2000" b="1" dirty="0">
                <a:solidFill>
                  <a:srgbClr val="FF0000"/>
                </a:solidFill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We’ve got no more players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!”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</p:txBody>
      </p:sp>
      <p:sp>
        <p:nvSpPr>
          <p:cNvPr id="6" name="箭头: 下 5"/>
          <p:cNvSpPr/>
          <p:nvPr/>
        </p:nvSpPr>
        <p:spPr>
          <a:xfrm>
            <a:off x="8752112" y="5282608"/>
            <a:ext cx="544286" cy="381000"/>
          </a:xfrm>
          <a:prstGeom prst="downArrow">
            <a:avLst/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                                                                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6564087" y="5626791"/>
            <a:ext cx="5464623" cy="830997"/>
          </a:xfrm>
          <a:prstGeom prst="rect">
            <a:avLst/>
          </a:prstGeom>
          <a:noFill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altLang="zh-CN" sz="2400" b="1" i="1" dirty="0">
                <a:solidFill>
                  <a:srgbClr val="0000FF"/>
                </a:solidFill>
                <a:latin typeface="Candara" panose="020E0502030303020204" pitchFamily="34" charset="0"/>
              </a:rPr>
              <a:t>The Bears hadn’t lost a single game. </a:t>
            </a:r>
            <a:endParaRPr lang="en-US" altLang="zh-CN" sz="2400" b="1" i="1" dirty="0">
              <a:solidFill>
                <a:srgbClr val="0000FF"/>
              </a:solidFill>
              <a:latin typeface="Candara" panose="020E0502030303020204" pitchFamily="34" charset="0"/>
            </a:endParaRPr>
          </a:p>
          <a:p>
            <a:pPr marL="514350" indent="-514350">
              <a:buAutoNum type="arabicPeriod"/>
            </a:pPr>
            <a:r>
              <a:rPr lang="en-US" altLang="zh-CN" sz="2400" b="1" i="1" dirty="0">
                <a:solidFill>
                  <a:srgbClr val="0000FF"/>
                </a:solidFill>
                <a:latin typeface="Candara" panose="020E0502030303020204" pitchFamily="34" charset="0"/>
              </a:rPr>
              <a:t>My team was behind by 10 points</a:t>
            </a:r>
            <a:r>
              <a:rPr lang="en-US" altLang="zh-CN" sz="2400" b="1" i="1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.                     </a:t>
            </a:r>
            <a:endParaRPr lang="zh-CN" altLang="en-US" sz="2400" b="1" i="1" dirty="0">
              <a:solidFill>
                <a:schemeClr val="accent6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79615" y="1274190"/>
            <a:ext cx="6275613" cy="39703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8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②Bogues was only 1.6 </a:t>
            </a:r>
            <a:r>
              <a:rPr lang="en-US" altLang="zh-CN" sz="1800" dirty="0" err="1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metres</a:t>
            </a:r>
            <a:r>
              <a:rPr lang="en-US" altLang="zh-CN" sz="18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tall, which made him the shortest player ever in the NBA. Guess what? </a:t>
            </a:r>
            <a:r>
              <a:rPr lang="en-US" altLang="zh-CN" sz="1800" b="1" dirty="0">
                <a:solidFill>
                  <a:srgbClr val="FF0000"/>
                </a:solidFill>
                <a:highlight>
                  <a:srgbClr val="FFCCCC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Tony was only 1.6 </a:t>
            </a:r>
            <a:r>
              <a:rPr lang="en-US" altLang="zh-CN" sz="1800" b="1" dirty="0" err="1">
                <a:solidFill>
                  <a:srgbClr val="FF0000"/>
                </a:solidFill>
                <a:highlight>
                  <a:srgbClr val="FFCCCC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metres</a:t>
            </a:r>
            <a:r>
              <a:rPr lang="en-US" altLang="zh-CN" sz="1800" b="1" dirty="0">
                <a:solidFill>
                  <a:srgbClr val="FF0000"/>
                </a:solidFill>
                <a:highlight>
                  <a:srgbClr val="FFCCCC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tall, </a:t>
            </a:r>
            <a:r>
              <a:rPr lang="en-US" altLang="zh-CN" sz="1800" b="1" u="sng" dirty="0">
                <a:solidFill>
                  <a:srgbClr val="FF0000"/>
                </a:solidFill>
                <a:highlight>
                  <a:srgbClr val="FFCCCC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too</a:t>
            </a:r>
            <a:r>
              <a:rPr lang="en-US" altLang="zh-CN" sz="18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! </a:t>
            </a:r>
            <a:r>
              <a:rPr lang="en-US" altLang="zh-CN" sz="1800" b="1" dirty="0">
                <a:solidFill>
                  <a:srgbClr val="FF0000"/>
                </a:solidFill>
                <a:highlight>
                  <a:srgbClr val="FFCCCC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Tony knew that being shorter than other players meant that he had to </a:t>
            </a:r>
            <a:r>
              <a:rPr lang="en-US" altLang="zh-CN" sz="1800" b="1" dirty="0" err="1">
                <a:solidFill>
                  <a:srgbClr val="FF0000"/>
                </a:solidFill>
                <a:highlight>
                  <a:srgbClr val="FFCCCC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practise</a:t>
            </a:r>
            <a:r>
              <a:rPr lang="en-US" altLang="zh-CN" sz="1800" b="1" dirty="0">
                <a:solidFill>
                  <a:srgbClr val="FF0000"/>
                </a:solidFill>
                <a:highlight>
                  <a:srgbClr val="FFCCCC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more</a:t>
            </a:r>
            <a:r>
              <a:rPr lang="en-US" altLang="zh-CN" sz="18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. </a:t>
            </a:r>
            <a:r>
              <a:rPr lang="en-US" altLang="zh-CN" sz="1800" b="1" dirty="0">
                <a:solidFill>
                  <a:srgbClr val="FF0000"/>
                </a:solidFill>
                <a:highlight>
                  <a:srgbClr val="FFCCCC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During all those hours of doing jump shots on his own</a:t>
            </a:r>
            <a:r>
              <a:rPr lang="en-US" altLang="zh-CN" sz="18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, </a:t>
            </a:r>
            <a:r>
              <a:rPr lang="en-US" altLang="zh-CN" sz="1800" b="1" dirty="0">
                <a:solidFill>
                  <a:srgbClr val="FF0000"/>
                </a:solidFill>
                <a:highlight>
                  <a:srgbClr val="FFCCCC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he used Bogues as his inspiration</a:t>
            </a:r>
            <a:r>
              <a:rPr lang="en-US" altLang="zh-CN" sz="18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. </a:t>
            </a:r>
            <a:r>
              <a:rPr lang="en-US" altLang="zh-CN" sz="1800" b="1" dirty="0">
                <a:solidFill>
                  <a:srgbClr val="FF0000"/>
                </a:solidFill>
                <a:highlight>
                  <a:srgbClr val="FFCCCC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Tony once said, “If Bogues could make it, why not me?</a:t>
            </a:r>
            <a:r>
              <a:rPr lang="en-US" altLang="zh-CN" sz="18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”</a:t>
            </a:r>
            <a:endParaRPr lang="en-US" altLang="zh-CN" sz="18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  <a:p>
            <a:r>
              <a:rPr lang="en-US" altLang="zh-CN" sz="18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③</a:t>
            </a:r>
            <a:r>
              <a:rPr lang="en-US" altLang="zh-CN" sz="1800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But</a:t>
            </a:r>
            <a:r>
              <a:rPr lang="en-US" altLang="zh-CN" sz="18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</a:t>
            </a:r>
            <a:r>
              <a:rPr lang="en-US" altLang="zh-CN" sz="1800" b="1" dirty="0">
                <a:solidFill>
                  <a:srgbClr val="996633"/>
                </a:solidFill>
                <a:highlight>
                  <a:srgbClr val="FFFF00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our coach was not so sure</a:t>
            </a:r>
            <a:r>
              <a:rPr lang="en-US" altLang="zh-CN" sz="18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. </a:t>
            </a:r>
            <a:r>
              <a:rPr lang="en-US" altLang="zh-CN" sz="1800" b="1" i="1" dirty="0">
                <a:solidFill>
                  <a:srgbClr val="0070C0"/>
                </a:solidFill>
                <a:highlight>
                  <a:srgbClr val="CCECFF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Tony had to try out many times just for making the team</a:t>
            </a:r>
            <a:r>
              <a:rPr lang="en-US" altLang="zh-CN" sz="18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. He was </a:t>
            </a:r>
            <a:r>
              <a:rPr lang="en-US" altLang="zh-CN" sz="1800" b="1" i="1" dirty="0">
                <a:solidFill>
                  <a:srgbClr val="0070C0"/>
                </a:solidFill>
                <a:highlight>
                  <a:srgbClr val="CCECFF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still usually on the bench</a:t>
            </a:r>
            <a:r>
              <a:rPr lang="en-US" altLang="zh-CN" sz="18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(</a:t>
            </a:r>
            <a:r>
              <a:rPr lang="zh-CN" altLang="en-US" sz="18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场边休息区</a:t>
            </a:r>
            <a:r>
              <a:rPr lang="en-US" altLang="zh-CN" sz="18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), being </a:t>
            </a:r>
            <a:r>
              <a:rPr lang="en-US" altLang="zh-CN" sz="1800" b="1" i="1" dirty="0">
                <a:solidFill>
                  <a:srgbClr val="0070C0"/>
                </a:solidFill>
                <a:highlight>
                  <a:srgbClr val="CCECFF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just a replacement</a:t>
            </a:r>
            <a:r>
              <a:rPr lang="en-US" altLang="zh-CN" sz="18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. Everyone knew </a:t>
            </a:r>
            <a:r>
              <a:rPr lang="en-US" altLang="zh-CN" sz="1800" b="1" dirty="0">
                <a:solidFill>
                  <a:srgbClr val="FF0000"/>
                </a:solidFill>
                <a:highlight>
                  <a:srgbClr val="FFCCCC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Tony had real skills, and was someone who worked really hard and had a strong desire to play for the team</a:t>
            </a:r>
            <a:r>
              <a:rPr lang="en-US" altLang="zh-CN" sz="18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. However, </a:t>
            </a:r>
            <a:r>
              <a:rPr lang="en-US" altLang="zh-CN" sz="1800" b="1" i="1" dirty="0">
                <a:solidFill>
                  <a:srgbClr val="0070C0"/>
                </a:solidFill>
                <a:highlight>
                  <a:srgbClr val="CCECFF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Tony didn’t get a chance</a:t>
            </a:r>
            <a:r>
              <a:rPr lang="en-US" altLang="zh-CN" sz="18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.</a:t>
            </a:r>
            <a:endParaRPr lang="zh-CN" altLang="en-US" dirty="0"/>
          </a:p>
        </p:txBody>
      </p:sp>
      <p:sp>
        <p:nvSpPr>
          <p:cNvPr id="11" name="箭头: 下 10"/>
          <p:cNvSpPr/>
          <p:nvPr/>
        </p:nvSpPr>
        <p:spPr>
          <a:xfrm>
            <a:off x="2448744" y="5094514"/>
            <a:ext cx="559734" cy="381000"/>
          </a:xfrm>
          <a:prstGeom prst="downArrow">
            <a:avLst/>
          </a:prstGeom>
          <a:solidFill>
            <a:srgbClr val="FFCCC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                                                                 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0" y="5389902"/>
            <a:ext cx="6564085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altLang="zh-CN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Tony was only 1.6 meters tall. </a:t>
            </a:r>
            <a:endParaRPr lang="en-US" altLang="zh-CN" sz="2400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marL="514350" indent="-514350">
              <a:buAutoNum type="arabicPeriod"/>
            </a:pPr>
            <a:r>
              <a:rPr lang="en-US" altLang="zh-CN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Tony was just a replacement.</a:t>
            </a:r>
            <a:endParaRPr lang="en-US" altLang="zh-CN" sz="2400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marL="514350" indent="-514350">
              <a:buAutoNum type="arabicPeriod"/>
            </a:pPr>
            <a:r>
              <a:rPr lang="en-US" altLang="zh-CN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Tony had real skills and worked really hard</a:t>
            </a:r>
            <a:r>
              <a:rPr lang="en-US" altLang="zh-CN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. </a:t>
            </a:r>
            <a:endParaRPr lang="en-US" altLang="zh-CN" sz="2400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marL="514350" indent="-514350">
              <a:buAutoNum type="arabicPeriod"/>
            </a:pPr>
            <a:r>
              <a:rPr lang="en-US" altLang="zh-CN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Tony used Bogues as his inspiration</a:t>
            </a:r>
            <a:r>
              <a:rPr lang="en-US" altLang="zh-CN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. </a:t>
            </a:r>
            <a:r>
              <a:rPr lang="en-US" altLang="zh-CN" sz="2400" b="1" i="1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                 </a:t>
            </a:r>
            <a:endParaRPr lang="zh-CN" altLang="en-US" sz="2400" b="1" i="1" dirty="0">
              <a:solidFill>
                <a:schemeClr val="accent6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970314" y="6248400"/>
            <a:ext cx="9049994" cy="52322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Tony would seize the chance to </a:t>
            </a:r>
            <a:r>
              <a:rPr lang="en-US" altLang="zh-CN" sz="2800" b="1" i="1" dirty="0">
                <a:solidFill>
                  <a:srgbClr val="FFFF00"/>
                </a:solidFill>
                <a:latin typeface="Candara" panose="020E0502030303020204" pitchFamily="34" charset="0"/>
              </a:rPr>
              <a:t>become a “Bogues”. </a:t>
            </a:r>
            <a:endParaRPr lang="zh-CN" altLang="en-US" sz="2800" b="1" i="1" dirty="0">
              <a:solidFill>
                <a:schemeClr val="accent6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450769" y="5672958"/>
            <a:ext cx="5845629" cy="52322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i="1" dirty="0">
                <a:solidFill>
                  <a:srgbClr val="FFFF00"/>
                </a:solidFill>
                <a:latin typeface="Candara" panose="020E0502030303020204" pitchFamily="34" charset="0"/>
              </a:rPr>
              <a:t>Tony’s real skills </a:t>
            </a:r>
            <a:r>
              <a:rPr lang="en-US" altLang="zh-CN" sz="28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+ </a:t>
            </a:r>
            <a:r>
              <a:rPr lang="en-US" altLang="zh-CN" sz="2800" b="1" i="1" dirty="0">
                <a:solidFill>
                  <a:srgbClr val="FFFF00"/>
                </a:solidFill>
                <a:latin typeface="Candara" panose="020E0502030303020204" pitchFamily="34" charset="0"/>
              </a:rPr>
              <a:t>Bogues’ inspiration </a:t>
            </a:r>
            <a:endParaRPr lang="zh-CN" altLang="en-US" sz="2800" b="1" i="1" dirty="0">
              <a:solidFill>
                <a:srgbClr val="FFFF00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9" grpId="0" animBg="1"/>
      <p:bldP spid="11" grpId="0" animBg="1"/>
      <p:bldP spid="12" grpId="0" animBg="1"/>
      <p:bldP spid="13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056" y="587054"/>
            <a:ext cx="1159328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i="1" dirty="0">
                <a:solidFill>
                  <a:srgbClr val="002060"/>
                </a:solidFill>
                <a:latin typeface="Candara" panose="020E0502030303020204" pitchFamily="34" charset="0"/>
              </a:rPr>
              <a:t>Tony would seize the chance to </a:t>
            </a:r>
            <a:r>
              <a:rPr lang="en-US" altLang="zh-CN" sz="2800" b="1" i="1" dirty="0">
                <a:solidFill>
                  <a:srgbClr val="FFFF00"/>
                </a:solidFill>
                <a:latin typeface="Candara" panose="020E0502030303020204" pitchFamily="34" charset="0"/>
              </a:rPr>
              <a:t>become a “Bogues”.  </a:t>
            </a:r>
            <a:r>
              <a:rPr lang="en-US" altLang="zh-CN" sz="3200" b="1" i="1" dirty="0">
                <a:solidFill>
                  <a:srgbClr val="FFC000"/>
                </a:solidFill>
                <a:latin typeface="Candara" panose="020E0502030303020204" pitchFamily="34" charset="0"/>
              </a:rPr>
              <a:t>How?  </a:t>
            </a:r>
            <a:endParaRPr lang="zh-CN" altLang="en-US" sz="2800" b="1" i="1" dirty="0">
              <a:solidFill>
                <a:srgbClr val="FFC000"/>
              </a:solidFill>
              <a:latin typeface="Candara" panose="020E0502030303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5056" y="1093505"/>
            <a:ext cx="114883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i="1" kern="100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宋体" panose="02010600030101010101" pitchFamily="2" charset="-122"/>
              </a:rPr>
              <a:t>Continuation para. </a:t>
            </a:r>
            <a:r>
              <a:rPr lang="en-US" altLang="zh-CN" sz="2800" b="1" i="1" kern="100" dirty="0">
                <a:solidFill>
                  <a:srgbClr val="002060"/>
                </a:solidFill>
                <a:effectLst/>
                <a:latin typeface="Candara" panose="020E0502030303020204" pitchFamily="34" charset="0"/>
                <a:ea typeface="宋体" panose="02010600030101010101" pitchFamily="2" charset="-122"/>
              </a:rPr>
              <a:t>“What about Tony?” someone suggested.</a:t>
            </a:r>
            <a:endParaRPr lang="en-US" altLang="zh-CN" sz="5400" b="1" i="1" dirty="0">
              <a:solidFill>
                <a:srgbClr val="002060"/>
              </a:solidFill>
              <a:highlight>
                <a:srgbClr val="FFFF00"/>
              </a:highlight>
              <a:latin typeface="Candara" panose="020E0502030303020204" pitchFamily="34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5056" y="56172"/>
            <a:ext cx="2627001" cy="52322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28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Read for writing</a:t>
            </a:r>
            <a:endParaRPr lang="zh-CN" altLang="en-US" sz="2800" b="1" i="1" dirty="0">
              <a:solidFill>
                <a:schemeClr val="accent6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12057" y="56172"/>
            <a:ext cx="8966285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i="1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Step 4  Outline the continuation para. </a:t>
            </a:r>
            <a:endParaRPr lang="zh-CN" altLang="en-US" sz="2800" b="1" i="1" dirty="0">
              <a:solidFill>
                <a:schemeClr val="accent6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23155" y="1595061"/>
            <a:ext cx="11821888" cy="51891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kern="100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宋体" panose="02010600030101010101" pitchFamily="2" charset="-122"/>
              </a:rPr>
              <a:t>S1. </a:t>
            </a:r>
            <a:r>
              <a:rPr lang="zh-CN" altLang="en-US" sz="2800" b="1" kern="100" dirty="0">
                <a:solidFill>
                  <a:schemeClr val="accent4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衔接</a:t>
            </a:r>
            <a:endParaRPr lang="en-US" altLang="zh-CN" sz="2800" b="1" kern="100" dirty="0">
              <a:solidFill>
                <a:schemeClr val="accent4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altLang="zh-CN" sz="2800" b="1" kern="100" dirty="0">
              <a:solidFill>
                <a:schemeClr val="accent4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kern="100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宋体" panose="02010600030101010101" pitchFamily="2" charset="-122"/>
              </a:rPr>
              <a:t>S2. </a:t>
            </a:r>
            <a:r>
              <a:rPr lang="zh-CN" altLang="en-US" sz="2800" b="1" kern="100" dirty="0">
                <a:solidFill>
                  <a:schemeClr val="accent4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人物互动</a:t>
            </a:r>
            <a:endParaRPr lang="en-US" altLang="zh-CN" sz="2800" b="1" kern="100" dirty="0">
              <a:solidFill>
                <a:schemeClr val="accent4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altLang="zh-CN" sz="2800" b="1" kern="100" dirty="0">
              <a:solidFill>
                <a:schemeClr val="accent4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kern="100" dirty="0">
                <a:solidFill>
                  <a:srgbClr val="C0000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S3. </a:t>
            </a:r>
            <a:r>
              <a:rPr lang="zh-CN" altLang="en-US" sz="2800" b="1" kern="100" dirty="0">
                <a:solidFill>
                  <a:schemeClr val="accent4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主角展示</a:t>
            </a:r>
            <a:endParaRPr lang="en-US" altLang="zh-CN" sz="2800" b="1" kern="100" dirty="0">
              <a:solidFill>
                <a:schemeClr val="accent4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altLang="zh-CN" sz="2800" b="1" kern="100" dirty="0">
              <a:solidFill>
                <a:schemeClr val="accent4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kern="100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宋体" panose="02010600030101010101" pitchFamily="2" charset="-122"/>
              </a:rPr>
              <a:t>S4. </a:t>
            </a:r>
            <a:r>
              <a:rPr lang="zh-CN" altLang="en-US" sz="2800" b="1" kern="100" dirty="0">
                <a:solidFill>
                  <a:schemeClr val="accent4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故事结局</a:t>
            </a:r>
            <a:endParaRPr lang="en-US" altLang="zh-CN" sz="2800" b="1" kern="100" dirty="0">
              <a:solidFill>
                <a:schemeClr val="accent4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kern="100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宋体" panose="02010600030101010101" pitchFamily="2" charset="-122"/>
              </a:rPr>
              <a:t>S5. </a:t>
            </a:r>
            <a:r>
              <a:rPr lang="zh-CN" altLang="en-US" sz="2800" b="1" kern="100" dirty="0">
                <a:solidFill>
                  <a:schemeClr val="accent4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主题呈现</a:t>
            </a:r>
            <a:endParaRPr lang="en-US" altLang="zh-CN" sz="2800" b="1" kern="100" dirty="0">
              <a:solidFill>
                <a:schemeClr val="accent4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89700" y="2261254"/>
            <a:ext cx="106257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i="1" kern="100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宋体" panose="02010600030101010101" pitchFamily="2" charset="-122"/>
              </a:rPr>
              <a:t>Q1</a:t>
            </a:r>
            <a:r>
              <a:rPr lang="en-US" altLang="zh-CN" sz="2800" b="1" i="1" kern="100" dirty="0">
                <a:solidFill>
                  <a:srgbClr val="C0000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. </a:t>
            </a:r>
            <a:r>
              <a:rPr lang="en-US" altLang="zh-CN" sz="2800" b="1" i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To whom? What was his/her response? </a:t>
            </a:r>
            <a:endParaRPr lang="en-US" altLang="zh-CN" sz="5400" b="1" i="1" dirty="0">
              <a:solidFill>
                <a:schemeClr val="accent4">
                  <a:lumMod val="50000"/>
                </a:schemeClr>
              </a:solidFill>
              <a:highlight>
                <a:srgbClr val="FFFF00"/>
              </a:highlight>
              <a:latin typeface="Candara" panose="020E0502030303020204" pitchFamily="34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4890" y="2261254"/>
            <a:ext cx="10855156" cy="5232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800" b="1" i="1" kern="100" dirty="0">
                <a:solidFill>
                  <a:srgbClr val="FF000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Scene </a:t>
            </a:r>
            <a:r>
              <a:rPr lang="en-US" altLang="zh-CN" sz="2800" b="1" i="1" kern="100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宋体" panose="02010600030101010101" pitchFamily="2" charset="-122"/>
              </a:rPr>
              <a:t>1</a:t>
            </a:r>
            <a:r>
              <a:rPr lang="en-US" altLang="zh-CN" sz="2800" b="1" i="1" kern="100" dirty="0">
                <a:solidFill>
                  <a:srgbClr val="FF000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. </a:t>
            </a:r>
            <a:r>
              <a:rPr lang="en-US" altLang="zh-CN" sz="2800" b="1" i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The coach felt a little bit </a:t>
            </a:r>
            <a:r>
              <a:rPr lang="en-US" altLang="zh-CN" sz="2800" b="1" i="1" kern="100" dirty="0">
                <a:solidFill>
                  <a:srgbClr val="00B050"/>
                </a:solidFill>
                <a:highlight>
                  <a:srgbClr val="CCFF99"/>
                </a:highlight>
                <a:latin typeface="Candara" panose="020E0502030303020204" pitchFamily="34" charset="0"/>
                <a:ea typeface="宋体" panose="02010600030101010101" pitchFamily="2" charset="-122"/>
              </a:rPr>
              <a:t>hesitated</a:t>
            </a:r>
            <a:r>
              <a:rPr lang="en-US" altLang="zh-CN" sz="2800" b="1" i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but without other choice. </a:t>
            </a:r>
            <a:endParaRPr lang="en-US" altLang="zh-CN" sz="5400" b="1" i="1" dirty="0">
              <a:solidFill>
                <a:schemeClr val="accent4">
                  <a:lumMod val="50000"/>
                </a:schemeClr>
              </a:solidFill>
              <a:highlight>
                <a:srgbClr val="FFFF00"/>
              </a:highlight>
              <a:latin typeface="Candara" panose="020E0502030303020204" pitchFamily="34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89700" y="3560197"/>
            <a:ext cx="10855156" cy="5232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800" b="1" i="1" kern="100" dirty="0">
                <a:solidFill>
                  <a:srgbClr val="C0000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Q2. </a:t>
            </a:r>
            <a:r>
              <a:rPr lang="en-US" altLang="zh-CN" sz="2800" b="1" i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Would Tony follow the coach’s requirement? How did he feel then? </a:t>
            </a:r>
            <a:endParaRPr lang="en-US" altLang="zh-CN" sz="5400" b="1" i="1" dirty="0">
              <a:solidFill>
                <a:schemeClr val="accent4">
                  <a:lumMod val="50000"/>
                </a:schemeClr>
              </a:solidFill>
              <a:highlight>
                <a:srgbClr val="FFFF00"/>
              </a:highlight>
              <a:latin typeface="Candara" panose="020E0502030303020204" pitchFamily="34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01676" y="3458266"/>
            <a:ext cx="11276666" cy="95410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800" b="1" i="1" kern="100" dirty="0">
                <a:solidFill>
                  <a:srgbClr val="FF000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Scene 2. </a:t>
            </a:r>
            <a:r>
              <a:rPr lang="en-US" altLang="zh-CN" sz="2800" b="1" i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Tony </a:t>
            </a:r>
            <a:r>
              <a:rPr lang="en-US" altLang="zh-CN" sz="2800" b="1" i="1" kern="100" dirty="0">
                <a:solidFill>
                  <a:srgbClr val="00B050"/>
                </a:solidFill>
                <a:highlight>
                  <a:srgbClr val="CCFF99"/>
                </a:highlight>
                <a:latin typeface="Candara" panose="020E0502030303020204" pitchFamily="34" charset="0"/>
                <a:ea typeface="宋体" panose="02010600030101010101" pitchFamily="2" charset="-122"/>
              </a:rPr>
              <a:t>couldn’t hold his excitement </a:t>
            </a:r>
            <a:r>
              <a:rPr lang="en-US" altLang="zh-CN" sz="2800" b="1" i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and actively accept the challenge as well as promised to behave well. </a:t>
            </a:r>
            <a:endParaRPr lang="en-US" altLang="zh-CN" sz="5400" b="1" i="1" dirty="0">
              <a:solidFill>
                <a:schemeClr val="accent4">
                  <a:lumMod val="50000"/>
                </a:schemeClr>
              </a:solidFill>
              <a:highlight>
                <a:srgbClr val="FFFF00"/>
              </a:highlight>
              <a:latin typeface="Candara" panose="020E0502030303020204" pitchFamily="34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64890" y="4741330"/>
            <a:ext cx="10855156" cy="5232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800" b="1" i="1" kern="100" dirty="0">
                <a:solidFill>
                  <a:srgbClr val="C0000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Q3. </a:t>
            </a:r>
            <a:r>
              <a:rPr lang="en-US" altLang="zh-CN" sz="2800" b="1" i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How did Tony help his team beat the Bear? </a:t>
            </a:r>
            <a:endParaRPr lang="en-US" altLang="zh-CN" sz="5400" b="1" i="1" dirty="0">
              <a:solidFill>
                <a:schemeClr val="accent4">
                  <a:lumMod val="50000"/>
                </a:schemeClr>
              </a:solidFill>
              <a:highlight>
                <a:srgbClr val="FFFF00"/>
              </a:highlight>
              <a:latin typeface="Candara" panose="020E0502030303020204" pitchFamily="34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01676" y="4701759"/>
            <a:ext cx="11467169" cy="95410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800" b="1" i="1" kern="100" dirty="0">
                <a:solidFill>
                  <a:srgbClr val="FF000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Scent 3. </a:t>
            </a:r>
            <a:r>
              <a:rPr lang="en-US" altLang="zh-CN" sz="2800" b="1" i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Tony, </a:t>
            </a:r>
            <a:r>
              <a:rPr lang="en-US" altLang="zh-CN" sz="2800" b="1" i="1" kern="100" dirty="0">
                <a:solidFill>
                  <a:srgbClr val="00B050"/>
                </a:solidFill>
                <a:highlight>
                  <a:srgbClr val="CCFF99"/>
                </a:highlight>
                <a:latin typeface="Candara" panose="020E0502030303020204" pitchFamily="34" charset="0"/>
                <a:ea typeface="宋体" panose="02010600030101010101" pitchFamily="2" charset="-122"/>
              </a:rPr>
              <a:t>inspired</a:t>
            </a:r>
            <a:r>
              <a:rPr lang="en-US" altLang="zh-CN" sz="2800" b="1" i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by “Bogues”, played like a real “Bogues”(</a:t>
            </a:r>
            <a:r>
              <a:rPr lang="en-US" altLang="zh-CN" sz="2800" b="1" i="1" u="sng" kern="100" dirty="0">
                <a:solidFill>
                  <a:srgbClr val="0000FF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skills</a:t>
            </a:r>
            <a:r>
              <a:rPr lang="en-US" altLang="zh-CN" sz="2800" b="1" i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+ </a:t>
            </a:r>
            <a:r>
              <a:rPr lang="en-US" altLang="zh-CN" sz="2800" b="1" i="1" kern="100" dirty="0" err="1">
                <a:solidFill>
                  <a:srgbClr val="0000FF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inspiration</a:t>
            </a:r>
            <a:r>
              <a:rPr lang="en-US" altLang="zh-CN" sz="2800" b="1" i="1" kern="1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+</a:t>
            </a:r>
            <a:r>
              <a:rPr lang="en-US" altLang="zh-CN" sz="2800" b="1" i="1" kern="100" dirty="0" err="1">
                <a:solidFill>
                  <a:srgbClr val="0000FF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determination</a:t>
            </a:r>
            <a:r>
              <a:rPr lang="en-US" altLang="zh-CN" sz="2800" b="1" i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). </a:t>
            </a:r>
            <a:endParaRPr lang="en-US" altLang="zh-CN" sz="5400" b="1" i="1" dirty="0">
              <a:solidFill>
                <a:schemeClr val="accent4">
                  <a:lumMod val="50000"/>
                </a:schemeClr>
              </a:solidFill>
              <a:highlight>
                <a:srgbClr val="FFFF00"/>
              </a:highlight>
              <a:latin typeface="Candara" panose="020E0502030303020204" pitchFamily="34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23156" y="5507779"/>
            <a:ext cx="11859986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i="1" dirty="0">
                <a:solidFill>
                  <a:srgbClr val="FFFF00"/>
                </a:solidFill>
                <a:latin typeface="Candara" panose="020E0502030303020204" pitchFamily="34" charset="0"/>
              </a:rPr>
              <a:t>Tony</a:t>
            </a:r>
            <a:r>
              <a:rPr lang="en-US" altLang="zh-CN" sz="28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 seized the chance to and </a:t>
            </a:r>
            <a:r>
              <a:rPr lang="en-US" altLang="zh-CN" sz="2800" b="1" i="1" dirty="0">
                <a:solidFill>
                  <a:srgbClr val="FFFF00"/>
                </a:solidFill>
                <a:latin typeface="Candara" panose="020E0502030303020204" pitchFamily="34" charset="0"/>
              </a:rPr>
              <a:t>proved to </a:t>
            </a:r>
            <a:r>
              <a:rPr lang="en-US" altLang="zh-CN" sz="28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others he was  </a:t>
            </a:r>
            <a:r>
              <a:rPr lang="en-US" altLang="zh-CN" sz="2800" b="1" i="1" dirty="0">
                <a:solidFill>
                  <a:srgbClr val="FFFF00"/>
                </a:solidFill>
                <a:latin typeface="Candara" panose="020E0502030303020204" pitchFamily="34" charset="0"/>
              </a:rPr>
              <a:t>a “Bogues”, </a:t>
            </a:r>
            <a:r>
              <a:rPr lang="en-US" altLang="zh-CN" sz="28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winning the coach’s recognition and more chances.</a:t>
            </a:r>
            <a:endParaRPr lang="en-US" altLang="zh-CN" sz="2800" b="1" i="1" dirty="0">
              <a:solidFill>
                <a:schemeClr val="accent4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altLang="zh-CN" sz="2800" b="1" dirty="0">
                <a:solidFill>
                  <a:srgbClr val="FFFF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Chances/opportunities are for those who never give up their dreams. </a:t>
            </a:r>
            <a:endParaRPr lang="zh-CN" altLang="en-US" sz="2800" b="1" dirty="0">
              <a:solidFill>
                <a:srgbClr val="FFFF0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7" grpId="0" animBg="1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056" y="56172"/>
            <a:ext cx="1322157" cy="52322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28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Writing</a:t>
            </a:r>
            <a:endParaRPr lang="zh-CN" altLang="en-US" sz="2800" b="1" i="1" dirty="0">
              <a:solidFill>
                <a:schemeClr val="accent6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12857" y="56172"/>
            <a:ext cx="8966285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i="1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Step 5 detailed writing  </a:t>
            </a:r>
            <a:r>
              <a:rPr lang="en-US" altLang="zh-CN" sz="2800" b="1" dirty="0">
                <a:solidFill>
                  <a:srgbClr val="0000FF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(actions + emotions) </a:t>
            </a:r>
            <a:endParaRPr lang="zh-CN" altLang="en-US" sz="2800" b="1" dirty="0">
              <a:solidFill>
                <a:srgbClr val="0000FF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5055" y="704597"/>
            <a:ext cx="11353801" cy="5232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800" b="1" i="1" kern="100" dirty="0">
                <a:solidFill>
                  <a:srgbClr val="FF000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Scene </a:t>
            </a:r>
            <a:r>
              <a:rPr lang="en-US" altLang="zh-CN" sz="2800" b="1" i="1" kern="100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宋体" panose="02010600030101010101" pitchFamily="2" charset="-122"/>
              </a:rPr>
              <a:t>1</a:t>
            </a:r>
            <a:r>
              <a:rPr lang="en-US" altLang="zh-CN" sz="2800" b="1" i="1" kern="100" dirty="0">
                <a:solidFill>
                  <a:srgbClr val="FF000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. </a:t>
            </a:r>
            <a:r>
              <a:rPr lang="en-US" altLang="zh-CN" sz="2800" b="1" i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The coach felt a little bit </a:t>
            </a:r>
            <a:r>
              <a:rPr lang="en-US" altLang="zh-CN" sz="2800" b="1" i="1" kern="100" dirty="0">
                <a:solidFill>
                  <a:srgbClr val="00B050"/>
                </a:solidFill>
                <a:highlight>
                  <a:srgbClr val="CCFF99"/>
                </a:highlight>
                <a:latin typeface="Candara" panose="020E0502030303020204" pitchFamily="34" charset="0"/>
                <a:ea typeface="宋体" panose="02010600030101010101" pitchFamily="2" charset="-122"/>
              </a:rPr>
              <a:t>hesitated</a:t>
            </a:r>
            <a:r>
              <a:rPr lang="en-US" altLang="zh-CN" sz="2800" b="1" i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but without other choice. </a:t>
            </a:r>
            <a:endParaRPr lang="en-US" altLang="zh-CN" sz="5400" b="1" i="1" dirty="0">
              <a:solidFill>
                <a:schemeClr val="accent4">
                  <a:lumMod val="50000"/>
                </a:schemeClr>
              </a:solidFill>
              <a:highlight>
                <a:srgbClr val="FFFF00"/>
              </a:highlight>
              <a:latin typeface="Candara" panose="020E0502030303020204" pitchFamily="34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5056" y="1227817"/>
            <a:ext cx="4408716" cy="52629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400" b="1" i="1" kern="100" dirty="0">
                <a:solidFill>
                  <a:srgbClr val="0000FF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Sentence patterns </a:t>
            </a:r>
            <a:endParaRPr lang="en-US" altLang="zh-CN" sz="2400" b="1" i="1" kern="100" dirty="0">
              <a:solidFill>
                <a:srgbClr val="0000FF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514350" indent="-514350">
              <a:buAutoNum type="arabicPeriod"/>
            </a:pPr>
            <a:r>
              <a:rPr lang="zh-CN" altLang="en-US" sz="24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非谓语前缀</a:t>
            </a:r>
            <a:r>
              <a:rPr lang="en-US" altLang="zh-CN" sz="24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+ </a:t>
            </a:r>
            <a:r>
              <a:rPr lang="zh-CN" altLang="en-US" sz="24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主句</a:t>
            </a:r>
            <a:r>
              <a:rPr lang="en-US" altLang="zh-CN" sz="24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+</a:t>
            </a:r>
            <a:r>
              <a:rPr lang="zh-CN" altLang="en-US" sz="24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非限制性定语从句后缀</a:t>
            </a:r>
            <a:endParaRPr lang="en-US" altLang="zh-CN" sz="2400" b="1" kern="1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  <a:ea typeface="楷体" panose="02010609060101010101" pitchFamily="49" charset="-122"/>
            </a:endParaRPr>
          </a:p>
          <a:p>
            <a:pPr marL="514350" indent="-514350">
              <a:buAutoNum type="arabicPeriod"/>
            </a:pPr>
            <a:r>
              <a:rPr lang="en-US" altLang="zh-CN" sz="24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Only/On no account/ In no case  + </a:t>
            </a:r>
            <a:r>
              <a:rPr lang="zh-CN" altLang="en-US" sz="24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状语</a:t>
            </a:r>
            <a:r>
              <a:rPr lang="en-US" altLang="zh-CN" sz="24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(</a:t>
            </a:r>
            <a:r>
              <a:rPr lang="zh-CN" altLang="en-US" sz="24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从句</a:t>
            </a:r>
            <a:r>
              <a:rPr lang="en-US" altLang="zh-CN" sz="24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) + </a:t>
            </a:r>
            <a:r>
              <a:rPr lang="zh-CN" altLang="en-US" sz="24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部分倒装</a:t>
            </a:r>
            <a:endParaRPr lang="en-US" altLang="zh-CN" sz="2400" b="1" kern="1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  <a:ea typeface="楷体" panose="02010609060101010101" pitchFamily="49" charset="-122"/>
            </a:endParaRPr>
          </a:p>
          <a:p>
            <a:pPr marL="514350" indent="-514350">
              <a:buAutoNum type="arabicPeriod"/>
            </a:pPr>
            <a:r>
              <a:rPr lang="en-US" altLang="zh-CN" sz="24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With /find + O + Oc.  </a:t>
            </a:r>
            <a:endParaRPr lang="en-US" altLang="zh-CN" sz="2400" b="1" kern="1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  <a:ea typeface="楷体" panose="02010609060101010101" pitchFamily="49" charset="-122"/>
            </a:endParaRPr>
          </a:p>
          <a:p>
            <a:pPr marL="514350" indent="-514350">
              <a:buAutoNum type="arabicPeriod"/>
            </a:pPr>
            <a:r>
              <a:rPr lang="en-US" altLang="zh-CN" sz="24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It is/ was + …+ that </a:t>
            </a:r>
            <a:r>
              <a:rPr lang="zh-CN" altLang="en-US" sz="24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强调句式</a:t>
            </a:r>
            <a:endParaRPr lang="en-US" altLang="zh-CN" sz="2400" b="1" kern="1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  <a:ea typeface="楷体" panose="02010609060101010101" pitchFamily="49" charset="-122"/>
            </a:endParaRPr>
          </a:p>
          <a:p>
            <a:pPr marL="514350" indent="-514350">
              <a:buAutoNum type="arabicPeriod"/>
            </a:pPr>
            <a:r>
              <a:rPr lang="en-US" altLang="zh-CN" sz="24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There be </a:t>
            </a:r>
            <a:r>
              <a:rPr lang="zh-CN" altLang="en-US" sz="24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句式 </a:t>
            </a:r>
            <a:endParaRPr lang="en-US" altLang="zh-CN" sz="2400" b="1" kern="1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  <a:ea typeface="楷体" panose="02010609060101010101" pitchFamily="49" charset="-122"/>
            </a:endParaRPr>
          </a:p>
          <a:p>
            <a:pPr marL="514350" indent="-514350">
              <a:buAutoNum type="arabicPeriod"/>
            </a:pPr>
            <a:r>
              <a:rPr lang="en-US" altLang="zh-CN" sz="24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What impressed/inspired/ touched … sb. most was that… </a:t>
            </a:r>
            <a:endParaRPr lang="en-US" altLang="zh-CN" sz="2400" b="1" kern="1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  <a:ea typeface="楷体" panose="02010609060101010101" pitchFamily="49" charset="-122"/>
            </a:endParaRPr>
          </a:p>
          <a:p>
            <a:pPr marL="514350" indent="-514350">
              <a:buAutoNum type="arabicPeriod"/>
            </a:pPr>
            <a:r>
              <a:rPr lang="en-US" altLang="zh-CN" sz="24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 </a:t>
            </a:r>
            <a:r>
              <a:rPr lang="zh-CN" altLang="en-US" sz="24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无灵主语</a:t>
            </a:r>
            <a:endParaRPr lang="en-US" altLang="zh-CN" sz="4800" b="1" kern="100" dirty="0">
              <a:solidFill>
                <a:schemeClr val="accent4">
                  <a:lumMod val="50000"/>
                </a:schemeClr>
              </a:solidFill>
              <a:highlight>
                <a:srgbClr val="FFFF00"/>
              </a:highlight>
              <a:latin typeface="Candara" panose="020E0502030303020204" pitchFamily="34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22371" y="1587620"/>
            <a:ext cx="7184573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800" b="1" kern="1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1. </a:t>
            </a:r>
            <a:r>
              <a:rPr lang="zh-CN" altLang="en-US" sz="2800" b="1" kern="1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看了看只有</a:t>
            </a:r>
            <a:r>
              <a:rPr lang="en-US" altLang="zh-CN" sz="2800" b="1" kern="1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1.6</a:t>
            </a:r>
            <a:r>
              <a:rPr lang="zh-CN" altLang="en-US" sz="2800" b="1" kern="1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米的</a:t>
            </a:r>
            <a:r>
              <a:rPr lang="en-US" altLang="zh-CN" sz="2800" b="1" kern="1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Tony</a:t>
            </a:r>
            <a:r>
              <a:rPr lang="zh-CN" altLang="en-US" sz="2800" b="1" kern="1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，教练还是不太想要他顶替我的位置。可是，也别无他法，只能招手让</a:t>
            </a:r>
            <a:r>
              <a:rPr lang="en-US" altLang="zh-CN" sz="2800" b="1" kern="1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Tony </a:t>
            </a:r>
            <a:r>
              <a:rPr lang="zh-CN" altLang="en-US" sz="2800" b="1" kern="1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上场。 </a:t>
            </a:r>
            <a:r>
              <a:rPr lang="en-US" altLang="zh-CN" sz="2800" b="1" kern="1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 </a:t>
            </a:r>
            <a:endParaRPr lang="en-US" altLang="zh-CN" sz="5400" b="1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  <a:latin typeface="Candara" panose="020E0502030303020204" pitchFamily="34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822371" y="3332419"/>
            <a:ext cx="7184573" cy="2246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800" b="1" i="1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Looking at Tony</a:t>
            </a:r>
            <a:r>
              <a:rPr lang="en-US" altLang="zh-CN" sz="2800" b="1" kern="100" dirty="0">
                <a:solidFill>
                  <a:schemeClr val="accent6">
                    <a:lumMod val="50000"/>
                  </a:schemeClr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, </a:t>
            </a:r>
            <a:r>
              <a:rPr lang="en-US" altLang="zh-CN" sz="2800" b="1" u="sng" kern="100" dirty="0">
                <a:solidFill>
                  <a:schemeClr val="accent6">
                    <a:lumMod val="50000"/>
                  </a:schemeClr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1.6 meters tall</a:t>
            </a:r>
            <a:r>
              <a:rPr lang="en-US" altLang="zh-CN" sz="2800" b="1" kern="100" dirty="0">
                <a:solidFill>
                  <a:schemeClr val="accent6">
                    <a:lumMod val="50000"/>
                  </a:schemeClr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, the coach still </a:t>
            </a:r>
            <a:r>
              <a:rPr lang="en-US" altLang="zh-CN" sz="2800" b="1" kern="100" dirty="0">
                <a:solidFill>
                  <a:srgbClr val="FF000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couldn’t make up his mind </a:t>
            </a:r>
            <a:r>
              <a:rPr lang="en-US" altLang="zh-CN" sz="2800" b="1" kern="100" dirty="0">
                <a:solidFill>
                  <a:schemeClr val="accent6">
                    <a:lumMod val="50000"/>
                  </a:schemeClr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to ask him to </a:t>
            </a:r>
            <a:r>
              <a:rPr lang="en-US" altLang="zh-CN" sz="2800" b="1" kern="100" dirty="0">
                <a:solidFill>
                  <a:srgbClr val="FF000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take the place of </a:t>
            </a:r>
            <a:r>
              <a:rPr lang="en-US" altLang="zh-CN" sz="2800" b="1" kern="100" dirty="0">
                <a:solidFill>
                  <a:schemeClr val="accent6">
                    <a:lumMod val="50000"/>
                  </a:schemeClr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me. However, </a:t>
            </a:r>
            <a:r>
              <a:rPr lang="en-US" altLang="zh-CN" sz="2800" b="1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without other choices</a:t>
            </a:r>
            <a:r>
              <a:rPr lang="en-US" altLang="zh-CN" sz="2800" b="1" kern="100" dirty="0">
                <a:solidFill>
                  <a:schemeClr val="accent6">
                    <a:lumMod val="50000"/>
                  </a:schemeClr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, he had to </a:t>
            </a:r>
            <a:r>
              <a:rPr lang="en-US" altLang="zh-CN" sz="2800" b="1" kern="100" dirty="0">
                <a:solidFill>
                  <a:srgbClr val="FF000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give in</a:t>
            </a:r>
            <a:r>
              <a:rPr lang="en-US" altLang="zh-CN" sz="2800" b="1" kern="100" dirty="0">
                <a:solidFill>
                  <a:schemeClr val="accent6">
                    <a:lumMod val="50000"/>
                  </a:schemeClr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, </a:t>
            </a:r>
            <a:r>
              <a:rPr lang="en-US" altLang="zh-CN" sz="2800" b="1" i="1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waving at Tony to play</a:t>
            </a:r>
            <a:r>
              <a:rPr lang="en-US" altLang="zh-CN" sz="2800" b="1" kern="100" dirty="0">
                <a:solidFill>
                  <a:schemeClr val="accent6">
                    <a:lumMod val="50000"/>
                  </a:schemeClr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.  </a:t>
            </a:r>
            <a:r>
              <a:rPr lang="zh-CN" altLang="en-US" sz="2800" b="1" kern="1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 </a:t>
            </a:r>
            <a:r>
              <a:rPr lang="en-US" altLang="zh-CN" sz="2800" b="1" kern="1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 </a:t>
            </a:r>
            <a:endParaRPr lang="en-US" altLang="zh-CN" sz="5400" b="1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  <a:latin typeface="Candara" panose="020E0502030303020204" pitchFamily="34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056" y="56172"/>
            <a:ext cx="1322157" cy="52322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28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Writing</a:t>
            </a:r>
            <a:endParaRPr lang="zh-CN" altLang="en-US" sz="2800" b="1" i="1" dirty="0">
              <a:solidFill>
                <a:schemeClr val="accent6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12857" y="56172"/>
            <a:ext cx="8966285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i="1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Step 5 detailed writing </a:t>
            </a:r>
            <a:endParaRPr lang="zh-CN" altLang="en-US" sz="2800" b="1" i="1" dirty="0">
              <a:solidFill>
                <a:schemeClr val="accent6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1513" y="1751027"/>
            <a:ext cx="2982687" cy="50167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000" b="1" i="1" kern="100" dirty="0">
                <a:solidFill>
                  <a:srgbClr val="0000FF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Sentence patterns </a:t>
            </a:r>
            <a:endParaRPr lang="en-US" altLang="zh-CN" sz="2000" b="1" i="1" kern="100" dirty="0">
              <a:solidFill>
                <a:srgbClr val="0000FF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514350" indent="-514350">
              <a:buAutoNum type="arabicPeriod"/>
            </a:pPr>
            <a:r>
              <a:rPr lang="zh-CN" altLang="en-US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非谓语前缀</a:t>
            </a:r>
            <a:r>
              <a:rPr lang="en-US" altLang="zh-CN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+ </a:t>
            </a:r>
            <a:r>
              <a:rPr lang="zh-CN" altLang="en-US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主句</a:t>
            </a:r>
            <a:r>
              <a:rPr lang="en-US" altLang="zh-CN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+</a:t>
            </a:r>
            <a:r>
              <a:rPr lang="zh-CN" altLang="en-US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非限制性定语从句后缀</a:t>
            </a:r>
            <a:endParaRPr lang="en-US" altLang="zh-CN" sz="2000" b="1" kern="1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  <a:ea typeface="楷体" panose="02010609060101010101" pitchFamily="49" charset="-122"/>
            </a:endParaRPr>
          </a:p>
          <a:p>
            <a:pPr marL="514350" indent="-514350">
              <a:buAutoNum type="arabicPeriod"/>
            </a:pPr>
            <a:r>
              <a:rPr lang="en-US" altLang="zh-CN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Only/On no account/ In no case  + </a:t>
            </a:r>
            <a:r>
              <a:rPr lang="zh-CN" altLang="en-US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状语</a:t>
            </a:r>
            <a:r>
              <a:rPr lang="en-US" altLang="zh-CN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(</a:t>
            </a:r>
            <a:r>
              <a:rPr lang="zh-CN" altLang="en-US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从句</a:t>
            </a:r>
            <a:r>
              <a:rPr lang="en-US" altLang="zh-CN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) + </a:t>
            </a:r>
            <a:r>
              <a:rPr lang="zh-CN" altLang="en-US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部分倒装</a:t>
            </a:r>
            <a:endParaRPr lang="en-US" altLang="zh-CN" sz="2000" b="1" kern="1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  <a:ea typeface="楷体" panose="02010609060101010101" pitchFamily="49" charset="-122"/>
            </a:endParaRPr>
          </a:p>
          <a:p>
            <a:pPr marL="514350" indent="-514350">
              <a:buAutoNum type="arabicPeriod"/>
            </a:pPr>
            <a:r>
              <a:rPr lang="en-US" altLang="zh-CN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With /find + O + Oc.  </a:t>
            </a:r>
            <a:endParaRPr lang="en-US" altLang="zh-CN" sz="2000" b="1" kern="1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  <a:ea typeface="楷体" panose="02010609060101010101" pitchFamily="49" charset="-122"/>
            </a:endParaRPr>
          </a:p>
          <a:p>
            <a:pPr marL="514350" indent="-514350">
              <a:buAutoNum type="arabicPeriod"/>
            </a:pPr>
            <a:r>
              <a:rPr lang="en-US" altLang="zh-CN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It is/ was + …+ that </a:t>
            </a:r>
            <a:r>
              <a:rPr lang="zh-CN" altLang="en-US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强调句式</a:t>
            </a:r>
            <a:endParaRPr lang="en-US" altLang="zh-CN" sz="2000" b="1" kern="1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  <a:ea typeface="楷体" panose="02010609060101010101" pitchFamily="49" charset="-122"/>
            </a:endParaRPr>
          </a:p>
          <a:p>
            <a:pPr marL="514350" indent="-514350">
              <a:buAutoNum type="arabicPeriod"/>
            </a:pPr>
            <a:r>
              <a:rPr lang="en-US" altLang="zh-CN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There be </a:t>
            </a:r>
            <a:r>
              <a:rPr lang="zh-CN" altLang="en-US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句式 </a:t>
            </a:r>
            <a:endParaRPr lang="en-US" altLang="zh-CN" sz="2000" b="1" kern="1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  <a:ea typeface="楷体" panose="02010609060101010101" pitchFamily="49" charset="-122"/>
            </a:endParaRPr>
          </a:p>
          <a:p>
            <a:pPr marL="514350" indent="-514350">
              <a:buAutoNum type="arabicPeriod"/>
            </a:pPr>
            <a:r>
              <a:rPr lang="en-US" altLang="zh-CN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What impressed/inspired/ touched … sb. most was that… </a:t>
            </a:r>
            <a:endParaRPr lang="en-US" altLang="zh-CN" sz="2000" b="1" kern="1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  <a:ea typeface="楷体" panose="02010609060101010101" pitchFamily="49" charset="-122"/>
            </a:endParaRPr>
          </a:p>
          <a:p>
            <a:pPr marL="514350" indent="-514350">
              <a:buAutoNum type="arabicPeriod"/>
            </a:pPr>
            <a:r>
              <a:rPr lang="en-US" altLang="zh-CN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 </a:t>
            </a:r>
            <a:r>
              <a:rPr lang="zh-CN" altLang="en-US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无灵主语</a:t>
            </a:r>
            <a:endParaRPr lang="en-US" altLang="zh-CN" sz="4400" b="1" kern="100" dirty="0">
              <a:solidFill>
                <a:schemeClr val="accent4">
                  <a:lumMod val="50000"/>
                </a:schemeClr>
              </a:solidFill>
              <a:highlight>
                <a:srgbClr val="FFFF00"/>
              </a:highlight>
              <a:latin typeface="Candara" panose="020E0502030303020204" pitchFamily="34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5056" y="557621"/>
            <a:ext cx="12006944" cy="95410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800" b="1" i="1" kern="100" dirty="0">
                <a:solidFill>
                  <a:srgbClr val="FF000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Scene 2. </a:t>
            </a:r>
            <a:r>
              <a:rPr lang="en-US" altLang="zh-CN" sz="2800" b="1" i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Tony </a:t>
            </a:r>
            <a:r>
              <a:rPr lang="en-US" altLang="zh-CN" sz="2800" b="1" i="1" kern="100" dirty="0">
                <a:solidFill>
                  <a:srgbClr val="00B050"/>
                </a:solidFill>
                <a:highlight>
                  <a:srgbClr val="CCFF99"/>
                </a:highlight>
                <a:latin typeface="Candara" panose="020E0502030303020204" pitchFamily="34" charset="0"/>
                <a:ea typeface="宋体" panose="02010600030101010101" pitchFamily="2" charset="-122"/>
              </a:rPr>
              <a:t>couldn’t hold his excitement </a:t>
            </a:r>
            <a:r>
              <a:rPr lang="en-US" altLang="zh-CN" sz="2800" b="1" i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and actively accept the challenge as well as promised to behave well. </a:t>
            </a:r>
            <a:endParaRPr lang="en-US" altLang="zh-CN" sz="5400" b="1" i="1" dirty="0">
              <a:solidFill>
                <a:schemeClr val="accent4">
                  <a:lumMod val="50000"/>
                </a:schemeClr>
              </a:solidFill>
              <a:highlight>
                <a:srgbClr val="FFFF00"/>
              </a:highlight>
              <a:latin typeface="Candara" panose="020E0502030303020204" pitchFamily="34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25715" y="1464026"/>
            <a:ext cx="8882743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800" b="1" kern="1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2. </a:t>
            </a:r>
            <a:r>
              <a:rPr lang="zh-CN" altLang="en-US" sz="2800" b="1" kern="1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听到教练让他上场，</a:t>
            </a:r>
            <a:r>
              <a:rPr lang="en-US" altLang="zh-CN" sz="2800" b="1" kern="1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Tony </a:t>
            </a:r>
            <a:r>
              <a:rPr lang="zh-CN" altLang="en-US" sz="2800" b="1" kern="1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感到无比惊讶并异常兴奋，这可是他梦寐以求的机会啊。来不及多想，</a:t>
            </a:r>
            <a:r>
              <a:rPr lang="en-US" altLang="zh-CN" sz="2800" b="1" kern="1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Tony </a:t>
            </a:r>
            <a:r>
              <a:rPr lang="zh-CN" altLang="en-US" sz="2800" b="1" kern="1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朝教练点了点头，并向他表示他一定会好好表现的。 </a:t>
            </a:r>
            <a:r>
              <a:rPr lang="en-US" altLang="zh-CN" sz="2800" b="1" kern="1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 </a:t>
            </a:r>
            <a:endParaRPr lang="en-US" altLang="zh-CN" sz="5400" b="1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  <a:latin typeface="Candara" panose="020E0502030303020204" pitchFamily="34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25715" y="2910534"/>
            <a:ext cx="8882743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400" b="1" kern="100" dirty="0">
                <a:solidFill>
                  <a:schemeClr val="accent6">
                    <a:lumMod val="50000"/>
                  </a:schemeClr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Tony felt </a:t>
            </a:r>
            <a:r>
              <a:rPr lang="en-US" altLang="zh-CN" sz="2400" b="1" kern="100" dirty="0">
                <a:solidFill>
                  <a:srgbClr val="FF000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extremely surprised</a:t>
            </a:r>
            <a:r>
              <a:rPr lang="en-US" altLang="zh-CN" sz="2400" b="1" kern="100" dirty="0">
                <a:solidFill>
                  <a:schemeClr val="accent6">
                    <a:lumMod val="50000"/>
                  </a:schemeClr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 and </a:t>
            </a:r>
            <a:r>
              <a:rPr lang="en-US" altLang="zh-CN" sz="2400" b="1" i="1" kern="100" dirty="0">
                <a:solidFill>
                  <a:srgbClr val="FF000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thrilled</a:t>
            </a:r>
            <a:r>
              <a:rPr lang="en-US" altLang="zh-CN" sz="2400" b="1" kern="100" dirty="0">
                <a:solidFill>
                  <a:schemeClr val="accent6">
                    <a:lumMod val="50000"/>
                  </a:schemeClr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 </a:t>
            </a:r>
            <a:r>
              <a:rPr lang="en-US" altLang="zh-CN" sz="2400" b="1" i="1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when hearing the news that</a:t>
            </a:r>
            <a:r>
              <a:rPr lang="en-US" altLang="zh-CN" sz="2400" b="1" kern="100" dirty="0">
                <a:solidFill>
                  <a:schemeClr val="accent6">
                    <a:lumMod val="50000"/>
                  </a:schemeClr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 the coach asked him to play, </a:t>
            </a:r>
            <a:r>
              <a:rPr lang="en-US" altLang="zh-CN" sz="2400" b="1" i="1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which was the very chance that he was dreaming</a:t>
            </a:r>
            <a:r>
              <a:rPr lang="en-US" altLang="zh-CN" sz="2400" b="1" kern="100" dirty="0">
                <a:solidFill>
                  <a:schemeClr val="accent6">
                    <a:lumMod val="50000"/>
                  </a:schemeClr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.  </a:t>
            </a:r>
            <a:r>
              <a:rPr lang="en-US" altLang="zh-CN" sz="2400" b="1" i="1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Without a second thought</a:t>
            </a:r>
            <a:r>
              <a:rPr lang="en-US" altLang="zh-CN" sz="2400" b="1" kern="100" dirty="0">
                <a:solidFill>
                  <a:schemeClr val="accent6">
                    <a:lumMod val="50000"/>
                  </a:schemeClr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, Tony nodded to the coach </a:t>
            </a:r>
            <a:r>
              <a:rPr lang="en-US" altLang="zh-CN" sz="2400" b="1" u="sng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and promised</a:t>
            </a:r>
            <a:r>
              <a:rPr lang="en-US" altLang="zh-CN" sz="2400" b="1" u="sng" kern="100" dirty="0">
                <a:solidFill>
                  <a:schemeClr val="accent6">
                    <a:lumMod val="50000"/>
                  </a:schemeClr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/</a:t>
            </a:r>
            <a:r>
              <a:rPr lang="en-US" altLang="zh-CN" sz="2400" b="1" u="sng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,</a:t>
            </a:r>
            <a:r>
              <a:rPr lang="en-US" altLang="zh-CN" sz="2400" b="1" i="1" u="sng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promising</a:t>
            </a:r>
            <a:r>
              <a:rPr lang="en-US" altLang="zh-CN" sz="2400" b="1" i="1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 that </a:t>
            </a:r>
            <a:r>
              <a:rPr lang="en-US" altLang="zh-CN" sz="2400" b="1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he would not let him down. </a:t>
            </a:r>
            <a:endParaRPr lang="en-US" altLang="zh-CN" sz="4800" b="1" dirty="0">
              <a:solidFill>
                <a:srgbClr val="0000FF"/>
              </a:solidFill>
              <a:highlight>
                <a:srgbClr val="FFFF00"/>
              </a:highlight>
              <a:latin typeface="Candara" panose="020E0502030303020204" pitchFamily="34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244700" y="4911039"/>
            <a:ext cx="8844772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400" b="1" i="1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A mixed sense of excitement surprise seized him </a:t>
            </a:r>
            <a:r>
              <a:rPr lang="en-US" altLang="zh-CN" sz="2400" b="1" kern="100" dirty="0">
                <a:solidFill>
                  <a:srgbClr val="00206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when Tony heard </a:t>
            </a:r>
            <a:r>
              <a:rPr lang="en-US" altLang="zh-CN" sz="2400" b="1" i="1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that the coach asked him to </a:t>
            </a:r>
            <a:r>
              <a:rPr lang="en-US" altLang="zh-CN" sz="2400" b="1" i="1" kern="100" dirty="0">
                <a:solidFill>
                  <a:srgbClr val="FF000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take the place of </a:t>
            </a:r>
            <a:r>
              <a:rPr lang="en-US" altLang="zh-CN" sz="2400" b="1" i="1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me/play as a real basketball player, which was the chance that he was dreaming</a:t>
            </a:r>
            <a:r>
              <a:rPr lang="en-US" altLang="zh-CN" sz="2400" b="1" kern="100" dirty="0">
                <a:solidFill>
                  <a:srgbClr val="00206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. </a:t>
            </a:r>
            <a:r>
              <a:rPr lang="en-US" altLang="zh-CN" sz="2400" b="1" i="1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Not thinking twice</a:t>
            </a:r>
            <a:r>
              <a:rPr lang="en-US" altLang="zh-CN" sz="2400" b="1" kern="100" dirty="0">
                <a:solidFill>
                  <a:srgbClr val="00206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, Tony </a:t>
            </a:r>
            <a:r>
              <a:rPr lang="en-US" altLang="zh-CN" sz="2400" b="1" kern="100" dirty="0">
                <a:solidFill>
                  <a:srgbClr val="FF000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nodded his head</a:t>
            </a:r>
            <a:r>
              <a:rPr lang="en-US" altLang="zh-CN" sz="2400" b="1" kern="100" dirty="0">
                <a:solidFill>
                  <a:srgbClr val="00206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 and </a:t>
            </a:r>
            <a:r>
              <a:rPr lang="en-US" altLang="zh-CN" sz="2400" b="1" kern="100" dirty="0">
                <a:solidFill>
                  <a:srgbClr val="FF000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promised not to let him down</a:t>
            </a:r>
            <a:r>
              <a:rPr lang="en-US" altLang="zh-CN" sz="2400" b="1" kern="100" dirty="0">
                <a:solidFill>
                  <a:srgbClr val="00206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. </a:t>
            </a:r>
            <a:endParaRPr lang="en-US" altLang="zh-CN" sz="4800" b="1" dirty="0">
              <a:solidFill>
                <a:srgbClr val="002060"/>
              </a:solidFill>
              <a:highlight>
                <a:srgbClr val="FFFF00"/>
              </a:highlight>
              <a:latin typeface="Candara" panose="020E0502030303020204" pitchFamily="34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056" y="56172"/>
            <a:ext cx="1322157" cy="52322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28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Writing</a:t>
            </a:r>
            <a:endParaRPr lang="zh-CN" altLang="en-US" sz="2800" b="1" i="1" dirty="0">
              <a:solidFill>
                <a:schemeClr val="accent6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12857" y="56172"/>
            <a:ext cx="8966285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i="1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Step 5 detailed writing </a:t>
            </a:r>
            <a:endParaRPr lang="zh-CN" altLang="en-US" sz="2800" b="1" i="1" dirty="0">
              <a:solidFill>
                <a:schemeClr val="accent6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1513" y="1751027"/>
            <a:ext cx="2982687" cy="50167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000" b="1" i="1" kern="100" dirty="0">
                <a:solidFill>
                  <a:srgbClr val="0000FF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Sentence patterns </a:t>
            </a:r>
            <a:endParaRPr lang="en-US" altLang="zh-CN" sz="2000" b="1" i="1" kern="100" dirty="0">
              <a:solidFill>
                <a:srgbClr val="0000FF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514350" indent="-514350">
              <a:buAutoNum type="arabicPeriod"/>
            </a:pPr>
            <a:r>
              <a:rPr lang="zh-CN" altLang="en-US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非谓语前缀</a:t>
            </a:r>
            <a:r>
              <a:rPr lang="en-US" altLang="zh-CN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+ </a:t>
            </a:r>
            <a:r>
              <a:rPr lang="zh-CN" altLang="en-US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主句</a:t>
            </a:r>
            <a:r>
              <a:rPr lang="en-US" altLang="zh-CN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+</a:t>
            </a:r>
            <a:r>
              <a:rPr lang="zh-CN" altLang="en-US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非限制性定语从句后缀</a:t>
            </a:r>
            <a:endParaRPr lang="en-US" altLang="zh-CN" sz="2000" b="1" kern="1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  <a:ea typeface="楷体" panose="02010609060101010101" pitchFamily="49" charset="-122"/>
            </a:endParaRPr>
          </a:p>
          <a:p>
            <a:pPr marL="514350" indent="-514350">
              <a:buAutoNum type="arabicPeriod"/>
            </a:pPr>
            <a:r>
              <a:rPr lang="en-US" altLang="zh-CN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Only/On no account/ In no case  + </a:t>
            </a:r>
            <a:r>
              <a:rPr lang="zh-CN" altLang="en-US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状语</a:t>
            </a:r>
            <a:r>
              <a:rPr lang="en-US" altLang="zh-CN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(</a:t>
            </a:r>
            <a:r>
              <a:rPr lang="zh-CN" altLang="en-US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从句</a:t>
            </a:r>
            <a:r>
              <a:rPr lang="en-US" altLang="zh-CN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) + </a:t>
            </a:r>
            <a:r>
              <a:rPr lang="zh-CN" altLang="en-US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部分倒装</a:t>
            </a:r>
            <a:endParaRPr lang="en-US" altLang="zh-CN" sz="2000" b="1" kern="1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  <a:ea typeface="楷体" panose="02010609060101010101" pitchFamily="49" charset="-122"/>
            </a:endParaRPr>
          </a:p>
          <a:p>
            <a:pPr marL="514350" indent="-514350">
              <a:buAutoNum type="arabicPeriod"/>
            </a:pPr>
            <a:r>
              <a:rPr lang="en-US" altLang="zh-CN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With /find + O + Oc.  </a:t>
            </a:r>
            <a:endParaRPr lang="en-US" altLang="zh-CN" sz="2000" b="1" kern="1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  <a:ea typeface="楷体" panose="02010609060101010101" pitchFamily="49" charset="-122"/>
            </a:endParaRPr>
          </a:p>
          <a:p>
            <a:pPr marL="514350" indent="-514350">
              <a:buAutoNum type="arabicPeriod"/>
            </a:pPr>
            <a:r>
              <a:rPr lang="en-US" altLang="zh-CN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It is/ was + …+ that </a:t>
            </a:r>
            <a:r>
              <a:rPr lang="zh-CN" altLang="en-US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强调句式</a:t>
            </a:r>
            <a:endParaRPr lang="en-US" altLang="zh-CN" sz="2000" b="1" kern="1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  <a:ea typeface="楷体" panose="02010609060101010101" pitchFamily="49" charset="-122"/>
            </a:endParaRPr>
          </a:p>
          <a:p>
            <a:pPr marL="514350" indent="-514350">
              <a:buAutoNum type="arabicPeriod"/>
            </a:pPr>
            <a:r>
              <a:rPr lang="en-US" altLang="zh-CN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There be </a:t>
            </a:r>
            <a:r>
              <a:rPr lang="zh-CN" altLang="en-US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句式 </a:t>
            </a:r>
            <a:endParaRPr lang="en-US" altLang="zh-CN" sz="2000" b="1" kern="1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  <a:ea typeface="楷体" panose="02010609060101010101" pitchFamily="49" charset="-122"/>
            </a:endParaRPr>
          </a:p>
          <a:p>
            <a:pPr marL="514350" indent="-514350">
              <a:buAutoNum type="arabicPeriod"/>
            </a:pPr>
            <a:r>
              <a:rPr lang="en-US" altLang="zh-CN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What impressed/inspired/ touched … sb. most was that… </a:t>
            </a:r>
            <a:endParaRPr lang="en-US" altLang="zh-CN" sz="2000" b="1" kern="1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  <a:ea typeface="楷体" panose="02010609060101010101" pitchFamily="49" charset="-122"/>
            </a:endParaRPr>
          </a:p>
          <a:p>
            <a:pPr marL="514350" indent="-514350">
              <a:buAutoNum type="arabicPeriod"/>
            </a:pPr>
            <a:r>
              <a:rPr lang="en-US" altLang="zh-CN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 </a:t>
            </a:r>
            <a:r>
              <a:rPr lang="zh-CN" altLang="en-US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无灵主语</a:t>
            </a:r>
            <a:endParaRPr lang="en-US" altLang="zh-CN" sz="4400" b="1" kern="100" dirty="0">
              <a:solidFill>
                <a:schemeClr val="accent4">
                  <a:lumMod val="50000"/>
                </a:schemeClr>
              </a:solidFill>
              <a:highlight>
                <a:srgbClr val="FFFF00"/>
              </a:highlight>
              <a:latin typeface="Candara" panose="020E0502030303020204" pitchFamily="34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5056" y="688156"/>
            <a:ext cx="11865430" cy="95410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800" b="1" i="1" kern="100" dirty="0">
                <a:solidFill>
                  <a:srgbClr val="FF0000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Scent 3. </a:t>
            </a:r>
            <a:r>
              <a:rPr lang="en-US" altLang="zh-CN" sz="2800" b="1" i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Tony, </a:t>
            </a:r>
            <a:r>
              <a:rPr lang="en-US" altLang="zh-CN" sz="2800" b="1" i="1" kern="100" dirty="0">
                <a:solidFill>
                  <a:srgbClr val="00B050"/>
                </a:solidFill>
                <a:highlight>
                  <a:srgbClr val="CCFF99"/>
                </a:highlight>
                <a:latin typeface="Candara" panose="020E0502030303020204" pitchFamily="34" charset="0"/>
                <a:ea typeface="宋体" panose="02010600030101010101" pitchFamily="2" charset="-122"/>
              </a:rPr>
              <a:t>inspired</a:t>
            </a:r>
            <a:r>
              <a:rPr lang="en-US" altLang="zh-CN" sz="2800" b="1" i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by “Bogues”, played like a real “Bogues”(</a:t>
            </a:r>
            <a:r>
              <a:rPr lang="en-US" altLang="zh-CN" sz="2800" b="1" i="1" u="sng" kern="100" dirty="0">
                <a:solidFill>
                  <a:srgbClr val="0000FF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skills</a:t>
            </a:r>
            <a:r>
              <a:rPr lang="en-US" altLang="zh-CN" sz="2800" b="1" i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 + </a:t>
            </a:r>
            <a:r>
              <a:rPr lang="en-US" altLang="zh-CN" sz="2800" b="1" i="1" kern="100" dirty="0">
                <a:solidFill>
                  <a:srgbClr val="0000FF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determination</a:t>
            </a:r>
            <a:r>
              <a:rPr lang="en-US" altLang="zh-CN" sz="2800" b="1" i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). </a:t>
            </a:r>
            <a:endParaRPr lang="en-US" altLang="zh-CN" sz="5400" b="1" i="1" dirty="0">
              <a:solidFill>
                <a:schemeClr val="accent4">
                  <a:lumMod val="50000"/>
                </a:schemeClr>
              </a:solidFill>
              <a:highlight>
                <a:srgbClr val="FFFF00"/>
              </a:highlight>
              <a:latin typeface="Candara" panose="020E0502030303020204" pitchFamily="34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25715" y="1464026"/>
            <a:ext cx="8882743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800" b="1" kern="1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3. </a:t>
            </a:r>
            <a:r>
              <a:rPr lang="zh-CN" altLang="en-US" sz="2800" b="1" kern="1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让我们动容有印象深刻的是 </a:t>
            </a:r>
            <a:r>
              <a:rPr lang="en-US" altLang="zh-CN" sz="2800" b="1" kern="1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Tony </a:t>
            </a:r>
            <a:r>
              <a:rPr lang="zh-CN" altLang="en-US" sz="2800" b="1" kern="1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，被</a:t>
            </a:r>
            <a:r>
              <a:rPr lang="en-US" altLang="zh-CN" sz="2800" b="1" kern="1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Bogues </a:t>
            </a:r>
            <a:r>
              <a:rPr lang="zh-CN" altLang="en-US" sz="2800" b="1" kern="1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鼓舞着的，就像</a:t>
            </a:r>
            <a:r>
              <a:rPr lang="en-US" altLang="zh-CN" sz="2800" b="1" kern="1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Bogues </a:t>
            </a:r>
            <a:r>
              <a:rPr lang="zh-CN" altLang="en-US" sz="2800" b="1" kern="1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一样在场上灵活，不到</a:t>
            </a:r>
            <a:r>
              <a:rPr lang="en-US" altLang="zh-CN" sz="2800" b="1" kern="1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10</a:t>
            </a:r>
            <a:r>
              <a:rPr lang="zh-CN" altLang="en-US" sz="2800" b="1" kern="1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分钟的时间就帮我们拿下</a:t>
            </a:r>
            <a:r>
              <a:rPr lang="en-US" altLang="zh-CN" sz="2800" b="1" kern="1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10</a:t>
            </a:r>
            <a:r>
              <a:rPr lang="zh-CN" altLang="en-US" sz="2800" b="1" kern="1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分，并在最后一刻让我们反超</a:t>
            </a:r>
            <a:r>
              <a:rPr lang="en-US" altLang="zh-CN" sz="2800" b="1" kern="1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the Bears 2</a:t>
            </a:r>
            <a:r>
              <a:rPr lang="zh-CN" altLang="en-US" sz="2800" b="1" kern="1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分。 </a:t>
            </a:r>
            <a:endParaRPr lang="en-US" altLang="zh-CN" sz="5400" b="1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  <a:latin typeface="Candara" panose="020E0502030303020204" pitchFamily="34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25714" y="3552172"/>
            <a:ext cx="8882743" cy="2246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800" b="1" i="1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What touched/impressed us most was that </a:t>
            </a:r>
            <a:r>
              <a:rPr lang="en-US" altLang="zh-CN" sz="2800" b="1" kern="100" dirty="0">
                <a:solidFill>
                  <a:srgbClr val="00206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Tony, </a:t>
            </a:r>
            <a:r>
              <a:rPr lang="en-US" altLang="zh-CN" sz="2800" b="1" i="1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inspired by Bogues</a:t>
            </a:r>
            <a:r>
              <a:rPr lang="en-US" altLang="zh-CN" sz="2800" b="1" kern="100" dirty="0">
                <a:solidFill>
                  <a:srgbClr val="00206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, was </a:t>
            </a:r>
            <a:r>
              <a:rPr lang="en-US" altLang="zh-CN" sz="2800" b="1" kern="100" dirty="0">
                <a:solidFill>
                  <a:srgbClr val="0000FF"/>
                </a:solidFill>
                <a:highlight>
                  <a:srgbClr val="CCECFF"/>
                </a:highlight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playing the ball like Bogues </a:t>
            </a:r>
            <a:r>
              <a:rPr lang="en-US" altLang="zh-CN" sz="2800" b="1" kern="100" dirty="0">
                <a:solidFill>
                  <a:srgbClr val="00206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on the ground </a:t>
            </a:r>
            <a:r>
              <a:rPr lang="en-US" altLang="zh-CN" sz="2800" b="1" kern="100" dirty="0">
                <a:solidFill>
                  <a:srgbClr val="FF000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flexibly</a:t>
            </a:r>
            <a:r>
              <a:rPr lang="en-US" altLang="zh-CN" sz="2800" b="1" kern="100" dirty="0">
                <a:solidFill>
                  <a:srgbClr val="00206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, and helped us </a:t>
            </a:r>
            <a:r>
              <a:rPr lang="en-US" altLang="zh-CN" sz="2800" b="1" i="1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score 10 points within 10m </a:t>
            </a:r>
            <a:r>
              <a:rPr lang="en-US" altLang="zh-CN" sz="2800" b="1" kern="100" dirty="0">
                <a:solidFill>
                  <a:srgbClr val="00206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and </a:t>
            </a:r>
            <a:r>
              <a:rPr lang="en-US" altLang="zh-CN" sz="2800" b="1" i="1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surpass the Bears by 2 points on the final occasion</a:t>
            </a:r>
            <a:r>
              <a:rPr lang="en-US" altLang="zh-CN" sz="2800" b="1" kern="100" dirty="0">
                <a:solidFill>
                  <a:srgbClr val="00206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. </a:t>
            </a:r>
            <a:endParaRPr lang="en-US" altLang="zh-CN" sz="5400" b="1" dirty="0">
              <a:solidFill>
                <a:srgbClr val="002060"/>
              </a:solidFill>
              <a:highlight>
                <a:srgbClr val="FFFF00"/>
              </a:highlight>
              <a:latin typeface="Candara" panose="020E0502030303020204" pitchFamily="34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056" y="56172"/>
            <a:ext cx="1322157" cy="52322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28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Writing</a:t>
            </a:r>
            <a:endParaRPr lang="zh-CN" altLang="en-US" sz="2800" b="1" i="1" dirty="0">
              <a:solidFill>
                <a:schemeClr val="accent6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12857" y="56172"/>
            <a:ext cx="8966285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i="1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Step 5 detailed writing </a:t>
            </a:r>
            <a:endParaRPr lang="zh-CN" altLang="en-US" sz="2800" b="1" i="1" dirty="0">
              <a:solidFill>
                <a:schemeClr val="accent6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3285" y="1841242"/>
            <a:ext cx="2919144" cy="50167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000" b="1" i="1" kern="100" dirty="0">
                <a:solidFill>
                  <a:srgbClr val="0000FF"/>
                </a:solidFill>
                <a:latin typeface="Candara" panose="020E0502030303020204" pitchFamily="34" charset="0"/>
                <a:ea typeface="宋体" panose="02010600030101010101" pitchFamily="2" charset="-122"/>
              </a:rPr>
              <a:t>Sentence patterns </a:t>
            </a:r>
            <a:endParaRPr lang="en-US" altLang="zh-CN" sz="2000" b="1" i="1" kern="100" dirty="0">
              <a:solidFill>
                <a:srgbClr val="0000FF"/>
              </a:solidFill>
              <a:latin typeface="Candara" panose="020E0502030303020204" pitchFamily="34" charset="0"/>
              <a:ea typeface="宋体" panose="02010600030101010101" pitchFamily="2" charset="-122"/>
            </a:endParaRPr>
          </a:p>
          <a:p>
            <a:pPr marL="514350" indent="-514350">
              <a:buAutoNum type="arabicPeriod"/>
            </a:pPr>
            <a:r>
              <a:rPr lang="zh-CN" altLang="en-US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非谓语前缀</a:t>
            </a:r>
            <a:r>
              <a:rPr lang="en-US" altLang="zh-CN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+ </a:t>
            </a:r>
            <a:r>
              <a:rPr lang="zh-CN" altLang="en-US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主句</a:t>
            </a:r>
            <a:r>
              <a:rPr lang="en-US" altLang="zh-CN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+</a:t>
            </a:r>
            <a:r>
              <a:rPr lang="zh-CN" altLang="en-US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非限制性定语从句后缀</a:t>
            </a:r>
            <a:endParaRPr lang="en-US" altLang="zh-CN" sz="2000" b="1" kern="1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  <a:ea typeface="楷体" panose="02010609060101010101" pitchFamily="49" charset="-122"/>
            </a:endParaRPr>
          </a:p>
          <a:p>
            <a:pPr marL="514350" indent="-514350">
              <a:buAutoNum type="arabicPeriod"/>
            </a:pPr>
            <a:r>
              <a:rPr lang="en-US" altLang="zh-CN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Only/On no account/ In no case  + </a:t>
            </a:r>
            <a:r>
              <a:rPr lang="zh-CN" altLang="en-US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状语</a:t>
            </a:r>
            <a:r>
              <a:rPr lang="en-US" altLang="zh-CN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(</a:t>
            </a:r>
            <a:r>
              <a:rPr lang="zh-CN" altLang="en-US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从句</a:t>
            </a:r>
            <a:r>
              <a:rPr lang="en-US" altLang="zh-CN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) + </a:t>
            </a:r>
            <a:r>
              <a:rPr lang="zh-CN" altLang="en-US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部分倒装</a:t>
            </a:r>
            <a:endParaRPr lang="en-US" altLang="zh-CN" sz="2000" b="1" kern="1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  <a:ea typeface="楷体" panose="02010609060101010101" pitchFamily="49" charset="-122"/>
            </a:endParaRPr>
          </a:p>
          <a:p>
            <a:pPr marL="514350" indent="-514350">
              <a:buAutoNum type="arabicPeriod"/>
            </a:pPr>
            <a:r>
              <a:rPr lang="en-US" altLang="zh-CN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With /find + O + Oc.  </a:t>
            </a:r>
            <a:endParaRPr lang="en-US" altLang="zh-CN" sz="2000" b="1" kern="1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  <a:ea typeface="楷体" panose="02010609060101010101" pitchFamily="49" charset="-122"/>
            </a:endParaRPr>
          </a:p>
          <a:p>
            <a:pPr marL="514350" indent="-514350">
              <a:buAutoNum type="arabicPeriod"/>
            </a:pPr>
            <a:r>
              <a:rPr lang="en-US" altLang="zh-CN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It is/ was + …+ that </a:t>
            </a:r>
            <a:r>
              <a:rPr lang="zh-CN" altLang="en-US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强调句式</a:t>
            </a:r>
            <a:endParaRPr lang="en-US" altLang="zh-CN" sz="2000" b="1" kern="1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  <a:ea typeface="楷体" panose="02010609060101010101" pitchFamily="49" charset="-122"/>
            </a:endParaRPr>
          </a:p>
          <a:p>
            <a:pPr marL="514350" indent="-514350">
              <a:buAutoNum type="arabicPeriod"/>
            </a:pPr>
            <a:r>
              <a:rPr lang="en-US" altLang="zh-CN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There be </a:t>
            </a:r>
            <a:r>
              <a:rPr lang="zh-CN" altLang="en-US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句式 </a:t>
            </a:r>
            <a:endParaRPr lang="en-US" altLang="zh-CN" sz="2000" b="1" kern="1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  <a:ea typeface="楷体" panose="02010609060101010101" pitchFamily="49" charset="-122"/>
            </a:endParaRPr>
          </a:p>
          <a:p>
            <a:pPr marL="514350" indent="-514350">
              <a:buAutoNum type="arabicPeriod"/>
            </a:pPr>
            <a:r>
              <a:rPr lang="en-US" altLang="zh-CN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What impressed/inspired/ touched … sb. most was that… </a:t>
            </a:r>
            <a:endParaRPr lang="en-US" altLang="zh-CN" sz="2000" b="1" kern="1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  <a:ea typeface="楷体" panose="02010609060101010101" pitchFamily="49" charset="-122"/>
            </a:endParaRPr>
          </a:p>
          <a:p>
            <a:pPr marL="514350" indent="-514350">
              <a:buAutoNum type="arabicPeriod"/>
            </a:pPr>
            <a:r>
              <a:rPr lang="en-US" altLang="zh-CN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 </a:t>
            </a:r>
            <a:r>
              <a:rPr lang="zh-CN" altLang="en-US" sz="2000" b="1" kern="1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无灵主语</a:t>
            </a:r>
            <a:endParaRPr lang="en-US" altLang="zh-CN" sz="4400" b="1" kern="100" dirty="0">
              <a:solidFill>
                <a:schemeClr val="accent4">
                  <a:lumMod val="50000"/>
                </a:schemeClr>
              </a:solidFill>
              <a:highlight>
                <a:srgbClr val="FFFF00"/>
              </a:highlight>
              <a:latin typeface="Candara" panose="020E0502030303020204" pitchFamily="34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5056" y="579392"/>
            <a:ext cx="11885431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i="1" dirty="0">
                <a:solidFill>
                  <a:srgbClr val="FFFF00"/>
                </a:solidFill>
                <a:latin typeface="Candara" panose="020E0502030303020204" pitchFamily="34" charset="0"/>
              </a:rPr>
              <a:t>Tony</a:t>
            </a:r>
            <a:r>
              <a:rPr lang="en-US" altLang="zh-CN" sz="24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 seized the chance to and </a:t>
            </a:r>
            <a:r>
              <a:rPr lang="en-US" altLang="zh-CN" sz="2400" b="1" i="1" dirty="0">
                <a:solidFill>
                  <a:srgbClr val="FFFF00"/>
                </a:solidFill>
                <a:latin typeface="Candara" panose="020E0502030303020204" pitchFamily="34" charset="0"/>
              </a:rPr>
              <a:t>proved to </a:t>
            </a:r>
            <a:r>
              <a:rPr lang="en-US" altLang="zh-CN" sz="24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others he was  </a:t>
            </a:r>
            <a:r>
              <a:rPr lang="en-US" altLang="zh-CN" sz="2400" b="1" i="1" dirty="0">
                <a:solidFill>
                  <a:srgbClr val="FFFF00"/>
                </a:solidFill>
                <a:latin typeface="Candara" panose="020E0502030303020204" pitchFamily="34" charset="0"/>
              </a:rPr>
              <a:t>a “Bogues”, </a:t>
            </a:r>
            <a:r>
              <a:rPr lang="en-US" altLang="zh-CN" sz="24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winning the coach’s recognition and more chances.</a:t>
            </a:r>
            <a:endParaRPr lang="en-US" altLang="zh-CN" sz="2400" b="1" i="1" dirty="0">
              <a:solidFill>
                <a:schemeClr val="accent4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altLang="zh-CN" sz="2400" b="1" dirty="0">
                <a:solidFill>
                  <a:srgbClr val="FFFF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Chances/opportunities are for those who never give up their dreams. </a:t>
            </a:r>
            <a:endParaRPr lang="zh-CN" altLang="en-US" sz="2400" b="1" dirty="0">
              <a:solidFill>
                <a:srgbClr val="FFFF0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87744" y="1942998"/>
            <a:ext cx="8882743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800" b="1" kern="1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4&amp;5  </a:t>
            </a:r>
            <a:r>
              <a:rPr lang="zh-CN" altLang="en-US" sz="2800" b="1" kern="1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我们绝不曾想到我们对会打败</a:t>
            </a:r>
            <a:r>
              <a:rPr lang="en-US" altLang="zh-CN" sz="2800" b="1" kern="1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the Bears, </a:t>
            </a:r>
            <a:r>
              <a:rPr lang="zh-CN" altLang="en-US" sz="2800" b="1" kern="1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兴奋的呼唤向潮水般涌向</a:t>
            </a:r>
            <a:r>
              <a:rPr lang="en-US" altLang="zh-CN" sz="2800" b="1" kern="1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Tony</a:t>
            </a:r>
            <a:r>
              <a:rPr lang="zh-CN" altLang="en-US" sz="2800" b="1" kern="1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。也因为这次机会，</a:t>
            </a:r>
            <a:r>
              <a:rPr lang="en-US" altLang="zh-CN" sz="2800" b="1" kern="1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Tony </a:t>
            </a:r>
            <a:r>
              <a:rPr lang="zh-CN" altLang="en-US" sz="2800" b="1" kern="1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赢得了教练的认可，证明了他也能像</a:t>
            </a:r>
            <a:r>
              <a:rPr lang="en-US" altLang="zh-CN" sz="2800" b="1" kern="1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Bogues </a:t>
            </a:r>
            <a:r>
              <a:rPr lang="zh-CN" altLang="en-US" sz="2800" b="1" kern="100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  <a:ea typeface="楷体" panose="02010609060101010101" pitchFamily="49" charset="-122"/>
              </a:rPr>
              <a:t>一样。也是在那个时候我才明白，机会是给那些不轻易放弃的人。 </a:t>
            </a:r>
            <a:endParaRPr lang="en-US" altLang="zh-CN" sz="5400" b="1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  <a:latin typeface="Candara" panose="020E0502030303020204" pitchFamily="34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87744" y="3749457"/>
            <a:ext cx="8882743" cy="31085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800" b="1" i="1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On no account had we ever thought </a:t>
            </a:r>
            <a:r>
              <a:rPr lang="en-US" altLang="zh-CN" sz="2800" b="1" kern="100" dirty="0">
                <a:solidFill>
                  <a:schemeClr val="accent4">
                    <a:lumMod val="50000"/>
                  </a:schemeClr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we could beat the Bears, </a:t>
            </a:r>
            <a:r>
              <a:rPr lang="en-US" altLang="zh-CN" sz="2800" b="1" i="1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yells of thrill and appreciation </a:t>
            </a:r>
            <a:r>
              <a:rPr lang="en-US" altLang="zh-CN" sz="2800" b="1" i="1" kern="100" dirty="0" err="1">
                <a:solidFill>
                  <a:srgbClr val="FF000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surrouding</a:t>
            </a:r>
            <a:r>
              <a:rPr lang="en-US" altLang="zh-CN" sz="2800" b="1" i="1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 Tony.</a:t>
            </a:r>
            <a:r>
              <a:rPr lang="en-US" altLang="zh-CN" sz="2800" b="1" kern="100" dirty="0">
                <a:solidFill>
                  <a:schemeClr val="accent4">
                    <a:lumMod val="50000"/>
                  </a:schemeClr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 </a:t>
            </a:r>
            <a:r>
              <a:rPr lang="en-US" altLang="zh-CN" sz="2800" b="1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It was </a:t>
            </a:r>
            <a:r>
              <a:rPr lang="en-US" altLang="zh-CN" sz="2800" b="1" kern="100" dirty="0">
                <a:solidFill>
                  <a:schemeClr val="accent4">
                    <a:lumMod val="50000"/>
                  </a:schemeClr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because of the chance </a:t>
            </a:r>
            <a:r>
              <a:rPr lang="en-US" altLang="zh-CN" sz="2800" b="1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that</a:t>
            </a:r>
            <a:r>
              <a:rPr lang="en-US" altLang="zh-CN" sz="2800" b="1" kern="100" dirty="0">
                <a:solidFill>
                  <a:schemeClr val="accent4">
                    <a:lumMod val="50000"/>
                  </a:schemeClr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 Tony </a:t>
            </a:r>
            <a:r>
              <a:rPr lang="en-US" altLang="zh-CN" sz="2800" b="1" kern="100" dirty="0">
                <a:solidFill>
                  <a:srgbClr val="FF000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won the coach’s recognition</a:t>
            </a:r>
            <a:r>
              <a:rPr lang="en-US" altLang="zh-CN" sz="2800" b="1" kern="100" dirty="0">
                <a:solidFill>
                  <a:schemeClr val="accent4">
                    <a:lumMod val="50000"/>
                  </a:schemeClr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 and proved himself </a:t>
            </a:r>
            <a:r>
              <a:rPr lang="en-US" altLang="zh-CN" sz="2800" b="1" i="1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that he could play like Bogues</a:t>
            </a:r>
            <a:r>
              <a:rPr lang="en-US" altLang="zh-CN" sz="2800" b="1" kern="100" dirty="0">
                <a:solidFill>
                  <a:schemeClr val="accent4">
                    <a:lumMod val="50000"/>
                  </a:schemeClr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. </a:t>
            </a:r>
            <a:r>
              <a:rPr lang="en-US" altLang="zh-CN" sz="2800" b="1" i="1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Only at that time did I realize that </a:t>
            </a:r>
            <a:r>
              <a:rPr lang="en-US" altLang="zh-CN" sz="2800" b="1" kern="100" dirty="0">
                <a:solidFill>
                  <a:srgbClr val="008000"/>
                </a:solidFill>
                <a:highlight>
                  <a:srgbClr val="CCFFCC"/>
                </a:highlight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chances/opportunities are for those who never give up their dreams</a:t>
            </a:r>
            <a:r>
              <a:rPr lang="en-US" altLang="zh-CN" sz="2800" b="1" kern="100" dirty="0">
                <a:solidFill>
                  <a:schemeClr val="accent4">
                    <a:lumMod val="50000"/>
                  </a:schemeClr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. </a:t>
            </a:r>
            <a:endParaRPr lang="en-US" altLang="zh-CN" sz="2800" b="1" kern="100" dirty="0">
              <a:solidFill>
                <a:schemeClr val="accent4">
                  <a:lumMod val="50000"/>
                </a:schemeClr>
              </a:solidFill>
              <a:latin typeface="Leelawadee" panose="020B0502040204020203" pitchFamily="34" charset="-34"/>
              <a:ea typeface="楷体" panose="02010609060101010101" pitchFamily="49" charset="-122"/>
              <a:cs typeface="Leelawadee" panose="020B0502040204020203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056" y="56172"/>
            <a:ext cx="1322157" cy="52322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28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Writing</a:t>
            </a:r>
            <a:endParaRPr lang="zh-CN" altLang="en-US" sz="2800" b="1" i="1" dirty="0">
              <a:solidFill>
                <a:schemeClr val="accent6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12857" y="56172"/>
            <a:ext cx="8966285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i="1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Step 6 combination</a:t>
            </a:r>
            <a:endParaRPr lang="zh-CN" altLang="en-US" sz="2800" b="1" i="1" dirty="0">
              <a:solidFill>
                <a:schemeClr val="accent6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68085" y="766294"/>
            <a:ext cx="11506201" cy="569386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800" b="1" i="1" kern="100" dirty="0">
                <a:solidFill>
                  <a:srgbClr val="C00000"/>
                </a:solidFill>
                <a:effectLst/>
                <a:latin typeface="Candara" panose="020E0502030303020204" pitchFamily="34" charset="0"/>
                <a:ea typeface="宋体" panose="02010600030101010101" pitchFamily="2" charset="-122"/>
              </a:rPr>
              <a:t>Continuation para. </a:t>
            </a:r>
            <a:r>
              <a:rPr lang="en-US" altLang="zh-CN" sz="2800" b="1" i="1" kern="100" dirty="0">
                <a:solidFill>
                  <a:srgbClr val="002060"/>
                </a:solidFill>
                <a:effectLst/>
                <a:latin typeface="Candara" panose="020E0502030303020204" pitchFamily="34" charset="0"/>
                <a:ea typeface="宋体" panose="02010600030101010101" pitchFamily="2" charset="-122"/>
              </a:rPr>
              <a:t>“What about Tony?” someone suggested.</a:t>
            </a:r>
            <a:r>
              <a:rPr lang="en-US" altLang="zh-CN" sz="2800" b="1" i="1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 </a:t>
            </a:r>
            <a:r>
              <a:rPr lang="en-US" altLang="zh-CN" sz="2400" b="1" i="1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Looking at Tony</a:t>
            </a:r>
            <a:r>
              <a:rPr lang="en-US" altLang="zh-CN" sz="2400" b="1" kern="100" dirty="0">
                <a:solidFill>
                  <a:schemeClr val="accent6">
                    <a:lumMod val="50000"/>
                  </a:schemeClr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, </a:t>
            </a:r>
            <a:r>
              <a:rPr lang="en-US" altLang="zh-CN" sz="2400" b="1" u="sng" kern="100" dirty="0">
                <a:solidFill>
                  <a:schemeClr val="accent6">
                    <a:lumMod val="50000"/>
                  </a:schemeClr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1.6 meters tall</a:t>
            </a:r>
            <a:r>
              <a:rPr lang="en-US" altLang="zh-CN" sz="2400" b="1" kern="100" dirty="0">
                <a:solidFill>
                  <a:schemeClr val="accent6">
                    <a:lumMod val="50000"/>
                  </a:schemeClr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, the coach still </a:t>
            </a:r>
            <a:r>
              <a:rPr lang="en-US" altLang="zh-CN" sz="2400" b="1" kern="100" dirty="0">
                <a:solidFill>
                  <a:srgbClr val="FF000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couldn’t make up his mind </a:t>
            </a:r>
            <a:r>
              <a:rPr lang="en-US" altLang="zh-CN" sz="2400" b="1" kern="100" dirty="0">
                <a:solidFill>
                  <a:schemeClr val="accent6">
                    <a:lumMod val="50000"/>
                  </a:schemeClr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to ask him to </a:t>
            </a:r>
            <a:r>
              <a:rPr lang="en-US" altLang="zh-CN" sz="2400" b="1" kern="100" dirty="0">
                <a:solidFill>
                  <a:srgbClr val="FF000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take the place of </a:t>
            </a:r>
            <a:r>
              <a:rPr lang="en-US" altLang="zh-CN" sz="2400" b="1" kern="100" dirty="0">
                <a:solidFill>
                  <a:schemeClr val="accent6">
                    <a:lumMod val="50000"/>
                  </a:schemeClr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me. However, </a:t>
            </a:r>
            <a:r>
              <a:rPr lang="en-US" altLang="zh-CN" sz="2400" b="1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without other choices</a:t>
            </a:r>
            <a:r>
              <a:rPr lang="en-US" altLang="zh-CN" sz="2400" b="1" kern="100" dirty="0">
                <a:solidFill>
                  <a:schemeClr val="accent6">
                    <a:lumMod val="50000"/>
                  </a:schemeClr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, he had to </a:t>
            </a:r>
            <a:r>
              <a:rPr lang="en-US" altLang="zh-CN" sz="2400" b="1" kern="100" dirty="0">
                <a:solidFill>
                  <a:srgbClr val="FF000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give in</a:t>
            </a:r>
            <a:r>
              <a:rPr lang="en-US" altLang="zh-CN" sz="2400" b="1" kern="100" dirty="0">
                <a:solidFill>
                  <a:schemeClr val="accent6">
                    <a:lumMod val="50000"/>
                  </a:schemeClr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, </a:t>
            </a:r>
            <a:r>
              <a:rPr lang="en-US" altLang="zh-CN" sz="2400" b="1" i="1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waving at Tony to play</a:t>
            </a:r>
            <a:r>
              <a:rPr lang="en-US" altLang="zh-CN" sz="2400" b="1" kern="100" dirty="0">
                <a:solidFill>
                  <a:schemeClr val="accent6">
                    <a:lumMod val="50000"/>
                  </a:schemeClr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. </a:t>
            </a:r>
            <a:r>
              <a:rPr lang="en-US" altLang="zh-CN" sz="2400" b="1" i="1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A mixed sense of excitement surprise seized him </a:t>
            </a:r>
            <a:r>
              <a:rPr lang="en-US" altLang="zh-CN" sz="2400" b="1" kern="100" dirty="0">
                <a:solidFill>
                  <a:srgbClr val="00206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when Tony heard </a:t>
            </a:r>
            <a:r>
              <a:rPr lang="en-US" altLang="zh-CN" sz="2400" b="1" i="1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that the coach asked him to </a:t>
            </a:r>
            <a:r>
              <a:rPr lang="en-US" altLang="zh-CN" sz="2400" b="1" i="1" kern="100" dirty="0">
                <a:solidFill>
                  <a:srgbClr val="FF000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take the place of </a:t>
            </a:r>
            <a:r>
              <a:rPr lang="en-US" altLang="zh-CN" sz="2400" b="1" i="1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me/play as a real basketball player, which was the chance that he was dreaming</a:t>
            </a:r>
            <a:r>
              <a:rPr lang="en-US" altLang="zh-CN" sz="2400" b="1" kern="100" dirty="0">
                <a:solidFill>
                  <a:srgbClr val="00206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. </a:t>
            </a:r>
            <a:r>
              <a:rPr lang="en-US" altLang="zh-CN" sz="2400" b="1" i="1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Not thinking twice</a:t>
            </a:r>
            <a:r>
              <a:rPr lang="en-US" altLang="zh-CN" sz="2400" b="1" kern="100" dirty="0">
                <a:solidFill>
                  <a:srgbClr val="00206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, Tony </a:t>
            </a:r>
            <a:r>
              <a:rPr lang="en-US" altLang="zh-CN" sz="2400" b="1" kern="100" dirty="0">
                <a:solidFill>
                  <a:srgbClr val="FF000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nodded his head</a:t>
            </a:r>
            <a:r>
              <a:rPr lang="en-US" altLang="zh-CN" sz="2400" b="1" kern="100" dirty="0">
                <a:solidFill>
                  <a:srgbClr val="00206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 and </a:t>
            </a:r>
            <a:r>
              <a:rPr lang="en-US" altLang="zh-CN" sz="2400" b="1" kern="100" dirty="0">
                <a:solidFill>
                  <a:srgbClr val="FF000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promised not to let him down</a:t>
            </a:r>
            <a:r>
              <a:rPr lang="en-US" altLang="zh-CN" sz="2400" b="1" kern="100" dirty="0">
                <a:solidFill>
                  <a:srgbClr val="00206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. </a:t>
            </a:r>
            <a:r>
              <a:rPr lang="en-US" altLang="zh-CN" sz="2400" b="1" i="1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What touched/impressed us most was that </a:t>
            </a:r>
            <a:r>
              <a:rPr lang="en-US" altLang="zh-CN" sz="2400" b="1" kern="100" dirty="0">
                <a:solidFill>
                  <a:srgbClr val="00206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Tony, </a:t>
            </a:r>
            <a:r>
              <a:rPr lang="en-US" altLang="zh-CN" sz="2400" b="1" i="1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inspired by Bogues</a:t>
            </a:r>
            <a:r>
              <a:rPr lang="en-US" altLang="zh-CN" sz="2400" b="1" kern="100" dirty="0">
                <a:solidFill>
                  <a:srgbClr val="00206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, was </a:t>
            </a:r>
            <a:r>
              <a:rPr lang="en-US" altLang="zh-CN" sz="2400" b="1" kern="100" dirty="0">
                <a:solidFill>
                  <a:srgbClr val="0000FF"/>
                </a:solidFill>
                <a:highlight>
                  <a:srgbClr val="CCECFF"/>
                </a:highlight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playing the ball like Bogues </a:t>
            </a:r>
            <a:r>
              <a:rPr lang="en-US" altLang="zh-CN" sz="2400" b="1" kern="100" dirty="0">
                <a:solidFill>
                  <a:srgbClr val="00206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on the ground </a:t>
            </a:r>
            <a:r>
              <a:rPr lang="en-US" altLang="zh-CN" sz="2400" b="1" kern="100" dirty="0">
                <a:solidFill>
                  <a:srgbClr val="FF000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flexibly</a:t>
            </a:r>
            <a:r>
              <a:rPr lang="en-US" altLang="zh-CN" sz="2400" b="1" kern="100" dirty="0">
                <a:solidFill>
                  <a:srgbClr val="00206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, and helped us </a:t>
            </a:r>
            <a:r>
              <a:rPr lang="en-US" altLang="zh-CN" sz="2400" b="1" i="1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score 10 points within 10m </a:t>
            </a:r>
            <a:r>
              <a:rPr lang="en-US" altLang="zh-CN" sz="2400" b="1" kern="100" dirty="0">
                <a:solidFill>
                  <a:srgbClr val="00206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and </a:t>
            </a:r>
            <a:r>
              <a:rPr lang="en-US" altLang="zh-CN" sz="2400" b="1" i="1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surpass the Bears by 2 points on the final occasion</a:t>
            </a:r>
            <a:r>
              <a:rPr lang="en-US" altLang="zh-CN" sz="2400" b="1" kern="100" dirty="0">
                <a:solidFill>
                  <a:srgbClr val="00206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. </a:t>
            </a:r>
            <a:r>
              <a:rPr lang="en-US" altLang="zh-CN" sz="2400" b="1" i="1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On no account had we ever thought </a:t>
            </a:r>
            <a:r>
              <a:rPr lang="en-US" altLang="zh-CN" sz="2400" b="1" kern="100" dirty="0">
                <a:solidFill>
                  <a:schemeClr val="accent4">
                    <a:lumMod val="50000"/>
                  </a:schemeClr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we could beat the Bears, </a:t>
            </a:r>
            <a:r>
              <a:rPr lang="en-US" altLang="zh-CN" sz="2400" b="1" i="1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yells of thrill and appreciation </a:t>
            </a:r>
            <a:r>
              <a:rPr lang="en-US" altLang="zh-CN" sz="2400" b="1" i="1" kern="100" dirty="0" err="1">
                <a:solidFill>
                  <a:srgbClr val="FF000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surrouding</a:t>
            </a:r>
            <a:r>
              <a:rPr lang="en-US" altLang="zh-CN" sz="2400" b="1" i="1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 Tony.</a:t>
            </a:r>
            <a:r>
              <a:rPr lang="en-US" altLang="zh-CN" sz="2400" b="1" kern="100" dirty="0">
                <a:solidFill>
                  <a:schemeClr val="accent4">
                    <a:lumMod val="50000"/>
                  </a:schemeClr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 </a:t>
            </a:r>
            <a:r>
              <a:rPr lang="en-US" altLang="zh-CN" sz="2400" b="1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It was </a:t>
            </a:r>
            <a:r>
              <a:rPr lang="en-US" altLang="zh-CN" sz="2400" b="1" kern="100" dirty="0">
                <a:solidFill>
                  <a:schemeClr val="accent4">
                    <a:lumMod val="50000"/>
                  </a:schemeClr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because of the chance </a:t>
            </a:r>
            <a:r>
              <a:rPr lang="en-US" altLang="zh-CN" sz="2400" b="1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that</a:t>
            </a:r>
            <a:r>
              <a:rPr lang="en-US" altLang="zh-CN" sz="2400" b="1" kern="100" dirty="0">
                <a:solidFill>
                  <a:schemeClr val="accent4">
                    <a:lumMod val="50000"/>
                  </a:schemeClr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 Tony </a:t>
            </a:r>
            <a:r>
              <a:rPr lang="en-US" altLang="zh-CN" sz="2400" b="1" kern="100" dirty="0">
                <a:solidFill>
                  <a:srgbClr val="FF000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won the coach’s recognition</a:t>
            </a:r>
            <a:r>
              <a:rPr lang="en-US" altLang="zh-CN" sz="2400" b="1" kern="100" dirty="0">
                <a:solidFill>
                  <a:schemeClr val="accent4">
                    <a:lumMod val="50000"/>
                  </a:schemeClr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 and proved himself </a:t>
            </a:r>
            <a:r>
              <a:rPr lang="en-US" altLang="zh-CN" sz="2400" b="1" i="1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that he could play like Bogues</a:t>
            </a:r>
            <a:r>
              <a:rPr lang="en-US" altLang="zh-CN" sz="2400" b="1" kern="100" dirty="0">
                <a:solidFill>
                  <a:schemeClr val="accent4">
                    <a:lumMod val="50000"/>
                  </a:schemeClr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. </a:t>
            </a:r>
            <a:r>
              <a:rPr lang="en-US" altLang="zh-CN" sz="2400" b="1" i="1" kern="100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Only at that time did I realize that </a:t>
            </a:r>
            <a:r>
              <a:rPr lang="en-US" altLang="zh-CN" sz="2400" b="1" kern="100" dirty="0">
                <a:solidFill>
                  <a:srgbClr val="008000"/>
                </a:solidFill>
                <a:highlight>
                  <a:srgbClr val="CCFFCC"/>
                </a:highlight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chances/opportunities are for those who never give up their dreams</a:t>
            </a:r>
            <a:r>
              <a:rPr lang="en-US" altLang="zh-CN" sz="2400" b="1" kern="100" dirty="0">
                <a:solidFill>
                  <a:schemeClr val="accent4">
                    <a:lumMod val="50000"/>
                  </a:schemeClr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. </a:t>
            </a:r>
            <a:endParaRPr lang="en-US" altLang="zh-CN" sz="2400" b="1" kern="100" dirty="0">
              <a:solidFill>
                <a:schemeClr val="accent4">
                  <a:lumMod val="50000"/>
                </a:schemeClr>
              </a:solidFill>
              <a:latin typeface="Leelawadee" panose="020B0502040204020203" pitchFamily="34" charset="-34"/>
              <a:ea typeface="楷体" panose="02010609060101010101" pitchFamily="49" charset="-122"/>
              <a:cs typeface="Leelawadee" panose="020B0502040204020203" pitchFamily="34" charset="-34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图片 1" descr="背景图案&#10;&#10;AI 生成的内容可能不正确。"/>
          <p:cNvPicPr>
            <a:picLocks noChangeAspect="1"/>
          </p:cNvPicPr>
          <p:nvPr/>
        </p:nvPicPr>
        <p:blipFill>
          <a:blip r:embed="rId1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223"/>
          <p:cNvSpPr txBox="1"/>
          <p:nvPr>
            <p:custDataLst>
              <p:tags r:id="rId3"/>
            </p:custDataLst>
          </p:nvPr>
        </p:nvSpPr>
        <p:spPr>
          <a:xfrm>
            <a:off x="7821379" y="5894202"/>
            <a:ext cx="204383" cy="479524"/>
          </a:xfrm>
          <a:prstGeom prst="round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endParaRPr lang="zh-CN" altLang="en-US" sz="2400" b="1">
              <a:solidFill>
                <a:srgbClr val="FFC000"/>
              </a:solidFill>
              <a:latin typeface="+mn-ea"/>
              <a:cs typeface="Montserrat Semi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862" y="493283"/>
            <a:ext cx="7435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ndara" panose="020E0502030303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Beginning lesson for Continuation Writing </a:t>
            </a:r>
            <a:endParaRPr lang="zh-CN" altLang="en-US" sz="3200" b="1" i="1" dirty="0">
              <a:solidFill>
                <a:schemeClr val="accent4">
                  <a:lumMod val="20000"/>
                  <a:lumOff val="80000"/>
                </a:schemeClr>
              </a:solidFill>
              <a:latin typeface="Candara" panose="020E0502030303020204" pitchFamily="34" charset="0"/>
              <a:cs typeface="ADLaM Display" panose="02010000000000000000" pitchFamily="2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571352" y="4922066"/>
            <a:ext cx="16071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Ms. Zhu   </a:t>
            </a:r>
            <a:endParaRPr lang="zh-CN" altLang="en-US" sz="2800" b="1" dirty="0">
              <a:solidFill>
                <a:schemeClr val="accent2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26480" y="2307319"/>
            <a:ext cx="11680370" cy="193899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FFF00"/>
                </a:solidFill>
                <a:latin typeface="Algerian" panose="04020705040A02060702" pitchFamily="82" charset="0"/>
                <a:cs typeface="Leelawadee" panose="020B0502040204020203" pitchFamily="34" charset="-34"/>
              </a:rPr>
              <a:t>A Short </a:t>
            </a:r>
            <a:endParaRPr lang="en-US" altLang="zh-CN" sz="6000" b="1" dirty="0">
              <a:solidFill>
                <a:srgbClr val="FFFF00"/>
              </a:solidFill>
              <a:latin typeface="Algerian" panose="04020705040A02060702" pitchFamily="82" charset="0"/>
              <a:cs typeface="Leelawadee" panose="020B0502040204020203" pitchFamily="34" charset="-34"/>
            </a:endParaRPr>
          </a:p>
          <a:p>
            <a:pPr algn="ctr"/>
            <a:r>
              <a:rPr lang="en-US" altLang="zh-CN" sz="6000" b="1" dirty="0">
                <a:solidFill>
                  <a:srgbClr val="FFFF00"/>
                </a:solidFill>
                <a:latin typeface="Algerian" panose="04020705040A02060702" pitchFamily="82" charset="0"/>
                <a:cs typeface="Leelawadee" panose="020B0502040204020203" pitchFamily="34" charset="-34"/>
              </a:rPr>
              <a:t>Basketball Player </a:t>
            </a:r>
            <a:endParaRPr lang="zh-CN" altLang="en-US" sz="6000" b="1" dirty="0">
              <a:solidFill>
                <a:srgbClr val="FFFF00"/>
              </a:solidFill>
              <a:latin typeface="Algerian" panose="04020705040A02060702" pitchFamily="82" charset="0"/>
              <a:cs typeface="Leelawadee" panose="020B0502040204020203" pitchFamily="34" charset="-3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057" y="140810"/>
            <a:ext cx="6417141" cy="52322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28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Learn the concept of continuation writing</a:t>
            </a:r>
            <a:endParaRPr lang="zh-CN" altLang="en-US" sz="2800" b="1" i="1" dirty="0">
              <a:solidFill>
                <a:schemeClr val="accent6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28650" y="1474470"/>
            <a:ext cx="11075670" cy="20621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32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《</a:t>
            </a:r>
            <a:r>
              <a:rPr lang="zh-CN" altLang="en-US" sz="32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普通高等学校招生全国统一考试英语学科考试说明</a:t>
            </a:r>
            <a:r>
              <a:rPr lang="en-US" altLang="zh-CN" sz="32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》</a:t>
            </a:r>
            <a:r>
              <a:rPr lang="zh-CN" altLang="en-US" sz="32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对读后续写的界定是：要求</a:t>
            </a:r>
            <a:r>
              <a:rPr lang="zh-CN" altLang="en-US" sz="3200" b="1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考生根据材料内容</a:t>
            </a:r>
            <a:r>
              <a:rPr lang="zh-CN" altLang="en-US" sz="32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、</a:t>
            </a:r>
            <a:r>
              <a:rPr lang="zh-CN" altLang="en-US" sz="3200" b="1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所给段落开头和关键信息</a:t>
            </a:r>
            <a:r>
              <a:rPr lang="zh-CN" altLang="en-US" sz="32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，将其发展成一篇</a:t>
            </a:r>
            <a:r>
              <a:rPr lang="en-US" altLang="zh-CN" sz="3200" b="1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150</a:t>
            </a:r>
            <a:r>
              <a:rPr lang="zh-CN" altLang="en-US" sz="3200" b="1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词</a:t>
            </a:r>
            <a:r>
              <a:rPr lang="zh-CN" altLang="en-US" sz="32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左右的与给定材料有</a:t>
            </a:r>
            <a:r>
              <a:rPr lang="zh-CN" altLang="en-US" sz="3200" b="1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逻辑衔接</a:t>
            </a:r>
            <a:r>
              <a:rPr lang="zh-CN" altLang="en-US" sz="32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、</a:t>
            </a:r>
            <a:r>
              <a:rPr lang="zh-CN" altLang="en-US" sz="3200" b="1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情节</a:t>
            </a:r>
            <a:r>
              <a:rPr lang="zh-CN" altLang="en-US" sz="32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和</a:t>
            </a:r>
            <a:r>
              <a:rPr lang="zh-CN" altLang="en-US" sz="3200" b="1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结构完整的短文</a:t>
            </a:r>
            <a:r>
              <a:rPr lang="en-US" altLang="zh-CN" sz="32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(</a:t>
            </a:r>
            <a:r>
              <a:rPr lang="zh-CN" altLang="en-US" sz="32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教育部考试中心，</a:t>
            </a:r>
            <a:r>
              <a:rPr lang="en-US" altLang="zh-CN" sz="32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2015)</a:t>
            </a:r>
            <a:r>
              <a:rPr lang="zh-CN" altLang="en-US" sz="32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。</a:t>
            </a:r>
            <a:endParaRPr lang="zh-CN" altLang="en-US" sz="32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302578" y="4347013"/>
            <a:ext cx="3586843" cy="82949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Leelawadee" panose="020B0502040204020203" pitchFamily="34" charset="-34"/>
              </a:rPr>
              <a:t>阅读 </a:t>
            </a:r>
            <a:r>
              <a:rPr lang="en-US" altLang="zh-CN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Leelawadee" panose="020B0502040204020203" pitchFamily="34" charset="-34"/>
              </a:rPr>
              <a:t>+ </a:t>
            </a:r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Leelawadee" panose="020B0502040204020203" pitchFamily="34" charset="-34"/>
              </a:rPr>
              <a:t>写作</a:t>
            </a:r>
            <a:endParaRPr lang="zh-CN" altLang="en-US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Leelawadee" panose="020B0502040204020203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057" y="140810"/>
            <a:ext cx="2829621" cy="52322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28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Learn the criteria</a:t>
            </a:r>
            <a:endParaRPr lang="zh-CN" altLang="en-US" sz="2800" b="1" i="1" dirty="0">
              <a:solidFill>
                <a:schemeClr val="accent6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98370" y="140810"/>
            <a:ext cx="8784773" cy="65556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400" b="1" dirty="0">
                <a:latin typeface="Leelawadee" panose="020B0502040204020203" pitchFamily="34" charset="-34"/>
                <a:ea typeface="黑体" panose="02010609060101010101" pitchFamily="49" charset="-122"/>
                <a:cs typeface="Leelawadee" panose="020B0502040204020203" pitchFamily="34" charset="-34"/>
              </a:rPr>
              <a:t>[</a:t>
            </a:r>
            <a:r>
              <a:rPr lang="zh-CN" altLang="en-US" sz="2400" b="1" dirty="0">
                <a:solidFill>
                  <a:srgbClr val="C00000"/>
                </a:solidFill>
                <a:latin typeface="Leelawadee" panose="020B0502040204020203" pitchFamily="34" charset="-34"/>
                <a:ea typeface="黑体" panose="02010609060101010101" pitchFamily="49" charset="-122"/>
                <a:cs typeface="Leelawadee" panose="020B0502040204020203" pitchFamily="34" charset="-34"/>
              </a:rPr>
              <a:t>高考读后续写评价标准</a:t>
            </a:r>
            <a:r>
              <a:rPr lang="en-US" altLang="zh-CN" sz="2400" b="1" dirty="0">
                <a:latin typeface="Leelawadee" panose="020B0502040204020203" pitchFamily="34" charset="-34"/>
                <a:ea typeface="黑体" panose="02010609060101010101" pitchFamily="49" charset="-122"/>
                <a:cs typeface="Leelawadee" panose="020B0502040204020203" pitchFamily="34" charset="-34"/>
              </a:rPr>
              <a:t>]</a:t>
            </a:r>
            <a:endParaRPr lang="en-US" altLang="zh-CN" sz="2400" b="1" dirty="0">
              <a:latin typeface="Leelawadee" panose="020B0502040204020203" pitchFamily="34" charset="-34"/>
              <a:ea typeface="黑体" panose="02010609060101010101" pitchFamily="49" charset="-122"/>
              <a:cs typeface="Leelawadee" panose="020B0502040204020203" pitchFamily="34" charset="-34"/>
            </a:endParaRPr>
          </a:p>
          <a:p>
            <a:r>
              <a:rPr lang="zh-CN" altLang="en-US" b="1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第五档（</a:t>
            </a:r>
            <a:r>
              <a:rPr lang="en-US" altLang="zh-CN" b="1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21-25)</a:t>
            </a:r>
            <a:endParaRPr lang="en-US" altLang="zh-CN" b="1" dirty="0">
              <a:solidFill>
                <a:srgbClr val="0000FF"/>
              </a:solidFill>
              <a:latin typeface="Leelawadee" panose="020B0502040204020203" pitchFamily="34" charset="-34"/>
              <a:ea typeface="楷体" panose="02010609060101010101" pitchFamily="49" charset="-122"/>
              <a:cs typeface="Leelawadee" panose="020B0502040204020203" pitchFamily="34" charset="-34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b="1" dirty="0">
                <a:latin typeface="Candara" panose="020E0502030303020204" pitchFamily="34" charset="0"/>
                <a:ea typeface="仿宋" panose="02010609060101010101" pitchFamily="49" charset="-122"/>
              </a:rPr>
              <a:t>创造了丰富、合理的</a:t>
            </a:r>
            <a:r>
              <a:rPr lang="zh-CN" altLang="en-US" b="1" dirty="0">
                <a:solidFill>
                  <a:srgbClr val="996633"/>
                </a:solidFill>
                <a:highlight>
                  <a:srgbClr val="FFFF00"/>
                </a:highlight>
                <a:latin typeface="Candara" panose="020E0502030303020204" pitchFamily="34" charset="0"/>
                <a:ea typeface="仿宋" panose="02010609060101010101" pitchFamily="49" charset="-122"/>
              </a:rPr>
              <a:t>内容</a:t>
            </a:r>
            <a:r>
              <a:rPr lang="zh-CN" altLang="en-US" b="1" dirty="0">
                <a:latin typeface="Candara" panose="020E0502030303020204" pitchFamily="34" charset="0"/>
                <a:ea typeface="仿宋" panose="02010609060101010101" pitchFamily="49" charset="-122"/>
              </a:rPr>
              <a:t>，富有</a:t>
            </a:r>
            <a:r>
              <a:rPr lang="zh-CN" altLang="en-US" b="1" dirty="0">
                <a:solidFill>
                  <a:srgbClr val="996633"/>
                </a:solidFill>
                <a:highlight>
                  <a:srgbClr val="FFFF00"/>
                </a:highlight>
                <a:latin typeface="Candara" panose="020E0502030303020204" pitchFamily="34" charset="0"/>
                <a:ea typeface="仿宋" panose="02010609060101010101" pitchFamily="49" charset="-122"/>
              </a:rPr>
              <a:t>逻辑性</a:t>
            </a:r>
            <a:r>
              <a:rPr lang="zh-CN" altLang="en-US" b="1" dirty="0">
                <a:latin typeface="Candara" panose="020E0502030303020204" pitchFamily="34" charset="0"/>
                <a:ea typeface="仿宋" panose="02010609060101010101" pitchFamily="49" charset="-122"/>
              </a:rPr>
              <a:t>，续写</a:t>
            </a:r>
            <a:r>
              <a:rPr lang="zh-CN" altLang="en-US" b="1" dirty="0">
                <a:solidFill>
                  <a:srgbClr val="996633"/>
                </a:solidFill>
                <a:highlight>
                  <a:srgbClr val="FFFF00"/>
                </a:highlight>
                <a:latin typeface="Candara" panose="020E0502030303020204" pitchFamily="34" charset="0"/>
                <a:ea typeface="仿宋" panose="02010609060101010101" pitchFamily="49" charset="-122"/>
              </a:rPr>
              <a:t>完整</a:t>
            </a:r>
            <a:r>
              <a:rPr lang="zh-CN" altLang="en-US" b="1" dirty="0">
                <a:latin typeface="Candara" panose="020E0502030303020204" pitchFamily="34" charset="0"/>
                <a:ea typeface="仿宋" panose="02010609060101010101" pitchFamily="49" charset="-122"/>
              </a:rPr>
              <a:t>，与原文情境</a:t>
            </a:r>
            <a:r>
              <a:rPr lang="zh-CN" altLang="en-US" b="1" dirty="0">
                <a:solidFill>
                  <a:srgbClr val="996633"/>
                </a:solidFill>
                <a:highlight>
                  <a:srgbClr val="FFFF00"/>
                </a:highlight>
                <a:latin typeface="Candara" panose="020E0502030303020204" pitchFamily="34" charset="0"/>
                <a:ea typeface="仿宋" panose="02010609060101010101" pitchFamily="49" charset="-122"/>
              </a:rPr>
              <a:t>融洽</a:t>
            </a:r>
            <a:r>
              <a:rPr lang="zh-CN" altLang="en-US" b="1" dirty="0">
                <a:latin typeface="Candara" panose="020E0502030303020204" pitchFamily="34" charset="0"/>
                <a:ea typeface="仿宋" panose="02010609060101010101" pitchFamily="49" charset="-122"/>
              </a:rPr>
              <a:t>度高。</a:t>
            </a:r>
            <a:endParaRPr lang="zh-CN" altLang="en-US" b="1" dirty="0">
              <a:latin typeface="Candara" panose="020E0502030303020204" pitchFamily="34" charset="0"/>
              <a:ea typeface="仿宋" panose="02010609060101010101" pitchFamily="49" charset="-122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b="1" dirty="0">
                <a:latin typeface="Candara" panose="020E0502030303020204" pitchFamily="34" charset="0"/>
                <a:ea typeface="仿宋" panose="02010609060101010101" pitchFamily="49" charset="-122"/>
              </a:rPr>
              <a:t>使用了多样并且恰当的</a:t>
            </a:r>
            <a:r>
              <a:rPr lang="zh-CN" altLang="en-US" b="1" dirty="0">
                <a:solidFill>
                  <a:srgbClr val="996633"/>
                </a:solidFill>
                <a:highlight>
                  <a:srgbClr val="FFFF00"/>
                </a:highlight>
                <a:latin typeface="Candara" panose="020E0502030303020204" pitchFamily="34" charset="0"/>
                <a:ea typeface="仿宋" panose="02010609060101010101" pitchFamily="49" charset="-122"/>
              </a:rPr>
              <a:t>词汇和语法</a:t>
            </a:r>
            <a:r>
              <a:rPr lang="zh-CN" altLang="en-US" b="1" dirty="0">
                <a:latin typeface="Candara" panose="020E0502030303020204" pitchFamily="34" charset="0"/>
                <a:ea typeface="仿宋" panose="02010609060101010101" pitchFamily="49" charset="-122"/>
              </a:rPr>
              <a:t>结构，可能有个别小错，但不影响理解。</a:t>
            </a:r>
            <a:endParaRPr lang="zh-CN" altLang="en-US" b="1" dirty="0">
              <a:latin typeface="Candara" panose="020E0502030303020204" pitchFamily="34" charset="0"/>
              <a:ea typeface="仿宋" panose="02010609060101010101" pitchFamily="49" charset="-122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b="1" dirty="0">
                <a:latin typeface="Candara" panose="020E0502030303020204" pitchFamily="34" charset="0"/>
                <a:ea typeface="仿宋" panose="02010609060101010101" pitchFamily="49" charset="-122"/>
              </a:rPr>
              <a:t>有效地使用了语句间</a:t>
            </a:r>
            <a:r>
              <a:rPr lang="zh-CN" altLang="en-US" b="1" dirty="0">
                <a:solidFill>
                  <a:srgbClr val="996633"/>
                </a:solidFill>
                <a:highlight>
                  <a:srgbClr val="FFFF00"/>
                </a:highlight>
                <a:latin typeface="Candara" panose="020E0502030303020204" pitchFamily="34" charset="0"/>
                <a:ea typeface="仿宋" panose="02010609060101010101" pitchFamily="49" charset="-122"/>
              </a:rPr>
              <a:t>衔接</a:t>
            </a:r>
            <a:r>
              <a:rPr lang="zh-CN" altLang="en-US" b="1" dirty="0">
                <a:latin typeface="Candara" panose="020E0502030303020204" pitchFamily="34" charset="0"/>
                <a:ea typeface="仿宋" panose="02010609060101010101" pitchFamily="49" charset="-122"/>
              </a:rPr>
              <a:t>手段，全文</a:t>
            </a:r>
            <a:r>
              <a:rPr lang="zh-CN" altLang="en-US" b="1" dirty="0">
                <a:solidFill>
                  <a:srgbClr val="996633"/>
                </a:solidFill>
                <a:highlight>
                  <a:srgbClr val="FFFF00"/>
                </a:highlight>
                <a:latin typeface="Candara" panose="020E0502030303020204" pitchFamily="34" charset="0"/>
                <a:ea typeface="仿宋" panose="02010609060101010101" pitchFamily="49" charset="-122"/>
              </a:rPr>
              <a:t>结构</a:t>
            </a:r>
            <a:r>
              <a:rPr lang="zh-CN" altLang="en-US" b="1" dirty="0">
                <a:latin typeface="Candara" panose="020E0502030303020204" pitchFamily="34" charset="0"/>
                <a:ea typeface="仿宋" panose="02010609060101010101" pitchFamily="49" charset="-122"/>
              </a:rPr>
              <a:t>清晰，</a:t>
            </a:r>
            <a:r>
              <a:rPr lang="zh-CN" altLang="en-US" b="1" dirty="0">
                <a:solidFill>
                  <a:srgbClr val="996633"/>
                </a:solidFill>
                <a:highlight>
                  <a:srgbClr val="FFFF00"/>
                </a:highlight>
                <a:latin typeface="Candara" panose="020E0502030303020204" pitchFamily="34" charset="0"/>
                <a:ea typeface="仿宋" panose="02010609060101010101" pitchFamily="49" charset="-122"/>
              </a:rPr>
              <a:t>意义</a:t>
            </a:r>
            <a:r>
              <a:rPr lang="zh-CN" altLang="en-US" b="1" dirty="0">
                <a:latin typeface="Candara" panose="020E0502030303020204" pitchFamily="34" charset="0"/>
                <a:ea typeface="仿宋" panose="02010609060101010101" pitchFamily="49" charset="-122"/>
              </a:rPr>
              <a:t>连贯。</a:t>
            </a:r>
            <a:endParaRPr lang="en-US" altLang="zh-CN" b="1" dirty="0">
              <a:latin typeface="Candara" panose="020E0502030303020204" pitchFamily="34" charset="0"/>
              <a:ea typeface="仿宋" panose="02010609060101010101" pitchFamily="49" charset="-122"/>
            </a:endParaRPr>
          </a:p>
          <a:p>
            <a:r>
              <a:rPr lang="zh-CN" altLang="en-US" b="1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第四档（</a:t>
            </a:r>
            <a:r>
              <a:rPr lang="en-US" altLang="zh-CN" b="1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16 -20</a:t>
            </a:r>
            <a:r>
              <a:rPr lang="zh-CN" altLang="en-US" b="1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）</a:t>
            </a:r>
            <a:endParaRPr lang="en-US" altLang="zh-CN" b="1" dirty="0">
              <a:solidFill>
                <a:srgbClr val="0000FF"/>
              </a:solidFill>
              <a:latin typeface="Leelawadee" panose="020B0502040204020203" pitchFamily="34" charset="-34"/>
              <a:ea typeface="楷体" panose="02010609060101010101" pitchFamily="49" charset="-122"/>
              <a:cs typeface="Leelawadee" panose="020B0502040204020203" pitchFamily="34" charset="-34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b="1" dirty="0">
                <a:latin typeface="Candara" panose="020E0502030303020204" pitchFamily="34" charset="0"/>
                <a:ea typeface="仿宋" panose="02010609060101010101" pitchFamily="49" charset="-122"/>
              </a:rPr>
              <a:t>创造了比较丰富、合理的内容，比较有逻辑性，续写完整，与原文情境融洽度较高。</a:t>
            </a:r>
            <a:endParaRPr lang="zh-CN" altLang="en-US" b="1" dirty="0">
              <a:latin typeface="Candara" panose="020E0502030303020204" pitchFamily="34" charset="0"/>
              <a:ea typeface="仿宋" panose="02010609060101010101" pitchFamily="49" charset="-122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b="1" dirty="0">
                <a:latin typeface="Candara" panose="020E0502030303020204" pitchFamily="34" charset="0"/>
                <a:ea typeface="仿宋" panose="02010609060101010101" pitchFamily="49" charset="-122"/>
              </a:rPr>
              <a:t>使用了比较多样并且恰当的词汇和语法结构，可能有些许错误，但不影响理解。</a:t>
            </a:r>
            <a:endParaRPr lang="zh-CN" altLang="en-US" b="1" dirty="0">
              <a:latin typeface="Candara" panose="020E0502030303020204" pitchFamily="34" charset="0"/>
              <a:ea typeface="仿宋" panose="02010609060101010101" pitchFamily="49" charset="-122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b="1" dirty="0">
                <a:latin typeface="Candara" panose="020E0502030303020204" pitchFamily="34" charset="0"/>
                <a:ea typeface="仿宋" panose="02010609060101010101" pitchFamily="49" charset="-122"/>
              </a:rPr>
              <a:t>比较有效地使用了语句间衔接手段，全文结构比较清晰，意义比较连贯。</a:t>
            </a:r>
            <a:endParaRPr lang="zh-CN" altLang="en-US" b="1" dirty="0">
              <a:latin typeface="Candara" panose="020E0502030303020204" pitchFamily="34" charset="0"/>
              <a:ea typeface="仿宋" panose="02010609060101010101" pitchFamily="49" charset="-122"/>
            </a:endParaRPr>
          </a:p>
          <a:p>
            <a:r>
              <a:rPr lang="zh-CN" altLang="en-US" b="1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第三档（</a:t>
            </a:r>
            <a:r>
              <a:rPr lang="en-US" altLang="zh-CN" b="1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11 -15</a:t>
            </a:r>
            <a:r>
              <a:rPr lang="zh-CN" altLang="en-US" b="1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）</a:t>
            </a:r>
            <a:endParaRPr lang="en-US" altLang="zh-CN" b="1" dirty="0">
              <a:solidFill>
                <a:srgbClr val="0000FF"/>
              </a:solidFill>
              <a:latin typeface="Leelawadee" panose="020B0502040204020203" pitchFamily="34" charset="-34"/>
              <a:ea typeface="楷体" panose="02010609060101010101" pitchFamily="49" charset="-122"/>
              <a:cs typeface="Leelawadee" panose="020B0502040204020203" pitchFamily="34" charset="-34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b="1" dirty="0">
                <a:latin typeface="Candara" panose="020E0502030303020204" pitchFamily="34" charset="0"/>
                <a:ea typeface="仿宋" panose="02010609060101010101" pitchFamily="49" charset="-122"/>
              </a:rPr>
              <a:t>创造了基本合理的内容，有一定逻辑性，续写基本完整，与原文情境相关。</a:t>
            </a:r>
            <a:endParaRPr lang="zh-CN" altLang="en-US" b="1" dirty="0">
              <a:latin typeface="Candara" panose="020E0502030303020204" pitchFamily="34" charset="0"/>
              <a:ea typeface="仿宋" panose="02010609060101010101" pitchFamily="49" charset="-122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b="1" dirty="0">
                <a:latin typeface="Candara" panose="020E0502030303020204" pitchFamily="34" charset="0"/>
                <a:ea typeface="仿宋" panose="02010609060101010101" pitchFamily="49" charset="-122"/>
              </a:rPr>
              <a:t>使用了简单的词汇和语法结构，有一些错误或不恰当的地方，但基本不影响理解。</a:t>
            </a:r>
            <a:endParaRPr lang="zh-CN" altLang="en-US" b="1" dirty="0">
              <a:latin typeface="Candara" panose="020E0502030303020204" pitchFamily="34" charset="0"/>
              <a:ea typeface="仿宋" panose="02010609060101010101" pitchFamily="49" charset="-122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b="1" dirty="0">
                <a:latin typeface="Candara" panose="020E0502030303020204" pitchFamily="34" charset="0"/>
                <a:ea typeface="仿宋" panose="02010609060101010101" pitchFamily="49" charset="-122"/>
              </a:rPr>
              <a:t>基本有效地使用了语句间衔接手段，全文结构基本清晰，意义基本连贯。</a:t>
            </a:r>
            <a:endParaRPr lang="zh-CN" altLang="en-US" b="1" dirty="0">
              <a:latin typeface="Candara" panose="020E0502030303020204" pitchFamily="34" charset="0"/>
              <a:ea typeface="仿宋" panose="02010609060101010101" pitchFamily="49" charset="-122"/>
            </a:endParaRPr>
          </a:p>
          <a:p>
            <a:r>
              <a:rPr lang="zh-CN" altLang="en-US" b="1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第二档（</a:t>
            </a:r>
            <a:r>
              <a:rPr lang="en-US" altLang="zh-CN" b="1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6 -10</a:t>
            </a:r>
            <a:r>
              <a:rPr lang="zh-CN" altLang="en-US" b="1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）</a:t>
            </a:r>
            <a:endParaRPr lang="en-US" altLang="zh-CN" b="1" dirty="0">
              <a:solidFill>
                <a:srgbClr val="0000FF"/>
              </a:solidFill>
              <a:latin typeface="Leelawadee" panose="020B0502040204020203" pitchFamily="34" charset="-34"/>
              <a:ea typeface="楷体" panose="02010609060101010101" pitchFamily="49" charset="-122"/>
              <a:cs typeface="Leelawadee" panose="020B0502040204020203" pitchFamily="34" charset="-34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b="1" dirty="0">
                <a:latin typeface="Candara" panose="020E0502030303020204" pitchFamily="34" charset="0"/>
                <a:ea typeface="仿宋" panose="02010609060101010101" pitchFamily="49" charset="-122"/>
              </a:rPr>
              <a:t>内容和逻辑上有一些重大问题，续写不够完整，与原文情境有一定程度脱节。</a:t>
            </a:r>
            <a:endParaRPr lang="zh-CN" altLang="en-US" b="1" dirty="0">
              <a:latin typeface="Candara" panose="020E0502030303020204" pitchFamily="34" charset="0"/>
              <a:ea typeface="仿宋" panose="02010609060101010101" pitchFamily="49" charset="-122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b="1" dirty="0">
                <a:latin typeface="Candara" panose="020E0502030303020204" pitchFamily="34" charset="0"/>
                <a:ea typeface="仿宋" panose="02010609060101010101" pitchFamily="49" charset="-122"/>
              </a:rPr>
              <a:t>所使用的词汇有限，语法结构单调，错误较多，影响理解。</a:t>
            </a:r>
            <a:endParaRPr lang="zh-CN" altLang="en-US" b="1" dirty="0">
              <a:latin typeface="Candara" panose="020E0502030303020204" pitchFamily="34" charset="0"/>
              <a:ea typeface="仿宋" panose="02010609060101010101" pitchFamily="49" charset="-122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b="1" dirty="0">
                <a:latin typeface="Candara" panose="020E0502030303020204" pitchFamily="34" charset="0"/>
                <a:ea typeface="仿宋" panose="02010609060101010101" pitchFamily="49" charset="-122"/>
              </a:rPr>
              <a:t>未能有效地使用语句间衔接手段，全文结构不够清晰，意义不够连贯。</a:t>
            </a:r>
            <a:endParaRPr lang="zh-CN" altLang="en-US" b="1" dirty="0">
              <a:latin typeface="Candara" panose="020E0502030303020204" pitchFamily="34" charset="0"/>
              <a:ea typeface="仿宋" panose="02010609060101010101" pitchFamily="49" charset="-122"/>
            </a:endParaRPr>
          </a:p>
          <a:p>
            <a:r>
              <a:rPr lang="zh-CN" altLang="en-US" b="1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第一档（</a:t>
            </a:r>
            <a:r>
              <a:rPr lang="en-US" altLang="zh-CN" b="1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1-5</a:t>
            </a:r>
            <a:r>
              <a:rPr lang="zh-CN" altLang="en-US" b="1" dirty="0">
                <a:solidFill>
                  <a:srgbClr val="0000FF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）</a:t>
            </a:r>
            <a:endParaRPr lang="en-US" altLang="zh-CN" b="1" dirty="0">
              <a:solidFill>
                <a:srgbClr val="0000FF"/>
              </a:solidFill>
              <a:latin typeface="Leelawadee" panose="020B0502040204020203" pitchFamily="34" charset="-34"/>
              <a:ea typeface="楷体" panose="02010609060101010101" pitchFamily="49" charset="-122"/>
              <a:cs typeface="Leelawadee" panose="020B0502040204020203" pitchFamily="34" charset="-34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b="1" dirty="0">
                <a:latin typeface="Candara" panose="020E0502030303020204" pitchFamily="34" charset="0"/>
                <a:ea typeface="仿宋" panose="02010609060101010101" pitchFamily="49" charset="-122"/>
              </a:rPr>
              <a:t>内容和逻辑上有较多重大问题，或有</a:t>
            </a:r>
            <a:r>
              <a:rPr lang="zh-CN" altLang="en-US" b="1" dirty="0">
                <a:solidFill>
                  <a:srgbClr val="FF0000"/>
                </a:solidFill>
                <a:highlight>
                  <a:srgbClr val="FFCCCC"/>
                </a:highlight>
                <a:latin typeface="Candara" panose="020E0502030303020204" pitchFamily="34" charset="0"/>
                <a:ea typeface="仿宋" panose="02010609060101010101" pitchFamily="49" charset="-122"/>
              </a:rPr>
              <a:t>部分内容抄自原文</a:t>
            </a:r>
            <a:r>
              <a:rPr lang="zh-CN" altLang="en-US" b="1" dirty="0">
                <a:latin typeface="Candara" panose="020E0502030303020204" pitchFamily="34" charset="0"/>
                <a:ea typeface="仿宋" panose="02010609060101010101" pitchFamily="49" charset="-122"/>
              </a:rPr>
              <a:t>，续写不完整，与原文情节基本脱节。</a:t>
            </a:r>
            <a:endParaRPr lang="zh-CN" altLang="en-US" b="1" dirty="0">
              <a:latin typeface="Candara" panose="020E0502030303020204" pitchFamily="34" charset="0"/>
              <a:ea typeface="仿宋" panose="02010609060101010101" pitchFamily="49" charset="-122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b="1" dirty="0">
                <a:latin typeface="Candara" panose="020E0502030303020204" pitchFamily="34" charset="0"/>
                <a:ea typeface="仿宋" panose="02010609060101010101" pitchFamily="49" charset="-122"/>
              </a:rPr>
              <a:t>所使用的词汇有限，语法结构单调，错误很多，严重影响理解。</a:t>
            </a:r>
            <a:endParaRPr lang="zh-CN" altLang="en-US" b="1" dirty="0">
              <a:latin typeface="Candara" panose="020E0502030303020204" pitchFamily="34" charset="0"/>
              <a:ea typeface="仿宋" panose="02010609060101010101" pitchFamily="49" charset="-122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b="1" dirty="0">
                <a:latin typeface="Candara" panose="020E0502030303020204" pitchFamily="34" charset="0"/>
                <a:ea typeface="仿宋" panose="02010609060101010101" pitchFamily="49" charset="-122"/>
              </a:rPr>
              <a:t>几乎没有使用语句间衔接手段，全文结构不清晰，意义不连贯。</a:t>
            </a:r>
            <a:endParaRPr lang="zh-CN" altLang="en-US" b="1" dirty="0">
              <a:latin typeface="Candara" panose="020E0502030303020204" pitchFamily="34" charset="0"/>
              <a:ea typeface="仿宋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5057" y="1435955"/>
            <a:ext cx="1099457" cy="52322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Leelawadee" panose="020B0502040204020203" pitchFamily="34" charset="-34"/>
              </a:rPr>
              <a:t>内容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Leelawadee" panose="020B0502040204020203" pitchFamily="34" charset="-3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76825" y="3167390"/>
            <a:ext cx="1099457" cy="52322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800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Leelawadee" panose="020B0502040204020203" pitchFamily="34" charset="-34"/>
              </a:rPr>
              <a:t>词法</a:t>
            </a:r>
            <a:endParaRPr lang="zh-CN" altLang="en-US" sz="2800" b="1" dirty="0">
              <a:solidFill>
                <a:srgbClr val="00B050"/>
              </a:solidFill>
              <a:latin typeface="黑体" panose="02010609060101010101" pitchFamily="49" charset="-122"/>
              <a:ea typeface="黑体" panose="02010609060101010101" pitchFamily="49" charset="-122"/>
              <a:cs typeface="Leelawadee" panose="020B0502040204020203" pitchFamily="34" charset="-34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84879" y="4667993"/>
            <a:ext cx="1099457" cy="52322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8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Leelawadee" panose="020B0502040204020203" pitchFamily="34" charset="-34"/>
              </a:rPr>
              <a:t>衔接</a:t>
            </a:r>
            <a:endParaRPr lang="zh-CN" altLang="en-US" sz="2800" b="1" dirty="0">
              <a:solidFill>
                <a:srgbClr val="7030A0"/>
              </a:solidFill>
              <a:latin typeface="黑体" panose="02010609060101010101" pitchFamily="49" charset="-122"/>
              <a:ea typeface="黑体" panose="02010609060101010101" pitchFamily="49" charset="-122"/>
              <a:cs typeface="Leelawadee" panose="020B0502040204020203" pitchFamily="34" charset="-34"/>
            </a:endParaRPr>
          </a:p>
        </p:txBody>
      </p:sp>
      <p:sp>
        <p:nvSpPr>
          <p:cNvPr id="12" name="左大括号 11"/>
          <p:cNvSpPr/>
          <p:nvPr/>
        </p:nvSpPr>
        <p:spPr>
          <a:xfrm>
            <a:off x="1284515" y="1001486"/>
            <a:ext cx="283692" cy="1251857"/>
          </a:xfrm>
          <a:prstGeom prst="leftBrace">
            <a:avLst>
              <a:gd name="adj1" fmla="val 0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645111" y="865326"/>
            <a:ext cx="1112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需完整</a:t>
            </a:r>
            <a:endParaRPr lang="zh-CN" altLang="en-US" sz="2400" b="1" dirty="0">
              <a:solidFill>
                <a:srgbClr val="FF0000"/>
              </a:solidFill>
              <a:latin typeface="Leelawadee" panose="020B0502040204020203" pitchFamily="34" charset="-34"/>
              <a:ea typeface="楷体" panose="02010609060101010101" pitchFamily="49" charset="-122"/>
              <a:cs typeface="Leelawadee" panose="020B0502040204020203" pitchFamily="34" charset="-34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645111" y="1435954"/>
            <a:ext cx="1112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有逻辑</a:t>
            </a:r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文本框 12"/>
          <p:cNvSpPr txBox="1"/>
          <p:nvPr/>
        </p:nvSpPr>
        <p:spPr>
          <a:xfrm>
            <a:off x="5772834" y="324433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完整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1645111" y="2022510"/>
            <a:ext cx="1112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Leelawadee" panose="020B0502040204020203" pitchFamily="34" charset="-34"/>
                <a:ea typeface="楷体" panose="02010609060101010101" pitchFamily="49" charset="-122"/>
                <a:cs typeface="Leelawadee" panose="020B0502040204020203" pitchFamily="34" charset="-34"/>
              </a:rPr>
              <a:t>有融合</a:t>
            </a:r>
            <a:endParaRPr lang="zh-CN" altLang="en-US" sz="2400" b="1" dirty="0">
              <a:solidFill>
                <a:srgbClr val="FF0000"/>
              </a:solidFill>
              <a:latin typeface="Leelawadee" panose="020B0502040204020203" pitchFamily="34" charset="-34"/>
              <a:ea typeface="楷体" panose="02010609060101010101" pitchFamily="49" charset="-122"/>
              <a:cs typeface="Leelawadee" panose="020B0502040204020203" pitchFamily="34" charset="-34"/>
            </a:endParaRPr>
          </a:p>
        </p:txBody>
      </p:sp>
      <p:sp>
        <p:nvSpPr>
          <p:cNvPr id="3" name="左大括号 2"/>
          <p:cNvSpPr/>
          <p:nvPr/>
        </p:nvSpPr>
        <p:spPr>
          <a:xfrm>
            <a:off x="1361419" y="3000658"/>
            <a:ext cx="283692" cy="954543"/>
          </a:xfrm>
          <a:prstGeom prst="leftBrace">
            <a:avLst>
              <a:gd name="adj1" fmla="val 4496"/>
              <a:gd name="adj2" fmla="val 46773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520513" y="2779572"/>
            <a:ext cx="105724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丰富</a:t>
            </a:r>
            <a:endParaRPr lang="zh-CN" altLang="en-US" sz="2400" b="1" dirty="0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535590" y="3613666"/>
            <a:ext cx="105724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恰当</a:t>
            </a:r>
            <a:endParaRPr lang="zh-CN" altLang="en-US" sz="2400" b="1" dirty="0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左大括号 16"/>
          <p:cNvSpPr/>
          <p:nvPr/>
        </p:nvSpPr>
        <p:spPr>
          <a:xfrm>
            <a:off x="1352883" y="4476564"/>
            <a:ext cx="248839" cy="954543"/>
          </a:xfrm>
          <a:prstGeom prst="leftBrace">
            <a:avLst>
              <a:gd name="adj1" fmla="val 4496"/>
              <a:gd name="adj2" fmla="val 46773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461035" y="4259676"/>
            <a:ext cx="105724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连贯</a:t>
            </a:r>
            <a:endParaRPr lang="zh-CN" altLang="en-US" sz="2400" b="1" dirty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461035" y="5186330"/>
            <a:ext cx="105724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清晰</a:t>
            </a:r>
            <a:endParaRPr lang="zh-CN" altLang="en-US" sz="2400" b="1" dirty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84879" y="5852923"/>
            <a:ext cx="2829621" cy="78763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Leelawadee" panose="020B0502040204020203" pitchFamily="34" charset="-34"/>
              </a:rPr>
              <a:t>不要浪费笔墨</a:t>
            </a:r>
            <a:endParaRPr lang="en-US" altLang="zh-CN" sz="28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Leelawadee" panose="020B0502040204020203" pitchFamily="34" charset="-34"/>
            </a:endParaRPr>
          </a:p>
          <a:p>
            <a:pPr algn="ctr"/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Leelawadee" panose="020B0502040204020203" pitchFamily="34" charset="-34"/>
              </a:rPr>
              <a:t>照抄原文</a:t>
            </a:r>
            <a:endParaRPr lang="zh-CN" altLang="en-US" sz="28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Leelawadee" panose="020B0502040204020203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/>
      <p:bldP spid="14" grpId="0"/>
      <p:bldP spid="16" grpId="0"/>
      <p:bldP spid="3" grpId="0" animBg="1"/>
      <p:bldP spid="5" grpId="0"/>
      <p:bldP spid="9" grpId="0"/>
      <p:bldP spid="17" grpId="0" animBg="1"/>
      <p:bldP spid="18" grpId="0"/>
      <p:bldP spid="19" grpId="0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85057" y="140810"/>
            <a:ext cx="2698175" cy="52322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读后续写分步走</a:t>
            </a:r>
            <a:endParaRPr lang="zh-CN" altLang="en-US" sz="2800" b="1" dirty="0">
              <a:solidFill>
                <a:schemeClr val="accent6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6" name="图示 5"/>
          <p:cNvGraphicFramePr/>
          <p:nvPr/>
        </p:nvGraphicFramePr>
        <p:xfrm>
          <a:off x="348343" y="1023257"/>
          <a:ext cx="11517086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28294056048-1-1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2074" y="92074"/>
            <a:ext cx="12028311" cy="6765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85058" y="664030"/>
            <a:ext cx="10319656" cy="62478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 ①Tony and I were in our school basketball team, the Lions. We loved basketball and were both </a:t>
            </a:r>
            <a:r>
              <a:rPr lang="en-US" altLang="zh-CN" sz="2000" b="1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huge fans 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of the NBA. When we weren’t playing on the </a:t>
            </a:r>
            <a:r>
              <a:rPr lang="en-US" altLang="zh-CN" sz="2000" b="1" dirty="0">
                <a:solidFill>
                  <a:srgbClr val="FF0000"/>
                </a:solidFill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court(</a:t>
            </a:r>
            <a:r>
              <a:rPr lang="zh-CN" altLang="en-US" sz="2000" b="1" dirty="0">
                <a:solidFill>
                  <a:srgbClr val="FF0000"/>
                </a:solidFill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球场</a:t>
            </a:r>
            <a:r>
              <a:rPr lang="en-US" altLang="zh-CN" sz="2000" b="1" dirty="0">
                <a:solidFill>
                  <a:srgbClr val="FF0000"/>
                </a:solidFill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)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, we were watching a game on TV. My </a:t>
            </a:r>
            <a:r>
              <a:rPr lang="en-US" altLang="zh-CN" sz="2000" dirty="0" err="1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favourite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player was LeBron James </a:t>
            </a:r>
            <a:r>
              <a:rPr lang="en-US" altLang="zh-CN" sz="2000" b="1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while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Tony’s was Tyrone Bogues.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  <a:p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 ②Bogues was only 1.6 </a:t>
            </a:r>
            <a:r>
              <a:rPr lang="en-US" altLang="zh-CN" sz="2000" dirty="0" err="1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metres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tall, which made him the shortest player ever in the NBA. Guess what? Tony was only 1.6 </a:t>
            </a:r>
            <a:r>
              <a:rPr lang="en-US" altLang="zh-CN" sz="2000" dirty="0" err="1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metres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tall, too! Tony knew </a:t>
            </a:r>
            <a:r>
              <a:rPr lang="en-US" altLang="zh-CN" sz="2000" b="1" i="1" dirty="0">
                <a:solidFill>
                  <a:srgbClr val="0000FF"/>
                </a:solidFill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that</a:t>
            </a:r>
            <a:r>
              <a:rPr lang="en-US" altLang="zh-CN" sz="2000" i="1" dirty="0">
                <a:solidFill>
                  <a:srgbClr val="0000FF"/>
                </a:solidFill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being shorter than other players meant </a:t>
            </a:r>
            <a:r>
              <a:rPr lang="en-US" altLang="zh-CN" sz="2000" b="1" i="1" dirty="0">
                <a:solidFill>
                  <a:srgbClr val="0000FF"/>
                </a:solidFill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that</a:t>
            </a:r>
            <a:r>
              <a:rPr lang="en-US" altLang="zh-CN" sz="2000" i="1" dirty="0">
                <a:solidFill>
                  <a:srgbClr val="0000FF"/>
                </a:solidFill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he had to </a:t>
            </a:r>
            <a:r>
              <a:rPr lang="en-US" altLang="zh-CN" sz="2000" i="1" dirty="0" err="1">
                <a:solidFill>
                  <a:srgbClr val="0000FF"/>
                </a:solidFill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practise</a:t>
            </a:r>
            <a:r>
              <a:rPr lang="en-US" altLang="zh-CN" sz="2000" i="1" dirty="0">
                <a:solidFill>
                  <a:srgbClr val="0000FF"/>
                </a:solidFill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more</a:t>
            </a:r>
            <a:r>
              <a:rPr lang="en-US" altLang="zh-CN" sz="2000" dirty="0">
                <a:solidFill>
                  <a:srgbClr val="0000FF"/>
                </a:solidFill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.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During all those hours of </a:t>
            </a:r>
            <a:r>
              <a:rPr lang="en-US" altLang="zh-CN" sz="2000" b="1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doing jump shots(</a:t>
            </a:r>
            <a:r>
              <a:rPr lang="zh-CN" altLang="en-US" sz="2000" b="1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跳投</a:t>
            </a:r>
            <a:r>
              <a:rPr lang="en-US" altLang="zh-CN" sz="2000" b="1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)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on his own, he used Bogues as his </a:t>
            </a:r>
            <a:r>
              <a:rPr lang="en-US" altLang="zh-CN" sz="2000" b="1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inspiration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. Tony once said, “If Bogues could make it, why not me?”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  <a:p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 ③But our coach was not so sure. Tony had to </a:t>
            </a:r>
            <a:r>
              <a:rPr lang="en-US" altLang="zh-CN" sz="2000" b="1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try out 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many times just for making the team. He was still usually on the bench(</a:t>
            </a:r>
            <a:r>
              <a:rPr lang="zh-CN" altLang="en-US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场边休息区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), </a:t>
            </a:r>
            <a:r>
              <a:rPr lang="en-US" altLang="zh-CN" sz="2000" i="1" dirty="0">
                <a:solidFill>
                  <a:srgbClr val="0000FF"/>
                </a:solidFill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being just a replacement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. Everyone knew Tony had real skills, and was </a:t>
            </a:r>
            <a:r>
              <a:rPr lang="en-US" altLang="zh-CN" sz="2000" b="1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someone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who</a:t>
            </a:r>
            <a:r>
              <a:rPr lang="en-US" altLang="zh-CN" sz="2000" dirty="0">
                <a:solidFill>
                  <a:srgbClr val="0000FF"/>
                </a:solidFill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worked really hard and had a strong desire to play for the team.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However, Tony didn’t get a chance.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  <a:p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④This week, the Lions were playing with our main </a:t>
            </a:r>
            <a:r>
              <a:rPr lang="en-US" altLang="zh-CN" sz="2000" b="1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competitors,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the Bears, 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a team </a:t>
            </a:r>
            <a:r>
              <a:rPr lang="en-US" altLang="zh-CN" sz="2000" b="1" dirty="0">
                <a:solidFill>
                  <a:srgbClr val="0000FF"/>
                </a:solidFill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whose</a:t>
            </a:r>
            <a:r>
              <a:rPr lang="en-US" altLang="zh-CN" sz="2000" dirty="0">
                <a:solidFill>
                  <a:srgbClr val="0000FF"/>
                </a:solidFill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record this season had been perfect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. They hadn’t </a:t>
            </a:r>
            <a:r>
              <a:rPr lang="en-US" altLang="zh-CN" sz="2000" b="1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lost a single game(</a:t>
            </a:r>
            <a:r>
              <a:rPr lang="zh-CN" altLang="en-US" sz="2000" b="1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丢一场比赛</a:t>
            </a:r>
            <a:r>
              <a:rPr lang="en-US" altLang="zh-CN" sz="2000" b="1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)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.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  <a:p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⑤The last quarter began, and my team was behind by 10 points. Suddenly, a player and I </a:t>
            </a:r>
            <a:r>
              <a:rPr lang="en-US" altLang="zh-CN" sz="2000" b="1" dirty="0">
                <a:solidFill>
                  <a:srgbClr val="FF0000"/>
                </a:solidFill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crashed into(</a:t>
            </a:r>
            <a:r>
              <a:rPr lang="zh-CN" altLang="en-US" sz="2000" b="1" dirty="0">
                <a:solidFill>
                  <a:srgbClr val="FF0000"/>
                </a:solidFill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碰撞</a:t>
            </a:r>
            <a:r>
              <a:rPr lang="en-US" altLang="zh-CN" sz="2000" b="1" dirty="0">
                <a:solidFill>
                  <a:srgbClr val="FF0000"/>
                </a:solidFill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) 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each other. Pain raced through my body. My knee hurt badly. “I don’t think I can play anymore, coach,” I said quietly as the doctor put an ice pack on my knee.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  <a:p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⑥“No way,” the coach </a:t>
            </a:r>
            <a:r>
              <a:rPr lang="en-US" altLang="zh-CN" sz="2000" b="1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replied </a:t>
            </a:r>
            <a:r>
              <a:rPr lang="en-US" altLang="zh-CN" sz="2000" b="1" dirty="0">
                <a:solidFill>
                  <a:srgbClr val="FF0000"/>
                </a:solidFill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sharply(</a:t>
            </a:r>
            <a:r>
              <a:rPr lang="zh-CN" altLang="en-US" sz="2000" b="1" dirty="0">
                <a:solidFill>
                  <a:srgbClr val="FF0000"/>
                </a:solidFill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尖声叫道</a:t>
            </a:r>
            <a:r>
              <a:rPr lang="en-US" altLang="zh-CN" sz="2000" b="1" dirty="0">
                <a:solidFill>
                  <a:srgbClr val="FF0000"/>
                </a:solidFill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)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. “We’ve got no more players!”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5057" y="140810"/>
            <a:ext cx="3841116" cy="52322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28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Read the given material</a:t>
            </a:r>
            <a:endParaRPr lang="zh-CN" altLang="en-US" sz="2800" b="1" i="1" dirty="0">
              <a:solidFill>
                <a:schemeClr val="accent6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26172" y="140810"/>
            <a:ext cx="6478541" cy="523220"/>
          </a:xfrm>
          <a:prstGeom prst="rect">
            <a:avLst/>
          </a:prstGeom>
          <a:noFill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i="1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Step 1  Focus on the basic elements</a:t>
            </a:r>
            <a:endParaRPr lang="zh-CN" altLang="en-US" sz="2800" b="1" i="1" dirty="0">
              <a:solidFill>
                <a:schemeClr val="accent6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165828" y="664030"/>
            <a:ext cx="3841116" cy="892552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Who</a:t>
            </a:r>
            <a:endParaRPr lang="en-US" altLang="zh-CN" sz="2800" b="1" i="1" dirty="0">
              <a:solidFill>
                <a:schemeClr val="accent6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  <a:p>
            <a:r>
              <a:rPr lang="zh-CN" altLang="en-US" sz="24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（</a:t>
            </a:r>
            <a:r>
              <a:rPr lang="en-US" altLang="zh-CN" sz="24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major character</a:t>
            </a:r>
            <a:r>
              <a:rPr lang="zh-CN" altLang="en-US" sz="24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（</a:t>
            </a:r>
            <a:r>
              <a:rPr lang="en-US" altLang="zh-CN" sz="24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s</a:t>
            </a:r>
            <a:r>
              <a:rPr lang="zh-CN" altLang="en-US" sz="24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）</a:t>
            </a:r>
            <a:r>
              <a:rPr lang="en-US" altLang="zh-CN" sz="24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? </a:t>
            </a:r>
            <a:endParaRPr lang="zh-CN" altLang="en-US" sz="2400" b="1" i="1" dirty="0">
              <a:solidFill>
                <a:schemeClr val="accent6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165827" y="1829079"/>
            <a:ext cx="3841116" cy="1323439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What </a:t>
            </a:r>
            <a:endParaRPr lang="en-US" altLang="zh-CN" sz="2800" b="1" i="1" dirty="0">
              <a:solidFill>
                <a:schemeClr val="accent6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altLang="zh-CN" sz="24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was the relationship among them</a:t>
            </a:r>
            <a:r>
              <a:rPr lang="en-US" altLang="zh-CN" sz="28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? </a:t>
            </a:r>
            <a:endParaRPr lang="zh-CN" altLang="en-US" sz="2800" b="1" i="1" dirty="0">
              <a:solidFill>
                <a:schemeClr val="accent6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165827" y="3251884"/>
            <a:ext cx="3841116" cy="954107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What </a:t>
            </a:r>
            <a:endParaRPr lang="en-US" altLang="zh-CN" sz="2800" b="1" i="1" dirty="0">
              <a:solidFill>
                <a:schemeClr val="accent6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altLang="zh-CN" sz="24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did the hero want to be</a:t>
            </a:r>
            <a:r>
              <a:rPr lang="en-US" altLang="zh-CN" sz="28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? </a:t>
            </a:r>
            <a:endParaRPr lang="zh-CN" altLang="en-US" sz="2800" b="1" i="1" dirty="0">
              <a:solidFill>
                <a:schemeClr val="accent6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165827" y="4674689"/>
            <a:ext cx="3841116" cy="1815882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What  </a:t>
            </a:r>
            <a:endParaRPr lang="en-US" altLang="zh-CN" sz="2800" b="1" i="1" dirty="0">
              <a:solidFill>
                <a:schemeClr val="accent6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altLang="zh-CN" sz="24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challenge(s) did he face</a:t>
            </a:r>
            <a:r>
              <a:rPr lang="en-US" altLang="zh-CN" sz="28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?  Why?  </a:t>
            </a:r>
            <a:endParaRPr lang="en-US" altLang="zh-CN" sz="2800" b="1" i="1" dirty="0">
              <a:solidFill>
                <a:schemeClr val="accent6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  <a:p>
            <a:r>
              <a:rPr lang="en-US" altLang="zh-CN" sz="28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How </a:t>
            </a:r>
            <a:r>
              <a:rPr lang="en-US" altLang="zh-CN" sz="24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did he feel then?</a:t>
            </a:r>
            <a:endParaRPr lang="zh-CN" altLang="en-US" sz="2400" b="1" i="1" dirty="0">
              <a:solidFill>
                <a:schemeClr val="accent6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85057" y="664030"/>
            <a:ext cx="9960429" cy="62478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 ①Tony and I were in our school basketball team, the Lions. We loved basketball and were both huge fans of the NBA. When we weren’t playing on the court, we were watching a game on TV. My </a:t>
            </a:r>
            <a:r>
              <a:rPr lang="en-US" altLang="zh-CN" sz="2000" dirty="0" err="1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favourite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player was LeBron James while Tony’s was Tyrone Bogues.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  <a:p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 ②Bogues was only 1.6 </a:t>
            </a:r>
            <a:r>
              <a:rPr lang="en-US" altLang="zh-CN" sz="2000" dirty="0" err="1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metres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tall, which made him the shortest player ever in the NBA. Guess what? Tony was only 1.6 </a:t>
            </a:r>
            <a:r>
              <a:rPr lang="en-US" altLang="zh-CN" sz="2000" dirty="0" err="1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metres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tall, too! Tony knew that being shorter than other players meant that he had to </a:t>
            </a:r>
            <a:r>
              <a:rPr lang="en-US" altLang="zh-CN" sz="2000" dirty="0" err="1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practise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more. During all those hours of doing jump shots on his own, he used Bogues as his inspiration. Tony once said, “If Bogues could make it, why not me?”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  <a:p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 ③But our coach was not so sure. Tony had to try out many times just for making the team. He was still usually on the bench(</a:t>
            </a:r>
            <a:r>
              <a:rPr lang="zh-CN" altLang="en-US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场边休息区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), being just a replacement. Everyone knew Tony had real skills, and was someone who worked really hard and had a strong desire to play for the team. However, Tony didn’t get a chance.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  <a:p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④This week, the Lions were playing with our main competitors, the Bears, a team whose record this season had been perfect. They hadn’t lost a single game.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  <a:p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⑤The last quarter began, and my team was behind by 10 points. Suddenly, a player and I crashed into each other. Pain raced through my body. My knee hurt badly. “I don’t think I can play anymore, coach,” I said quietly as the doctor put an ice pack on my knee.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  <a:p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⑥“No way,” the coach replied sharply. “We’ve got no more players!”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5057" y="140810"/>
            <a:ext cx="3841116" cy="52322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28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Read the given material</a:t>
            </a:r>
            <a:endParaRPr lang="zh-CN" altLang="en-US" sz="2800" b="1" i="1" dirty="0">
              <a:solidFill>
                <a:schemeClr val="accent6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165828" y="664030"/>
            <a:ext cx="3841116" cy="892552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Who</a:t>
            </a:r>
            <a:endParaRPr lang="en-US" altLang="zh-CN" sz="2800" b="1" i="1" dirty="0">
              <a:solidFill>
                <a:schemeClr val="accent6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  <a:p>
            <a:r>
              <a:rPr lang="zh-CN" altLang="en-US" sz="24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（</a:t>
            </a:r>
            <a:r>
              <a:rPr lang="en-US" altLang="zh-CN" sz="24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major character</a:t>
            </a:r>
            <a:r>
              <a:rPr lang="zh-CN" altLang="en-US" sz="24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（</a:t>
            </a:r>
            <a:r>
              <a:rPr lang="en-US" altLang="zh-CN" sz="24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s</a:t>
            </a:r>
            <a:r>
              <a:rPr lang="zh-CN" altLang="en-US" sz="24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）</a:t>
            </a:r>
            <a:r>
              <a:rPr lang="en-US" altLang="zh-CN" sz="24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? </a:t>
            </a:r>
            <a:endParaRPr lang="zh-CN" altLang="en-US" sz="2400" b="1" i="1" dirty="0">
              <a:solidFill>
                <a:schemeClr val="accent6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26172" y="140810"/>
            <a:ext cx="6478541" cy="523220"/>
          </a:xfrm>
          <a:prstGeom prst="rect">
            <a:avLst/>
          </a:prstGeom>
          <a:noFill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i="1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Step 1  Focus on the basic elements</a:t>
            </a:r>
            <a:endParaRPr lang="zh-CN" altLang="en-US" sz="2800" b="1" i="1" dirty="0">
              <a:solidFill>
                <a:schemeClr val="accent6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7085" y="685802"/>
            <a:ext cx="10221688" cy="59400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 ①</a:t>
            </a:r>
            <a:r>
              <a:rPr lang="en-US" altLang="zh-CN" sz="2000" b="1" dirty="0">
                <a:solidFill>
                  <a:srgbClr val="FF0000"/>
                </a:solidFill>
                <a:highlight>
                  <a:srgbClr val="FFCCCC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Tony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and</a:t>
            </a:r>
            <a:r>
              <a:rPr lang="en-US" altLang="zh-CN" sz="2000" b="1" dirty="0">
                <a:solidFill>
                  <a:srgbClr val="008000"/>
                </a:solidFill>
                <a:highlight>
                  <a:srgbClr val="CCFF99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I 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were in our school basketball team, the Lions. We loved basketball and were both huge fans of the NBA. When we weren’t playing on the court, we were watching a game on TV. My </a:t>
            </a:r>
            <a:r>
              <a:rPr lang="en-US" altLang="zh-CN" sz="2000" dirty="0" err="1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favourite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player was LeBron James while Tony’s was Tyrone Bogues.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  <a:p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 ②Bogues was only 1.6 </a:t>
            </a:r>
            <a:r>
              <a:rPr lang="en-US" altLang="zh-CN" sz="2000" dirty="0" err="1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metres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tall, which made him the shortest player ever in the NBA. Guess what? Tony was only 1.6 </a:t>
            </a:r>
            <a:r>
              <a:rPr lang="en-US" altLang="zh-CN" sz="2000" dirty="0" err="1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metres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tall, too! Tony knew that being shorter than other players meant that he had to </a:t>
            </a:r>
            <a:r>
              <a:rPr lang="en-US" altLang="zh-CN" sz="2000" dirty="0" err="1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practise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more. During all those hours of doing jump shots on his own, he used Bogues as his inspiration. Tony once said, “If Bogues could make it, why not me?”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  <a:p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 ③But our coach was not so sure. Tony had to try out many times just for making the team. He was still usually on the bench(</a:t>
            </a:r>
            <a:r>
              <a:rPr lang="zh-CN" altLang="en-US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场边休息区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), being just a replacement. Everyone knew Tony had real skills, and was someone who worked really hard and had a strong desire to play for the team. However, Tony didn’t get a chance.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  <a:p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④This week, the Lions were playing with our main competitors, the Bears, a team whose record this season had been perfect. They hadn’t lost a single game.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  <a:p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⑤The last quarter began, and my team was behind by 10 points. Suddenly, a player and I crashed into each other. Pain raced through my body. My knee hurt badly. “I don’t think I can play anymore, coach,” I said quietly as the doctor put an ice pack on my knee.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  <a:p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⑥“No way,” the coach replied sharply. “We’ve got no more players!”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-10884" y="-704"/>
            <a:ext cx="3841116" cy="52322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28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Read the given material</a:t>
            </a:r>
            <a:endParaRPr lang="zh-CN" altLang="en-US" sz="2800" b="1" i="1" dirty="0">
              <a:solidFill>
                <a:schemeClr val="accent6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30232" y="0"/>
            <a:ext cx="6478541" cy="523220"/>
          </a:xfrm>
          <a:prstGeom prst="rect">
            <a:avLst/>
          </a:prstGeom>
          <a:noFill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i="1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Step 1  Focus on the basic elements</a:t>
            </a:r>
            <a:endParaRPr lang="zh-CN" altLang="en-US" sz="2800" b="1" i="1" dirty="0">
              <a:solidFill>
                <a:schemeClr val="accent6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7085" y="685804"/>
            <a:ext cx="10221688" cy="59400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 ①</a:t>
            </a:r>
            <a:r>
              <a:rPr lang="en-US" altLang="zh-CN" sz="2000" b="1" dirty="0">
                <a:solidFill>
                  <a:srgbClr val="FF0000"/>
                </a:solidFill>
                <a:highlight>
                  <a:srgbClr val="FFCCCC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Tony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and</a:t>
            </a:r>
            <a:r>
              <a:rPr lang="en-US" altLang="zh-CN" sz="2000" b="1" dirty="0">
                <a:solidFill>
                  <a:srgbClr val="008000"/>
                </a:solidFill>
                <a:highlight>
                  <a:srgbClr val="CCFF99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I 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were in our school basketball team, the Lions. </a:t>
            </a:r>
            <a:r>
              <a:rPr lang="en-US" altLang="zh-CN" sz="2000" b="1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We loved basketball and were both huge fans of the NBA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. When we weren’t playing on the court, we were watching a game on TV. </a:t>
            </a:r>
            <a:r>
              <a:rPr lang="en-US" altLang="zh-CN" sz="2000" b="1" dirty="0">
                <a:solidFill>
                  <a:srgbClr val="008000"/>
                </a:solidFill>
                <a:highlight>
                  <a:srgbClr val="CCFF99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My </a:t>
            </a:r>
            <a:r>
              <a:rPr lang="en-US" altLang="zh-CN" sz="2000" b="1" dirty="0" err="1">
                <a:solidFill>
                  <a:srgbClr val="008000"/>
                </a:solidFill>
                <a:highlight>
                  <a:srgbClr val="CCFF99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favourite</a:t>
            </a:r>
            <a:r>
              <a:rPr lang="en-US" altLang="zh-CN" sz="2000" b="1" dirty="0">
                <a:solidFill>
                  <a:srgbClr val="008000"/>
                </a:solidFill>
                <a:highlight>
                  <a:srgbClr val="CCFF99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player was LeBron James 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while </a:t>
            </a:r>
            <a:r>
              <a:rPr lang="en-US" altLang="zh-CN" sz="2000" b="1" dirty="0">
                <a:solidFill>
                  <a:srgbClr val="FF0000"/>
                </a:solidFill>
                <a:highlight>
                  <a:srgbClr val="FFCCCC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Tony’s was Tyrone Bogues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.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  <a:p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 ②Bogues was only 1.6 </a:t>
            </a:r>
            <a:r>
              <a:rPr lang="en-US" altLang="zh-CN" sz="2000" dirty="0" err="1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metres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tall, which made him the shortest player ever in the NBA. Guess what? </a:t>
            </a:r>
            <a:r>
              <a:rPr lang="en-US" altLang="zh-CN" sz="2000" b="1" dirty="0">
                <a:solidFill>
                  <a:srgbClr val="FF0000"/>
                </a:solidFill>
                <a:highlight>
                  <a:srgbClr val="FFCCCC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Tony was only 1.6 </a:t>
            </a:r>
            <a:r>
              <a:rPr lang="en-US" altLang="zh-CN" sz="2000" b="1" dirty="0" err="1">
                <a:solidFill>
                  <a:srgbClr val="FF0000"/>
                </a:solidFill>
                <a:highlight>
                  <a:srgbClr val="FFCCCC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metres</a:t>
            </a:r>
            <a:r>
              <a:rPr lang="en-US" altLang="zh-CN" sz="2000" b="1" dirty="0">
                <a:solidFill>
                  <a:srgbClr val="FF0000"/>
                </a:solidFill>
                <a:highlight>
                  <a:srgbClr val="FFCCCC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tall, </a:t>
            </a:r>
            <a:r>
              <a:rPr lang="en-US" altLang="zh-CN" sz="2000" b="1" u="sng" dirty="0">
                <a:solidFill>
                  <a:srgbClr val="FF0000"/>
                </a:solidFill>
                <a:highlight>
                  <a:srgbClr val="FFCCCC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too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! </a:t>
            </a:r>
            <a:r>
              <a:rPr lang="en-US" altLang="zh-CN" sz="2000" b="1" dirty="0">
                <a:solidFill>
                  <a:srgbClr val="FF0000"/>
                </a:solidFill>
                <a:highlight>
                  <a:srgbClr val="FFCCCC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Tony knew that being shorter than other players meant that he had to </a:t>
            </a:r>
            <a:r>
              <a:rPr lang="en-US" altLang="zh-CN" sz="2000" b="1" dirty="0" err="1">
                <a:solidFill>
                  <a:srgbClr val="FF0000"/>
                </a:solidFill>
                <a:highlight>
                  <a:srgbClr val="FFCCCC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practise</a:t>
            </a:r>
            <a:r>
              <a:rPr lang="en-US" altLang="zh-CN" sz="2000" b="1" dirty="0">
                <a:solidFill>
                  <a:srgbClr val="FF0000"/>
                </a:solidFill>
                <a:highlight>
                  <a:srgbClr val="FFCCCC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more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. </a:t>
            </a:r>
            <a:r>
              <a:rPr lang="en-US" altLang="zh-CN" sz="2000" b="1" dirty="0">
                <a:solidFill>
                  <a:srgbClr val="FF0000"/>
                </a:solidFill>
                <a:highlight>
                  <a:srgbClr val="FFCCCC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During all those hours of doing jump shots on his own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, </a:t>
            </a:r>
            <a:r>
              <a:rPr lang="en-US" altLang="zh-CN" sz="2000" b="1" dirty="0">
                <a:solidFill>
                  <a:srgbClr val="FF0000"/>
                </a:solidFill>
                <a:highlight>
                  <a:srgbClr val="FFCCCC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he used Bogues as his inspiration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. </a:t>
            </a:r>
            <a:r>
              <a:rPr lang="en-US" altLang="zh-CN" sz="2000" b="1" dirty="0">
                <a:solidFill>
                  <a:srgbClr val="FF0000"/>
                </a:solidFill>
                <a:highlight>
                  <a:srgbClr val="FFCCCC"/>
                </a:highlight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Tony once said, “If Bogues could make it, why not me?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”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  <a:p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 ③But our coach was not so sure. Tony had to try out many times just for making the team. He was still usually on the bench(</a:t>
            </a:r>
            <a:r>
              <a:rPr lang="zh-CN" altLang="en-US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场边休息区</a:t>
            </a:r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), being just a replacement. Everyone knew Tony had real skills, and was someone who worked really hard and had a strong desire to play for the team. However, Tony didn’t get a chance.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  <a:p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④This week, the Lions were playing with our main competitors, the Bears, a team whose record this season had been perfect. They hadn’t lost a single game.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  <a:p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⑤The last quarter began, and my team was behind by 10 points. Suddenly, a player and I crashed into each other. Pain raced through my body. My knee hurt badly. “I don’t think I can play anymore, coach,” I said quietly as the doctor put an ice pack on my knee.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  <a:p>
            <a:r>
              <a:rPr lang="en-US" altLang="zh-CN" sz="2000" dirty="0">
                <a:latin typeface="Leelawadee" panose="020B0502040204020203" pitchFamily="34" charset="-34"/>
                <a:ea typeface="仿宋" panose="02010609060101010101" pitchFamily="49" charset="-122"/>
                <a:cs typeface="Leelawadee" panose="020B0502040204020203" pitchFamily="34" charset="-34"/>
              </a:rPr>
              <a:t>      ⑥“No way,” the coach replied sharply. “We’ve got no more players!”</a:t>
            </a:r>
            <a:endParaRPr lang="en-US" altLang="zh-CN" sz="2000" dirty="0">
              <a:latin typeface="Leelawadee" panose="020B0502040204020203" pitchFamily="34" charset="-34"/>
              <a:ea typeface="仿宋" panose="02010609060101010101" pitchFamily="49" charset="-122"/>
              <a:cs typeface="Leelawadee" panose="020B0502040204020203" pitchFamily="34" charset="-3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165828" y="664030"/>
            <a:ext cx="3841116" cy="4216539"/>
          </a:xfrm>
          <a:prstGeom prst="rect">
            <a:avLst/>
          </a:prstGeom>
          <a:solidFill>
            <a:srgbClr val="CC00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Tony</a:t>
            </a:r>
            <a:endParaRPr lang="en-US" altLang="zh-CN" sz="2800" b="1" i="1" dirty="0">
              <a:solidFill>
                <a:schemeClr val="accent2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zh-CN" sz="24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His favorite player was Bogues, 1.6 meters tall. </a:t>
            </a:r>
            <a:endParaRPr lang="en-US" altLang="zh-CN" sz="2400" b="1" i="1" dirty="0">
              <a:solidFill>
                <a:schemeClr val="accent2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zh-CN" sz="24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Tony was only 1.6 meters tall. </a:t>
            </a:r>
            <a:endParaRPr lang="en-US" altLang="zh-CN" sz="2400" b="1" i="1" dirty="0">
              <a:solidFill>
                <a:schemeClr val="accent2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zh-CN" sz="24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He knew he had to practice more. </a:t>
            </a:r>
            <a:endParaRPr lang="en-US" altLang="zh-CN" sz="2400" b="1" i="1" dirty="0">
              <a:solidFill>
                <a:schemeClr val="accent2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zh-CN" sz="24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Bogues was his inspiration.</a:t>
            </a:r>
            <a:endParaRPr lang="en-US" altLang="zh-CN" sz="2400" b="1" i="1" dirty="0">
              <a:solidFill>
                <a:schemeClr val="accent2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zh-CN" sz="24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Tony wants to be a “Bogues”. </a:t>
            </a:r>
            <a:endParaRPr lang="zh-CN" altLang="en-US" sz="2400" b="1" i="1" dirty="0">
              <a:solidFill>
                <a:schemeClr val="accent2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165828" y="664030"/>
            <a:ext cx="3841116" cy="4216539"/>
          </a:xfrm>
          <a:prstGeom prst="rect">
            <a:avLst/>
          </a:prstGeom>
          <a:solidFill>
            <a:srgbClr val="CC00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4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Tony </a:t>
            </a:r>
            <a:endParaRPr lang="en-US" altLang="zh-CN" sz="4800" b="1" i="1" dirty="0">
              <a:solidFill>
                <a:schemeClr val="accent2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n-US" altLang="zh-CN" sz="44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wanted </a:t>
            </a:r>
            <a:endParaRPr lang="en-US" altLang="zh-CN" sz="4400" b="1" i="1" dirty="0">
              <a:solidFill>
                <a:schemeClr val="accent2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n-US" altLang="zh-CN" sz="44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to</a:t>
            </a:r>
            <a:endParaRPr lang="en-US" altLang="zh-CN" sz="4400" b="1" i="1" dirty="0">
              <a:solidFill>
                <a:schemeClr val="accent2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n-US" altLang="zh-CN" sz="44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 be </a:t>
            </a:r>
            <a:endParaRPr lang="en-US" altLang="zh-CN" sz="4400" b="1" i="1" dirty="0">
              <a:solidFill>
                <a:schemeClr val="accent2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n-US" altLang="zh-CN" sz="44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a </a:t>
            </a:r>
            <a:endParaRPr lang="en-US" altLang="zh-CN" sz="4400" b="1" i="1" dirty="0">
              <a:solidFill>
                <a:schemeClr val="accent2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n-US" altLang="zh-CN" sz="44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“Bogues”. </a:t>
            </a:r>
            <a:endParaRPr lang="zh-CN" altLang="en-US" sz="4400" b="1" i="1" dirty="0">
              <a:solidFill>
                <a:schemeClr val="accent2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tags/tag1.xml><?xml version="1.0" encoding="utf-8"?>
<p:tagLst xmlns:p="http://schemas.openxmlformats.org/presentationml/2006/main">
  <p:tag name="AS_UNIQUEID" val="573"/>
</p:tagLst>
</file>

<file path=ppt/tags/tag2.xml><?xml version="1.0" encoding="utf-8"?>
<p:tagLst xmlns:p="http://schemas.openxmlformats.org/presentationml/2006/main">
  <p:tag name="AS_UNIQUEID" val="579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18251</Words>
  <Application>WPS 演示</Application>
  <PresentationFormat>宽屏</PresentationFormat>
  <Paragraphs>326</Paragraphs>
  <Slides>19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42" baseType="lpstr">
      <vt:lpstr>Arial</vt:lpstr>
      <vt:lpstr>宋体</vt:lpstr>
      <vt:lpstr>Wingdings</vt:lpstr>
      <vt:lpstr>HelveticaNeue</vt:lpstr>
      <vt:lpstr>华文新魏</vt:lpstr>
      <vt:lpstr>Montserrat Semi</vt:lpstr>
      <vt:lpstr>Candara</vt:lpstr>
      <vt:lpstr>ADLaM Display</vt:lpstr>
      <vt:lpstr>Algerian</vt:lpstr>
      <vt:lpstr>Leelawadee</vt:lpstr>
      <vt:lpstr>仿宋</vt:lpstr>
      <vt:lpstr>黑体</vt:lpstr>
      <vt:lpstr>楷体</vt:lpstr>
      <vt:lpstr>微软雅黑</vt:lpstr>
      <vt:lpstr>Times New Roman</vt:lpstr>
      <vt:lpstr>Segoe Print</vt:lpstr>
      <vt:lpstr>Arial Unicode MS</vt:lpstr>
      <vt:lpstr>等线 Light</vt:lpstr>
      <vt:lpstr>等线</vt:lpstr>
      <vt:lpstr>Gabriola</vt:lpstr>
      <vt:lpstr>Leelawadee UI</vt:lpstr>
      <vt:lpstr>Verdana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红霞 朱</dc:creator>
  <cp:lastModifiedBy>Administrator</cp:lastModifiedBy>
  <cp:revision>16</cp:revision>
  <dcterms:created xsi:type="dcterms:W3CDTF">2025-04-17T07:30:00Z</dcterms:created>
  <dcterms:modified xsi:type="dcterms:W3CDTF">2025-08-29T06:34:45Z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2052-11.8.2.7978</vt:lpwstr>
  </property>
</Properties>
</file>