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11088541" r:id="rId3"/>
    <p:sldId id="259" r:id="rId4"/>
    <p:sldId id="12761" r:id="rId6"/>
    <p:sldId id="11088490" r:id="rId7"/>
    <p:sldId id="11088497" r:id="rId8"/>
    <p:sldId id="11088470" r:id="rId9"/>
    <p:sldId id="11088447" r:id="rId10"/>
    <p:sldId id="11088443" r:id="rId11"/>
    <p:sldId id="11088498" r:id="rId12"/>
    <p:sldId id="11088444" r:id="rId13"/>
    <p:sldId id="11088499" r:id="rId14"/>
    <p:sldId id="11088471" r:id="rId15"/>
    <p:sldId id="11088453" r:id="rId16"/>
    <p:sldId id="11088473" r:id="rId17"/>
    <p:sldId id="11088474" r:id="rId18"/>
    <p:sldId id="11088472" r:id="rId19"/>
    <p:sldId id="11088479" r:id="rId20"/>
    <p:sldId id="11088480" r:id="rId21"/>
    <p:sldId id="11088481" r:id="rId22"/>
    <p:sldId id="11088500" r:id="rId23"/>
    <p:sldId id="11088491" r:id="rId24"/>
    <p:sldId id="11088501" r:id="rId25"/>
    <p:sldId id="11088492" r:id="rId26"/>
    <p:sldId id="11088487" r:id="rId27"/>
    <p:sldId id="11088493" r:id="rId28"/>
    <p:sldId id="11088494" r:id="rId29"/>
    <p:sldId id="11088502" r:id="rId30"/>
    <p:sldId id="11088482" r:id="rId31"/>
    <p:sldId id="11088484" r:id="rId32"/>
    <p:sldId id="11088483" r:id="rId33"/>
    <p:sldId id="11088503" r:id="rId34"/>
    <p:sldId id="11088496" r:id="rId35"/>
    <p:sldId id="11088495" r:id="rId36"/>
    <p:sldId id="11088488" r:id="rId37"/>
    <p:sldId id="11088504" r:id="rId38"/>
    <p:sldId id="11088449" r:id="rId39"/>
    <p:sldId id="11088450" r:id="rId40"/>
    <p:sldId id="11088468" r:id="rId41"/>
    <p:sldId id="11088476" r:id="rId42"/>
    <p:sldId id="11088452" r:id="rId43"/>
    <p:sldId id="11088467" r:id="rId44"/>
    <p:sldId id="11088465" r:id="rId45"/>
    <p:sldId id="11088469" r:id="rId46"/>
    <p:sldId id="11088466" r:id="rId47"/>
    <p:sldId id="11088451" r:id="rId48"/>
    <p:sldId id="11088486" r:id="rId49"/>
    <p:sldId id="11088485" r:id="rId50"/>
    <p:sldId id="11088462" r:id="rId51"/>
  </p:sldIdLst>
  <p:sldSz cx="12192000" cy="6858000"/>
  <p:notesSz cx="6858000" cy="9144000"/>
  <p:embeddedFontLst>
    <p:embeddedFont>
      <p:font typeface="小考拉体" panose="02000503000000000000" pitchFamily="2" charset="-122"/>
      <p:regular r:id="rId55"/>
    </p:embeddedFont>
    <p:embeddedFont>
      <p:font typeface="等线 Light" panose="02010600030101010101" charset="-122"/>
      <p:regular r:id="rId56"/>
    </p:embeddedFont>
    <p:embeddedFont>
      <p:font typeface="等线" panose="02010600030101010101" charset="-122"/>
      <p:regular r:id="rId57"/>
    </p:embeddedFont>
    <p:embeddedFont>
      <p:font typeface="Calibri" panose="020F0502020204030204" charset="0"/>
      <p:regular r:id="rId58"/>
      <p:bold r:id="rId59"/>
      <p:italic r:id="rId60"/>
      <p:boldItalic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DED"/>
    <a:srgbClr val="8ABD99"/>
    <a:srgbClr val="C6E5E2"/>
    <a:srgbClr val="C4E4D8"/>
    <a:srgbClr val="99FF99"/>
    <a:srgbClr val="00CC99"/>
    <a:srgbClr val="D7E9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9510" autoAdjust="0"/>
  </p:normalViewPr>
  <p:slideViewPr>
    <p:cSldViewPr snapToGrid="0">
      <p:cViewPr varScale="1">
        <p:scale>
          <a:sx n="93" d="100"/>
          <a:sy n="93" d="100"/>
        </p:scale>
        <p:origin x="216" y="360"/>
      </p:cViewPr>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font" Target="fonts/font7.fntdata"/><Relationship Id="rId60" Type="http://schemas.openxmlformats.org/officeDocument/2006/relationships/font" Target="fonts/font6.fntdata"/><Relationship Id="rId6" Type="http://schemas.openxmlformats.org/officeDocument/2006/relationships/slide" Target="slides/slide3.xml"/><Relationship Id="rId59" Type="http://schemas.openxmlformats.org/officeDocument/2006/relationships/font" Target="fonts/font5.fntdata"/><Relationship Id="rId58" Type="http://schemas.openxmlformats.org/officeDocument/2006/relationships/font" Target="fonts/font4.fntdata"/><Relationship Id="rId57" Type="http://schemas.openxmlformats.org/officeDocument/2006/relationships/font" Target="fonts/font3.fntdata"/><Relationship Id="rId56" Type="http://schemas.openxmlformats.org/officeDocument/2006/relationships/font" Target="fonts/font2.fntdata"/><Relationship Id="rId55" Type="http://schemas.openxmlformats.org/officeDocument/2006/relationships/font" Target="fonts/font1.fntdata"/><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21B06-D3F0-40AA-A4B6-C3B0BF8B56A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AEC405-AF22-4760-B2CE-CEC0CFA199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8AEC405-AF22-4760-B2CE-CEC0CFA1998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DDB8237-3FBA-4F61-BBA7-866EAC364DF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F2E23C-74E1-4506-90DB-9394D426D75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B8237-3FBA-4F61-BBA7-866EAC364DFA}"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2E23C-74E1-4506-90DB-9394D426D753}"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10.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28.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19.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0.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1.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2.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24.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6.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9" Type="http://schemas.openxmlformats.org/officeDocument/2006/relationships/image" Target="../media/image44.png"/><Relationship Id="rId8" Type="http://schemas.openxmlformats.org/officeDocument/2006/relationships/image" Target="../media/image43.png"/><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4" Type="http://schemas.openxmlformats.org/officeDocument/2006/relationships/notesSlide" Target="../notesSlides/notesSlide33.xml"/><Relationship Id="rId23" Type="http://schemas.openxmlformats.org/officeDocument/2006/relationships/slideLayout" Target="../slideLayouts/slideLayout1.xml"/><Relationship Id="rId22" Type="http://schemas.openxmlformats.org/officeDocument/2006/relationships/image" Target="../media/image36.png"/><Relationship Id="rId21" Type="http://schemas.openxmlformats.org/officeDocument/2006/relationships/image" Target="../media/image35.png"/><Relationship Id="rId20" Type="http://schemas.openxmlformats.org/officeDocument/2006/relationships/image" Target="../media/image55.png"/><Relationship Id="rId2" Type="http://schemas.openxmlformats.org/officeDocument/2006/relationships/image" Target="../media/image37.png"/><Relationship Id="rId19" Type="http://schemas.openxmlformats.org/officeDocument/2006/relationships/image" Target="../media/image54.png"/><Relationship Id="rId18" Type="http://schemas.openxmlformats.org/officeDocument/2006/relationships/image" Target="../media/image53.png"/><Relationship Id="rId17" Type="http://schemas.openxmlformats.org/officeDocument/2006/relationships/image" Target="../media/image52.png"/><Relationship Id="rId16" Type="http://schemas.openxmlformats.org/officeDocument/2006/relationships/image" Target="../media/image51.png"/><Relationship Id="rId15" Type="http://schemas.openxmlformats.org/officeDocument/2006/relationships/image" Target="../media/image50.png"/><Relationship Id="rId14" Type="http://schemas.openxmlformats.org/officeDocument/2006/relationships/image" Target="../media/image49.png"/><Relationship Id="rId13" Type="http://schemas.openxmlformats.org/officeDocument/2006/relationships/image" Target="../media/image48.png"/><Relationship Id="rId12" Type="http://schemas.openxmlformats.org/officeDocument/2006/relationships/image" Target="../media/image47.png"/><Relationship Id="rId11" Type="http://schemas.openxmlformats.org/officeDocument/2006/relationships/image" Target="../media/image46.png"/><Relationship Id="rId10" Type="http://schemas.openxmlformats.org/officeDocument/2006/relationships/image" Target="../media/image45.png"/><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4.xml"/><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microsoft.com/office/2007/relationships/hdphoto" Target="../media/image22.wdp"/><Relationship Id="rId2" Type="http://schemas.openxmlformats.org/officeDocument/2006/relationships/image" Target="../media/image21.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9.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pic>
        <p:nvPicPr>
          <p:cNvPr id="2" name="图形 1"/>
          <p:cNvPicPr>
            <a:picLocks noChangeAspect="1"/>
          </p:cNvPicPr>
          <p:nvPr/>
        </p:nvPicPr>
        <p:blipFill>
          <a:blip r:embed="rId2"/>
          <a:stretch>
            <a:fillRect/>
          </a:stretch>
        </p:blipFill>
        <p:spPr>
          <a:xfrm>
            <a:off x="4120698" y="1319858"/>
            <a:ext cx="3944406" cy="4455527"/>
          </a:xfrm>
          <a:prstGeom prst="rect">
            <a:avLst/>
          </a:prstGeom>
        </p:spPr>
      </p:pic>
      <p:sp>
        <p:nvSpPr>
          <p:cNvPr id="16" name="文本框 15"/>
          <p:cNvSpPr txBox="1"/>
          <p:nvPr/>
        </p:nvSpPr>
        <p:spPr>
          <a:xfrm>
            <a:off x="480958" y="243512"/>
            <a:ext cx="11695814" cy="6370975"/>
          </a:xfrm>
          <a:prstGeom prst="rect">
            <a:avLst/>
          </a:prstGeom>
          <a:solidFill>
            <a:srgbClr val="FFFFFF">
              <a:alpha val="85103"/>
            </a:srgbClr>
          </a:solidFill>
        </p:spPr>
        <p:txBody>
          <a:bodyPr wrap="square">
            <a:spAutoFit/>
          </a:bodyPr>
          <a:lstStyle/>
          <a:p>
            <a:pPr algn="just"/>
            <a:r>
              <a:rPr lang="zh-CN" altLang="en-US" sz="2400" b="1" dirty="0">
                <a:latin typeface="Times New Roman" panose="02020603050405020304" pitchFamily="18" charset="0"/>
                <a:cs typeface="Times New Roman" panose="02020603050405020304" pitchFamily="18" charset="0"/>
              </a:rPr>
              <a:t>1 What makes really honest people feel guilty when going through Customs?</a:t>
            </a:r>
            <a:endParaRPr lang="zh-CN" altLang="en-US" sz="2400" b="1"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(a) Having five hundred gold watches hidden in their suitcases.</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(b) The particularly officious way Customs Officers always ask questions.</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(c) The fact that they are treated as potential smugglers.</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(d) Carrying things which are not exempt from import duty.</a:t>
            </a:r>
            <a:endParaRPr lang="en-US" altLang="zh-CN" sz="2400" dirty="0">
              <a:latin typeface="Times New Roman" panose="02020603050405020304" pitchFamily="18" charset="0"/>
              <a:cs typeface="Times New Roman" panose="02020603050405020304" pitchFamily="18" charset="0"/>
            </a:endParaRPr>
          </a:p>
          <a:p>
            <a:pPr algn="just"/>
            <a:endParaRPr lang="zh-CN" altLang="en-US" sz="2400" dirty="0">
              <a:latin typeface="Times New Roman" panose="02020603050405020304" pitchFamily="18" charset="0"/>
              <a:cs typeface="Times New Roman" panose="02020603050405020304" pitchFamily="18" charset="0"/>
            </a:endParaRPr>
          </a:p>
          <a:p>
            <a:pPr algn="just"/>
            <a:r>
              <a:rPr lang="zh-CN" altLang="en-US" sz="2400" b="1" dirty="0">
                <a:latin typeface="Times New Roman" panose="02020603050405020304" pitchFamily="18" charset="0"/>
                <a:cs typeface="Times New Roman" panose="02020603050405020304" pitchFamily="18" charset="0"/>
              </a:rPr>
              <a:t>2 What made the Customs Officer's face light up?</a:t>
            </a:r>
            <a:endParaRPr lang="zh-CN" altLang="en-US" sz="2400" b="1"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(a) Knowing how difficult it would be for the writer to close his case.</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(b) Seeing the bottle of hair gel which he could charge duty on.</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(c) The idea of having found something which should have been declared.</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(d) Discovering an unopened bottle of perfume at the botom of the case.</a:t>
            </a:r>
            <a:endParaRPr lang="en-US" altLang="zh-CN" sz="2400" dirty="0">
              <a:latin typeface="Times New Roman" panose="02020603050405020304" pitchFamily="18" charset="0"/>
              <a:cs typeface="Times New Roman" panose="02020603050405020304" pitchFamily="18" charset="0"/>
            </a:endParaRPr>
          </a:p>
          <a:p>
            <a:pPr algn="just"/>
            <a:endParaRPr lang="zh-CN" altLang="en-US" sz="2400" dirty="0">
              <a:latin typeface="Times New Roman" panose="02020603050405020304" pitchFamily="18" charset="0"/>
              <a:cs typeface="Times New Roman" panose="02020603050405020304" pitchFamily="18" charset="0"/>
            </a:endParaRPr>
          </a:p>
          <a:p>
            <a:pPr algn="just"/>
            <a:r>
              <a:rPr lang="zh-CN" altLang="en-US" sz="2400" b="1" dirty="0">
                <a:latin typeface="Times New Roman" panose="02020603050405020304" pitchFamily="18" charset="0"/>
                <a:cs typeface="Times New Roman" panose="02020603050405020304" pitchFamily="18" charset="0"/>
              </a:rPr>
              <a:t>3 The writer was in a hurry to get away because</a:t>
            </a:r>
            <a:endParaRPr lang="zh-CN" altLang="en-US" sz="2400" b="1"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(a) he had grown impatient at having taken so long to get through Customs</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(b) he was anxious to get away from the unpleasant smell</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(c) he was afraid he might still be stopped for smuggling</a:t>
            </a:r>
            <a:endParaRPr lang="zh-CN" altLang="en-US" sz="2400" dirty="0">
              <a:latin typeface="Times New Roman" panose="02020603050405020304" pitchFamily="18" charset="0"/>
              <a:cs typeface="Times New Roman" panose="02020603050405020304" pitchFamily="18" charset="0"/>
            </a:endParaRPr>
          </a:p>
          <a:p>
            <a:pPr algn="just"/>
            <a:r>
              <a:rPr lang="zh-CN" altLang="en-US" sz="2400" dirty="0">
                <a:latin typeface="Times New Roman" panose="02020603050405020304" pitchFamily="18" charset="0"/>
                <a:cs typeface="Times New Roman" panose="02020603050405020304" pitchFamily="18" charset="0"/>
              </a:rPr>
              <a:t>(d) he was trying to escape with precious chalk marks</a:t>
            </a:r>
            <a:endParaRPr lang="zh-CN" altLang="en-US" sz="2400" dirty="0">
              <a:latin typeface="Times New Roman" panose="02020603050405020304" pitchFamily="18" charset="0"/>
              <a:cs typeface="Times New Roman" panose="02020603050405020304" pitchFamily="18" charset="0"/>
            </a:endParaRPr>
          </a:p>
        </p:txBody>
      </p:sp>
      <p:sp>
        <p:nvSpPr>
          <p:cNvPr id="3" name="云形 2"/>
          <p:cNvSpPr/>
          <p:nvPr/>
        </p:nvSpPr>
        <p:spPr>
          <a:xfrm>
            <a:off x="480958" y="1409700"/>
            <a:ext cx="546100" cy="4445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 name="云形 3"/>
          <p:cNvSpPr/>
          <p:nvPr/>
        </p:nvSpPr>
        <p:spPr>
          <a:xfrm>
            <a:off x="480958" y="3567593"/>
            <a:ext cx="546100" cy="4445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云形 4"/>
          <p:cNvSpPr/>
          <p:nvPr/>
        </p:nvSpPr>
        <p:spPr>
          <a:xfrm>
            <a:off x="428516" y="5003800"/>
            <a:ext cx="546100" cy="4445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750" fill="hold"/>
                                        <p:tgtEl>
                                          <p:spTgt spid="2"/>
                                        </p:tgtEl>
                                        <p:attrNameLst>
                                          <p:attrName>ppt_x</p:attrName>
                                        </p:attrNameLst>
                                      </p:cBhvr>
                                      <p:tavLst>
                                        <p:tav tm="0">
                                          <p:val>
                                            <p:strVal val="#ppt_x"/>
                                          </p:val>
                                        </p:tav>
                                        <p:tav tm="100000">
                                          <p:val>
                                            <p:strVal val="#ppt_x"/>
                                          </p:val>
                                        </p:tav>
                                      </p:tavLst>
                                    </p:anim>
                                    <p:anim calcmode="lin" valueType="num">
                                      <p:cBhvr additive="base">
                                        <p:cTn id="15" dur="75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checkerboard(across)">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heckerboard(across)">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Four</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Structure imitation</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764023" y="87661"/>
            <a:ext cx="11711042" cy="46166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1.</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Suddenly, I saw </a:t>
            </a:r>
            <a:r>
              <a:rPr lang="en-GB" altLang="zh-CN" sz="2400" b="1" dirty="0">
                <a:solidFill>
                  <a:srgbClr val="FF0000"/>
                </a:solidFill>
                <a:latin typeface="Times New Roman" panose="02020603050405020304" pitchFamily="18" charset="0"/>
                <a:cs typeface="Times New Roman" panose="02020603050405020304" pitchFamily="18" charset="0"/>
              </a:rPr>
              <a:t>the Officer's face light up</a:t>
            </a:r>
            <a:r>
              <a:rPr lang="en-GB" altLang="zh-CN" sz="2400" b="1" dirty="0">
                <a:latin typeface="Times New Roman" panose="02020603050405020304" pitchFamily="18" charset="0"/>
                <a:cs typeface="Times New Roman" panose="02020603050405020304" pitchFamily="18" charset="0"/>
              </a:rPr>
              <a:t>. He </a:t>
            </a:r>
            <a:r>
              <a:rPr lang="en-GB" altLang="zh-CN" sz="2400" b="1" dirty="0">
                <a:solidFill>
                  <a:srgbClr val="FF0000"/>
                </a:solidFill>
                <a:latin typeface="Times New Roman" panose="02020603050405020304" pitchFamily="18" charset="0"/>
                <a:cs typeface="Times New Roman" panose="02020603050405020304" pitchFamily="18" charset="0"/>
              </a:rPr>
              <a:t>had spotted </a:t>
            </a:r>
            <a:r>
              <a:rPr lang="en-GB" altLang="zh-CN" sz="2400" b="1" dirty="0">
                <a:latin typeface="Times New Roman" panose="02020603050405020304" pitchFamily="18" charset="0"/>
                <a:cs typeface="Times New Roman" panose="02020603050405020304" pitchFamily="18" charset="0"/>
              </a:rPr>
              <a:t>a tiny bottle...</a:t>
            </a:r>
            <a:endParaRPr lang="zh-CN" altLang="en-US" sz="2400" b="1" dirty="0">
              <a:latin typeface="Times New Roman" panose="02020603050405020304" pitchFamily="18" charset="0"/>
              <a:cs typeface="Times New Roman" panose="02020603050405020304" pitchFamily="18" charset="0"/>
            </a:endParaRPr>
          </a:p>
        </p:txBody>
      </p:sp>
      <p:pic>
        <p:nvPicPr>
          <p:cNvPr id="15" name="图形 14"/>
          <p:cNvPicPr>
            <a:picLocks noChangeAspect="1"/>
          </p:cNvPicPr>
          <p:nvPr/>
        </p:nvPicPr>
        <p:blipFill>
          <a:blip r:embed="rId1"/>
          <a:stretch>
            <a:fillRect/>
          </a:stretch>
        </p:blipFill>
        <p:spPr>
          <a:xfrm>
            <a:off x="101600" y="70966"/>
            <a:ext cx="611623" cy="637814"/>
          </a:xfrm>
          <a:prstGeom prst="rect">
            <a:avLst/>
          </a:prstGeom>
        </p:spPr>
      </p:pic>
      <p:sp>
        <p:nvSpPr>
          <p:cNvPr id="20" name="文本框 19"/>
          <p:cNvSpPr txBox="1"/>
          <p:nvPr/>
        </p:nvSpPr>
        <p:spPr>
          <a:xfrm>
            <a:off x="101600" y="868233"/>
            <a:ext cx="9690100" cy="489364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1) The young </a:t>
            </a:r>
            <a:r>
              <a:rPr lang="en-GB" altLang="zh-CN" sz="2400" b="1" i="1" u="sng" dirty="0">
                <a:solidFill>
                  <a:srgbClr val="FF0000"/>
                </a:solidFill>
                <a:latin typeface="Times New Roman" panose="02020603050405020304" pitchFamily="18" charset="0"/>
                <a:cs typeface="Times New Roman" panose="02020603050405020304" pitchFamily="18" charset="0"/>
              </a:rPr>
              <a:t>scientist</a:t>
            </a:r>
            <a:r>
              <a:rPr lang="en-US" altLang="zh-CN" sz="2400" b="1" i="1" u="sng" dirty="0">
                <a:solidFill>
                  <a:srgbClr val="FF0000"/>
                </a:solidFill>
                <a:latin typeface="Times New Roman" panose="02020603050405020304" pitchFamily="18" charset="0"/>
                <a:cs typeface="Times New Roman" panose="02020603050405020304" pitchFamily="18" charset="0"/>
              </a:rPr>
              <a:t>’</a:t>
            </a:r>
            <a:r>
              <a:rPr lang="en-GB" altLang="zh-CN" sz="2400" b="1" i="1" u="sng" dirty="0">
                <a:solidFill>
                  <a:srgbClr val="FF0000"/>
                </a:solidFill>
                <a:latin typeface="Times New Roman" panose="02020603050405020304" pitchFamily="18" charset="0"/>
                <a:cs typeface="Times New Roman" panose="02020603050405020304" pitchFamily="18" charset="0"/>
              </a:rPr>
              <a:t>s face lit up as he spotted </a:t>
            </a:r>
            <a:r>
              <a:rPr lang="en-GB" altLang="zh-CN" sz="2400" dirty="0">
                <a:latin typeface="Times New Roman" panose="02020603050405020304" pitchFamily="18" charset="0"/>
                <a:cs typeface="Times New Roman" panose="02020603050405020304" pitchFamily="18" charset="0"/>
              </a:rPr>
              <a:t>a glimmer of hope amidst months of futile /ˈ</a:t>
            </a:r>
            <a:r>
              <a:rPr lang="en-GB" altLang="zh-CN" sz="2400" dirty="0" err="1">
                <a:latin typeface="Times New Roman" panose="02020603050405020304" pitchFamily="18" charset="0"/>
                <a:cs typeface="Times New Roman" panose="02020603050405020304" pitchFamily="18" charset="0"/>
              </a:rPr>
              <a:t>fjuːtaɪl</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pointless</a:t>
            </a:r>
            <a:r>
              <a:rPr lang="zh-CN" altLang="en-US" sz="2400" dirty="0">
                <a:latin typeface="Times New Roman" panose="02020603050405020304" pitchFamily="18" charset="0"/>
                <a:cs typeface="Times New Roman" panose="02020603050405020304" pitchFamily="18" charset="0"/>
              </a:rPr>
              <a:t> </a:t>
            </a:r>
            <a:r>
              <a:rPr lang="zh-CN" altLang="en-GB" sz="2400" dirty="0">
                <a:latin typeface="Times New Roman" panose="02020603050405020304" pitchFamily="18" charset="0"/>
                <a:cs typeface="Times New Roman" panose="02020603050405020304" pitchFamily="18" charset="0"/>
              </a:rPr>
              <a:t>徒劳的</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experiments, a breakthrough hidden within the chaotic</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a:t>
            </a:r>
            <a:r>
              <a:rPr lang="en-GB" altLang="zh-CN" sz="2400" dirty="0" err="1">
                <a:latin typeface="Times New Roman" panose="02020603050405020304" pitchFamily="18" charset="0"/>
                <a:cs typeface="Times New Roman" panose="02020603050405020304" pitchFamily="18" charset="0"/>
              </a:rPr>
              <a:t>keɪˈɒtɪk</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混乱的）</a:t>
            </a:r>
            <a:r>
              <a:rPr lang="en-GB" altLang="zh-CN" sz="2400" dirty="0">
                <a:latin typeface="Times New Roman" panose="02020603050405020304" pitchFamily="18" charset="0"/>
                <a:cs typeface="Times New Roman" panose="02020603050405020304" pitchFamily="18" charset="0"/>
              </a:rPr>
              <a:t> data.</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这位年轻的科学家看到一丝希望的曙光时，脸上露出了笑容。在经历了数月毫无进展的实验之后，他从混乱的数据中发现了突破的迹象。</a:t>
            </a:r>
            <a:endParaRPr lang="en-GB"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2) </a:t>
            </a:r>
            <a:r>
              <a:rPr lang="zh-CN" altLang="en-US" sz="2400" dirty="0">
                <a:latin typeface="Times New Roman" panose="02020603050405020304" pitchFamily="18" charset="0"/>
                <a:cs typeface="Times New Roman" panose="02020603050405020304" pitchFamily="18" charset="0"/>
              </a:rPr>
              <a:t>她那张</a:t>
            </a:r>
            <a:r>
              <a:rPr lang="zh-CN" altLang="en-US" sz="2400" b="1" dirty="0">
                <a:solidFill>
                  <a:srgbClr val="FF0000"/>
                </a:solidFill>
                <a:latin typeface="Times New Roman" panose="02020603050405020304" pitchFamily="18" charset="0"/>
                <a:cs typeface="Times New Roman" panose="02020603050405020304" pitchFamily="18" charset="0"/>
              </a:rPr>
              <a:t>饱经风霜的</a:t>
            </a:r>
            <a:r>
              <a:rPr lang="zh-CN" altLang="en-US" sz="2400" dirty="0">
                <a:latin typeface="Times New Roman" panose="02020603050405020304" pitchFamily="18" charset="0"/>
                <a:cs typeface="Times New Roman" panose="02020603050405020304" pitchFamily="18" charset="0"/>
              </a:rPr>
              <a:t>脸瞬间亮了起来，</a:t>
            </a:r>
            <a:r>
              <a:rPr lang="zh-CN" altLang="en-US" sz="2400" b="1" dirty="0">
                <a:latin typeface="Times New Roman" panose="02020603050405020304" pitchFamily="18" charset="0"/>
                <a:cs typeface="Times New Roman" panose="02020603050405020304" pitchFamily="18" charset="0"/>
              </a:rPr>
              <a:t>如同黑暗地貌上的第一道曙光</a:t>
            </a:r>
            <a:r>
              <a:rPr lang="zh-CN" altLang="en-US" sz="2400" dirty="0">
                <a:latin typeface="Times New Roman" panose="02020603050405020304" pitchFamily="18" charset="0"/>
                <a:cs typeface="Times New Roman" panose="02020603050405020304" pitchFamily="18" charset="0"/>
              </a:rPr>
              <a:t>，因为她看到了地平线上的救援船。</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Her careworn</a:t>
            </a:r>
            <a:r>
              <a:rPr lang="en-US" altLang="zh-CN" sz="2400" dirty="0">
                <a:latin typeface="Times New Roman" panose="02020603050405020304" pitchFamily="18" charset="0"/>
                <a:cs typeface="Times New Roman" panose="02020603050405020304" pitchFamily="18" charset="0"/>
              </a:rPr>
              <a:t>/ weather-beaten</a:t>
            </a:r>
            <a:r>
              <a:rPr lang="en-GB" altLang="zh-CN" sz="2400" dirty="0">
                <a:latin typeface="Times New Roman" panose="02020603050405020304" pitchFamily="18" charset="0"/>
                <a:cs typeface="Times New Roman" panose="02020603050405020304" pitchFamily="18" charset="0"/>
              </a:rPr>
              <a:t> face </a:t>
            </a:r>
            <a:r>
              <a:rPr lang="en-GB" altLang="zh-CN" sz="2400" b="1" dirty="0">
                <a:latin typeface="Times New Roman" panose="02020603050405020304" pitchFamily="18" charset="0"/>
                <a:cs typeface="Times New Roman" panose="02020603050405020304" pitchFamily="18" charset="0"/>
              </a:rPr>
              <a:t>lit up like the first crack of dawn over a dark landscape</a:t>
            </a:r>
            <a:r>
              <a:rPr lang="en-GB" altLang="zh-CN" sz="2400" dirty="0">
                <a:latin typeface="Times New Roman" panose="02020603050405020304" pitchFamily="18" charset="0"/>
                <a:cs typeface="Times New Roman" panose="02020603050405020304" pitchFamily="18" charset="0"/>
              </a:rPr>
              <a:t> as she spotted the rescue boat on the horizon.</a:t>
            </a:r>
            <a:endParaRPr lang="en-GB"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）祖母的脸庞骤然焕发光彩，当她看见</a:t>
            </a:r>
            <a:r>
              <a:rPr lang="zh-CN" altLang="en-US" sz="2400" dirty="0">
                <a:solidFill>
                  <a:srgbClr val="FF0000"/>
                </a:solidFill>
                <a:latin typeface="Times New Roman" panose="02020603050405020304" pitchFamily="18" charset="0"/>
                <a:cs typeface="Times New Roman" panose="02020603050405020304" pitchFamily="18" charset="0"/>
              </a:rPr>
              <a:t>那个名字在屏幕上跳动（</a:t>
            </a:r>
            <a:r>
              <a:rPr lang="en-US" altLang="zh-CN" sz="2400" dirty="0">
                <a:solidFill>
                  <a:srgbClr val="FF0000"/>
                </a:solidFill>
                <a:latin typeface="Times New Roman" panose="02020603050405020304" pitchFamily="18" charset="0"/>
                <a:cs typeface="Times New Roman" panose="02020603050405020304" pitchFamily="18" charset="0"/>
              </a:rPr>
              <a:t>pulse</a:t>
            </a:r>
            <a:r>
              <a:rPr lang="zh-CN" altLang="en-US" sz="2400" dirty="0">
                <a:solidFill>
                  <a:srgbClr val="FF0000"/>
                </a:solidFill>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，一段沉睡已久的记忆如被划燃的火柴般骤然苏醒。</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Grandmother’s face lit up as she spotted the name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pulsing</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screen</a:t>
            </a:r>
            <a:r>
              <a:rPr lang="en-GB" altLang="zh-CN" sz="2400" dirty="0">
                <a:latin typeface="Times New Roman" panose="02020603050405020304" pitchFamily="18" charset="0"/>
                <a:cs typeface="Times New Roman" panose="02020603050405020304" pitchFamily="18" charset="0"/>
              </a:rPr>
              <a:t>, a long-dormant recollection flaring like a struck match.</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strike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–struck-struck</a:t>
            </a:r>
            <a:r>
              <a:rPr lang="zh-CN" altLang="en-US"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pic>
        <p:nvPicPr>
          <p:cNvPr id="1026" name="Picture 2" descr="已生成图片"/>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8231" y="708779"/>
            <a:ext cx="2523769" cy="34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xEl>
                                              <p:pRg st="1" end="1"/>
                                            </p:txEl>
                                          </p:spTgt>
                                        </p:tgtEl>
                                        <p:attrNameLst>
                                          <p:attrName>style.visibility</p:attrName>
                                        </p:attrNameLst>
                                      </p:cBhvr>
                                      <p:to>
                                        <p:strVal val="visible"/>
                                      </p:to>
                                    </p:set>
                                    <p:animEffect transition="in" filter="wipe(down)">
                                      <p:cBhvr>
                                        <p:cTn id="14" dur="500"/>
                                        <p:tgtEl>
                                          <p:spTgt spid="2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3" end="3"/>
                                            </p:txEl>
                                          </p:spTgt>
                                        </p:tgtEl>
                                        <p:attrNameLst>
                                          <p:attrName>style.visibility</p:attrName>
                                        </p:attrNameLst>
                                      </p:cBhvr>
                                      <p:to>
                                        <p:strVal val="visible"/>
                                      </p:to>
                                    </p:set>
                                    <p:animEffect transition="in" filter="wipe(down)">
                                      <p:cBhvr>
                                        <p:cTn id="19" dur="500"/>
                                        <p:tgtEl>
                                          <p:spTgt spid="20">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5" end="5"/>
                                            </p:txEl>
                                          </p:spTgt>
                                        </p:tgtEl>
                                        <p:attrNameLst>
                                          <p:attrName>style.visibility</p:attrName>
                                        </p:attrNameLst>
                                      </p:cBhvr>
                                      <p:to>
                                        <p:strVal val="visible"/>
                                      </p:to>
                                    </p:set>
                                    <p:animEffect transition="in" filter="wipe(down)">
                                      <p:cBhvr>
                                        <p:cTn id="24"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611623" y="0"/>
            <a:ext cx="11491477" cy="1200329"/>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2.</a:t>
            </a:r>
            <a:r>
              <a:rPr lang="en-GB" altLang="zh-CN" sz="2400" b="1" dirty="0">
                <a:latin typeface="Times New Roman" panose="02020603050405020304" pitchFamily="18" charset="0"/>
                <a:cs typeface="Times New Roman" panose="02020603050405020304" pitchFamily="18" charset="0"/>
              </a:rPr>
              <a:t>He </a:t>
            </a:r>
            <a:r>
              <a:rPr lang="en-GB" altLang="zh-CN" sz="2400" b="1" dirty="0">
                <a:solidFill>
                  <a:srgbClr val="FF0000"/>
                </a:solidFill>
                <a:latin typeface="Times New Roman" panose="02020603050405020304" pitchFamily="18" charset="0"/>
                <a:cs typeface="Times New Roman" panose="02020603050405020304" pitchFamily="18" charset="0"/>
              </a:rPr>
              <a:t>was greeted by </a:t>
            </a:r>
            <a:r>
              <a:rPr lang="en-GB" altLang="zh-CN" sz="2400" b="1" dirty="0">
                <a:latin typeface="Times New Roman" panose="02020603050405020304" pitchFamily="18" charset="0"/>
                <a:cs typeface="Times New Roman" panose="02020603050405020304" pitchFamily="18" charset="0"/>
              </a:rPr>
              <a:t>an unpleasant smell </a:t>
            </a:r>
            <a:r>
              <a:rPr lang="en-GB" altLang="zh-CN" sz="2400" b="1" dirty="0">
                <a:solidFill>
                  <a:srgbClr val="FF0000"/>
                </a:solidFill>
                <a:latin typeface="Times New Roman" panose="02020603050405020304" pitchFamily="18" charset="0"/>
                <a:cs typeface="Times New Roman" panose="02020603050405020304" pitchFamily="18" charset="0"/>
              </a:rPr>
              <a:t>which convinced him that </a:t>
            </a:r>
            <a:r>
              <a:rPr lang="en-GB" altLang="zh-CN" sz="2400" b="1" dirty="0">
                <a:latin typeface="Times New Roman" panose="02020603050405020304" pitchFamily="18" charset="0"/>
                <a:cs typeface="Times New Roman" panose="02020603050405020304" pitchFamily="18" charset="0"/>
              </a:rPr>
              <a:t>I was telling the truth.</a:t>
            </a:r>
            <a:r>
              <a:rPr lang="zh-CN" altLang="en-US" sz="2400" b="1" dirty="0">
                <a:latin typeface="Times New Roman" panose="02020603050405020304" pitchFamily="18" charset="0"/>
                <a:cs typeface="Times New Roman" panose="02020603050405020304" pitchFamily="18" charset="0"/>
              </a:rPr>
              <a:t> （嗅觉）</a:t>
            </a:r>
            <a:endParaRPr lang="en-GB" altLang="zh-CN" sz="2400" b="1" dirty="0">
              <a:latin typeface="Times New Roman" panose="02020603050405020304" pitchFamily="18" charset="0"/>
              <a:cs typeface="Times New Roman" panose="02020603050405020304" pitchFamily="18" charset="0"/>
            </a:endParaRPr>
          </a:p>
          <a:p>
            <a:endParaRPr lang="zh-CN" altLang="en-US" sz="2400" b="1" dirty="0">
              <a:latin typeface="Times New Roman" panose="02020603050405020304" pitchFamily="18" charset="0"/>
              <a:cs typeface="Times New Roman" panose="02020603050405020304" pitchFamily="18" charset="0"/>
            </a:endParaRPr>
          </a:p>
        </p:txBody>
      </p:sp>
      <p:pic>
        <p:nvPicPr>
          <p:cNvPr id="18" name="图形 17"/>
          <p:cNvPicPr>
            <a:picLocks noChangeAspect="1"/>
          </p:cNvPicPr>
          <p:nvPr/>
        </p:nvPicPr>
        <p:blipFill>
          <a:blip r:embed="rId1"/>
          <a:stretch>
            <a:fillRect/>
          </a:stretch>
        </p:blipFill>
        <p:spPr>
          <a:xfrm>
            <a:off x="0" y="0"/>
            <a:ext cx="611623" cy="637814"/>
          </a:xfrm>
          <a:prstGeom prst="rect">
            <a:avLst/>
          </a:prstGeom>
        </p:spPr>
      </p:pic>
      <p:pic>
        <p:nvPicPr>
          <p:cNvPr id="21" name="图片 20"/>
          <p:cNvPicPr>
            <a:picLocks noChangeAspect="1"/>
          </p:cNvPicPr>
          <p:nvPr/>
        </p:nvPicPr>
        <p:blipFill>
          <a:blip r:embed="rId2"/>
          <a:srcRect t="11935" b="10983"/>
          <a:stretch>
            <a:fillRect/>
          </a:stretch>
        </p:blipFill>
        <p:spPr>
          <a:xfrm>
            <a:off x="9275220" y="4573293"/>
            <a:ext cx="2891311" cy="2228671"/>
          </a:xfrm>
          <a:prstGeom prst="rect">
            <a:avLst/>
          </a:prstGeom>
        </p:spPr>
      </p:pic>
      <p:sp>
        <p:nvSpPr>
          <p:cNvPr id="23" name="文本框 22"/>
          <p:cNvSpPr txBox="1"/>
          <p:nvPr/>
        </p:nvSpPr>
        <p:spPr>
          <a:xfrm>
            <a:off x="0" y="853212"/>
            <a:ext cx="11939954" cy="3785652"/>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1</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Upon entering the ancient library, we were greeted by the palpable scent of ageing paper and dust, </a:t>
            </a:r>
            <a:r>
              <a:rPr lang="en-GB" altLang="zh-CN" sz="2400" b="1" u="sng" dirty="0">
                <a:solidFill>
                  <a:srgbClr val="FF0000"/>
                </a:solidFill>
                <a:latin typeface="Times New Roman" panose="02020603050405020304" pitchFamily="18" charset="0"/>
                <a:cs typeface="Times New Roman" panose="02020603050405020304" pitchFamily="18" charset="0"/>
              </a:rPr>
              <a:t>a aroma that instantly convinced us </a:t>
            </a:r>
            <a:r>
              <a:rPr lang="en-GB" altLang="zh-CN" sz="2400" dirty="0">
                <a:latin typeface="Times New Roman" panose="02020603050405020304" pitchFamily="18" charset="0"/>
                <a:cs typeface="Times New Roman" panose="02020603050405020304" pitchFamily="18" charset="0"/>
              </a:rPr>
              <a:t>that we were in a place that transcended time.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踏入这座古老的图书馆，陈纸与尘埃那股清晰可感的气息</a:t>
            </a:r>
            <a:r>
              <a:rPr lang="zh-CN" altLang="en-US" sz="2400" b="1" dirty="0">
                <a:latin typeface="Times New Roman" panose="02020603050405020304" pitchFamily="18" charset="0"/>
                <a:cs typeface="Times New Roman" panose="02020603050405020304" pitchFamily="18" charset="0"/>
              </a:rPr>
              <a:t>迎面而来</a:t>
            </a:r>
            <a:r>
              <a:rPr lang="zh-CN" altLang="en-US" sz="2400" dirty="0">
                <a:latin typeface="Times New Roman" panose="02020603050405020304" pitchFamily="18" charset="0"/>
                <a:cs typeface="Times New Roman" panose="02020603050405020304" pitchFamily="18" charset="0"/>
              </a:rPr>
              <a:t>，这股气味立刻让我们确信自己置身于一个</a:t>
            </a:r>
            <a:r>
              <a:rPr lang="zh-CN" altLang="en-US" sz="2400" b="1" dirty="0">
                <a:latin typeface="Times New Roman" panose="02020603050405020304" pitchFamily="18" charset="0"/>
                <a:cs typeface="Times New Roman" panose="02020603050405020304" pitchFamily="18" charset="0"/>
              </a:rPr>
              <a:t>超越时间</a:t>
            </a:r>
            <a:r>
              <a:rPr lang="zh-CN" altLang="en-US" sz="2400" dirty="0">
                <a:latin typeface="Times New Roman" panose="02020603050405020304" pitchFamily="18" charset="0"/>
                <a:cs typeface="Times New Roman" panose="02020603050405020304" pitchFamily="18" charset="0"/>
              </a:rPr>
              <a:t>的所在。</a:t>
            </a:r>
            <a:endParaRPr lang="en-GB" altLang="zh-CN"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be greeted by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中性偏消极，表示“迎接他的是</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，常与嗅觉、景象搭配。</a:t>
            </a:r>
            <a:endParaRPr lang="en-US" altLang="zh-CN"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be assailed by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强烈）表示“受到</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的猛烈冲击”，强调突然性和不可抗拒性，常用于气味、声音、光线。</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He was assailed by the sincere, desperate edge in her voice, </a:t>
            </a:r>
            <a:r>
              <a:rPr lang="en-GB" altLang="zh-CN" sz="2400" b="1" dirty="0">
                <a:latin typeface="Times New Roman" panose="02020603050405020304" pitchFamily="18" charset="0"/>
                <a:cs typeface="Times New Roman" panose="02020603050405020304" pitchFamily="18" charset="0"/>
              </a:rPr>
              <a:t>leaving him in no doubt</a:t>
            </a:r>
            <a:r>
              <a:rPr lang="en-GB" altLang="zh-CN" sz="2400" dirty="0">
                <a:latin typeface="Times New Roman" panose="02020603050405020304" pitchFamily="18" charset="0"/>
                <a:cs typeface="Times New Roman" panose="02020603050405020304" pitchFamily="18" charset="0"/>
              </a:rPr>
              <a:t> that her story was true.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她声音里真诚而又绝望的语调如浪般袭来，使他确信她说的都是真的。</a:t>
            </a:r>
            <a:endParaRPr lang="en-US" altLang="zh-C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750" fill="hold"/>
                                        <p:tgtEl>
                                          <p:spTgt spid="18"/>
                                        </p:tgtEl>
                                        <p:attrNameLst>
                                          <p:attrName>ppt_w</p:attrName>
                                        </p:attrNameLst>
                                      </p:cBhvr>
                                      <p:tavLst>
                                        <p:tav tm="0">
                                          <p:val>
                                            <p:fltVal val="0"/>
                                          </p:val>
                                        </p:tav>
                                        <p:tav tm="100000">
                                          <p:val>
                                            <p:strVal val="#ppt_w"/>
                                          </p:val>
                                        </p:tav>
                                      </p:tavLst>
                                    </p:anim>
                                    <p:anim calcmode="lin" valueType="num">
                                      <p:cBhvr>
                                        <p:cTn id="8" dur="750" fill="hold"/>
                                        <p:tgtEl>
                                          <p:spTgt spid="18"/>
                                        </p:tgtEl>
                                        <p:attrNameLst>
                                          <p:attrName>ppt_h</p:attrName>
                                        </p:attrNameLst>
                                      </p:cBhvr>
                                      <p:tavLst>
                                        <p:tav tm="0">
                                          <p:val>
                                            <p:fltVal val="0"/>
                                          </p:val>
                                        </p:tav>
                                        <p:tav tm="100000">
                                          <p:val>
                                            <p:strVal val="#ppt_h"/>
                                          </p:val>
                                        </p:tav>
                                      </p:tavLst>
                                    </p:anim>
                                    <p:animEffect transition="in" filter="fade">
                                      <p:cBhvr>
                                        <p:cTn id="9" dur="75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checkerboard(across)">
                                      <p:cBhvr>
                                        <p:cTn id="14" dur="500"/>
                                        <p:tgtEl>
                                          <p:spTgt spid="2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23">
                                            <p:txEl>
                                              <p:pRg st="2" end="2"/>
                                            </p:txEl>
                                          </p:spTgt>
                                        </p:tgtEl>
                                        <p:attrNameLst>
                                          <p:attrName>style.visibility</p:attrName>
                                        </p:attrNameLst>
                                      </p:cBhvr>
                                      <p:to>
                                        <p:strVal val="visible"/>
                                      </p:to>
                                    </p:set>
                                    <p:animEffect transition="in" filter="checkerboard(across)">
                                      <p:cBhvr>
                                        <p:cTn id="19" dur="500"/>
                                        <p:tgtEl>
                                          <p:spTgt spid="2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3">
                                            <p:txEl>
                                              <p:pRg st="3" end="3"/>
                                            </p:txEl>
                                          </p:spTgt>
                                        </p:tgtEl>
                                        <p:attrNameLst>
                                          <p:attrName>style.visibility</p:attrName>
                                        </p:attrNameLst>
                                      </p:cBhvr>
                                      <p:to>
                                        <p:strVal val="visible"/>
                                      </p:to>
                                    </p:set>
                                    <p:animEffect transition="in" filter="checkerboard(across)">
                                      <p:cBhvr>
                                        <p:cTn id="24" dur="500"/>
                                        <p:tgtEl>
                                          <p:spTgt spid="2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3">
                                            <p:txEl>
                                              <p:pRg st="4" end="4"/>
                                            </p:txEl>
                                          </p:spTgt>
                                        </p:tgtEl>
                                        <p:attrNameLst>
                                          <p:attrName>style.visibility</p:attrName>
                                        </p:attrNameLst>
                                      </p:cBhvr>
                                      <p:to>
                                        <p:strVal val="visible"/>
                                      </p:to>
                                    </p:set>
                                    <p:animEffect transition="in" filter="checkerboard(across)">
                                      <p:cBhvr>
                                        <p:cTn id="29" dur="500"/>
                                        <p:tgtEl>
                                          <p:spTgt spid="2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3">
                                            <p:txEl>
                                              <p:pRg st="5" end="5"/>
                                            </p:txEl>
                                          </p:spTgt>
                                        </p:tgtEl>
                                        <p:attrNameLst>
                                          <p:attrName>style.visibility</p:attrName>
                                        </p:attrNameLst>
                                      </p:cBhvr>
                                      <p:to>
                                        <p:strVal val="visible"/>
                                      </p:to>
                                    </p:set>
                                    <p:animEffect transition="in" filter="checkerboard(across)">
                                      <p:cBhvr>
                                        <p:cTn id="34" dur="500"/>
                                        <p:tgtEl>
                                          <p:spTgt spid="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sp>
        <p:nvSpPr>
          <p:cNvPr id="8" name="文本框 7"/>
          <p:cNvSpPr txBox="1"/>
          <p:nvPr/>
        </p:nvSpPr>
        <p:spPr>
          <a:xfrm>
            <a:off x="480958" y="342171"/>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16" name="文本框 15"/>
          <p:cNvSpPr txBox="1"/>
          <p:nvPr/>
        </p:nvSpPr>
        <p:spPr>
          <a:xfrm>
            <a:off x="73268" y="926946"/>
            <a:ext cx="12045463" cy="5632311"/>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Her notebook </a:t>
            </a:r>
            <a:r>
              <a:rPr lang="en-GB" altLang="zh-CN" sz="2400" b="1" dirty="0">
                <a:latin typeface="Times New Roman" panose="02020603050405020304" pitchFamily="18" charset="0"/>
                <a:cs typeface="Times New Roman" panose="02020603050405020304" pitchFamily="18" charset="0"/>
              </a:rPr>
              <a:t>bloomed</a:t>
            </a:r>
            <a:r>
              <a:rPr lang="en-GB" altLang="zh-CN" sz="2400" dirty="0">
                <a:latin typeface="Times New Roman" panose="02020603050405020304" pitchFamily="18" charset="0"/>
                <a:cs typeface="Times New Roman" panose="02020603050405020304" pitchFamily="18" charset="0"/>
              </a:rPr>
              <a:t> with marginalia /ˌ</a:t>
            </a:r>
            <a:r>
              <a:rPr lang="en-GB" altLang="zh-CN" sz="2400" dirty="0" err="1">
                <a:latin typeface="Times New Roman" panose="02020603050405020304" pitchFamily="18" charset="0"/>
                <a:cs typeface="Times New Roman" panose="02020603050405020304" pitchFamily="18" charset="0"/>
              </a:rPr>
              <a:t>mɑːdʒɪˈneɪlɪə</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书、手稿、信的</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边注）</a:t>
            </a:r>
            <a:r>
              <a:rPr lang="en-GB"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arrowed lines, tiny stars, a thin river of blue ink</a:t>
            </a:r>
            <a:r>
              <a:rPr lang="en-GB" altLang="zh-CN" sz="2400" dirty="0">
                <a:latin typeface="Times New Roman" panose="02020603050405020304" pitchFamily="18" charset="0"/>
                <a:cs typeface="Times New Roman" panose="02020603050405020304" pitchFamily="18" charset="0"/>
              </a:rPr>
              <a:t>.</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她的笔记本</a:t>
            </a:r>
            <a:r>
              <a:rPr lang="zh-CN" altLang="en-US" sz="2400" b="1" dirty="0">
                <a:latin typeface="Times New Roman" panose="02020603050405020304" pitchFamily="18" charset="0"/>
                <a:cs typeface="Times New Roman" panose="02020603050405020304" pitchFamily="18" charset="0"/>
              </a:rPr>
              <a:t>盛开</a:t>
            </a:r>
            <a:r>
              <a:rPr lang="zh-CN" altLang="en-US" sz="2400" dirty="0">
                <a:latin typeface="Times New Roman" panose="02020603050405020304" pitchFamily="18" charset="0"/>
                <a:cs typeface="Times New Roman" panose="02020603050405020304" pitchFamily="18" charset="0"/>
              </a:rPr>
              <a:t>着旁批</a:t>
            </a:r>
            <a:r>
              <a:rPr lang="en-US" altLang="zh-CN" sz="2400"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箭头、小星星、一道细细的蓝墨河</a:t>
            </a:r>
            <a:r>
              <a:rPr lang="zh-CN" altLang="en-US"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US" altLang="zh-CN" sz="2400" b="1" dirty="0">
                <a:solidFill>
                  <a:srgbClr val="FF0000"/>
                </a:solidFill>
                <a:effectLst/>
                <a:latin typeface="Times New Roman" panose="02020603050405020304" pitchFamily="18" charset="0"/>
                <a:cs typeface="Times New Roman" panose="02020603050405020304" pitchFamily="18" charset="0"/>
              </a:rPr>
              <a:t>1</a:t>
            </a:r>
            <a:r>
              <a:rPr lang="zh-CN" altLang="en-US" sz="2400" b="1" dirty="0">
                <a:solidFill>
                  <a:srgbClr val="FF0000"/>
                </a:solidFill>
                <a:effectLst/>
                <a:latin typeface="Times New Roman" panose="02020603050405020304" pitchFamily="18" charset="0"/>
                <a:cs typeface="Times New Roman" panose="02020603050405020304" pitchFamily="18" charset="0"/>
              </a:rPr>
              <a:t>）</a:t>
            </a:r>
            <a:r>
              <a:rPr lang="en-US" altLang="zh-CN" sz="2400" b="1" dirty="0">
                <a:solidFill>
                  <a:srgbClr val="FF0000"/>
                </a:solidFill>
                <a:effectLst/>
                <a:latin typeface="Times New Roman" panose="02020603050405020304" pitchFamily="18" charset="0"/>
                <a:cs typeface="Times New Roman" panose="02020603050405020304" pitchFamily="18" charset="0"/>
              </a:rPr>
              <a:t>.</a:t>
            </a:r>
            <a:r>
              <a:rPr lang="zh-CN" altLang="en-US" sz="2400" b="1" dirty="0">
                <a:solidFill>
                  <a:srgbClr val="FF0000"/>
                </a:solidFill>
                <a:effectLst/>
                <a:latin typeface="Times New Roman" panose="02020603050405020304" pitchFamily="18" charset="0"/>
                <a:cs typeface="Times New Roman" panose="02020603050405020304" pitchFamily="18" charset="0"/>
              </a:rPr>
              <a:t> </a:t>
            </a:r>
            <a:r>
              <a:rPr lang="en-US" altLang="zh-CN" sz="2400" b="1" dirty="0">
                <a:solidFill>
                  <a:srgbClr val="FF0000"/>
                </a:solidFill>
                <a:effectLst/>
                <a:latin typeface="Times New Roman" panose="02020603050405020304" pitchFamily="18" charset="0"/>
                <a:cs typeface="Times New Roman" panose="02020603050405020304" pitchFamily="18" charset="0"/>
              </a:rPr>
              <a:t>[</a:t>
            </a:r>
            <a:r>
              <a:rPr lang="zh-CN" altLang="en-US" sz="2400" b="1" dirty="0">
                <a:solidFill>
                  <a:srgbClr val="FF0000"/>
                </a:solidFill>
                <a:effectLst/>
                <a:latin typeface="Times New Roman" panose="02020603050405020304" pitchFamily="18" charset="0"/>
                <a:cs typeface="Times New Roman" panose="02020603050405020304" pitchFamily="18" charset="0"/>
              </a:rPr>
              <a:t>光源</a:t>
            </a:r>
            <a:r>
              <a:rPr lang="en-US" altLang="zh-CN" sz="2400" b="1" dirty="0">
                <a:solidFill>
                  <a:srgbClr val="FF0000"/>
                </a:solidFill>
                <a:effectLst/>
                <a:latin typeface="Times New Roman" panose="02020603050405020304" pitchFamily="18" charset="0"/>
                <a:cs typeface="Times New Roman" panose="02020603050405020304" pitchFamily="18" charset="0"/>
              </a:rPr>
              <a:t>] + </a:t>
            </a:r>
            <a:r>
              <a:rPr lang="en-GB" altLang="zh-CN" sz="2400" b="1" dirty="0">
                <a:solidFill>
                  <a:srgbClr val="FF0000"/>
                </a:solidFill>
                <a:effectLst/>
                <a:latin typeface="Times New Roman" panose="02020603050405020304" pitchFamily="18" charset="0"/>
                <a:cs typeface="Times New Roman" panose="02020603050405020304" pitchFamily="18" charset="0"/>
              </a:rPr>
              <a:t>/cast/threw</a:t>
            </a:r>
            <a:r>
              <a:rPr lang="en-US" altLang="zh-CN" sz="2400" b="1" dirty="0">
                <a:solidFill>
                  <a:srgbClr val="FF0000"/>
                </a:solidFill>
                <a:effectLst/>
                <a:latin typeface="Times New Roman" panose="02020603050405020304" pitchFamily="18" charset="0"/>
                <a:cs typeface="Times New Roman" panose="02020603050405020304" pitchFamily="18" charset="0"/>
              </a:rPr>
              <a:t>/</a:t>
            </a:r>
            <a:r>
              <a:rPr lang="en-GB" altLang="zh-CN" sz="2400" b="1" dirty="0">
                <a:solidFill>
                  <a:srgbClr val="FF0000"/>
                </a:solidFill>
                <a:effectLst/>
                <a:latin typeface="Times New Roman" panose="02020603050405020304" pitchFamily="18" charset="0"/>
                <a:cs typeface="Times New Roman" panose="02020603050405020304" pitchFamily="18" charset="0"/>
              </a:rPr>
              <a:t> a glare</a:t>
            </a:r>
            <a:r>
              <a:rPr lang="zh-CN" altLang="en-US" sz="2400" b="1" dirty="0">
                <a:solidFill>
                  <a:srgbClr val="FF0000"/>
                </a:solidFill>
                <a:effectLst/>
                <a:latin typeface="Times New Roman" panose="02020603050405020304" pitchFamily="18" charset="0"/>
                <a:cs typeface="Times New Roman" panose="02020603050405020304" pitchFamily="18" charset="0"/>
              </a:rPr>
              <a:t>（强烈刺眼的光）；</a:t>
            </a:r>
            <a:r>
              <a:rPr lang="en-GB" altLang="zh-CN" sz="2400" b="1" dirty="0">
                <a:solidFill>
                  <a:srgbClr val="FF0000"/>
                </a:solidFill>
                <a:effectLst/>
                <a:latin typeface="Times New Roman" panose="02020603050405020304" pitchFamily="18" charset="0"/>
                <a:cs typeface="Times New Roman" panose="02020603050405020304" pitchFamily="18" charset="0"/>
              </a:rPr>
              <a:t>limned</a:t>
            </a:r>
            <a:r>
              <a:rPr lang="en-US" altLang="zh-CN" sz="2400" b="1" dirty="0">
                <a:solidFill>
                  <a:srgbClr val="FF0000"/>
                </a:solidFill>
                <a:effectLst/>
                <a:latin typeface="Times New Roman" panose="02020603050405020304" pitchFamily="18" charset="0"/>
                <a:cs typeface="Times New Roman" panose="02020603050405020304" pitchFamily="18" charset="0"/>
              </a:rPr>
              <a:t>/trace</a:t>
            </a:r>
            <a:r>
              <a:rPr lang="en-GB" altLang="zh-CN" sz="2400" dirty="0">
                <a:solidFill>
                  <a:srgbClr val="FF0000"/>
                </a:solidFill>
                <a:effectLst/>
                <a:latin typeface="Times New Roman" panose="02020603050405020304" pitchFamily="18" charset="0"/>
                <a:cs typeface="Times New Roman" panose="02020603050405020304" pitchFamily="18" charset="0"/>
              </a:rPr>
              <a:t> </a:t>
            </a:r>
            <a:r>
              <a:rPr lang="en-GB" altLang="zh-CN" sz="2400" b="1" dirty="0">
                <a:solidFill>
                  <a:srgbClr val="FF0000"/>
                </a:solidFill>
                <a:effectLst/>
                <a:latin typeface="Times New Roman" panose="02020603050405020304" pitchFamily="18" charset="0"/>
                <a:cs typeface="Times New Roman" panose="02020603050405020304" pitchFamily="18" charset="0"/>
              </a:rPr>
              <a:t>lambent gleam</a:t>
            </a:r>
            <a:r>
              <a:rPr lang="zh-CN" altLang="en-US" sz="2400" b="1" dirty="0">
                <a:solidFill>
                  <a:srgbClr val="FF0000"/>
                </a:solidFill>
                <a:effectLst/>
                <a:latin typeface="Times New Roman" panose="02020603050405020304" pitchFamily="18" charset="0"/>
                <a:cs typeface="Times New Roman" panose="02020603050405020304" pitchFamily="18" charset="0"/>
              </a:rPr>
              <a:t>（微光）</a:t>
            </a:r>
            <a:r>
              <a:rPr lang="en-GB" altLang="zh-CN" sz="2400" b="1" dirty="0">
                <a:solidFill>
                  <a:srgbClr val="FF0000"/>
                </a:solidFill>
                <a:effectLst/>
                <a:latin typeface="Times New Roman" panose="02020603050405020304" pitchFamily="18" charset="0"/>
                <a:cs typeface="Times New Roman" panose="02020603050405020304" pitchFamily="18" charset="0"/>
              </a:rPr>
              <a:t>/halo</a:t>
            </a:r>
            <a:r>
              <a:rPr lang="zh-CN" altLang="en-US" sz="2400" b="1" dirty="0">
                <a:solidFill>
                  <a:srgbClr val="FF0000"/>
                </a:solidFill>
                <a:effectLst/>
                <a:latin typeface="Times New Roman" panose="02020603050405020304" pitchFamily="18" charset="0"/>
                <a:cs typeface="Times New Roman" panose="02020603050405020304" pitchFamily="18" charset="0"/>
              </a:rPr>
              <a:t>（光环；光晕）</a:t>
            </a:r>
            <a:r>
              <a:rPr lang="en-US" altLang="zh-CN" sz="2400" b="1" dirty="0">
                <a:solidFill>
                  <a:srgbClr val="FF0000"/>
                </a:solidFill>
                <a:effectLst/>
                <a:latin typeface="Times New Roman" panose="02020603050405020304" pitchFamily="18" charset="0"/>
                <a:cs typeface="Times New Roman" panose="02020603050405020304" pitchFamily="18" charset="0"/>
              </a:rPr>
              <a:t>/</a:t>
            </a:r>
            <a:r>
              <a:rPr lang="en-GB" altLang="zh-CN" sz="2400" b="1" dirty="0">
                <a:solidFill>
                  <a:srgbClr val="FF0000"/>
                </a:solidFill>
                <a:effectLst/>
                <a:latin typeface="Times New Roman" panose="02020603050405020304" pitchFamily="18" charset="0"/>
                <a:cs typeface="Times New Roman" panose="02020603050405020304" pitchFamily="18" charset="0"/>
              </a:rPr>
              <a:t> effulgence</a:t>
            </a:r>
            <a:r>
              <a:rPr lang="zh-CN" altLang="en-US" sz="2400" b="1" dirty="0">
                <a:solidFill>
                  <a:srgbClr val="FF0000"/>
                </a:solidFill>
                <a:effectLst/>
                <a:latin typeface="Times New Roman" panose="02020603050405020304" pitchFamily="18" charset="0"/>
                <a:cs typeface="Times New Roman" panose="02020603050405020304" pitchFamily="18" charset="0"/>
              </a:rPr>
              <a:t>（</a:t>
            </a:r>
            <a:r>
              <a:rPr lang="zh-CN" altLang="en-US" sz="2400" dirty="0">
                <a:solidFill>
                  <a:srgbClr val="FF0000"/>
                </a:solidFill>
                <a:effectLst/>
                <a:latin typeface="Times New Roman" panose="02020603050405020304" pitchFamily="18" charset="0"/>
                <a:cs typeface="Times New Roman" panose="02020603050405020304" pitchFamily="18" charset="0"/>
              </a:rPr>
              <a:t>灿烂；光辉）</a:t>
            </a:r>
            <a:r>
              <a:rPr lang="en-US" altLang="zh-CN" sz="2400" dirty="0">
                <a:solidFill>
                  <a:srgbClr val="FF0000"/>
                </a:solidFill>
                <a:effectLst/>
                <a:latin typeface="Times New Roman" panose="02020603050405020304" pitchFamily="18" charset="0"/>
                <a:cs typeface="Times New Roman" panose="02020603050405020304" pitchFamily="18" charset="0"/>
              </a:rPr>
              <a:t>/</a:t>
            </a:r>
            <a:r>
              <a:rPr lang="en-GB" altLang="zh-CN" sz="2400" b="1" dirty="0">
                <a:solidFill>
                  <a:srgbClr val="FF0000"/>
                </a:solidFill>
                <a:effectLst/>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argent/ˈ</a:t>
            </a:r>
            <a:r>
              <a:rPr lang="en-GB" altLang="zh-CN" sz="2400" b="1" dirty="0" err="1">
                <a:solidFill>
                  <a:srgbClr val="FF0000"/>
                </a:solidFill>
                <a:latin typeface="Times New Roman" panose="02020603050405020304" pitchFamily="18" charset="0"/>
                <a:cs typeface="Times New Roman" panose="02020603050405020304" pitchFamily="18" charset="0"/>
              </a:rPr>
              <a:t>ɑːrdʒənt</a:t>
            </a:r>
            <a:r>
              <a:rPr lang="en-GB"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dirty="0">
                <a:solidFill>
                  <a:srgbClr val="FF0000"/>
                </a:solidFill>
                <a:effectLst/>
                <a:latin typeface="Times New Roman" panose="02020603050405020304" pitchFamily="18" charset="0"/>
                <a:cs typeface="Times New Roman" panose="02020603050405020304" pitchFamily="18" charset="0"/>
              </a:rPr>
              <a:t>sheen</a:t>
            </a:r>
            <a:r>
              <a:rPr lang="zh-CN" altLang="en-GB" sz="2400" dirty="0">
                <a:solidFill>
                  <a:srgbClr val="FF0000"/>
                </a:solidFill>
                <a:effectLst/>
                <a:latin typeface="Times New Roman" panose="02020603050405020304" pitchFamily="18" charset="0"/>
                <a:cs typeface="Times New Roman" panose="02020603050405020304" pitchFamily="18" charset="0"/>
              </a:rPr>
              <a:t>（</a:t>
            </a:r>
            <a:r>
              <a:rPr lang="zh-CN" altLang="en-US" sz="2400" dirty="0">
                <a:solidFill>
                  <a:srgbClr val="FF0000"/>
                </a:solidFill>
                <a:effectLst/>
                <a:latin typeface="Times New Roman" panose="02020603050405020304" pitchFamily="18" charset="0"/>
                <a:cs typeface="Times New Roman" panose="02020603050405020304" pitchFamily="18" charset="0"/>
              </a:rPr>
              <a:t>银亮光泽） </a:t>
            </a:r>
            <a:r>
              <a:rPr lang="en-GB" altLang="zh-CN" sz="2400" b="1" dirty="0">
                <a:solidFill>
                  <a:srgbClr val="FF0000"/>
                </a:solidFill>
                <a:effectLst/>
                <a:latin typeface="Times New Roman" panose="02020603050405020304" pitchFamily="18" charset="0"/>
                <a:cs typeface="Times New Roman" panose="02020603050405020304" pitchFamily="18" charset="0"/>
              </a:rPr>
              <a:t>over</a:t>
            </a:r>
            <a:r>
              <a:rPr lang="en-US" altLang="zh-CN" sz="2400" b="1" dirty="0">
                <a:solidFill>
                  <a:srgbClr val="FF0000"/>
                </a:solidFill>
                <a:effectLst/>
                <a:latin typeface="Times New Roman" panose="02020603050405020304" pitchFamily="18" charset="0"/>
                <a:cs typeface="Times New Roman" panose="02020603050405020304" pitchFamily="18" charset="0"/>
              </a:rPr>
              <a:t>/</a:t>
            </a:r>
            <a:r>
              <a:rPr lang="en-GB" altLang="zh-CN" sz="2400" b="1" dirty="0">
                <a:solidFill>
                  <a:srgbClr val="FF0000"/>
                </a:solidFill>
                <a:effectLst/>
                <a:latin typeface="Times New Roman" panose="02020603050405020304" pitchFamily="18" charset="0"/>
                <a:cs typeface="Times New Roman" panose="02020603050405020304" pitchFamily="18" charset="0"/>
              </a:rPr>
              <a:t>around</a:t>
            </a:r>
            <a:r>
              <a:rPr lang="en-GB" altLang="zh-CN" sz="2400" dirty="0">
                <a:solidFill>
                  <a:srgbClr val="FF0000"/>
                </a:solidFill>
                <a:effectLst/>
                <a:latin typeface="Times New Roman" panose="02020603050405020304" pitchFamily="18" charset="0"/>
                <a:cs typeface="Times New Roman" panose="02020603050405020304" pitchFamily="18" charset="0"/>
              </a:rPr>
              <a:t> [</a:t>
            </a:r>
            <a:r>
              <a:rPr lang="zh-CN" altLang="en-US" sz="2400" dirty="0">
                <a:solidFill>
                  <a:srgbClr val="FF0000"/>
                </a:solidFill>
                <a:effectLst/>
                <a:latin typeface="Times New Roman" panose="02020603050405020304" pitchFamily="18" charset="0"/>
                <a:cs typeface="Times New Roman" panose="02020603050405020304" pitchFamily="18" charset="0"/>
              </a:rPr>
              <a:t>物体</a:t>
            </a:r>
            <a:r>
              <a:rPr lang="en-US" altLang="zh-CN" sz="2400" dirty="0">
                <a:solidFill>
                  <a:srgbClr val="FF0000"/>
                </a:solidFill>
                <a:effectLst/>
                <a:latin typeface="Times New Roman" panose="02020603050405020304" pitchFamily="18" charset="0"/>
                <a:cs typeface="Times New Roman" panose="02020603050405020304" pitchFamily="18" charset="0"/>
              </a:rPr>
              <a:t>]</a:t>
            </a:r>
            <a:endParaRPr lang="en-US" altLang="zh-CN" sz="2400" dirty="0">
              <a:solidFill>
                <a:srgbClr val="FF0000"/>
              </a:solidFill>
              <a:effectLst/>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光源：</a:t>
            </a:r>
            <a:r>
              <a:rPr lang="en-GB" altLang="zh-CN" sz="2400" dirty="0">
                <a:latin typeface="Times New Roman" panose="02020603050405020304" pitchFamily="18" charset="0"/>
                <a:cs typeface="Times New Roman" panose="02020603050405020304" pitchFamily="18" charset="0"/>
              </a:rPr>
              <a:t>the </a:t>
            </a:r>
            <a:r>
              <a:rPr lang="en-GB" altLang="zh-CN" sz="2400" b="1" dirty="0">
                <a:latin typeface="Times New Roman" panose="02020603050405020304" pitchFamily="18" charset="0"/>
                <a:cs typeface="Times New Roman" panose="02020603050405020304" pitchFamily="18" charset="0"/>
              </a:rPr>
              <a:t>scorching sun</a:t>
            </a:r>
            <a:r>
              <a:rPr lang="zh-CN" altLang="en-US" sz="2400" b="1" dirty="0">
                <a:latin typeface="Times New Roman" panose="02020603050405020304" pitchFamily="18" charset="0"/>
                <a:cs typeface="Times New Roman" panose="02020603050405020304" pitchFamily="18" charset="0"/>
              </a:rPr>
              <a:t>（酷热的阳光）</a:t>
            </a:r>
            <a:r>
              <a:rPr lang="en-GB" altLang="zh-CN" sz="2400" dirty="0">
                <a:latin typeface="Times New Roman" panose="02020603050405020304" pitchFamily="18" charset="0"/>
                <a:cs typeface="Times New Roman" panose="02020603050405020304" pitchFamily="18" charset="0"/>
              </a:rPr>
              <a:t>, the </a:t>
            </a:r>
            <a:r>
              <a:rPr lang="en-GB" altLang="zh-CN" sz="2400" b="1" dirty="0">
                <a:latin typeface="Times New Roman" panose="02020603050405020304" pitchFamily="18" charset="0"/>
                <a:cs typeface="Times New Roman" panose="02020603050405020304" pitchFamily="18" charset="0"/>
              </a:rPr>
              <a:t>low, aureate /ˈ</a:t>
            </a:r>
            <a:r>
              <a:rPr lang="en-GB" altLang="zh-CN" sz="2400" b="1" dirty="0" err="1">
                <a:latin typeface="Times New Roman" panose="02020603050405020304" pitchFamily="18" charset="0"/>
                <a:cs typeface="Times New Roman" panose="02020603050405020304" pitchFamily="18" charset="0"/>
              </a:rPr>
              <a:t>ɔːriət</a:t>
            </a:r>
            <a:r>
              <a:rPr lang="en-GB"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golden</a:t>
            </a:r>
            <a:r>
              <a:rPr lang="zh-CN" altLang="en-US" sz="2400" b="1"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 sun</a:t>
            </a:r>
            <a:r>
              <a:rPr lang="en-GB" altLang="zh-CN"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argent /ˈ</a:t>
            </a:r>
            <a:r>
              <a:rPr lang="en-GB" altLang="zh-CN" sz="2400" b="1" dirty="0" err="1">
                <a:latin typeface="Times New Roman" panose="02020603050405020304" pitchFamily="18" charset="0"/>
                <a:cs typeface="Times New Roman" panose="02020603050405020304" pitchFamily="18" charset="0"/>
              </a:rPr>
              <a:t>ɑːdʒənt</a:t>
            </a:r>
            <a:r>
              <a:rPr lang="en-GB" altLang="zh-CN" sz="24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a:t>
            </a:r>
            <a:r>
              <a:rPr lang="en-US" altLang="zh-CN" sz="2400" b="1" dirty="0">
                <a:latin typeface="Times New Roman" panose="02020603050405020304" pitchFamily="18" charset="0"/>
                <a:cs typeface="Times New Roman" panose="02020603050405020304" pitchFamily="18" charset="0"/>
              </a:rPr>
              <a:t>silver</a:t>
            </a:r>
            <a:r>
              <a:rPr lang="zh-CN" altLang="en-US" sz="2400" b="1"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moonlight</a:t>
            </a:r>
            <a:r>
              <a:rPr lang="en-GB" altLang="zh-CN"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gaslight</a:t>
            </a:r>
            <a:r>
              <a:rPr lang="en-GB" altLang="zh-CN" sz="2400" dirty="0">
                <a:latin typeface="Times New Roman" panose="02020603050405020304" pitchFamily="18" charset="0"/>
                <a:cs typeface="Times New Roman" panose="02020603050405020304" pitchFamily="18" charset="0"/>
              </a:rPr>
              <a:t>, streetlamps</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headlight</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beam </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the stained-glass window</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a:t>
            </a:r>
            <a:r>
              <a:rPr lang="zh-CN" altLang="en-GB" sz="2400" dirty="0">
                <a:latin typeface="Times New Roman" panose="02020603050405020304" pitchFamily="18" charset="0"/>
                <a:cs typeface="Times New Roman" panose="02020603050405020304" pitchFamily="18" charset="0"/>
              </a:rPr>
              <a:t>彩色</a:t>
            </a:r>
            <a:r>
              <a:rPr lang="zh-CN" altLang="en-US" sz="2400" dirty="0">
                <a:latin typeface="Times New Roman" panose="02020603050405020304" pitchFamily="18" charset="0"/>
                <a:cs typeface="Times New Roman" panose="02020603050405020304" pitchFamily="18" charset="0"/>
              </a:rPr>
              <a:t>玻璃窗）</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the projector</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Moonlight cast a lambent /ˈ</a:t>
            </a:r>
            <a:r>
              <a:rPr lang="en-GB" altLang="zh-CN" sz="2400" dirty="0" err="1">
                <a:latin typeface="Times New Roman" panose="02020603050405020304" pitchFamily="18" charset="0"/>
                <a:cs typeface="Times New Roman" panose="02020603050405020304" pitchFamily="18" charset="0"/>
              </a:rPr>
              <a:t>læmbənt</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柔和而光亮的</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gleam around the bell tower.</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月色在钟楼周围洒下轻柔的微光。</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lighthouse beam cast a cold, argent sheen over the breakers.</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灯塔的光束将一层冰冷的银辉撒在拍岸的浪头上。</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stained-glass window cast a jeweled aureole over the benches.</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彩绘玻璃把宝石般的圣环光晕投在长椅上。</a:t>
            </a:r>
            <a:endParaRPr lang="en-US" altLang="zh-CN" sz="2400" dirty="0">
              <a:latin typeface="Times New Roman" panose="02020603050405020304" pitchFamily="18" charset="0"/>
              <a:cs typeface="Times New Roman" panose="02020603050405020304" pitchFamily="18" charset="0"/>
            </a:endParaRPr>
          </a:p>
        </p:txBody>
      </p:sp>
      <p:sp>
        <p:nvSpPr>
          <p:cNvPr id="2" name="矩形 1"/>
          <p:cNvSpPr/>
          <p:nvPr/>
        </p:nvSpPr>
        <p:spPr>
          <a:xfrm>
            <a:off x="73268" y="4589585"/>
            <a:ext cx="5026270" cy="439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73267" y="5354613"/>
            <a:ext cx="7048501" cy="439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73267" y="6119642"/>
            <a:ext cx="7048501" cy="4396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checkerboard(across)">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grpId="0" nodeType="clickEffect">
                                  <p:stCondLst>
                                    <p:cond delay="0"/>
                                  </p:stCondLst>
                                  <p:childTnLst>
                                    <p:animEffect transition="out" filter="wipe(down)">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sp>
        <p:nvSpPr>
          <p:cNvPr id="8" name="文本框 7"/>
          <p:cNvSpPr txBox="1"/>
          <p:nvPr/>
        </p:nvSpPr>
        <p:spPr>
          <a:xfrm>
            <a:off x="480958" y="342171"/>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16" name="文本框 15"/>
          <p:cNvSpPr txBox="1"/>
          <p:nvPr/>
        </p:nvSpPr>
        <p:spPr>
          <a:xfrm>
            <a:off x="-1" y="995505"/>
            <a:ext cx="12045463" cy="6001643"/>
          </a:xfrm>
          <a:prstGeom prst="rect">
            <a:avLst/>
          </a:prstGeom>
          <a:noFill/>
        </p:spPr>
        <p:txBody>
          <a:bodyPr wrap="square">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2</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颜色</a:t>
            </a:r>
            <a:r>
              <a:rPr lang="en-US" altLang="zh-CN"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明暗</a:t>
            </a:r>
            <a:r>
              <a:rPr lang="en-US" altLang="zh-CN" sz="2400" b="1" dirty="0">
                <a:solidFill>
                  <a:srgbClr val="FF0000"/>
                </a:solidFill>
                <a:latin typeface="Times New Roman" panose="02020603050405020304" pitchFamily="18" charset="0"/>
                <a:cs typeface="Times New Roman" panose="02020603050405020304" pitchFamily="18" charset="0"/>
              </a:rPr>
              <a:t>] + </a:t>
            </a:r>
            <a:r>
              <a:rPr lang="en-GB" altLang="zh-CN" sz="2400" b="1" dirty="0">
                <a:solidFill>
                  <a:srgbClr val="FF0000"/>
                </a:solidFill>
                <a:latin typeface="Times New Roman" panose="02020603050405020304" pitchFamily="18" charset="0"/>
                <a:cs typeface="Times New Roman" panose="02020603050405020304" pitchFamily="18" charset="0"/>
              </a:rPr>
              <a:t>ran in muted tones, with a [</a:t>
            </a:r>
            <a:r>
              <a:rPr lang="zh-CN" altLang="en-US" sz="2400" b="1" dirty="0">
                <a:solidFill>
                  <a:srgbClr val="FF0000"/>
                </a:solidFill>
                <a:latin typeface="Times New Roman" panose="02020603050405020304" pitchFamily="18" charset="0"/>
                <a:cs typeface="Times New Roman" panose="02020603050405020304" pitchFamily="18" charset="0"/>
              </a:rPr>
              <a:t>光线名词</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i="1" dirty="0">
                <a:solidFill>
                  <a:srgbClr val="FF0000"/>
                </a:solidFill>
                <a:latin typeface="Times New Roman" panose="02020603050405020304" pitchFamily="18" charset="0"/>
                <a:cs typeface="Times New Roman" panose="02020603050405020304" pitchFamily="18" charset="0"/>
              </a:rPr>
              <a:t>silhouetting</a:t>
            </a:r>
            <a:r>
              <a:rPr lang="en-GB" altLang="zh-CN" sz="2400" b="1" dirty="0">
                <a:solidFill>
                  <a:srgbClr val="FF0000"/>
                </a:solidFill>
                <a:latin typeface="Times New Roman" panose="02020603050405020304" pitchFamily="18" charset="0"/>
                <a:cs typeface="Times New Roman" panose="02020603050405020304" pitchFamily="18" charset="0"/>
              </a:rPr>
              <a:t> [</a:t>
            </a:r>
            <a:r>
              <a:rPr lang="zh-CN" altLang="en-US" sz="2400" b="1" dirty="0">
                <a:solidFill>
                  <a:srgbClr val="FF0000"/>
                </a:solidFill>
                <a:latin typeface="Times New Roman" panose="02020603050405020304" pitchFamily="18" charset="0"/>
                <a:cs typeface="Times New Roman" panose="02020603050405020304" pitchFamily="18" charset="0"/>
              </a:rPr>
              <a:t>主体</a:t>
            </a:r>
            <a:r>
              <a:rPr lang="en-US" altLang="zh-CN" sz="2400" b="1" dirty="0">
                <a:solidFill>
                  <a:srgbClr val="FF0000"/>
                </a:solidFill>
                <a:latin typeface="Times New Roman" panose="02020603050405020304" pitchFamily="18" charset="0"/>
                <a:cs typeface="Times New Roman" panose="02020603050405020304" pitchFamily="18" charset="0"/>
              </a:rPr>
              <a:t>].</a:t>
            </a:r>
            <a:endParaRPr lang="en-US" altLang="zh-CN" sz="2400" b="1" dirty="0">
              <a:solidFill>
                <a:srgbClr val="FF0000"/>
              </a:solidFill>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光线：</a:t>
            </a:r>
            <a:r>
              <a:rPr lang="en-GB" altLang="zh-CN" sz="2400" b="1" dirty="0">
                <a:latin typeface="Times New Roman" panose="02020603050405020304" pitchFamily="18" charset="0"/>
                <a:cs typeface="Times New Roman" panose="02020603050405020304" pitchFamily="18" charset="0"/>
              </a:rPr>
              <a:t>an aureole /ˈ</a:t>
            </a:r>
            <a:r>
              <a:rPr lang="en-GB" altLang="zh-CN" sz="2400" b="1" dirty="0" err="1">
                <a:latin typeface="Times New Roman" panose="02020603050405020304" pitchFamily="18" charset="0"/>
                <a:cs typeface="Times New Roman" panose="02020603050405020304" pitchFamily="18" charset="0"/>
              </a:rPr>
              <a:t>ɔːriəʊl</a:t>
            </a:r>
            <a:r>
              <a:rPr lang="en-GB"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（光环）</a:t>
            </a:r>
            <a:r>
              <a:rPr lang="en-GB" altLang="zh-CN" sz="2400" b="1" dirty="0">
                <a:latin typeface="Times New Roman" panose="02020603050405020304" pitchFamily="18" charset="0"/>
                <a:cs typeface="Times New Roman" panose="02020603050405020304" pitchFamily="18" charset="0"/>
              </a:rPr>
              <a:t> of backlight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背光的圣环）</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 halo of candlelight</a:t>
            </a:r>
            <a:r>
              <a:rPr lang="en-US" altLang="zh-CN" sz="2400" b="1"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a moonlit corona</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月色光冠）</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an alpenglow /ˈ</a:t>
            </a:r>
            <a:r>
              <a:rPr lang="en-GB" altLang="zh-CN" sz="2400" b="1" dirty="0" err="1">
                <a:latin typeface="Times New Roman" panose="02020603050405020304" pitchFamily="18" charset="0"/>
                <a:cs typeface="Times New Roman" panose="02020603050405020304" pitchFamily="18" charset="0"/>
              </a:rPr>
              <a:t>ælpənˌɡləʊ</a:t>
            </a:r>
            <a:r>
              <a:rPr lang="en-GB"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（朝霞）</a:t>
            </a:r>
            <a:r>
              <a:rPr lang="en-GB" altLang="zh-CN" sz="2400" b="1" dirty="0">
                <a:latin typeface="Times New Roman" panose="02020603050405020304" pitchFamily="18" charset="0"/>
                <a:cs typeface="Times New Roman" panose="02020603050405020304" pitchFamily="18" charset="0"/>
              </a:rPr>
              <a:t>wash</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山岚晚照的晕光）</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the afterglow</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余晖）</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 lambency of gaslight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煤气灯的柔辉）</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 silvered rim of light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镀银般的光缘）</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 gilt</a:t>
            </a:r>
            <a:r>
              <a:rPr lang="zh-CN" altLang="en-US" sz="2400" b="1" dirty="0">
                <a:latin typeface="Times New Roman" panose="02020603050405020304" pitchFamily="18" charset="0"/>
                <a:cs typeface="Times New Roman" panose="02020603050405020304" pitchFamily="18" charset="0"/>
              </a:rPr>
              <a:t>（镀金；金色涂层）</a:t>
            </a:r>
            <a:r>
              <a:rPr lang="en-GB" altLang="zh-CN" sz="2400" b="1" dirty="0">
                <a:latin typeface="Times New Roman" panose="02020603050405020304" pitchFamily="18" charset="0"/>
                <a:cs typeface="Times New Roman" panose="02020603050405020304" pitchFamily="18" charset="0"/>
              </a:rPr>
              <a:t>rim of light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鎏金般光缘）</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a penumbral/</a:t>
            </a:r>
            <a:r>
              <a:rPr lang="en-GB" altLang="zh-CN" sz="2400" b="1" dirty="0" err="1">
                <a:latin typeface="Times New Roman" panose="02020603050405020304" pitchFamily="18" charset="0"/>
                <a:cs typeface="Times New Roman" panose="02020603050405020304" pitchFamily="18" charset="0"/>
              </a:rPr>
              <a:t>pɪˈnʌmbrəl</a:t>
            </a:r>
            <a:r>
              <a:rPr lang="en-GB"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（日月半影的；界限不明的）</a:t>
            </a:r>
            <a:r>
              <a:rPr lang="en-GB" altLang="zh-CN" sz="2400" b="1" dirty="0">
                <a:latin typeface="Times New Roman" panose="02020603050405020304" pitchFamily="18" charset="0"/>
                <a:cs typeface="Times New Roman" panose="02020603050405020304" pitchFamily="18" charset="0"/>
              </a:rPr>
              <a:t>halo</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半影光晕）</a:t>
            </a:r>
            <a:r>
              <a:rPr lang="en-US" altLang="zh-CN" sz="2400" dirty="0">
                <a:latin typeface="Times New Roman" panose="02020603050405020304" pitchFamily="18" charset="0"/>
                <a:cs typeface="Times New Roman" panose="02020603050405020304" pitchFamily="18" charset="0"/>
              </a:rPr>
              <a:t>/</a:t>
            </a:r>
            <a:r>
              <a:rPr lang="en-GB" altLang="zh-CN" sz="2400" b="1" i="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an opaline sheen</a:t>
            </a:r>
            <a:r>
              <a:rPr lang="zh-CN" altLang="en-US" sz="2400" b="1"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乳白珠光）</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square ran in muted sepias, with </a:t>
            </a:r>
            <a:r>
              <a:rPr lang="en-GB" altLang="zh-CN" sz="2400" b="1" dirty="0">
                <a:latin typeface="Times New Roman" panose="02020603050405020304" pitchFamily="18" charset="0"/>
                <a:cs typeface="Times New Roman" panose="02020603050405020304" pitchFamily="18" charset="0"/>
              </a:rPr>
              <a:t>an aureole of backlight</a:t>
            </a:r>
            <a:r>
              <a:rPr lang="en-GB" altLang="zh-CN" sz="2400" dirty="0">
                <a:latin typeface="Times New Roman" panose="02020603050405020304" pitchFamily="18" charset="0"/>
                <a:cs typeface="Times New Roman" panose="02020603050405020304" pitchFamily="18" charset="0"/>
              </a:rPr>
              <a:t> silhouetting </a:t>
            </a:r>
            <a:r>
              <a:rPr lang="en-GB" altLang="zh-CN" sz="2400" b="1" dirty="0">
                <a:latin typeface="Times New Roman" panose="02020603050405020304" pitchFamily="18" charset="0"/>
                <a:cs typeface="Times New Roman" panose="02020603050405020304" pitchFamily="18" charset="0"/>
              </a:rPr>
              <a:t>the statue</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广场一片柔和的赭褐色，背光的光晕把雕像勾成剪影。</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stage ran in muted amber, with </a:t>
            </a:r>
            <a:r>
              <a:rPr lang="en-GB" altLang="zh-CN" sz="2400" b="1" dirty="0">
                <a:latin typeface="Times New Roman" panose="02020603050405020304" pitchFamily="18" charset="0"/>
                <a:cs typeface="Times New Roman" panose="02020603050405020304" pitchFamily="18" charset="0"/>
              </a:rPr>
              <a:t>an opaline sheen</a:t>
            </a:r>
            <a:r>
              <a:rPr lang="en-GB" altLang="zh-CN" sz="2400" dirty="0">
                <a:latin typeface="Times New Roman" panose="02020603050405020304" pitchFamily="18" charset="0"/>
                <a:cs typeface="Times New Roman" panose="02020603050405020304" pitchFamily="18" charset="0"/>
              </a:rPr>
              <a:t> silhouetting </a:t>
            </a:r>
            <a:r>
              <a:rPr lang="en-GB" altLang="zh-CN" sz="2400" b="1" dirty="0">
                <a:latin typeface="Times New Roman" panose="02020603050405020304" pitchFamily="18" charset="0"/>
                <a:cs typeface="Times New Roman" panose="02020603050405020304" pitchFamily="18" charset="0"/>
              </a:rPr>
              <a:t>the violinist</a:t>
            </a:r>
            <a:r>
              <a:rPr lang="en-GB" altLang="zh-CN" sz="2400" dirty="0">
                <a:latin typeface="Times New Roman" panose="02020603050405020304" pitchFamily="18" charset="0"/>
                <a:cs typeface="Times New Roman" panose="02020603050405020304" pitchFamily="18" charset="0"/>
              </a:rPr>
              <a:t>.</a:t>
            </a:r>
            <a:endParaRPr lang="en-US" altLang="zh-CN" sz="2400" dirty="0">
              <a:effectLst>
                <a:glow rad="228600">
                  <a:schemeClr val="accent1">
                    <a:satMod val="175000"/>
                    <a:alpha val="40000"/>
                  </a:schemeClr>
                </a:glow>
              </a:effectLst>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舞台铺着柔和的琥珀色，一层乳白的珠光把小提琴手勾成剪影。</a:t>
            </a:r>
            <a:endParaRPr lang="en-US" altLang="zh-CN" sz="2400" dirty="0">
              <a:effectLst>
                <a:glow rad="228600">
                  <a:schemeClr val="accent1">
                    <a:satMod val="175000"/>
                    <a:alpha val="40000"/>
                  </a:schemeClr>
                </a:glow>
              </a:effectLst>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Slate gray and dusty blue ran in muted tones across the evening sky, with the last amber gleam of the sunset silhouetting Tom as he tilted his head upward, his eyes tracing the fading arc of Ed's rocket. </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灰蓝与尘褐在暮色中交织成柔和的色调，夕阳最后一抹琥珀色的微光勾勒出汤姆仰首的剪影</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他正凝望着埃德的火箭在天际划出的渐逝弧线。</a:t>
            </a:r>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23601" y="3996326"/>
            <a:ext cx="7239000" cy="364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23601" y="4733903"/>
            <a:ext cx="8557847" cy="364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16">
                                            <p:txEl>
                                              <p:pRg st="8" end="8"/>
                                            </p:txEl>
                                          </p:spTgt>
                                        </p:tgtEl>
                                        <p:attrNameLst>
                                          <p:attrName>style.visibility</p:attrName>
                                        </p:attrNameLst>
                                      </p:cBhvr>
                                      <p:to>
                                        <p:strVal val="visible"/>
                                      </p:to>
                                    </p:set>
                                    <p:animEffect transition="in" filter="blinds(horizontal)">
                                      <p:cBhvr>
                                        <p:cTn id="29"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sp>
        <p:nvSpPr>
          <p:cNvPr id="8" name="文本框 7"/>
          <p:cNvSpPr txBox="1"/>
          <p:nvPr/>
        </p:nvSpPr>
        <p:spPr>
          <a:xfrm>
            <a:off x="480958" y="342171"/>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16" name="文本框 15"/>
          <p:cNvSpPr txBox="1"/>
          <p:nvPr/>
        </p:nvSpPr>
        <p:spPr>
          <a:xfrm>
            <a:off x="-1" y="995505"/>
            <a:ext cx="12045463" cy="4893647"/>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Sound</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GB" altLang="zh-CN" sz="2400" b="1" dirty="0">
                <a:solidFill>
                  <a:srgbClr val="FF0000"/>
                </a:solidFill>
                <a:latin typeface="Times New Roman" panose="02020603050405020304" pitchFamily="18" charset="0"/>
                <a:cs typeface="Times New Roman" panose="02020603050405020304" pitchFamily="18" charset="0"/>
              </a:rPr>
              <a:t>1) From/Behind/Above + </a:t>
            </a:r>
            <a:r>
              <a:rPr lang="zh-CN" altLang="en-US" sz="2400" b="1" dirty="0">
                <a:solidFill>
                  <a:srgbClr val="FF0000"/>
                </a:solidFill>
                <a:latin typeface="Times New Roman" panose="02020603050405020304" pitchFamily="18" charset="0"/>
                <a:cs typeface="Times New Roman" panose="02020603050405020304" pitchFamily="18" charset="0"/>
              </a:rPr>
              <a:t>地点</a:t>
            </a:r>
            <a:r>
              <a:rPr lang="en-US" altLang="zh-CN" sz="2400" b="1" dirty="0">
                <a:solidFill>
                  <a:srgbClr val="FF0000"/>
                </a:solidFill>
                <a:latin typeface="Times New Roman" panose="02020603050405020304" pitchFamily="18" charset="0"/>
                <a:cs typeface="Times New Roman" panose="02020603050405020304" pitchFamily="18" charset="0"/>
              </a:rPr>
              <a:t>, [</a:t>
            </a:r>
            <a:r>
              <a:rPr lang="zh-CN" altLang="en-US" sz="2400" b="1" dirty="0">
                <a:solidFill>
                  <a:srgbClr val="FF0000"/>
                </a:solidFill>
                <a:latin typeface="Times New Roman" panose="02020603050405020304" pitchFamily="18" charset="0"/>
                <a:cs typeface="Times New Roman" panose="02020603050405020304" pitchFamily="18" charset="0"/>
              </a:rPr>
              <a:t>声音名词</a:t>
            </a:r>
            <a:r>
              <a:rPr lang="en-US" altLang="zh-CN" sz="2400" b="1" dirty="0">
                <a:solidFill>
                  <a:srgbClr val="FF0000"/>
                </a:solidFill>
                <a:latin typeface="Times New Roman" panose="02020603050405020304" pitchFamily="18" charset="0"/>
                <a:cs typeface="Times New Roman" panose="02020603050405020304" pitchFamily="18" charset="0"/>
              </a:rPr>
              <a:t>] + </a:t>
            </a:r>
            <a:r>
              <a:rPr lang="zh-CN" altLang="en-US" sz="2400" b="1" dirty="0">
                <a:solidFill>
                  <a:srgbClr val="FF0000"/>
                </a:solidFill>
                <a:latin typeface="Times New Roman" panose="02020603050405020304" pitchFamily="18" charset="0"/>
                <a:cs typeface="Times New Roman" panose="02020603050405020304" pitchFamily="18" charset="0"/>
              </a:rPr>
              <a:t>动词 </a:t>
            </a:r>
            <a:r>
              <a:rPr lang="en-US" altLang="zh-CN" sz="2400" b="1" dirty="0">
                <a:solidFill>
                  <a:srgbClr val="FF0000"/>
                </a:solidFill>
                <a:latin typeface="Times New Roman" panose="02020603050405020304" pitchFamily="18" charset="0"/>
                <a:cs typeface="Times New Roman" panose="02020603050405020304" pitchFamily="18" charset="0"/>
              </a:rPr>
              <a:t>(</a:t>
            </a:r>
            <a:r>
              <a:rPr lang="en-GB" altLang="zh-CN" sz="2400" b="1" dirty="0">
                <a:solidFill>
                  <a:srgbClr val="FF0000"/>
                </a:solidFill>
                <a:latin typeface="Times New Roman" panose="02020603050405020304" pitchFamily="18" charset="0"/>
                <a:cs typeface="Times New Roman" panose="02020603050405020304" pitchFamily="18" charset="0"/>
              </a:rPr>
              <a:t>rolled / drummed / hissed / rose …) through/over [</a:t>
            </a:r>
            <a:r>
              <a:rPr lang="zh-CN" altLang="en-US" sz="2400" b="1" dirty="0">
                <a:solidFill>
                  <a:srgbClr val="FF0000"/>
                </a:solidFill>
                <a:latin typeface="Times New Roman" panose="02020603050405020304" pitchFamily="18" charset="0"/>
                <a:cs typeface="Times New Roman" panose="02020603050405020304" pitchFamily="18" charset="0"/>
              </a:rPr>
              <a:t>空间</a:t>
            </a:r>
            <a:r>
              <a:rPr lang="en-US" altLang="zh-CN" sz="2400" b="1" dirty="0">
                <a:solidFill>
                  <a:srgbClr val="FF0000"/>
                </a:solidFill>
                <a:latin typeface="Times New Roman" panose="02020603050405020304" pitchFamily="18" charset="0"/>
                <a:cs typeface="Times New Roman" panose="02020603050405020304" pitchFamily="18" charset="0"/>
              </a:rPr>
              <a:t>].</a:t>
            </a:r>
            <a:endParaRPr lang="zh-CN" altLang="en-US" sz="2400" dirty="0">
              <a:solidFill>
                <a:srgbClr val="FF0000"/>
              </a:solidFill>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地点</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the rafters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屋梁）</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the </a:t>
            </a:r>
            <a:r>
              <a:rPr lang="en-GB" altLang="zh-CN" sz="2400" dirty="0" err="1">
                <a:latin typeface="Times New Roman" panose="02020603050405020304" pitchFamily="18" charset="0"/>
                <a:cs typeface="Times New Roman" panose="02020603050405020304" pitchFamily="18" charset="0"/>
              </a:rPr>
              <a:t>treeline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林缘）</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the alley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小巷）</a:t>
            </a:r>
            <a:endParaRPr lang="zh-CN" altLang="en-US" sz="2400"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声音名词</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a </a:t>
            </a:r>
            <a:r>
              <a:rPr lang="en-GB" altLang="zh-CN" sz="2400" b="1" dirty="0">
                <a:latin typeface="Times New Roman" panose="02020603050405020304" pitchFamily="18" charset="0"/>
                <a:cs typeface="Times New Roman" panose="02020603050405020304" pitchFamily="18" charset="0"/>
              </a:rPr>
              <a:t>susurration</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沙沙低语）</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 </a:t>
            </a:r>
            <a:r>
              <a:rPr lang="en-GB" altLang="zh-CN" sz="2400" b="1" dirty="0">
                <a:latin typeface="Times New Roman" panose="02020603050405020304" pitchFamily="18" charset="0"/>
                <a:cs typeface="Times New Roman" panose="02020603050405020304" pitchFamily="18" charset="0"/>
              </a:rPr>
              <a:t>thrum</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低沉律动）</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 </a:t>
            </a:r>
            <a:r>
              <a:rPr lang="en-GB" altLang="zh-CN" sz="2400" b="1" dirty="0">
                <a:latin typeface="Times New Roman" panose="02020603050405020304" pitchFamily="18" charset="0"/>
                <a:cs typeface="Times New Roman" panose="02020603050405020304" pitchFamily="18" charset="0"/>
              </a:rPr>
              <a:t>murmur</a:t>
            </a:r>
            <a:r>
              <a:rPr lang="en-GB" altLang="zh-CN" sz="2400" dirty="0">
                <a:latin typeface="Times New Roman" panose="02020603050405020304" pitchFamily="18" charset="0"/>
                <a:cs typeface="Times New Roman" panose="02020603050405020304" pitchFamily="18" charset="0"/>
              </a:rPr>
              <a:t> / a </a:t>
            </a:r>
            <a:r>
              <a:rPr lang="en-GB" altLang="zh-CN" sz="2400" b="1" dirty="0">
                <a:latin typeface="Times New Roman" panose="02020603050405020304" pitchFamily="18" charset="0"/>
                <a:cs typeface="Times New Roman" panose="02020603050405020304" pitchFamily="18" charset="0"/>
              </a:rPr>
              <a:t>clatter</a:t>
            </a:r>
            <a:r>
              <a:rPr lang="zh-CN" altLang="en-US" sz="2400" b="1"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哗啦声；嘈杂的谈笑声；咔嗒声）</a:t>
            </a:r>
            <a:r>
              <a:rPr lang="en-GB" altLang="zh-CN" sz="2400" dirty="0">
                <a:latin typeface="Times New Roman" panose="02020603050405020304" pitchFamily="18" charset="0"/>
                <a:cs typeface="Times New Roman" panose="02020603050405020304" pitchFamily="18" charset="0"/>
              </a:rPr>
              <a:t>/ a </a:t>
            </a:r>
            <a:r>
              <a:rPr lang="en-GB" altLang="zh-CN" sz="2400" b="1" dirty="0">
                <a:latin typeface="Times New Roman" panose="02020603050405020304" pitchFamily="18" charset="0"/>
                <a:cs typeface="Times New Roman" panose="02020603050405020304" pitchFamily="18" charset="0"/>
              </a:rPr>
              <a:t>peal</a:t>
            </a:r>
            <a:r>
              <a:rPr lang="en-GB" altLang="zh-CN" sz="2400" dirty="0">
                <a:latin typeface="Times New Roman" panose="02020603050405020304" pitchFamily="18" charset="0"/>
                <a:cs typeface="Times New Roman" panose="02020603050405020304" pitchFamily="18" charset="0"/>
              </a:rPr>
              <a:t> / a </a:t>
            </a:r>
            <a:r>
              <a:rPr lang="en-GB" altLang="zh-CN" sz="2400" b="1" dirty="0">
                <a:latin typeface="Times New Roman" panose="02020603050405020304" pitchFamily="18" charset="0"/>
                <a:cs typeface="Times New Roman" panose="02020603050405020304" pitchFamily="18" charset="0"/>
              </a:rPr>
              <a:t>clangor</a:t>
            </a:r>
            <a:r>
              <a:rPr lang="en-GB" altLang="zh-CN" sz="2400" dirty="0">
                <a:latin typeface="Times New Roman" panose="02020603050405020304" pitchFamily="18" charset="0"/>
                <a:cs typeface="Times New Roman" panose="02020603050405020304" pitchFamily="18" charset="0"/>
              </a:rPr>
              <a:t> / a </a:t>
            </a:r>
            <a:r>
              <a:rPr lang="en-GB" altLang="zh-CN" sz="2400" b="1" dirty="0">
                <a:latin typeface="Times New Roman" panose="02020603050405020304" pitchFamily="18" charset="0"/>
                <a:cs typeface="Times New Roman" panose="02020603050405020304" pitchFamily="18" charset="0"/>
              </a:rPr>
              <a:t>patter</a:t>
            </a:r>
            <a:endParaRPr lang="en-GB" altLang="zh-CN" sz="2400"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动词</a:t>
            </a:r>
            <a:r>
              <a:rPr lang="zh-CN" altLang="en-US"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rolled / spilled / swelled / gathered / skittered / ricocheted / reverberated</a:t>
            </a:r>
            <a:endParaRPr lang="en-GB" altLang="zh-CN" sz="2400"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空间</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through </a:t>
            </a:r>
            <a:r>
              <a:rPr lang="en-GB" altLang="zh-CN" sz="2400" b="1" dirty="0">
                <a:latin typeface="Times New Roman" panose="02020603050405020304" pitchFamily="18" charset="0"/>
                <a:cs typeface="Times New Roman" panose="02020603050405020304" pitchFamily="18" charset="0"/>
              </a:rPr>
              <a:t>the valley / the tiled corridor</a:t>
            </a:r>
            <a:r>
              <a:rPr lang="zh-CN" altLang="en-US" sz="2400" b="1" dirty="0">
                <a:latin typeface="Times New Roman" panose="02020603050405020304" pitchFamily="18" charset="0"/>
                <a:cs typeface="Times New Roman" panose="02020603050405020304" pitchFamily="18" charset="0"/>
              </a:rPr>
              <a:t>（铺有瓷砖的走廊）</a:t>
            </a:r>
            <a:r>
              <a:rPr lang="en-GB" altLang="zh-CN" sz="2400" dirty="0">
                <a:latin typeface="Times New Roman" panose="02020603050405020304" pitchFamily="18" charset="0"/>
                <a:cs typeface="Times New Roman" panose="02020603050405020304" pitchFamily="18" charset="0"/>
              </a:rPr>
              <a:t>; over </a:t>
            </a:r>
            <a:r>
              <a:rPr lang="en-GB" altLang="zh-CN" sz="2400" b="1" dirty="0">
                <a:latin typeface="Times New Roman" panose="02020603050405020304" pitchFamily="18" charset="0"/>
                <a:cs typeface="Times New Roman" panose="02020603050405020304" pitchFamily="18" charset="0"/>
              </a:rPr>
              <a:t>the square / the water / the rooftops</a:t>
            </a:r>
            <a:endParaRPr lang="en-GB" altLang="zh-CN"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Behind the curtain, a nervous rustle gathered and spilled across the auditorium.</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帷幕后不安的窸窣声聚起，又泻向整个礼堂。</a:t>
            </a:r>
            <a:endParaRPr lang="en-US" altLang="zh-CN"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From the quay, a peal of horns rolled through the morning fog.</a:t>
            </a:r>
            <a:br>
              <a:rPr lang="en-GB" altLang="zh-CN" sz="2400" dirty="0">
                <a:latin typeface="Times New Roman" panose="02020603050405020304" pitchFamily="18" charset="0"/>
                <a:cs typeface="Times New Roman" panose="02020603050405020304" pitchFamily="18" charset="0"/>
              </a:rPr>
            </a:br>
            <a:r>
              <a:rPr lang="zh-CN" altLang="en-US" sz="2400" dirty="0">
                <a:latin typeface="Times New Roman" panose="02020603050405020304" pitchFamily="18" charset="0"/>
                <a:cs typeface="Times New Roman" panose="02020603050405020304" pitchFamily="18" charset="0"/>
              </a:rPr>
              <a:t>码头那头汽笛洪响，在晨雾里缓缓推移。</a:t>
            </a:r>
            <a:endParaRPr lang="en-US" altLang="zh-CN" sz="2400" dirty="0">
              <a:latin typeface="Times New Roman" panose="02020603050405020304" pitchFamily="18" charset="0"/>
              <a:cs typeface="Times New Roman" panose="02020603050405020304" pitchFamily="18" charset="0"/>
            </a:endParaRPr>
          </a:p>
        </p:txBody>
      </p:sp>
      <p:sp>
        <p:nvSpPr>
          <p:cNvPr id="3" name="矩形 2"/>
          <p:cNvSpPr/>
          <p:nvPr/>
        </p:nvSpPr>
        <p:spPr>
          <a:xfrm>
            <a:off x="0" y="4699710"/>
            <a:ext cx="7239000" cy="364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0" y="5421013"/>
            <a:ext cx="7239000" cy="364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xit" presetSubtype="4" fill="hold" grpId="0" nodeType="clickEffect">
                                  <p:stCondLst>
                                    <p:cond delay="0"/>
                                  </p:stCondLst>
                                  <p:childTnLst>
                                    <p:animEffect transition="out" filter="wipe(down)">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sp>
        <p:nvSpPr>
          <p:cNvPr id="8" name="文本框 7"/>
          <p:cNvSpPr txBox="1"/>
          <p:nvPr/>
        </p:nvSpPr>
        <p:spPr>
          <a:xfrm>
            <a:off x="480958" y="342171"/>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16" name="文本框 15"/>
          <p:cNvSpPr txBox="1"/>
          <p:nvPr/>
        </p:nvSpPr>
        <p:spPr>
          <a:xfrm>
            <a:off x="73268" y="888692"/>
            <a:ext cx="12118732" cy="6740307"/>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1) The air was permeated with</a:t>
            </a:r>
            <a:r>
              <a:rPr lang="en-US" altLang="zh-CN" sz="2400" b="1" dirty="0">
                <a:solidFill>
                  <a:srgbClr val="FF0000"/>
                </a:solidFill>
                <a:latin typeface="Times New Roman" panose="02020603050405020304" pitchFamily="18" charset="0"/>
                <a:cs typeface="Times New Roman" panose="02020603050405020304" pitchFamily="18" charset="0"/>
              </a:rPr>
              <a:t>…/</a:t>
            </a:r>
            <a:r>
              <a:rPr lang="en-GB" altLang="zh-CN" sz="2400" b="1" dirty="0">
                <a:solidFill>
                  <a:srgbClr val="FF0000"/>
                </a:solidFill>
                <a:latin typeface="Times New Roman" panose="02020603050405020304" pitchFamily="18" charset="0"/>
                <a:cs typeface="Times New Roman" panose="02020603050405020304" pitchFamily="18" charset="0"/>
              </a:rPr>
              <a:t> redolent /ˈ</a:t>
            </a:r>
            <a:r>
              <a:rPr lang="en-GB" altLang="zh-CN" sz="2400" b="1" dirty="0" err="1">
                <a:solidFill>
                  <a:srgbClr val="FF0000"/>
                </a:solidFill>
                <a:latin typeface="Times New Roman" panose="02020603050405020304" pitchFamily="18" charset="0"/>
                <a:cs typeface="Times New Roman" panose="02020603050405020304" pitchFamily="18" charset="0"/>
              </a:rPr>
              <a:t>redələnt</a:t>
            </a:r>
            <a:r>
              <a:rPr lang="en-GB" altLang="zh-CN" sz="2400" b="1" dirty="0">
                <a:solidFill>
                  <a:srgbClr val="FF0000"/>
                </a:solidFill>
                <a:latin typeface="Times New Roman" panose="02020603050405020304" pitchFamily="18" charset="0"/>
                <a:cs typeface="Times New Roman" panose="02020603050405020304" pitchFamily="18" charset="0"/>
              </a:rPr>
              <a:t>/ of…,</a:t>
            </a:r>
            <a:r>
              <a:rPr lang="en-GB" altLang="zh-CN" sz="2400" dirty="0">
                <a:solidFill>
                  <a:srgbClr val="FF0000"/>
                </a:solidFill>
                <a:latin typeface="Times New Roman" panose="02020603050405020304" pitchFamily="18" charset="0"/>
                <a:cs typeface="Times New Roman" panose="02020603050405020304" pitchFamily="18" charset="0"/>
              </a:rPr>
              <a:t> (</a:t>
            </a:r>
            <a:r>
              <a:rPr lang="zh-CN" altLang="en-US" sz="2400" dirty="0">
                <a:solidFill>
                  <a:srgbClr val="FF0000"/>
                </a:solidFill>
                <a:latin typeface="Times New Roman" panose="02020603050405020304" pitchFamily="18" charset="0"/>
                <a:cs typeface="Times New Roman" panose="02020603050405020304" pitchFamily="18" charset="0"/>
              </a:rPr>
              <a:t>质感</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强度</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 房间充满</a:t>
            </a:r>
            <a:r>
              <a:rPr lang="en-US" altLang="zh-CN" sz="2400" dirty="0">
                <a:solidFill>
                  <a:srgbClr val="FF0000"/>
                </a:solidFill>
                <a:latin typeface="Times New Roman" panose="02020603050405020304" pitchFamily="18" charset="0"/>
                <a:cs typeface="Times New Roman" panose="02020603050405020304" pitchFamily="18" charset="0"/>
              </a:rPr>
              <a:t>… </a:t>
            </a:r>
            <a:endParaRPr lang="en-US" altLang="zh-CN" sz="2400" dirty="0">
              <a:solidFill>
                <a:srgbClr val="FF0000"/>
              </a:solidFill>
              <a:latin typeface="Times New Roman" panose="02020603050405020304" pitchFamily="18" charset="0"/>
              <a:cs typeface="Times New Roman" panose="02020603050405020304" pitchFamily="18" charset="0"/>
            </a:endParaRPr>
          </a:p>
          <a:p>
            <a:pPr>
              <a:buNone/>
            </a:pPr>
            <a:r>
              <a:rPr lang="en-GB" altLang="zh-CN" sz="2400" b="1" dirty="0">
                <a:solidFill>
                  <a:srgbClr val="FF0000"/>
                </a:solidFill>
                <a:latin typeface="Times New Roman" panose="02020603050405020304" pitchFamily="18" charset="0"/>
                <a:cs typeface="Times New Roman" panose="02020603050405020304" pitchFamily="18" charset="0"/>
              </a:rPr>
              <a:t>2) A (whiff/hint/tang) of (</a:t>
            </a:r>
            <a:r>
              <a:rPr lang="zh-CN" altLang="en-US" sz="2400" b="1" dirty="0">
                <a:solidFill>
                  <a:srgbClr val="FF0000"/>
                </a:solidFill>
                <a:latin typeface="Times New Roman" panose="02020603050405020304" pitchFamily="18" charset="0"/>
                <a:cs typeface="Times New Roman" panose="02020603050405020304" pitchFamily="18" charset="0"/>
              </a:rPr>
              <a:t>气味</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drifted/wafted from (</a:t>
            </a:r>
            <a:r>
              <a:rPr lang="zh-CN" altLang="en-US" sz="2400" b="1" dirty="0">
                <a:solidFill>
                  <a:srgbClr val="FF0000"/>
                </a:solidFill>
                <a:latin typeface="Times New Roman" panose="02020603050405020304" pitchFamily="18" charset="0"/>
                <a:cs typeface="Times New Roman" panose="02020603050405020304" pitchFamily="18" charset="0"/>
              </a:rPr>
              <a:t>来源</a:t>
            </a:r>
            <a:r>
              <a:rPr lang="en-US" altLang="zh-CN"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 </a:t>
            </a:r>
            <a:r>
              <a:rPr lang="zh-CN" altLang="en-US" sz="2400" dirty="0">
                <a:solidFill>
                  <a:srgbClr val="FF0000"/>
                </a:solidFill>
                <a:latin typeface="Times New Roman" panose="02020603050405020304" pitchFamily="18" charset="0"/>
                <a:cs typeface="Times New Roman" panose="02020603050405020304" pitchFamily="18" charset="0"/>
              </a:rPr>
              <a:t>一缕（</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）从（</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）飘来。</a:t>
            </a:r>
            <a:endParaRPr lang="zh-CN" altLang="en-US" sz="2400" dirty="0">
              <a:solidFill>
                <a:srgbClr val="FF0000"/>
              </a:solidFill>
              <a:latin typeface="Times New Roman" panose="02020603050405020304" pitchFamily="18" charset="0"/>
              <a:cs typeface="Times New Roman" panose="02020603050405020304" pitchFamily="18" charset="0"/>
            </a:endParaRPr>
          </a:p>
          <a:p>
            <a:pPr>
              <a:buNone/>
            </a:pPr>
            <a:r>
              <a:rPr lang="en-GB" altLang="zh-CN" sz="2400" b="1" dirty="0">
                <a:solidFill>
                  <a:srgbClr val="FF0000"/>
                </a:solidFill>
                <a:latin typeface="Times New Roman" panose="02020603050405020304" pitchFamily="18" charset="0"/>
                <a:cs typeface="Times New Roman" panose="02020603050405020304" pitchFamily="18" charset="0"/>
              </a:rPr>
              <a:t>3) The air was thick/stuffed with (</a:t>
            </a:r>
            <a:r>
              <a:rPr lang="zh-CN" altLang="en-US" sz="2400" b="1" dirty="0">
                <a:solidFill>
                  <a:srgbClr val="FF0000"/>
                </a:solidFill>
                <a:latin typeface="Times New Roman" panose="02020603050405020304" pitchFamily="18" charset="0"/>
                <a:cs typeface="Times New Roman" panose="02020603050405020304" pitchFamily="18" charset="0"/>
              </a:rPr>
              <a:t>气味</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it (hung/lingered/clung) in my nostrils.</a:t>
            </a:r>
            <a:r>
              <a:rPr lang="zh-CN" altLang="en-US" sz="2400" b="1" dirty="0">
                <a:solidFill>
                  <a:srgbClr val="FF0000"/>
                </a:solidFill>
                <a:latin typeface="Times New Roman" panose="02020603050405020304" pitchFamily="18" charset="0"/>
                <a:cs typeface="Times New Roman" panose="02020603050405020304" pitchFamily="18" charset="0"/>
              </a:rPr>
              <a:t> </a:t>
            </a:r>
            <a:r>
              <a:rPr lang="zh-CN" altLang="en-US" sz="2400" dirty="0">
                <a:solidFill>
                  <a:srgbClr val="FF0000"/>
                </a:solidFill>
                <a:latin typeface="Times New Roman" panose="02020603050405020304" pitchFamily="18" charset="0"/>
                <a:cs typeface="Times New Roman" panose="02020603050405020304" pitchFamily="18" charset="0"/>
              </a:rPr>
              <a:t>空气里充满（</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）；它在鼻腔里（萦绕</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停留</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缠着不散）。</a:t>
            </a:r>
            <a:endParaRPr lang="en-US" altLang="zh-CN" sz="2400" b="1"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味道： </a:t>
            </a:r>
            <a:r>
              <a:rPr lang="en-GB" altLang="zh-CN" sz="2400" dirty="0">
                <a:latin typeface="Times New Roman" panose="02020603050405020304" pitchFamily="18" charset="0"/>
                <a:cs typeface="Times New Roman" panose="02020603050405020304" pitchFamily="18" charset="0"/>
              </a:rPr>
              <a:t>aroma / fragrance / bouquet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香气，常见于花</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茶</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酒）</a:t>
            </a:r>
            <a:r>
              <a:rPr lang="en-GB" altLang="zh-CN" sz="2400" b="1" dirty="0">
                <a:latin typeface="Times New Roman" panose="02020603050405020304" pitchFamily="18" charset="0"/>
                <a:cs typeface="Times New Roman" panose="02020603050405020304" pitchFamily="18" charset="0"/>
              </a:rPr>
              <a:t>smell of</a:t>
            </a:r>
            <a:r>
              <a:rPr lang="en-GB" altLang="zh-CN" sz="2400" dirty="0">
                <a:latin typeface="Times New Roman" panose="02020603050405020304" pitchFamily="18" charset="0"/>
                <a:cs typeface="Times New Roman" panose="02020603050405020304" pitchFamily="18" charset="0"/>
              </a:rPr>
              <a:t> bread/tea/soap, </a:t>
            </a:r>
            <a:r>
              <a:rPr lang="en-GB" altLang="zh-CN" sz="2400" b="1" dirty="0">
                <a:latin typeface="Times New Roman" panose="02020603050405020304" pitchFamily="18" charset="0"/>
                <a:cs typeface="Times New Roman" panose="02020603050405020304" pitchFamily="18" charset="0"/>
              </a:rPr>
              <a:t>notes of</a:t>
            </a:r>
            <a:r>
              <a:rPr lang="en-GB" altLang="zh-CN" sz="2400" dirty="0">
                <a:latin typeface="Times New Roman" panose="02020603050405020304" pitchFamily="18" charset="0"/>
                <a:cs typeface="Times New Roman" panose="02020603050405020304" pitchFamily="18" charset="0"/>
              </a:rPr>
              <a:t> citrus/ˈ</a:t>
            </a:r>
            <a:r>
              <a:rPr lang="en-GB" altLang="zh-CN" sz="2400" dirty="0" err="1">
                <a:latin typeface="Times New Roman" panose="02020603050405020304" pitchFamily="18" charset="0"/>
                <a:cs typeface="Times New Roman" panose="02020603050405020304" pitchFamily="18" charset="0"/>
              </a:rPr>
              <a:t>sɪtrəs</a:t>
            </a:r>
            <a:r>
              <a:rPr lang="en-GB" altLang="zh-CN" sz="2400" dirty="0">
                <a:latin typeface="Times New Roman" panose="02020603050405020304" pitchFamily="18" charset="0"/>
                <a:cs typeface="Times New Roman" panose="02020603050405020304" pitchFamily="18" charset="0"/>
              </a:rPr>
              <a:t>/</a:t>
            </a:r>
            <a:r>
              <a:rPr lang="zh-CN" altLang="en-GB" sz="2400" dirty="0">
                <a:latin typeface="Times New Roman" panose="02020603050405020304" pitchFamily="18" charset="0"/>
                <a:cs typeface="Times New Roman" panose="02020603050405020304" pitchFamily="18" charset="0"/>
              </a:rPr>
              <a:t>柑橘</a:t>
            </a:r>
            <a:r>
              <a:rPr lang="en-GB" altLang="zh-CN" sz="2400" dirty="0">
                <a:latin typeface="Times New Roman" panose="02020603050405020304" pitchFamily="18" charset="0"/>
                <a:cs typeface="Times New Roman" panose="02020603050405020304" pitchFamily="18" charset="0"/>
              </a:rPr>
              <a:t> /vanilla /</a:t>
            </a:r>
            <a:r>
              <a:rPr lang="en-GB" altLang="zh-CN" sz="2400" dirty="0" err="1">
                <a:latin typeface="Times New Roman" panose="02020603050405020304" pitchFamily="18" charset="0"/>
                <a:cs typeface="Times New Roman" panose="02020603050405020304" pitchFamily="18" charset="0"/>
              </a:rPr>
              <a:t>vəˈnɪlə</a:t>
            </a:r>
            <a:r>
              <a:rPr lang="en-GB" altLang="zh-CN" sz="2400" dirty="0">
                <a:latin typeface="Times New Roman" panose="02020603050405020304" pitchFamily="18" charset="0"/>
                <a:cs typeface="Times New Roman" panose="02020603050405020304" pitchFamily="18" charset="0"/>
              </a:rPr>
              <a:t>/</a:t>
            </a:r>
            <a:r>
              <a:rPr lang="zh-CN" altLang="en-GB" sz="2400" dirty="0">
                <a:latin typeface="Times New Roman" panose="02020603050405020304" pitchFamily="18" charset="0"/>
                <a:cs typeface="Times New Roman" panose="02020603050405020304" pitchFamily="18" charset="0"/>
              </a:rPr>
              <a:t>香草</a:t>
            </a:r>
            <a:r>
              <a:rPr lang="en-GB" altLang="zh-CN"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a hint/whiff </a:t>
            </a:r>
            <a:r>
              <a:rPr lang="zh-CN" altLang="en-US" sz="2400" b="1" dirty="0">
                <a:latin typeface="Times New Roman" panose="02020603050405020304" pitchFamily="18" charset="0"/>
                <a:cs typeface="Times New Roman" panose="02020603050405020304" pitchFamily="18" charset="0"/>
              </a:rPr>
              <a:t>（一股）</a:t>
            </a:r>
            <a:r>
              <a:rPr lang="en-GB" altLang="zh-CN" sz="2400" b="1" dirty="0">
                <a:latin typeface="Times New Roman" panose="02020603050405020304" pitchFamily="18" charset="0"/>
                <a:cs typeface="Times New Roman" panose="02020603050405020304" pitchFamily="18" charset="0"/>
              </a:rPr>
              <a:t>of</a:t>
            </a:r>
            <a:r>
              <a:rPr lang="en-GB" altLang="zh-CN" sz="2400" dirty="0">
                <a:latin typeface="Times New Roman" panose="02020603050405020304" pitchFamily="18" charset="0"/>
                <a:cs typeface="Times New Roman" panose="02020603050405020304" pitchFamily="18" charset="0"/>
              </a:rPr>
              <a:t> mint</a:t>
            </a:r>
            <a:r>
              <a:rPr lang="zh-CN" altLang="en-US" sz="2400" dirty="0">
                <a:latin typeface="Times New Roman" panose="02020603050405020304" pitchFamily="18" charset="0"/>
                <a:cs typeface="Times New Roman" panose="02020603050405020304" pitchFamily="18" charset="0"/>
              </a:rPr>
              <a:t>（薄荷；薄荷糖）</a:t>
            </a:r>
            <a:r>
              <a:rPr lang="en-US" altLang="zh-CN" sz="2400" b="1"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redolent of</a:t>
            </a:r>
            <a:r>
              <a:rPr lang="en-GB" altLang="zh-CN" sz="2400" dirty="0">
                <a:latin typeface="Times New Roman" panose="02020603050405020304" pitchFamily="18" charset="0"/>
                <a:cs typeface="Times New Roman" panose="02020603050405020304" pitchFamily="18" charset="0"/>
              </a:rPr>
              <a:t> pine/sea salt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带有</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的气息，正式）</a:t>
            </a:r>
            <a:r>
              <a:rPr lang="en-US" altLang="zh-CN" sz="2400" dirty="0">
                <a:latin typeface="Times New Roman" panose="02020603050405020304" pitchFamily="18" charset="0"/>
                <a:cs typeface="Times New Roman" panose="02020603050405020304" pitchFamily="18" charset="0"/>
              </a:rPr>
              <a:t>/</a:t>
            </a:r>
            <a:r>
              <a:rPr lang="en-GB" altLang="zh-CN" sz="2400" b="1" dirty="0">
                <a:latin typeface="Times New Roman" panose="02020603050405020304" pitchFamily="18" charset="0"/>
                <a:cs typeface="Times New Roman" panose="02020603050405020304" pitchFamily="18" charset="0"/>
              </a:rPr>
              <a:t>petrichor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雨后土壤清香）</a:t>
            </a:r>
            <a:r>
              <a:rPr lang="en-US" altLang="zh-CN"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ozone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雷雨后“电离”味）</a:t>
            </a:r>
            <a:endParaRPr lang="zh-CN" altLang="en-US" sz="2400"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负向</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reek/stink of</a:t>
            </a:r>
            <a:r>
              <a:rPr lang="en-GB" altLang="zh-CN" sz="2400" dirty="0">
                <a:latin typeface="Times New Roman" panose="02020603050405020304" pitchFamily="18" charset="0"/>
                <a:cs typeface="Times New Roman" panose="02020603050405020304" pitchFamily="18" charset="0"/>
              </a:rPr>
              <a:t> smoke/fish</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冲鼻恶臭） </a:t>
            </a:r>
            <a:r>
              <a:rPr lang="en-GB" altLang="zh-CN" sz="2400" dirty="0">
                <a:latin typeface="Times New Roman" panose="02020603050405020304" pitchFamily="18" charset="0"/>
                <a:cs typeface="Times New Roman" panose="02020603050405020304" pitchFamily="18" charset="0"/>
              </a:rPr>
              <a:t>acrid</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刺激呛人）</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rancid</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油脂酸败）</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musty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霉陈）</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rank</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强烈难闻）</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metallic tang</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金属味）</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sour sweat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酸汗味）</a:t>
            </a:r>
            <a:endParaRPr lang="zh-CN" altLang="en-US" sz="2400" dirty="0">
              <a:latin typeface="Times New Roman" panose="02020603050405020304" pitchFamily="18" charset="0"/>
              <a:cs typeface="Times New Roman" panose="02020603050405020304" pitchFamily="18" charset="0"/>
            </a:endParaRPr>
          </a:p>
          <a:p>
            <a:pPr>
              <a:buNone/>
            </a:pPr>
            <a:r>
              <a:rPr lang="zh-CN" altLang="en-US" sz="2400" b="1" dirty="0">
                <a:latin typeface="Times New Roman" panose="02020603050405020304" pitchFamily="18" charset="0"/>
                <a:cs typeface="Times New Roman" panose="02020603050405020304" pitchFamily="18" charset="0"/>
              </a:rPr>
              <a:t>强度</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faint / subtle / distinct / overpowering / heady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醺人）</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cloying</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腻甜）</a:t>
            </a:r>
            <a:br>
              <a:rPr lang="zh-CN" altLang="en-US" sz="2400" dirty="0">
                <a:latin typeface="Times New Roman" panose="02020603050405020304" pitchFamily="18" charset="0"/>
                <a:cs typeface="Times New Roman" panose="02020603050405020304" pitchFamily="18" charset="0"/>
              </a:rPr>
            </a:br>
            <a:r>
              <a:rPr lang="zh-CN" altLang="en-US" sz="2400" b="1" dirty="0">
                <a:latin typeface="Times New Roman" panose="02020603050405020304" pitchFamily="18" charset="0"/>
                <a:cs typeface="Times New Roman" panose="02020603050405020304" pitchFamily="18" charset="0"/>
              </a:rPr>
              <a:t>温度</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warm / cool / smoky / briny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咸湿） </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resinous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松脂感） </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yeasty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发酵香）</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一缕雨后土香从花园飘来，仿佛泥土在呼吸。</a:t>
            </a:r>
            <a:endParaRPr lang="en-US" altLang="zh-CN" sz="2400" dirty="0">
              <a:latin typeface="Times New Roman" panose="02020603050405020304" pitchFamily="18" charset="0"/>
              <a:cs typeface="Times New Roman" panose="02020603050405020304" pitchFamily="18" charset="0"/>
            </a:endParaRPr>
          </a:p>
          <a:p>
            <a:r>
              <a:rPr lang="en-GB" altLang="zh-CN" sz="2400" b="1" dirty="0">
                <a:solidFill>
                  <a:srgbClr val="FF0000"/>
                </a:solidFill>
                <a:latin typeface="Times New Roman" panose="02020603050405020304" pitchFamily="18" charset="0"/>
                <a:cs typeface="Times New Roman" panose="02020603050405020304" pitchFamily="18" charset="0"/>
              </a:rPr>
              <a:t>A whiff of </a:t>
            </a:r>
            <a:r>
              <a:rPr lang="en-GB" altLang="zh-CN" sz="2400" dirty="0">
                <a:latin typeface="Times New Roman" panose="02020603050405020304" pitchFamily="18" charset="0"/>
                <a:cs typeface="Times New Roman" panose="02020603050405020304" pitchFamily="18" charset="0"/>
              </a:rPr>
              <a:t>petrichor </a:t>
            </a:r>
            <a:r>
              <a:rPr lang="en-GB" altLang="zh-CN" sz="2400" b="1" dirty="0">
                <a:solidFill>
                  <a:srgbClr val="FF0000"/>
                </a:solidFill>
                <a:latin typeface="Times New Roman" panose="02020603050405020304" pitchFamily="18" charset="0"/>
                <a:cs typeface="Times New Roman" panose="02020603050405020304" pitchFamily="18" charset="0"/>
              </a:rPr>
              <a:t>drifted in </a:t>
            </a:r>
            <a:r>
              <a:rPr lang="en-GB" altLang="zh-CN" sz="2400" dirty="0">
                <a:latin typeface="Times New Roman" panose="02020603050405020304" pitchFamily="18" charset="0"/>
                <a:cs typeface="Times New Roman" panose="02020603050405020304" pitchFamily="18" charset="0"/>
              </a:rPr>
              <a:t>from the garden, as if the soil were breathing.</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房间里弥漫着潮湿衣物和陈旧空气的臭味，压抑得让人窒息。</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room </a:t>
            </a:r>
            <a:r>
              <a:rPr lang="en-GB" altLang="zh-CN" sz="2400" b="1" dirty="0">
                <a:latin typeface="Times New Roman" panose="02020603050405020304" pitchFamily="18" charset="0"/>
                <a:cs typeface="Times New Roman" panose="02020603050405020304" pitchFamily="18" charset="0"/>
              </a:rPr>
              <a:t>reeked of damp clothes and stale air</a:t>
            </a:r>
            <a:r>
              <a:rPr lang="en-GB" altLang="zh-CN" sz="2400" dirty="0">
                <a:latin typeface="Times New Roman" panose="02020603050405020304" pitchFamily="18" charset="0"/>
                <a:cs typeface="Times New Roman" panose="02020603050405020304" pitchFamily="18" charset="0"/>
              </a:rPr>
              <a:t>, suffocating in its heaviness.</a:t>
            </a:r>
            <a:br>
              <a:rPr lang="en-GB" altLang="zh-CN" sz="2400" dirty="0">
                <a:latin typeface="Times New Roman" panose="02020603050405020304" pitchFamily="18" charset="0"/>
                <a:cs typeface="Times New Roman" panose="02020603050405020304" pitchFamily="18" charset="0"/>
              </a:rPr>
            </a:br>
            <a:br>
              <a:rPr lang="en-GB" altLang="zh-CN" sz="2400" dirty="0">
                <a:latin typeface="Times New Roman" panose="02020603050405020304" pitchFamily="18" charset="0"/>
                <a:cs typeface="Times New Roman" panose="02020603050405020304" pitchFamily="18" charset="0"/>
              </a:rPr>
            </a:b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xEl>
                                              <p:pRg st="7" end="7"/>
                                            </p:txEl>
                                          </p:spTgt>
                                        </p:tgtEl>
                                        <p:attrNameLst>
                                          <p:attrName>style.visibility</p:attrName>
                                        </p:attrNameLst>
                                      </p:cBhvr>
                                      <p:to>
                                        <p:strVal val="visible"/>
                                      </p:to>
                                    </p:set>
                                    <p:animEffect transition="in" filter="barn(inVertical)">
                                      <p:cBhvr>
                                        <p:cTn id="19" dur="500"/>
                                        <p:tgtEl>
                                          <p:spTgt spid="16">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9" end="9"/>
                                            </p:txEl>
                                          </p:spTgt>
                                        </p:tgtEl>
                                        <p:attrNameLst>
                                          <p:attrName>style.visibility</p:attrName>
                                        </p:attrNameLst>
                                      </p:cBhvr>
                                      <p:to>
                                        <p:strVal val="visible"/>
                                      </p:to>
                                    </p:set>
                                    <p:animEffect transition="in" filter="barn(inVertical)">
                                      <p:cBhvr>
                                        <p:cTn id="24"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221471" y="-107230"/>
            <a:ext cx="518974" cy="898803"/>
          </a:xfrm>
          <a:prstGeom prst="rect">
            <a:avLst/>
          </a:prstGeom>
        </p:spPr>
      </p:pic>
      <p:sp>
        <p:nvSpPr>
          <p:cNvPr id="8" name="文本框 7"/>
          <p:cNvSpPr txBox="1"/>
          <p:nvPr/>
        </p:nvSpPr>
        <p:spPr>
          <a:xfrm>
            <a:off x="362425" y="255149"/>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16" name="文本框 15"/>
          <p:cNvSpPr txBox="1"/>
          <p:nvPr/>
        </p:nvSpPr>
        <p:spPr>
          <a:xfrm>
            <a:off x="73268" y="839924"/>
            <a:ext cx="12045463" cy="6001643"/>
          </a:xfrm>
          <a:prstGeom prst="rect">
            <a:avLst/>
          </a:prstGeom>
          <a:noFill/>
        </p:spPr>
        <p:txBody>
          <a:bodyPr wrap="square">
            <a:spAutoFit/>
          </a:bodyPr>
          <a:lstStyle/>
          <a:p>
            <a:pPr>
              <a:buNone/>
            </a:pPr>
            <a:r>
              <a:rPr lang="en-GB" altLang="zh-CN" sz="2400" dirty="0">
                <a:latin typeface="Times New Roman" panose="02020603050405020304" pitchFamily="18" charset="0"/>
                <a:cs typeface="Times New Roman" panose="02020603050405020304" pitchFamily="18" charset="0"/>
              </a:rPr>
              <a:t>flavor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味道，尤指食物独特的风味）</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savor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滋味，常指慢慢品味）</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aftertaste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余味，回味）</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palate /ˈ</a:t>
            </a:r>
            <a:r>
              <a:rPr lang="en-GB" altLang="zh-CN" sz="2400" dirty="0" err="1">
                <a:latin typeface="Times New Roman" panose="02020603050405020304" pitchFamily="18" charset="0"/>
                <a:cs typeface="Times New Roman" panose="02020603050405020304" pitchFamily="18" charset="0"/>
              </a:rPr>
              <a:t>pælət</a:t>
            </a:r>
            <a:r>
              <a:rPr lang="en-GB" altLang="zh-CN" sz="2400" dirty="0">
                <a:latin typeface="Times New Roman" panose="02020603050405020304" pitchFamily="18" charset="0"/>
                <a:cs typeface="Times New Roman" panose="02020603050405020304" pitchFamily="18" charset="0"/>
              </a:rPr>
              <a:t>/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味觉；口味）</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tang</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强烈的味道，多为辛辣</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酸味）</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piquancy</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辛辣；刺激性味道）</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bitterness / sweetness / saltiness / sourness / spiciness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五味细分）</a:t>
            </a:r>
            <a:endParaRPr lang="en-US" altLang="zh-CN" sz="2400" dirty="0">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短语：</a:t>
            </a:r>
            <a:r>
              <a:rPr lang="en-GB" altLang="zh-CN" sz="2400" dirty="0">
                <a:latin typeface="Times New Roman" panose="02020603050405020304" pitchFamily="18" charset="0"/>
                <a:cs typeface="Times New Roman" panose="02020603050405020304" pitchFamily="18" charset="0"/>
              </a:rPr>
              <a:t>be rich in flavor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味道浓郁）；</a:t>
            </a:r>
            <a:r>
              <a:rPr lang="en-GB" altLang="zh-CN" sz="2400" dirty="0">
                <a:latin typeface="Times New Roman" panose="02020603050405020304" pitchFamily="18" charset="0"/>
                <a:cs typeface="Times New Roman" panose="02020603050405020304" pitchFamily="18" charset="0"/>
              </a:rPr>
              <a:t>leave a lingering aftertaste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留下挥之不去的余味）</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appeal to one’s palate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迎合某人的口味）；</a:t>
            </a:r>
            <a:r>
              <a:rPr lang="en-GB" altLang="zh-CN" sz="2400" dirty="0">
                <a:latin typeface="Times New Roman" panose="02020603050405020304" pitchFamily="18" charset="0"/>
                <a:cs typeface="Times New Roman" panose="02020603050405020304" pitchFamily="18" charset="0"/>
              </a:rPr>
              <a:t>savor every bite / sip</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细细品味每一口）</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be infused with a hint of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带有一丝</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的味道）；</a:t>
            </a:r>
            <a:r>
              <a:rPr lang="en-GB" altLang="zh-CN" sz="2400" dirty="0">
                <a:latin typeface="Times New Roman" panose="02020603050405020304" pitchFamily="18" charset="0"/>
                <a:cs typeface="Times New Roman" panose="02020603050405020304" pitchFamily="18" charset="0"/>
              </a:rPr>
              <a:t>explode with flavors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味道在口中迸发）；</a:t>
            </a:r>
            <a:r>
              <a:rPr lang="en-GB" altLang="zh-CN" sz="2400" dirty="0">
                <a:latin typeface="Times New Roman" panose="02020603050405020304" pitchFamily="18" charset="0"/>
                <a:cs typeface="Times New Roman" panose="02020603050405020304" pitchFamily="18" charset="0"/>
              </a:rPr>
              <a:t>carry a tang of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带有一股</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的味道）</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这碗汤带着一丝淡淡的姜味，既温暖又清新。</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soup was </a:t>
            </a:r>
            <a:r>
              <a:rPr lang="en-GB" altLang="zh-CN" sz="2400" b="1" dirty="0">
                <a:latin typeface="Times New Roman" panose="02020603050405020304" pitchFamily="18" charset="0"/>
                <a:cs typeface="Times New Roman" panose="02020603050405020304" pitchFamily="18" charset="0"/>
              </a:rPr>
              <a:t>infused with a delicate hint of ginger</a:t>
            </a:r>
            <a:r>
              <a:rPr lang="en-GB" altLang="zh-CN" sz="2400" dirty="0">
                <a:latin typeface="Times New Roman" panose="02020603050405020304" pitchFamily="18" charset="0"/>
                <a:cs typeface="Times New Roman" panose="02020603050405020304" pitchFamily="18" charset="0"/>
              </a:rPr>
              <a:t>, warming yet refreshing.</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这杯红酒留下橡木与浆果的余味，微妙却令人难忘。</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wine left a </a:t>
            </a:r>
            <a:r>
              <a:rPr lang="en-GB" altLang="zh-CN" sz="2400" b="1" dirty="0">
                <a:latin typeface="Times New Roman" panose="02020603050405020304" pitchFamily="18" charset="0"/>
                <a:cs typeface="Times New Roman" panose="02020603050405020304" pitchFamily="18" charset="0"/>
              </a:rPr>
              <a:t>lingering aftertaste of oak and berries</a:t>
            </a:r>
            <a:r>
              <a:rPr lang="en-GB" altLang="zh-CN" sz="2400" dirty="0">
                <a:latin typeface="Times New Roman" panose="02020603050405020304" pitchFamily="18" charset="0"/>
                <a:cs typeface="Times New Roman" panose="02020603050405020304" pitchFamily="18" charset="0"/>
              </a:rPr>
              <a:t>, subtle yet memorable.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这种药的味道很苦，久久地留在我的舌头上不肯消散。</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medicine carried a </a:t>
            </a:r>
            <a:r>
              <a:rPr lang="en-GB" altLang="zh-CN" sz="2400" b="1" dirty="0">
                <a:latin typeface="Times New Roman" panose="02020603050405020304" pitchFamily="18" charset="0"/>
                <a:cs typeface="Times New Roman" panose="02020603050405020304" pitchFamily="18" charset="0"/>
              </a:rPr>
              <a:t>bitter tang that clung stubbornly to my tongue</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a:p>
            <a:pPr>
              <a:buNone/>
            </a:pP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
                                            <p:txEl>
                                              <p:pRg st="5" end="5"/>
                                            </p:txEl>
                                          </p:spTgt>
                                        </p:tgtEl>
                                        <p:attrNameLst>
                                          <p:attrName>style.visibility</p:attrName>
                                        </p:attrNameLst>
                                      </p:cBhvr>
                                      <p:to>
                                        <p:strVal val="visible"/>
                                      </p:to>
                                    </p:set>
                                    <p:animEffect transition="in" filter="checkerboard(across)">
                                      <p:cBhvr>
                                        <p:cTn id="7" dur="500"/>
                                        <p:tgtEl>
                                          <p:spTgt spid="16">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xEl>
                                              <p:pRg st="7" end="7"/>
                                            </p:txEl>
                                          </p:spTgt>
                                        </p:tgtEl>
                                        <p:attrNameLst>
                                          <p:attrName>style.visibility</p:attrName>
                                        </p:attrNameLst>
                                      </p:cBhvr>
                                      <p:to>
                                        <p:strVal val="visible"/>
                                      </p:to>
                                    </p:set>
                                    <p:animEffect transition="in" filter="dissolve">
                                      <p:cBhvr>
                                        <p:cTn id="12" dur="500"/>
                                        <p:tgtEl>
                                          <p:spTgt spid="1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xEl>
                                              <p:pRg st="8" end="8"/>
                                            </p:txEl>
                                          </p:spTgt>
                                        </p:tgtEl>
                                        <p:attrNameLst>
                                          <p:attrName>style.visibility</p:attrName>
                                        </p:attrNameLst>
                                      </p:cBhvr>
                                      <p:to>
                                        <p:strVal val="visible"/>
                                      </p:to>
                                    </p:set>
                                    <p:animEffect transition="in" filter="dissolve">
                                      <p:cBhvr>
                                        <p:cTn id="17" dur="500"/>
                                        <p:tgtEl>
                                          <p:spTgt spid="1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xEl>
                                              <p:pRg st="9" end="9"/>
                                            </p:txEl>
                                          </p:spTgt>
                                        </p:tgtEl>
                                        <p:attrNameLst>
                                          <p:attrName>style.visibility</p:attrName>
                                        </p:attrNameLst>
                                      </p:cBhvr>
                                      <p:to>
                                        <p:strVal val="visible"/>
                                      </p:to>
                                    </p:set>
                                    <p:animEffect transition="in" filter="dissolve">
                                      <p:cBhvr>
                                        <p:cTn id="22" dur="500"/>
                                        <p:tgtEl>
                                          <p:spTgt spid="1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132571" y="-107231"/>
            <a:ext cx="518974" cy="898803"/>
          </a:xfrm>
          <a:prstGeom prst="rect">
            <a:avLst/>
          </a:prstGeom>
        </p:spPr>
      </p:pic>
      <p:sp>
        <p:nvSpPr>
          <p:cNvPr id="8" name="文本框 7"/>
          <p:cNvSpPr txBox="1"/>
          <p:nvPr/>
        </p:nvSpPr>
        <p:spPr>
          <a:xfrm>
            <a:off x="392058" y="342171"/>
            <a:ext cx="76431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五感</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——to</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show</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not</a:t>
            </a:r>
            <a:r>
              <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 </a:t>
            </a:r>
            <a:r>
              <a:rPr kumimoji="0" lang="en-US" altLang="zh-CN"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tell</a:t>
            </a:r>
            <a:endParaRPr kumimoji="0" lang="zh-CN" altLang="en-US" sz="320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4" name="文本框 3"/>
          <p:cNvSpPr txBox="1"/>
          <p:nvPr/>
        </p:nvSpPr>
        <p:spPr>
          <a:xfrm>
            <a:off x="0" y="752901"/>
            <a:ext cx="12192000" cy="674030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texture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质地，触感）</a:t>
            </a:r>
            <a:r>
              <a:rPr lang="en-GB" altLang="zh-CN" sz="2400" dirty="0">
                <a:latin typeface="Times New Roman" panose="02020603050405020304" pitchFamily="18" charset="0"/>
                <a:cs typeface="Times New Roman" panose="02020603050405020304" pitchFamily="18" charset="0"/>
              </a:rPr>
              <a:t>sensation</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感觉，感官体验）</a:t>
            </a:r>
            <a:r>
              <a:rPr lang="en-GB" altLang="zh-CN" sz="2400" dirty="0">
                <a:latin typeface="Times New Roman" panose="02020603050405020304" pitchFamily="18" charset="0"/>
                <a:cs typeface="Times New Roman" panose="02020603050405020304" pitchFamily="18" charset="0"/>
              </a:rPr>
              <a:t>roughness / smoothness / softness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粗糙</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光滑</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柔软）</a:t>
            </a:r>
            <a:r>
              <a:rPr lang="en-GB" altLang="zh-CN" sz="2400" dirty="0">
                <a:latin typeface="Times New Roman" panose="02020603050405020304" pitchFamily="18" charset="0"/>
                <a:cs typeface="Times New Roman" panose="02020603050405020304" pitchFamily="18" charset="0"/>
              </a:rPr>
              <a:t>firmness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坚实）</a:t>
            </a:r>
            <a:r>
              <a:rPr lang="en-GB" altLang="zh-CN" sz="2400" dirty="0">
                <a:latin typeface="Times New Roman" panose="02020603050405020304" pitchFamily="18" charset="0"/>
                <a:cs typeface="Times New Roman" panose="02020603050405020304" pitchFamily="18" charset="0"/>
              </a:rPr>
              <a:t>moisture / dampness</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潮湿）</a:t>
            </a:r>
            <a:r>
              <a:rPr lang="en-GB" altLang="zh-CN" sz="2400" dirty="0">
                <a:latin typeface="Times New Roman" panose="02020603050405020304" pitchFamily="18" charset="0"/>
                <a:cs typeface="Times New Roman" panose="02020603050405020304" pitchFamily="18" charset="0"/>
              </a:rPr>
              <a:t>warmth / chill</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温暖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冷意）</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tingle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刺痛感，轻微颤动感）</a:t>
            </a:r>
            <a:r>
              <a:rPr lang="en-GB" altLang="zh-CN" sz="2400" dirty="0">
                <a:latin typeface="Times New Roman" panose="02020603050405020304" pitchFamily="18" charset="0"/>
                <a:cs typeface="Times New Roman" panose="02020603050405020304" pitchFamily="18" charset="0"/>
              </a:rPr>
              <a:t>prickle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刺痒感，针刺感）</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 rough to the touch</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摸起来很粗糙）</a:t>
            </a:r>
            <a:r>
              <a:rPr lang="en-GB" altLang="zh-CN" sz="2400" dirty="0">
                <a:latin typeface="Times New Roman" panose="02020603050405020304" pitchFamily="18" charset="0"/>
                <a:cs typeface="Times New Roman" panose="02020603050405020304" pitchFamily="18" charset="0"/>
              </a:rPr>
              <a:t>have a velvety texture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有天鹅绒般的触感）</a:t>
            </a:r>
            <a:r>
              <a:rPr lang="en-GB" altLang="zh-CN" sz="2400" dirty="0">
                <a:latin typeface="Times New Roman" panose="02020603050405020304" pitchFamily="18" charset="0"/>
                <a:cs typeface="Times New Roman" panose="02020603050405020304" pitchFamily="18" charset="0"/>
              </a:rPr>
              <a:t>send a shiver down one’s spine</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让人脊背发凉）</a:t>
            </a:r>
            <a:r>
              <a:rPr lang="en-GB" altLang="zh-CN" sz="2400" dirty="0">
                <a:latin typeface="Times New Roman" panose="02020603050405020304" pitchFamily="18" charset="0"/>
                <a:cs typeface="Times New Roman" panose="02020603050405020304" pitchFamily="18" charset="0"/>
              </a:rPr>
              <a:t>make one’s skin crawl</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让人起鸡皮疙瘩）</a:t>
            </a:r>
            <a:r>
              <a:rPr lang="en-GB" altLang="zh-CN" sz="2400" dirty="0">
                <a:latin typeface="Times New Roman" panose="02020603050405020304" pitchFamily="18" charset="0"/>
                <a:cs typeface="Times New Roman" panose="02020603050405020304" pitchFamily="18" charset="0"/>
              </a:rPr>
              <a:t>be damp with sweat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因出汗而潮湿）</a:t>
            </a:r>
            <a:r>
              <a:rPr lang="en-GB" altLang="zh-CN" sz="2400" dirty="0">
                <a:latin typeface="Times New Roman" panose="02020603050405020304" pitchFamily="18" charset="0"/>
                <a:cs typeface="Times New Roman" panose="02020603050405020304" pitchFamily="18" charset="0"/>
              </a:rPr>
              <a:t>tingle with excitement / fear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因兴奋</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害怕而颤动）</a:t>
            </a:r>
            <a:r>
              <a:rPr lang="en-GB" altLang="zh-CN" sz="2400" dirty="0">
                <a:latin typeface="Times New Roman" panose="02020603050405020304" pitchFamily="18" charset="0"/>
                <a:cs typeface="Times New Roman" panose="02020603050405020304" pitchFamily="18" charset="0"/>
              </a:rPr>
              <a:t>be numb to the cold</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对寒冷麻木）</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The blanket had a </a:t>
            </a:r>
            <a:r>
              <a:rPr lang="en-GB" altLang="zh-CN" sz="2400" b="1" dirty="0">
                <a:solidFill>
                  <a:srgbClr val="FF0000"/>
                </a:solidFill>
                <a:latin typeface="Times New Roman" panose="02020603050405020304" pitchFamily="18" charset="0"/>
                <a:cs typeface="Times New Roman" panose="02020603050405020304" pitchFamily="18" charset="0"/>
              </a:rPr>
              <a:t>velvety softness</a:t>
            </a:r>
            <a:r>
              <a:rPr lang="en-GB" altLang="zh-CN" sz="2400" dirty="0">
                <a:latin typeface="Times New Roman" panose="02020603050405020304" pitchFamily="18" charset="0"/>
                <a:cs typeface="Times New Roman" panose="02020603050405020304" pitchFamily="18" charset="0"/>
              </a:rPr>
              <a:t>, wrapping me in gentle warmth.</a:t>
            </a:r>
            <a:endParaRPr lang="en-GB" altLang="zh-CN" sz="2400" dirty="0">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那条毯子有着天鹅绒般的柔软，将我包裹在温柔的暖意中。</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morning breeze </a:t>
            </a:r>
            <a:r>
              <a:rPr lang="en-GB" altLang="zh-CN" sz="2400" b="1" dirty="0">
                <a:solidFill>
                  <a:srgbClr val="FF0000"/>
                </a:solidFill>
                <a:latin typeface="Times New Roman" panose="02020603050405020304" pitchFamily="18" charset="0"/>
                <a:cs typeface="Times New Roman" panose="02020603050405020304" pitchFamily="18" charset="0"/>
              </a:rPr>
              <a:t>brushed lightly against my skin</a:t>
            </a:r>
            <a:r>
              <a:rPr lang="en-GB" altLang="zh-CN" sz="2400" dirty="0">
                <a:latin typeface="Times New Roman" panose="02020603050405020304" pitchFamily="18" charset="0"/>
                <a:cs typeface="Times New Roman" panose="02020603050405020304" pitchFamily="18" charset="0"/>
              </a:rPr>
              <a:t>, cool but refreshing.</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清晨的微风轻轻拂过我的皮肤，凉爽却令人精神振奋。</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A </a:t>
            </a:r>
            <a:r>
              <a:rPr lang="en-GB" altLang="zh-CN" sz="2400" b="1" dirty="0">
                <a:solidFill>
                  <a:srgbClr val="FF0000"/>
                </a:solidFill>
                <a:latin typeface="Times New Roman" panose="02020603050405020304" pitchFamily="18" charset="0"/>
                <a:cs typeface="Times New Roman" panose="02020603050405020304" pitchFamily="18" charset="0"/>
              </a:rPr>
              <a:t>prickling sensation </a:t>
            </a:r>
            <a:r>
              <a:rPr lang="en-GB" altLang="zh-CN" sz="2400" dirty="0">
                <a:latin typeface="Times New Roman" panose="02020603050405020304" pitchFamily="18" charset="0"/>
                <a:cs typeface="Times New Roman" panose="02020603050405020304" pitchFamily="18" charset="0"/>
              </a:rPr>
              <a:t>crept across my skin, as if unseen eyes were watching me.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一股刺痒感爬上我的皮肤，仿佛有双看不见的眼睛在注视着我。</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My fingers </a:t>
            </a:r>
            <a:r>
              <a:rPr lang="en-GB" altLang="zh-CN" sz="2400" b="1" dirty="0">
                <a:solidFill>
                  <a:srgbClr val="FF0000"/>
                </a:solidFill>
                <a:latin typeface="Times New Roman" panose="02020603050405020304" pitchFamily="18" charset="0"/>
                <a:cs typeface="Times New Roman" panose="02020603050405020304" pitchFamily="18" charset="0"/>
              </a:rPr>
              <a:t>tingled as I touched the icy water</a:t>
            </a:r>
            <a:r>
              <a:rPr lang="en-GB" altLang="zh-CN" sz="2400" dirty="0">
                <a:latin typeface="Times New Roman" panose="02020603050405020304" pitchFamily="18" charset="0"/>
                <a:cs typeface="Times New Roman" panose="02020603050405020304" pitchFamily="18" charset="0"/>
              </a:rPr>
              <a:t>, sharp but awakening.</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我的手指碰到冰冷的水时刺痛颤抖，锐利却令人清醒。</a:t>
            </a:r>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75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linds(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checkerboard(across)">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checkerboard(across)">
                                      <p:cBhvr>
                                        <p:cTn id="29" dur="500"/>
                                        <p:tgtEl>
                                          <p:spTgt spid="4">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checkerboard(across)">
                                      <p:cBhvr>
                                        <p:cTn id="34"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形 27"/>
          <p:cNvPicPr>
            <a:picLocks noChangeAspect="1"/>
          </p:cNvPicPr>
          <p:nvPr/>
        </p:nvPicPr>
        <p:blipFill>
          <a:blip r:embed="rId1"/>
          <a:stretch>
            <a:fillRect/>
          </a:stretch>
        </p:blipFill>
        <p:spPr>
          <a:xfrm>
            <a:off x="764696" y="27964"/>
            <a:ext cx="10383432" cy="6868815"/>
          </a:xfrm>
          <a:prstGeom prst="rect">
            <a:avLst/>
          </a:prstGeom>
        </p:spPr>
      </p:pic>
      <p:pic>
        <p:nvPicPr>
          <p:cNvPr id="3" name="图形 2"/>
          <p:cNvPicPr>
            <a:picLocks noChangeAspect="1"/>
          </p:cNvPicPr>
          <p:nvPr/>
        </p:nvPicPr>
        <p:blipFill>
          <a:blip r:embed="rId2"/>
          <a:stretch>
            <a:fillRect/>
          </a:stretch>
        </p:blipFill>
        <p:spPr>
          <a:xfrm>
            <a:off x="107614" y="3905929"/>
            <a:ext cx="2952750" cy="2990850"/>
          </a:xfrm>
          <a:prstGeom prst="rect">
            <a:avLst/>
          </a:prstGeom>
        </p:spPr>
      </p:pic>
      <p:pic>
        <p:nvPicPr>
          <p:cNvPr id="16" name="图形 15"/>
          <p:cNvPicPr>
            <a:picLocks noChangeAspect="1"/>
          </p:cNvPicPr>
          <p:nvPr/>
        </p:nvPicPr>
        <p:blipFill>
          <a:blip r:embed="rId3"/>
          <a:stretch>
            <a:fillRect/>
          </a:stretch>
        </p:blipFill>
        <p:spPr>
          <a:xfrm>
            <a:off x="1803729" y="5192866"/>
            <a:ext cx="2572841" cy="1703913"/>
          </a:xfrm>
          <a:prstGeom prst="rect">
            <a:avLst/>
          </a:prstGeom>
        </p:spPr>
      </p:pic>
      <p:sp>
        <p:nvSpPr>
          <p:cNvPr id="35" name="标题 1"/>
          <p:cNvSpPr txBox="1"/>
          <p:nvPr/>
        </p:nvSpPr>
        <p:spPr>
          <a:xfrm>
            <a:off x="1347192" y="1808048"/>
            <a:ext cx="675298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8800" dirty="0">
                <a:latin typeface="小考拉体" panose="02000503000000000000" pitchFamily="2" charset="-122"/>
                <a:ea typeface="小考拉体" panose="02000503000000000000" pitchFamily="2" charset="-122"/>
              </a:rPr>
              <a:t>新概念</a:t>
            </a:r>
            <a:r>
              <a:rPr lang="en-US" altLang="zh-CN" sz="8800" dirty="0">
                <a:latin typeface="小考拉体" panose="02000503000000000000" pitchFamily="2" charset="-122"/>
                <a:ea typeface="小考拉体" panose="02000503000000000000" pitchFamily="2" charset="-122"/>
              </a:rPr>
              <a:t>3</a:t>
            </a:r>
            <a:endParaRPr lang="zh-CN" altLang="en-US" sz="8800" dirty="0">
              <a:latin typeface="小考拉体" panose="02000503000000000000" pitchFamily="2" charset="-122"/>
              <a:ea typeface="小考拉体" panose="02000503000000000000" pitchFamily="2" charset="-122"/>
            </a:endParaRPr>
          </a:p>
        </p:txBody>
      </p:sp>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6830" y="1333392"/>
            <a:ext cx="336216" cy="305015"/>
          </a:xfrm>
          <a:prstGeom prst="rect">
            <a:avLst/>
          </a:prstGeom>
          <a:effectLst>
            <a:outerShdw blurRad="63500" sx="102000" sy="102000" algn="ctr" rotWithShape="0">
              <a:prstClr val="black">
                <a:alpha val="40000"/>
              </a:prstClr>
            </a:outerShdw>
          </a:effectLst>
        </p:spPr>
      </p:pic>
      <p:sp>
        <p:nvSpPr>
          <p:cNvPr id="38" name="矩形 37"/>
          <p:cNvSpPr/>
          <p:nvPr/>
        </p:nvSpPr>
        <p:spPr>
          <a:xfrm>
            <a:off x="1583989" y="3198225"/>
            <a:ext cx="5921482" cy="942182"/>
          </a:xfrm>
          <a:prstGeom prst="rect">
            <a:avLst/>
          </a:prstGeom>
        </p:spPr>
        <p:txBody>
          <a:bodyPr vert="horz" lIns="91440" tIns="45720" rIns="91440" bIns="45720" rtlCol="0" anchor="b">
            <a:normAutofit/>
          </a:bodyPr>
          <a:lstStyle/>
          <a:p>
            <a:pPr algn="ctr">
              <a:lnSpc>
                <a:spcPts val="2800"/>
              </a:lnSpc>
              <a:spcBef>
                <a:spcPct val="0"/>
              </a:spcBef>
            </a:pPr>
            <a:r>
              <a:rPr lang="en-US" altLang="zh-CN" sz="4800" b="1" dirty="0">
                <a:latin typeface="Times New Roman" panose="02020603050405020304" pitchFamily="18" charset="0"/>
                <a:ea typeface="小考拉体" panose="02000503000000000000" pitchFamily="2" charset="-122"/>
                <a:cs typeface="Times New Roman" panose="02020603050405020304" pitchFamily="18" charset="0"/>
              </a:rPr>
              <a:t>Lesson</a:t>
            </a:r>
            <a:r>
              <a:rPr lang="zh-CN" altLang="en-US" sz="4800" b="1" dirty="0">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800" b="1" dirty="0">
                <a:latin typeface="Times New Roman" panose="02020603050405020304" pitchFamily="18" charset="0"/>
                <a:ea typeface="小考拉体" panose="02000503000000000000" pitchFamily="2" charset="-122"/>
                <a:cs typeface="Times New Roman" panose="02020603050405020304" pitchFamily="18" charset="0"/>
              </a:rPr>
              <a:t>11</a:t>
            </a:r>
            <a:r>
              <a:rPr lang="zh-CN" altLang="en-US" sz="4800" b="1" dirty="0">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800" b="1" dirty="0">
                <a:latin typeface="Times New Roman" panose="02020603050405020304" pitchFamily="18" charset="0"/>
                <a:ea typeface="小考拉体" panose="02000503000000000000" pitchFamily="2" charset="-122"/>
                <a:cs typeface="Times New Roman" panose="02020603050405020304" pitchFamily="18" charset="0"/>
              </a:rPr>
              <a:t>Not</a:t>
            </a:r>
            <a:r>
              <a:rPr lang="zh-CN" altLang="en-US" sz="4800" b="1" dirty="0">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4800" b="1" dirty="0">
                <a:latin typeface="Times New Roman" panose="02020603050405020304" pitchFamily="18" charset="0"/>
                <a:ea typeface="小考拉体" panose="02000503000000000000" pitchFamily="2" charset="-122"/>
                <a:cs typeface="Times New Roman" panose="02020603050405020304" pitchFamily="18" charset="0"/>
              </a:rPr>
              <a:t>guilty</a:t>
            </a:r>
            <a:r>
              <a:rPr lang="zh-CN" altLang="en-US" sz="4800" b="1" dirty="0">
                <a:latin typeface="Times New Roman" panose="02020603050405020304" pitchFamily="18" charset="0"/>
                <a:ea typeface="小考拉体" panose="02000503000000000000" pitchFamily="2" charset="-122"/>
                <a:cs typeface="Times New Roman" panose="02020603050405020304" pitchFamily="18" charset="0"/>
              </a:rPr>
              <a:t>  </a:t>
            </a:r>
            <a:endParaRPr lang="zh-CN" altLang="en-US" sz="4800" b="1" dirty="0">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39" name="矩形 38"/>
          <p:cNvSpPr/>
          <p:nvPr/>
        </p:nvSpPr>
        <p:spPr>
          <a:xfrm>
            <a:off x="2819752" y="4269634"/>
            <a:ext cx="3449955" cy="470886"/>
          </a:xfrm>
          <a:prstGeom prst="rect">
            <a:avLst/>
          </a:prstGeom>
        </p:spPr>
        <p:txBody>
          <a:bodyPr vert="horz" lIns="91440" tIns="45720" rIns="91440" bIns="45720" rtlCol="0" anchor="b">
            <a:normAutofit/>
          </a:bodyPr>
          <a:lstStyle/>
          <a:p>
            <a:pPr algn="ctr">
              <a:lnSpc>
                <a:spcPts val="2800"/>
              </a:lnSpc>
              <a:spcBef>
                <a:spcPct val="0"/>
              </a:spcBef>
            </a:pPr>
            <a:r>
              <a:rPr lang="en-US" altLang="zh-CN" b="1" dirty="0">
                <a:latin typeface="小考拉体" panose="02000503000000000000" pitchFamily="2" charset="-122"/>
                <a:ea typeface="小考拉体" panose="02000503000000000000" pitchFamily="2" charset="-122"/>
                <a:cs typeface="+mj-cs"/>
              </a:rPr>
              <a:t>Shirley</a:t>
            </a:r>
            <a:r>
              <a:rPr lang="zh-CN" altLang="en-US" b="1" dirty="0">
                <a:latin typeface="小考拉体" panose="02000503000000000000" pitchFamily="2" charset="-122"/>
                <a:ea typeface="小考拉体" panose="02000503000000000000" pitchFamily="2" charset="-122"/>
                <a:cs typeface="+mj-cs"/>
              </a:rPr>
              <a:t> </a:t>
            </a:r>
            <a:endParaRPr lang="zh-CN" altLang="en-US" b="1" dirty="0">
              <a:latin typeface="小考拉体" panose="02000503000000000000" pitchFamily="2" charset="-122"/>
              <a:ea typeface="小考拉体" panose="02000503000000000000" pitchFamily="2" charset="-122"/>
              <a:cs typeface="+mj-cs"/>
            </a:endParaRPr>
          </a:p>
        </p:txBody>
      </p:sp>
      <p:pic>
        <p:nvPicPr>
          <p:cNvPr id="5" name="图片 4" descr="图示&#10;&#10;AI 生成的内容可能不正确。"/>
          <p:cNvPicPr>
            <a:picLocks noChangeAspect="1"/>
          </p:cNvPicPr>
          <p:nvPr/>
        </p:nvPicPr>
        <p:blipFill>
          <a:blip r:embed="rId5">
            <a:extLst>
              <a:ext uri="{28A0092B-C50C-407E-A947-70E740481C1C}">
                <a14:useLocalDpi xmlns:a14="http://schemas.microsoft.com/office/drawing/2010/main" val="0"/>
              </a:ext>
            </a:extLst>
          </a:blip>
          <a:srcRect t="1848" r="7995" b="1"/>
          <a:stretch>
            <a:fillRect/>
          </a:stretch>
        </p:blipFill>
        <p:spPr>
          <a:xfrm>
            <a:off x="7354398" y="1134533"/>
            <a:ext cx="4450812" cy="46769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750"/>
                                        <p:tgtEl>
                                          <p:spTgt spid="16"/>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outVertical)">
                                      <p:cBhvr>
                                        <p:cTn id="14" dur="750"/>
                                        <p:tgtEl>
                                          <p:spTgt spid="35"/>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750" fill="hold"/>
                                        <p:tgtEl>
                                          <p:spTgt spid="38"/>
                                        </p:tgtEl>
                                        <p:attrNameLst>
                                          <p:attrName>ppt_w</p:attrName>
                                        </p:attrNameLst>
                                      </p:cBhvr>
                                      <p:tavLst>
                                        <p:tav tm="0">
                                          <p:val>
                                            <p:fltVal val="0"/>
                                          </p:val>
                                        </p:tav>
                                        <p:tav tm="100000">
                                          <p:val>
                                            <p:strVal val="#ppt_w"/>
                                          </p:val>
                                        </p:tav>
                                      </p:tavLst>
                                    </p:anim>
                                    <p:anim calcmode="lin" valueType="num">
                                      <p:cBhvr>
                                        <p:cTn id="19" dur="750" fill="hold"/>
                                        <p:tgtEl>
                                          <p:spTgt spid="38"/>
                                        </p:tgtEl>
                                        <p:attrNameLst>
                                          <p:attrName>ppt_h</p:attrName>
                                        </p:attrNameLst>
                                      </p:cBhvr>
                                      <p:tavLst>
                                        <p:tav tm="0">
                                          <p:val>
                                            <p:fltVal val="0"/>
                                          </p:val>
                                        </p:tav>
                                        <p:tav tm="100000">
                                          <p:val>
                                            <p:strVal val="#ppt_h"/>
                                          </p:val>
                                        </p:tav>
                                      </p:tavLst>
                                    </p:anim>
                                    <p:animEffect transition="in" filter="fade">
                                      <p:cBhvr>
                                        <p:cTn id="20" dur="750"/>
                                        <p:tgtEl>
                                          <p:spTgt spid="38"/>
                                        </p:tgtEl>
                                      </p:cBhvr>
                                    </p:animEffect>
                                  </p:childTnLst>
                                </p:cTn>
                              </p:par>
                            </p:childTnLst>
                          </p:cTn>
                        </p:par>
                        <p:par>
                          <p:cTn id="21" fill="hold">
                            <p:stCondLst>
                              <p:cond delay="3000"/>
                            </p:stCondLst>
                            <p:childTnLst>
                              <p:par>
                                <p:cTn id="22" presetID="2" presetClass="entr" presetSubtype="4"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750" fill="hold"/>
                                        <p:tgtEl>
                                          <p:spTgt spid="39"/>
                                        </p:tgtEl>
                                        <p:attrNameLst>
                                          <p:attrName>ppt_x</p:attrName>
                                        </p:attrNameLst>
                                      </p:cBhvr>
                                      <p:tavLst>
                                        <p:tav tm="0">
                                          <p:val>
                                            <p:strVal val="#ppt_x"/>
                                          </p:val>
                                        </p:tav>
                                        <p:tav tm="100000">
                                          <p:val>
                                            <p:strVal val="#ppt_x"/>
                                          </p:val>
                                        </p:tav>
                                      </p:tavLst>
                                    </p:anim>
                                    <p:anim calcmode="lin" valueType="num">
                                      <p:cBhvr additive="base">
                                        <p:cTn id="25" dur="75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Five</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Story telling</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0133" y="1625811"/>
            <a:ext cx="11176000" cy="3246530"/>
          </a:xfrm>
          <a:prstGeom prst="rect">
            <a:avLst/>
          </a:prstGeom>
          <a:noFill/>
        </p:spPr>
        <p:txBody>
          <a:bodyPr wrap="square">
            <a:spAutoFit/>
          </a:bodyPr>
          <a:lstStyle/>
          <a:p>
            <a:pPr>
              <a:lnSpc>
                <a:spcPct val="150000"/>
              </a:lnSpc>
              <a:buNone/>
            </a:pPr>
            <a:r>
              <a:rPr lang="en-US" altLang="zh-CN" sz="2800" dirty="0">
                <a:latin typeface="Times New Roman" panose="02020603050405020304" pitchFamily="18" charset="0"/>
                <a:cs typeface="Times New Roman" panose="02020603050405020304" pitchFamily="18" charset="0"/>
              </a:rPr>
              <a:t>1.</a:t>
            </a:r>
            <a:r>
              <a:rPr lang="zh-CN" altLang="en-US" sz="2800" dirty="0">
                <a:latin typeface="Times New Roman" panose="02020603050405020304" pitchFamily="18" charset="0"/>
                <a:cs typeface="Times New Roman" panose="02020603050405020304" pitchFamily="18" charset="0"/>
              </a:rPr>
              <a:t> </a:t>
            </a:r>
            <a:r>
              <a:rPr lang="en-GB" altLang="zh-CN" sz="2800" dirty="0">
                <a:latin typeface="Times New Roman" panose="02020603050405020304" pitchFamily="18" charset="0"/>
                <a:cs typeface="Times New Roman" panose="02020603050405020304" pitchFamily="18" charset="0"/>
              </a:rPr>
              <a:t>Customs Officers</a:t>
            </a:r>
            <a:r>
              <a:rPr lang="en-US" altLang="zh-CN" sz="2800" dirty="0">
                <a:latin typeface="Times New Roman" panose="02020603050405020304" pitchFamily="18" charset="0"/>
                <a:cs typeface="Times New Roman" panose="02020603050405020304" pitchFamily="18" charset="0"/>
              </a:rPr>
              <a:t>—</a:t>
            </a:r>
            <a:r>
              <a:rPr lang="en-GB" altLang="zh-CN" sz="2800" dirty="0">
                <a:latin typeface="Times New Roman" panose="02020603050405020304" pitchFamily="18" charset="0"/>
                <a:cs typeface="Times New Roman" panose="02020603050405020304" pitchFamily="18" charset="0"/>
              </a:rPr>
              <a:t>Tolerant</a:t>
            </a:r>
            <a:r>
              <a:rPr lang="en-US" altLang="zh-CN" sz="2800" dirty="0">
                <a:latin typeface="Times New Roman" panose="02020603050405020304" pitchFamily="18" charset="0"/>
                <a:cs typeface="Times New Roman" panose="02020603050405020304" pitchFamily="18" charset="0"/>
              </a:rPr>
              <a:t>--</a:t>
            </a:r>
            <a:r>
              <a:rPr lang="en-GB" altLang="zh-CN" sz="2800" dirty="0">
                <a:latin typeface="Times New Roman" panose="02020603050405020304" pitchFamily="18" charset="0"/>
                <a:cs typeface="Times New Roman" panose="02020603050405020304" pitchFamily="18" charset="0"/>
              </a:rPr>
              <a:t>Green Channel</a:t>
            </a:r>
            <a:r>
              <a:rPr lang="en-US" altLang="zh-CN" sz="2800" dirty="0">
                <a:latin typeface="Times New Roman" panose="02020603050405020304" pitchFamily="18" charset="0"/>
                <a:cs typeface="Times New Roman" panose="02020603050405020304" pitchFamily="18" charset="0"/>
              </a:rPr>
              <a:t>--</a:t>
            </a:r>
            <a:r>
              <a:rPr lang="en-GB" altLang="zh-CN" sz="2800" dirty="0">
                <a:latin typeface="Times New Roman" panose="02020603050405020304" pitchFamily="18" charset="0"/>
                <a:cs typeface="Times New Roman" panose="02020603050405020304" pitchFamily="18" charset="0"/>
              </a:rPr>
              <a:t>Nothing to declare</a:t>
            </a:r>
            <a:endParaRPr lang="en-GB" altLang="zh-CN" sz="2800" dirty="0">
              <a:latin typeface="Times New Roman" panose="02020603050405020304" pitchFamily="18" charset="0"/>
              <a:cs typeface="Times New Roman" panose="02020603050405020304" pitchFamily="18" charset="0"/>
            </a:endParaRPr>
          </a:p>
          <a:p>
            <a:pPr>
              <a:lnSpc>
                <a:spcPct val="150000"/>
              </a:lnSpc>
              <a:buNone/>
            </a:pPr>
            <a:r>
              <a:rPr lang="en-US" altLang="zh-CN" sz="2800" dirty="0">
                <a:latin typeface="Times New Roman" panose="02020603050405020304" pitchFamily="18" charset="0"/>
                <a:cs typeface="Times New Roman" panose="02020603050405020304" pitchFamily="18" charset="0"/>
              </a:rPr>
              <a:t>2. </a:t>
            </a:r>
            <a:r>
              <a:rPr lang="en-GB" altLang="zh-CN" sz="2800" dirty="0">
                <a:latin typeface="Times New Roman" panose="02020603050405020304" pitchFamily="18" charset="0"/>
                <a:cs typeface="Times New Roman" panose="02020603050405020304" pitchFamily="18" charset="0"/>
              </a:rPr>
              <a:t>Officious young officer—Declare--Unlock suitcase--Search carefully</a:t>
            </a:r>
            <a:endParaRPr lang="en-GB" altLang="zh-CN" sz="2800" dirty="0">
              <a:latin typeface="Times New Roman" panose="02020603050405020304" pitchFamily="18" charset="0"/>
              <a:cs typeface="Times New Roman" panose="02020603050405020304" pitchFamily="18" charset="0"/>
            </a:endParaRPr>
          </a:p>
          <a:p>
            <a:pPr>
              <a:lnSpc>
                <a:spcPct val="150000"/>
              </a:lnSpc>
              <a:buNone/>
            </a:pPr>
            <a:r>
              <a:rPr lang="en-GB" altLang="zh-CN" sz="2800" dirty="0">
                <a:latin typeface="Times New Roman" panose="02020603050405020304" pitchFamily="18" charset="0"/>
                <a:cs typeface="Times New Roman" panose="02020603050405020304" pitchFamily="18" charset="0"/>
              </a:rPr>
              <a:t>3. Dreadful mess--Pounced on the bottle—Perfume--Sarcastic remark</a:t>
            </a:r>
            <a:endParaRPr lang="en-GB" altLang="zh-CN" sz="2800" dirty="0">
              <a:latin typeface="Times New Roman" panose="02020603050405020304" pitchFamily="18" charset="0"/>
              <a:cs typeface="Times New Roman" panose="02020603050405020304" pitchFamily="18" charset="0"/>
            </a:endParaRPr>
          </a:p>
          <a:p>
            <a:pPr>
              <a:lnSpc>
                <a:spcPct val="150000"/>
              </a:lnSpc>
              <a:buNone/>
            </a:pPr>
            <a:r>
              <a:rPr lang="en-GB" altLang="zh-CN" sz="2800" dirty="0">
                <a:latin typeface="Times New Roman" panose="02020603050405020304" pitchFamily="18" charset="0"/>
                <a:cs typeface="Times New Roman" panose="02020603050405020304" pitchFamily="18" charset="0"/>
              </a:rPr>
              <a:t>4. Exempt from import duty--Hair-oil—Encouraging--Unscrewed the cap</a:t>
            </a:r>
            <a:endParaRPr lang="en-GB" altLang="zh-CN" sz="2800" dirty="0">
              <a:latin typeface="Times New Roman" panose="02020603050405020304" pitchFamily="18" charset="0"/>
              <a:cs typeface="Times New Roman" panose="02020603050405020304" pitchFamily="18" charset="0"/>
            </a:endParaRPr>
          </a:p>
          <a:p>
            <a:pPr>
              <a:lnSpc>
                <a:spcPct val="150000"/>
              </a:lnSpc>
              <a:buNone/>
            </a:pPr>
            <a:r>
              <a:rPr lang="en-GB" altLang="zh-CN" sz="2800" dirty="0">
                <a:latin typeface="Times New Roman" panose="02020603050405020304" pitchFamily="18" charset="0"/>
                <a:cs typeface="Times New Roman" panose="02020603050405020304" pitchFamily="18" charset="0"/>
              </a:rPr>
              <a:t>5. Nostrils--Unpleasant smell—Convinced--Precious chalk-marks--Baggage</a:t>
            </a:r>
            <a:endParaRPr lang="en-GB" altLang="zh-CN" sz="28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20133" y="738527"/>
            <a:ext cx="6096000" cy="574901"/>
          </a:xfrm>
          <a:prstGeom prst="rect">
            <a:avLst/>
          </a:prstGeom>
          <a:noFill/>
        </p:spPr>
        <p:txBody>
          <a:bodyPr wrap="square">
            <a:spAutoFit/>
          </a:bodyPr>
          <a:lstStyle/>
          <a:p>
            <a:pPr>
              <a:lnSpc>
                <a:spcPct val="120000"/>
              </a:lnSpc>
            </a:pPr>
            <a:r>
              <a:rPr lang="en-US" altLang="zh-CN" sz="2800" b="1" dirty="0">
                <a:highlight>
                  <a:srgbClr val="FFFF00"/>
                </a:highlight>
                <a:latin typeface="Calibri" panose="020F0502020204030204" charset="0"/>
                <a:cs typeface="Calibri" panose="020F0502020204030204" charset="0"/>
                <a:sym typeface="+mn-lt"/>
              </a:rPr>
              <a:t>Story-telling</a:t>
            </a:r>
            <a:endParaRPr lang="en-US" altLang="zh-CN" sz="2800" b="1" dirty="0">
              <a:highlight>
                <a:srgbClr val="FFFF00"/>
              </a:highlight>
              <a:latin typeface="Calibri" panose="020F0502020204030204" charset="0"/>
              <a:cs typeface="Calibri" panose="020F0502020204030204" charset="0"/>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Six</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Summary writing</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87867" y="169340"/>
            <a:ext cx="8483600" cy="533672"/>
          </a:xfrm>
          <a:prstGeom prst="rect">
            <a:avLst/>
          </a:prstGeom>
          <a:noFill/>
        </p:spPr>
        <p:txBody>
          <a:bodyPr wrap="square">
            <a:spAutoFit/>
          </a:bodyPr>
          <a:lstStyle/>
          <a:p>
            <a:pPr>
              <a:lnSpc>
                <a:spcPct val="130000"/>
              </a:lnSpc>
              <a:spcBef>
                <a:spcPts val="600"/>
              </a:spcBef>
            </a:pPr>
            <a:r>
              <a:rPr kumimoji="1" lang="en-US" altLang="zh-CN" sz="2400" b="1" kern="0" dirty="0">
                <a:highlight>
                  <a:srgbClr val="FFFF00"/>
                </a:highlight>
                <a:latin typeface="Calibri" panose="020F0502020204030204" charset="0"/>
                <a:ea typeface="Times New Roman" panose="02020603050405020304" pitchFamily="18" charset="0"/>
                <a:cs typeface="Calibri" panose="020F0502020204030204" charset="0"/>
                <a:sym typeface="+mn-lt"/>
              </a:rPr>
              <a:t>Answer the following questions with complete sentences</a:t>
            </a:r>
            <a:r>
              <a:rPr kumimoji="1" lang="en-US" altLang="zh-CN" sz="2400" kern="0" dirty="0">
                <a:highlight>
                  <a:srgbClr val="FFFF00"/>
                </a:highlight>
                <a:latin typeface="Calibri" panose="020F0502020204030204" charset="0"/>
                <a:ea typeface="Times New Roman" panose="02020603050405020304" pitchFamily="18" charset="0"/>
                <a:cs typeface="Calibri" panose="020F0502020204030204" charset="0"/>
                <a:sym typeface="+mn-lt"/>
              </a:rPr>
              <a:t>.</a:t>
            </a:r>
            <a:endParaRPr kumimoji="1" lang="en-US" altLang="zh-CN" sz="2400" kern="0" dirty="0">
              <a:highlight>
                <a:srgbClr val="FFFF00"/>
              </a:highlight>
              <a:latin typeface="Calibri" panose="020F0502020204030204" charset="0"/>
              <a:ea typeface="Times New Roman" panose="02020603050405020304" pitchFamily="18" charset="0"/>
              <a:cs typeface="Calibri" panose="020F0502020204030204" charset="0"/>
              <a:sym typeface="+mn-lt"/>
            </a:endParaRPr>
          </a:p>
        </p:txBody>
      </p:sp>
      <p:sp>
        <p:nvSpPr>
          <p:cNvPr id="5" name="文本框 4"/>
          <p:cNvSpPr txBox="1"/>
          <p:nvPr/>
        </p:nvSpPr>
        <p:spPr>
          <a:xfrm>
            <a:off x="287867" y="916381"/>
            <a:ext cx="11379200" cy="452431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1.</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writer have anything to declare or not?</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2.</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the Customs Officer make him do?</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3.</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Customs Officer search the case carefully or not?</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4.</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he find?</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5.</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he think was in the bottle?</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6.</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the writer tell him the bottle contained?</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7.</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Who had made it?</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8.</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Customs Officer believe him or not?</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9.</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the writer encourage the Officer to do?</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10.</a:t>
            </a:r>
            <a:r>
              <a:rPr lang="en-GB" altLang="zh-CN" sz="2400" b="1" dirty="0">
                <a:latin typeface="Times New Roman" panose="02020603050405020304" pitchFamily="18" charset="0"/>
                <a:cs typeface="Times New Roman" panose="02020603050405020304" pitchFamily="18" charset="0"/>
              </a:rPr>
              <a:t>What convinced the Officer that the writer was telling the truth?</a:t>
            </a:r>
            <a:br>
              <a:rPr lang="en-GB" altLang="zh-CN" sz="2400" dirty="0">
                <a:latin typeface="Times New Roman" panose="02020603050405020304" pitchFamily="18" charset="0"/>
                <a:cs typeface="Times New Roman" panose="02020603050405020304" pitchFamily="18" charset="0"/>
              </a:rPr>
            </a:br>
            <a:r>
              <a:rPr lang="en-US" altLang="zh-CN" sz="2400" dirty="0">
                <a:latin typeface="Times New Roman" panose="02020603050405020304" pitchFamily="18" charset="0"/>
                <a:cs typeface="Times New Roman" panose="02020603050405020304" pitchFamily="18" charset="0"/>
              </a:rPr>
              <a:t>11.</a:t>
            </a:r>
            <a:r>
              <a:rPr lang="zh-CN" altLang="en-US" sz="2400"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Officer let the writer pass through the Customs or not?</a:t>
            </a:r>
            <a:br>
              <a:rPr lang="en-GB" altLang="zh-CN" sz="2400" dirty="0">
                <a:latin typeface="Times New Roman" panose="02020603050405020304" pitchFamily="18" charset="0"/>
                <a:cs typeface="Times New Roman" panose="02020603050405020304" pitchFamily="18" charset="0"/>
              </a:rPr>
            </a:br>
            <a:endParaRPr lang="en-GB" altLang="zh-C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 y="0"/>
            <a:ext cx="12361334" cy="5940088"/>
          </a:xfrm>
          <a:prstGeom prst="rect">
            <a:avLst/>
          </a:prstGeom>
          <a:noFill/>
        </p:spPr>
        <p:txBody>
          <a:bodyPr wrap="square">
            <a:spAutoFit/>
          </a:bodyPr>
          <a:lstStyle/>
          <a:p>
            <a:pPr>
              <a:buFont typeface="+mj-lt"/>
              <a:buAutoNum type="arabicPeriod"/>
            </a:pPr>
            <a:r>
              <a:rPr lang="en-GB" altLang="zh-CN" sz="2400" b="1" dirty="0">
                <a:latin typeface="Times New Roman" panose="02020603050405020304" pitchFamily="18" charset="0"/>
                <a:cs typeface="Times New Roman" panose="02020603050405020304" pitchFamily="18" charset="0"/>
              </a:rPr>
              <a:t>Did the writer have anything to declare or not?</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No, he did not have anything to declare.</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b="1" dirty="0">
                <a:latin typeface="Times New Roman" panose="02020603050405020304" pitchFamily="18" charset="0"/>
                <a:cs typeface="Times New Roman" panose="02020603050405020304" pitchFamily="18" charset="0"/>
              </a:rPr>
              <a:t>What did the Customs Officer make him do?</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Officer made him unlock and open the suitcase.</a:t>
            </a:r>
            <a:endParaRPr lang="en-GB" altLang="zh-CN" sz="2400" dirty="0">
              <a:latin typeface="Times New Roman" panose="02020603050405020304" pitchFamily="18" charset="0"/>
              <a:cs typeface="Times New Roman" panose="02020603050405020304" pitchFamily="18" charset="0"/>
            </a:endParaRPr>
          </a:p>
          <a:p>
            <a:r>
              <a:rPr lang="en-GB" altLang="zh-CN" sz="2800" b="1" dirty="0">
                <a:solidFill>
                  <a:srgbClr val="FF0000"/>
                </a:solidFill>
                <a:latin typeface="Times New Roman" panose="02020603050405020304" pitchFamily="18" charset="0"/>
                <a:cs typeface="Times New Roman" panose="02020603050405020304" pitchFamily="18" charset="0"/>
              </a:rPr>
              <a:t>The writer was going through the Green Channel at Customs, </a:t>
            </a:r>
            <a:r>
              <a:rPr lang="en-GB" altLang="zh-CN" sz="2800" b="1" u="sng" dirty="0">
                <a:solidFill>
                  <a:srgbClr val="FF0000"/>
                </a:solidFill>
                <a:latin typeface="Times New Roman" panose="02020603050405020304" pitchFamily="18" charset="0"/>
                <a:cs typeface="Times New Roman" panose="02020603050405020304" pitchFamily="18" charset="0"/>
              </a:rPr>
              <a:t>claiming that he had nothing to declare.</a:t>
            </a:r>
            <a:endParaRPr lang="en-GB" altLang="zh-CN" sz="2800" b="1" u="sng" dirty="0">
              <a:solidFill>
                <a:srgbClr val="FF0000"/>
              </a:solidFill>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3.</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Customs Officer search the case carefully or not?</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Yes, the Officer searched the case carefully.</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4.</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he find?</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He found a tiny bottle at the bottom of the case.</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5.</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he think was in the bottle?</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Officer thought the bottle contained perfume.</a:t>
            </a:r>
            <a:endParaRPr lang="en-GB" altLang="zh-CN" sz="2400" dirty="0">
              <a:latin typeface="Times New Roman" panose="02020603050405020304" pitchFamily="18" charset="0"/>
              <a:cs typeface="Times New Roman" panose="02020603050405020304" pitchFamily="18" charset="0"/>
            </a:endParaRPr>
          </a:p>
          <a:p>
            <a:r>
              <a:rPr lang="en-GB" altLang="zh-CN" sz="2800" b="1" dirty="0">
                <a:solidFill>
                  <a:srgbClr val="FF0000"/>
                </a:solidFill>
                <a:latin typeface="Times New Roman" panose="02020603050405020304" pitchFamily="18" charset="0"/>
                <a:cs typeface="Times New Roman" panose="02020603050405020304" pitchFamily="18" charset="0"/>
              </a:rPr>
              <a:t>The Officer carefully searched the suitcase, </a:t>
            </a:r>
            <a:r>
              <a:rPr lang="en-GB" altLang="zh-CN" sz="2800" b="1" u="sng" dirty="0">
                <a:solidFill>
                  <a:srgbClr val="FF0000"/>
                </a:solidFill>
                <a:latin typeface="Times New Roman" panose="02020603050405020304" pitchFamily="18" charset="0"/>
                <a:cs typeface="Times New Roman" panose="02020603050405020304" pitchFamily="18" charset="0"/>
              </a:rPr>
              <a:t>causing a dreadful mess</a:t>
            </a:r>
            <a:r>
              <a:rPr lang="en-GB" altLang="zh-CN" sz="2800" b="1" dirty="0">
                <a:solidFill>
                  <a:srgbClr val="FF0000"/>
                </a:solidFill>
                <a:latin typeface="Times New Roman" panose="02020603050405020304" pitchFamily="18" charset="0"/>
                <a:cs typeface="Times New Roman" panose="02020603050405020304" pitchFamily="18" charset="0"/>
              </a:rPr>
              <a:t>, and eventually found a tiny bottle at the bottom of the case, </a:t>
            </a:r>
            <a:r>
              <a:rPr lang="en-GB" altLang="zh-CN" sz="2800" b="1" u="sng" dirty="0">
                <a:solidFill>
                  <a:srgbClr val="FF0000"/>
                </a:solidFill>
                <a:latin typeface="Times New Roman" panose="02020603050405020304" pitchFamily="18" charset="0"/>
                <a:cs typeface="Times New Roman" panose="02020603050405020304" pitchFamily="18" charset="0"/>
              </a:rPr>
              <a:t>assuming it contained perfume.</a:t>
            </a:r>
            <a:endParaRPr lang="en-GB" altLang="zh-CN" sz="2800" b="1" u="sng"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checkerboard(across)">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checkerboard(across)">
                                      <p:cBhvr>
                                        <p:cTn id="1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0"/>
            <a:ext cx="12192000" cy="6986528"/>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6.</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the writer tell him the bottle contained?</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writer told him the bottle contained hair-oil.</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7.</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Who had made it?</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writer had made it himself.</a:t>
            </a:r>
            <a:endParaRPr lang="en-GB" altLang="zh-CN" sz="2400" dirty="0">
              <a:latin typeface="Times New Roman" panose="02020603050405020304" pitchFamily="18" charset="0"/>
              <a:cs typeface="Times New Roman" panose="02020603050405020304" pitchFamily="18" charset="0"/>
            </a:endParaRPr>
          </a:p>
          <a:p>
            <a:r>
              <a:rPr lang="en-GB" altLang="zh-CN" sz="2400" b="1" dirty="0">
                <a:solidFill>
                  <a:srgbClr val="FF0000"/>
                </a:solidFill>
                <a:latin typeface="Times New Roman" panose="02020603050405020304" pitchFamily="18" charset="0"/>
                <a:cs typeface="Times New Roman" panose="02020603050405020304" pitchFamily="18" charset="0"/>
              </a:rPr>
              <a:t>The writer explained that the bottle contained hair-oil, </a:t>
            </a:r>
            <a:r>
              <a:rPr lang="en-GB" altLang="zh-CN" sz="2400" b="1" u="sng" dirty="0">
                <a:solidFill>
                  <a:srgbClr val="FF0000"/>
                </a:solidFill>
                <a:latin typeface="Times New Roman" panose="02020603050405020304" pitchFamily="18" charset="0"/>
                <a:cs typeface="Times New Roman" panose="02020603050405020304" pitchFamily="18" charset="0"/>
              </a:rPr>
              <a:t>which he had made himself</a:t>
            </a:r>
            <a:r>
              <a:rPr lang="en-GB" altLang="zh-CN" sz="2400" b="1" dirty="0">
                <a:solidFill>
                  <a:srgbClr val="FF0000"/>
                </a:solidFill>
                <a:latin typeface="Times New Roman" panose="02020603050405020304" pitchFamily="18" charset="0"/>
                <a:cs typeface="Times New Roman" panose="02020603050405020304" pitchFamily="18" charset="0"/>
              </a:rPr>
              <a:t>. However, the Officer did not believe him at first.</a:t>
            </a:r>
            <a:endParaRPr lang="en-GB" altLang="zh-CN" sz="2400" b="1" dirty="0">
              <a:solidFill>
                <a:srgbClr val="FF0000"/>
              </a:solidFill>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8.</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Customs Officer believe him or not?</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No, the Officer did not believe him at first.</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9.</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did the writer encourage the Officer to do?</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writer encouraged the Officer to try it.</a:t>
            </a:r>
            <a:endParaRPr lang="en-GB" altLang="zh-CN" sz="2400" dirty="0">
              <a:latin typeface="Times New Roman" panose="02020603050405020304" pitchFamily="18" charset="0"/>
              <a:cs typeface="Times New Roman" panose="02020603050405020304" pitchFamily="18" charset="0"/>
            </a:endParaRPr>
          </a:p>
          <a:p>
            <a:r>
              <a:rPr lang="en-GB" altLang="zh-CN" sz="2400" b="1" dirty="0">
                <a:solidFill>
                  <a:srgbClr val="FF0000"/>
                </a:solidFill>
                <a:latin typeface="Times New Roman" panose="02020603050405020304" pitchFamily="18" charset="0"/>
                <a:cs typeface="Times New Roman" panose="02020603050405020304" pitchFamily="18" charset="0"/>
              </a:rPr>
              <a:t>The writer encouraged the Officer to try the substance, and the Officer unscrewed the cap and smelled it.</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10.</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What convinced the Officer that the writer was telling the truth?</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The unpleasant smell of the substance convinced the Officer.</a:t>
            </a:r>
            <a:endParaRPr lang="en-GB"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11.</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Did the Officer let the writer pass through the Customs or not?</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Yes, the Officer let the writer pass through.</a:t>
            </a:r>
            <a:endParaRPr lang="en-GB" altLang="zh-CN" sz="2400" dirty="0">
              <a:latin typeface="Times New Roman" panose="02020603050405020304" pitchFamily="18" charset="0"/>
              <a:cs typeface="Times New Roman" panose="02020603050405020304" pitchFamily="18" charset="0"/>
            </a:endParaRPr>
          </a:p>
          <a:p>
            <a:r>
              <a:rPr lang="en-GB" altLang="zh-CN" sz="2400" b="1" dirty="0">
                <a:solidFill>
                  <a:srgbClr val="FF0000"/>
                </a:solidFill>
                <a:latin typeface="Times New Roman" panose="02020603050405020304" pitchFamily="18" charset="0"/>
                <a:cs typeface="Times New Roman" panose="02020603050405020304" pitchFamily="18" charset="0"/>
              </a:rPr>
              <a:t>The unpleasant smell convinced the Officer that the writer was telling the truth, and he allowed him to pass through Customs, marking his baggage for clearance.</a:t>
            </a:r>
            <a:endParaRPr lang="en-GB" altLang="zh-CN"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checkerboard(across)">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863600"/>
            <a:ext cx="11954934" cy="5632311"/>
          </a:xfrm>
          <a:prstGeom prst="rect">
            <a:avLst/>
          </a:prstGeom>
          <a:noFill/>
        </p:spPr>
        <p:txBody>
          <a:bodyPr wrap="square">
            <a:spAutoFit/>
          </a:bodyPr>
          <a:lstStyle/>
          <a:p>
            <a:pPr algn="just"/>
            <a:r>
              <a:rPr lang="en-US" altLang="zh-CN" sz="2400" dirty="0">
                <a:latin typeface="Times New Roman" panose="02020603050405020304" pitchFamily="18" charset="0"/>
                <a:cs typeface="Times New Roman" panose="02020603050405020304" pitchFamily="18" charset="0"/>
              </a:rPr>
              <a:t>Possible version 1: </a:t>
            </a:r>
            <a:endParaRPr lang="en-US" altLang="zh-CN" sz="2400" dirty="0">
              <a:latin typeface="Times New Roman" panose="02020603050405020304" pitchFamily="18" charset="0"/>
              <a:cs typeface="Times New Roman" panose="02020603050405020304" pitchFamily="18" charset="0"/>
            </a:endParaRPr>
          </a:p>
          <a:p>
            <a:pPr algn="just"/>
            <a:r>
              <a:rPr lang="en-GB" altLang="zh-CN" sz="2400" dirty="0">
                <a:latin typeface="Times New Roman" panose="02020603050405020304" pitchFamily="18" charset="0"/>
                <a:cs typeface="Times New Roman" panose="02020603050405020304" pitchFamily="18" charset="0"/>
              </a:rPr>
              <a:t>	The writer was going through the Green Channel at Customs, claiming that he had nothing to declare. The Officer carefully searched the suitcase, causing a dreadful mess, and eventually found a tiny bottle at the bottom of the case, assuming it contained perfume. The writer explained that the bottle contained hair-oil, which he had made himself. However, the Officer did not believe him at first. The writer encouraged the Officer to try the substance, and the Officer unscrewed the cap and smelled it. The unpleasant smell convinced the Officer that the writer was telling the truth, and he allowed him to pass through Customs, marking his baggage for clearance.</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Possible version 2:</a:t>
            </a:r>
            <a:br>
              <a:rPr lang="en-GB" altLang="zh-CN" sz="2400" dirty="0">
                <a:latin typeface="Times New Roman" panose="02020603050405020304" pitchFamily="18" charset="0"/>
                <a:cs typeface="Times New Roman" panose="02020603050405020304" pitchFamily="18" charset="0"/>
              </a:rPr>
            </a:br>
            <a:r>
              <a:rPr lang="en-GB" altLang="zh-CN" sz="2400" dirty="0">
                <a:latin typeface="Times New Roman" panose="02020603050405020304" pitchFamily="18" charset="0"/>
                <a:cs typeface="Times New Roman" panose="02020603050405020304" pitchFamily="18" charset="0"/>
              </a:rPr>
              <a:t>	Though the writer had nothing to declare, the Customs Officer made him unlock his case. Searching the case carefully, the officer found it small bottle, which he thought was perfume. The writer told the Customs Officer that hair gel, which he had made himself. As the Officer did not believe this, the writer encouraged him to try it. The unpleasant smell convinced him the writer was telling the truth, so he let him pass through Customs.</a:t>
            </a:r>
            <a:endParaRPr lang="en-GB" altLang="zh-C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Seven</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Occasion describing</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0" y="131213"/>
            <a:ext cx="12192000" cy="6001643"/>
          </a:xfrm>
          <a:prstGeom prst="rect">
            <a:avLst/>
          </a:prstGeom>
          <a:noFill/>
        </p:spPr>
        <p:txBody>
          <a:bodyPr wrap="square">
            <a:spAutoFit/>
          </a:bodyPr>
          <a:lstStyle/>
          <a:p>
            <a:pPr algn="just">
              <a:buNone/>
            </a:pPr>
            <a:r>
              <a:rPr lang="en-GB" altLang="zh-CN" sz="2400" b="1" dirty="0">
                <a:solidFill>
                  <a:srgbClr val="000000"/>
                </a:solidFill>
                <a:effectLst/>
                <a:latin typeface="Times New Roman" panose="02020603050405020304" pitchFamily="18" charset="0"/>
                <a:cs typeface="Times New Roman" panose="02020603050405020304" pitchFamily="18" charset="0"/>
              </a:rPr>
              <a:t>Composition</a:t>
            </a:r>
            <a:r>
              <a:rPr lang="en-GB" altLang="zh-CN" sz="2400" dirty="0">
                <a:solidFill>
                  <a:srgbClr val="000000"/>
                </a:solidFill>
                <a:effectLst/>
                <a:latin typeface="Times New Roman" panose="02020603050405020304" pitchFamily="18" charset="0"/>
                <a:cs typeface="Times New Roman" panose="02020603050405020304" pitchFamily="18" charset="0"/>
              </a:rPr>
              <a:t> </a:t>
            </a:r>
            <a:endParaRPr lang="en-GB" altLang="zh-CN" sz="2400" dirty="0">
              <a:solidFill>
                <a:srgbClr val="000000"/>
              </a:solidFill>
              <a:effectLst/>
              <a:latin typeface="Times New Roman" panose="02020603050405020304" pitchFamily="18" charset="0"/>
              <a:cs typeface="Times New Roman" panose="02020603050405020304" pitchFamily="18" charset="0"/>
            </a:endParaRPr>
          </a:p>
          <a:p>
            <a:pPr algn="just">
              <a:buNone/>
            </a:pPr>
            <a:r>
              <a:rPr lang="en-GB" altLang="zh-CN" sz="2400" dirty="0">
                <a:solidFill>
                  <a:srgbClr val="000000"/>
                </a:solidFill>
                <a:effectLst/>
                <a:latin typeface="Times New Roman" panose="02020603050405020304" pitchFamily="18" charset="0"/>
                <a:cs typeface="Times New Roman" panose="02020603050405020304" pitchFamily="18" charset="0"/>
              </a:rPr>
              <a:t>Imagine that </a:t>
            </a:r>
            <a:r>
              <a:rPr lang="en-GB" altLang="zh-CN" sz="2400" b="1" dirty="0">
                <a:solidFill>
                  <a:srgbClr val="FF0000"/>
                </a:solidFill>
                <a:effectLst/>
                <a:latin typeface="Times New Roman" panose="02020603050405020304" pitchFamily="18" charset="0"/>
                <a:cs typeface="Times New Roman" panose="02020603050405020304" pitchFamily="18" charset="0"/>
              </a:rPr>
              <a:t>a man tries to smuggle something valuable through the Customs</a:t>
            </a:r>
            <a:r>
              <a:rPr lang="en-GB" altLang="zh-CN" sz="2400" dirty="0">
                <a:solidFill>
                  <a:srgbClr val="000000"/>
                </a:solidFill>
                <a:effectLst/>
                <a:latin typeface="Times New Roman" panose="02020603050405020304" pitchFamily="18" charset="0"/>
                <a:cs typeface="Times New Roman" panose="02020603050405020304" pitchFamily="18" charset="0"/>
              </a:rPr>
              <a:t>. Expand the following into a</a:t>
            </a:r>
            <a:r>
              <a:rPr lang="zh-CN" altLang="en-US" sz="2400" dirty="0">
                <a:solidFill>
                  <a:srgbClr val="000000"/>
                </a:solidFill>
                <a:effectLst/>
                <a:latin typeface="Times New Roman" panose="02020603050405020304" pitchFamily="18" charset="0"/>
                <a:cs typeface="Times New Roman" panose="02020603050405020304" pitchFamily="18" charset="0"/>
              </a:rPr>
              <a:t> </a:t>
            </a:r>
            <a:r>
              <a:rPr lang="en-GB" altLang="zh-CN" sz="2400" dirty="0">
                <a:solidFill>
                  <a:srgbClr val="000000"/>
                </a:solidFill>
                <a:effectLst/>
                <a:latin typeface="Times New Roman" panose="02020603050405020304" pitchFamily="18" charset="0"/>
                <a:cs typeface="Times New Roman" panose="02020603050405020304" pitchFamily="18" charset="0"/>
              </a:rPr>
              <a:t>paragraph of about 150 words.</a:t>
            </a:r>
            <a:endParaRPr lang="en-GB" altLang="zh-CN" sz="2400" dirty="0">
              <a:solidFill>
                <a:srgbClr val="000000"/>
              </a:solidFill>
              <a:effectLst/>
              <a:latin typeface="Times New Roman" panose="02020603050405020304" pitchFamily="18" charset="0"/>
              <a:cs typeface="Times New Roman" panose="02020603050405020304" pitchFamily="18" charset="0"/>
            </a:endParaRPr>
          </a:p>
          <a:p>
            <a:pPr algn="just">
              <a:buNone/>
            </a:pPr>
            <a:r>
              <a:rPr lang="en-GB" altLang="zh-CN" sz="2400" dirty="0">
                <a:solidFill>
                  <a:srgbClr val="000000"/>
                </a:solidFill>
                <a:latin typeface="Times New Roman" panose="02020603050405020304" pitchFamily="18" charset="0"/>
                <a:cs typeface="Times New Roman" panose="02020603050405020304" pitchFamily="18" charset="0"/>
              </a:rPr>
              <a:t>      </a:t>
            </a:r>
            <a:r>
              <a:rPr lang="en-GB" altLang="zh-CN" sz="2400" dirty="0">
                <a:solidFill>
                  <a:srgbClr val="000000"/>
                </a:solidFill>
                <a:effectLst/>
                <a:latin typeface="Times New Roman" panose="02020603050405020304" pitchFamily="18" charset="0"/>
                <a:cs typeface="Times New Roman" panose="02020603050405020304" pitchFamily="18" charset="0"/>
              </a:rPr>
              <a:t>When the Customs Officer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the man said that he had nothing to </a:t>
            </a:r>
            <a:r>
              <a:rPr lang="en-GB" altLang="zh-CN" sz="2400" b="1" dirty="0">
                <a:solidFill>
                  <a:srgbClr val="000000"/>
                </a:solidFill>
                <a:effectLst/>
                <a:latin typeface="Times New Roman" panose="02020603050405020304" pitchFamily="18" charset="0"/>
                <a:cs typeface="Times New Roman" panose="02020603050405020304" pitchFamily="18" charset="0"/>
              </a:rPr>
              <a:t>declare</a:t>
            </a:r>
            <a:r>
              <a:rPr lang="en-GB" altLang="zh-CN" sz="2400" dirty="0">
                <a:solidFill>
                  <a:srgbClr val="000000"/>
                </a:solidFill>
                <a:effectLst/>
                <a:latin typeface="Times New Roman" panose="02020603050405020304" pitchFamily="18" charset="0"/>
                <a:cs typeface="Times New Roman" panose="02020603050405020304" pitchFamily="18" charset="0"/>
              </a:rPr>
              <a:t>. The Officer asked the man to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 </a:t>
            </a:r>
            <a:r>
              <a:rPr lang="en-GB" altLang="zh-CN" sz="2400" dirty="0">
                <a:solidFill>
                  <a:srgbClr val="000000"/>
                </a:solidFill>
                <a:effectLst/>
                <a:latin typeface="Times New Roman" panose="02020603050405020304" pitchFamily="18" charset="0"/>
                <a:cs typeface="Times New Roman" panose="02020603050405020304" pitchFamily="18" charset="0"/>
              </a:rPr>
              <a:t>Although the case contained only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and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it was very heavy. This made the Officer </a:t>
            </a:r>
            <a:r>
              <a:rPr lang="en-GB" altLang="zh-CN" sz="2400" b="1" dirty="0">
                <a:solidFill>
                  <a:srgbClr val="000000"/>
                </a:solidFill>
                <a:effectLst/>
                <a:latin typeface="Times New Roman" panose="02020603050405020304" pitchFamily="18" charset="0"/>
                <a:cs typeface="Times New Roman" panose="02020603050405020304" pitchFamily="18" charset="0"/>
              </a:rPr>
              <a:t>suspicious</a:t>
            </a:r>
            <a:r>
              <a:rPr lang="en-GB" altLang="zh-CN" sz="2400" dirty="0">
                <a:solidFill>
                  <a:srgbClr val="000000"/>
                </a:solidFill>
                <a:effectLst/>
                <a:latin typeface="Times New Roman" panose="02020603050405020304" pitchFamily="18" charset="0"/>
                <a:cs typeface="Times New Roman" panose="02020603050405020304" pitchFamily="18" charset="0"/>
              </a:rPr>
              <a:t>, so he</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The case was soon empty and when the Officer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he found that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The Officer examined the case carefully</a:t>
            </a:r>
            <a:r>
              <a:rPr lang="zh-CN" altLang="en-US" sz="2400" dirty="0">
                <a:solidFill>
                  <a:srgbClr val="000000"/>
                </a:solidFill>
                <a:effectLst/>
                <a:latin typeface="Times New Roman" panose="02020603050405020304" pitchFamily="18" charset="0"/>
                <a:cs typeface="Times New Roman" panose="02020603050405020304" pitchFamily="18" charset="0"/>
              </a:rPr>
              <a:t> </a:t>
            </a:r>
            <a:r>
              <a:rPr lang="en-GB" altLang="zh-CN" sz="2400" dirty="0">
                <a:solidFill>
                  <a:srgbClr val="000000"/>
                </a:solidFill>
                <a:effectLst/>
                <a:latin typeface="Times New Roman" panose="02020603050405020304" pitchFamily="18" charset="0"/>
                <a:cs typeface="Times New Roman" panose="02020603050405020304" pitchFamily="18" charset="0"/>
              </a:rPr>
              <a:t>and saw that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He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and removed the bottom part of the case which contained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While the Officer was</a:t>
            </a:r>
            <a:r>
              <a:rPr lang="zh-CN" altLang="en-US" sz="2400" dirty="0">
                <a:solidFill>
                  <a:srgbClr val="000000"/>
                </a:solidFill>
                <a:effectLst/>
                <a:latin typeface="Times New Roman" panose="02020603050405020304" pitchFamily="18" charset="0"/>
                <a:cs typeface="Times New Roman" panose="02020603050405020304" pitchFamily="18" charset="0"/>
              </a:rPr>
              <a:t> </a:t>
            </a:r>
            <a:r>
              <a:rPr lang="en-GB" altLang="zh-CN" sz="2400" dirty="0">
                <a:solidFill>
                  <a:srgbClr val="000000"/>
                </a:solidFill>
                <a:effectLst/>
                <a:latin typeface="Times New Roman" panose="02020603050405020304" pitchFamily="18" charset="0"/>
                <a:cs typeface="Times New Roman" panose="02020603050405020304" pitchFamily="18" charset="0"/>
              </a:rPr>
              <a:t>looking at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the man tried to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For a moment, the man disappeared among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but he was soon </a:t>
            </a:r>
            <a:r>
              <a:rPr lang="en-US" altLang="zh-CN" sz="2400" dirty="0">
                <a:solidFill>
                  <a:srgbClr val="000000"/>
                </a:solidFill>
                <a:latin typeface="Times New Roman" panose="02020603050405020304" pitchFamily="18" charset="0"/>
                <a:cs typeface="Times New Roman" panose="02020603050405020304" pitchFamily="18" charset="0"/>
              </a:rPr>
              <a:t>_________________________________</a:t>
            </a:r>
            <a:r>
              <a:rPr lang="en-GB" altLang="zh-CN" sz="2400" dirty="0">
                <a:solidFill>
                  <a:srgbClr val="000000"/>
                </a:solidFill>
                <a:effectLst/>
                <a:latin typeface="Times New Roman" panose="02020603050405020304" pitchFamily="18" charset="0"/>
                <a:cs typeface="Times New Roman" panose="02020603050405020304" pitchFamily="18" charset="0"/>
              </a:rPr>
              <a:t> and</a:t>
            </a:r>
            <a:r>
              <a:rPr lang="zh-CN" altLang="en-US" sz="2400" dirty="0">
                <a:solidFill>
                  <a:srgbClr val="000000"/>
                </a:solidFill>
                <a:effectLst/>
                <a:latin typeface="Times New Roman" panose="02020603050405020304" pitchFamily="18" charset="0"/>
                <a:cs typeface="Times New Roman" panose="02020603050405020304" pitchFamily="18" charset="0"/>
              </a:rPr>
              <a:t> </a:t>
            </a:r>
            <a:r>
              <a:rPr lang="en-GB" altLang="zh-CN" sz="2400" dirty="0">
                <a:solidFill>
                  <a:srgbClr val="000000"/>
                </a:solidFill>
                <a:effectLst/>
                <a:latin typeface="Times New Roman" panose="02020603050405020304" pitchFamily="18" charset="0"/>
                <a:cs typeface="Times New Roman" panose="02020603050405020304" pitchFamily="18" charset="0"/>
              </a:rPr>
              <a:t>placed under </a:t>
            </a:r>
            <a:r>
              <a:rPr lang="en-GB" altLang="zh-CN" sz="2400" b="1" dirty="0">
                <a:solidFill>
                  <a:srgbClr val="000000"/>
                </a:solidFill>
                <a:effectLst/>
                <a:latin typeface="Times New Roman" panose="02020603050405020304" pitchFamily="18" charset="0"/>
                <a:cs typeface="Times New Roman" panose="02020603050405020304" pitchFamily="18" charset="0"/>
              </a:rPr>
              <a:t>arrest</a:t>
            </a:r>
            <a:r>
              <a:rPr lang="en-GB" altLang="zh-CN" sz="2400" dirty="0">
                <a:solidFill>
                  <a:srgbClr val="000000"/>
                </a:solidFill>
                <a:effectLst/>
                <a:latin typeface="Times New Roman" panose="02020603050405020304" pitchFamily="18" charset="0"/>
                <a:cs typeface="Times New Roman" panose="02020603050405020304" pitchFamily="18" charset="0"/>
              </a:rPr>
              <a:t>.</a:t>
            </a:r>
            <a:endParaRPr lang="en-GB" altLang="zh-CN" sz="240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6561" r="11859"/>
          <a:stretch>
            <a:fillRect/>
          </a:stretch>
        </p:blipFill>
        <p:spPr>
          <a:xfrm>
            <a:off x="202422" y="1631216"/>
            <a:ext cx="3567016" cy="2175209"/>
          </a:xfrm>
          <a:prstGeom prst="rect">
            <a:avLst/>
          </a:prstGeom>
        </p:spPr>
      </p:pic>
      <p:sp>
        <p:nvSpPr>
          <p:cNvPr id="6" name="文本框 5"/>
          <p:cNvSpPr txBox="1"/>
          <p:nvPr/>
        </p:nvSpPr>
        <p:spPr>
          <a:xfrm>
            <a:off x="0" y="0"/>
            <a:ext cx="12192000" cy="1631216"/>
          </a:xfrm>
          <a:prstGeom prst="rect">
            <a:avLst/>
          </a:prstGeom>
          <a:noFill/>
        </p:spPr>
        <p:txBody>
          <a:bodyPr wrap="square">
            <a:spAutoFit/>
          </a:bodyPr>
          <a:lstStyle/>
          <a:p>
            <a:pPr algn="just">
              <a:buNone/>
            </a:pPr>
            <a:r>
              <a:rPr lang="en-GB" altLang="zh-CN" sz="2000" dirty="0">
                <a:solidFill>
                  <a:srgbClr val="000000"/>
                </a:solidFill>
                <a:effectLst/>
                <a:latin typeface="Times New Roman" panose="02020603050405020304" pitchFamily="18" charset="0"/>
                <a:cs typeface="Times New Roman" panose="02020603050405020304" pitchFamily="18" charset="0"/>
              </a:rPr>
              <a:t>When the Customs Officer ... the man said that he had nothing to </a:t>
            </a:r>
            <a:r>
              <a:rPr lang="en-GB" altLang="zh-CN" sz="2000" b="1" dirty="0">
                <a:solidFill>
                  <a:srgbClr val="000000"/>
                </a:solidFill>
                <a:effectLst/>
                <a:latin typeface="Times New Roman" panose="02020603050405020304" pitchFamily="18" charset="0"/>
                <a:cs typeface="Times New Roman" panose="02020603050405020304" pitchFamily="18" charset="0"/>
              </a:rPr>
              <a:t>declare</a:t>
            </a:r>
            <a:r>
              <a:rPr lang="en-GB" altLang="zh-CN" sz="2000" dirty="0">
                <a:solidFill>
                  <a:srgbClr val="000000"/>
                </a:solidFill>
                <a:effectLst/>
                <a:latin typeface="Times New Roman" panose="02020603050405020304" pitchFamily="18" charset="0"/>
                <a:cs typeface="Times New Roman" panose="02020603050405020304" pitchFamily="18" charset="0"/>
              </a:rPr>
              <a:t>. The Officer asked the man to ...Although the case contained only ... and ... it was very heavy. This made the Officer </a:t>
            </a:r>
            <a:r>
              <a:rPr lang="en-GB" altLang="zh-CN" sz="2000" b="1" dirty="0">
                <a:solidFill>
                  <a:srgbClr val="000000"/>
                </a:solidFill>
                <a:effectLst/>
                <a:latin typeface="Times New Roman" panose="02020603050405020304" pitchFamily="18" charset="0"/>
                <a:cs typeface="Times New Roman" panose="02020603050405020304" pitchFamily="18" charset="0"/>
              </a:rPr>
              <a:t>suspicious</a:t>
            </a:r>
            <a:r>
              <a:rPr lang="en-GB" altLang="zh-CN" sz="2000" dirty="0">
                <a:solidFill>
                  <a:srgbClr val="000000"/>
                </a:solidFill>
                <a:effectLst/>
                <a:latin typeface="Times New Roman" panose="02020603050405020304" pitchFamily="18" charset="0"/>
                <a:cs typeface="Times New Roman" panose="02020603050405020304" pitchFamily="18" charset="0"/>
              </a:rPr>
              <a:t>, so he ...</a:t>
            </a:r>
            <a:r>
              <a:rPr lang="zh-CN" altLang="en-US" sz="2000" dirty="0">
                <a:solidFill>
                  <a:srgbClr val="000000"/>
                </a:solidFill>
                <a:effectLst/>
                <a:latin typeface="Times New Roman" panose="02020603050405020304" pitchFamily="18" charset="0"/>
                <a:cs typeface="Times New Roman" panose="02020603050405020304" pitchFamily="18" charset="0"/>
              </a:rPr>
              <a:t> </a:t>
            </a:r>
            <a:r>
              <a:rPr lang="en-GB" altLang="zh-CN" sz="2000" dirty="0">
                <a:solidFill>
                  <a:srgbClr val="000000"/>
                </a:solidFill>
                <a:effectLst/>
                <a:latin typeface="Times New Roman" panose="02020603050405020304" pitchFamily="18" charset="0"/>
                <a:cs typeface="Times New Roman" panose="02020603050405020304" pitchFamily="18" charset="0"/>
              </a:rPr>
              <a:t>The case was soon empty and when the Officer ... he found that ... The Officer examined the case carefully</a:t>
            </a:r>
            <a:r>
              <a:rPr lang="zh-CN" altLang="en-US" sz="2000" dirty="0">
                <a:solidFill>
                  <a:srgbClr val="000000"/>
                </a:solidFill>
                <a:effectLst/>
                <a:latin typeface="Times New Roman" panose="02020603050405020304" pitchFamily="18" charset="0"/>
                <a:cs typeface="Times New Roman" panose="02020603050405020304" pitchFamily="18" charset="0"/>
              </a:rPr>
              <a:t> </a:t>
            </a:r>
            <a:r>
              <a:rPr lang="en-GB" altLang="zh-CN" sz="2000" dirty="0">
                <a:solidFill>
                  <a:srgbClr val="000000"/>
                </a:solidFill>
                <a:effectLst/>
                <a:latin typeface="Times New Roman" panose="02020603050405020304" pitchFamily="18" charset="0"/>
                <a:cs typeface="Times New Roman" panose="02020603050405020304" pitchFamily="18" charset="0"/>
              </a:rPr>
              <a:t>and saw that ... He ... and removed the bottom part of the case which contained ... While the Officer was</a:t>
            </a:r>
            <a:r>
              <a:rPr lang="zh-CN" altLang="en-US" sz="2000" dirty="0">
                <a:solidFill>
                  <a:srgbClr val="000000"/>
                </a:solidFill>
                <a:effectLst/>
                <a:latin typeface="Times New Roman" panose="02020603050405020304" pitchFamily="18" charset="0"/>
                <a:cs typeface="Times New Roman" panose="02020603050405020304" pitchFamily="18" charset="0"/>
              </a:rPr>
              <a:t> </a:t>
            </a:r>
            <a:r>
              <a:rPr lang="en-GB" altLang="zh-CN" sz="2000" dirty="0">
                <a:solidFill>
                  <a:srgbClr val="000000"/>
                </a:solidFill>
                <a:effectLst/>
                <a:latin typeface="Times New Roman" panose="02020603050405020304" pitchFamily="18" charset="0"/>
                <a:cs typeface="Times New Roman" panose="02020603050405020304" pitchFamily="18" charset="0"/>
              </a:rPr>
              <a:t>looking at ... the man tried to ... For a moment, the man disappeared among ... but he was soon ... and</a:t>
            </a:r>
            <a:r>
              <a:rPr lang="zh-CN" altLang="en-US" sz="2000" dirty="0">
                <a:solidFill>
                  <a:srgbClr val="000000"/>
                </a:solidFill>
                <a:effectLst/>
                <a:latin typeface="Times New Roman" panose="02020603050405020304" pitchFamily="18" charset="0"/>
                <a:cs typeface="Times New Roman" panose="02020603050405020304" pitchFamily="18" charset="0"/>
              </a:rPr>
              <a:t> </a:t>
            </a:r>
            <a:r>
              <a:rPr lang="en-GB" altLang="zh-CN" sz="2000" dirty="0">
                <a:solidFill>
                  <a:srgbClr val="000000"/>
                </a:solidFill>
                <a:effectLst/>
                <a:latin typeface="Times New Roman" panose="02020603050405020304" pitchFamily="18" charset="0"/>
                <a:cs typeface="Times New Roman" panose="02020603050405020304" pitchFamily="18" charset="0"/>
              </a:rPr>
              <a:t>placed under </a:t>
            </a:r>
            <a:r>
              <a:rPr lang="en-GB" altLang="zh-CN" sz="2000" b="1" dirty="0">
                <a:solidFill>
                  <a:srgbClr val="000000"/>
                </a:solidFill>
                <a:effectLst/>
                <a:latin typeface="Times New Roman" panose="02020603050405020304" pitchFamily="18" charset="0"/>
                <a:cs typeface="Times New Roman" panose="02020603050405020304" pitchFamily="18" charset="0"/>
              </a:rPr>
              <a:t>arrest</a:t>
            </a:r>
            <a:r>
              <a:rPr lang="en-GB" altLang="zh-CN" sz="2000" dirty="0">
                <a:solidFill>
                  <a:srgbClr val="000000"/>
                </a:solidFill>
                <a:effectLst/>
                <a:latin typeface="Times New Roman" panose="02020603050405020304" pitchFamily="18" charset="0"/>
                <a:cs typeface="Times New Roman" panose="02020603050405020304" pitchFamily="18" charset="0"/>
              </a:rPr>
              <a:t>.</a:t>
            </a:r>
            <a:endParaRPr lang="en-GB" altLang="zh-CN" sz="2000" dirty="0">
              <a:solidFill>
                <a:srgbClr val="000000"/>
              </a:solidFill>
              <a:effectLst/>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rcRect l="10973" r="12280"/>
          <a:stretch>
            <a:fillRect/>
          </a:stretch>
        </p:blipFill>
        <p:spPr>
          <a:xfrm>
            <a:off x="4195794" y="1631215"/>
            <a:ext cx="3261763" cy="2175209"/>
          </a:xfrm>
          <a:prstGeom prst="rect">
            <a:avLst/>
          </a:prstGeom>
        </p:spPr>
      </p:pic>
      <p:pic>
        <p:nvPicPr>
          <p:cNvPr id="8" name="图片 7"/>
          <p:cNvPicPr>
            <a:picLocks noChangeAspect="1"/>
          </p:cNvPicPr>
          <p:nvPr/>
        </p:nvPicPr>
        <p:blipFill>
          <a:blip r:embed="rId3"/>
          <a:srcRect r="8816"/>
          <a:stretch>
            <a:fillRect/>
          </a:stretch>
        </p:blipFill>
        <p:spPr>
          <a:xfrm>
            <a:off x="7883913" y="1631214"/>
            <a:ext cx="3223820" cy="2175209"/>
          </a:xfrm>
          <a:prstGeom prst="rect">
            <a:avLst/>
          </a:prstGeom>
        </p:spPr>
      </p:pic>
      <p:pic>
        <p:nvPicPr>
          <p:cNvPr id="9" name="图片 8"/>
          <p:cNvPicPr>
            <a:picLocks noChangeAspect="1"/>
          </p:cNvPicPr>
          <p:nvPr/>
        </p:nvPicPr>
        <p:blipFill>
          <a:blip r:embed="rId4"/>
          <a:srcRect r="1163" b="6720"/>
          <a:stretch>
            <a:fillRect/>
          </a:stretch>
        </p:blipFill>
        <p:spPr>
          <a:xfrm>
            <a:off x="7883914" y="4174016"/>
            <a:ext cx="3223820" cy="2357414"/>
          </a:xfrm>
          <a:prstGeom prst="rect">
            <a:avLst/>
          </a:prstGeom>
        </p:spPr>
      </p:pic>
      <p:pic>
        <p:nvPicPr>
          <p:cNvPr id="10" name="图片 9"/>
          <p:cNvPicPr>
            <a:picLocks noChangeAspect="1"/>
          </p:cNvPicPr>
          <p:nvPr/>
        </p:nvPicPr>
        <p:blipFill>
          <a:blip r:embed="rId5"/>
          <a:srcRect l="20067" t="6978" r="20067"/>
          <a:stretch>
            <a:fillRect/>
          </a:stretch>
        </p:blipFill>
        <p:spPr>
          <a:xfrm>
            <a:off x="4293278" y="4207724"/>
            <a:ext cx="3066793" cy="2493533"/>
          </a:xfrm>
          <a:prstGeom prst="rect">
            <a:avLst/>
          </a:prstGeom>
        </p:spPr>
      </p:pic>
      <p:pic>
        <p:nvPicPr>
          <p:cNvPr id="11" name="图片 10"/>
          <p:cNvPicPr>
            <a:picLocks noChangeAspect="1"/>
          </p:cNvPicPr>
          <p:nvPr/>
        </p:nvPicPr>
        <p:blipFill>
          <a:blip r:embed="rId6"/>
          <a:srcRect l="16706" t="6978" r="14145"/>
          <a:stretch>
            <a:fillRect/>
          </a:stretch>
        </p:blipFill>
        <p:spPr>
          <a:xfrm>
            <a:off x="202422" y="4099361"/>
            <a:ext cx="3567013" cy="2601896"/>
          </a:xfrm>
          <a:prstGeom prst="rect">
            <a:avLst/>
          </a:prstGeom>
        </p:spPr>
      </p:pic>
      <p:sp>
        <p:nvSpPr>
          <p:cNvPr id="2" name="右箭头 1"/>
          <p:cNvSpPr/>
          <p:nvPr/>
        </p:nvSpPr>
        <p:spPr>
          <a:xfrm>
            <a:off x="3711683" y="2456351"/>
            <a:ext cx="541867" cy="5249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右箭头 2"/>
          <p:cNvSpPr/>
          <p:nvPr/>
        </p:nvSpPr>
        <p:spPr>
          <a:xfrm>
            <a:off x="7396585" y="2558969"/>
            <a:ext cx="541867" cy="5249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右箭头 4"/>
          <p:cNvSpPr/>
          <p:nvPr/>
        </p:nvSpPr>
        <p:spPr>
          <a:xfrm rot="5400000">
            <a:off x="9224889" y="3700742"/>
            <a:ext cx="541867" cy="5249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右箭头 11"/>
          <p:cNvSpPr/>
          <p:nvPr/>
        </p:nvSpPr>
        <p:spPr>
          <a:xfrm rot="10800000">
            <a:off x="7396584" y="5192023"/>
            <a:ext cx="541867" cy="5249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右箭头 12"/>
          <p:cNvSpPr/>
          <p:nvPr/>
        </p:nvSpPr>
        <p:spPr>
          <a:xfrm rot="10800000">
            <a:off x="3699084" y="5226784"/>
            <a:ext cx="541867" cy="524934"/>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9050404" y="1216585"/>
            <a:ext cx="1415772" cy="461665"/>
          </a:xfrm>
          <a:prstGeom prst="rect">
            <a:avLst/>
          </a:prstGeom>
          <a:noFill/>
        </p:spPr>
        <p:txBody>
          <a:bodyPr wrap="none" rtlCol="0">
            <a:spAutoFit/>
          </a:bodyPr>
          <a:lstStyle/>
          <a:p>
            <a:r>
              <a:rPr kumimoji="1" lang="zh-CN" altLang="en-US" sz="2400" b="1" dirty="0">
                <a:latin typeface="Times New Roman" panose="02020603050405020304" pitchFamily="18" charset="0"/>
                <a:cs typeface="Times New Roman" panose="02020603050405020304" pitchFamily="18" charset="0"/>
              </a:rPr>
              <a:t>加入五感</a:t>
            </a:r>
            <a:endParaRPr kumimoji="1" lang="zh-CN"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One</a:t>
            </a:r>
            <a:endParaRPr kumimoji="0" lang="zh-CN" altLang="en-US"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6430635" cy="830997"/>
          </a:xfrm>
          <a:prstGeom prst="rect">
            <a:avLst/>
          </a:prstGeom>
          <a:noFill/>
        </p:spPr>
        <p:txBody>
          <a:bodyPr wrap="square" rtlCol="0">
            <a:spAutoFit/>
          </a:bodyPr>
          <a:lstStyle/>
          <a:p>
            <a:pPr lvl="0">
              <a:defRPr/>
            </a:pPr>
            <a:r>
              <a:rPr lang="en-US" altLang="zh-CN" sz="4800" b="1" spc="160" dirty="0">
                <a:latin typeface="Times New Roman" panose="02020603050405020304" pitchFamily="18" charset="0"/>
                <a:ea typeface="仓耳玄三M W05" panose="02020400000000000000" charset="-122"/>
                <a:cs typeface="Times New Roman" panose="02020603050405020304" pitchFamily="18" charset="0"/>
                <a:sym typeface="+mn-lt"/>
              </a:rPr>
              <a:t>Target vocabulary</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4300" y="110341"/>
            <a:ext cx="11861800" cy="674030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When the Customs Officer </a:t>
            </a:r>
            <a:r>
              <a:rPr lang="en-GB" altLang="zh-CN" sz="2400" u="sng" dirty="0">
                <a:solidFill>
                  <a:srgbClr val="FF0000"/>
                </a:solidFill>
                <a:latin typeface="Times New Roman" panose="02020603050405020304" pitchFamily="18" charset="0"/>
                <a:cs typeface="Times New Roman" panose="02020603050405020304" pitchFamily="18" charset="0"/>
              </a:rPr>
              <a:t>approached the man at the Green Channel</a:t>
            </a:r>
            <a:r>
              <a:rPr lang="en-GB" altLang="zh-CN" sz="2400" dirty="0">
                <a:latin typeface="Times New Roman" panose="02020603050405020304" pitchFamily="18" charset="0"/>
                <a:cs typeface="Times New Roman" panose="02020603050405020304" pitchFamily="18" charset="0"/>
              </a:rPr>
              <a:t>, he said he had nothing to declare.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Officer asked him to </a:t>
            </a:r>
            <a:r>
              <a:rPr lang="en-GB" altLang="zh-CN" sz="2400" dirty="0">
                <a:solidFill>
                  <a:srgbClr val="FF0000"/>
                </a:solidFill>
                <a:latin typeface="Times New Roman" panose="02020603050405020304" pitchFamily="18" charset="0"/>
                <a:cs typeface="Times New Roman" panose="02020603050405020304" pitchFamily="18" charset="0"/>
              </a:rPr>
              <a:t>open his suitcase</a:t>
            </a:r>
            <a:r>
              <a:rPr lang="en-GB" altLang="zh-CN" sz="2400" u="sng" dirty="0">
                <a:solidFill>
                  <a:srgbClr val="FF0000"/>
                </a:solidFill>
                <a:latin typeface="Times New Roman" panose="02020603050405020304" pitchFamily="18" charset="0"/>
                <a:cs typeface="Times New Roman" panose="02020603050405020304" pitchFamily="18" charset="0"/>
              </a:rPr>
              <a:t>, and as the man hesitated, a </a:t>
            </a:r>
            <a:r>
              <a:rPr lang="en-GB" altLang="zh-CN" sz="2400" b="1" u="sng" dirty="0">
                <a:solidFill>
                  <a:srgbClr val="FF0000"/>
                </a:solidFill>
                <a:latin typeface="Times New Roman" panose="02020603050405020304" pitchFamily="18" charset="0"/>
                <a:cs typeface="Times New Roman" panose="02020603050405020304" pitchFamily="18" charset="0"/>
              </a:rPr>
              <a:t>faint, unsettling smell of cologne</a:t>
            </a:r>
            <a:r>
              <a:rPr lang="en-GB" altLang="zh-CN" sz="2400" u="sng" dirty="0">
                <a:solidFill>
                  <a:srgbClr val="FF0000"/>
                </a:solidFill>
                <a:latin typeface="Times New Roman" panose="02020603050405020304" pitchFamily="18" charset="0"/>
                <a:cs typeface="Times New Roman" panose="02020603050405020304" pitchFamily="18" charset="0"/>
              </a:rPr>
              <a:t> lingered in the air</a:t>
            </a:r>
            <a:r>
              <a:rPr lang="en-GB" altLang="zh-CN"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Although the case contained only </a:t>
            </a:r>
            <a:r>
              <a:rPr lang="en-GB" altLang="zh-CN" sz="2400" u="sng" dirty="0">
                <a:solidFill>
                  <a:srgbClr val="FF0000"/>
                </a:solidFill>
                <a:latin typeface="Times New Roman" panose="02020603050405020304" pitchFamily="18" charset="0"/>
                <a:cs typeface="Times New Roman" panose="02020603050405020304" pitchFamily="18" charset="0"/>
              </a:rPr>
              <a:t>clothing</a:t>
            </a:r>
            <a:r>
              <a:rPr lang="en-GB" altLang="zh-CN" sz="2400" dirty="0">
                <a:latin typeface="Times New Roman" panose="02020603050405020304" pitchFamily="18" charset="0"/>
                <a:cs typeface="Times New Roman" panose="02020603050405020304" pitchFamily="18" charset="0"/>
              </a:rPr>
              <a:t> and toiletries / ˈ</a:t>
            </a:r>
            <a:r>
              <a:rPr lang="en-GB" altLang="zh-CN" sz="2400" dirty="0" err="1">
                <a:latin typeface="Times New Roman" panose="02020603050405020304" pitchFamily="18" charset="0"/>
                <a:cs typeface="Times New Roman" panose="02020603050405020304" pitchFamily="18" charset="0"/>
              </a:rPr>
              <a:t>tɔɪlətriːz</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 洗漱用品</a:t>
            </a:r>
            <a:r>
              <a:rPr lang="en-GB" altLang="zh-CN" sz="2400" dirty="0">
                <a:latin typeface="Times New Roman" panose="02020603050405020304" pitchFamily="18" charset="0"/>
                <a:cs typeface="Times New Roman" panose="02020603050405020304" pitchFamily="18" charset="0"/>
              </a:rPr>
              <a:t>, it felt unusually heavy.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This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made the officer suspicious, so he </a:t>
            </a:r>
            <a:r>
              <a:rPr lang="en-US" altLang="zh-CN" sz="2400" u="sng" dirty="0">
                <a:solidFill>
                  <a:srgbClr val="FF0000"/>
                </a:solidFill>
                <a:latin typeface="Times New Roman" panose="02020603050405020304" pitchFamily="18" charset="0"/>
                <a:cs typeface="Times New Roman" panose="02020603050405020304" pitchFamily="18" charset="0"/>
              </a:rPr>
              <a:t>decided to check it completely</a:t>
            </a:r>
            <a:r>
              <a:rPr lang="en-US"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case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was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soon empty and when the officer </a:t>
            </a:r>
            <a:r>
              <a:rPr lang="en-GB" altLang="zh-CN" sz="2400" dirty="0">
                <a:latin typeface="Times New Roman" panose="02020603050405020304" pitchFamily="18" charset="0"/>
                <a:cs typeface="Times New Roman" panose="02020603050405020304" pitchFamily="18" charset="0"/>
              </a:rPr>
              <a:t>examined the case carefully and saw </a:t>
            </a:r>
            <a:r>
              <a:rPr lang="en-GB" altLang="zh-CN" sz="2400" u="sng" dirty="0">
                <a:solidFill>
                  <a:srgbClr val="FF0000"/>
                </a:solidFill>
                <a:latin typeface="Times New Roman" panose="02020603050405020304" pitchFamily="18" charset="0"/>
                <a:cs typeface="Times New Roman" panose="02020603050405020304" pitchFamily="18" charset="0"/>
              </a:rPr>
              <a:t>that the lining seemed loose and out of place. </a:t>
            </a:r>
            <a:endParaRPr lang="en-GB" altLang="zh-CN" sz="2400" u="sng" dirty="0">
              <a:solidFill>
                <a:srgbClr val="FF000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He </a:t>
            </a:r>
            <a:r>
              <a:rPr lang="en-GB" altLang="zh-CN" sz="2400" u="sng" dirty="0">
                <a:solidFill>
                  <a:srgbClr val="FF0000"/>
                </a:solidFill>
                <a:latin typeface="Times New Roman" panose="02020603050405020304" pitchFamily="18" charset="0"/>
                <a:cs typeface="Times New Roman" panose="02020603050405020304" pitchFamily="18" charset="0"/>
              </a:rPr>
              <a:t>ran his fingers along the seams, feeling the smoothness of the fabric before detecting a subtle bulge beneath it</a:t>
            </a:r>
            <a:r>
              <a:rPr lang="en-GB" altLang="zh-CN" sz="2400" dirty="0">
                <a:latin typeface="Times New Roman" panose="02020603050405020304" pitchFamily="18" charset="0"/>
                <a:cs typeface="Times New Roman" panose="02020603050405020304" pitchFamily="18" charset="0"/>
              </a:rPr>
              <a:t>, and removed the bottom part of the case which contained </a:t>
            </a:r>
            <a:r>
              <a:rPr lang="en-GB" altLang="zh-CN" sz="2400" u="sng" dirty="0">
                <a:solidFill>
                  <a:srgbClr val="FF0000"/>
                </a:solidFill>
                <a:latin typeface="Times New Roman" panose="02020603050405020304" pitchFamily="18" charset="0"/>
                <a:cs typeface="Times New Roman" panose="02020603050405020304" pitchFamily="18" charset="0"/>
              </a:rPr>
              <a:t>several neatly stacked bundles of cash, their crisp edges cold and firm to the touch</a:t>
            </a:r>
            <a:r>
              <a:rPr lang="en-GB" altLang="zh-CN"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While the Officer was looking at </a:t>
            </a:r>
            <a:r>
              <a:rPr lang="en-GB" altLang="zh-CN" sz="2400" b="1" u="sng" dirty="0">
                <a:solidFill>
                  <a:srgbClr val="FF0000"/>
                </a:solidFill>
                <a:latin typeface="Times New Roman" panose="02020603050405020304" pitchFamily="18" charset="0"/>
                <a:cs typeface="Times New Roman" panose="02020603050405020304" pitchFamily="18" charset="0"/>
              </a:rPr>
              <a:t>the hidden stash</a:t>
            </a:r>
            <a:r>
              <a:rPr lang="en-GB" altLang="zh-CN" sz="2400" dirty="0">
                <a:latin typeface="Times New Roman" panose="02020603050405020304" pitchFamily="18" charset="0"/>
                <a:cs typeface="Times New Roman" panose="02020603050405020304" pitchFamily="18" charset="0"/>
              </a:rPr>
              <a:t>, the man tried to </a:t>
            </a:r>
            <a:r>
              <a:rPr lang="en-GB" altLang="zh-CN" sz="2400" u="sng" dirty="0">
                <a:solidFill>
                  <a:srgbClr val="FF0000"/>
                </a:solidFill>
                <a:latin typeface="Times New Roman" panose="02020603050405020304" pitchFamily="18" charset="0"/>
                <a:cs typeface="Times New Roman" panose="02020603050405020304" pitchFamily="18" charset="0"/>
              </a:rPr>
              <a:t>slip away quickly, his footsteps muffled by the crowd</a:t>
            </a:r>
            <a:r>
              <a:rPr lang="en-GB" altLang="zh-CN" sz="2400" dirty="0">
                <a:latin typeface="Times New Roman" panose="02020603050405020304" pitchFamily="18" charset="0"/>
                <a:cs typeface="Times New Roman" panose="02020603050405020304" pitchFamily="18" charset="0"/>
              </a:rPr>
              <a:t>, his heart racing with fear.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For a moment, the man disappeared among </a:t>
            </a:r>
            <a:r>
              <a:rPr lang="en-GB" altLang="zh-CN" sz="2400" u="sng" dirty="0">
                <a:solidFill>
                  <a:srgbClr val="FF0000"/>
                </a:solidFill>
                <a:latin typeface="Times New Roman" panose="02020603050405020304" pitchFamily="18" charset="0"/>
                <a:cs typeface="Times New Roman" panose="02020603050405020304" pitchFamily="18" charset="0"/>
              </a:rPr>
              <a:t>the bustling travelers</a:t>
            </a:r>
            <a:r>
              <a:rPr lang="en-GB" altLang="zh-CN" sz="2400" dirty="0">
                <a:latin typeface="Times New Roman" panose="02020603050405020304" pitchFamily="18" charset="0"/>
                <a:cs typeface="Times New Roman" panose="02020603050405020304" pitchFamily="18" charset="0"/>
              </a:rPr>
              <a:t>, but he was soon </a:t>
            </a:r>
            <a:r>
              <a:rPr lang="en-GB" altLang="zh-CN" sz="2400" u="sng" dirty="0">
                <a:solidFill>
                  <a:srgbClr val="FF0000"/>
                </a:solidFill>
                <a:latin typeface="Times New Roman" panose="02020603050405020304" pitchFamily="18" charset="0"/>
                <a:cs typeface="Times New Roman" panose="02020603050405020304" pitchFamily="18" charset="0"/>
              </a:rPr>
              <a:t>caught by the Officer, his wrist firmly gripped</a:t>
            </a:r>
            <a:r>
              <a:rPr lang="en-GB" altLang="zh-CN" sz="2400" dirty="0">
                <a:latin typeface="Times New Roman" panose="02020603050405020304" pitchFamily="18" charset="0"/>
                <a:cs typeface="Times New Roman" panose="02020603050405020304" pitchFamily="18" charset="0"/>
              </a:rPr>
              <a:t>, and placed under arrest.</a:t>
            </a:r>
            <a:endParaRPr lang="en-GB" altLang="zh-CN" sz="2400" dirty="0">
              <a:latin typeface="Times New Roman" panose="02020603050405020304" pitchFamily="18" charset="0"/>
              <a:cs typeface="Times New Roman" panose="02020603050405020304" pitchFamily="18" charset="0"/>
            </a:endParaRPr>
          </a:p>
          <a:p>
            <a:br>
              <a:rPr lang="en-GB" altLang="zh-CN" sz="2400" dirty="0">
                <a:latin typeface="Times New Roman" panose="02020603050405020304" pitchFamily="18" charset="0"/>
                <a:cs typeface="Times New Roman" panose="02020603050405020304" pitchFamily="18" charset="0"/>
              </a:rPr>
            </a:b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5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5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Effect transition="in" filter="wipe(left)">
                                      <p:cBhvr>
                                        <p:cTn id="42" dur="500"/>
                                        <p:tgtEl>
                                          <p:spTgt spid="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Effect transition="in" filter="wipe(left)">
                                      <p:cBhvr>
                                        <p:cTn id="4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Eight</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Story development</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文本, 应用程序&#10;&#10;AI 生成的内容可能不正确。"/>
          <p:cNvPicPr>
            <a:picLocks noChangeAspect="1"/>
          </p:cNvPicPr>
          <p:nvPr/>
        </p:nvPicPr>
        <p:blipFill>
          <a:blip r:embed="rId1">
            <a:extLst>
              <a:ext uri="{28A0092B-C50C-407E-A947-70E740481C1C}">
                <a14:useLocalDpi xmlns:a14="http://schemas.microsoft.com/office/drawing/2010/main" val="0"/>
              </a:ext>
            </a:extLst>
          </a:blip>
          <a:srcRect l="7980" r="1606"/>
          <a:stretch>
            <a:fillRect/>
          </a:stretch>
        </p:blipFill>
        <p:spPr>
          <a:xfrm>
            <a:off x="0" y="-1"/>
            <a:ext cx="12192000" cy="693374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048000" y="474345"/>
            <a:ext cx="6096000" cy="369332"/>
          </a:xfrm>
          <a:prstGeom prst="rect">
            <a:avLst/>
          </a:prstGeom>
          <a:noFill/>
        </p:spPr>
        <p:txBody>
          <a:bodyPr wrap="square">
            <a:spAutoFit/>
          </a:bodyPr>
          <a:lstStyle/>
          <a:p>
            <a:pPr>
              <a:buNone/>
            </a:pPr>
            <a:r>
              <a:rPr lang="zh-CN" altLang="en-US" b="1" dirty="0"/>
              <a:t> </a:t>
            </a:r>
            <a:endParaRPr lang="en-GB" altLang="zh-CN" dirty="0"/>
          </a:p>
        </p:txBody>
      </p:sp>
      <p:sp>
        <p:nvSpPr>
          <p:cNvPr id="3" name="文本框 2"/>
          <p:cNvSpPr txBox="1"/>
          <p:nvPr/>
        </p:nvSpPr>
        <p:spPr>
          <a:xfrm>
            <a:off x="169331" y="1067012"/>
            <a:ext cx="11700935" cy="2677656"/>
          </a:xfrm>
          <a:prstGeom prst="rect">
            <a:avLst/>
          </a:prstGeom>
          <a:noFill/>
        </p:spPr>
        <p:txBody>
          <a:bodyPr wrap="square">
            <a:spAutoFit/>
          </a:bodyPr>
          <a:lstStyle/>
          <a:p>
            <a:pPr>
              <a:buNone/>
            </a:pPr>
            <a:r>
              <a:rPr lang="en-US" altLang="zh-CN" sz="2800" b="1" i="1" dirty="0">
                <a:latin typeface="Times New Roman" panose="02020603050405020304" pitchFamily="18" charset="0"/>
                <a:cs typeface="Times New Roman" panose="02020603050405020304" pitchFamily="18" charset="0"/>
              </a:rPr>
              <a:t>Para.1 </a:t>
            </a:r>
            <a:br>
              <a:rPr lang="zh-CN" altLang="en-US" sz="2800" i="1" dirty="0">
                <a:latin typeface="Times New Roman" panose="02020603050405020304" pitchFamily="18" charset="0"/>
                <a:cs typeface="Times New Roman" panose="02020603050405020304" pitchFamily="18" charset="0"/>
              </a:rPr>
            </a:br>
            <a:r>
              <a:rPr lang="en-GB" altLang="zh-CN" sz="2800" i="1" dirty="0">
                <a:latin typeface="Times New Roman" panose="02020603050405020304" pitchFamily="18" charset="0"/>
                <a:cs typeface="Times New Roman" panose="02020603050405020304" pitchFamily="18" charset="0"/>
              </a:rPr>
              <a:t>As I finally zipped up my suitcase and prepared to leave, a sudden thought crossed my mind.</a:t>
            </a:r>
            <a:endParaRPr lang="en-GB" altLang="zh-CN" sz="2800" i="1" dirty="0">
              <a:latin typeface="Times New Roman" panose="02020603050405020304" pitchFamily="18" charset="0"/>
              <a:cs typeface="Times New Roman" panose="02020603050405020304" pitchFamily="18" charset="0"/>
            </a:endParaRPr>
          </a:p>
          <a:p>
            <a:pPr>
              <a:buNone/>
            </a:pPr>
            <a:r>
              <a:rPr lang="en-US" altLang="zh-CN" sz="2800" b="1" i="1" dirty="0">
                <a:latin typeface="Times New Roman" panose="02020603050405020304" pitchFamily="18" charset="0"/>
                <a:cs typeface="Times New Roman" panose="02020603050405020304" pitchFamily="18" charset="0"/>
              </a:rPr>
              <a:t>Para.2 </a:t>
            </a:r>
            <a:br>
              <a:rPr lang="zh-CN" altLang="en-US" sz="2800" i="1" dirty="0">
                <a:latin typeface="Times New Roman" panose="02020603050405020304" pitchFamily="18" charset="0"/>
                <a:cs typeface="Times New Roman" panose="02020603050405020304" pitchFamily="18" charset="0"/>
              </a:rPr>
            </a:br>
            <a:r>
              <a:rPr lang="en-GB" altLang="zh-CN" sz="2800" i="1" dirty="0">
                <a:latin typeface="Times New Roman" panose="02020603050405020304" pitchFamily="18" charset="0"/>
                <a:cs typeface="Times New Roman" panose="02020603050405020304" pitchFamily="18" charset="0"/>
              </a:rPr>
              <a:t>As I walked through the crowded airport terminal, I couldn’t help but chuckle at how absurd the whole situation had been. </a:t>
            </a:r>
            <a:endParaRPr lang="en-GB" altLang="zh-CN" sz="2800" i="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 y="-84665"/>
            <a:ext cx="12192001" cy="7109639"/>
          </a:xfrm>
          <a:prstGeom prst="rect">
            <a:avLst/>
          </a:prstGeom>
          <a:noFill/>
        </p:spPr>
        <p:txBody>
          <a:bodyPr wrap="square">
            <a:spAutoFit/>
          </a:bodyPr>
          <a:lstStyle/>
          <a:p>
            <a:pPr algn="just">
              <a:buNone/>
            </a:pPr>
            <a:r>
              <a:rPr lang="en-US" altLang="zh-CN" sz="2400" b="1" dirty="0">
                <a:latin typeface="Times New Roman" panose="02020603050405020304" pitchFamily="18" charset="0"/>
                <a:cs typeface="Times New Roman" panose="02020603050405020304" pitchFamily="18" charset="0"/>
              </a:rPr>
              <a:t>Para.1  </a:t>
            </a:r>
            <a:r>
              <a:rPr lang="en-GB" altLang="zh-CN" sz="2400" dirty="0">
                <a:latin typeface="Times New Roman" panose="02020603050405020304" pitchFamily="18" charset="0"/>
                <a:cs typeface="Times New Roman" panose="02020603050405020304" pitchFamily="18" charset="0"/>
              </a:rPr>
              <a:t>As I finally zipped up my suitcase and prepared to leave, a sudden thought crossed my mind</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I had narrowly avoided trouble with something as trivial as hair-oil. The Officer stood silently for a moment, still holding the bottle in his hand, the faint </a:t>
            </a:r>
            <a:r>
              <a:rPr lang="en-GB" altLang="zh-CN" sz="2400" b="1" dirty="0">
                <a:latin typeface="Times New Roman" panose="02020603050405020304" pitchFamily="18" charset="0"/>
                <a:cs typeface="Times New Roman" panose="02020603050405020304" pitchFamily="18" charset="0"/>
              </a:rPr>
              <a:t>smell of the hair-oil</a:t>
            </a:r>
            <a:r>
              <a:rPr lang="en-GB" altLang="zh-CN" sz="2400" dirty="0">
                <a:latin typeface="Times New Roman" panose="02020603050405020304" pitchFamily="18" charset="0"/>
                <a:cs typeface="Times New Roman" panose="02020603050405020304" pitchFamily="18" charset="0"/>
              </a:rPr>
              <a:t> lingering in the air. He seemed unsure whether to apologize for his initial suspicion or simply move on. "Next time, be sure to declare everything," he said with a slight grin, his voice laced with a mix of amusement and mild reproach. His </a:t>
            </a:r>
            <a:r>
              <a:rPr lang="en-GB" altLang="zh-CN" sz="2400" b="1" dirty="0">
                <a:latin typeface="Times New Roman" panose="02020603050405020304" pitchFamily="18" charset="0"/>
                <a:cs typeface="Times New Roman" panose="02020603050405020304" pitchFamily="18" charset="0"/>
              </a:rPr>
              <a:t>eyes</a:t>
            </a:r>
            <a:r>
              <a:rPr lang="en-GB" altLang="zh-CN" sz="2400" dirty="0">
                <a:latin typeface="Times New Roman" panose="02020603050405020304" pitchFamily="18" charset="0"/>
                <a:cs typeface="Times New Roman" panose="02020603050405020304" pitchFamily="18" charset="0"/>
              </a:rPr>
              <a:t> met mine, and for a brief moment, I saw an almost reluctant acknowledgment of the situation. With that, I nodded and quickly made my way toward the exit, feeling a sense of </a:t>
            </a:r>
            <a:r>
              <a:rPr lang="en-GB" altLang="zh-CN" sz="2400" b="1" dirty="0">
                <a:latin typeface="Times New Roman" panose="02020603050405020304" pitchFamily="18" charset="0"/>
                <a:cs typeface="Times New Roman" panose="02020603050405020304" pitchFamily="18" charset="0"/>
              </a:rPr>
              <a:t>relief</a:t>
            </a:r>
            <a:r>
              <a:rPr lang="en-GB" altLang="zh-CN" sz="2400" dirty="0">
                <a:latin typeface="Times New Roman" panose="02020603050405020304" pitchFamily="18" charset="0"/>
                <a:cs typeface="Times New Roman" panose="02020603050405020304" pitchFamily="18" charset="0"/>
              </a:rPr>
              <a:t> wash over me, the </a:t>
            </a:r>
            <a:r>
              <a:rPr lang="en-GB" altLang="zh-CN" sz="2400" b="1" dirty="0">
                <a:latin typeface="Times New Roman" panose="02020603050405020304" pitchFamily="18" charset="0"/>
                <a:cs typeface="Times New Roman" panose="02020603050405020304" pitchFamily="18" charset="0"/>
              </a:rPr>
              <a:t>clattering sounds</a:t>
            </a:r>
            <a:r>
              <a:rPr lang="en-GB" altLang="zh-CN" sz="2400" dirty="0">
                <a:latin typeface="Times New Roman" panose="02020603050405020304" pitchFamily="18" charset="0"/>
                <a:cs typeface="Times New Roman" panose="02020603050405020304" pitchFamily="18" charset="0"/>
              </a:rPr>
              <a:t> of the busy terminal now sounding faintly in the distance.</a:t>
            </a:r>
            <a:endParaRPr lang="en-GB" altLang="zh-CN" sz="2400" dirty="0">
              <a:latin typeface="Times New Roman" panose="02020603050405020304" pitchFamily="18" charset="0"/>
              <a:cs typeface="Times New Roman" panose="02020603050405020304" pitchFamily="18" charset="0"/>
            </a:endParaRPr>
          </a:p>
          <a:p>
            <a:pPr algn="just">
              <a:buNone/>
            </a:pPr>
            <a:r>
              <a:rPr lang="en-US" altLang="zh-CN" sz="2400" b="1" dirty="0">
                <a:latin typeface="Times New Roman" panose="02020603050405020304" pitchFamily="18" charset="0"/>
                <a:cs typeface="Times New Roman" panose="02020603050405020304" pitchFamily="18" charset="0"/>
              </a:rPr>
              <a:t>Para.2  </a:t>
            </a:r>
            <a:r>
              <a:rPr lang="en-GB" altLang="zh-CN" sz="2400" dirty="0">
                <a:latin typeface="Times New Roman" panose="02020603050405020304" pitchFamily="18" charset="0"/>
                <a:cs typeface="Times New Roman" panose="02020603050405020304" pitchFamily="18" charset="0"/>
              </a:rPr>
              <a:t>As I walked through the crowded airport terminal, I couldn’t help but chuckle at how absurd the whole situation had been. I couldn’t help but chuckle at how absurd the whole situation had been. The memory of the Officer’s </a:t>
            </a:r>
            <a:r>
              <a:rPr lang="en-GB" altLang="zh-CN" sz="2400" b="1" dirty="0">
                <a:latin typeface="Times New Roman" panose="02020603050405020304" pitchFamily="18" charset="0"/>
                <a:cs typeface="Times New Roman" panose="02020603050405020304" pitchFamily="18" charset="0"/>
              </a:rPr>
              <a:t>skeptical expression</a:t>
            </a:r>
            <a:r>
              <a:rPr lang="en-GB" altLang="zh-CN" sz="2400" dirty="0">
                <a:latin typeface="Times New Roman" panose="02020603050405020304" pitchFamily="18" charset="0"/>
                <a:cs typeface="Times New Roman" panose="02020603050405020304" pitchFamily="18" charset="0"/>
              </a:rPr>
              <a:t> and the awkward moment of him sniffing the bottle stayed with me, as vivid as if it had just happened. It made me realize how easy it is for misunderstandings to arise, especially when it comes to Customs. The </a:t>
            </a:r>
            <a:r>
              <a:rPr lang="en-GB" altLang="zh-CN" sz="2400" b="1" dirty="0">
                <a:latin typeface="Times New Roman" panose="02020603050405020304" pitchFamily="18" charset="0"/>
                <a:cs typeface="Times New Roman" panose="02020603050405020304" pitchFamily="18" charset="0"/>
              </a:rPr>
              <a:t>soft hum</a:t>
            </a:r>
            <a:r>
              <a:rPr lang="en-GB" altLang="zh-CN" sz="2400" dirty="0">
                <a:latin typeface="Times New Roman" panose="02020603050405020304" pitchFamily="18" charset="0"/>
                <a:cs typeface="Times New Roman" panose="02020603050405020304" pitchFamily="18" charset="0"/>
              </a:rPr>
              <a:t> of the airport's fluorescent lights overhead, along with the bustling </a:t>
            </a:r>
            <a:r>
              <a:rPr lang="en-GB" altLang="zh-CN" sz="2400" b="1" dirty="0">
                <a:latin typeface="Times New Roman" panose="02020603050405020304" pitchFamily="18" charset="0"/>
                <a:cs typeface="Times New Roman" panose="02020603050405020304" pitchFamily="18" charset="0"/>
              </a:rPr>
              <a:t>footsteps</a:t>
            </a:r>
            <a:r>
              <a:rPr lang="en-GB" altLang="zh-CN" sz="2400" dirty="0">
                <a:latin typeface="Times New Roman" panose="02020603050405020304" pitchFamily="18" charset="0"/>
                <a:cs typeface="Times New Roman" panose="02020603050405020304" pitchFamily="18" charset="0"/>
              </a:rPr>
              <a:t> around me, reminded me how ordinary the experience seemed in comparison to how intense it had felt in the moment. Still, I was grateful for the experience—it was a reminder that even the smallest details could cause an uproar. With a deep breath, I left the Customs area behind, ready to continue my journey, this time a little more aware of what might lie ahead.</a:t>
            </a:r>
            <a:endParaRPr lang="en-GB" altLang="zh-CN"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Nine</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738885" y="3058380"/>
            <a:ext cx="8078049"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Vocabulary reinforcement</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stretch>
            <a:fillRect/>
          </a:stretch>
        </p:blipFill>
        <p:spPr>
          <a:xfrm flipH="1">
            <a:off x="10276114" y="4943060"/>
            <a:ext cx="1909688" cy="1934329"/>
          </a:xfrm>
          <a:prstGeom prst="rect">
            <a:avLst/>
          </a:prstGeom>
        </p:spPr>
      </p:pic>
      <p:sp>
        <p:nvSpPr>
          <p:cNvPr id="3" name="文本框 2"/>
          <p:cNvSpPr txBox="1"/>
          <p:nvPr/>
        </p:nvSpPr>
        <p:spPr>
          <a:xfrm>
            <a:off x="172420" y="26894"/>
            <a:ext cx="1716175"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Word</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Bank</a:t>
            </a:r>
            <a:endParaRPr kumimoji="1" lang="zh-CN" altLang="en-US" sz="2400" b="1" dirty="0">
              <a:latin typeface="Times New Roman" panose="02020603050405020304" pitchFamily="18" charset="0"/>
              <a:cs typeface="Times New Roman" panose="02020603050405020304" pitchFamily="18" charset="0"/>
            </a:endParaRPr>
          </a:p>
        </p:txBody>
      </p:sp>
      <p:sp>
        <p:nvSpPr>
          <p:cNvPr id="32" name="文本框 31"/>
          <p:cNvSpPr txBox="1"/>
          <p:nvPr/>
        </p:nvSpPr>
        <p:spPr>
          <a:xfrm>
            <a:off x="0" y="434232"/>
            <a:ext cx="12019580" cy="6001643"/>
          </a:xfrm>
          <a:prstGeom prst="rect">
            <a:avLst/>
          </a:prstGeom>
          <a:noFill/>
        </p:spPr>
        <p:txBody>
          <a:bodyPr wrap="square">
            <a:spAutoFit/>
          </a:bodyPr>
          <a:lstStyle/>
          <a:p>
            <a:pPr marL="457200" indent="-457200">
              <a:buAutoNum type="arabicPeriod"/>
            </a:pPr>
            <a:r>
              <a:rPr kumimoji="1" lang="en-US" altLang="zh-CN" sz="2400" b="1" dirty="0">
                <a:solidFill>
                  <a:srgbClr val="0070C0"/>
                </a:solidFill>
                <a:latin typeface="Times New Roman" panose="02020603050405020304" pitchFamily="18" charset="0"/>
                <a:cs typeface="Times New Roman" panose="02020603050405020304" pitchFamily="18" charset="0"/>
              </a:rPr>
              <a:t>guilty</a:t>
            </a:r>
            <a:r>
              <a:rPr kumimoji="1" lang="zh-CN" altLang="en-US" sz="2400" b="1" dirty="0">
                <a:solidFill>
                  <a:srgbClr val="0070C0"/>
                </a:solidFill>
                <a:latin typeface="Times New Roman" panose="02020603050405020304" pitchFamily="18" charset="0"/>
                <a:cs typeface="Times New Roman" panose="02020603050405020304" pitchFamily="18" charset="0"/>
              </a:rPr>
              <a:t>   </a:t>
            </a:r>
            <a:r>
              <a:rPr kumimoji="1" lang="en-US" altLang="zh-CN" sz="2400" b="1" dirty="0">
                <a:solidFill>
                  <a:srgbClr val="0070C0"/>
                </a:solidFill>
                <a:latin typeface="Times New Roman" panose="02020603050405020304" pitchFamily="18" charset="0"/>
                <a:cs typeface="Times New Roman" panose="02020603050405020304" pitchFamily="18" charset="0"/>
              </a:rPr>
              <a:t>——</a:t>
            </a:r>
            <a:r>
              <a:rPr kumimoji="1" lang="zh-CN" altLang="en-US" sz="2400" b="1" dirty="0">
                <a:solidFill>
                  <a:srgbClr val="0070C0"/>
                </a:solidFill>
                <a:latin typeface="Times New Roman" panose="02020603050405020304" pitchFamily="18" charset="0"/>
                <a:cs typeface="Times New Roman" panose="02020603050405020304" pitchFamily="18" charset="0"/>
              </a:rPr>
              <a:t> </a:t>
            </a:r>
            <a:r>
              <a:rPr kumimoji="1" lang="en-US" altLang="zh-CN" sz="2400" b="1" dirty="0">
                <a:solidFill>
                  <a:srgbClr val="0070C0"/>
                </a:solidFill>
                <a:latin typeface="Times New Roman" panose="02020603050405020304" pitchFamily="18" charset="0"/>
                <a:cs typeface="Times New Roman" panose="02020603050405020304" pitchFamily="18" charset="0"/>
              </a:rPr>
              <a:t>adv</a:t>
            </a:r>
            <a:endParaRPr kumimoji="1" lang="en-US" altLang="zh-CN" sz="2400" b="1" dirty="0">
              <a:solidFill>
                <a:srgbClr val="0070C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feel guilty </a:t>
            </a:r>
            <a:r>
              <a:rPr lang="en-GB" altLang="zh-CN" sz="2400" b="1" dirty="0">
                <a:solidFill>
                  <a:srgbClr val="FF0000"/>
                </a:solidFill>
                <a:latin typeface="Times New Roman" panose="02020603050405020304" pitchFamily="18" charset="0"/>
                <a:cs typeface="Times New Roman" panose="02020603050405020304" pitchFamily="18" charset="0"/>
              </a:rPr>
              <a:t>about (doing) </a:t>
            </a:r>
            <a:r>
              <a:rPr lang="en-GB" altLang="zh-CN" sz="2400" b="1" dirty="0" err="1">
                <a:solidFill>
                  <a:srgbClr val="FF0000"/>
                </a:solidFill>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对（做）某事感到内疚</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 guilty </a:t>
            </a:r>
            <a:r>
              <a:rPr lang="en-GB" altLang="zh-CN" sz="2400" b="1" dirty="0">
                <a:solidFill>
                  <a:srgbClr val="FF0000"/>
                </a:solidFill>
                <a:latin typeface="Times New Roman" panose="02020603050405020304" pitchFamily="18" charset="0"/>
                <a:cs typeface="Times New Roman" panose="02020603050405020304" pitchFamily="18" charset="0"/>
              </a:rPr>
              <a:t>of (</a:t>
            </a:r>
            <a:r>
              <a:rPr lang="en-GB" altLang="zh-CN" sz="2400" b="1" dirty="0" err="1">
                <a:solidFill>
                  <a:srgbClr val="FF0000"/>
                </a:solidFill>
                <a:latin typeface="Times New Roman" panose="02020603050405020304" pitchFamily="18" charset="0"/>
                <a:cs typeface="Times New Roman" panose="02020603050405020304" pitchFamily="18" charset="0"/>
              </a:rPr>
              <a:t>sth</a:t>
            </a:r>
            <a:r>
              <a:rPr lang="en-GB" altLang="zh-CN" sz="2400" b="1" dirty="0">
                <a:solidFill>
                  <a:srgbClr val="FF0000"/>
                </a:solidFill>
                <a:latin typeface="Times New Roman" panose="02020603050405020304" pitchFamily="18" charset="0"/>
                <a:cs typeface="Times New Roman" panose="02020603050405020304" pitchFamily="18" charset="0"/>
              </a:rPr>
              <a:t>./doing </a:t>
            </a:r>
            <a:r>
              <a:rPr lang="en-GB" altLang="zh-CN" sz="2400" b="1" dirty="0" err="1">
                <a:solidFill>
                  <a:srgbClr val="FF0000"/>
                </a:solidFill>
                <a:latin typeface="Times New Roman" panose="02020603050405020304" pitchFamily="18" charset="0"/>
                <a:cs typeface="Times New Roman" panose="02020603050405020304" pitchFamily="18" charset="0"/>
              </a:rPr>
              <a:t>sth</a:t>
            </a:r>
            <a:r>
              <a:rPr lang="en-GB"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犯有</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罪；对</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负有责任</a:t>
            </a:r>
            <a:endParaRPr lang="zh-CN" altLang="en-US"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The </a:t>
            </a:r>
            <a:r>
              <a:rPr lang="en-GB" altLang="zh-CN" sz="2400" b="1" dirty="0">
                <a:solidFill>
                  <a:srgbClr val="FF0000"/>
                </a:solidFill>
                <a:latin typeface="Times New Roman" panose="02020603050405020304" pitchFamily="18" charset="0"/>
                <a:cs typeface="Times New Roman" panose="02020603050405020304" pitchFamily="18" charset="0"/>
              </a:rPr>
              <a:t>defendant</a:t>
            </a:r>
            <a:r>
              <a:rPr lang="en-GB" altLang="zh-CN" sz="2400" b="1" dirty="0">
                <a:latin typeface="Times New Roman" panose="02020603050405020304" pitchFamily="18" charset="0"/>
                <a:cs typeface="Times New Roman" panose="02020603050405020304" pitchFamily="18" charset="0"/>
              </a:rPr>
              <a:t> decided to </a:t>
            </a:r>
            <a:r>
              <a:rPr lang="en-GB" altLang="zh-CN" sz="2400" b="1" dirty="0">
                <a:solidFill>
                  <a:srgbClr val="FF0000"/>
                </a:solidFill>
                <a:latin typeface="Times New Roman" panose="02020603050405020304" pitchFamily="18" charset="0"/>
                <a:cs typeface="Times New Roman" panose="02020603050405020304" pitchFamily="18" charset="0"/>
              </a:rPr>
              <a:t>plead guilty </a:t>
            </a:r>
            <a:r>
              <a:rPr lang="en-GB" altLang="zh-CN" sz="2400" b="1" dirty="0">
                <a:latin typeface="Times New Roman" panose="02020603050405020304" pitchFamily="18" charset="0"/>
                <a:cs typeface="Times New Roman" panose="02020603050405020304" pitchFamily="18" charset="0"/>
              </a:rPr>
              <a:t>to avoid a longer </a:t>
            </a:r>
            <a:r>
              <a:rPr lang="en-GB" altLang="zh-CN" sz="2400" b="1" dirty="0">
                <a:solidFill>
                  <a:srgbClr val="FF0000"/>
                </a:solidFill>
                <a:latin typeface="Times New Roman" panose="02020603050405020304" pitchFamily="18" charset="0"/>
                <a:cs typeface="Times New Roman" panose="02020603050405020304" pitchFamily="18" charset="0"/>
              </a:rPr>
              <a:t>sentence</a:t>
            </a:r>
            <a:r>
              <a:rPr lang="en-GB" altLang="zh-CN"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a:p>
            <a:r>
              <a:rPr lang="zh-CN" altLang="en-US" sz="2400" b="1" dirty="0">
                <a:latin typeface="Times New Roman" panose="02020603050405020304" pitchFamily="18" charset="0"/>
                <a:cs typeface="Times New Roman" panose="02020603050405020304" pitchFamily="18" charset="0"/>
              </a:rPr>
              <a:t>被告决定</a:t>
            </a:r>
            <a:r>
              <a:rPr lang="zh-CN" altLang="en-US" sz="2400" b="1" dirty="0">
                <a:solidFill>
                  <a:srgbClr val="FF0000"/>
                </a:solidFill>
                <a:latin typeface="Times New Roman" panose="02020603050405020304" pitchFamily="18" charset="0"/>
                <a:cs typeface="Times New Roman" panose="02020603050405020304" pitchFamily="18" charset="0"/>
              </a:rPr>
              <a:t>认罪（</a:t>
            </a:r>
            <a:r>
              <a:rPr lang="en-US" altLang="zh-CN" sz="2400" b="1" dirty="0">
                <a:solidFill>
                  <a:srgbClr val="FF0000"/>
                </a:solidFill>
                <a:latin typeface="Times New Roman" panose="02020603050405020304" pitchFamily="18" charset="0"/>
                <a:cs typeface="Times New Roman" panose="02020603050405020304" pitchFamily="18" charset="0"/>
              </a:rPr>
              <a:t>plead</a:t>
            </a:r>
            <a:r>
              <a:rPr lang="zh-CN" altLang="en-US" sz="2400" b="1" dirty="0">
                <a:solidFill>
                  <a:srgbClr val="FF0000"/>
                </a:solidFill>
                <a:latin typeface="Times New Roman" panose="02020603050405020304" pitchFamily="18" charset="0"/>
                <a:cs typeface="Times New Roman" panose="02020603050405020304" pitchFamily="18" charset="0"/>
              </a:rPr>
              <a:t> </a:t>
            </a:r>
            <a:r>
              <a:rPr lang="en-US" altLang="zh-CN" sz="2400" b="1" dirty="0">
                <a:solidFill>
                  <a:srgbClr val="FF0000"/>
                </a:solidFill>
                <a:latin typeface="Times New Roman" panose="02020603050405020304" pitchFamily="18" charset="0"/>
                <a:cs typeface="Times New Roman" panose="02020603050405020304" pitchFamily="18" charset="0"/>
              </a:rPr>
              <a:t>guilty</a:t>
            </a:r>
            <a:r>
              <a:rPr lang="zh-CN" altLang="en-US" sz="2400" b="1" dirty="0">
                <a:solidFill>
                  <a:srgbClr val="FF0000"/>
                </a:solidFill>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，以避免受到更长的刑期处罚。</a:t>
            </a:r>
            <a:endParaRPr lang="en-GB" altLang="zh-CN" sz="2400" b="1" dirty="0">
              <a:latin typeface="Times New Roman" panose="02020603050405020304" pitchFamily="18" charset="0"/>
              <a:cs typeface="Times New Roman" panose="02020603050405020304" pitchFamily="18" charset="0"/>
            </a:endParaRPr>
          </a:p>
          <a:p>
            <a:r>
              <a:rPr lang="en-GB" altLang="zh-CN" sz="2400" b="1" dirty="0">
                <a:solidFill>
                  <a:srgbClr val="0070C0"/>
                </a:solidFill>
                <a:latin typeface="Times New Roman" panose="02020603050405020304" pitchFamily="18" charset="0"/>
                <a:cs typeface="Times New Roman" panose="02020603050405020304" pitchFamily="18" charset="0"/>
              </a:rPr>
              <a:t>2. tolerant /ˈ</a:t>
            </a:r>
            <a:r>
              <a:rPr lang="en-GB" altLang="zh-CN" sz="2400" b="1" dirty="0" err="1">
                <a:solidFill>
                  <a:srgbClr val="0070C0"/>
                </a:solidFill>
                <a:latin typeface="Times New Roman" panose="02020603050405020304" pitchFamily="18" charset="0"/>
                <a:cs typeface="Times New Roman" panose="02020603050405020304" pitchFamily="18" charset="0"/>
              </a:rPr>
              <a:t>tɒlərənt</a:t>
            </a:r>
            <a:r>
              <a:rPr lang="en-GB" altLang="zh-CN" sz="2400" b="1" dirty="0">
                <a:solidFill>
                  <a:srgbClr val="0070C0"/>
                </a:solidFill>
                <a:latin typeface="Times New Roman" panose="02020603050405020304" pitchFamily="18" charset="0"/>
                <a:cs typeface="Times New Roman" panose="02020603050405020304" pitchFamily="18" charset="0"/>
              </a:rPr>
              <a:t>/ (adj.) 	</a:t>
            </a:r>
            <a:r>
              <a:rPr lang="zh-CN" altLang="en-US" sz="2400" b="1" dirty="0">
                <a:solidFill>
                  <a:srgbClr val="0070C0"/>
                </a:solidFill>
                <a:latin typeface="Times New Roman" panose="02020603050405020304" pitchFamily="18" charset="0"/>
                <a:cs typeface="Times New Roman" panose="02020603050405020304" pitchFamily="18" charset="0"/>
              </a:rPr>
              <a:t>容忍的；宽容的</a:t>
            </a:r>
            <a:r>
              <a:rPr lang="en-US" altLang="zh-CN" sz="2400" b="1" dirty="0">
                <a:solidFill>
                  <a:srgbClr val="0070C0"/>
                </a:solidFill>
                <a:latin typeface="Times New Roman" panose="02020603050405020304" pitchFamily="18" charset="0"/>
                <a:cs typeface="Times New Roman" panose="02020603050405020304" pitchFamily="18" charset="0"/>
              </a:rPr>
              <a:t>——v</a:t>
            </a:r>
            <a:r>
              <a:rPr lang="zh-CN" altLang="en-US" sz="2400" b="1" dirty="0">
                <a:solidFill>
                  <a:srgbClr val="0070C0"/>
                </a:solidFill>
                <a:latin typeface="Times New Roman" panose="02020603050405020304" pitchFamily="18" charset="0"/>
                <a:cs typeface="Times New Roman" panose="02020603050405020304" pitchFamily="18" charset="0"/>
              </a:rPr>
              <a:t> 容忍               </a:t>
            </a:r>
            <a:r>
              <a:rPr lang="en-US" altLang="zh-CN" sz="2400" b="1" dirty="0">
                <a:solidFill>
                  <a:srgbClr val="0070C0"/>
                </a:solidFill>
                <a:latin typeface="Times New Roman" panose="02020603050405020304" pitchFamily="18" charset="0"/>
                <a:cs typeface="Times New Roman" panose="02020603050405020304" pitchFamily="18" charset="0"/>
              </a:rPr>
              <a:t>——</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US" altLang="zh-CN" sz="2400" b="1" dirty="0">
                <a:solidFill>
                  <a:srgbClr val="0070C0"/>
                </a:solidFill>
                <a:latin typeface="Times New Roman" panose="02020603050405020304" pitchFamily="18" charset="0"/>
                <a:cs typeface="Times New Roman" panose="02020603050405020304" pitchFamily="18" charset="0"/>
              </a:rPr>
              <a:t>n</a:t>
            </a:r>
            <a:r>
              <a:rPr lang="zh-CN" altLang="en-US" sz="2400" b="1" dirty="0">
                <a:solidFill>
                  <a:srgbClr val="0070C0"/>
                </a:solidFill>
                <a:latin typeface="Times New Roman" panose="02020603050405020304" pitchFamily="18" charset="0"/>
                <a:cs typeface="Times New Roman" panose="02020603050405020304" pitchFamily="18" charset="0"/>
              </a:rPr>
              <a:t>忍受，容忍</a:t>
            </a:r>
            <a:endParaRPr lang="zh-CN" altLang="en-US" sz="2400" b="1" dirty="0">
              <a:solidFill>
                <a:srgbClr val="0070C0"/>
              </a:solidFill>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A healthy society should </a:t>
            </a:r>
            <a:r>
              <a:rPr lang="en-GB" altLang="zh-CN" sz="2400" b="1" u="sng" dirty="0">
                <a:solidFill>
                  <a:srgbClr val="FF0000"/>
                </a:solidFill>
                <a:latin typeface="Times New Roman" panose="02020603050405020304" pitchFamily="18" charset="0"/>
                <a:cs typeface="Times New Roman" panose="02020603050405020304" pitchFamily="18" charset="0"/>
              </a:rPr>
              <a:t>be tolerant ____</a:t>
            </a:r>
            <a:r>
              <a:rPr lang="en-GB" altLang="zh-CN" sz="2400" b="1" dirty="0">
                <a:latin typeface="Times New Roman" panose="02020603050405020304" pitchFamily="18" charset="0"/>
                <a:cs typeface="Times New Roman" panose="02020603050405020304" pitchFamily="18" charset="0"/>
              </a:rPr>
              <a:t>different opinions and </a:t>
            </a:r>
            <a:r>
              <a:rPr lang="en-US" altLang="zh-CN" sz="2400" b="1" dirty="0">
                <a:latin typeface="Times New Roman" panose="02020603050405020304" pitchFamily="18" charset="0"/>
                <a:cs typeface="Times New Roman" panose="02020603050405020304" pitchFamily="18" charset="0"/>
              </a:rPr>
              <a:t>_______(belief)</a:t>
            </a:r>
            <a:r>
              <a:rPr lang="en-GB" altLang="zh-CN" sz="2400" b="1" dirty="0">
                <a:latin typeface="Times New Roman" panose="02020603050405020304" pitchFamily="18" charset="0"/>
                <a:cs typeface="Times New Roman" panose="02020603050405020304" pitchFamily="18" charset="0"/>
              </a:rPr>
              <a:t>.</a:t>
            </a:r>
            <a:endParaRPr lang="en-GB" altLang="zh-CN" sz="2400" b="1"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 tolerant </a:t>
            </a:r>
            <a:r>
              <a:rPr lang="en-GB" altLang="zh-CN" sz="2400" b="1" dirty="0">
                <a:latin typeface="Times New Roman" panose="02020603050405020304" pitchFamily="18" charset="0"/>
                <a:cs typeface="Times New Roman" panose="02020603050405020304" pitchFamily="18" charset="0"/>
              </a:rPr>
              <a:t>of/towards sb./</a:t>
            </a:r>
            <a:r>
              <a:rPr lang="en-GB" altLang="zh-CN" sz="2400" b="1"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对某人</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某事宽容</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She refused to tolerate </a:t>
            </a:r>
            <a:r>
              <a:rPr lang="en-US" altLang="zh-CN" sz="2400" dirty="0">
                <a:latin typeface="Times New Roman" panose="02020603050405020304" pitchFamily="18" charset="0"/>
                <a:cs typeface="Times New Roman" panose="02020603050405020304" pitchFamily="18" charset="0"/>
              </a:rPr>
              <a:t>______________( call)  </a:t>
            </a:r>
            <a:r>
              <a:rPr lang="en-GB" altLang="zh-CN" sz="2400" dirty="0">
                <a:latin typeface="Times New Roman" panose="02020603050405020304" pitchFamily="18" charset="0"/>
                <a:cs typeface="Times New Roman" panose="02020603050405020304" pitchFamily="18" charset="0"/>
              </a:rPr>
              <a:t>a liar.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tolerate doing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容忍做某事）</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3. declare /</a:t>
            </a:r>
            <a:r>
              <a:rPr lang="en-GB" altLang="zh-CN" sz="2400" dirty="0" err="1">
                <a:latin typeface="Times New Roman" panose="02020603050405020304" pitchFamily="18" charset="0"/>
                <a:cs typeface="Times New Roman" panose="02020603050405020304" pitchFamily="18" charset="0"/>
              </a:rPr>
              <a:t>dɪˈkleə</a:t>
            </a:r>
            <a:r>
              <a:rPr lang="en-GB" altLang="zh-CN" sz="2400" dirty="0">
                <a:latin typeface="Times New Roman" panose="02020603050405020304" pitchFamily="18" charset="0"/>
                <a:cs typeface="Times New Roman" panose="02020603050405020304" pitchFamily="18" charset="0"/>
              </a:rPr>
              <a:t>(r)/ (v.) </a:t>
            </a:r>
            <a:r>
              <a:rPr lang="zh-CN" altLang="en-US" sz="2400" dirty="0">
                <a:latin typeface="Times New Roman" panose="02020603050405020304" pitchFamily="18" charset="0"/>
                <a:cs typeface="Times New Roman" panose="02020603050405020304" pitchFamily="18" charset="0"/>
              </a:rPr>
              <a:t>宣布；声明；申报</a:t>
            </a:r>
            <a:r>
              <a:rPr lang="en-US" altLang="zh-CN" sz="2400" dirty="0">
                <a:latin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cs typeface="Times New Roman" panose="02020603050405020304" pitchFamily="18" charset="0"/>
              </a:rPr>
              <a:t>声明，表白；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government has declared war </a:t>
            </a:r>
            <a:r>
              <a:rPr lang="en-US" altLang="zh-CN" sz="2400" dirty="0">
                <a:latin typeface="Times New Roman" panose="02020603050405020304" pitchFamily="18" charset="0"/>
                <a:cs typeface="Times New Roman" panose="02020603050405020304" pitchFamily="18" charset="0"/>
              </a:rPr>
              <a:t>_____ </a:t>
            </a:r>
            <a:r>
              <a:rPr lang="en-GB" altLang="zh-CN" sz="2400" dirty="0">
                <a:solidFill>
                  <a:srgbClr val="FF0000"/>
                </a:solidFill>
                <a:latin typeface="Times New Roman" panose="02020603050405020304" pitchFamily="18" charset="0"/>
                <a:cs typeface="Times New Roman" panose="02020603050405020304" pitchFamily="18" charset="0"/>
              </a:rPr>
              <a:t>illiteracy</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政府已宣布要扫除文盲。</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declare war on/against</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向</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）宣战</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declare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to customs 				</a:t>
            </a:r>
            <a:r>
              <a:rPr lang="zh-CN" altLang="en-US" sz="2400" dirty="0">
                <a:latin typeface="Times New Roman" panose="02020603050405020304" pitchFamily="18" charset="0"/>
                <a:cs typeface="Times New Roman" panose="02020603050405020304" pitchFamily="18" charset="0"/>
              </a:rPr>
              <a:t>向海关申报某物</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She declared her intentions </a:t>
            </a:r>
            <a:r>
              <a:rPr lang="en-GB" altLang="zh-CN" sz="2400" dirty="0">
                <a:solidFill>
                  <a:srgbClr val="FF0000"/>
                </a:solidFill>
                <a:latin typeface="Times New Roman" panose="02020603050405020304" pitchFamily="18" charset="0"/>
                <a:cs typeface="Times New Roman" panose="02020603050405020304" pitchFamily="18" charset="0"/>
              </a:rPr>
              <a:t>emphatically</a:t>
            </a:r>
            <a:r>
              <a:rPr lang="en-GB" altLang="zh-CN" sz="2400" dirty="0">
                <a:latin typeface="Times New Roman" panose="02020603050405020304" pitchFamily="18" charset="0"/>
                <a:cs typeface="Times New Roman" panose="02020603050405020304" pitchFamily="18" charset="0"/>
              </a:rPr>
              <a:t> /</a:t>
            </a:r>
            <a:r>
              <a:rPr lang="en-GB" altLang="zh-CN" sz="2400" dirty="0" err="1">
                <a:latin typeface="Times New Roman" panose="02020603050405020304" pitchFamily="18" charset="0"/>
                <a:cs typeface="Times New Roman" panose="02020603050405020304" pitchFamily="18" charset="0"/>
              </a:rPr>
              <a:t>ɪmˈfætɪkli</a:t>
            </a:r>
            <a:r>
              <a:rPr lang="en-GB" altLang="zh-CN" sz="2400" dirty="0">
                <a:latin typeface="Times New Roman" panose="02020603050405020304" pitchFamily="18" charset="0"/>
                <a:cs typeface="Times New Roman" panose="02020603050405020304" pitchFamily="18" charset="0"/>
              </a:rPr>
              <a:t>/, confidently, and </a:t>
            </a:r>
            <a:r>
              <a:rPr lang="en-GB" altLang="zh-CN" sz="2400" dirty="0">
                <a:solidFill>
                  <a:srgbClr val="FF0000"/>
                </a:solidFill>
                <a:latin typeface="Times New Roman" panose="02020603050405020304" pitchFamily="18" charset="0"/>
                <a:cs typeface="Times New Roman" panose="02020603050405020304" pitchFamily="18" charset="0"/>
              </a:rPr>
              <a:t>unflinchingly</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zh-CN" altLang="en-US" sz="2400" dirty="0"/>
              <a:t>她坚定、自信、毫不退缩地表明了她的意图。</a:t>
            </a:r>
            <a:r>
              <a:rPr lang="en-US" altLang="zh-CN" sz="2400" dirty="0">
                <a:latin typeface="Times New Roman" panose="02020603050405020304" pitchFamily="18" charset="0"/>
                <a:cs typeface="Times New Roman" panose="02020603050405020304" pitchFamily="18" charset="0"/>
              </a:rPr>
              <a:t>emphatically</a:t>
            </a:r>
            <a:r>
              <a:rPr lang="zh-CN" altLang="en-US" sz="2400" dirty="0">
                <a:latin typeface="Times New Roman" panose="02020603050405020304" pitchFamily="18" charset="0"/>
                <a:cs typeface="Times New Roman" panose="02020603050405020304" pitchFamily="18" charset="0"/>
              </a:rPr>
              <a:t>，强调地，有力地</a:t>
            </a:r>
            <a:endParaRPr lang="en-GB" altLang="zh-CN" sz="2400" dirty="0">
              <a:latin typeface="Times New Roman" panose="02020603050405020304" pitchFamily="18" charset="0"/>
              <a:cs typeface="Times New Roman" panose="02020603050405020304" pitchFamily="18" charset="0"/>
            </a:endParaRPr>
          </a:p>
        </p:txBody>
      </p:sp>
      <p:sp>
        <p:nvSpPr>
          <p:cNvPr id="33" name="矩形 32"/>
          <p:cNvSpPr/>
          <p:nvPr/>
        </p:nvSpPr>
        <p:spPr>
          <a:xfrm>
            <a:off x="1371600" y="874059"/>
            <a:ext cx="2460812"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矩形 33"/>
          <p:cNvSpPr/>
          <p:nvPr/>
        </p:nvSpPr>
        <p:spPr>
          <a:xfrm>
            <a:off x="1255058" y="1281397"/>
            <a:ext cx="2460812"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p:cNvSpPr txBox="1"/>
          <p:nvPr/>
        </p:nvSpPr>
        <p:spPr>
          <a:xfrm>
            <a:off x="2844394" y="412394"/>
            <a:ext cx="6145304" cy="461665"/>
          </a:xfrm>
          <a:prstGeom prst="rect">
            <a:avLst/>
          </a:prstGeom>
          <a:noFill/>
        </p:spPr>
        <p:txBody>
          <a:bodyPr wrap="square">
            <a:spAutoFit/>
          </a:bodyPr>
          <a:lstStyle/>
          <a:p>
            <a:r>
              <a:rPr kumimoji="1" lang="en-US" altLang="zh-CN" sz="2400" dirty="0">
                <a:solidFill>
                  <a:srgbClr val="FF0000"/>
                </a:solidFill>
                <a:latin typeface="Times New Roman" panose="02020603050405020304" pitchFamily="18" charset="0"/>
                <a:cs typeface="Times New Roman" panose="02020603050405020304" pitchFamily="18" charset="0"/>
              </a:rPr>
              <a:t>guiltily</a:t>
            </a:r>
            <a:endParaRPr lang="zh-CN" altLang="en-US" dirty="0">
              <a:solidFill>
                <a:srgbClr val="FF0000"/>
              </a:solidFill>
            </a:endParaRPr>
          </a:p>
        </p:txBody>
      </p:sp>
      <p:sp>
        <p:nvSpPr>
          <p:cNvPr id="43" name="文本框 42"/>
          <p:cNvSpPr txBox="1"/>
          <p:nvPr/>
        </p:nvSpPr>
        <p:spPr>
          <a:xfrm>
            <a:off x="7328646" y="2258601"/>
            <a:ext cx="2413745" cy="461665"/>
          </a:xfrm>
          <a:prstGeom prst="rect">
            <a:avLst/>
          </a:prstGeom>
          <a:noFill/>
        </p:spPr>
        <p:txBody>
          <a:bodyPr wrap="square">
            <a:spAutoFit/>
          </a:bodyPr>
          <a:lstStyle/>
          <a:p>
            <a:r>
              <a:rPr lang="en-GB" altLang="zh-CN" sz="2400" dirty="0">
                <a:solidFill>
                  <a:srgbClr val="FF0000"/>
                </a:solidFill>
                <a:latin typeface="Times New Roman" panose="02020603050405020304" pitchFamily="18" charset="0"/>
                <a:cs typeface="Times New Roman" panose="02020603050405020304" pitchFamily="18" charset="0"/>
              </a:rPr>
              <a:t>tolerate</a:t>
            </a:r>
            <a:endParaRPr lang="zh-CN" altLang="en-US" dirty="0">
              <a:solidFill>
                <a:srgbClr val="FF0000"/>
              </a:solidFill>
            </a:endParaRPr>
          </a:p>
        </p:txBody>
      </p:sp>
      <p:sp>
        <p:nvSpPr>
          <p:cNvPr id="45" name="文本框 44"/>
          <p:cNvSpPr txBox="1"/>
          <p:nvPr/>
        </p:nvSpPr>
        <p:spPr>
          <a:xfrm>
            <a:off x="10786783" y="2226981"/>
            <a:ext cx="1405217" cy="461665"/>
          </a:xfrm>
          <a:prstGeom prst="rect">
            <a:avLst/>
          </a:prstGeom>
          <a:noFill/>
        </p:spPr>
        <p:txBody>
          <a:bodyPr wrap="square">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tolerance</a:t>
            </a:r>
            <a:endParaRPr lang="zh-CN" altLang="en-US" dirty="0">
              <a:solidFill>
                <a:srgbClr val="FF0000"/>
              </a:solidFill>
            </a:endParaRPr>
          </a:p>
        </p:txBody>
      </p:sp>
      <p:sp>
        <p:nvSpPr>
          <p:cNvPr id="47" name="文本框 46"/>
          <p:cNvSpPr txBox="1"/>
          <p:nvPr/>
        </p:nvSpPr>
        <p:spPr>
          <a:xfrm>
            <a:off x="8374495" y="2634247"/>
            <a:ext cx="1230405"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beliefs</a:t>
            </a:r>
            <a:endParaRPr lang="zh-CN" altLang="en-US" dirty="0">
              <a:solidFill>
                <a:srgbClr val="FF0000"/>
              </a:solidFill>
            </a:endParaRPr>
          </a:p>
        </p:txBody>
      </p:sp>
      <p:sp>
        <p:nvSpPr>
          <p:cNvPr id="49" name="文本框 48"/>
          <p:cNvSpPr txBox="1"/>
          <p:nvPr/>
        </p:nvSpPr>
        <p:spPr>
          <a:xfrm>
            <a:off x="4863355" y="2649893"/>
            <a:ext cx="476948" cy="461665"/>
          </a:xfrm>
          <a:prstGeom prst="rect">
            <a:avLst/>
          </a:prstGeom>
          <a:noFill/>
        </p:spPr>
        <p:txBody>
          <a:bodyPr wrap="square">
            <a:spAutoFit/>
          </a:bodyPr>
          <a:lstStyle/>
          <a:p>
            <a:r>
              <a:rPr lang="en-GB" altLang="zh-CN" sz="2400" b="1" u="sng" dirty="0">
                <a:solidFill>
                  <a:srgbClr val="FF0000"/>
                </a:solidFill>
                <a:latin typeface="Times New Roman" panose="02020603050405020304" pitchFamily="18" charset="0"/>
                <a:cs typeface="Times New Roman" panose="02020603050405020304" pitchFamily="18" charset="0"/>
              </a:rPr>
              <a:t>of</a:t>
            </a:r>
            <a:endParaRPr lang="zh-CN" altLang="en-US" dirty="0"/>
          </a:p>
        </p:txBody>
      </p:sp>
      <p:sp>
        <p:nvSpPr>
          <p:cNvPr id="51" name="文本框 50"/>
          <p:cNvSpPr txBox="1"/>
          <p:nvPr/>
        </p:nvSpPr>
        <p:spPr>
          <a:xfrm>
            <a:off x="2942665" y="3334226"/>
            <a:ext cx="6306670"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being called </a:t>
            </a:r>
            <a:endParaRPr lang="zh-CN" altLang="en-US" sz="2400" b="1" dirty="0">
              <a:solidFill>
                <a:srgbClr val="FF0000"/>
              </a:solidFill>
            </a:endParaRPr>
          </a:p>
        </p:txBody>
      </p:sp>
      <p:sp>
        <p:nvSpPr>
          <p:cNvPr id="54" name="文本框 53"/>
          <p:cNvSpPr txBox="1"/>
          <p:nvPr/>
        </p:nvSpPr>
        <p:spPr>
          <a:xfrm>
            <a:off x="4312984" y="4436919"/>
            <a:ext cx="689322"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on</a:t>
            </a:r>
            <a:endParaRPr lang="zh-CN" altLang="en-US" sz="2400" b="1" dirty="0">
              <a:solidFill>
                <a:srgbClr val="FF0000"/>
              </a:solidFill>
            </a:endParaRPr>
          </a:p>
        </p:txBody>
      </p:sp>
      <p:sp>
        <p:nvSpPr>
          <p:cNvPr id="55" name="矩形 54"/>
          <p:cNvSpPr/>
          <p:nvPr/>
        </p:nvSpPr>
        <p:spPr>
          <a:xfrm>
            <a:off x="0" y="5240427"/>
            <a:ext cx="3112994"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文本框 55"/>
          <p:cNvSpPr txBox="1"/>
          <p:nvPr/>
        </p:nvSpPr>
        <p:spPr>
          <a:xfrm>
            <a:off x="8287088" y="4056493"/>
            <a:ext cx="2215065" cy="461665"/>
          </a:xfrm>
          <a:prstGeom prst="rect">
            <a:avLst/>
          </a:prstGeom>
          <a:noFill/>
        </p:spPr>
        <p:txBody>
          <a:bodyPr wrap="square">
            <a:spAutoFit/>
          </a:bodyPr>
          <a:lstStyle/>
          <a:p>
            <a:r>
              <a:rPr lang="en-US" altLang="zh-CN" sz="2400" dirty="0">
                <a:solidFill>
                  <a:srgbClr val="FF0000"/>
                </a:solidFill>
                <a:latin typeface="Times New Roman" panose="02020603050405020304" pitchFamily="18" charset="0"/>
                <a:cs typeface="Times New Roman" panose="02020603050405020304" pitchFamily="18" charset="0"/>
              </a:rPr>
              <a:t>declaration</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animEffect transition="in" filter="dissolve">
                                      <p:cBhvr>
                                        <p:cTn id="12" dur="500"/>
                                        <p:tgtEl>
                                          <p:spTgt spid="4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4"/>
                                        </p:tgtEl>
                                      </p:cBhvr>
                                    </p:animEffect>
                                    <p:set>
                                      <p:cBhvr>
                                        <p:cTn id="22" dur="1" fill="hold">
                                          <p:stCondLst>
                                            <p:cond delay="499"/>
                                          </p:stCondLst>
                                        </p:cTn>
                                        <p:tgtEl>
                                          <p:spTgt spid="3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wipe(left)">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checkerboard(across)">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heckerboard(across)">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checkerboard(across)">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1"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checkerboard(across)">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2">
                                            <p:txEl>
                                              <p:pRg st="7" end="7"/>
                                            </p:txEl>
                                          </p:spTgt>
                                        </p:tgtEl>
                                        <p:attrNameLst>
                                          <p:attrName>style.visibility</p:attrName>
                                        </p:attrNameLst>
                                      </p:cBhvr>
                                      <p:to>
                                        <p:strVal val="visible"/>
                                      </p:to>
                                    </p:set>
                                    <p:animEffect transition="in" filter="checkerboard(across)">
                                      <p:cBhvr>
                                        <p:cTn id="52" dur="500"/>
                                        <p:tgtEl>
                                          <p:spTgt spid="3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2">
                                            <p:txEl>
                                              <p:pRg st="8" end="8"/>
                                            </p:txEl>
                                          </p:spTgt>
                                        </p:tgtEl>
                                        <p:attrNameLst>
                                          <p:attrName>style.visibility</p:attrName>
                                        </p:attrNameLst>
                                      </p:cBhvr>
                                      <p:to>
                                        <p:strVal val="visible"/>
                                      </p:to>
                                    </p:set>
                                    <p:animEffect transition="in" filter="checkerboard(across)">
                                      <p:cBhvr>
                                        <p:cTn id="57" dur="500"/>
                                        <p:tgtEl>
                                          <p:spTgt spid="3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checkerboard(across)">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nodeType="clickEffect">
                                  <p:stCondLst>
                                    <p:cond delay="0"/>
                                  </p:stCondLst>
                                  <p:childTnLst>
                                    <p:set>
                                      <p:cBhvr>
                                        <p:cTn id="66" dur="1" fill="hold">
                                          <p:stCondLst>
                                            <p:cond delay="0"/>
                                          </p:stCondLst>
                                        </p:cTn>
                                        <p:tgtEl>
                                          <p:spTgt spid="32">
                                            <p:txEl>
                                              <p:pRg st="9" end="9"/>
                                            </p:txEl>
                                          </p:spTgt>
                                        </p:tgtEl>
                                        <p:attrNameLst>
                                          <p:attrName>style.visibility</p:attrName>
                                        </p:attrNameLst>
                                      </p:cBhvr>
                                      <p:to>
                                        <p:strVal val="visible"/>
                                      </p:to>
                                    </p:set>
                                    <p:animEffect transition="in" filter="checkerboard(across)">
                                      <p:cBhvr>
                                        <p:cTn id="67" dur="500"/>
                                        <p:tgtEl>
                                          <p:spTgt spid="3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checkerboard(across)">
                                      <p:cBhvr>
                                        <p:cTn id="72" dur="5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0" nodeType="clickEffect">
                                  <p:stCondLst>
                                    <p:cond delay="0"/>
                                  </p:stCondLst>
                                  <p:childTnLst>
                                    <p:animEffect transition="out" filter="wipe(down)">
                                      <p:cBhvr>
                                        <p:cTn id="76" dur="500"/>
                                        <p:tgtEl>
                                          <p:spTgt spid="55"/>
                                        </p:tgtEl>
                                      </p:cBhvr>
                                    </p:animEffect>
                                    <p:set>
                                      <p:cBhvr>
                                        <p:cTn id="77" dur="1" fill="hold">
                                          <p:stCondLst>
                                            <p:cond delay="499"/>
                                          </p:stCondLst>
                                        </p:cTn>
                                        <p:tgtEl>
                                          <p:spTgt spid="5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 presetClass="entr" presetSubtype="10" fill="hold" nodeType="clickEffect">
                                  <p:stCondLst>
                                    <p:cond delay="0"/>
                                  </p:stCondLst>
                                  <p:childTnLst>
                                    <p:set>
                                      <p:cBhvr>
                                        <p:cTn id="81" dur="1" fill="hold">
                                          <p:stCondLst>
                                            <p:cond delay="0"/>
                                          </p:stCondLst>
                                        </p:cTn>
                                        <p:tgtEl>
                                          <p:spTgt spid="32">
                                            <p:txEl>
                                              <p:pRg st="15" end="15"/>
                                            </p:txEl>
                                          </p:spTgt>
                                        </p:tgtEl>
                                        <p:attrNameLst>
                                          <p:attrName>style.visibility</p:attrName>
                                        </p:attrNameLst>
                                      </p:cBhvr>
                                      <p:to>
                                        <p:strVal val="visible"/>
                                      </p:to>
                                    </p:set>
                                    <p:animEffect transition="in" filter="checkerboard(across)">
                                      <p:cBhvr>
                                        <p:cTn id="82" dur="500"/>
                                        <p:tgtEl>
                                          <p:spTgt spid="32">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43" grpId="0"/>
      <p:bldP spid="45" grpId="0"/>
      <p:bldP spid="47" grpId="1"/>
      <p:bldP spid="49" grpId="0"/>
      <p:bldP spid="51" grpId="0"/>
      <p:bldP spid="54" grpId="0"/>
      <p:bldP spid="5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stretch>
            <a:fillRect/>
          </a:stretch>
        </p:blipFill>
        <p:spPr>
          <a:xfrm flipH="1">
            <a:off x="10276114" y="4405180"/>
            <a:ext cx="1909688" cy="1934329"/>
          </a:xfrm>
          <a:prstGeom prst="rect">
            <a:avLst/>
          </a:prstGeom>
        </p:spPr>
      </p:pic>
      <p:sp>
        <p:nvSpPr>
          <p:cNvPr id="9" name="文本框 8"/>
          <p:cNvSpPr txBox="1"/>
          <p:nvPr/>
        </p:nvSpPr>
        <p:spPr>
          <a:xfrm>
            <a:off x="6198" y="-8980"/>
            <a:ext cx="12185802" cy="6740307"/>
          </a:xfrm>
          <a:prstGeom prst="rect">
            <a:avLst/>
          </a:prstGeom>
          <a:noFill/>
        </p:spPr>
        <p:txBody>
          <a:bodyPr wrap="square">
            <a:spAutoFit/>
          </a:bodyPr>
          <a:lstStyle/>
          <a:p>
            <a:pPr>
              <a:buNone/>
            </a:pPr>
            <a:r>
              <a:rPr lang="en-GB" altLang="zh-CN" sz="2400" b="1" dirty="0">
                <a:solidFill>
                  <a:srgbClr val="0070C0"/>
                </a:solidFill>
                <a:latin typeface="Times New Roman" panose="02020603050405020304" pitchFamily="18" charset="0"/>
                <a:cs typeface="Times New Roman" panose="02020603050405020304" pitchFamily="18" charset="0"/>
              </a:rPr>
              <a:t>4. hardened /ˈ</a:t>
            </a:r>
            <a:r>
              <a:rPr lang="en-GB" altLang="zh-CN" sz="2400" b="1" dirty="0" err="1">
                <a:solidFill>
                  <a:srgbClr val="0070C0"/>
                </a:solidFill>
                <a:latin typeface="Times New Roman" panose="02020603050405020304" pitchFamily="18" charset="0"/>
                <a:cs typeface="Times New Roman" panose="02020603050405020304" pitchFamily="18" charset="0"/>
              </a:rPr>
              <a:t>hɑːdnd</a:t>
            </a:r>
            <a:r>
              <a:rPr lang="en-GB" altLang="zh-CN" sz="2400" b="1" dirty="0">
                <a:solidFill>
                  <a:srgbClr val="0070C0"/>
                </a:solidFill>
                <a:latin typeface="Times New Roman" panose="02020603050405020304" pitchFamily="18" charset="0"/>
                <a:cs typeface="Times New Roman" panose="02020603050405020304" pitchFamily="18" charset="0"/>
              </a:rPr>
              <a:t>/ (adj.) </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US" altLang="zh-CN" sz="2400" b="1" dirty="0">
                <a:solidFill>
                  <a:srgbClr val="0070C0"/>
                </a:solidFill>
                <a:latin typeface="Times New Roman" panose="02020603050405020304" pitchFamily="18" charset="0"/>
                <a:cs typeface="Times New Roman" panose="02020603050405020304" pitchFamily="18" charset="0"/>
              </a:rPr>
              <a:t>(</a:t>
            </a:r>
            <a:r>
              <a:rPr lang="zh-CN" altLang="en-US" sz="2400" b="1" dirty="0">
                <a:solidFill>
                  <a:srgbClr val="0070C0"/>
                </a:solidFill>
                <a:latin typeface="Times New Roman" panose="02020603050405020304" pitchFamily="18" charset="0"/>
                <a:cs typeface="Times New Roman" panose="02020603050405020304" pitchFamily="18" charset="0"/>
              </a:rPr>
              <a:t>因经历过很多艰苦而</a:t>
            </a:r>
            <a:r>
              <a:rPr lang="en-US" altLang="zh-CN" sz="2400" b="1" dirty="0">
                <a:solidFill>
                  <a:srgbClr val="0070C0"/>
                </a:solidFill>
                <a:latin typeface="Times New Roman" panose="02020603050405020304" pitchFamily="18" charset="0"/>
                <a:cs typeface="Times New Roman" panose="02020603050405020304" pitchFamily="18" charset="0"/>
              </a:rPr>
              <a:t>)</a:t>
            </a:r>
            <a:r>
              <a:rPr lang="zh-CN" altLang="en-US" sz="2400" b="1" dirty="0">
                <a:solidFill>
                  <a:srgbClr val="0070C0"/>
                </a:solidFill>
                <a:latin typeface="Times New Roman" panose="02020603050405020304" pitchFamily="18" charset="0"/>
                <a:cs typeface="Times New Roman" panose="02020603050405020304" pitchFamily="18" charset="0"/>
              </a:rPr>
              <a:t>铁石心肠的</a:t>
            </a:r>
            <a:r>
              <a:rPr lang="en-US" altLang="zh-CN" sz="2400" b="1" dirty="0">
                <a:solidFill>
                  <a:srgbClr val="0070C0"/>
                </a:solidFill>
                <a:latin typeface="Times New Roman" panose="02020603050405020304" pitchFamily="18" charset="0"/>
                <a:cs typeface="Times New Roman" panose="02020603050405020304" pitchFamily="18" charset="0"/>
              </a:rPr>
              <a:t>; </a:t>
            </a:r>
            <a:r>
              <a:rPr lang="zh-CN" altLang="en-US" sz="2400" b="1" dirty="0">
                <a:solidFill>
                  <a:srgbClr val="0070C0"/>
                </a:solidFill>
                <a:latin typeface="Times New Roman" panose="02020603050405020304" pitchFamily="18" charset="0"/>
                <a:cs typeface="Times New Roman" panose="02020603050405020304" pitchFamily="18" charset="0"/>
              </a:rPr>
              <a:t>麻木不仁的</a:t>
            </a:r>
            <a:endParaRPr lang="en-US" altLang="zh-CN" sz="2400" b="1" dirty="0">
              <a:solidFill>
                <a:srgbClr val="0070C0"/>
              </a:solidFill>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The hardened criminal showed no </a:t>
            </a:r>
            <a:r>
              <a:rPr lang="en-GB" altLang="zh-CN" sz="2400" b="1" dirty="0">
                <a:solidFill>
                  <a:srgbClr val="FF0000"/>
                </a:solidFill>
                <a:latin typeface="Times New Roman" panose="02020603050405020304" pitchFamily="18" charset="0"/>
                <a:cs typeface="Times New Roman" panose="02020603050405020304" pitchFamily="18" charset="0"/>
              </a:rPr>
              <a:t>remorse</a:t>
            </a:r>
            <a:r>
              <a:rPr lang="en-GB" altLang="zh-CN" sz="2400" dirty="0">
                <a:latin typeface="Times New Roman" panose="02020603050405020304" pitchFamily="18" charset="0"/>
                <a:cs typeface="Times New Roman" panose="02020603050405020304" pitchFamily="18" charset="0"/>
              </a:rPr>
              <a:t> for his actions.</a:t>
            </a:r>
            <a:endParaRPr lang="en-GB" altLang="zh-CN" sz="2400" dirty="0">
              <a:latin typeface="Times New Roman" panose="02020603050405020304" pitchFamily="18" charset="0"/>
              <a:cs typeface="Times New Roman" panose="02020603050405020304" pitchFamily="18" charset="0"/>
            </a:endParaRPr>
          </a:p>
          <a:p>
            <a:pPr>
              <a:buNone/>
            </a:pPr>
            <a:r>
              <a:rPr lang="zh-CN" altLang="en-US" sz="2400" dirty="0"/>
              <a:t>这个冷酷无情的罪犯对自己的行为毫无</a:t>
            </a:r>
            <a:r>
              <a:rPr lang="zh-CN" altLang="en-US" sz="2400" dirty="0">
                <a:solidFill>
                  <a:srgbClr val="FF0000"/>
                </a:solidFill>
              </a:rPr>
              <a:t>悔意（</a:t>
            </a:r>
            <a:r>
              <a:rPr lang="en-US" altLang="zh-CN" sz="2400" dirty="0">
                <a:solidFill>
                  <a:srgbClr val="FF0000"/>
                </a:solidFill>
              </a:rPr>
              <a:t>remorse-adj</a:t>
            </a:r>
            <a:r>
              <a:rPr lang="zh-CN" altLang="en-US" sz="2400" dirty="0">
                <a:solidFill>
                  <a:srgbClr val="FF0000"/>
                </a:solidFill>
              </a:rPr>
              <a:t> </a:t>
            </a:r>
            <a:r>
              <a:rPr lang="en-US" altLang="zh-CN" sz="2400" dirty="0">
                <a:solidFill>
                  <a:srgbClr val="FF0000"/>
                </a:solidFill>
              </a:rPr>
              <a:t>remorseful-adv</a:t>
            </a:r>
            <a:r>
              <a:rPr lang="zh-CN" altLang="en-US" sz="2400" dirty="0">
                <a:solidFill>
                  <a:srgbClr val="FF0000"/>
                </a:solidFill>
              </a:rPr>
              <a:t> </a:t>
            </a:r>
            <a:r>
              <a:rPr lang="en-US" altLang="zh-CN" sz="2400" dirty="0">
                <a:solidFill>
                  <a:srgbClr val="FF0000"/>
                </a:solidFill>
              </a:rPr>
              <a:t>remorsefully</a:t>
            </a:r>
            <a:r>
              <a:rPr lang="zh-CN" altLang="en-US" sz="2400" dirty="0">
                <a:solidFill>
                  <a:srgbClr val="FF0000"/>
                </a:solidFill>
              </a:rPr>
              <a:t>）</a:t>
            </a:r>
            <a:r>
              <a:rPr lang="zh-CN" altLang="en-US" sz="2400" dirty="0"/>
              <a:t>。</a:t>
            </a:r>
            <a:endParaRPr lang="en-US" altLang="zh-CN" sz="2400" dirty="0"/>
          </a:p>
          <a:p>
            <a:r>
              <a:rPr lang="en-GB" altLang="zh-CN" sz="2400" dirty="0">
                <a:latin typeface="Times New Roman" panose="02020603050405020304" pitchFamily="18" charset="0"/>
                <a:cs typeface="Times New Roman" panose="02020603050405020304" pitchFamily="18" charset="0"/>
              </a:rPr>
              <a:t>She </a:t>
            </a:r>
            <a:r>
              <a:rPr lang="en-GB" altLang="zh-CN" sz="2400" b="1" dirty="0">
                <a:solidFill>
                  <a:srgbClr val="FF0000"/>
                </a:solidFill>
                <a:latin typeface="Times New Roman" panose="02020603050405020304" pitchFamily="18" charset="0"/>
                <a:cs typeface="Times New Roman" panose="02020603050405020304" pitchFamily="18" charset="0"/>
              </a:rPr>
              <a:t>was hardened to </a:t>
            </a:r>
            <a:r>
              <a:rPr lang="en-GB" altLang="zh-CN" sz="2400" dirty="0">
                <a:latin typeface="Times New Roman" panose="02020603050405020304" pitchFamily="18" charset="0"/>
                <a:cs typeface="Times New Roman" panose="02020603050405020304" pitchFamily="18" charset="0"/>
              </a:rPr>
              <a:t>the harsh </a:t>
            </a:r>
            <a:r>
              <a:rPr lang="en-GB" altLang="zh-CN" sz="2400" dirty="0">
                <a:solidFill>
                  <a:srgbClr val="FF0000"/>
                </a:solidFill>
                <a:latin typeface="Times New Roman" panose="02020603050405020304" pitchFamily="18" charset="0"/>
                <a:cs typeface="Times New Roman" panose="02020603050405020304" pitchFamily="18" charset="0"/>
              </a:rPr>
              <a:t>criticism</a:t>
            </a:r>
            <a:r>
              <a:rPr lang="en-GB" altLang="zh-CN" sz="2400" dirty="0">
                <a:latin typeface="Times New Roman" panose="02020603050405020304" pitchFamily="18" charset="0"/>
                <a:cs typeface="Times New Roman" panose="02020603050405020304" pitchFamily="18" charset="0"/>
              </a:rPr>
              <a:t> and never let it affect her </a:t>
            </a:r>
            <a:r>
              <a:rPr lang="en-GB" altLang="zh-CN" sz="2400" dirty="0">
                <a:solidFill>
                  <a:srgbClr val="FF0000"/>
                </a:solidFill>
                <a:latin typeface="Times New Roman" panose="02020603050405020304" pitchFamily="18" charset="0"/>
                <a:cs typeface="Times New Roman" panose="02020603050405020304" pitchFamily="18" charset="0"/>
              </a:rPr>
              <a:t>self-esteem</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zh-CN" altLang="en-US" sz="2400" dirty="0"/>
              <a:t>她已经对严厉的批评变得麻木，从不让它影响自己的自尊心。</a:t>
            </a:r>
            <a:endParaRPr lang="en-GB" altLang="zh-CN" sz="2400" i="1" dirty="0">
              <a:latin typeface="Times New Roman" panose="02020603050405020304" pitchFamily="18" charset="0"/>
              <a:cs typeface="Times New Roman" panose="02020603050405020304" pitchFamily="18" charset="0"/>
            </a:endParaRPr>
          </a:p>
          <a:p>
            <a:r>
              <a:rPr lang="en-US" altLang="zh-CN" sz="2400" b="1" dirty="0">
                <a:solidFill>
                  <a:srgbClr val="0070C0"/>
                </a:solidFill>
                <a:latin typeface="Times New Roman" panose="02020603050405020304" pitchFamily="18" charset="0"/>
                <a:cs typeface="Times New Roman" panose="02020603050405020304" pitchFamily="18" charset="0"/>
              </a:rPr>
              <a:t>5.</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a:solidFill>
                  <a:srgbClr val="0070C0"/>
                </a:solidFill>
                <a:latin typeface="Times New Roman" panose="02020603050405020304" pitchFamily="18" charset="0"/>
                <a:cs typeface="Times New Roman" panose="02020603050405020304" pitchFamily="18" charset="0"/>
              </a:rPr>
              <a:t>professional /</a:t>
            </a:r>
            <a:r>
              <a:rPr lang="en-GB" altLang="zh-CN" sz="2400" b="1" dirty="0" err="1">
                <a:solidFill>
                  <a:srgbClr val="0070C0"/>
                </a:solidFill>
                <a:latin typeface="Times New Roman" panose="02020603050405020304" pitchFamily="18" charset="0"/>
                <a:cs typeface="Times New Roman" panose="02020603050405020304" pitchFamily="18" charset="0"/>
              </a:rPr>
              <a:t>prəˈfeʃənl</a:t>
            </a:r>
            <a:r>
              <a:rPr lang="en-GB" altLang="zh-CN" sz="2400" b="1" dirty="0">
                <a:solidFill>
                  <a:srgbClr val="0070C0"/>
                </a:solidFill>
                <a:latin typeface="Times New Roman" panose="02020603050405020304" pitchFamily="18" charset="0"/>
                <a:cs typeface="Times New Roman" panose="02020603050405020304" pitchFamily="18" charset="0"/>
              </a:rPr>
              <a:t>/         (adj. &amp; n.) </a:t>
            </a:r>
            <a:r>
              <a:rPr lang="zh-CN" altLang="en-US" sz="2400" b="1" dirty="0">
                <a:solidFill>
                  <a:srgbClr val="0070C0"/>
                </a:solidFill>
                <a:latin typeface="Times New Roman" panose="02020603050405020304" pitchFamily="18" charset="0"/>
                <a:cs typeface="Times New Roman" panose="02020603050405020304" pitchFamily="18" charset="0"/>
              </a:rPr>
              <a:t>职业的；专业的；</a:t>
            </a:r>
            <a:r>
              <a:rPr lang="zh-CN" altLang="en-US" sz="2400" b="1" dirty="0">
                <a:solidFill>
                  <a:srgbClr val="FF0000"/>
                </a:solidFill>
                <a:latin typeface="Times New Roman" panose="02020603050405020304" pitchFamily="18" charset="0"/>
                <a:cs typeface="Times New Roman" panose="02020603050405020304" pitchFamily="18" charset="0"/>
              </a:rPr>
              <a:t>专业人士</a:t>
            </a:r>
            <a:endParaRPr lang="en-US" altLang="zh-CN" sz="2400" b="1" dirty="0">
              <a:solidFill>
                <a:srgbClr val="FF0000"/>
              </a:solidFill>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反义词：业余的；业余爱好者；生手，外行 </a:t>
            </a:r>
            <a:endParaRPr lang="zh-CN" altLang="en-US" sz="2400" b="1" dirty="0">
              <a:solidFill>
                <a:srgbClr val="FF000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She </a:t>
            </a:r>
            <a:r>
              <a:rPr lang="en-GB" altLang="zh-CN" sz="2400" b="1" i="1" u="sng" dirty="0">
                <a:solidFill>
                  <a:srgbClr val="FF0000"/>
                </a:solidFill>
                <a:latin typeface="Times New Roman" panose="02020603050405020304" pitchFamily="18" charset="0"/>
                <a:cs typeface="Times New Roman" panose="02020603050405020304" pitchFamily="18" charset="0"/>
              </a:rPr>
              <a:t>is proficient in </a:t>
            </a:r>
            <a:r>
              <a:rPr lang="en-GB" altLang="zh-CN" sz="2400" dirty="0">
                <a:latin typeface="Times New Roman" panose="02020603050405020304" pitchFamily="18" charset="0"/>
                <a:cs typeface="Times New Roman" panose="02020603050405020304" pitchFamily="18" charset="0"/>
              </a:rPr>
              <a:t>data analysis and statistical modeling.</a:t>
            </a:r>
            <a:endParaRPr lang="en-GB" altLang="zh-CN" sz="2400" dirty="0">
              <a:latin typeface="Times New Roman" panose="02020603050405020304" pitchFamily="18" charset="0"/>
              <a:cs typeface="Times New Roman" panose="02020603050405020304" pitchFamily="18" charset="0"/>
            </a:endParaRPr>
          </a:p>
          <a:p>
            <a:r>
              <a:rPr lang="zh-CN" altLang="en-US" sz="2400" dirty="0"/>
              <a:t>她在数据分析和统计建模方面很熟练。</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He </a:t>
            </a:r>
            <a:r>
              <a:rPr lang="en-GB" altLang="zh-CN" sz="2400" b="1" i="1" u="sng" dirty="0">
                <a:solidFill>
                  <a:srgbClr val="FF0000"/>
                </a:solidFill>
                <a:latin typeface="Times New Roman" panose="02020603050405020304" pitchFamily="18" charset="0"/>
                <a:cs typeface="Times New Roman" panose="02020603050405020304" pitchFamily="18" charset="0"/>
              </a:rPr>
              <a:t>is expert in</a:t>
            </a:r>
            <a:r>
              <a:rPr lang="en-US" altLang="zh-CN" sz="2400" b="1" i="1" u="sng" dirty="0">
                <a:solidFill>
                  <a:srgbClr val="FF0000"/>
                </a:solidFill>
                <a:latin typeface="Times New Roman" panose="02020603050405020304" pitchFamily="18" charset="0"/>
                <a:cs typeface="Times New Roman" panose="02020603050405020304" pitchFamily="18" charset="0"/>
              </a:rPr>
              <a:t>/at</a:t>
            </a:r>
            <a:r>
              <a:rPr lang="en-GB" altLang="zh-CN" sz="2400" b="1" i="1" u="sng" dirty="0">
                <a:solidFill>
                  <a:srgbClr val="FF0000"/>
                </a:solidFill>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conflict resolution and negotiation </a:t>
            </a:r>
            <a:r>
              <a:rPr lang="en-GB" altLang="zh-CN" sz="2400" dirty="0">
                <a:solidFill>
                  <a:srgbClr val="FF0000"/>
                </a:solidFill>
                <a:latin typeface="Times New Roman" panose="02020603050405020304" pitchFamily="18" charset="0"/>
                <a:cs typeface="Times New Roman" panose="02020603050405020304" pitchFamily="18" charset="0"/>
              </a:rPr>
              <a:t>tactics</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r>
              <a:rPr lang="zh-CN" altLang="en-US" sz="2400" dirty="0"/>
              <a:t>他在冲突解决和谈判策略方面是专家。</a:t>
            </a:r>
            <a:endParaRPr lang="en-US" altLang="zh-CN" sz="2400" dirty="0"/>
          </a:p>
          <a:p>
            <a:r>
              <a:rPr lang="en-GB" altLang="zh-CN" sz="2400" dirty="0">
                <a:latin typeface="Times New Roman" panose="02020603050405020304" pitchFamily="18" charset="0"/>
                <a:cs typeface="Times New Roman" panose="02020603050405020304" pitchFamily="18" charset="0"/>
              </a:rPr>
              <a:t>He </a:t>
            </a:r>
            <a:r>
              <a:rPr lang="en-GB" altLang="zh-CN" sz="2400" b="1" i="1" u="sng" dirty="0">
                <a:solidFill>
                  <a:srgbClr val="FF0000"/>
                </a:solidFill>
                <a:latin typeface="Times New Roman" panose="02020603050405020304" pitchFamily="18" charset="0"/>
                <a:cs typeface="Times New Roman" panose="02020603050405020304" pitchFamily="18" charset="0"/>
              </a:rPr>
              <a:t>is preeminent in </a:t>
            </a:r>
            <a:r>
              <a:rPr lang="en-GB" altLang="zh-CN" sz="2400" dirty="0">
                <a:latin typeface="Times New Roman" panose="02020603050405020304" pitchFamily="18" charset="0"/>
                <a:cs typeface="Times New Roman" panose="02020603050405020304" pitchFamily="18" charset="0"/>
              </a:rPr>
              <a:t>the field of theoretical physics, recognized for his groundbreaking research.</a:t>
            </a:r>
            <a:endParaRPr lang="en-GB" altLang="zh-CN" sz="2400" dirty="0">
              <a:latin typeface="Times New Roman" panose="02020603050405020304" pitchFamily="18" charset="0"/>
              <a:cs typeface="Times New Roman" panose="02020603050405020304" pitchFamily="18" charset="0"/>
            </a:endParaRPr>
          </a:p>
          <a:p>
            <a:r>
              <a:rPr lang="zh-CN" altLang="en-US" sz="2400" dirty="0"/>
              <a:t>他在理论物理领域处于领先地位，以其开创性的研究而闻名。</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renowned scientist </a:t>
            </a:r>
            <a:r>
              <a:rPr lang="en-GB" altLang="zh-CN" sz="2400" b="1" i="1" u="sng" dirty="0">
                <a:solidFill>
                  <a:srgbClr val="FF0000"/>
                </a:solidFill>
                <a:latin typeface="Times New Roman" panose="02020603050405020304" pitchFamily="18" charset="0"/>
                <a:cs typeface="Times New Roman" panose="02020603050405020304" pitchFamily="18" charset="0"/>
              </a:rPr>
              <a:t>demonstrated unparalleled expertise in </a:t>
            </a:r>
            <a:r>
              <a:rPr lang="en-GB" altLang="zh-CN" sz="2400" dirty="0">
                <a:latin typeface="Times New Roman" panose="02020603050405020304" pitchFamily="18" charset="0"/>
                <a:cs typeface="Times New Roman" panose="02020603050405020304" pitchFamily="18" charset="0"/>
              </a:rPr>
              <a:t>climate modeling, </a:t>
            </a:r>
            <a:r>
              <a:rPr lang="en-GB" altLang="zh-CN" sz="2400" i="1" u="sng" dirty="0">
                <a:solidFill>
                  <a:srgbClr val="FF0000"/>
                </a:solidFill>
                <a:latin typeface="Times New Roman" panose="02020603050405020304" pitchFamily="18" charset="0"/>
                <a:cs typeface="Times New Roman" panose="02020603050405020304" pitchFamily="18" charset="0"/>
              </a:rPr>
              <a:t>which was pivotal in </a:t>
            </a:r>
            <a:r>
              <a:rPr lang="en-GB" altLang="zh-CN" sz="2400" dirty="0">
                <a:latin typeface="Times New Roman" panose="02020603050405020304" pitchFamily="18" charset="0"/>
                <a:cs typeface="Times New Roman" panose="02020603050405020304" pitchFamily="18" charset="0"/>
              </a:rPr>
              <a:t>shaping global environmental policies.</a:t>
            </a:r>
            <a:endParaRPr lang="en-US" altLang="zh-CN" sz="2400" dirty="0">
              <a:latin typeface="Times New Roman" panose="02020603050405020304" pitchFamily="18" charset="0"/>
              <a:cs typeface="Times New Roman" panose="02020603050405020304" pitchFamily="18" charset="0"/>
            </a:endParaRPr>
          </a:p>
          <a:p>
            <a:r>
              <a:rPr lang="zh-CN" altLang="en-US" sz="2400" dirty="0"/>
              <a:t>这位著名科学家展示了在气候建模方面无与伦比的专业知识，这对全球环境政策的形成起到了关键作用。</a:t>
            </a:r>
            <a:endParaRPr lang="en-US" altLang="zh-CN"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GB" altLang="zh-CN" sz="2400" dirty="0">
              <a:latin typeface="Times New Roman" panose="02020603050405020304" pitchFamily="18" charset="0"/>
              <a:cs typeface="Times New Roman" panose="02020603050405020304" pitchFamily="18" charset="0"/>
            </a:endParaRPr>
          </a:p>
        </p:txBody>
      </p:sp>
      <p:sp>
        <p:nvSpPr>
          <p:cNvPr id="20" name="文本框 19"/>
          <p:cNvSpPr txBox="1"/>
          <p:nvPr/>
        </p:nvSpPr>
        <p:spPr>
          <a:xfrm>
            <a:off x="5932396" y="2221987"/>
            <a:ext cx="6259604" cy="461665"/>
          </a:xfrm>
          <a:prstGeom prst="rect">
            <a:avLst/>
          </a:prstGeom>
          <a:noFill/>
        </p:spPr>
        <p:txBody>
          <a:bodyPr wrap="square">
            <a:spAutoFit/>
          </a:bodyPr>
          <a:lstStyle/>
          <a:p>
            <a:r>
              <a:rPr lang="en-GB" altLang="zh-CN" sz="2400" dirty="0">
                <a:solidFill>
                  <a:srgbClr val="FF0000"/>
                </a:solidFill>
                <a:latin typeface="Times New Roman" panose="02020603050405020304" pitchFamily="18" charset="0"/>
                <a:cs typeface="Times New Roman" panose="02020603050405020304" pitchFamily="18" charset="0"/>
              </a:rPr>
              <a:t>amateur</a:t>
            </a:r>
            <a:endParaRPr lang="zh-CN" alt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wipe(down)">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wipe(down)">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dissolv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checkerboard(across)">
                                      <p:cBhvr>
                                        <p:cTn id="27" dur="500"/>
                                        <p:tgtEl>
                                          <p:spTgt spid="9">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9">
                                            <p:txEl>
                                              <p:pRg st="10" end="10"/>
                                            </p:txEl>
                                          </p:spTgt>
                                        </p:tgtEl>
                                        <p:attrNameLst>
                                          <p:attrName>style.visibility</p:attrName>
                                        </p:attrNameLst>
                                      </p:cBhvr>
                                      <p:to>
                                        <p:strVal val="visible"/>
                                      </p:to>
                                    </p:set>
                                    <p:animEffect transition="in" filter="checkerboard(across)">
                                      <p:cBhvr>
                                        <p:cTn id="32" dur="500"/>
                                        <p:tgtEl>
                                          <p:spTgt spid="9">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9">
                                            <p:txEl>
                                              <p:pRg st="12" end="12"/>
                                            </p:txEl>
                                          </p:spTgt>
                                        </p:tgtEl>
                                        <p:attrNameLst>
                                          <p:attrName>style.visibility</p:attrName>
                                        </p:attrNameLst>
                                      </p:cBhvr>
                                      <p:to>
                                        <p:strVal val="visible"/>
                                      </p:to>
                                    </p:set>
                                    <p:animEffect transition="in" filter="dissolve">
                                      <p:cBhvr>
                                        <p:cTn id="37" dur="500"/>
                                        <p:tgtEl>
                                          <p:spTgt spid="9">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9">
                                            <p:txEl>
                                              <p:pRg st="14" end="14"/>
                                            </p:txEl>
                                          </p:spTgt>
                                        </p:tgtEl>
                                        <p:attrNameLst>
                                          <p:attrName>style.visibility</p:attrName>
                                        </p:attrNameLst>
                                      </p:cBhvr>
                                      <p:to>
                                        <p:strVal val="visible"/>
                                      </p:to>
                                    </p:set>
                                    <p:animEffect transition="in" filter="dissolve">
                                      <p:cBhvr>
                                        <p:cTn id="42" dur="500"/>
                                        <p:tgtEl>
                                          <p:spTgt spid="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0" y="0"/>
            <a:ext cx="12039600" cy="7171194"/>
          </a:xfrm>
          <a:prstGeom prst="rect">
            <a:avLst/>
          </a:prstGeom>
          <a:noFill/>
        </p:spPr>
        <p:txBody>
          <a:bodyPr wrap="square">
            <a:spAutoFit/>
          </a:bodyPr>
          <a:lstStyle/>
          <a:p>
            <a:pPr>
              <a:buNone/>
            </a:pPr>
            <a:r>
              <a:rPr lang="en-US" altLang="zh-CN" sz="2400" b="1" dirty="0">
                <a:solidFill>
                  <a:srgbClr val="0070C0"/>
                </a:solidFill>
                <a:latin typeface="Times New Roman" panose="02020603050405020304" pitchFamily="18" charset="0"/>
                <a:cs typeface="Times New Roman" panose="02020603050405020304" pitchFamily="18" charset="0"/>
              </a:rPr>
              <a:t>6.</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a:solidFill>
                  <a:srgbClr val="0070C0"/>
                </a:solidFill>
                <a:latin typeface="Times New Roman" panose="02020603050405020304" pitchFamily="18" charset="0"/>
                <a:cs typeface="Times New Roman" panose="02020603050405020304" pitchFamily="18" charset="0"/>
              </a:rPr>
              <a:t>officious /</a:t>
            </a:r>
            <a:r>
              <a:rPr lang="en-GB" altLang="zh-CN" sz="2400" b="1" dirty="0" err="1">
                <a:solidFill>
                  <a:srgbClr val="0070C0"/>
                </a:solidFill>
                <a:latin typeface="Times New Roman" panose="02020603050405020304" pitchFamily="18" charset="0"/>
                <a:cs typeface="Times New Roman" panose="02020603050405020304" pitchFamily="18" charset="0"/>
              </a:rPr>
              <a:t>əˈfɪʃəs</a:t>
            </a:r>
            <a:r>
              <a:rPr lang="en-GB" altLang="zh-CN" sz="2400" b="1" dirty="0">
                <a:solidFill>
                  <a:srgbClr val="0070C0"/>
                </a:solidFill>
                <a:latin typeface="Times New Roman" panose="02020603050405020304" pitchFamily="18" charset="0"/>
                <a:cs typeface="Times New Roman" panose="02020603050405020304" pitchFamily="18" charset="0"/>
              </a:rPr>
              <a:t>/ (adj.) </a:t>
            </a:r>
            <a:r>
              <a:rPr lang="en-US" altLang="zh-CN" sz="2400" b="1" dirty="0">
                <a:solidFill>
                  <a:srgbClr val="0070C0"/>
                </a:solidFill>
                <a:latin typeface="Times New Roman" panose="02020603050405020304" pitchFamily="18" charset="0"/>
                <a:cs typeface="Times New Roman" panose="02020603050405020304" pitchFamily="18" charset="0"/>
              </a:rPr>
              <a:t>- self-important - arrogant </a:t>
            </a:r>
            <a:r>
              <a:rPr lang="en-GB" altLang="zh-CN" sz="2400" b="1" dirty="0">
                <a:solidFill>
                  <a:srgbClr val="0070C0"/>
                </a:solidFill>
                <a:latin typeface="Times New Roman" panose="02020603050405020304" pitchFamily="18" charset="0"/>
                <a:cs typeface="Times New Roman" panose="02020603050405020304" pitchFamily="18" charset="0"/>
              </a:rPr>
              <a:t>		</a:t>
            </a:r>
            <a:endParaRPr lang="en-GB" altLang="zh-CN" sz="2400" b="1" dirty="0">
              <a:solidFill>
                <a:srgbClr val="0070C0"/>
              </a:solidFill>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爱发号施令的；多管闲事的（贬义）</a:t>
            </a:r>
            <a:endParaRPr lang="zh-CN" altLang="en-US" sz="2400"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GB" altLang="zh-CN" sz="2400" dirty="0">
                <a:latin typeface="Times New Roman" panose="02020603050405020304" pitchFamily="18" charset="0"/>
                <a:cs typeface="Times New Roman" panose="02020603050405020304" pitchFamily="18" charset="0"/>
              </a:rPr>
              <a:t>an officious manner 			</a:t>
            </a:r>
            <a:r>
              <a:rPr lang="zh-CN" altLang="en-US" sz="2400" dirty="0">
                <a:latin typeface="Times New Roman" panose="02020603050405020304" pitchFamily="18" charset="0"/>
                <a:cs typeface="Times New Roman" panose="02020603050405020304" pitchFamily="18" charset="0"/>
              </a:rPr>
              <a:t>一副官僚做派</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official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公务的；公职的；公事的；要员；官员；高级职员</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professional	</a:t>
            </a:r>
            <a:r>
              <a:rPr lang="zh-CN" altLang="en-US" sz="2400" dirty="0">
                <a:latin typeface="Times New Roman" panose="02020603050405020304" pitchFamily="18" charset="0"/>
                <a:cs typeface="Times New Roman" panose="02020603050405020304" pitchFamily="18" charset="0"/>
              </a:rPr>
              <a:t>职业的，专业的；专业人员，专业人士 </a:t>
            </a:r>
            <a:r>
              <a:rPr lang="en-US" altLang="zh-CN" sz="2400" dirty="0">
                <a:latin typeface="Times New Roman" panose="02020603050405020304" pitchFamily="18" charset="0"/>
                <a:cs typeface="Times New Roman" panose="02020603050405020304" pitchFamily="18" charset="0"/>
              </a:rPr>
              <a:t>Professionalism [</a:t>
            </a:r>
            <a:r>
              <a:rPr lang="zh-CN" altLang="zh-CN" sz="2400" dirty="0">
                <a:latin typeface="Times New Roman" panose="02020603050405020304" pitchFamily="18" charset="0"/>
                <a:cs typeface="Times New Roman" panose="02020603050405020304" pitchFamily="18" charset="0"/>
              </a:rPr>
              <a:t>不可数</a:t>
            </a:r>
            <a:r>
              <a:rPr lang="en-US" altLang="zh-CN" sz="2400" dirty="0">
                <a:latin typeface="Times New Roman" panose="02020603050405020304" pitchFamily="18" charset="0"/>
                <a:cs typeface="Times New Roman" panose="02020603050405020304" pitchFamily="18" charset="0"/>
              </a:rPr>
              <a:t>]</a:t>
            </a:r>
            <a:r>
              <a:rPr lang="zh-CN" altLang="zh-CN" dirty="0"/>
              <a:t>：</a:t>
            </a:r>
            <a:r>
              <a:rPr lang="zh-CN" altLang="zh-CN" sz="2000" dirty="0"/>
              <a:t>职业素养</a:t>
            </a:r>
            <a:r>
              <a:rPr lang="zh-CN" altLang="zh-CN" sz="2800" dirty="0"/>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representative</a:t>
            </a:r>
            <a:r>
              <a:rPr lang="zh-CN" altLang="en-US" sz="2400" dirty="0">
                <a:latin typeface="Times New Roman" panose="02020603050405020304" pitchFamily="18" charset="0"/>
                <a:cs typeface="Times New Roman" panose="02020603050405020304" pitchFamily="18" charset="0"/>
              </a:rPr>
              <a:t>  典型的，有代表性的；代表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contemporary</a:t>
            </a:r>
            <a:r>
              <a:rPr lang="zh-CN" altLang="en-US" sz="2400" dirty="0">
                <a:latin typeface="Times New Roman" panose="02020603050405020304" pitchFamily="18" charset="0"/>
                <a:cs typeface="Times New Roman" panose="02020603050405020304" pitchFamily="18" charset="0"/>
              </a:rPr>
              <a:t>  当代的，现代的；同时代的人；同龄人，同辈</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commercial</a:t>
            </a:r>
            <a:r>
              <a:rPr lang="zh-CN" altLang="en-US" sz="2400" dirty="0">
                <a:latin typeface="Times New Roman" panose="02020603050405020304" pitchFamily="18" charset="0"/>
                <a:cs typeface="Times New Roman" panose="02020603050405020304" pitchFamily="18" charset="0"/>
              </a:rPr>
              <a:t>     商业的；营利的；广告；</a:t>
            </a:r>
            <a:r>
              <a:rPr lang="zh-CN" altLang="zh-CN" sz="2400" dirty="0">
                <a:latin typeface="Times New Roman" panose="02020603050405020304" pitchFamily="18" charset="0"/>
                <a:cs typeface="Times New Roman" panose="02020603050405020304" pitchFamily="18" charset="0"/>
              </a:rPr>
              <a:t> Commercialism [不可数</a:t>
            </a:r>
            <a:r>
              <a:rPr lang="en-US" altLang="zh-CN" sz="2400" dirty="0">
                <a:latin typeface="Times New Roman" panose="02020603050405020304" pitchFamily="18" charset="0"/>
                <a:cs typeface="Times New Roman" panose="02020603050405020304" pitchFamily="18" charset="0"/>
              </a:rPr>
              <a:t>]</a:t>
            </a:r>
            <a:r>
              <a:rPr lang="zh-CN" altLang="zh-CN" sz="2400" dirty="0">
                <a:latin typeface="Times New Roman" panose="02020603050405020304" pitchFamily="18" charset="0"/>
                <a:cs typeface="Times New Roman" panose="02020603050405020304" pitchFamily="18" charset="0"/>
              </a:rPr>
              <a:t>：商业主义</a:t>
            </a:r>
            <a:r>
              <a:rPr lang="en-US" altLang="zh-CN" sz="2400" dirty="0">
                <a:latin typeface="Times New Roman" panose="02020603050405020304" pitchFamily="18" charset="0"/>
                <a:cs typeface="Times New Roman" panose="02020603050405020304" pitchFamily="18" charset="0"/>
              </a:rPr>
              <a:t>  </a:t>
            </a:r>
            <a:r>
              <a:rPr lang="zh-CN" altLang="zh-CN"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classic</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典型的，有代表性的；经典作品，杰作</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individual	</a:t>
            </a:r>
            <a:r>
              <a:rPr lang="zh-CN" altLang="en-US" sz="2400" dirty="0">
                <a:latin typeface="Times New Roman" panose="02020603050405020304" pitchFamily="18" charset="0"/>
                <a:cs typeface="Times New Roman" panose="02020603050405020304" pitchFamily="18" charset="0"/>
              </a:rPr>
              <a:t>单独的，个别的；个人，个体；与众不同的人，有个性的人</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local		</a:t>
            </a:r>
            <a:r>
              <a:rPr lang="zh-CN" altLang="en-US" sz="2400" dirty="0">
                <a:latin typeface="Times New Roman" panose="02020603050405020304" pitchFamily="18" charset="0"/>
                <a:cs typeface="Times New Roman" panose="02020603050405020304" pitchFamily="18" charset="0"/>
              </a:rPr>
              <a:t>当地的，地方的；局部的；当地人，本地人</a:t>
            </a:r>
            <a:endParaRPr lang="zh-CN" altLang="en-US"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advocate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t>提倡，主张，支持；拥护者，提倡者</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witness	</a:t>
            </a:r>
            <a:r>
              <a:rPr lang="zh-CN" altLang="en-US" sz="2400" dirty="0"/>
              <a:t>目击，亲眼看见；目击者；证人</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contract</a:t>
            </a:r>
            <a:r>
              <a:rPr lang="en-GB" altLang="zh-CN" sz="2400" b="1" dirty="0"/>
              <a:t>	</a:t>
            </a:r>
            <a:r>
              <a:rPr lang="zh-CN" altLang="en-US" sz="2400" dirty="0"/>
              <a:t>签订合同，收缩；合同</a:t>
            </a:r>
            <a:endParaRPr lang="en-US" altLang="zh-CN" sz="2400" dirty="0"/>
          </a:p>
          <a:p>
            <a:r>
              <a:rPr lang="en-US" altLang="zh-CN" sz="2400" dirty="0">
                <a:latin typeface="Times New Roman" panose="02020603050405020304" pitchFamily="18" charset="0"/>
                <a:cs typeface="Times New Roman" panose="02020603050405020304" pitchFamily="18" charset="0"/>
              </a:rPr>
              <a:t>academic</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zh-CN" altLang="zh-CN" sz="2400" dirty="0">
                <a:latin typeface="Times New Roman" panose="02020603050405020304" pitchFamily="18" charset="0"/>
                <a:cs typeface="Times New Roman" panose="02020603050405020304" pitchFamily="18" charset="0"/>
              </a:rPr>
              <a:t>学术的</a:t>
            </a:r>
            <a:r>
              <a:rPr lang="zh-CN" altLang="en-US"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en-US" altLang="zh-CN" sz="2400" dirty="0" err="1">
                <a:latin typeface="Times New Roman" panose="02020603050405020304" pitchFamily="18" charset="0"/>
                <a:cs typeface="Times New Roman" panose="02020603050405020304" pitchFamily="18" charset="0"/>
                <a:sym typeface="Wingdings" panose="05000000000000000000" pitchFamily="2" charset="2"/>
              </a:rPr>
              <a:t>cn</a:t>
            </a:r>
            <a:r>
              <a:rPr lang="zh-CN" altLang="en-US" sz="2400" dirty="0">
                <a:latin typeface="Times New Roman" panose="02020603050405020304" pitchFamily="18" charset="0"/>
                <a:cs typeface="Times New Roman" panose="02020603050405020304" pitchFamily="18" charset="0"/>
                <a:sym typeface="Wingdings" panose="05000000000000000000" pitchFamily="2" charset="2"/>
              </a:rPr>
              <a:t>）</a:t>
            </a:r>
            <a:r>
              <a:rPr lang="zh-CN" altLang="zh-CN" sz="2400" dirty="0">
                <a:latin typeface="Times New Roman" panose="02020603050405020304" pitchFamily="18" charset="0"/>
                <a:cs typeface="Times New Roman" panose="02020603050405020304" pitchFamily="18" charset="0"/>
              </a:rPr>
              <a:t>学者</a:t>
            </a:r>
            <a:endParaRPr lang="en-US" altLang="zh-CN" sz="2400" dirty="0">
              <a:latin typeface="Times New Roman" panose="02020603050405020304" pitchFamily="18" charset="0"/>
              <a:cs typeface="Times New Roman" panose="02020603050405020304" pitchFamily="18" charset="0"/>
            </a:endParaRPr>
          </a:p>
          <a:p>
            <a:r>
              <a:rPr lang="en-US" altLang="zh-CN" sz="2400" kern="100" dirty="0">
                <a:latin typeface="Times New Roman" panose="02020603050405020304" pitchFamily="18" charset="0"/>
                <a:ea typeface="等线" panose="02010600030101010101" charset="-122"/>
                <a:cs typeface="Times New Roman" panose="02020603050405020304" pitchFamily="18" charset="0"/>
              </a:rPr>
              <a:t>basic </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latin typeface="Times New Roman" panose="02020603050405020304" pitchFamily="18" charset="0"/>
                <a:ea typeface="等线" panose="02010600030101010101" charset="-122"/>
                <a:cs typeface="Times New Roman" panose="02020603050405020304" pitchFamily="18" charset="0"/>
              </a:rPr>
              <a:t>基础的</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  </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latin typeface="Times New Roman" panose="02020603050405020304" pitchFamily="18" charset="0"/>
                <a:ea typeface="等线" panose="02010600030101010101" charset="-122"/>
                <a:cs typeface="Times New Roman" panose="02020603050405020304" pitchFamily="18" charset="0"/>
              </a:rPr>
              <a:t>基础知识</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  </a:t>
            </a:r>
            <a:endParaRPr lang="en-US" altLang="zh-CN" sz="2400" kern="100" dirty="0">
              <a:latin typeface="Times New Roman" panose="02020603050405020304" pitchFamily="18" charset="0"/>
              <a:ea typeface="等线" panose="02010600030101010101" charset="-122"/>
              <a:cs typeface="Times New Roman" panose="02020603050405020304" pitchFamily="18" charset="0"/>
            </a:endParaRPr>
          </a:p>
          <a:p>
            <a:r>
              <a:rPr lang="en-US" altLang="zh-CN" sz="2400" kern="100" dirty="0">
                <a:latin typeface="Times New Roman" panose="02020603050405020304" pitchFamily="18" charset="0"/>
                <a:ea typeface="等线" panose="02010600030101010101" charset="-122"/>
                <a:cs typeface="Times New Roman" panose="02020603050405020304" pitchFamily="18" charset="0"/>
              </a:rPr>
              <a:t>go</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get</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back to basics 	</a:t>
            </a:r>
            <a:r>
              <a:rPr lang="zh-CN" altLang="en-US" sz="2400" kern="100" dirty="0">
                <a:latin typeface="Times New Roman" panose="02020603050405020304" pitchFamily="18" charset="0"/>
                <a:ea typeface="等线" panose="02010600030101010101" charset="-122"/>
                <a:cs typeface="Times New Roman" panose="02020603050405020304" pitchFamily="18" charset="0"/>
              </a:rPr>
              <a:t>回归本原；返璞归真</a:t>
            </a:r>
            <a:endParaRPr lang="en-US" altLang="zh-CN" sz="2400" kern="100" dirty="0">
              <a:latin typeface="Times New Roman" panose="02020603050405020304" pitchFamily="18" charset="0"/>
              <a:ea typeface="等线" panose="02010600030101010101" charset="-122"/>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Nurtured carefully, the business can once again get back to basics.</a:t>
            </a:r>
            <a:br>
              <a:rPr lang="en-GB" altLang="zh-CN" sz="2400" dirty="0">
                <a:latin typeface="Times New Roman" panose="02020603050405020304" pitchFamily="18" charset="0"/>
                <a:cs typeface="Times New Roman" panose="02020603050405020304" pitchFamily="18" charset="0"/>
              </a:rPr>
            </a:br>
            <a:r>
              <a:rPr lang="zh-CN" altLang="zh-CN" sz="2400" dirty="0">
                <a:latin typeface="Times New Roman" panose="02020603050405020304" pitchFamily="18" charset="0"/>
                <a:cs typeface="Times New Roman" panose="02020603050405020304" pitchFamily="18" charset="0"/>
              </a:rPr>
              <a:t>  </a:t>
            </a:r>
            <a:endParaRPr lang="zh-CN" altLang="en-US" sz="3200" dirty="0">
              <a:latin typeface="Times New Roman" panose="02020603050405020304" pitchFamily="18" charset="0"/>
              <a:cs typeface="Times New Roman" panose="02020603050405020304" pitchFamily="18" charset="0"/>
            </a:endParaRPr>
          </a:p>
        </p:txBody>
      </p:sp>
      <p:sp>
        <p:nvSpPr>
          <p:cNvPr id="2" name="矩形 1"/>
          <p:cNvSpPr/>
          <p:nvPr/>
        </p:nvSpPr>
        <p:spPr>
          <a:xfrm>
            <a:off x="-1" y="1160374"/>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68618" y="1523444"/>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68617" y="1957675"/>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68617" y="2293851"/>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0" y="2631157"/>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68617" y="3011061"/>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0" y="3347236"/>
            <a:ext cx="1734671" cy="3916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68616" y="3727141"/>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0" y="4101940"/>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68615" y="4476739"/>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8615" y="4812915"/>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p:cNvSpPr/>
          <p:nvPr/>
        </p:nvSpPr>
        <p:spPr>
          <a:xfrm>
            <a:off x="2941287" y="5977964"/>
            <a:ext cx="1148114" cy="436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矩形 20"/>
          <p:cNvSpPr/>
          <p:nvPr/>
        </p:nvSpPr>
        <p:spPr>
          <a:xfrm>
            <a:off x="8724898" y="2581092"/>
            <a:ext cx="1625601" cy="436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10541000" y="1510744"/>
            <a:ext cx="1364018" cy="4363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68614" y="5312714"/>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68613" y="5640726"/>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8496300" y="5976902"/>
            <a:ext cx="1734671" cy="923330"/>
          </a:xfrm>
          <a:prstGeom prst="rect">
            <a:avLst/>
          </a:prstGeom>
          <a:noFill/>
        </p:spPr>
        <p:txBody>
          <a:bodyPr wrap="square">
            <a:spAutoFit/>
          </a:bodyPr>
          <a:lstStyle/>
          <a:p>
            <a:r>
              <a:rPr lang="zh-CN" altLang="en-US" sz="1800" dirty="0">
                <a:latin typeface="Times New Roman" panose="02020603050405020304" pitchFamily="18" charset="0"/>
                <a:cs typeface="Times New Roman" panose="02020603050405020304" pitchFamily="18" charset="0"/>
              </a:rPr>
              <a:t>只要用心经营，公司可以重回正轨。</a:t>
            </a:r>
            <a:endParaRPr lang="en-US" altLang="zh-CN" sz="1800" kern="100" dirty="0">
              <a:latin typeface="Times New Roman" panose="02020603050405020304" pitchFamily="18" charset="0"/>
              <a:ea typeface="等线" panose="02010600030101010101" charset="-122"/>
              <a:cs typeface="Times New Roman" panose="02020603050405020304" pitchFamily="18" charset="0"/>
            </a:endParaRPr>
          </a:p>
        </p:txBody>
      </p:sp>
      <p:sp>
        <p:nvSpPr>
          <p:cNvPr id="24" name="矩形 23"/>
          <p:cNvSpPr/>
          <p:nvPr/>
        </p:nvSpPr>
        <p:spPr>
          <a:xfrm>
            <a:off x="4089401" y="5976902"/>
            <a:ext cx="2941287"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0" nodeType="clickEffect">
                                  <p:stCondLst>
                                    <p:cond delay="0"/>
                                  </p:stCondLst>
                                  <p:childTnLst>
                                    <p:animEffect transition="out" filter="wipe(down)">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2" presetClass="exit" presetSubtype="4" fill="hold" grpId="0" nodeType="clickEffect">
                                  <p:stCondLst>
                                    <p:cond delay="0"/>
                                  </p:stCondLst>
                                  <p:childTnLst>
                                    <p:animEffect transition="out" filter="wipe(down)">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4" fill="hold" grpId="0" nodeType="clickEffect">
                                  <p:stCondLst>
                                    <p:cond delay="0"/>
                                  </p:stCondLst>
                                  <p:childTnLst>
                                    <p:animEffect transition="out" filter="wipe(down)">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0" nodeType="clickEffect">
                                  <p:stCondLst>
                                    <p:cond delay="0"/>
                                  </p:stCondLst>
                                  <p:childTnLst>
                                    <p:animEffect transition="out" filter="wipe(down)">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checkerboard(across)">
                                      <p:cBhvr>
                                        <p:cTn id="9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P spid="8" grpId="0" animBg="1"/>
      <p:bldP spid="10" grpId="0" animBg="1"/>
      <p:bldP spid="11" grpId="0" animBg="1"/>
      <p:bldP spid="12" grpId="0" animBg="1"/>
      <p:bldP spid="13" grpId="0" animBg="1"/>
      <p:bldP spid="14" grpId="0" animBg="1"/>
      <p:bldP spid="15" grpId="0" animBg="1"/>
      <p:bldP spid="20" grpId="0" animBg="1"/>
      <p:bldP spid="21" grpId="0" animBg="1"/>
      <p:bldP spid="23" grpId="0" animBg="1"/>
      <p:bldP spid="5" grpId="0" animBg="1"/>
      <p:bldP spid="6" grpId="0" animBg="1"/>
      <p:bldP spid="22" grpId="0"/>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27000" y="0"/>
            <a:ext cx="12065000" cy="5179688"/>
          </a:xfrm>
          <a:prstGeom prst="rect">
            <a:avLst/>
          </a:prstGeom>
          <a:noFill/>
        </p:spPr>
        <p:txBody>
          <a:bodyPr wrap="square">
            <a:spAutoFit/>
          </a:bodyPr>
          <a:lstStyle/>
          <a:p>
            <a:pPr>
              <a:lnSpc>
                <a:spcPct val="115000"/>
              </a:lnSpc>
              <a:spcAft>
                <a:spcPts val="800"/>
              </a:spcAft>
              <a:buNone/>
            </a:pP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s</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pecial</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特别的</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特价品</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特别节目</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s</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pecialty [可数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：专长</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400" kern="100" dirty="0">
              <a:effectLst/>
              <a:latin typeface="Times New Roman" panose="02020603050405020304" pitchFamily="18" charset="0"/>
              <a:ea typeface="等线" panose="02010600030101010101" charset="-122"/>
              <a:cs typeface="Times New Roman" panose="02020603050405020304" pitchFamily="18" charset="0"/>
            </a:endParaRPr>
          </a:p>
          <a:p>
            <a:pPr>
              <a:lnSpc>
                <a:spcPct val="115000"/>
              </a:lnSpc>
              <a:spcAft>
                <a:spcPts val="800"/>
              </a:spcAft>
              <a:buNone/>
            </a:pP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creative  </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有创意的</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创意工作者</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c</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reativity [不可数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：创造力</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endParaRPr lang="en-US" altLang="zh-CN" sz="2400" kern="100" dirty="0">
              <a:effectLst/>
              <a:latin typeface="Times New Roman" panose="02020603050405020304" pitchFamily="18" charset="0"/>
              <a:ea typeface="等线" panose="02010600030101010101" charset="-122"/>
              <a:cs typeface="Times New Roman" panose="02020603050405020304" pitchFamily="18" charset="0"/>
            </a:endParaRPr>
          </a:p>
          <a:p>
            <a:pPr>
              <a:lnSpc>
                <a:spcPct val="115000"/>
              </a:lnSpc>
              <a:spcAft>
                <a:spcPts val="800"/>
              </a:spcAft>
              <a:buNone/>
            </a:pP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creation </a:t>
            </a:r>
            <a:r>
              <a:rPr lang="zh-CN" altLang="en-US"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不可数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创造</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作品；创作</a:t>
            </a:r>
            <a:endParaRPr lang="zh-CN" altLang="zh-CN" sz="2400" kern="100" dirty="0">
              <a:effectLst/>
              <a:latin typeface="Times New Roman" panose="02020603050405020304" pitchFamily="18" charset="0"/>
              <a:ea typeface="等线" panose="02010600030101010101" charset="-122"/>
              <a:cs typeface="Times New Roman" panose="02020603050405020304" pitchFamily="18" charset="0"/>
            </a:endParaRPr>
          </a:p>
          <a:p>
            <a:pPr>
              <a:lnSpc>
                <a:spcPct val="115000"/>
              </a:lnSpc>
              <a:spcAft>
                <a:spcPts val="800"/>
              </a:spcAft>
              <a:buNone/>
            </a:pPr>
            <a:r>
              <a:rPr lang="en-US" altLang="zh-CN" sz="2400" kern="100" dirty="0">
                <a:latin typeface="Times New Roman" panose="02020603050405020304" pitchFamily="18" charset="0"/>
                <a:ea typeface="等线" panose="02010600030101010101" charset="-122"/>
                <a:cs typeface="Times New Roman" panose="02020603050405020304" pitchFamily="18" charset="0"/>
              </a:rPr>
              <a:t>e</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ssential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必需的</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必需品</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e</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ssential [不可数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：本质（哲学）</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endParaRPr lang="zh-CN" altLang="zh-CN" sz="2400" kern="100" dirty="0">
              <a:effectLst/>
              <a:latin typeface="Times New Roman" panose="02020603050405020304" pitchFamily="18" charset="0"/>
              <a:ea typeface="等线" panose="02010600030101010101" charset="-122"/>
              <a:cs typeface="Times New Roman" panose="02020603050405020304" pitchFamily="18" charset="0"/>
            </a:endParaRPr>
          </a:p>
          <a:p>
            <a:pPr>
              <a:lnSpc>
                <a:spcPct val="115000"/>
              </a:lnSpc>
              <a:spcAft>
                <a:spcPts val="800"/>
              </a:spcAft>
              <a:buNone/>
            </a:pPr>
            <a:r>
              <a:rPr lang="en-US" altLang="zh-CN" sz="2400" kern="100" dirty="0">
                <a:latin typeface="Times New Roman" panose="02020603050405020304" pitchFamily="18" charset="0"/>
                <a:ea typeface="等线" panose="02010600030101010101" charset="-122"/>
                <a:cs typeface="Times New Roman" panose="02020603050405020304" pitchFamily="18" charset="0"/>
              </a:rPr>
              <a:t>o</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riginal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原始的</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原作</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o</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riginality [不可数</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：原创性</a:t>
            </a:r>
            <a:r>
              <a:rPr lang="en-US" altLang="zh-CN" sz="2400" kern="100" dirty="0">
                <a:effectLst/>
                <a:latin typeface="Times New Roman" panose="02020603050405020304" pitchFamily="18" charset="0"/>
                <a:ea typeface="等线" panose="02010600030101010101" charset="-122"/>
                <a:cs typeface="Times New Roman" panose="02020603050405020304" pitchFamily="18" charset="0"/>
              </a:rPr>
              <a:t>  </a:t>
            </a:r>
            <a:r>
              <a:rPr lang="zh-CN" altLang="zh-CN" sz="2400" kern="100" dirty="0">
                <a:effectLst/>
                <a:latin typeface="Times New Roman" panose="02020603050405020304" pitchFamily="18" charset="0"/>
                <a:ea typeface="等线" panose="02010600030101010101" charset="-122"/>
                <a:cs typeface="Times New Roman" panose="02020603050405020304" pitchFamily="18" charset="0"/>
              </a:rPr>
              <a:t>   </a:t>
            </a:r>
            <a:endParaRPr lang="en-US" altLang="zh-CN" sz="2400" kern="100" dirty="0">
              <a:effectLst/>
              <a:latin typeface="Times New Roman" panose="02020603050405020304" pitchFamily="18" charset="0"/>
              <a:ea typeface="等线" panose="02010600030101010101" charset="-122"/>
              <a:cs typeface="Times New Roman" panose="02020603050405020304" pitchFamily="18" charset="0"/>
            </a:endParaRPr>
          </a:p>
          <a:p>
            <a:pPr>
              <a:lnSpc>
                <a:spcPct val="115000"/>
              </a:lnSpc>
              <a:spcAft>
                <a:spcPts val="800"/>
              </a:spcAft>
              <a:buNone/>
            </a:pPr>
            <a:r>
              <a:rPr lang="en-GB" altLang="zh-CN" sz="2400" dirty="0">
                <a:latin typeface="Times New Roman" panose="02020603050405020304" pitchFamily="18" charset="0"/>
                <a:cs typeface="Times New Roman" panose="02020603050405020304" pitchFamily="18" charset="0"/>
              </a:rPr>
              <a:t>According to evaluation by the Palace Museum in Beijing, his </a:t>
            </a:r>
            <a:r>
              <a:rPr lang="en-GB" altLang="zh-CN" sz="2400" dirty="0" err="1">
                <a:latin typeface="Times New Roman" panose="02020603050405020304" pitchFamily="18" charset="0"/>
                <a:cs typeface="Times New Roman" panose="02020603050405020304" pitchFamily="18" charset="0"/>
              </a:rPr>
              <a:t>jiyouhuang</a:t>
            </a:r>
            <a:r>
              <a:rPr lang="en-GB" altLang="zh-CN" sz="2400" dirty="0">
                <a:latin typeface="Times New Roman" panose="02020603050405020304" pitchFamily="18" charset="0"/>
                <a:cs typeface="Times New Roman" panose="02020603050405020304" pitchFamily="18" charset="0"/>
              </a:rPr>
              <a:t> pieces are better than the Qing Dynasty ________</a:t>
            </a:r>
            <a:r>
              <a:rPr lang="en-GB" altLang="zh-CN" sz="2400" u="sng"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 (original) in quality.</a:t>
            </a:r>
            <a:r>
              <a:rPr lang="zh-CN" altLang="en-US" sz="2400" dirty="0">
                <a:latin typeface="Times New Roman" panose="02020603050405020304" pitchFamily="18" charset="0"/>
                <a:cs typeface="Times New Roman" panose="02020603050405020304" pitchFamily="18" charset="0"/>
              </a:rPr>
              <a:t> </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Throughout history, some of the _</a:t>
            </a:r>
            <a:r>
              <a:rPr lang="en-US" altLang="zh-CN" sz="2400" dirty="0">
                <a:latin typeface="Times New Roman" panose="02020603050405020304" pitchFamily="18" charset="0"/>
                <a:cs typeface="Times New Roman" panose="02020603050405020304" pitchFamily="18" charset="0"/>
              </a:rPr>
              <a:t>________</a:t>
            </a:r>
            <a:r>
              <a:rPr lang="en-GB" altLang="zh-CN" sz="2400" dirty="0">
                <a:latin typeface="Times New Roman" panose="02020603050405020304" pitchFamily="18" charset="0"/>
                <a:cs typeface="Times New Roman" panose="02020603050405020304" pitchFamily="18" charset="0"/>
              </a:rPr>
              <a:t> (origin) customs have changed, but the spirit of the festival-the spirit of family-has largely been kept</a:t>
            </a:r>
            <a:r>
              <a:rPr lang="en-US" altLang="zh-CN"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________________ (original) it was a bedroom, but we turned it into a study.</a:t>
            </a:r>
            <a:endParaRPr lang="en-GB" altLang="zh-CN" sz="2400" dirty="0">
              <a:latin typeface="Times New Roman" panose="02020603050405020304" pitchFamily="18" charset="0"/>
              <a:cs typeface="Times New Roman" panose="02020603050405020304" pitchFamily="18" charset="0"/>
            </a:endParaRPr>
          </a:p>
          <a:p>
            <a:pPr>
              <a:lnSpc>
                <a:spcPct val="115000"/>
              </a:lnSpc>
              <a:spcAft>
                <a:spcPts val="800"/>
              </a:spcAft>
              <a:buNone/>
            </a:pPr>
            <a:r>
              <a:rPr lang="en-US" altLang="zh-CN" sz="2400" dirty="0">
                <a:latin typeface="Times New Roman" panose="02020603050405020304" pitchFamily="18" charset="0"/>
                <a:cs typeface="Times New Roman" panose="02020603050405020304" pitchFamily="18" charset="0"/>
              </a:rPr>
              <a: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lacks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____________ (basic). </a:t>
            </a:r>
            <a:endParaRPr lang="en-US" altLang="zh-CN" sz="3200" kern="100" dirty="0">
              <a:effectLst/>
              <a:latin typeface="Times New Roman" panose="02020603050405020304" pitchFamily="18" charset="0"/>
              <a:ea typeface="等线" panose="02010600030101010101" charset="-122"/>
              <a:cs typeface="Times New Roman" panose="02020603050405020304" pitchFamily="18" charset="0"/>
            </a:endParaRPr>
          </a:p>
        </p:txBody>
      </p:sp>
      <p:sp>
        <p:nvSpPr>
          <p:cNvPr id="2" name="矩形 1"/>
          <p:cNvSpPr/>
          <p:nvPr/>
        </p:nvSpPr>
        <p:spPr>
          <a:xfrm>
            <a:off x="127001" y="131114"/>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7467601" y="131114"/>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126999" y="598404"/>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7873999" y="598404"/>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126998" y="1178888"/>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p:cNvSpPr/>
          <p:nvPr/>
        </p:nvSpPr>
        <p:spPr>
          <a:xfrm>
            <a:off x="126998" y="1673596"/>
            <a:ext cx="1193799"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矩形 26"/>
          <p:cNvSpPr/>
          <p:nvPr/>
        </p:nvSpPr>
        <p:spPr>
          <a:xfrm>
            <a:off x="7873998" y="1532984"/>
            <a:ext cx="1930402" cy="518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矩形 27"/>
          <p:cNvSpPr/>
          <p:nvPr/>
        </p:nvSpPr>
        <p:spPr>
          <a:xfrm>
            <a:off x="126998" y="2168304"/>
            <a:ext cx="1244601" cy="5256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8064500" y="2159368"/>
            <a:ext cx="124460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p:cNvSpPr txBox="1"/>
          <p:nvPr/>
        </p:nvSpPr>
        <p:spPr>
          <a:xfrm>
            <a:off x="2451100" y="2967335"/>
            <a:ext cx="1297150" cy="461665"/>
          </a:xfrm>
          <a:prstGeom prst="rect">
            <a:avLst/>
          </a:prstGeom>
          <a:noFill/>
        </p:spPr>
        <p:txBody>
          <a:bodyPr wrap="none" rtlCol="0">
            <a:spAutoFit/>
          </a:bodyPr>
          <a:lstStyle/>
          <a:p>
            <a:r>
              <a:rPr kumimoji="1" lang="en-US" altLang="zh-CN" sz="2400" dirty="0">
                <a:solidFill>
                  <a:srgbClr val="FF0000"/>
                </a:solidFill>
              </a:rPr>
              <a:t>originals</a:t>
            </a:r>
            <a:endParaRPr kumimoji="1" lang="zh-CN" altLang="en-US" sz="2400" dirty="0">
              <a:solidFill>
                <a:srgbClr val="FF0000"/>
              </a:solidFill>
            </a:endParaRPr>
          </a:p>
        </p:txBody>
      </p:sp>
      <p:sp>
        <p:nvSpPr>
          <p:cNvPr id="31" name="文本框 30"/>
          <p:cNvSpPr txBox="1"/>
          <p:nvPr/>
        </p:nvSpPr>
        <p:spPr>
          <a:xfrm>
            <a:off x="4258734" y="3566467"/>
            <a:ext cx="1172116" cy="461665"/>
          </a:xfrm>
          <a:prstGeom prst="rect">
            <a:avLst/>
          </a:prstGeom>
          <a:noFill/>
        </p:spPr>
        <p:txBody>
          <a:bodyPr wrap="none" rtlCol="0">
            <a:spAutoFit/>
          </a:bodyPr>
          <a:lstStyle/>
          <a:p>
            <a:r>
              <a:rPr kumimoji="1" lang="en-US" altLang="zh-CN" sz="2400" dirty="0">
                <a:solidFill>
                  <a:srgbClr val="FF0000"/>
                </a:solidFill>
              </a:rPr>
              <a:t>original</a:t>
            </a:r>
            <a:endParaRPr kumimoji="1" lang="zh-CN" altLang="en-US" sz="2400" dirty="0">
              <a:solidFill>
                <a:srgbClr val="FF0000"/>
              </a:solidFill>
            </a:endParaRPr>
          </a:p>
        </p:txBody>
      </p:sp>
      <p:sp>
        <p:nvSpPr>
          <p:cNvPr id="32" name="文本框 31"/>
          <p:cNvSpPr txBox="1"/>
          <p:nvPr/>
        </p:nvSpPr>
        <p:spPr>
          <a:xfrm>
            <a:off x="749298" y="4279676"/>
            <a:ext cx="1441420" cy="461665"/>
          </a:xfrm>
          <a:prstGeom prst="rect">
            <a:avLst/>
          </a:prstGeom>
          <a:noFill/>
        </p:spPr>
        <p:txBody>
          <a:bodyPr wrap="none" rtlCol="0">
            <a:spAutoFit/>
          </a:bodyPr>
          <a:lstStyle/>
          <a:p>
            <a:r>
              <a:rPr kumimoji="1" lang="en-US" altLang="zh-CN" sz="2400" dirty="0">
                <a:solidFill>
                  <a:srgbClr val="FF0000"/>
                </a:solidFill>
              </a:rPr>
              <a:t>Originally</a:t>
            </a:r>
            <a:endParaRPr kumimoji="1" lang="zh-CN" altLang="en-US" sz="2400" dirty="0">
              <a:solidFill>
                <a:srgbClr val="FF0000"/>
              </a:solidFill>
            </a:endParaRPr>
          </a:p>
        </p:txBody>
      </p:sp>
      <p:sp>
        <p:nvSpPr>
          <p:cNvPr id="33" name="文本框 32"/>
          <p:cNvSpPr txBox="1"/>
          <p:nvPr/>
        </p:nvSpPr>
        <p:spPr>
          <a:xfrm>
            <a:off x="1470008" y="4706364"/>
            <a:ext cx="973343" cy="461665"/>
          </a:xfrm>
          <a:prstGeom prst="rect">
            <a:avLst/>
          </a:prstGeom>
          <a:noFill/>
        </p:spPr>
        <p:txBody>
          <a:bodyPr wrap="none" rtlCol="0">
            <a:spAutoFit/>
          </a:bodyPr>
          <a:lstStyle/>
          <a:p>
            <a:r>
              <a:rPr kumimoji="1" lang="en-US" altLang="zh-CN" sz="2400" dirty="0">
                <a:solidFill>
                  <a:srgbClr val="FF0000"/>
                </a:solidFill>
              </a:rPr>
              <a:t>basics</a:t>
            </a:r>
            <a:endParaRPr kumimoji="1" lang="en-US" altLang="zh-CN" sz="24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25"/>
                                        </p:tgtEl>
                                      </p:cBhvr>
                                    </p:animEffect>
                                    <p:set>
                                      <p:cBhvr>
                                        <p:cTn id="27" dur="1" fill="hold">
                                          <p:stCondLst>
                                            <p:cond delay="499"/>
                                          </p:stCondLst>
                                        </p:cTn>
                                        <p:tgtEl>
                                          <p:spTgt spid="2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28"/>
                                        </p:tgtEl>
                                      </p:cBhvr>
                                    </p:animEffect>
                                    <p:set>
                                      <p:cBhvr>
                                        <p:cTn id="42" dur="1" fill="hold">
                                          <p:stCondLst>
                                            <p:cond delay="499"/>
                                          </p:stCondLst>
                                        </p:cTn>
                                        <p:tgtEl>
                                          <p:spTgt spid="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checkerboard(across)">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checkerboard(across)">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heckerboard(across)">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checkerboard(across)">
                                      <p:cBhvr>
                                        <p:cTn id="6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25" grpId="0" animBg="1"/>
      <p:bldP spid="26" grpId="0" animBg="1"/>
      <p:bldP spid="27" grpId="0" animBg="1"/>
      <p:bldP spid="28" grpId="0" animBg="1"/>
      <p:bldP spid="29" grpId="0" animBg="1"/>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p:cNvPicPr>
            <a:picLocks noChangeAspect="1"/>
          </p:cNvPicPr>
          <p:nvPr/>
        </p:nvPicPr>
        <p:blipFill>
          <a:blip r:embed="rId1"/>
          <a:stretch>
            <a:fillRect/>
          </a:stretch>
        </p:blipFill>
        <p:spPr>
          <a:xfrm rot="14860680">
            <a:off x="322934" y="-151788"/>
            <a:ext cx="518974" cy="898803"/>
          </a:xfrm>
          <a:prstGeom prst="rect">
            <a:avLst/>
          </a:prstGeom>
        </p:spPr>
      </p:pic>
      <p:sp>
        <p:nvSpPr>
          <p:cNvPr id="3" name="文本框 2"/>
          <p:cNvSpPr txBox="1"/>
          <p:nvPr/>
        </p:nvSpPr>
        <p:spPr>
          <a:xfrm>
            <a:off x="480958" y="135683"/>
            <a:ext cx="7429500" cy="584775"/>
          </a:xfrm>
          <a:prstGeom prst="rect">
            <a:avLst/>
          </a:prstGeom>
          <a:noFill/>
        </p:spPr>
        <p:txBody>
          <a:bodyPr wrap="square">
            <a:spAutoFit/>
          </a:bodyPr>
          <a:lstStyle/>
          <a:p>
            <a:pPr algn="ctr"/>
            <a:r>
              <a:rPr lang="en-US" altLang="zh-CN" sz="3200" dirty="0">
                <a:latin typeface="Times New Roman" panose="02020603050405020304" pitchFamily="18" charset="0"/>
                <a:cs typeface="Times New Roman" panose="02020603050405020304" pitchFamily="18" charset="0"/>
              </a:rPr>
              <a:t>Match each word with the best meaning.</a:t>
            </a:r>
            <a:endParaRPr lang="en-US" altLang="zh-CN" sz="32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68140" y="877502"/>
            <a:ext cx="2903660" cy="4939814"/>
          </a:xfrm>
          <a:prstGeom prst="rect">
            <a:avLst/>
          </a:prstGeom>
          <a:noFill/>
        </p:spPr>
        <p:txBody>
          <a:bodyPr wrap="square">
            <a:spAutoFit/>
          </a:bodyPr>
          <a:lstStyle/>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a:t>
            </a:r>
            <a:r>
              <a:rPr lang="en-GB" altLang="zh-CN" sz="2000" dirty="0">
                <a:latin typeface="Times New Roman" panose="02020603050405020304" pitchFamily="18" charset="0"/>
                <a:cs typeface="Times New Roman" panose="02020603050405020304" pitchFamily="18" charset="0"/>
              </a:rPr>
              <a:t>tolerant</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declare</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hardened</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professional</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smuggler</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officious</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dreadful</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pounce</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perfume</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sarcastically</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exempt</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duty</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unscrew</a:t>
            </a:r>
            <a:endParaRPr lang="en-GB" altLang="zh-CN" sz="2000" dirty="0">
              <a:latin typeface="Times New Roman" panose="02020603050405020304" pitchFamily="18" charset="0"/>
              <a:cs typeface="Times New Roman" panose="02020603050405020304" pitchFamily="18" charset="0"/>
            </a:endParaRPr>
          </a:p>
          <a:p>
            <a:pPr marL="342900" indent="-342900">
              <a:lnSpc>
                <a:spcPts val="2700"/>
              </a:lnSpc>
              <a:buFont typeface="+mj-lt"/>
              <a:buAutoNum type="arabicPeriod"/>
            </a:pPr>
            <a:r>
              <a:rPr lang="en-US" altLang="zh-CN" sz="2000" dirty="0">
                <a:latin typeface="Times New Roman" panose="02020603050405020304" pitchFamily="18" charset="0"/>
                <a:cs typeface="Times New Roman" panose="02020603050405020304" pitchFamily="18" charset="0"/>
              </a:rPr>
              <a:t>______ </a:t>
            </a:r>
            <a:r>
              <a:rPr lang="en-GB" altLang="zh-CN" sz="2000" dirty="0">
                <a:latin typeface="Times New Roman" panose="02020603050405020304" pitchFamily="18" charset="0"/>
                <a:cs typeface="Times New Roman" panose="02020603050405020304" pitchFamily="18" charset="0"/>
              </a:rPr>
              <a:t>nostril</a:t>
            </a:r>
            <a:endParaRPr lang="en-GB" altLang="zh-CN" sz="2400" dirty="0">
              <a:latin typeface="Times New Roman" panose="02020603050405020304" pitchFamily="18" charset="0"/>
              <a:cs typeface="Times New Roman" panose="02020603050405020304" pitchFamily="18" charset="0"/>
            </a:endParaRPr>
          </a:p>
        </p:txBody>
      </p:sp>
      <p:sp>
        <p:nvSpPr>
          <p:cNvPr id="2" name="文本框 1"/>
          <p:cNvSpPr txBox="1"/>
          <p:nvPr/>
        </p:nvSpPr>
        <p:spPr>
          <a:xfrm>
            <a:off x="2616200" y="720458"/>
            <a:ext cx="9507660" cy="5676747"/>
          </a:xfrm>
          <a:prstGeom prst="rect">
            <a:avLst/>
          </a:prstGeom>
          <a:noFill/>
        </p:spPr>
        <p:txBody>
          <a:bodyPr wrap="square">
            <a:spAutoFit/>
          </a:bodyPr>
          <a:lstStyle/>
          <a:p>
            <a:pPr>
              <a:lnSpc>
                <a:spcPts val="2260"/>
              </a:lnSpc>
            </a:pPr>
            <a:r>
              <a:rPr lang="en-US" altLang="zh-CN" dirty="0">
                <a:latin typeface="Times New Roman" panose="02020603050405020304" pitchFamily="18" charset="0"/>
                <a:cs typeface="Times New Roman" panose="02020603050405020304" pitchFamily="18" charset="0"/>
              </a:rPr>
              <a:t>A.</a:t>
            </a:r>
            <a:r>
              <a:rPr lang="en-GB" altLang="zh-CN" dirty="0">
                <a:latin typeface="Times New Roman" panose="02020603050405020304" pitchFamily="18" charset="0"/>
                <a:cs typeface="Times New Roman" panose="02020603050405020304" pitchFamily="18" charset="0"/>
              </a:rPr>
              <a:t>A person who illegally transports goods or people, typically across borders.</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B. Showing willingness to allow the existence of opinions or behavior that one does not necessarily agree with; accepting.</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C. to tell customs officers</a:t>
            </a:r>
            <a:r>
              <a:rPr lang="zh-CN" altLang="en-US" dirty="0">
                <a:latin typeface="Times New Roman" panose="02020603050405020304" pitchFamily="18" charset="0"/>
                <a:cs typeface="Times New Roman" panose="02020603050405020304" pitchFamily="18" charset="0"/>
              </a:rPr>
              <a:t> </a:t>
            </a:r>
            <a:r>
              <a:rPr lang="en-GB" altLang="zh-CN" dirty="0">
                <a:latin typeface="Times New Roman" panose="02020603050405020304" pitchFamily="18" charset="0"/>
                <a:cs typeface="Times New Roman" panose="02020603050405020304" pitchFamily="18" charset="0"/>
              </a:rPr>
              <a:t>that you are carrying goods on which you should pay tax </a:t>
            </a:r>
            <a:endParaRPr lang="en-GB" altLang="zh-CN" dirty="0">
              <a:latin typeface="Times New Roman" panose="02020603050405020304" pitchFamily="18" charset="0"/>
              <a:cs typeface="Times New Roman" panose="02020603050405020304" pitchFamily="18" charset="0"/>
            </a:endParaRPr>
          </a:p>
          <a:p>
            <a:pPr>
              <a:lnSpc>
                <a:spcPts val="2260"/>
              </a:lnSpc>
            </a:pPr>
            <a:r>
              <a:rPr lang="en-GB" altLang="zh-CN" dirty="0">
                <a:latin typeface="Times New Roman" panose="02020603050405020304" pitchFamily="18" charset="0"/>
                <a:cs typeface="Times New Roman" panose="02020603050405020304" pitchFamily="18" charset="0"/>
              </a:rPr>
              <a:t>D. Having become tough or unfeeling, especially due to experience; experienced or </a:t>
            </a:r>
            <a:r>
              <a:rPr lang="en-GB" altLang="zh-CN" b="1" dirty="0">
                <a:latin typeface="Times New Roman" panose="02020603050405020304" pitchFamily="18" charset="0"/>
                <a:cs typeface="Times New Roman" panose="02020603050405020304" pitchFamily="18" charset="0"/>
              </a:rPr>
              <a:t>cynical</a:t>
            </a:r>
            <a:r>
              <a:rPr lang="en-GB" altLang="zh-CN" dirty="0">
                <a:latin typeface="Times New Roman" panose="02020603050405020304" pitchFamily="18" charset="0"/>
                <a:cs typeface="Times New Roman" panose="02020603050405020304" pitchFamily="18" charset="0"/>
              </a:rPr>
              <a:t> /ˈ</a:t>
            </a:r>
            <a:r>
              <a:rPr lang="en-GB" altLang="zh-CN" dirty="0" err="1">
                <a:latin typeface="Times New Roman" panose="02020603050405020304" pitchFamily="18" charset="0"/>
                <a:cs typeface="Times New Roman" panose="02020603050405020304" pitchFamily="18" charset="0"/>
              </a:rPr>
              <a:t>sɪnɪkəl</a:t>
            </a:r>
            <a:r>
              <a:rPr lang="en-GB" altLang="zh-CN" dirty="0">
                <a:latin typeface="Times New Roman" panose="02020603050405020304" pitchFamily="18" charset="0"/>
                <a:cs typeface="Times New Roman" panose="02020603050405020304" pitchFamily="18" charset="0"/>
              </a:rPr>
              <a:t>/.</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E. Relating to a job that requires special education or training; skilled or expert in a particular field.</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F. To leap or spring suddenly, often to seize or attack something.</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G. Causing fear, horror, or dread; very bad or unpleasant.</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H. A pleasant-smelling liquid or </a:t>
            </a:r>
            <a:r>
              <a:rPr lang="en-GB" altLang="zh-CN" b="1" dirty="0">
                <a:latin typeface="Times New Roman" panose="02020603050405020304" pitchFamily="18" charset="0"/>
                <a:cs typeface="Times New Roman" panose="02020603050405020304" pitchFamily="18" charset="0"/>
              </a:rPr>
              <a:t>substance</a:t>
            </a:r>
            <a:r>
              <a:rPr lang="en-GB" altLang="zh-CN" dirty="0">
                <a:latin typeface="Times New Roman" panose="02020603050405020304" pitchFamily="18" charset="0"/>
                <a:cs typeface="Times New Roman" panose="02020603050405020304" pitchFamily="18" charset="0"/>
              </a:rPr>
              <a:t>, typically used to give a pleasant scent to the body or space.</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I. In a manner that involves mocking or expressing </a:t>
            </a:r>
            <a:r>
              <a:rPr lang="en-GB" altLang="zh-CN" b="1" dirty="0">
                <a:latin typeface="Times New Roman" panose="02020603050405020304" pitchFamily="18" charset="0"/>
                <a:cs typeface="Times New Roman" panose="02020603050405020304" pitchFamily="18" charset="0"/>
              </a:rPr>
              <a:t>contempt</a:t>
            </a:r>
            <a:r>
              <a:rPr lang="en-GB" altLang="zh-CN" dirty="0">
                <a:latin typeface="Times New Roman" panose="02020603050405020304" pitchFamily="18" charset="0"/>
                <a:cs typeface="Times New Roman" panose="02020603050405020304" pitchFamily="18" charset="0"/>
              </a:rPr>
              <a:t>, often by saying the opposite of what is meant.</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J. </a:t>
            </a:r>
            <a:r>
              <a:rPr lang="en-GB" altLang="zh-CN" b="1" dirty="0">
                <a:latin typeface="Times New Roman" panose="02020603050405020304" pitchFamily="18" charset="0"/>
                <a:cs typeface="Times New Roman" panose="02020603050405020304" pitchFamily="18" charset="0"/>
              </a:rPr>
              <a:t>Not subject to </a:t>
            </a:r>
            <a:r>
              <a:rPr lang="en-GB" altLang="zh-CN" dirty="0">
                <a:latin typeface="Times New Roman" panose="02020603050405020304" pitchFamily="18" charset="0"/>
                <a:cs typeface="Times New Roman" panose="02020603050405020304" pitchFamily="18" charset="0"/>
              </a:rPr>
              <a:t>a rule or </a:t>
            </a:r>
            <a:r>
              <a:rPr lang="en-GB" altLang="zh-CN" b="1" dirty="0">
                <a:latin typeface="Times New Roman" panose="02020603050405020304" pitchFamily="18" charset="0"/>
                <a:cs typeface="Times New Roman" panose="02020603050405020304" pitchFamily="18" charset="0"/>
              </a:rPr>
              <a:t>obligation</a:t>
            </a:r>
            <a:r>
              <a:rPr lang="en-GB" altLang="zh-CN" dirty="0">
                <a:latin typeface="Times New Roman" panose="02020603050405020304" pitchFamily="18" charset="0"/>
                <a:cs typeface="Times New Roman" panose="02020603050405020304" pitchFamily="18" charset="0"/>
              </a:rPr>
              <a:t>; freed from a requirement or duty.</a:t>
            </a:r>
            <a:br>
              <a:rPr lang="en-GB" altLang="zh-CN" strike="sngStrike"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K. To remove something by turning it in the opposite direction to tighten it, often referring to a cap or lid.</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L. One of the two openings in the nose through which air is </a:t>
            </a:r>
            <a:r>
              <a:rPr lang="en-GB" altLang="zh-CN" b="1" dirty="0">
                <a:latin typeface="Times New Roman" panose="02020603050405020304" pitchFamily="18" charset="0"/>
                <a:cs typeface="Times New Roman" panose="02020603050405020304" pitchFamily="18" charset="0"/>
              </a:rPr>
              <a:t>inhaled and exhaled</a:t>
            </a:r>
            <a:r>
              <a:rPr lang="en-GB" altLang="zh-CN" dirty="0">
                <a:latin typeface="Times New Roman" panose="02020603050405020304" pitchFamily="18" charset="0"/>
                <a:cs typeface="Times New Roman" panose="02020603050405020304" pitchFamily="18" charset="0"/>
              </a:rPr>
              <a:t>.</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M.</a:t>
            </a:r>
            <a:r>
              <a:rPr lang="zh-CN" altLang="en-US" dirty="0">
                <a:latin typeface="Times New Roman" panose="02020603050405020304" pitchFamily="18" charset="0"/>
                <a:cs typeface="Times New Roman" panose="02020603050405020304" pitchFamily="18" charset="0"/>
              </a:rPr>
              <a:t> </a:t>
            </a:r>
            <a:r>
              <a:rPr lang="en-GB" altLang="zh-CN" b="1" dirty="0">
                <a:latin typeface="Times New Roman" panose="02020603050405020304" pitchFamily="18" charset="0"/>
                <a:cs typeface="Times New Roman" panose="02020603050405020304" pitchFamily="18" charset="0"/>
              </a:rPr>
              <a:t>Assertive/</a:t>
            </a:r>
            <a:r>
              <a:rPr lang="en-GB" altLang="zh-CN" b="1" dirty="0" err="1">
                <a:latin typeface="Times New Roman" panose="02020603050405020304" pitchFamily="18" charset="0"/>
                <a:cs typeface="Times New Roman" panose="02020603050405020304" pitchFamily="18" charset="0"/>
              </a:rPr>
              <a:t>əˈsɜːrtɪv</a:t>
            </a:r>
            <a:r>
              <a:rPr lang="en-GB" altLang="zh-CN" b="1" dirty="0">
                <a:latin typeface="Times New Roman" panose="02020603050405020304" pitchFamily="18" charset="0"/>
                <a:cs typeface="Times New Roman" panose="02020603050405020304" pitchFamily="18" charset="0"/>
              </a:rPr>
              <a:t>/</a:t>
            </a:r>
            <a:r>
              <a:rPr lang="zh-CN" altLang="en-US" b="1" dirty="0">
                <a:latin typeface="Times New Roman" panose="02020603050405020304" pitchFamily="18" charset="0"/>
                <a:cs typeface="Times New Roman" panose="02020603050405020304" pitchFamily="18" charset="0"/>
              </a:rPr>
              <a:t> </a:t>
            </a:r>
            <a:r>
              <a:rPr lang="en-GB" altLang="zh-CN" dirty="0">
                <a:latin typeface="Times New Roman" panose="02020603050405020304" pitchFamily="18" charset="0"/>
                <a:cs typeface="Times New Roman" panose="02020603050405020304" pitchFamily="18" charset="0"/>
              </a:rPr>
              <a:t>in offering one’s services or opinions, often in an </a:t>
            </a:r>
            <a:r>
              <a:rPr lang="en-GB" altLang="zh-CN" b="1" dirty="0">
                <a:latin typeface="Times New Roman" panose="02020603050405020304" pitchFamily="18" charset="0"/>
                <a:cs typeface="Times New Roman" panose="02020603050405020304" pitchFamily="18" charset="0"/>
              </a:rPr>
              <a:t>intrusive</a:t>
            </a:r>
            <a:r>
              <a:rPr lang="en-GB" altLang="zh-CN" dirty="0">
                <a:latin typeface="Times New Roman" panose="02020603050405020304" pitchFamily="18" charset="0"/>
                <a:cs typeface="Times New Roman" panose="02020603050405020304" pitchFamily="18" charset="0"/>
              </a:rPr>
              <a:t> or </a:t>
            </a:r>
            <a:r>
              <a:rPr lang="en-GB" altLang="zh-CN" b="1" dirty="0">
                <a:latin typeface="Times New Roman" panose="02020603050405020304" pitchFamily="18" charset="0"/>
                <a:cs typeface="Times New Roman" panose="02020603050405020304" pitchFamily="18" charset="0"/>
              </a:rPr>
              <a:t>meddlesome</a:t>
            </a:r>
            <a:r>
              <a:rPr lang="en-GB" altLang="zh-CN" dirty="0">
                <a:latin typeface="Times New Roman" panose="02020603050405020304" pitchFamily="18" charset="0"/>
                <a:cs typeface="Times New Roman" panose="02020603050405020304" pitchFamily="18" charset="0"/>
              </a:rPr>
              <a:t> way.</a:t>
            </a:r>
            <a:br>
              <a:rPr lang="en-GB" altLang="zh-CN" dirty="0">
                <a:latin typeface="Times New Roman" panose="02020603050405020304" pitchFamily="18" charset="0"/>
                <a:cs typeface="Times New Roman" panose="02020603050405020304" pitchFamily="18" charset="0"/>
              </a:rPr>
            </a:br>
            <a:r>
              <a:rPr lang="en-GB" altLang="zh-CN" dirty="0">
                <a:latin typeface="Times New Roman" panose="02020603050405020304" pitchFamily="18" charset="0"/>
                <a:cs typeface="Times New Roman" panose="02020603050405020304" pitchFamily="18" charset="0"/>
              </a:rPr>
              <a:t>N. A tax that you pay on things that you buy, especially those that you bring into a country</a:t>
            </a:r>
            <a:endParaRPr lang="zh-CN" altLang="en-US"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671390" y="877502"/>
            <a:ext cx="647700" cy="4939814"/>
          </a:xfrm>
          <a:prstGeom prst="rect">
            <a:avLst/>
          </a:prstGeom>
          <a:noFill/>
        </p:spPr>
        <p:txBody>
          <a:bodyPr wrap="square">
            <a:spAutoFit/>
          </a:bodyPr>
          <a:lstStyle/>
          <a:p>
            <a:pPr>
              <a:lnSpc>
                <a:spcPts val="2680"/>
              </a:lnSpc>
            </a:pPr>
            <a:r>
              <a:rPr lang="en-GB" altLang="zh-CN" sz="2400" dirty="0">
                <a:solidFill>
                  <a:srgbClr val="FF0000"/>
                </a:solidFill>
                <a:latin typeface="Times New Roman" panose="02020603050405020304" pitchFamily="18" charset="0"/>
                <a:cs typeface="Times New Roman" panose="02020603050405020304" pitchFamily="18" charset="0"/>
              </a:rPr>
              <a:t>B</a:t>
            </a:r>
            <a:endParaRPr lang="en-GB"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GB" altLang="zh-CN" sz="2400" dirty="0">
                <a:solidFill>
                  <a:srgbClr val="FF0000"/>
                </a:solidFill>
                <a:latin typeface="Times New Roman" panose="02020603050405020304" pitchFamily="18" charset="0"/>
                <a:cs typeface="Times New Roman" panose="02020603050405020304" pitchFamily="18" charset="0"/>
              </a:rPr>
              <a:t>C</a:t>
            </a:r>
            <a:endParaRPr lang="en-GB"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GB" altLang="zh-CN" sz="2400" dirty="0">
                <a:solidFill>
                  <a:srgbClr val="FF0000"/>
                </a:solidFill>
                <a:latin typeface="Times New Roman" panose="02020603050405020304" pitchFamily="18" charset="0"/>
                <a:cs typeface="Times New Roman" panose="02020603050405020304" pitchFamily="18" charset="0"/>
              </a:rPr>
              <a:t>D</a:t>
            </a:r>
            <a:endParaRPr lang="en-GB"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GB" altLang="zh-CN" sz="2400" dirty="0">
                <a:solidFill>
                  <a:srgbClr val="FF0000"/>
                </a:solidFill>
                <a:latin typeface="Times New Roman" panose="02020603050405020304" pitchFamily="18" charset="0"/>
                <a:cs typeface="Times New Roman" panose="02020603050405020304" pitchFamily="18" charset="0"/>
              </a:rPr>
              <a:t>E</a:t>
            </a:r>
            <a:endParaRPr lang="en-GB"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GB" altLang="zh-CN" sz="2400" dirty="0">
                <a:solidFill>
                  <a:srgbClr val="FF0000"/>
                </a:solidFill>
                <a:latin typeface="Times New Roman" panose="02020603050405020304" pitchFamily="18" charset="0"/>
                <a:cs typeface="Times New Roman" panose="02020603050405020304" pitchFamily="18" charset="0"/>
              </a:rPr>
              <a:t>A</a:t>
            </a:r>
            <a:endParaRPr lang="en-GB"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M</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G</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F</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H</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I</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J</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N</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K</a:t>
            </a:r>
            <a:endParaRPr lang="en-US" altLang="zh-CN" sz="2400" dirty="0">
              <a:solidFill>
                <a:srgbClr val="FF0000"/>
              </a:solidFill>
              <a:latin typeface="Times New Roman" panose="02020603050405020304" pitchFamily="18" charset="0"/>
              <a:cs typeface="Times New Roman" panose="02020603050405020304" pitchFamily="18" charset="0"/>
            </a:endParaRPr>
          </a:p>
          <a:p>
            <a:pPr>
              <a:lnSpc>
                <a:spcPts val="2680"/>
              </a:lnSpc>
            </a:pPr>
            <a:r>
              <a:rPr lang="en-US" altLang="zh-CN" sz="2400" dirty="0">
                <a:solidFill>
                  <a:srgbClr val="FF0000"/>
                </a:solidFill>
                <a:latin typeface="Times New Roman" panose="02020603050405020304" pitchFamily="18" charset="0"/>
                <a:cs typeface="Times New Roman" panose="02020603050405020304" pitchFamily="18" charset="0"/>
              </a:rPr>
              <a:t>L</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wipe(left)">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wipe(left)">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left)">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wipe(left)">
                                      <p:cBhvr>
                                        <p:cTn id="50" dur="500"/>
                                        <p:tgtEl>
                                          <p:spTgt spid="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Effect transition="in" filter="wipe(left)">
                                      <p:cBhvr>
                                        <p:cTn id="55" dur="500"/>
                                        <p:tgtEl>
                                          <p:spTgt spid="5">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5">
                                            <p:txEl>
                                              <p:pRg st="9" end="9"/>
                                            </p:txEl>
                                          </p:spTgt>
                                        </p:tgtEl>
                                        <p:attrNameLst>
                                          <p:attrName>style.visibility</p:attrName>
                                        </p:attrNameLst>
                                      </p:cBhvr>
                                      <p:to>
                                        <p:strVal val="visible"/>
                                      </p:to>
                                    </p:set>
                                    <p:animEffect transition="in" filter="wipe(left)">
                                      <p:cBhvr>
                                        <p:cTn id="60" dur="500"/>
                                        <p:tgtEl>
                                          <p:spTgt spid="5">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5">
                                            <p:txEl>
                                              <p:pRg st="10" end="10"/>
                                            </p:txEl>
                                          </p:spTgt>
                                        </p:tgtEl>
                                        <p:attrNameLst>
                                          <p:attrName>style.visibility</p:attrName>
                                        </p:attrNameLst>
                                      </p:cBhvr>
                                      <p:to>
                                        <p:strVal val="visible"/>
                                      </p:to>
                                    </p:set>
                                    <p:animEffect transition="in" filter="wipe(left)">
                                      <p:cBhvr>
                                        <p:cTn id="65" dur="500"/>
                                        <p:tgtEl>
                                          <p:spTgt spid="5">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5">
                                            <p:txEl>
                                              <p:pRg st="11" end="11"/>
                                            </p:txEl>
                                          </p:spTgt>
                                        </p:tgtEl>
                                        <p:attrNameLst>
                                          <p:attrName>style.visibility</p:attrName>
                                        </p:attrNameLst>
                                      </p:cBhvr>
                                      <p:to>
                                        <p:strVal val="visible"/>
                                      </p:to>
                                    </p:set>
                                    <p:animEffect transition="in" filter="wipe(left)">
                                      <p:cBhvr>
                                        <p:cTn id="70" dur="500"/>
                                        <p:tgtEl>
                                          <p:spTgt spid="5">
                                            <p:txEl>
                                              <p:pRg st="11" end="1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5">
                                            <p:txEl>
                                              <p:pRg st="12" end="12"/>
                                            </p:txEl>
                                          </p:spTgt>
                                        </p:tgtEl>
                                        <p:attrNameLst>
                                          <p:attrName>style.visibility</p:attrName>
                                        </p:attrNameLst>
                                      </p:cBhvr>
                                      <p:to>
                                        <p:strVal val="visible"/>
                                      </p:to>
                                    </p:set>
                                    <p:animEffect transition="in" filter="wipe(left)">
                                      <p:cBhvr>
                                        <p:cTn id="75" dur="500"/>
                                        <p:tgtEl>
                                          <p:spTgt spid="5">
                                            <p:txEl>
                                              <p:pRg st="12" end="1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5">
                                            <p:txEl>
                                              <p:pRg st="13" end="13"/>
                                            </p:txEl>
                                          </p:spTgt>
                                        </p:tgtEl>
                                        <p:attrNameLst>
                                          <p:attrName>style.visibility</p:attrName>
                                        </p:attrNameLst>
                                      </p:cBhvr>
                                      <p:to>
                                        <p:strVal val="visible"/>
                                      </p:to>
                                    </p:set>
                                    <p:animEffect transition="in" filter="wipe(left)">
                                      <p:cBhvr>
                                        <p:cTn id="80" dur="5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5"/>
          <p:cNvPicPr>
            <a:picLocks noChangeAspect="1"/>
          </p:cNvPicPr>
          <p:nvPr/>
        </p:nvPicPr>
        <p:blipFill>
          <a:blip r:embed="rId1"/>
          <a:stretch>
            <a:fillRect/>
          </a:stretch>
        </p:blipFill>
        <p:spPr>
          <a:xfrm flipH="1">
            <a:off x="9247662" y="5775385"/>
            <a:ext cx="1663982" cy="1102004"/>
          </a:xfrm>
          <a:prstGeom prst="rect">
            <a:avLst/>
          </a:prstGeom>
        </p:spPr>
      </p:pic>
      <p:pic>
        <p:nvPicPr>
          <p:cNvPr id="5" name="图形 4"/>
          <p:cNvPicPr>
            <a:picLocks noChangeAspect="1"/>
          </p:cNvPicPr>
          <p:nvPr/>
        </p:nvPicPr>
        <p:blipFill>
          <a:blip r:embed="rId2"/>
          <a:stretch>
            <a:fillRect/>
          </a:stretch>
        </p:blipFill>
        <p:spPr>
          <a:xfrm flipH="1">
            <a:off x="10730752" y="5403565"/>
            <a:ext cx="1455049" cy="1473824"/>
          </a:xfrm>
          <a:prstGeom prst="rect">
            <a:avLst/>
          </a:prstGeom>
        </p:spPr>
      </p:pic>
      <p:sp>
        <p:nvSpPr>
          <p:cNvPr id="3" name="文本框 2"/>
          <p:cNvSpPr txBox="1"/>
          <p:nvPr/>
        </p:nvSpPr>
        <p:spPr>
          <a:xfrm>
            <a:off x="147221" y="0"/>
            <a:ext cx="11874450" cy="6370975"/>
          </a:xfrm>
          <a:prstGeom prst="rect">
            <a:avLst/>
          </a:prstGeom>
          <a:noFill/>
        </p:spPr>
        <p:txBody>
          <a:bodyPr wrap="square">
            <a:spAutoFit/>
          </a:bodyPr>
          <a:lstStyle/>
          <a:p>
            <a:r>
              <a:rPr lang="en-US" altLang="zh-CN" sz="2400" b="1" dirty="0">
                <a:solidFill>
                  <a:srgbClr val="0070C0"/>
                </a:solidFill>
                <a:latin typeface="Times New Roman" panose="02020603050405020304" pitchFamily="18" charset="0"/>
                <a:cs typeface="Times New Roman" panose="02020603050405020304" pitchFamily="18" charset="0"/>
              </a:rPr>
              <a:t>7.</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a:solidFill>
                  <a:srgbClr val="0070C0"/>
                </a:solidFill>
                <a:latin typeface="Times New Roman" panose="02020603050405020304" pitchFamily="18" charset="0"/>
                <a:cs typeface="Times New Roman" panose="02020603050405020304" pitchFamily="18" charset="0"/>
              </a:rPr>
              <a:t>dreadful /ˈ</a:t>
            </a:r>
            <a:r>
              <a:rPr lang="en-GB" altLang="zh-CN" sz="2400" b="1" dirty="0" err="1">
                <a:solidFill>
                  <a:srgbClr val="0070C0"/>
                </a:solidFill>
                <a:latin typeface="Times New Roman" panose="02020603050405020304" pitchFamily="18" charset="0"/>
                <a:cs typeface="Times New Roman" panose="02020603050405020304" pitchFamily="18" charset="0"/>
              </a:rPr>
              <a:t>dredfl</a:t>
            </a:r>
            <a:r>
              <a:rPr lang="en-GB" altLang="zh-CN" sz="2400" b="1" dirty="0">
                <a:solidFill>
                  <a:srgbClr val="0070C0"/>
                </a:solidFill>
                <a:latin typeface="Times New Roman" panose="02020603050405020304" pitchFamily="18" charset="0"/>
                <a:cs typeface="Times New Roman" panose="02020603050405020304" pitchFamily="18" charset="0"/>
              </a:rPr>
              <a:t>/ (adj.) 		</a:t>
            </a:r>
            <a:r>
              <a:rPr lang="zh-CN" altLang="en-US" sz="2400" b="1" dirty="0">
                <a:solidFill>
                  <a:srgbClr val="0070C0"/>
                </a:solidFill>
                <a:latin typeface="Times New Roman" panose="02020603050405020304" pitchFamily="18" charset="0"/>
                <a:cs typeface="Times New Roman" panose="02020603050405020304" pitchFamily="18" charset="0"/>
              </a:rPr>
              <a:t>糟糕透顶的；可怕的</a:t>
            </a:r>
            <a:endParaRPr lang="zh-CN" altLang="en-US" sz="2400" b="1" dirty="0">
              <a:solidFill>
                <a:srgbClr val="0070C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presentation was </a:t>
            </a:r>
            <a:r>
              <a:rPr lang="en-GB" altLang="zh-CN" sz="2400" b="1" dirty="0">
                <a:solidFill>
                  <a:srgbClr val="FF0000"/>
                </a:solidFill>
                <a:latin typeface="Times New Roman" panose="02020603050405020304" pitchFamily="18" charset="0"/>
                <a:cs typeface="Times New Roman" panose="02020603050405020304" pitchFamily="18" charset="0"/>
              </a:rPr>
              <a:t>dreadful</a:t>
            </a:r>
            <a:r>
              <a:rPr lang="en-GB" altLang="zh-CN" sz="2400" dirty="0">
                <a:latin typeface="Times New Roman" panose="02020603050405020304" pitchFamily="18" charset="0"/>
                <a:cs typeface="Times New Roman" panose="02020603050405020304" pitchFamily="18" charset="0"/>
              </a:rPr>
              <a:t>, lacking both </a:t>
            </a:r>
            <a:r>
              <a:rPr lang="en-GB" altLang="zh-CN" sz="2400" b="1" dirty="0">
                <a:solidFill>
                  <a:srgbClr val="FF0000"/>
                </a:solidFill>
                <a:latin typeface="Times New Roman" panose="02020603050405020304" pitchFamily="18" charset="0"/>
                <a:cs typeface="Times New Roman" panose="02020603050405020304" pitchFamily="18" charset="0"/>
              </a:rPr>
              <a:t>coherence</a:t>
            </a:r>
            <a:r>
              <a:rPr lang="en-GB" altLang="zh-CN" sz="2400" dirty="0">
                <a:latin typeface="Times New Roman" panose="02020603050405020304" pitchFamily="18" charset="0"/>
                <a:cs typeface="Times New Roman" panose="02020603050405020304" pitchFamily="18" charset="0"/>
              </a:rPr>
              <a:t> and depth, leaving the audience uninterested and disengaged</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演讲极其糟糕，既没有连贯性，也没有深度，导致观众兴趣缺缺，心不在焉。</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news of the disaster hit him </a:t>
            </a:r>
            <a:r>
              <a:rPr lang="en-GB" altLang="zh-CN" sz="2400" i="1" u="sng" dirty="0">
                <a:solidFill>
                  <a:srgbClr val="FF0000"/>
                </a:solidFill>
                <a:latin typeface="Times New Roman" panose="02020603050405020304" pitchFamily="18" charset="0"/>
                <a:cs typeface="Times New Roman" panose="02020603050405020304" pitchFamily="18" charset="0"/>
              </a:rPr>
              <a:t>like a dreadful storm</a:t>
            </a:r>
            <a:r>
              <a:rPr lang="en-GB" altLang="zh-CN" sz="2400" dirty="0">
                <a:latin typeface="Times New Roman" panose="02020603050405020304" pitchFamily="18" charset="0"/>
                <a:cs typeface="Times New Roman" panose="02020603050405020304" pitchFamily="18" charset="0"/>
              </a:rPr>
              <a:t>, overwhelming his senses and leaving him paralyzed/ˈ</a:t>
            </a:r>
            <a:r>
              <a:rPr lang="en-GB" altLang="zh-CN" sz="2400" dirty="0" err="1">
                <a:latin typeface="Times New Roman" panose="02020603050405020304" pitchFamily="18" charset="0"/>
                <a:cs typeface="Times New Roman" panose="02020603050405020304" pitchFamily="18" charset="0"/>
              </a:rPr>
              <a:t>perəlaɪzd</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（使瘫痪，使麻痹）</a:t>
            </a:r>
            <a:r>
              <a:rPr lang="en-GB" altLang="zh-CN" sz="2400" dirty="0">
                <a:latin typeface="Times New Roman" panose="02020603050405020304" pitchFamily="18" charset="0"/>
                <a:cs typeface="Times New Roman" panose="02020603050405020304" pitchFamily="18" charset="0"/>
              </a:rPr>
              <a:t>with fear.</a:t>
            </a:r>
            <a:r>
              <a:rPr lang="zh-CN" altLang="en-US" sz="2400" dirty="0">
                <a:latin typeface="Times New Roman" panose="02020603050405020304" pitchFamily="18" charset="0"/>
                <a:cs typeface="Times New Roman" panose="02020603050405020304" pitchFamily="18" charset="0"/>
              </a:rPr>
              <a:t> （比喻）</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灾难的消息如同一场可怕的风暴袭来，压倒了他的感官，使他恐惧得无法动弹。</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a:t>
            </a:r>
            <a:r>
              <a:rPr lang="en-GB" altLang="zh-CN" sz="2400" dirty="0">
                <a:solidFill>
                  <a:srgbClr val="FF0000"/>
                </a:solidFill>
                <a:latin typeface="Times New Roman" panose="02020603050405020304" pitchFamily="18" charset="0"/>
                <a:cs typeface="Times New Roman" panose="02020603050405020304" pitchFamily="18" charset="0"/>
              </a:rPr>
              <a:t>dreadful silence </a:t>
            </a:r>
            <a:r>
              <a:rPr lang="en-GB" altLang="zh-CN" sz="2400" dirty="0">
                <a:latin typeface="Times New Roman" panose="02020603050405020304" pitchFamily="18" charset="0"/>
                <a:cs typeface="Times New Roman" panose="02020603050405020304" pitchFamily="18" charset="0"/>
              </a:rPr>
              <a:t>in the room </a:t>
            </a:r>
            <a:r>
              <a:rPr lang="en-GB" altLang="zh-CN" sz="2400" i="1" u="sng" dirty="0">
                <a:solidFill>
                  <a:srgbClr val="FF0000"/>
                </a:solidFill>
                <a:latin typeface="Times New Roman" panose="02020603050405020304" pitchFamily="18" charset="0"/>
                <a:cs typeface="Times New Roman" panose="02020603050405020304" pitchFamily="18" charset="0"/>
              </a:rPr>
              <a:t>seemed to choke every breath</a:t>
            </a:r>
            <a:r>
              <a:rPr lang="en-GB" altLang="zh-CN" sz="2400" dirty="0">
                <a:latin typeface="Times New Roman" panose="02020603050405020304" pitchFamily="18" charset="0"/>
                <a:cs typeface="Times New Roman" panose="02020603050405020304" pitchFamily="18" charset="0"/>
              </a:rPr>
              <a:t>, as if it were a living thing feeding on their anxiety.</a:t>
            </a:r>
            <a:r>
              <a:rPr lang="zh-CN" altLang="en-US" sz="2400" dirty="0">
                <a:latin typeface="Times New Roman" panose="02020603050405020304" pitchFamily="18" charset="0"/>
                <a:cs typeface="Times New Roman" panose="02020603050405020304" pitchFamily="18" charset="0"/>
              </a:rPr>
              <a:t>（拟人）</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房间里那可怕的寂静似乎扼住了每一次呼吸，仿佛它是一个活生生的存在，吞噬着他们的焦虑。</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a:t>
            </a:r>
            <a:r>
              <a:rPr lang="en-GB" altLang="zh-CN" sz="2400" dirty="0">
                <a:solidFill>
                  <a:srgbClr val="FF0000"/>
                </a:solidFill>
                <a:latin typeface="Times New Roman" panose="02020603050405020304" pitchFamily="18" charset="0"/>
                <a:cs typeface="Times New Roman" panose="02020603050405020304" pitchFamily="18" charset="0"/>
              </a:rPr>
              <a:t>dreadful noise </a:t>
            </a:r>
            <a:r>
              <a:rPr lang="en-GB" altLang="zh-CN" sz="2400" dirty="0">
                <a:latin typeface="Times New Roman" panose="02020603050405020304" pitchFamily="18" charset="0"/>
                <a:cs typeface="Times New Roman" panose="02020603050405020304" pitchFamily="18" charset="0"/>
              </a:rPr>
              <a:t>echoed through the hall, it shrieked, it groaned, it moaned, filling every corner with terror.</a:t>
            </a:r>
            <a:r>
              <a:rPr lang="zh-CN" altLang="en-US" sz="2400" dirty="0">
                <a:latin typeface="Times New Roman" panose="02020603050405020304" pitchFamily="18" charset="0"/>
                <a:cs typeface="Times New Roman" panose="02020603050405020304" pitchFamily="18" charset="0"/>
              </a:rPr>
              <a:t>（排比）</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那可怕的噪音在大厅里回荡，它尖叫着，呻吟着，哀号着，充满了每个角落的恐惧。</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How could anyone endure such a dreadful betrayal, where trust is shattered and hearts are torn apart?</a:t>
            </a:r>
            <a:r>
              <a:rPr lang="zh-CN" altLang="en-US" sz="2400" dirty="0">
                <a:latin typeface="Times New Roman" panose="02020603050405020304" pitchFamily="18" charset="0"/>
                <a:cs typeface="Times New Roman" panose="02020603050405020304" pitchFamily="18" charset="0"/>
              </a:rPr>
              <a:t>（反问）</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谁能忍受如此可怕的背叛，信任被摧毁，心灵被撕裂？</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checkerboard(across)">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heckerboard(across)">
                                      <p:cBhvr>
                                        <p:cTn id="30" dur="500"/>
                                        <p:tgtEl>
                                          <p:spTgt spid="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44554" y="13447"/>
            <a:ext cx="11944352" cy="637097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dread</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v</a:t>
            </a:r>
            <a:r>
              <a:rPr lang="zh-CN" altLang="en-US" sz="2400" dirty="0">
                <a:latin typeface="Times New Roman" panose="02020603050405020304" pitchFamily="18" charset="0"/>
                <a:cs typeface="Times New Roman" panose="02020603050405020304" pitchFamily="18" charset="0"/>
              </a:rPr>
              <a:t> 畏惧，担心；</a:t>
            </a:r>
            <a:r>
              <a:rPr lang="en-US" altLang="zh-CN" sz="2400" dirty="0">
                <a:latin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cs typeface="Times New Roman" panose="02020603050405020304" pitchFamily="18" charset="0"/>
              </a:rPr>
              <a:t> 害怕，畏惧；令人生畏的人，可怕的事物</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dread whispered in his ear, its icy fingers creeping up his spine as he approached the door."</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恐惧在他耳边低语，它冰冷的手指沿着他的脊背爬升，当他接近那扇门时。</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dread of facing the final exam was so overwhelming that it felt as though the entire weight of the world was on his shoulders."</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面对期末考试的恐惧如此压倒，以至于他觉得整个世界的重担压在了他肩上。</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He dreaded the coming storm, the endless questions, the overwhelming responsibility."</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他畏惧即将到来的暴风雨，无休止的质疑，无法承受的责任。</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joyous anticipation of the holiday was quickly overshadowed by the dread of the looming deadline.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假期的愉悦期待很快就被临近截止日期的恐惧所掩盖。</a:t>
            </a:r>
            <a:endParaRPr lang="en-US" altLang="zh-CN" sz="2400" dirty="0">
              <a:latin typeface="Times New Roman" panose="02020603050405020304" pitchFamily="18" charset="0"/>
              <a:cs typeface="Times New Roman" panose="02020603050405020304" pitchFamily="18" charset="0"/>
            </a:endParaRPr>
          </a:p>
          <a:p>
            <a:r>
              <a:rPr lang="en-US" altLang="zh-CN" sz="2400" b="1" dirty="0">
                <a:solidFill>
                  <a:srgbClr val="0070C0"/>
                </a:solidFill>
                <a:latin typeface="Times New Roman" panose="02020603050405020304" pitchFamily="18" charset="0"/>
                <a:cs typeface="Times New Roman" panose="02020603050405020304" pitchFamily="18" charset="0"/>
              </a:rPr>
              <a:t>8.</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a:solidFill>
                  <a:srgbClr val="0070C0"/>
                </a:solidFill>
                <a:latin typeface="Times New Roman" panose="02020603050405020304" pitchFamily="18" charset="0"/>
                <a:cs typeface="Times New Roman" panose="02020603050405020304" pitchFamily="18" charset="0"/>
              </a:rPr>
              <a:t>pounce /</a:t>
            </a:r>
            <a:r>
              <a:rPr lang="en-GB" altLang="zh-CN" sz="2400" b="1" dirty="0" err="1">
                <a:solidFill>
                  <a:srgbClr val="0070C0"/>
                </a:solidFill>
                <a:latin typeface="Times New Roman" panose="02020603050405020304" pitchFamily="18" charset="0"/>
                <a:cs typeface="Times New Roman" panose="02020603050405020304" pitchFamily="18" charset="0"/>
              </a:rPr>
              <a:t>paʊns</a:t>
            </a:r>
            <a:r>
              <a:rPr lang="en-GB" altLang="zh-CN" sz="2400" b="1" dirty="0">
                <a:solidFill>
                  <a:srgbClr val="0070C0"/>
                </a:solidFill>
                <a:latin typeface="Times New Roman" panose="02020603050405020304" pitchFamily="18" charset="0"/>
                <a:cs typeface="Times New Roman" panose="02020603050405020304" pitchFamily="18" charset="0"/>
              </a:rPr>
              <a:t>/ (v.)			 </a:t>
            </a:r>
            <a:r>
              <a:rPr lang="zh-CN" altLang="en-US" sz="2400" b="1" dirty="0">
                <a:solidFill>
                  <a:srgbClr val="0070C0"/>
                </a:solidFill>
                <a:latin typeface="Times New Roman" panose="02020603050405020304" pitchFamily="18" charset="0"/>
                <a:cs typeface="Times New Roman" panose="02020603050405020304" pitchFamily="18" charset="0"/>
              </a:rPr>
              <a:t>猛扑；突然抓住</a:t>
            </a:r>
            <a:endParaRPr lang="zh-CN" altLang="en-US" sz="2400" b="1" dirty="0">
              <a:solidFill>
                <a:srgbClr val="0070C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pounce on/upon sb./</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猛扑；突袭 </a:t>
            </a:r>
            <a:r>
              <a:rPr lang="en-US" altLang="zh-CN" sz="2400" dirty="0">
                <a:latin typeface="Times New Roman" panose="02020603050405020304" pitchFamily="18" charset="0"/>
                <a:cs typeface="Times New Roman" panose="02020603050405020304" pitchFamily="18" charset="0"/>
              </a:rPr>
              <a:t>/</a:t>
            </a:r>
            <a:r>
              <a:rPr lang="zh-CN" altLang="en-US" sz="2400" dirty="0"/>
              <a:t>迅速采取行动，抓住机会（通常指人）</a:t>
            </a:r>
            <a:r>
              <a:rPr lang="en-GB" altLang="zh-CN" sz="2400" dirty="0"/>
              <a:t> </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fox </a:t>
            </a:r>
            <a:r>
              <a:rPr lang="en-GB" altLang="zh-CN" sz="2400" b="1" i="1" u="sng" dirty="0">
                <a:solidFill>
                  <a:srgbClr val="FF0000"/>
                </a:solidFill>
                <a:latin typeface="Times New Roman" panose="02020603050405020304" pitchFamily="18" charset="0"/>
                <a:cs typeface="Times New Roman" panose="02020603050405020304" pitchFamily="18" charset="0"/>
              </a:rPr>
              <a:t>pounced with stealth and speed</a:t>
            </a:r>
            <a:r>
              <a:rPr lang="en-GB" altLang="zh-CN" sz="2400" dirty="0">
                <a:latin typeface="Times New Roman" panose="02020603050405020304" pitchFamily="18" charset="0"/>
                <a:cs typeface="Times New Roman" panose="02020603050405020304" pitchFamily="18" charset="0"/>
              </a:rPr>
              <a:t>, its red fur blending into the underbrush</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undergrowth</a:t>
            </a:r>
            <a:r>
              <a:rPr lang="zh-CN" altLang="en-US" sz="2400" dirty="0">
                <a:latin typeface="Times New Roman" panose="02020603050405020304" pitchFamily="18" charset="0"/>
                <a:cs typeface="Times New Roman" panose="02020603050405020304" pitchFamily="18" charset="0"/>
              </a:rPr>
              <a:t>下层灌木丛）</a:t>
            </a:r>
            <a:r>
              <a:rPr lang="en-GB" altLang="zh-CN" sz="2400" dirty="0">
                <a:latin typeface="Times New Roman" panose="02020603050405020304" pitchFamily="18" charset="0"/>
                <a:cs typeface="Times New Roman" panose="02020603050405020304" pitchFamily="18" charset="0"/>
              </a:rPr>
              <a:t> as it </a:t>
            </a:r>
            <a:r>
              <a:rPr lang="en-GB" altLang="zh-CN" sz="2400" dirty="0">
                <a:solidFill>
                  <a:srgbClr val="FF0000"/>
                </a:solidFill>
                <a:latin typeface="Times New Roman" panose="02020603050405020304" pitchFamily="18" charset="0"/>
                <a:cs typeface="Times New Roman" panose="02020603050405020304" pitchFamily="18" charset="0"/>
              </a:rPr>
              <a:t>snatched</a:t>
            </a:r>
            <a:r>
              <a:rPr lang="zh-CN" altLang="en-US" sz="2400" dirty="0">
                <a:solidFill>
                  <a:srgbClr val="FF0000"/>
                </a:solidFill>
                <a:latin typeface="Times New Roman" panose="02020603050405020304" pitchFamily="18" charset="0"/>
                <a:cs typeface="Times New Roman" panose="02020603050405020304" pitchFamily="18" charset="0"/>
              </a:rPr>
              <a:t>（</a:t>
            </a:r>
            <a:r>
              <a:rPr lang="en-US" altLang="zh-CN" sz="2400" dirty="0">
                <a:solidFill>
                  <a:srgbClr val="FF0000"/>
                </a:solidFill>
                <a:latin typeface="Times New Roman" panose="02020603050405020304" pitchFamily="18" charset="0"/>
                <a:cs typeface="Times New Roman" panose="02020603050405020304" pitchFamily="18" charset="0"/>
              </a:rPr>
              <a:t>grab</a:t>
            </a:r>
            <a:r>
              <a:rPr lang="zh-CN" altLang="en-US" sz="2400" dirty="0">
                <a:solidFill>
                  <a:srgbClr val="FF0000"/>
                </a:solidFill>
                <a:latin typeface="Times New Roman" panose="02020603050405020304" pitchFamily="18" charset="0"/>
                <a:cs typeface="Times New Roman" panose="02020603050405020304" pitchFamily="18" charset="0"/>
              </a:rPr>
              <a:t>）</a:t>
            </a:r>
            <a:r>
              <a:rPr lang="en-GB" altLang="zh-CN" sz="2400" dirty="0">
                <a:solidFill>
                  <a:srgbClr val="FF0000"/>
                </a:solidFill>
                <a:latin typeface="Times New Roman" panose="02020603050405020304" pitchFamily="18" charset="0"/>
                <a:cs typeface="Times New Roman" panose="02020603050405020304" pitchFamily="18" charset="0"/>
              </a:rPr>
              <a:t> up </a:t>
            </a:r>
            <a:r>
              <a:rPr lang="en-GB" altLang="zh-CN" sz="2400" dirty="0">
                <a:latin typeface="Times New Roman" panose="02020603050405020304" pitchFamily="18" charset="0"/>
                <a:cs typeface="Times New Roman" panose="02020603050405020304" pitchFamily="18" charset="0"/>
              </a:rPr>
              <a:t>the small bird. </a:t>
            </a:r>
            <a:endParaRPr lang="en-GB" altLang="zh-CN" sz="2400" dirty="0">
              <a:latin typeface="Times New Roman" panose="02020603050405020304" pitchFamily="18" charset="0"/>
              <a:cs typeface="Times New Roman" panose="02020603050405020304" pitchFamily="18" charset="0"/>
            </a:endParaRPr>
          </a:p>
          <a:p>
            <a:r>
              <a:rPr lang="zh-CN" altLang="en-US" sz="2400" dirty="0"/>
              <a:t>狐狸以</a:t>
            </a:r>
            <a:r>
              <a:rPr lang="zh-CN" altLang="en-US" sz="2400" dirty="0">
                <a:solidFill>
                  <a:srgbClr val="FF0000"/>
                </a:solidFill>
              </a:rPr>
              <a:t>隐秘和迅速的方式扑向</a:t>
            </a:r>
            <a:r>
              <a:rPr lang="zh-CN" altLang="en-US" sz="2400" dirty="0"/>
              <a:t>目标，红色的皮毛与灌木丛融为一体，快速抓住了那只小鸟。</a:t>
            </a:r>
            <a:endParaRPr lang="en-US" altLang="zh-CN"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checkerboard(across)">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dissolve">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dissolve">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dissolve">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dissolve">
                                      <p:cBhvr>
                                        <p:cTn id="27" dur="500"/>
                                        <p:tgtEl>
                                          <p:spTgt spid="5">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animEffect transition="in" filter="checkerboard(across)">
                                      <p:cBhvr>
                                        <p:cTn id="32"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5"/>
          <p:cNvPicPr>
            <a:picLocks noChangeAspect="1"/>
          </p:cNvPicPr>
          <p:nvPr/>
        </p:nvPicPr>
        <p:blipFill>
          <a:blip r:embed="rId1"/>
          <a:stretch>
            <a:fillRect/>
          </a:stretch>
        </p:blipFill>
        <p:spPr>
          <a:xfrm flipH="1">
            <a:off x="9247662" y="5775385"/>
            <a:ext cx="1663982" cy="1102004"/>
          </a:xfrm>
          <a:prstGeom prst="rect">
            <a:avLst/>
          </a:prstGeom>
        </p:spPr>
      </p:pic>
      <p:pic>
        <p:nvPicPr>
          <p:cNvPr id="5" name="图形 4"/>
          <p:cNvPicPr>
            <a:picLocks noChangeAspect="1"/>
          </p:cNvPicPr>
          <p:nvPr/>
        </p:nvPicPr>
        <p:blipFill>
          <a:blip r:embed="rId2"/>
          <a:stretch>
            <a:fillRect/>
          </a:stretch>
        </p:blipFill>
        <p:spPr>
          <a:xfrm flipH="1">
            <a:off x="10276114" y="4943060"/>
            <a:ext cx="1909688" cy="1934329"/>
          </a:xfrm>
          <a:prstGeom prst="rect">
            <a:avLst/>
          </a:prstGeom>
        </p:spPr>
      </p:pic>
      <p:sp>
        <p:nvSpPr>
          <p:cNvPr id="9" name="文本框 8"/>
          <p:cNvSpPr txBox="1"/>
          <p:nvPr/>
        </p:nvSpPr>
        <p:spPr>
          <a:xfrm>
            <a:off x="0" y="0"/>
            <a:ext cx="12185802" cy="674030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The cheetah /ˈ</a:t>
            </a:r>
            <a:r>
              <a:rPr lang="en-GB" altLang="zh-CN" sz="2400" dirty="0" err="1">
                <a:latin typeface="Times New Roman" panose="02020603050405020304" pitchFamily="18" charset="0"/>
                <a:cs typeface="Times New Roman" panose="02020603050405020304" pitchFamily="18" charset="0"/>
              </a:rPr>
              <a:t>tʃiːtə</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（猎豹）</a:t>
            </a:r>
            <a:r>
              <a:rPr lang="en-GB" altLang="zh-CN" sz="2400" dirty="0">
                <a:latin typeface="Times New Roman" panose="02020603050405020304" pitchFamily="18" charset="0"/>
                <a:cs typeface="Times New Roman" panose="02020603050405020304" pitchFamily="18" charset="0"/>
              </a:rPr>
              <a:t> </a:t>
            </a:r>
            <a:r>
              <a:rPr lang="en-GB" altLang="zh-CN" sz="2400" i="1" u="sng" dirty="0">
                <a:solidFill>
                  <a:srgbClr val="FF0000"/>
                </a:solidFill>
                <a:latin typeface="Times New Roman" panose="02020603050405020304" pitchFamily="18" charset="0"/>
                <a:cs typeface="Times New Roman" panose="02020603050405020304" pitchFamily="18" charset="0"/>
              </a:rPr>
              <a:t>pounced like a coiled /ˈ</a:t>
            </a:r>
            <a:r>
              <a:rPr lang="en-GB" altLang="zh-CN" sz="2400" i="1" u="sng" dirty="0" err="1">
                <a:solidFill>
                  <a:srgbClr val="FF0000"/>
                </a:solidFill>
                <a:latin typeface="Times New Roman" panose="02020603050405020304" pitchFamily="18" charset="0"/>
                <a:cs typeface="Times New Roman" panose="02020603050405020304" pitchFamily="18" charset="0"/>
              </a:rPr>
              <a:t>kɔːɪld</a:t>
            </a:r>
            <a:r>
              <a:rPr lang="en-GB" altLang="zh-CN" sz="2400" i="1" u="sng" dirty="0">
                <a:solidFill>
                  <a:srgbClr val="FF0000"/>
                </a:solidFill>
                <a:latin typeface="Times New Roman" panose="02020603050405020304" pitchFamily="18" charset="0"/>
                <a:cs typeface="Times New Roman" panose="02020603050405020304" pitchFamily="18" charset="0"/>
              </a:rPr>
              <a:t>/</a:t>
            </a:r>
            <a:r>
              <a:rPr lang="zh-CN" altLang="en-US" sz="2400" i="1" u="sng" dirty="0">
                <a:solidFill>
                  <a:srgbClr val="FF0000"/>
                </a:solidFill>
                <a:latin typeface="Times New Roman" panose="02020603050405020304" pitchFamily="18" charset="0"/>
                <a:cs typeface="Times New Roman" panose="02020603050405020304" pitchFamily="18" charset="0"/>
              </a:rPr>
              <a:t>（ 盘绕的）</a:t>
            </a:r>
            <a:r>
              <a:rPr lang="en-GB" altLang="zh-CN" sz="2400" i="1" u="sng" dirty="0">
                <a:solidFill>
                  <a:srgbClr val="FF0000"/>
                </a:solidFill>
                <a:latin typeface="Times New Roman" panose="02020603050405020304" pitchFamily="18" charset="0"/>
                <a:cs typeface="Times New Roman" panose="02020603050405020304" pitchFamily="18" charset="0"/>
              </a:rPr>
              <a:t>spring</a:t>
            </a:r>
            <a:r>
              <a:rPr lang="en-GB" altLang="zh-CN" sz="2400" dirty="0">
                <a:latin typeface="Times New Roman" panose="02020603050405020304" pitchFamily="18" charset="0"/>
                <a:cs typeface="Times New Roman" panose="02020603050405020304" pitchFamily="18" charset="0"/>
              </a:rPr>
              <a:t>, its powerful legs propelling it forward in a blur of speed. </a:t>
            </a:r>
            <a:endParaRPr lang="en-GB" altLang="zh-CN" sz="2400" dirty="0">
              <a:latin typeface="Times New Roman" panose="02020603050405020304" pitchFamily="18" charset="0"/>
              <a:cs typeface="Times New Roman" panose="02020603050405020304" pitchFamily="18" charset="0"/>
            </a:endParaRPr>
          </a:p>
          <a:p>
            <a:r>
              <a:rPr lang="zh-CN" altLang="en-US" sz="2400" dirty="0"/>
              <a:t>猎豹像弹簧一样迅猛扑向猎物，强大的后腿使它在一瞬间加速，速度如闪电般快速。</a:t>
            </a:r>
            <a:endParaRPr lang="en-GB"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hawk </a:t>
            </a:r>
            <a:r>
              <a:rPr lang="en-GB" altLang="zh-CN" sz="2400" i="1" u="sng" dirty="0">
                <a:solidFill>
                  <a:srgbClr val="FF0000"/>
                </a:solidFill>
                <a:latin typeface="Times New Roman" panose="02020603050405020304" pitchFamily="18" charset="0"/>
                <a:cs typeface="Times New Roman" panose="02020603050405020304" pitchFamily="18" charset="0"/>
              </a:rPr>
              <a:t>pounced with deadly accuracy</a:t>
            </a:r>
            <a:r>
              <a:rPr lang="en-GB" altLang="zh-CN" sz="2400" dirty="0">
                <a:latin typeface="Times New Roman" panose="02020603050405020304" pitchFamily="18" charset="0"/>
                <a:cs typeface="Times New Roman" panose="02020603050405020304" pitchFamily="18" charset="0"/>
              </a:rPr>
              <a:t>, its talons /ˈ</a:t>
            </a:r>
            <a:r>
              <a:rPr lang="en-GB" altLang="zh-CN" sz="2400" dirty="0" err="1">
                <a:latin typeface="Times New Roman" panose="02020603050405020304" pitchFamily="18" charset="0"/>
                <a:cs typeface="Times New Roman" panose="02020603050405020304" pitchFamily="18" charset="0"/>
              </a:rPr>
              <a:t>tælən</a:t>
            </a:r>
            <a:r>
              <a:rPr lang="en-GB"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（猛禽的爪）</a:t>
            </a:r>
            <a:r>
              <a:rPr lang="en-GB" altLang="zh-CN" sz="2400" dirty="0">
                <a:latin typeface="Times New Roman" panose="02020603050405020304" pitchFamily="18" charset="0"/>
                <a:cs typeface="Times New Roman" panose="02020603050405020304" pitchFamily="18" charset="0"/>
              </a:rPr>
              <a:t>piercing the air as it swooped down on the helpless rabbit. 	</a:t>
            </a:r>
            <a:endParaRPr lang="en-GB" altLang="zh-CN" sz="2400" dirty="0">
              <a:latin typeface="Times New Roman" panose="02020603050405020304" pitchFamily="18" charset="0"/>
              <a:cs typeface="Times New Roman" panose="02020603050405020304" pitchFamily="18" charset="0"/>
            </a:endParaRPr>
          </a:p>
          <a:p>
            <a:r>
              <a:rPr lang="zh-CN" altLang="en-US" sz="2400" dirty="0"/>
              <a:t>鹰以致命的精准扑向猎物，利爪划破空气，俯冲下来抓住了毫无反抗能力的兔子。 </a:t>
            </a:r>
            <a:endParaRPr lang="en-US" altLang="zh-CN" sz="2400" dirty="0"/>
          </a:p>
          <a:p>
            <a:r>
              <a:rPr lang="en-US" altLang="zh-CN" sz="2400" dirty="0">
                <a:latin typeface="Times New Roman" panose="02020603050405020304" pitchFamily="18" charset="0"/>
                <a:cs typeface="Times New Roman" panose="02020603050405020304" pitchFamily="18" charset="0"/>
              </a:rPr>
              <a:t>swoop</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v</a:t>
            </a:r>
            <a:r>
              <a:rPr lang="zh-CN" altLang="en-US" sz="2400" dirty="0">
                <a:latin typeface="Times New Roman" panose="02020603050405020304" pitchFamily="18" charset="0"/>
                <a:cs typeface="Times New Roman" panose="02020603050405020304" pitchFamily="18" charset="0"/>
              </a:rPr>
              <a:t> 俯冲；突然袭击；（尤指鸟）猛扑</a:t>
            </a: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a:p>
            <a:r>
              <a:rPr lang="en-US" altLang="zh-CN" sz="2400" b="1" dirty="0">
                <a:solidFill>
                  <a:srgbClr val="0070C0"/>
                </a:solidFill>
                <a:latin typeface="Times New Roman" panose="02020603050405020304" pitchFamily="18" charset="0"/>
                <a:cs typeface="Times New Roman" panose="02020603050405020304" pitchFamily="18" charset="0"/>
              </a:rPr>
              <a:t>9.</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a:solidFill>
                  <a:srgbClr val="0070C0"/>
                </a:solidFill>
                <a:latin typeface="Times New Roman" panose="02020603050405020304" pitchFamily="18" charset="0"/>
                <a:cs typeface="Times New Roman" panose="02020603050405020304" pitchFamily="18" charset="0"/>
              </a:rPr>
              <a:t>perfume /ˈ</a:t>
            </a:r>
            <a:r>
              <a:rPr lang="en-GB" altLang="zh-CN" sz="2400" b="1" dirty="0" err="1">
                <a:solidFill>
                  <a:srgbClr val="0070C0"/>
                </a:solidFill>
                <a:latin typeface="Times New Roman" panose="02020603050405020304" pitchFamily="18" charset="0"/>
                <a:cs typeface="Times New Roman" panose="02020603050405020304" pitchFamily="18" charset="0"/>
              </a:rPr>
              <a:t>pɜːfjuːm</a:t>
            </a:r>
            <a:r>
              <a:rPr lang="en-GB" altLang="zh-CN" sz="2400" b="1" dirty="0">
                <a:solidFill>
                  <a:srgbClr val="0070C0"/>
                </a:solidFill>
                <a:latin typeface="Times New Roman" panose="02020603050405020304" pitchFamily="18" charset="0"/>
                <a:cs typeface="Times New Roman" panose="02020603050405020304" pitchFamily="18" charset="0"/>
              </a:rPr>
              <a:t>/ (n.) </a:t>
            </a:r>
            <a:r>
              <a:rPr lang="zh-CN" altLang="en-US" sz="2400" b="1" dirty="0">
                <a:solidFill>
                  <a:srgbClr val="0070C0"/>
                </a:solidFill>
                <a:latin typeface="Times New Roman" panose="02020603050405020304" pitchFamily="18" charset="0"/>
                <a:cs typeface="Times New Roman" panose="02020603050405020304" pitchFamily="18" charset="0"/>
              </a:rPr>
              <a:t>香水；香气</a:t>
            </a:r>
            <a:endParaRPr lang="zh-CN" altLang="en-US" sz="2400" b="1" dirty="0">
              <a:solidFill>
                <a:srgbClr val="0070C0"/>
              </a:solidFill>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wear perfume 					</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喷香水（注意动词用 </a:t>
            </a:r>
            <a:r>
              <a:rPr lang="en-GB" altLang="zh-CN" sz="2400" dirty="0">
                <a:latin typeface="Times New Roman" panose="02020603050405020304" pitchFamily="18" charset="0"/>
                <a:cs typeface="Times New Roman" panose="02020603050405020304" pitchFamily="18" charset="0"/>
              </a:rPr>
              <a:t>wear</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不用 </a:t>
            </a:r>
            <a:r>
              <a:rPr lang="en-GB" altLang="zh-CN" sz="2400" dirty="0">
                <a:latin typeface="Times New Roman" panose="02020603050405020304" pitchFamily="18" charset="0"/>
                <a:cs typeface="Times New Roman" panose="02020603050405020304" pitchFamily="18" charset="0"/>
              </a:rPr>
              <a:t>spray</a:t>
            </a:r>
            <a:r>
              <a:rPr lang="zh-CN" altLang="en-GB" sz="2400" dirty="0">
                <a:latin typeface="Times New Roman" panose="02020603050405020304" pitchFamily="18" charset="0"/>
                <a:cs typeface="Times New Roman" panose="02020603050405020304" pitchFamily="18" charset="0"/>
              </a:rPr>
              <a:t>）</a:t>
            </a:r>
            <a:endParaRPr lang="zh-CN" altLang="en-GB" sz="2400" dirty="0">
              <a:latin typeface="Times New Roman" panose="02020603050405020304" pitchFamily="18" charset="0"/>
              <a:cs typeface="Times New Roman" panose="02020603050405020304" pitchFamily="18" charset="0"/>
            </a:endParaRPr>
          </a:p>
          <a:p>
            <a:r>
              <a:rPr lang="en-US" altLang="zh-CN" sz="2400" b="1" dirty="0">
                <a:solidFill>
                  <a:srgbClr val="0070C0"/>
                </a:solidFill>
                <a:latin typeface="Times New Roman" panose="02020603050405020304" pitchFamily="18" charset="0"/>
                <a:cs typeface="Times New Roman" panose="02020603050405020304" pitchFamily="18" charset="0"/>
              </a:rPr>
              <a:t>10.</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GB" altLang="zh-CN" sz="2400" b="1" dirty="0" err="1">
                <a:solidFill>
                  <a:srgbClr val="0070C0"/>
                </a:solidFill>
                <a:latin typeface="Times New Roman" panose="02020603050405020304" pitchFamily="18" charset="0"/>
                <a:cs typeface="Times New Roman" panose="02020603050405020304" pitchFamily="18" charset="0"/>
              </a:rPr>
              <a:t>sar</a:t>
            </a:r>
            <a:r>
              <a:rPr lang="en-US" altLang="zh-CN" sz="2400" b="1" dirty="0">
                <a:solidFill>
                  <a:srgbClr val="0070C0"/>
                </a:solidFill>
                <a:latin typeface="Times New Roman" panose="02020603050405020304" pitchFamily="18" charset="0"/>
                <a:cs typeface="Times New Roman" panose="02020603050405020304" pitchFamily="18" charset="0"/>
              </a:rPr>
              <a:t>·</a:t>
            </a:r>
            <a:r>
              <a:rPr lang="en-GB" altLang="zh-CN" sz="2400" b="1" dirty="0" err="1">
                <a:solidFill>
                  <a:srgbClr val="0070C0"/>
                </a:solidFill>
                <a:latin typeface="Times New Roman" panose="02020603050405020304" pitchFamily="18" charset="0"/>
                <a:cs typeface="Times New Roman" panose="02020603050405020304" pitchFamily="18" charset="0"/>
              </a:rPr>
              <a:t>cas</a:t>
            </a:r>
            <a:r>
              <a:rPr lang="en-US" altLang="zh-CN" sz="2400" b="1" dirty="0">
                <a:solidFill>
                  <a:srgbClr val="0070C0"/>
                </a:solidFill>
                <a:latin typeface="Times New Roman" panose="02020603050405020304" pitchFamily="18" charset="0"/>
                <a:cs typeface="Times New Roman" panose="02020603050405020304" pitchFamily="18" charset="0"/>
              </a:rPr>
              <a:t>·</a:t>
            </a:r>
            <a:r>
              <a:rPr lang="en-GB" altLang="zh-CN" sz="2400" b="1" dirty="0" err="1">
                <a:solidFill>
                  <a:srgbClr val="0070C0"/>
                </a:solidFill>
                <a:latin typeface="Times New Roman" panose="02020603050405020304" pitchFamily="18" charset="0"/>
                <a:cs typeface="Times New Roman" panose="02020603050405020304" pitchFamily="18" charset="0"/>
              </a:rPr>
              <a:t>ti</a:t>
            </a:r>
            <a:r>
              <a:rPr lang="en-US" altLang="zh-CN" sz="2400" b="1" dirty="0">
                <a:solidFill>
                  <a:srgbClr val="0070C0"/>
                </a:solidFill>
                <a:latin typeface="Times New Roman" panose="02020603050405020304" pitchFamily="18" charset="0"/>
                <a:cs typeface="Times New Roman" panose="02020603050405020304" pitchFamily="18" charset="0"/>
              </a:rPr>
              <a:t>·</a:t>
            </a:r>
            <a:r>
              <a:rPr lang="en-GB" altLang="zh-CN" sz="2400" b="1" dirty="0" err="1">
                <a:solidFill>
                  <a:srgbClr val="0070C0"/>
                </a:solidFill>
                <a:latin typeface="Times New Roman" panose="02020603050405020304" pitchFamily="18" charset="0"/>
                <a:cs typeface="Times New Roman" panose="02020603050405020304" pitchFamily="18" charset="0"/>
              </a:rPr>
              <a:t>cal</a:t>
            </a:r>
            <a:r>
              <a:rPr lang="en-US" altLang="zh-CN" sz="2400" b="1" dirty="0">
                <a:solidFill>
                  <a:srgbClr val="0070C0"/>
                </a:solidFill>
                <a:latin typeface="Times New Roman" panose="02020603050405020304" pitchFamily="18" charset="0"/>
                <a:cs typeface="Times New Roman" panose="02020603050405020304" pitchFamily="18" charset="0"/>
              </a:rPr>
              <a:t>·</a:t>
            </a:r>
            <a:r>
              <a:rPr lang="en-GB" altLang="zh-CN" sz="2400" b="1" dirty="0" err="1">
                <a:solidFill>
                  <a:srgbClr val="0070C0"/>
                </a:solidFill>
                <a:latin typeface="Times New Roman" panose="02020603050405020304" pitchFamily="18" charset="0"/>
                <a:cs typeface="Times New Roman" panose="02020603050405020304" pitchFamily="18" charset="0"/>
              </a:rPr>
              <a:t>ly</a:t>
            </a:r>
            <a:r>
              <a:rPr lang="en-GB" altLang="zh-CN" sz="2400" b="1" dirty="0">
                <a:solidFill>
                  <a:srgbClr val="0070C0"/>
                </a:solidFill>
                <a:latin typeface="Times New Roman" panose="02020603050405020304" pitchFamily="18" charset="0"/>
                <a:cs typeface="Times New Roman" panose="02020603050405020304" pitchFamily="18" charset="0"/>
              </a:rPr>
              <a:t> /</a:t>
            </a:r>
            <a:r>
              <a:rPr lang="en-GB" altLang="zh-CN" sz="2400" b="1" dirty="0" err="1">
                <a:solidFill>
                  <a:srgbClr val="0070C0"/>
                </a:solidFill>
                <a:latin typeface="Times New Roman" panose="02020603050405020304" pitchFamily="18" charset="0"/>
                <a:cs typeface="Times New Roman" panose="02020603050405020304" pitchFamily="18" charset="0"/>
              </a:rPr>
              <a:t>sɑ</a:t>
            </a:r>
            <a:r>
              <a:rPr lang="en-GB" altLang="zh-CN" sz="2400" b="1" dirty="0">
                <a:solidFill>
                  <a:srgbClr val="0070C0"/>
                </a:solidFill>
                <a:latin typeface="Times New Roman" panose="02020603050405020304" pitchFamily="18" charset="0"/>
                <a:cs typeface="Times New Roman" panose="02020603050405020304" pitchFamily="18" charset="0"/>
              </a:rPr>
              <a:t>ːˈ</a:t>
            </a:r>
            <a:r>
              <a:rPr lang="en-GB" altLang="zh-CN" sz="2400" b="1" dirty="0" err="1">
                <a:solidFill>
                  <a:srgbClr val="0070C0"/>
                </a:solidFill>
                <a:latin typeface="Times New Roman" panose="02020603050405020304" pitchFamily="18" charset="0"/>
                <a:cs typeface="Times New Roman" panose="02020603050405020304" pitchFamily="18" charset="0"/>
              </a:rPr>
              <a:t>kæstɪkli</a:t>
            </a:r>
            <a:r>
              <a:rPr lang="en-GB" altLang="zh-CN" sz="2400" b="1" dirty="0">
                <a:solidFill>
                  <a:srgbClr val="0070C0"/>
                </a:solidFill>
                <a:latin typeface="Times New Roman" panose="02020603050405020304" pitchFamily="18" charset="0"/>
                <a:cs typeface="Times New Roman" panose="02020603050405020304" pitchFamily="18" charset="0"/>
              </a:rPr>
              <a:t>/ 	(adv.) </a:t>
            </a:r>
            <a:r>
              <a:rPr lang="zh-CN" altLang="en-US" sz="2400" b="1" dirty="0">
                <a:solidFill>
                  <a:srgbClr val="0070C0"/>
                </a:solidFill>
                <a:latin typeface="Times New Roman" panose="02020603050405020304" pitchFamily="18" charset="0"/>
                <a:cs typeface="Times New Roman" panose="02020603050405020304" pitchFamily="18" charset="0"/>
              </a:rPr>
              <a:t>讽刺地；挖苦地</a:t>
            </a:r>
            <a:r>
              <a:rPr lang="en-US" altLang="zh-CN" sz="2400" b="1" dirty="0">
                <a:solidFill>
                  <a:srgbClr val="0070C0"/>
                </a:solidFill>
                <a:latin typeface="Times New Roman" panose="02020603050405020304" pitchFamily="18" charset="0"/>
                <a:cs typeface="Times New Roman" panose="02020603050405020304" pitchFamily="18" charset="0"/>
              </a:rPr>
              <a:t>——</a:t>
            </a:r>
            <a:r>
              <a:rPr lang="zh-CN" altLang="en-US" sz="2400" b="1" dirty="0">
                <a:solidFill>
                  <a:srgbClr val="0070C0"/>
                </a:solidFill>
                <a:latin typeface="Times New Roman" panose="02020603050405020304" pitchFamily="18" charset="0"/>
                <a:cs typeface="Times New Roman" panose="02020603050405020304" pitchFamily="18" charset="0"/>
              </a:rPr>
              <a:t> </a:t>
            </a:r>
            <a:r>
              <a:rPr lang="en-US" altLang="zh-CN" sz="2400" b="1" dirty="0">
                <a:solidFill>
                  <a:srgbClr val="0070C0"/>
                </a:solidFill>
                <a:latin typeface="Times New Roman" panose="02020603050405020304" pitchFamily="18" charset="0"/>
                <a:cs typeface="Times New Roman" panose="02020603050405020304" pitchFamily="18" charset="0"/>
              </a:rPr>
              <a:t>adj. </a:t>
            </a:r>
            <a:r>
              <a:rPr lang="en-GB" altLang="zh-CN" sz="2400" b="1" dirty="0">
                <a:solidFill>
                  <a:srgbClr val="0070C0"/>
                </a:solidFill>
                <a:latin typeface="Times New Roman" panose="02020603050405020304" pitchFamily="18" charset="0"/>
                <a:cs typeface="Times New Roman" panose="02020603050405020304" pitchFamily="18" charset="0"/>
              </a:rPr>
              <a:t>sarcastic</a:t>
            </a:r>
            <a:endParaRPr lang="zh-CN" altLang="en-US" sz="2400" b="1" dirty="0">
              <a:solidFill>
                <a:srgbClr val="0070C0"/>
              </a:solidFill>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ironical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讽刺的；言辞中含有反语</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i="1" dirty="0">
                <a:latin typeface="Times New Roman" panose="02020603050405020304" pitchFamily="18" charset="0"/>
                <a:cs typeface="Times New Roman" panose="02020603050405020304" pitchFamily="18" charset="0"/>
              </a:rPr>
              <a:t>It was ironical that the fire station burned down.</a:t>
            </a:r>
            <a:endParaRPr lang="en-GB" altLang="zh-CN" sz="2400" i="1"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satirical		</a:t>
            </a:r>
            <a:r>
              <a:rPr lang="zh-CN" altLang="en-US" sz="2400" dirty="0">
                <a:latin typeface="Times New Roman" panose="02020603050405020304" pitchFamily="18" charset="0"/>
                <a:cs typeface="Times New Roman" panose="02020603050405020304" pitchFamily="18" charset="0"/>
              </a:rPr>
              <a:t>通过幽默、夸张或讽刺来批评社会、政治或人类愚蠢的行为。</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i="1" dirty="0">
                <a:latin typeface="Times New Roman" panose="02020603050405020304" pitchFamily="18" charset="0"/>
                <a:cs typeface="Times New Roman" panose="02020603050405020304" pitchFamily="18" charset="0"/>
              </a:rPr>
              <a:t>The satirical cartoon mocked the government's handling of the crisis.</a:t>
            </a:r>
            <a:endParaRPr lang="en-GB" altLang="zh-CN" sz="2400" i="1"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cynical			</a:t>
            </a:r>
            <a:r>
              <a:rPr lang="zh-CN" altLang="en-US" sz="2400" dirty="0">
                <a:latin typeface="Times New Roman" panose="02020603050405020304" pitchFamily="18" charset="0"/>
                <a:cs typeface="Times New Roman" panose="02020603050405020304" pitchFamily="18" charset="0"/>
              </a:rPr>
              <a:t>愤世嫉俗的</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i="1" dirty="0">
                <a:latin typeface="Times New Roman" panose="02020603050405020304" pitchFamily="18" charset="0"/>
                <a:cs typeface="Times New Roman" panose="02020603050405020304" pitchFamily="18" charset="0"/>
              </a:rPr>
              <a:t>His cynical view of politics made him uninterested in voting.</a:t>
            </a:r>
            <a:endParaRPr lang="en-GB" altLang="zh-CN" sz="2400" i="1"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derisive-mocking- contemptuous</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t>
            </a:r>
            <a:r>
              <a:rPr lang="en-GB" altLang="zh-CN" sz="2400" dirty="0" err="1">
                <a:latin typeface="Times New Roman" panose="02020603050405020304" pitchFamily="18" charset="0"/>
                <a:cs typeface="Times New Roman" panose="02020603050405020304" pitchFamily="18" charset="0"/>
              </a:rPr>
              <a:t>kənˈtemptʃuəs</a:t>
            </a:r>
            <a:r>
              <a:rPr lang="en-GB" altLang="zh-CN"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scornful-</a:t>
            </a:r>
            <a:r>
              <a:rPr lang="en-GB" altLang="zh-CN" sz="2400" dirty="0">
                <a:latin typeface="Times New Roman" panose="02020603050405020304" pitchFamily="18" charset="0"/>
                <a:cs typeface="Times New Roman" panose="02020603050405020304" pitchFamily="18" charset="0"/>
              </a:rPr>
              <a:t>sneering </a:t>
            </a:r>
            <a:r>
              <a:rPr lang="zh-CN" altLang="en-US" sz="2400" dirty="0">
                <a:latin typeface="Times New Roman" panose="02020603050405020304" pitchFamily="18" charset="0"/>
                <a:cs typeface="Times New Roman" panose="02020603050405020304" pitchFamily="18" charset="0"/>
              </a:rPr>
              <a:t>嘲讽的、嘲笑的、轻蔑的</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checkerboard(across)">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checkerboard(across)">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checkerboard(across)">
                                      <p:cBhvr>
                                        <p:cTn id="25" dur="500"/>
                                        <p:tgtEl>
                                          <p:spTgt spid="9">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9">
                                            <p:txEl>
                                              <p:pRg st="7" end="7"/>
                                            </p:txEl>
                                          </p:spTgt>
                                        </p:tgtEl>
                                        <p:attrNameLst>
                                          <p:attrName>style.visibility</p:attrName>
                                        </p:attrNameLst>
                                      </p:cBhvr>
                                      <p:to>
                                        <p:strVal val="visible"/>
                                      </p:to>
                                    </p:set>
                                    <p:animEffect transition="in" filter="checkerboard(across)">
                                      <p:cBhvr>
                                        <p:cTn id="30" dur="500"/>
                                        <p:tgtEl>
                                          <p:spTgt spid="9">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Effect transition="in" filter="checkerboard(across)">
                                      <p:cBhvr>
                                        <p:cTn id="35" dur="500"/>
                                        <p:tgtEl>
                                          <p:spTgt spid="9">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9">
                                            <p:txEl>
                                              <p:pRg st="11" end="11"/>
                                            </p:txEl>
                                          </p:spTgt>
                                        </p:tgtEl>
                                        <p:attrNameLst>
                                          <p:attrName>style.visibility</p:attrName>
                                        </p:attrNameLst>
                                      </p:cBhvr>
                                      <p:to>
                                        <p:strVal val="visible"/>
                                      </p:to>
                                    </p:set>
                                    <p:animEffect transition="in" filter="checkerboard(across)">
                                      <p:cBhvr>
                                        <p:cTn id="40" dur="500"/>
                                        <p:tgtEl>
                                          <p:spTgt spid="9">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9">
                                            <p:txEl>
                                              <p:pRg st="13" end="13"/>
                                            </p:txEl>
                                          </p:spTgt>
                                        </p:tgtEl>
                                        <p:attrNameLst>
                                          <p:attrName>style.visibility</p:attrName>
                                        </p:attrNameLst>
                                      </p:cBhvr>
                                      <p:to>
                                        <p:strVal val="visible"/>
                                      </p:to>
                                    </p:set>
                                    <p:animEffect transition="in" filter="checkerboard(across)">
                                      <p:cBhvr>
                                        <p:cTn id="45" dur="500"/>
                                        <p:tgtEl>
                                          <p:spTgt spid="9">
                                            <p:txEl>
                                              <p:pRg st="13" end="1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9">
                                            <p:txEl>
                                              <p:pRg st="15" end="15"/>
                                            </p:txEl>
                                          </p:spTgt>
                                        </p:tgtEl>
                                        <p:attrNameLst>
                                          <p:attrName>style.visibility</p:attrName>
                                        </p:attrNameLst>
                                      </p:cBhvr>
                                      <p:to>
                                        <p:strVal val="visible"/>
                                      </p:to>
                                    </p:set>
                                    <p:animEffect transition="in" filter="checkerboard(across)">
                                      <p:cBhvr>
                                        <p:cTn id="50" dur="500"/>
                                        <p:tgtEl>
                                          <p:spTgt spid="9">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形 5"/>
          <p:cNvPicPr>
            <a:picLocks noChangeAspect="1"/>
          </p:cNvPicPr>
          <p:nvPr/>
        </p:nvPicPr>
        <p:blipFill>
          <a:blip r:embed="rId1"/>
          <a:stretch>
            <a:fillRect/>
          </a:stretch>
        </p:blipFill>
        <p:spPr>
          <a:xfrm flipH="1">
            <a:off x="9355238" y="5775385"/>
            <a:ext cx="1663982" cy="1102004"/>
          </a:xfrm>
          <a:prstGeom prst="rect">
            <a:avLst/>
          </a:prstGeom>
        </p:spPr>
      </p:pic>
      <p:pic>
        <p:nvPicPr>
          <p:cNvPr id="5" name="图形 4"/>
          <p:cNvPicPr>
            <a:picLocks noChangeAspect="1"/>
          </p:cNvPicPr>
          <p:nvPr/>
        </p:nvPicPr>
        <p:blipFill>
          <a:blip r:embed="rId2"/>
          <a:stretch>
            <a:fillRect/>
          </a:stretch>
        </p:blipFill>
        <p:spPr>
          <a:xfrm flipH="1">
            <a:off x="10383690" y="4943060"/>
            <a:ext cx="1909688" cy="1934329"/>
          </a:xfrm>
          <a:prstGeom prst="rect">
            <a:avLst/>
          </a:prstGeom>
        </p:spPr>
      </p:pic>
      <p:sp>
        <p:nvSpPr>
          <p:cNvPr id="9" name="文本框 8"/>
          <p:cNvSpPr txBox="1"/>
          <p:nvPr/>
        </p:nvSpPr>
        <p:spPr>
          <a:xfrm>
            <a:off x="0" y="0"/>
            <a:ext cx="12185802" cy="6370975"/>
          </a:xfrm>
          <a:prstGeom prst="rect">
            <a:avLst/>
          </a:prstGeom>
          <a:noFill/>
        </p:spPr>
        <p:txBody>
          <a:bodyPr wrap="square">
            <a:spAutoFit/>
          </a:bodyPr>
          <a:lstStyle/>
          <a:p>
            <a:r>
              <a:rPr lang="en-US" altLang="zh-CN" sz="2400" b="1" dirty="0">
                <a:latin typeface="Times New Roman" panose="02020603050405020304" pitchFamily="18" charset="0"/>
                <a:cs typeface="Times New Roman" panose="02020603050405020304" pitchFamily="18" charset="0"/>
              </a:rPr>
              <a:t>11.</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exempt /</a:t>
            </a:r>
            <a:r>
              <a:rPr lang="en-GB" altLang="zh-CN" sz="2400" b="1" dirty="0" err="1">
                <a:latin typeface="Times New Roman" panose="02020603050405020304" pitchFamily="18" charset="0"/>
                <a:cs typeface="Times New Roman" panose="02020603050405020304" pitchFamily="18" charset="0"/>
              </a:rPr>
              <a:t>ɪɡˈzempt</a:t>
            </a:r>
            <a:r>
              <a:rPr lang="en-GB" altLang="zh-CN" sz="2400" b="1" dirty="0">
                <a:latin typeface="Times New Roman" panose="02020603050405020304" pitchFamily="18" charset="0"/>
                <a:cs typeface="Times New Roman" panose="02020603050405020304" pitchFamily="18" charset="0"/>
              </a:rPr>
              <a:t>/ (adj. &amp; v.) 	</a:t>
            </a:r>
            <a:r>
              <a:rPr lang="zh-CN" altLang="en-US" sz="2400" b="1" dirty="0">
                <a:latin typeface="Times New Roman" panose="02020603050405020304" pitchFamily="18" charset="0"/>
                <a:cs typeface="Times New Roman" panose="02020603050405020304" pitchFamily="18" charset="0"/>
              </a:rPr>
              <a:t>被免除的；免除</a:t>
            </a:r>
            <a:endParaRPr lang="en-US" altLang="zh-CN" sz="2400" b="1"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Employees with certain health conditions </a:t>
            </a:r>
            <a:r>
              <a:rPr lang="en-GB" altLang="zh-CN" sz="2400" i="1" u="sng" dirty="0">
                <a:solidFill>
                  <a:srgbClr val="FF0000"/>
                </a:solidFill>
                <a:latin typeface="Times New Roman" panose="02020603050405020304" pitchFamily="18" charset="0"/>
                <a:cs typeface="Times New Roman" panose="02020603050405020304" pitchFamily="18" charset="0"/>
              </a:rPr>
              <a:t>are exempt from </a:t>
            </a:r>
            <a:r>
              <a:rPr lang="en-GB" altLang="zh-CN" sz="2400" dirty="0">
                <a:latin typeface="Times New Roman" panose="02020603050405020304" pitchFamily="18" charset="0"/>
                <a:cs typeface="Times New Roman" panose="02020603050405020304" pitchFamily="18" charset="0"/>
              </a:rPr>
              <a:t>the company's mandatory health screenings.</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有特定健康状况的员工被豁免参加公司强制性的健康检查。（</a:t>
            </a:r>
            <a:r>
              <a:rPr lang="en-US" altLang="zh-CN" sz="2400" dirty="0">
                <a:latin typeface="Times New Roman" panose="02020603050405020304" pitchFamily="18" charset="0"/>
                <a:cs typeface="Times New Roman" panose="02020603050405020304" pitchFamily="18" charset="0"/>
              </a:rPr>
              <a:t>screening</a:t>
            </a:r>
            <a:r>
              <a:rPr lang="zh-CN" altLang="en-US" sz="2400" dirty="0">
                <a:latin typeface="Times New Roman" panose="02020603050405020304" pitchFamily="18" charset="0"/>
                <a:cs typeface="Times New Roman" panose="02020603050405020304" pitchFamily="18" charset="0"/>
              </a:rPr>
              <a:t>  熟词生义</a:t>
            </a:r>
            <a:r>
              <a:rPr lang="en-US" altLang="zh-CN" sz="2400" dirty="0">
                <a:latin typeface="Times New Roman" panose="02020603050405020304" pitchFamily="18" charset="0"/>
                <a:cs typeface="Times New Roman" panose="02020603050405020304" pitchFamily="18" charset="0"/>
              </a:rPr>
              <a:t>n</a:t>
            </a:r>
            <a:r>
              <a:rPr lang="zh-CN" altLang="en-US" sz="2400" dirty="0">
                <a:latin typeface="Times New Roman" panose="02020603050405020304" pitchFamily="18" charset="0"/>
                <a:cs typeface="Times New Roman" panose="02020603050405020304" pitchFamily="18" charset="0"/>
              </a:rPr>
              <a:t>筛查）</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be exempt from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被免除</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law </a:t>
            </a:r>
            <a:r>
              <a:rPr lang="en-GB" altLang="zh-CN" sz="2400" dirty="0">
                <a:solidFill>
                  <a:srgbClr val="FF0000"/>
                </a:solidFill>
                <a:latin typeface="Times New Roman" panose="02020603050405020304" pitchFamily="18" charset="0"/>
                <a:cs typeface="Times New Roman" panose="02020603050405020304" pitchFamily="18" charset="0"/>
              </a:rPr>
              <a:t>exempts people</a:t>
            </a:r>
            <a:r>
              <a:rPr lang="en-GB" altLang="zh-CN" sz="2400" dirty="0">
                <a:latin typeface="Times New Roman" panose="02020603050405020304" pitchFamily="18" charset="0"/>
                <a:cs typeface="Times New Roman" panose="02020603050405020304" pitchFamily="18" charset="0"/>
              </a:rPr>
              <a:t> with disabilities </a:t>
            </a:r>
            <a:r>
              <a:rPr lang="en-GB" altLang="zh-CN" sz="2400" dirty="0">
                <a:solidFill>
                  <a:srgbClr val="FF0000"/>
                </a:solidFill>
                <a:latin typeface="Times New Roman" panose="02020603050405020304" pitchFamily="18" charset="0"/>
                <a:cs typeface="Times New Roman" panose="02020603050405020304" pitchFamily="18" charset="0"/>
              </a:rPr>
              <a:t>from</a:t>
            </a:r>
            <a:r>
              <a:rPr lang="en-GB" altLang="zh-CN" sz="2400" dirty="0">
                <a:latin typeface="Times New Roman" panose="02020603050405020304" pitchFamily="18" charset="0"/>
                <a:cs typeface="Times New Roman" panose="02020603050405020304" pitchFamily="18" charset="0"/>
              </a:rPr>
              <a:t> paying certain taxes.</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exempt sb .from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免除某人的</a:t>
            </a:r>
            <a:r>
              <a:rPr lang="en-US" altLang="zh-CN" sz="2400" dirty="0">
                <a:latin typeface="Times New Roman" panose="02020603050405020304" pitchFamily="18" charset="0"/>
                <a:cs typeface="Times New Roman" panose="02020603050405020304" pitchFamily="18" charset="0"/>
              </a:rPr>
              <a:t>...</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这是一个非常正式的词，常与 </a:t>
            </a:r>
            <a:r>
              <a:rPr lang="en-GB" altLang="zh-CN" sz="2400" b="1" dirty="0">
                <a:solidFill>
                  <a:srgbClr val="FF0000"/>
                </a:solidFill>
                <a:latin typeface="Times New Roman" panose="02020603050405020304" pitchFamily="18" charset="0"/>
                <a:cs typeface="Times New Roman" panose="02020603050405020304" pitchFamily="18" charset="0"/>
              </a:rPr>
              <a:t>tax</a:t>
            </a:r>
            <a:r>
              <a:rPr lang="zh-CN" altLang="en-GB"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税）</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duty</a:t>
            </a:r>
            <a:r>
              <a:rPr lang="zh-CN" altLang="en-GB"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责任、关税）</a:t>
            </a:r>
            <a:r>
              <a:rPr lang="en-US" altLang="zh-CN" sz="2400" b="1" dirty="0">
                <a:solidFill>
                  <a:srgbClr val="FF0000"/>
                </a:solidFill>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rules</a:t>
            </a:r>
            <a:r>
              <a:rPr lang="zh-CN" altLang="en-GB" sz="2400" b="1" dirty="0">
                <a:solidFill>
                  <a:srgbClr val="FF0000"/>
                </a:solidFill>
                <a:latin typeface="Times New Roman" panose="02020603050405020304" pitchFamily="18" charset="0"/>
                <a:cs typeface="Times New Roman" panose="02020603050405020304" pitchFamily="18" charset="0"/>
              </a:rPr>
              <a:t>（</a:t>
            </a:r>
            <a:r>
              <a:rPr lang="zh-CN" altLang="en-US" sz="2400" b="1" dirty="0">
                <a:solidFill>
                  <a:srgbClr val="FF0000"/>
                </a:solidFill>
                <a:latin typeface="Times New Roman" panose="02020603050405020304" pitchFamily="18" charset="0"/>
                <a:cs typeface="Times New Roman" panose="02020603050405020304" pitchFamily="18" charset="0"/>
              </a:rPr>
              <a:t>规则）</a:t>
            </a:r>
            <a:r>
              <a:rPr lang="zh-CN" altLang="en-US" sz="2400" dirty="0">
                <a:latin typeface="Times New Roman" panose="02020603050405020304" pitchFamily="18" charset="0"/>
                <a:cs typeface="Times New Roman" panose="02020603050405020304" pitchFamily="18" charset="0"/>
              </a:rPr>
              <a:t>等词搭配。</a:t>
            </a:r>
            <a:endParaRPr lang="en-US" altLang="zh-CN" sz="2400" dirty="0">
              <a:latin typeface="Times New Roman" panose="02020603050405020304" pitchFamily="18" charset="0"/>
              <a:cs typeface="Times New Roman" panose="02020603050405020304" pitchFamily="18" charset="0"/>
            </a:endParaRPr>
          </a:p>
          <a:p>
            <a:r>
              <a:rPr lang="en-US" altLang="zh-CN" sz="2400" b="1" dirty="0">
                <a:latin typeface="Times New Roman" panose="02020603050405020304" pitchFamily="18" charset="0"/>
                <a:cs typeface="Times New Roman" panose="02020603050405020304" pitchFamily="18" charset="0"/>
              </a:rPr>
              <a:t>12.</a:t>
            </a:r>
            <a:r>
              <a:rPr lang="zh-CN" altLang="en-US" sz="2400" b="1" dirty="0">
                <a:latin typeface="Times New Roman" panose="02020603050405020304" pitchFamily="18" charset="0"/>
                <a:cs typeface="Times New Roman" panose="02020603050405020304" pitchFamily="18" charset="0"/>
              </a:rPr>
              <a:t> </a:t>
            </a:r>
            <a:r>
              <a:rPr lang="en-GB" altLang="zh-CN" sz="2400" b="1" dirty="0">
                <a:latin typeface="Times New Roman" panose="02020603050405020304" pitchFamily="18" charset="0"/>
                <a:cs typeface="Times New Roman" panose="02020603050405020304" pitchFamily="18" charset="0"/>
              </a:rPr>
              <a:t>duty /ˈ</a:t>
            </a:r>
            <a:r>
              <a:rPr lang="en-GB" altLang="zh-CN" sz="2400" b="1" dirty="0" err="1">
                <a:latin typeface="Times New Roman" panose="02020603050405020304" pitchFamily="18" charset="0"/>
                <a:cs typeface="Times New Roman" panose="02020603050405020304" pitchFamily="18" charset="0"/>
              </a:rPr>
              <a:t>djuːti</a:t>
            </a:r>
            <a:r>
              <a:rPr lang="en-GB" altLang="zh-CN" sz="2400" b="1" dirty="0">
                <a:latin typeface="Times New Roman" panose="02020603050405020304" pitchFamily="18" charset="0"/>
                <a:cs typeface="Times New Roman" panose="02020603050405020304" pitchFamily="18" charset="0"/>
              </a:rPr>
              <a:t>/ (n.) </a:t>
            </a:r>
            <a:r>
              <a:rPr lang="zh-CN" altLang="en-US" sz="2400" b="1" dirty="0">
                <a:latin typeface="Times New Roman" panose="02020603050405020304" pitchFamily="18" charset="0"/>
                <a:cs typeface="Times New Roman" panose="02020603050405020304" pitchFamily="18" charset="0"/>
              </a:rPr>
              <a:t>责任；职责；关税</a:t>
            </a:r>
            <a:endParaRPr lang="zh-CN" altLang="en-US" sz="2400" b="1"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on/off duty 							</a:t>
            </a:r>
            <a:r>
              <a:rPr lang="zh-CN" altLang="en-US" sz="2400" dirty="0">
                <a:latin typeface="Times New Roman" panose="02020603050405020304" pitchFamily="18" charset="0"/>
                <a:cs typeface="Times New Roman" panose="02020603050405020304" pitchFamily="18" charset="0"/>
              </a:rPr>
              <a:t>值班</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下班</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it is sb's duty to do </a:t>
            </a:r>
            <a:r>
              <a:rPr lang="en-GB" altLang="zh-CN" sz="2400" dirty="0" err="1">
                <a:latin typeface="Times New Roman" panose="02020603050405020304" pitchFamily="18" charset="0"/>
                <a:cs typeface="Times New Roman" panose="02020603050405020304" pitchFamily="18" charset="0"/>
              </a:rPr>
              <a:t>sth</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做某事是某人的责任</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import/export</a:t>
            </a:r>
            <a:r>
              <a:rPr lang="en-US" altLang="zh-CN" sz="2400" dirty="0">
                <a:latin typeface="Times New Roman" panose="02020603050405020304" pitchFamily="18" charset="0"/>
                <a:cs typeface="Times New Roman" panose="02020603050405020304" pitchFamily="18" charset="0"/>
              </a:rPr>
              <a:t>/excise/consumption</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duties 			</a:t>
            </a:r>
            <a:r>
              <a:rPr lang="zh-CN" altLang="en-US" sz="2400" dirty="0">
                <a:latin typeface="Times New Roman" panose="02020603050405020304" pitchFamily="18" charset="0"/>
                <a:cs typeface="Times New Roman" panose="02020603050405020304" pitchFamily="18" charset="0"/>
              </a:rPr>
              <a:t>进</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出口关税</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消费税</a:t>
            </a:r>
            <a:endParaRPr lang="zh-CN" altLang="en-US"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一词多义的高频考点！具体语境中判断是“责任”还是“关税”。</a:t>
            </a:r>
            <a:endParaRPr lang="zh-CN" altLang="en-US"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distribution channel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分销渠道 </a:t>
            </a:r>
            <a:endParaRPr lang="en-US" altLang="zh-CN" sz="2400" dirty="0">
              <a:latin typeface="Times New Roman" panose="02020603050405020304" pitchFamily="18" charset="0"/>
              <a:cs typeface="Times New Roman" panose="02020603050405020304" pitchFamily="18" charset="0"/>
            </a:endParaRPr>
          </a:p>
          <a:p>
            <a:r>
              <a:rPr lang="en-GB" altLang="zh-CN" sz="2400" b="1" dirty="0">
                <a:latin typeface="Times New Roman" panose="02020603050405020304" pitchFamily="18" charset="0"/>
                <a:cs typeface="Times New Roman" panose="02020603050405020304" pitchFamily="18" charset="0"/>
              </a:rPr>
              <a:t>1</a:t>
            </a:r>
            <a:r>
              <a:rPr lang="en-US" altLang="zh-CN" sz="2400" b="1" dirty="0">
                <a:latin typeface="Times New Roman" panose="02020603050405020304" pitchFamily="18" charset="0"/>
                <a:cs typeface="Times New Roman" panose="02020603050405020304" pitchFamily="18" charset="0"/>
              </a:rPr>
              <a:t>3</a:t>
            </a:r>
            <a:r>
              <a:rPr lang="en-GB" altLang="zh-CN" sz="2400" b="1" dirty="0">
                <a:latin typeface="Times New Roman" panose="02020603050405020304" pitchFamily="18" charset="0"/>
                <a:cs typeface="Times New Roman" panose="02020603050405020304" pitchFamily="18" charset="0"/>
              </a:rPr>
              <a:t>. gel /</a:t>
            </a:r>
            <a:r>
              <a:rPr lang="en-GB" altLang="zh-CN" sz="2400" b="1" dirty="0" err="1">
                <a:latin typeface="Times New Roman" panose="02020603050405020304" pitchFamily="18" charset="0"/>
                <a:cs typeface="Times New Roman" panose="02020603050405020304" pitchFamily="18" charset="0"/>
              </a:rPr>
              <a:t>dʒel</a:t>
            </a:r>
            <a:r>
              <a:rPr lang="en-GB" altLang="zh-CN" sz="2400" b="1" dirty="0">
                <a:latin typeface="Times New Roman" panose="02020603050405020304" pitchFamily="18" charset="0"/>
                <a:cs typeface="Times New Roman" panose="02020603050405020304" pitchFamily="18" charset="0"/>
              </a:rPr>
              <a:t>/ (n. &amp; v.) 		</a:t>
            </a:r>
            <a:r>
              <a:rPr lang="zh-CN" altLang="en-US" sz="2400" b="1" dirty="0">
                <a:latin typeface="Times New Roman" panose="02020603050405020304" pitchFamily="18" charset="0"/>
                <a:cs typeface="Times New Roman" panose="02020603050405020304" pitchFamily="18" charset="0"/>
              </a:rPr>
              <a:t>凝胶；发胶；</a:t>
            </a:r>
            <a:r>
              <a:rPr lang="zh-CN" altLang="en-US" sz="2400" b="1" dirty="0">
                <a:solidFill>
                  <a:srgbClr val="FF0000"/>
                </a:solidFill>
                <a:latin typeface="Times New Roman" panose="02020603050405020304" pitchFamily="18" charset="0"/>
                <a:cs typeface="Times New Roman" panose="02020603050405020304" pitchFamily="18" charset="0"/>
              </a:rPr>
              <a:t>成形，变明确</a:t>
            </a:r>
            <a:endParaRPr lang="zh-CN" altLang="en-US" sz="2400" b="1" dirty="0">
              <a:solidFill>
                <a:srgbClr val="FF0000"/>
              </a:solidFill>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Ideas were </a:t>
            </a:r>
            <a:r>
              <a:rPr lang="en-GB" altLang="zh-CN" sz="2400" b="1" dirty="0">
                <a:solidFill>
                  <a:srgbClr val="FF0000"/>
                </a:solidFill>
                <a:latin typeface="Times New Roman" panose="02020603050405020304" pitchFamily="18" charset="0"/>
                <a:cs typeface="Times New Roman" panose="02020603050405020304" pitchFamily="18" charset="0"/>
              </a:rPr>
              <a:t>beginning to gel </a:t>
            </a:r>
            <a:r>
              <a:rPr lang="en-GB" altLang="zh-CN" sz="2400" dirty="0">
                <a:latin typeface="Times New Roman" panose="02020603050405020304" pitchFamily="18" charset="0"/>
                <a:cs typeface="Times New Roman" panose="02020603050405020304" pitchFamily="18" charset="0"/>
              </a:rPr>
              <a:t>in my mind.</a:t>
            </a:r>
            <a:endParaRPr lang="en-GB" altLang="zh-CN" sz="2400" dirty="0">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各种想法在我头脑里逐渐明朗起来。</a:t>
            </a:r>
            <a:endParaRPr lang="zh-CN" altLang="en-US" sz="2400" dirty="0">
              <a:latin typeface="Times New Roman" panose="02020603050405020304" pitchFamily="18" charset="0"/>
              <a:cs typeface="Times New Roman" panose="02020603050405020304" pitchFamily="18" charset="0"/>
            </a:endParaRPr>
          </a:p>
        </p:txBody>
      </p:sp>
      <p:sp>
        <p:nvSpPr>
          <p:cNvPr id="2" name="矩形 1"/>
          <p:cNvSpPr/>
          <p:nvPr/>
        </p:nvSpPr>
        <p:spPr>
          <a:xfrm>
            <a:off x="0" y="3388659"/>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矩形 2"/>
          <p:cNvSpPr/>
          <p:nvPr/>
        </p:nvSpPr>
        <p:spPr>
          <a:xfrm>
            <a:off x="1734671" y="3745005"/>
            <a:ext cx="1734671"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矩形 3"/>
          <p:cNvSpPr/>
          <p:nvPr/>
        </p:nvSpPr>
        <p:spPr>
          <a:xfrm>
            <a:off x="6987989" y="4081181"/>
            <a:ext cx="3469340"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2" y="4774972"/>
            <a:ext cx="3469340"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7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checkerboard(across)">
                                      <p:cBhvr>
                                        <p:cTn id="15" dur="500"/>
                                        <p:tgtEl>
                                          <p:spTgt spid="9">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checkerboard(across)">
                                      <p:cBhvr>
                                        <p:cTn id="20" dur="500"/>
                                        <p:tgtEl>
                                          <p:spTgt spid="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animEffect transition="in" filter="dissolve">
                                      <p:cBhvr>
                                        <p:cTn id="25" dur="500"/>
                                        <p:tgtEl>
                                          <p:spTgt spid="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6" end="6"/>
                                            </p:txEl>
                                          </p:spTgt>
                                        </p:tgtEl>
                                        <p:attrNameLst>
                                          <p:attrName>style.visibility</p:attrName>
                                        </p:attrNameLst>
                                      </p:cBhvr>
                                      <p:to>
                                        <p:strVal val="visible"/>
                                      </p:to>
                                    </p:set>
                                    <p:animEffect transition="in" filter="dissolve">
                                      <p:cBhvr>
                                        <p:cTn id="30" dur="500"/>
                                        <p:tgtEl>
                                          <p:spTgt spid="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xit" presetSubtype="4" fill="hold" grpId="0" nodeType="clickEffect">
                                  <p:stCondLst>
                                    <p:cond delay="0"/>
                                  </p:stCondLst>
                                  <p:childTnLst>
                                    <p:animEffect transition="out" filter="wipe(down)">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xit" presetSubtype="4" fill="hold" grpId="0" nodeType="clickEffect">
                                  <p:stCondLst>
                                    <p:cond delay="0"/>
                                  </p:stCondLst>
                                  <p:childTnLst>
                                    <p:animEffect transition="out" filter="wipe(down)">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0" nodeType="clickEffect">
                                  <p:stCondLst>
                                    <p:cond delay="0"/>
                                  </p:stCondLst>
                                  <p:childTnLst>
                                    <p:animEffect transition="out" filter="wipe(down)">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xit" presetSubtype="4" fill="hold" grpId="0" nodeType="clickEffect">
                                  <p:stCondLst>
                                    <p:cond delay="0"/>
                                  </p:stCondLst>
                                  <p:childTnLst>
                                    <p:animEffect transition="out" filter="wipe(down)">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4129" y="0"/>
            <a:ext cx="12196483" cy="6740307"/>
          </a:xfrm>
          <a:prstGeom prst="rect">
            <a:avLst/>
          </a:prstGeom>
          <a:noFill/>
        </p:spPr>
        <p:txBody>
          <a:bodyPr wrap="square">
            <a:spAutoFit/>
          </a:bodyPr>
          <a:lstStyle/>
          <a:p>
            <a:r>
              <a:rPr lang="en-GB" altLang="zh-CN" sz="2400" dirty="0">
                <a:latin typeface="Times New Roman" panose="02020603050405020304" pitchFamily="18" charset="0"/>
                <a:cs typeface="Times New Roman" panose="02020603050405020304" pitchFamily="18" charset="0"/>
              </a:rPr>
              <a:t>As the project unfolded, the initial rough ideas </a:t>
            </a:r>
            <a:r>
              <a:rPr lang="en-GB" altLang="zh-CN" sz="2400" b="1" i="1" u="sng" dirty="0">
                <a:solidFill>
                  <a:srgbClr val="FF0000"/>
                </a:solidFill>
                <a:latin typeface="Times New Roman" panose="02020603050405020304" pitchFamily="18" charset="0"/>
                <a:cs typeface="Times New Roman" panose="02020603050405020304" pitchFamily="18" charset="0"/>
              </a:rPr>
              <a:t>gelled into </a:t>
            </a:r>
            <a:r>
              <a:rPr lang="en-GB" altLang="zh-CN" sz="2400" dirty="0">
                <a:latin typeface="Times New Roman" panose="02020603050405020304" pitchFamily="18" charset="0"/>
                <a:cs typeface="Times New Roman" panose="02020603050405020304" pitchFamily="18" charset="0"/>
              </a:rPr>
              <a:t>a sophisticated design, ready to be implemented.</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随着项目的展开，最初的粗略想法逐渐整合成了一个精致的设计，准备实施。</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gel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into</a:t>
            </a:r>
            <a:r>
              <a:rPr lang="zh-CN" altLang="en-US" sz="2400" dirty="0">
                <a:latin typeface="Times New Roman" panose="02020603050405020304" pitchFamily="18" charset="0"/>
                <a:cs typeface="Times New Roman" panose="02020603050405020304" pitchFamily="18" charset="0"/>
              </a:rPr>
              <a:t> 变成，发展为（通常指的是经过整合后形成某个清晰的形态或结果）</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The new team members quickly </a:t>
            </a:r>
            <a:r>
              <a:rPr lang="en-GB" altLang="zh-CN" sz="2400" b="1" i="1" u="sng" dirty="0">
                <a:solidFill>
                  <a:srgbClr val="FF0000"/>
                </a:solidFill>
                <a:latin typeface="Times New Roman" panose="02020603050405020304" pitchFamily="18" charset="0"/>
                <a:cs typeface="Times New Roman" panose="02020603050405020304" pitchFamily="18" charset="0"/>
              </a:rPr>
              <a:t>gelled together</a:t>
            </a:r>
            <a:r>
              <a:rPr lang="en-GB" altLang="zh-CN" sz="2400" dirty="0">
                <a:latin typeface="Times New Roman" panose="02020603050405020304" pitchFamily="18" charset="0"/>
                <a:cs typeface="Times New Roman" panose="02020603050405020304" pitchFamily="18" charset="0"/>
              </a:rPr>
              <a:t>, working seamlessly to meet the project deadline.</a:t>
            </a:r>
            <a:endParaRPr lang="en-GB" altLang="zh-CN" sz="2400" dirty="0">
              <a:latin typeface="Times New Roman" panose="02020603050405020304" pitchFamily="18" charset="0"/>
              <a:cs typeface="Times New Roman" panose="02020603050405020304" pitchFamily="18" charset="0"/>
            </a:endParaRPr>
          </a:p>
          <a:p>
            <a:pPr>
              <a:buNone/>
            </a:pPr>
            <a:r>
              <a:rPr lang="zh-CN" altLang="en-US" sz="2400" dirty="0">
                <a:latin typeface="Times New Roman" panose="02020603050405020304" pitchFamily="18" charset="0"/>
                <a:cs typeface="Times New Roman" panose="02020603050405020304" pitchFamily="18" charset="0"/>
              </a:rPr>
              <a:t>新加入的团队成员迅速融合在一起，无缝合作以满足项目截止日期。</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b="1" dirty="0">
                <a:latin typeface="Times New Roman" panose="02020603050405020304" pitchFamily="18" charset="0"/>
                <a:cs typeface="Times New Roman" panose="02020603050405020304" pitchFamily="18" charset="0"/>
              </a:rPr>
              <a:t>14. </a:t>
            </a:r>
            <a:r>
              <a:rPr lang="en-GB" altLang="zh-CN" sz="2400" b="1" dirty="0">
                <a:latin typeface="Times New Roman" panose="02020603050405020304" pitchFamily="18" charset="0"/>
                <a:cs typeface="Times New Roman" panose="02020603050405020304" pitchFamily="18" charset="0"/>
              </a:rPr>
              <a:t>unscrew /ˌ</a:t>
            </a:r>
            <a:r>
              <a:rPr lang="en-GB" altLang="zh-CN" sz="2400" b="1" dirty="0" err="1">
                <a:latin typeface="Times New Roman" panose="02020603050405020304" pitchFamily="18" charset="0"/>
                <a:cs typeface="Times New Roman" panose="02020603050405020304" pitchFamily="18" charset="0"/>
              </a:rPr>
              <a:t>ʌnˈskru</a:t>
            </a:r>
            <a:r>
              <a:rPr lang="en-GB" altLang="zh-CN" sz="2400" b="1" dirty="0">
                <a:latin typeface="Times New Roman" panose="02020603050405020304" pitchFamily="18" charset="0"/>
                <a:cs typeface="Times New Roman" panose="02020603050405020304" pitchFamily="18" charset="0"/>
              </a:rPr>
              <a:t>ː/ 			(v.) </a:t>
            </a:r>
            <a:r>
              <a:rPr lang="zh-CN" altLang="en-US" sz="2400" b="1" dirty="0">
                <a:latin typeface="Times New Roman" panose="02020603050405020304" pitchFamily="18" charset="0"/>
                <a:cs typeface="Times New Roman" panose="02020603050405020304" pitchFamily="18" charset="0"/>
              </a:rPr>
              <a:t>拧开；旋开；拧下</a:t>
            </a:r>
            <a:r>
              <a:rPr lang="en-US" altLang="zh-CN" sz="2400" b="1" dirty="0">
                <a:latin typeface="Times New Roman" panose="02020603050405020304" pitchFamily="18" charset="0"/>
                <a:cs typeface="Times New Roman" panose="02020603050405020304" pitchFamily="18" charset="0"/>
              </a:rPr>
              <a:t>…</a:t>
            </a:r>
            <a:r>
              <a:rPr lang="zh-CN" altLang="en-US" sz="2400" b="1" dirty="0">
                <a:latin typeface="Times New Roman" panose="02020603050405020304" pitchFamily="18" charset="0"/>
                <a:cs typeface="Times New Roman" panose="02020603050405020304" pitchFamily="18" charset="0"/>
              </a:rPr>
              <a:t>的螺丝</a:t>
            </a:r>
            <a:endParaRPr lang="zh-CN" altLang="en-US" sz="2400" b="1"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unscrew the lid/cap 				</a:t>
            </a:r>
            <a:r>
              <a:rPr lang="zh-CN" altLang="en-US" sz="2400" dirty="0">
                <a:latin typeface="Times New Roman" panose="02020603050405020304" pitchFamily="18" charset="0"/>
                <a:cs typeface="Times New Roman" panose="02020603050405020304" pitchFamily="18" charset="0"/>
              </a:rPr>
              <a:t>拧开盖子</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瓶盖</a:t>
            </a:r>
            <a:endParaRPr lang="zh-CN" altLang="en-US"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u</a:t>
            </a:r>
            <a:r>
              <a:rPr lang="en-GB" altLang="zh-CN" sz="2400" dirty="0" err="1">
                <a:latin typeface="Times New Roman" panose="02020603050405020304" pitchFamily="18" charset="0"/>
                <a:cs typeface="Times New Roman" panose="02020603050405020304" pitchFamily="18" charset="0"/>
              </a:rPr>
              <a:t>nscrew</a:t>
            </a:r>
            <a:r>
              <a:rPr lang="en-GB" altLang="zh-CN" sz="2400" dirty="0">
                <a:latin typeface="Times New Roman" panose="02020603050405020304" pitchFamily="18" charset="0"/>
                <a:cs typeface="Times New Roman" panose="02020603050405020304" pitchFamily="18" charset="0"/>
              </a:rPr>
              <a:t> a bolt 				</a:t>
            </a:r>
            <a:r>
              <a:rPr lang="zh-CN" altLang="en-US" sz="2400" dirty="0">
                <a:latin typeface="Times New Roman" panose="02020603050405020304" pitchFamily="18" charset="0"/>
                <a:cs typeface="Times New Roman" panose="02020603050405020304" pitchFamily="18" charset="0"/>
              </a:rPr>
              <a:t>拧开螺栓</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Screw the bolt tight.				</a:t>
            </a:r>
            <a:r>
              <a:rPr lang="zh-CN" altLang="en-US" sz="2400" dirty="0">
                <a:latin typeface="Times New Roman" panose="02020603050405020304" pitchFamily="18" charset="0"/>
                <a:cs typeface="Times New Roman" panose="02020603050405020304" pitchFamily="18" charset="0"/>
              </a:rPr>
              <a:t>把螺栓拧紧。</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I screwed up the letter and threw it into the fire.</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up (into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(up) into </a:t>
            </a:r>
            <a:r>
              <a:rPr lang="en-US" altLang="zh-CN" sz="2400" dirty="0" err="1">
                <a:latin typeface="Times New Roman" panose="02020603050405020304" pitchFamily="18" charset="0"/>
                <a:cs typeface="Times New Roman" panose="02020603050405020304" pitchFamily="18" charset="0"/>
              </a:rPr>
              <a:t>sthto</a:t>
            </a:r>
            <a:r>
              <a:rPr lang="en-US" altLang="zh-CN" sz="2400" dirty="0">
                <a:latin typeface="Times New Roman" panose="02020603050405020304" pitchFamily="18" charset="0"/>
                <a:cs typeface="Times New Roman" panose="02020603050405020304" pitchFamily="18" charset="0"/>
              </a:rPr>
              <a:t> squeeze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especially a piece of paper, into a tight ball</a:t>
            </a:r>
            <a:r>
              <a:rPr lang="zh-CN" altLang="en-US" sz="2400" dirty="0">
                <a:latin typeface="Times New Roman" panose="02020603050405020304" pitchFamily="18" charset="0"/>
                <a:cs typeface="Times New Roman" panose="02020603050405020304" pitchFamily="18" charset="0"/>
              </a:rPr>
              <a:t>把（纸等）揉成一团</a:t>
            </a:r>
            <a:endParaRPr lang="en-US" altLang="zh-CN" sz="2400" dirty="0">
              <a:latin typeface="Times New Roman" panose="02020603050405020304" pitchFamily="18" charset="0"/>
              <a:cs typeface="Times New Roman" panose="02020603050405020304" pitchFamily="18" charset="0"/>
            </a:endParaRPr>
          </a:p>
          <a:p>
            <a:pPr>
              <a:buNone/>
            </a:pPr>
            <a:r>
              <a:rPr lang="en-US" altLang="zh-CN" sz="2400" dirty="0">
                <a:latin typeface="Times New Roman" panose="02020603050405020304" pitchFamily="18" charset="0"/>
                <a:cs typeface="Times New Roman" panose="02020603050405020304" pitchFamily="18" charset="0"/>
              </a:rPr>
              <a:t>screw</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up-mess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up</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				</a:t>
            </a:r>
            <a:r>
              <a:rPr lang="en-GB" altLang="zh-CN" sz="2400" i="1" dirty="0">
                <a:latin typeface="Times New Roman" panose="02020603050405020304" pitchFamily="18" charset="0"/>
                <a:cs typeface="Times New Roman" panose="02020603050405020304" pitchFamily="18" charset="0"/>
              </a:rPr>
              <a:t>slang</a:t>
            </a:r>
            <a:r>
              <a:rPr lang="zh-CN" altLang="en-US" sz="2400" i="1"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搞糟；搅乱；弄坏</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unravel the complicated knot</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解开绳子上复杂的结</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unwind with a good book			</a:t>
            </a:r>
            <a:r>
              <a:rPr lang="zh-CN" altLang="en-US" sz="2400" dirty="0">
                <a:latin typeface="Times New Roman" panose="02020603050405020304" pitchFamily="18" charset="0"/>
                <a:cs typeface="Times New Roman" panose="02020603050405020304" pitchFamily="18" charset="0"/>
              </a:rPr>
              <a:t>放松</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unzipped his jacket				</a:t>
            </a:r>
            <a:r>
              <a:rPr lang="zh-CN" altLang="en-GB" sz="2400" dirty="0">
                <a:latin typeface="Times New Roman" panose="02020603050405020304" pitchFamily="18" charset="0"/>
                <a:cs typeface="Times New Roman" panose="02020603050405020304" pitchFamily="18" charset="0"/>
              </a:rPr>
              <a:t>拉开</a:t>
            </a:r>
            <a:r>
              <a:rPr lang="zh-CN" altLang="en-US" sz="2400" dirty="0">
                <a:latin typeface="Times New Roman" panose="02020603050405020304" pitchFamily="18" charset="0"/>
                <a:cs typeface="Times New Roman" panose="02020603050405020304" pitchFamily="18" charset="0"/>
              </a:rPr>
              <a:t>拉链</a:t>
            </a:r>
            <a:endParaRPr lang="en-US" altLang="zh-CN" sz="2400" dirty="0">
              <a:latin typeface="Times New Roman" panose="02020603050405020304" pitchFamily="18" charset="0"/>
              <a:cs typeface="Times New Roman" panose="02020603050405020304" pitchFamily="18" charset="0"/>
            </a:endParaRPr>
          </a:p>
          <a:p>
            <a:pPr>
              <a:buNone/>
            </a:pPr>
            <a:r>
              <a:rPr lang="en-GB" altLang="zh-CN" sz="2400" dirty="0">
                <a:latin typeface="Times New Roman" panose="02020603050405020304" pitchFamily="18" charset="0"/>
                <a:cs typeface="Times New Roman" panose="02020603050405020304" pitchFamily="18" charset="0"/>
              </a:rPr>
              <a:t>unleashed a storm of protest 			</a:t>
            </a:r>
            <a:r>
              <a:rPr lang="zh-CN" altLang="en-US" sz="2400" dirty="0">
                <a:latin typeface="Times New Roman" panose="02020603050405020304" pitchFamily="18" charset="0"/>
                <a:cs typeface="Times New Roman" panose="02020603050405020304" pitchFamily="18" charset="0"/>
              </a:rPr>
              <a:t>引发了一场抗议</a:t>
            </a:r>
            <a:endParaRPr lang="en-GB" altLang="zh-CN" sz="2400" dirty="0">
              <a:latin typeface="Times New Roman" panose="02020603050405020304" pitchFamily="18" charset="0"/>
              <a:cs typeface="Times New Roman" panose="02020603050405020304" pitchFamily="18" charset="0"/>
            </a:endParaRPr>
          </a:p>
        </p:txBody>
      </p:sp>
      <p:sp>
        <p:nvSpPr>
          <p:cNvPr id="6" name="矩形 5"/>
          <p:cNvSpPr/>
          <p:nvPr/>
        </p:nvSpPr>
        <p:spPr>
          <a:xfrm>
            <a:off x="5580530" y="2595283"/>
            <a:ext cx="2541494"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580530" y="2931458"/>
            <a:ext cx="2541494" cy="4639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矩形 7"/>
          <p:cNvSpPr/>
          <p:nvPr/>
        </p:nvSpPr>
        <p:spPr>
          <a:xfrm>
            <a:off x="5248836" y="3395382"/>
            <a:ext cx="2541494"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矩形 8"/>
          <p:cNvSpPr/>
          <p:nvPr/>
        </p:nvSpPr>
        <p:spPr>
          <a:xfrm>
            <a:off x="6519583" y="4821743"/>
            <a:ext cx="2541494"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矩形 9"/>
          <p:cNvSpPr/>
          <p:nvPr/>
        </p:nvSpPr>
        <p:spPr>
          <a:xfrm>
            <a:off x="5580529" y="5190566"/>
            <a:ext cx="3119717"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5580529" y="5526742"/>
            <a:ext cx="3119717"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5580529" y="5911928"/>
            <a:ext cx="3119717"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矩形 12"/>
          <p:cNvSpPr/>
          <p:nvPr/>
        </p:nvSpPr>
        <p:spPr>
          <a:xfrm>
            <a:off x="5679141" y="6280751"/>
            <a:ext cx="3119717" cy="3361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形 5"/>
          <p:cNvPicPr>
            <a:picLocks noChangeAspect="1"/>
          </p:cNvPicPr>
          <p:nvPr/>
        </p:nvPicPr>
        <p:blipFill>
          <a:blip r:embed="rId1"/>
          <a:stretch>
            <a:fillRect/>
          </a:stretch>
        </p:blipFill>
        <p:spPr>
          <a:xfrm flipH="1">
            <a:off x="9355238" y="5775385"/>
            <a:ext cx="1663982" cy="1102004"/>
          </a:xfrm>
          <a:prstGeom prst="rect">
            <a:avLst/>
          </a:prstGeom>
        </p:spPr>
      </p:pic>
      <p:pic>
        <p:nvPicPr>
          <p:cNvPr id="15" name="图形 4"/>
          <p:cNvPicPr>
            <a:picLocks noChangeAspect="1"/>
          </p:cNvPicPr>
          <p:nvPr/>
        </p:nvPicPr>
        <p:blipFill>
          <a:blip r:embed="rId2"/>
          <a:stretch>
            <a:fillRect/>
          </a:stretch>
        </p:blipFill>
        <p:spPr>
          <a:xfrm flipH="1">
            <a:off x="10383690" y="4943060"/>
            <a:ext cx="1909688" cy="1934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checkerboard(across)">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heckerboard(across)">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heckerboard(across)">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blinds(horizontal)">
                                      <p:cBhvr>
                                        <p:cTn id="42" dur="500"/>
                                        <p:tgtEl>
                                          <p:spTgt spid="5">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0" nodeType="clickEffect">
                                  <p:stCondLst>
                                    <p:cond delay="0"/>
                                  </p:stCondLst>
                                  <p:childTnLst>
                                    <p:animEffect transition="out" filter="wipe(down)">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xit" presetSubtype="4" fill="hold" grpId="0" nodeType="clickEffect">
                                  <p:stCondLst>
                                    <p:cond delay="0"/>
                                  </p:stCondLst>
                                  <p:childTnLst>
                                    <p:animEffect transition="out" filter="wipe(down)">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22" presetClass="entr" presetSubtype="4"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750"/>
                                        <p:tgtEl>
                                          <p:spTgt spid="15"/>
                                        </p:tgtEl>
                                      </p:cBhvr>
                                    </p:animEffect>
                                  </p:childTnLst>
                                </p:cTn>
                              </p:par>
                              <p:par>
                                <p:cTn id="72" presetID="22" presetClass="entr" presetSubtype="4"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31109" y="26894"/>
            <a:ext cx="11917456" cy="4893647"/>
          </a:xfrm>
          <a:prstGeom prst="rect">
            <a:avLst/>
          </a:prstGeom>
          <a:noFill/>
        </p:spPr>
        <p:txBody>
          <a:bodyPr wrap="square">
            <a:spAutoFit/>
          </a:bodyPr>
          <a:lstStyle/>
          <a:p>
            <a:pPr>
              <a:buNone/>
            </a:pPr>
            <a:r>
              <a:rPr lang="en-US" altLang="zh-CN" sz="2400" dirty="0">
                <a:latin typeface="Times New Roman" panose="02020603050405020304" pitchFamily="18" charset="0"/>
                <a:cs typeface="Times New Roman" panose="02020603050405020304" pitchFamily="18" charset="0"/>
              </a:rPr>
              <a:t>17. </a:t>
            </a:r>
            <a:r>
              <a:rPr lang="en-GB" altLang="zh-CN" sz="2400" dirty="0">
                <a:latin typeface="Times New Roman" panose="02020603050405020304" pitchFamily="18" charset="0"/>
                <a:cs typeface="Times New Roman" panose="02020603050405020304" pitchFamily="18" charset="0"/>
              </a:rPr>
              <a:t>nostril /ˈ</a:t>
            </a:r>
            <a:r>
              <a:rPr lang="en-GB" altLang="zh-CN" sz="2400" dirty="0" err="1">
                <a:latin typeface="Times New Roman" panose="02020603050405020304" pitchFamily="18" charset="0"/>
                <a:cs typeface="Times New Roman" panose="02020603050405020304" pitchFamily="18" charset="0"/>
              </a:rPr>
              <a:t>nɒstrəl</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(n.) </a:t>
            </a:r>
            <a:r>
              <a:rPr lang="zh-CN" altLang="en-US" sz="2400" dirty="0">
                <a:latin typeface="Times New Roman" panose="02020603050405020304" pitchFamily="18" charset="0"/>
                <a:cs typeface="Times New Roman" panose="02020603050405020304" pitchFamily="18" charset="0"/>
              </a:rPr>
              <a:t>鼻孔</a:t>
            </a:r>
            <a:endParaRPr lang="zh-CN" altLang="en-US"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smell stung his nostrils 			</a:t>
            </a:r>
            <a:r>
              <a:rPr lang="zh-CN" altLang="en-US" sz="2400" dirty="0">
                <a:latin typeface="Times New Roman" panose="02020603050405020304" pitchFamily="18" charset="0"/>
                <a:cs typeface="Times New Roman" panose="02020603050405020304" pitchFamily="18" charset="0"/>
              </a:rPr>
              <a:t>  气味刺鼻（文学性表达）</a:t>
            </a:r>
            <a:endParaRPr lang="zh-CN" altLang="en-US" sz="2400" dirty="0">
              <a:latin typeface="Times New Roman" panose="02020603050405020304" pitchFamily="18" charset="0"/>
              <a:cs typeface="Times New Roman" panose="02020603050405020304" pitchFamily="18" charset="0"/>
            </a:endParaRPr>
          </a:p>
          <a:p>
            <a:r>
              <a:rPr lang="en-GB" altLang="zh-CN" sz="2400" b="1" i="1" dirty="0">
                <a:solidFill>
                  <a:srgbClr val="FF0000"/>
                </a:solidFill>
                <a:latin typeface="Times New Roman" panose="02020603050405020304" pitchFamily="18" charset="0"/>
                <a:cs typeface="Times New Roman" panose="02020603050405020304" pitchFamily="18" charset="0"/>
              </a:rPr>
              <a:t>flare</a:t>
            </a:r>
            <a:r>
              <a:rPr lang="en-GB" altLang="zh-CN" sz="2400" dirty="0">
                <a:latin typeface="Times New Roman" panose="02020603050405020304" pitchFamily="18" charset="0"/>
                <a:cs typeface="Times New Roman" panose="02020603050405020304" pitchFamily="18" charset="0"/>
              </a:rPr>
              <a:t> your nostrils 				</a:t>
            </a:r>
            <a:r>
              <a:rPr lang="zh-CN" altLang="en-GB"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生气或情绪激动时）鼻孔张大</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The horse backed away, </a:t>
            </a:r>
            <a:r>
              <a:rPr lang="en-US" altLang="zh-CN" sz="2400" b="1" i="1" u="sng" dirty="0">
                <a:solidFill>
                  <a:srgbClr val="FF0000"/>
                </a:solidFill>
                <a:latin typeface="Times New Roman" panose="02020603050405020304" pitchFamily="18" charset="0"/>
                <a:cs typeface="Times New Roman" panose="02020603050405020304" pitchFamily="18" charset="0"/>
              </a:rPr>
              <a:t>its nostrils flaring with fear</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马向后惊退，吓得鼻翼扇动。</a:t>
            </a:r>
            <a:endParaRPr lang="en-US" altLang="zh-CN" sz="2400" dirty="0">
              <a:latin typeface="Times New Roman" panose="02020603050405020304" pitchFamily="18" charset="0"/>
              <a:cs typeface="Times New Roman" panose="02020603050405020304" pitchFamily="18" charset="0"/>
            </a:endParaRPr>
          </a:p>
          <a:p>
            <a:r>
              <a:rPr lang="en-GB" altLang="zh-CN" sz="2400" dirty="0">
                <a:latin typeface="Times New Roman" panose="02020603050405020304" pitchFamily="18" charset="0"/>
                <a:cs typeface="Times New Roman" panose="02020603050405020304" pitchFamily="18" charset="0"/>
              </a:rPr>
              <a:t>The acrid stench of burning wood </a:t>
            </a:r>
            <a:r>
              <a:rPr lang="en-GB" altLang="zh-CN" sz="2400" b="1" i="1" u="sng" dirty="0">
                <a:solidFill>
                  <a:srgbClr val="FF0000"/>
                </a:solidFill>
                <a:latin typeface="Times New Roman" panose="02020603050405020304" pitchFamily="18" charset="0"/>
                <a:cs typeface="Times New Roman" panose="02020603050405020304" pitchFamily="18" charset="0"/>
              </a:rPr>
              <a:t>filled his nostrils</a:t>
            </a:r>
            <a:r>
              <a:rPr lang="en-GB" altLang="zh-CN" sz="2400" dirty="0">
                <a:latin typeface="Times New Roman" panose="02020603050405020304" pitchFamily="18" charset="0"/>
                <a:cs typeface="Times New Roman" panose="02020603050405020304" pitchFamily="18" charset="0"/>
              </a:rPr>
              <a:t>, each breath a reminder of the destruction that had claimed his village."</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刺鼻的烧木气味充满了他的鼻孔，每一次呼吸都提醒着他曾吞噬他村庄的毁灭。</a:t>
            </a:r>
            <a:endParaRPr lang="en-US"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不仅增强了感官细节，还通过气味的象征作用，使环境描写与人物的情感联系起来，突显了灾难带来的深刻影响。</a:t>
            </a:r>
            <a:endParaRPr lang="zh-CN" altLang="en-US" sz="2400" dirty="0">
              <a:latin typeface="Times New Roman" panose="02020603050405020304" pitchFamily="18" charset="0"/>
              <a:cs typeface="Times New Roman" panose="02020603050405020304" pitchFamily="18" charset="0"/>
            </a:endParaRPr>
          </a:p>
          <a:p>
            <a:r>
              <a:rPr lang="en-GB" altLang="zh-CN" sz="2400" b="1" i="1" u="sng" dirty="0">
                <a:solidFill>
                  <a:srgbClr val="FF0000"/>
                </a:solidFill>
                <a:latin typeface="Times New Roman" panose="02020603050405020304" pitchFamily="18" charset="0"/>
                <a:cs typeface="Times New Roman" panose="02020603050405020304" pitchFamily="18" charset="0"/>
              </a:rPr>
              <a:t>Her nostrils flared with </a:t>
            </a:r>
            <a:r>
              <a:rPr lang="en-GB" altLang="zh-CN" sz="2400" dirty="0">
                <a:solidFill>
                  <a:srgbClr val="00B0F0"/>
                </a:solidFill>
                <a:latin typeface="Times New Roman" panose="02020603050405020304" pitchFamily="18" charset="0"/>
                <a:cs typeface="Times New Roman" panose="02020603050405020304" pitchFamily="18" charset="0"/>
              </a:rPr>
              <a:t>indignation   /ˌ</a:t>
            </a:r>
            <a:r>
              <a:rPr lang="en-GB" altLang="zh-CN" sz="2400" dirty="0" err="1">
                <a:solidFill>
                  <a:srgbClr val="00B0F0"/>
                </a:solidFill>
                <a:latin typeface="Times New Roman" panose="02020603050405020304" pitchFamily="18" charset="0"/>
                <a:cs typeface="Times New Roman" panose="02020603050405020304" pitchFamily="18" charset="0"/>
              </a:rPr>
              <a:t>ɪndɪɡˈneɪʃn</a:t>
            </a:r>
            <a:r>
              <a:rPr lang="en-GB" altLang="zh-CN" sz="2400" dirty="0">
                <a:solidFill>
                  <a:srgbClr val="00B0F0"/>
                </a:solidFill>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as she listened to the lies he spoke, a silent protest that spoke louder than words.</a:t>
            </a:r>
            <a:endParaRPr lang="en-GB" altLang="zh-CN" sz="2400" dirty="0">
              <a:latin typeface="Times New Roman" panose="02020603050405020304" pitchFamily="18" charset="0"/>
              <a:cs typeface="Times New Roman" panose="02020603050405020304" pitchFamily="18" charset="0"/>
            </a:endParaRPr>
          </a:p>
          <a:p>
            <a:r>
              <a:rPr lang="zh-CN" altLang="en-US" sz="2400" dirty="0">
                <a:latin typeface="Times New Roman" panose="02020603050405020304" pitchFamily="18" charset="0"/>
                <a:cs typeface="Times New Roman" panose="02020603050405020304" pitchFamily="18" charset="0"/>
              </a:rPr>
              <a:t>她的鼻孔因愤怒而张开，听着他说的谎言，这是一种无声的抗议，比言语更为有力。</a:t>
            </a:r>
            <a:endParaRPr lang="en-US" altLang="zh-CN" sz="2400" dirty="0">
              <a:latin typeface="Times New Roman" panose="02020603050405020304" pitchFamily="18" charset="0"/>
              <a:cs typeface="Times New Roman" panose="02020603050405020304" pitchFamily="18" charset="0"/>
            </a:endParaRPr>
          </a:p>
          <a:p>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checkerboard(across)">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dissolv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35467" y="856357"/>
            <a:ext cx="12056533" cy="4154984"/>
          </a:xfrm>
          <a:prstGeom prst="rect">
            <a:avLst/>
          </a:prstGeom>
          <a:noFill/>
        </p:spPr>
        <p:txBody>
          <a:bodyPr wrap="square">
            <a:spAutoFit/>
          </a:bodyPr>
          <a:lstStyle/>
          <a:p>
            <a:pPr>
              <a:buFont typeface="+mj-lt"/>
              <a:buAutoNum type="arabicPeriod"/>
            </a:pPr>
            <a:r>
              <a:rPr lang="en-GB" altLang="zh-CN" sz="2400" dirty="0">
                <a:latin typeface="Times New Roman" panose="02020603050405020304" pitchFamily="18" charset="0"/>
                <a:cs typeface="Times New Roman" panose="02020603050405020304" pitchFamily="18" charset="0"/>
              </a:rPr>
              <a:t>Her __________________ conduct at the meeting, constantly interrupting and correcting others, was a clear sign of her __________________. </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After the scandal, the CEO was forced to make a public __________________ that he was innocent, but few believed him. </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A true __________________ knows that __________________ is not just about skill, but also about integrity. </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Oh, what a perfectly wonderful mess you've made," she said, her voice dripping with __________________. </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lid was rusted shut; it was completely immovable. I needed a tool to _______________ it. </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prospect of growing old fills me with </a:t>
            </a:r>
            <a:r>
              <a:rPr lang="en-US" altLang="zh-CN" sz="2400" dirty="0">
                <a:latin typeface="Times New Roman" panose="02020603050405020304" pitchFamily="18" charset="0"/>
                <a:cs typeface="Times New Roman" panose="02020603050405020304" pitchFamily="18" charset="0"/>
              </a:rPr>
              <a:t>_______</a:t>
            </a:r>
            <a:r>
              <a:rPr lang="en-GB" altLang="zh-CN" sz="2400" dirty="0">
                <a:latin typeface="Times New Roman" panose="02020603050405020304" pitchFamily="18" charset="0"/>
                <a:cs typeface="Times New Roman" panose="02020603050405020304" pitchFamily="18" charset="0"/>
              </a:rPr>
              <a:t>. For me, the loneliness was ________.</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 This sort of </a:t>
            </a:r>
            <a:r>
              <a:rPr lang="en-GB" altLang="zh-CN" sz="2400" dirty="0" err="1">
                <a:latin typeface="Times New Roman" panose="02020603050405020304" pitchFamily="18" charset="0"/>
                <a:cs typeface="Times New Roman" panose="02020603050405020304" pitchFamily="18" charset="0"/>
              </a:rPr>
              <a:t>behaviour</a:t>
            </a:r>
            <a:r>
              <a:rPr lang="en-GB" altLang="zh-CN" sz="2400" dirty="0">
                <a:latin typeface="Times New Roman" panose="02020603050405020304" pitchFamily="18" charset="0"/>
                <a:cs typeface="Times New Roman" panose="02020603050405020304" pitchFamily="18" charset="0"/>
              </a:rPr>
              <a:t> will not _____________.</a:t>
            </a:r>
            <a:endParaRPr lang="en-GB"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304800" y="25360"/>
            <a:ext cx="11531600" cy="830997"/>
          </a:xfrm>
          <a:prstGeom prst="rect">
            <a:avLst/>
          </a:prstGeom>
          <a:noFill/>
          <a:ln w="38100">
            <a:solidFill>
              <a:srgbClr val="0070C0"/>
            </a:solidFill>
          </a:ln>
        </p:spPr>
        <p:txBody>
          <a:bodyPr wrap="square">
            <a:spAutoFit/>
          </a:bodyPr>
          <a:lstStyle/>
          <a:p>
            <a:pPr algn="just"/>
            <a:r>
              <a:rPr lang="zh-CN" altLang="en-US" sz="2400" dirty="0">
                <a:latin typeface="Times New Roman" panose="02020603050405020304" pitchFamily="18" charset="0"/>
                <a:cs typeface="Times New Roman" panose="02020603050405020304" pitchFamily="18" charset="0"/>
              </a:rPr>
              <a:t>用词汇正确形式填空</a:t>
            </a:r>
            <a:endParaRPr lang="en-GB" altLang="zh-CN" sz="2400" dirty="0">
              <a:latin typeface="Times New Roman" panose="02020603050405020304" pitchFamily="18" charset="0"/>
              <a:cs typeface="Times New Roman" panose="02020603050405020304" pitchFamily="18" charset="0"/>
            </a:endParaRPr>
          </a:p>
          <a:p>
            <a:pPr algn="just"/>
            <a:r>
              <a:rPr lang="en-GB" altLang="zh-CN" sz="2400" dirty="0">
                <a:latin typeface="Times New Roman" panose="02020603050405020304" pitchFamily="18" charset="0"/>
                <a:cs typeface="Times New Roman" panose="02020603050405020304" pitchFamily="18" charset="0"/>
              </a:rPr>
              <a:t>tolerate, unscrew, declare, professional, officious, dreadful, sarcastically</a:t>
            </a:r>
            <a:endParaRPr lang="zh-CN" altLang="en-US" sz="2400" dirty="0">
              <a:latin typeface="Times New Roman" panose="02020603050405020304" pitchFamily="18" charset="0"/>
              <a:cs typeface="Times New Roman" panose="02020603050405020304" pitchFamily="18" charset="0"/>
            </a:endParaRPr>
          </a:p>
        </p:txBody>
      </p:sp>
      <p:sp>
        <p:nvSpPr>
          <p:cNvPr id="13" name="文本框 12"/>
          <p:cNvSpPr txBox="1"/>
          <p:nvPr/>
        </p:nvSpPr>
        <p:spPr>
          <a:xfrm>
            <a:off x="1392767" y="856357"/>
            <a:ext cx="1739900"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officious</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953933" y="1194912"/>
            <a:ext cx="2575983"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officiousness</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7471834" y="1502687"/>
            <a:ext cx="6239932"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declaration</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1530350" y="2272128"/>
            <a:ext cx="2256365"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professional</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5592233" y="2302907"/>
            <a:ext cx="2345267"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professionalism</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2" name="文本框 21"/>
          <p:cNvSpPr txBox="1"/>
          <p:nvPr/>
        </p:nvSpPr>
        <p:spPr>
          <a:xfrm>
            <a:off x="791635" y="3410901"/>
            <a:ext cx="6917266"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sarcasm</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9558868" y="3749457"/>
            <a:ext cx="6917266"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unscrew</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a:off x="4250268" y="4472730"/>
            <a:ext cx="8238066"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be tolerated</a:t>
            </a:r>
            <a:endParaRPr lang="zh-CN" altLang="en-US" sz="2400" b="1" dirty="0">
              <a:solidFill>
                <a:srgbClr val="FF0000"/>
              </a:solidFill>
            </a:endParaRPr>
          </a:p>
        </p:txBody>
      </p:sp>
      <p:sp>
        <p:nvSpPr>
          <p:cNvPr id="2" name="文本框 1"/>
          <p:cNvSpPr txBox="1"/>
          <p:nvPr/>
        </p:nvSpPr>
        <p:spPr>
          <a:xfrm>
            <a:off x="5592233" y="4088009"/>
            <a:ext cx="1120269"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dread</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0262520" y="4151201"/>
            <a:ext cx="1792909" cy="461665"/>
          </a:xfrm>
          <a:prstGeom prst="rect">
            <a:avLst/>
          </a:prstGeom>
          <a:noFill/>
        </p:spPr>
        <p:txBody>
          <a:bodyPr wrap="square">
            <a:spAutoFit/>
          </a:bodyPr>
          <a:lstStyle/>
          <a:p>
            <a:r>
              <a:rPr lang="en-GB" altLang="zh-CN" sz="2400" b="1" dirty="0">
                <a:solidFill>
                  <a:srgbClr val="FF0000"/>
                </a:solidFill>
                <a:effectLst/>
                <a:latin typeface="Times New Roman" panose="02020603050405020304" pitchFamily="18" charset="0"/>
                <a:cs typeface="Times New Roman" panose="02020603050405020304" pitchFamily="18" charset="0"/>
              </a:rPr>
              <a:t>dreadful</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barn(inVertical)">
                                      <p:cBhvr>
                                        <p:cTn id="5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8" grpId="0"/>
      <p:bldP spid="20" grpId="0"/>
      <p:bldP spid="22" grpId="0"/>
      <p:bldP spid="26" grpId="0"/>
      <p:bldP spid="32" grpId="0"/>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19100" y="292903"/>
            <a:ext cx="10485967" cy="461665"/>
          </a:xfrm>
          <a:prstGeom prst="rect">
            <a:avLst/>
          </a:prstGeom>
          <a:noFill/>
          <a:ln w="38100">
            <a:solidFill>
              <a:srgbClr val="0070C0"/>
            </a:solidFill>
          </a:ln>
        </p:spPr>
        <p:txBody>
          <a:bodyPr wrap="square">
            <a:spAutoFit/>
          </a:bodyPr>
          <a:lstStyle/>
          <a:p>
            <a:pPr algn="ctr"/>
            <a:r>
              <a:rPr lang="en-GB" altLang="zh-CN" sz="2400" dirty="0">
                <a:latin typeface="Times New Roman" panose="02020603050405020304" pitchFamily="18" charset="0"/>
                <a:cs typeface="Times New Roman" panose="02020603050405020304" pitchFamily="18" charset="0"/>
              </a:rPr>
              <a:t>feel guilty about, be guilty of, tolerant of, pounce on, be exempt from, begin to gel</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0" y="819035"/>
            <a:ext cx="12192000" cy="6063198"/>
          </a:xfrm>
          <a:prstGeom prst="rect">
            <a:avLst/>
          </a:prstGeom>
          <a:noFill/>
        </p:spPr>
        <p:txBody>
          <a:bodyPr wrap="square">
            <a:spAutoFit/>
          </a:bodyPr>
          <a:lstStyle/>
          <a:p>
            <a:pPr>
              <a:buFont typeface="+mj-lt"/>
              <a:buAutoNum type="arabicPeriod"/>
            </a:pPr>
            <a:r>
              <a:rPr lang="en-GB" altLang="zh-CN" sz="2400" dirty="0">
                <a:latin typeface="Times New Roman" panose="02020603050405020304" pitchFamily="18" charset="0"/>
                <a:cs typeface="Times New Roman" panose="02020603050405020304" pitchFamily="18" charset="0"/>
              </a:rPr>
              <a:t>The </a:t>
            </a:r>
            <a:r>
              <a:rPr lang="en-GB" altLang="zh-CN" sz="2400" b="1" dirty="0">
                <a:solidFill>
                  <a:srgbClr val="FF0000"/>
                </a:solidFill>
                <a:latin typeface="Times New Roman" panose="02020603050405020304" pitchFamily="18" charset="0"/>
                <a:cs typeface="Times New Roman" panose="02020603050405020304" pitchFamily="18" charset="0"/>
              </a:rPr>
              <a:t>investigative</a:t>
            </a:r>
            <a:r>
              <a:rPr lang="en-GB" altLang="zh-CN" sz="2400" dirty="0">
                <a:latin typeface="Times New Roman" panose="02020603050405020304" pitchFamily="18" charset="0"/>
                <a:cs typeface="Times New Roman" panose="02020603050405020304" pitchFamily="18" charset="0"/>
              </a:rPr>
              <a:t> committee was formed to determine whether the official could _______________</a:t>
            </a:r>
            <a:r>
              <a:rPr lang="zh-CN" altLang="en-US"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 </a:t>
            </a:r>
            <a:r>
              <a:rPr lang="en-GB" altLang="zh-CN" sz="2400" b="1" dirty="0">
                <a:solidFill>
                  <a:srgbClr val="FF0000"/>
                </a:solidFill>
                <a:latin typeface="Times New Roman" panose="02020603050405020304" pitchFamily="18" charset="0"/>
                <a:cs typeface="Times New Roman" panose="02020603050405020304" pitchFamily="18" charset="0"/>
              </a:rPr>
              <a:t>misconduct</a:t>
            </a:r>
            <a:r>
              <a:rPr lang="en-GB" altLang="zh-CN" sz="2400" dirty="0">
                <a:latin typeface="Times New Roman" panose="02020603050405020304" pitchFamily="18" charset="0"/>
                <a:cs typeface="Times New Roman" panose="02020603050405020304" pitchFamily="18" charset="0"/>
              </a:rPr>
              <a:t> in office, a finding that would end his career.</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a:t>
            </a:r>
            <a:r>
              <a:rPr lang="en-GB" altLang="zh-CN" sz="2400" b="1" dirty="0">
                <a:solidFill>
                  <a:srgbClr val="FF0000"/>
                </a:solidFill>
                <a:latin typeface="Times New Roman" panose="02020603050405020304" pitchFamily="18" charset="0"/>
                <a:cs typeface="Times New Roman" panose="02020603050405020304" pitchFamily="18" charset="0"/>
              </a:rPr>
              <a:t>defense lawyer </a:t>
            </a:r>
            <a:r>
              <a:rPr lang="en-GB" altLang="zh-CN" sz="2400" dirty="0">
                <a:latin typeface="Times New Roman" panose="02020603050405020304" pitchFamily="18" charset="0"/>
                <a:cs typeface="Times New Roman" panose="02020603050405020304" pitchFamily="18" charset="0"/>
              </a:rPr>
              <a:t>argued that his </a:t>
            </a:r>
            <a:r>
              <a:rPr lang="en-GB" altLang="zh-CN" sz="2400" b="1" dirty="0">
                <a:solidFill>
                  <a:srgbClr val="FF0000"/>
                </a:solidFill>
                <a:latin typeface="Times New Roman" panose="02020603050405020304" pitchFamily="18" charset="0"/>
                <a:cs typeface="Times New Roman" panose="02020603050405020304" pitchFamily="18" charset="0"/>
              </a:rPr>
              <a:t>client</a:t>
            </a:r>
            <a:r>
              <a:rPr lang="en-GB" altLang="zh-CN" sz="2400" dirty="0">
                <a:latin typeface="Times New Roman" panose="02020603050405020304" pitchFamily="18" charset="0"/>
                <a:cs typeface="Times New Roman" panose="02020603050405020304" pitchFamily="18" charset="0"/>
              </a:rPr>
              <a:t>, having acted in a moment of pure panic, should __________</a:t>
            </a:r>
            <a:r>
              <a:rPr lang="en-US" altLang="zh-CN" sz="2400" dirty="0">
                <a:latin typeface="Times New Roman" panose="02020603050405020304" pitchFamily="18" charset="0"/>
                <a:cs typeface="Times New Roman" panose="02020603050405020304" pitchFamily="18" charset="0"/>
              </a:rPr>
              <a:t>_____</a:t>
            </a:r>
            <a:r>
              <a:rPr lang="en-GB" altLang="zh-CN" sz="2400" dirty="0">
                <a:latin typeface="Times New Roman" panose="02020603050405020304" pitchFamily="18" charset="0"/>
                <a:cs typeface="Times New Roman" panose="02020603050405020304" pitchFamily="18" charset="0"/>
              </a:rPr>
              <a:t>_ the most severe charges due to </a:t>
            </a:r>
            <a:r>
              <a:rPr lang="en-GB" altLang="zh-CN" sz="2400" b="1" dirty="0">
                <a:solidFill>
                  <a:srgbClr val="FF0000"/>
                </a:solidFill>
                <a:latin typeface="Times New Roman" panose="02020603050405020304" pitchFamily="18" charset="0"/>
                <a:cs typeface="Times New Roman" panose="02020603050405020304" pitchFamily="18" charset="0"/>
              </a:rPr>
              <a:t>mitigating</a:t>
            </a:r>
            <a:r>
              <a:rPr lang="zh-CN" altLang="en-US" sz="2400" b="1" dirty="0">
                <a:solidFill>
                  <a:srgbClr val="FF0000"/>
                </a:solidFill>
                <a:latin typeface="Times New Roman" panose="02020603050405020304" pitchFamily="18" charset="0"/>
                <a:cs typeface="Times New Roman" panose="02020603050405020304" pitchFamily="18" charset="0"/>
              </a:rPr>
              <a:t>（</a:t>
            </a:r>
            <a:r>
              <a:rPr lang="en-US" altLang="zh-CN" sz="2400" b="1" dirty="0">
                <a:solidFill>
                  <a:srgbClr val="FF0000"/>
                </a:solidFill>
                <a:latin typeface="Times New Roman" panose="02020603050405020304" pitchFamily="18" charset="0"/>
                <a:cs typeface="Times New Roman" panose="02020603050405020304" pitchFamily="18" charset="0"/>
              </a:rPr>
              <a:t> alleviate</a:t>
            </a:r>
            <a:r>
              <a:rPr lang="zh-CN" altLang="en-US" sz="2400" b="1" dirty="0">
                <a:solidFill>
                  <a:srgbClr val="FF0000"/>
                </a:solidFill>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circumstances.</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a:t>
            </a:r>
            <a:r>
              <a:rPr lang="en-GB" altLang="zh-CN" sz="2400" b="1" dirty="0">
                <a:solidFill>
                  <a:srgbClr val="FF0000"/>
                </a:solidFill>
                <a:latin typeface="Times New Roman" panose="02020603050405020304" pitchFamily="18" charset="0"/>
                <a:cs typeface="Times New Roman" panose="02020603050405020304" pitchFamily="18" charset="0"/>
              </a:rPr>
              <a:t>veteran journalist </a:t>
            </a:r>
            <a:r>
              <a:rPr lang="en-GB" altLang="zh-CN" sz="2400" dirty="0">
                <a:latin typeface="Times New Roman" panose="02020603050405020304" pitchFamily="18" charset="0"/>
                <a:cs typeface="Times New Roman" panose="02020603050405020304" pitchFamily="18" charset="0"/>
              </a:rPr>
              <a:t>had a </a:t>
            </a:r>
            <a:r>
              <a:rPr lang="en-GB" altLang="zh-CN" sz="2400" b="1" dirty="0">
                <a:solidFill>
                  <a:srgbClr val="FF0000"/>
                </a:solidFill>
                <a:latin typeface="Times New Roman" panose="02020603050405020304" pitchFamily="18" charset="0"/>
                <a:cs typeface="Times New Roman" panose="02020603050405020304" pitchFamily="18" charset="0"/>
              </a:rPr>
              <a:t>knack</a:t>
            </a:r>
            <a:r>
              <a:rPr lang="en-GB" altLang="zh-CN" sz="2400" dirty="0">
                <a:latin typeface="Times New Roman" panose="02020603050405020304" pitchFamily="18" charset="0"/>
                <a:cs typeface="Times New Roman" panose="02020603050405020304" pitchFamily="18" charset="0"/>
              </a:rPr>
              <a:t> for ______________________ a single, seemingly insignificant detail in a press release and building a major story around it.</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Seeing the old photograph made him ______________________ never visiting his grandfather more often before he passed away, a regret that lingered for years.</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complex plot of the novel only ______________________ in the final chapters, where all the </a:t>
            </a:r>
            <a:r>
              <a:rPr lang="en-GB" altLang="zh-CN" sz="2400" b="1" dirty="0">
                <a:solidFill>
                  <a:srgbClr val="FF0000"/>
                </a:solidFill>
                <a:latin typeface="Times New Roman" panose="02020603050405020304" pitchFamily="18" charset="0"/>
                <a:cs typeface="Times New Roman" panose="02020603050405020304" pitchFamily="18" charset="0"/>
              </a:rPr>
              <a:t>scattered</a:t>
            </a:r>
            <a:r>
              <a:rPr lang="en-GB" altLang="zh-CN" sz="2400" dirty="0">
                <a:latin typeface="Times New Roman" panose="02020603050405020304" pitchFamily="18" charset="0"/>
                <a:cs typeface="Times New Roman" panose="02020603050405020304" pitchFamily="18" charset="0"/>
              </a:rPr>
              <a:t> narrative threads finally </a:t>
            </a:r>
            <a:r>
              <a:rPr lang="en-GB" altLang="zh-CN" sz="2400" dirty="0">
                <a:solidFill>
                  <a:srgbClr val="FF0000"/>
                </a:solidFill>
                <a:latin typeface="Times New Roman" panose="02020603050405020304" pitchFamily="18" charset="0"/>
                <a:cs typeface="Times New Roman" panose="02020603050405020304" pitchFamily="18" charset="0"/>
              </a:rPr>
              <a:t>coalesce into a coherent whole</a:t>
            </a:r>
            <a:r>
              <a:rPr lang="en-GB" altLang="zh-CN" sz="2400" dirty="0">
                <a:latin typeface="Times New Roman" panose="02020603050405020304" pitchFamily="18" charset="0"/>
                <a:cs typeface="Times New Roman" panose="02020603050405020304" pitchFamily="18" charset="0"/>
              </a:rPr>
              <a:t>.</a:t>
            </a:r>
            <a:endParaRPr lang="en-GB" altLang="zh-CN" sz="2400" dirty="0">
              <a:latin typeface="Times New Roman" panose="02020603050405020304" pitchFamily="18" charset="0"/>
              <a:cs typeface="Times New Roman" panose="02020603050405020304" pitchFamily="18" charset="0"/>
            </a:endParaRPr>
          </a:p>
          <a:p>
            <a:pPr>
              <a:buFont typeface="+mj-lt"/>
              <a:buAutoNum type="arabicPeriod"/>
            </a:pPr>
            <a:r>
              <a:rPr lang="en-GB" altLang="zh-CN" sz="2400" dirty="0">
                <a:latin typeface="Times New Roman" panose="02020603050405020304" pitchFamily="18" charset="0"/>
                <a:cs typeface="Times New Roman" panose="02020603050405020304" pitchFamily="18" charset="0"/>
              </a:rPr>
              <a:t>The community, once divided, is finally </a:t>
            </a:r>
            <a:r>
              <a:rPr lang="en-US" altLang="zh-CN" sz="2400" dirty="0">
                <a:latin typeface="Times New Roman" panose="02020603050405020304" pitchFamily="18" charset="0"/>
                <a:cs typeface="Times New Roman" panose="02020603050405020304" pitchFamily="18" charset="0"/>
              </a:rPr>
              <a:t>_____________</a:t>
            </a:r>
            <a:r>
              <a:rPr lang="en-GB" altLang="zh-CN" sz="2400" dirty="0">
                <a:latin typeface="Times New Roman" panose="02020603050405020304" pitchFamily="18" charset="0"/>
                <a:cs typeface="Times New Roman" panose="02020603050405020304" pitchFamily="18" charset="0"/>
              </a:rPr>
              <a:t>a shared vision for its future, though consensus remains fragile.</a:t>
            </a:r>
            <a:endParaRPr lang="en-GB" altLang="zh-CN" sz="2400" dirty="0">
              <a:latin typeface="Times New Roman" panose="02020603050405020304" pitchFamily="18" charset="0"/>
              <a:cs typeface="Times New Roman" panose="02020603050405020304" pitchFamily="18" charset="0"/>
            </a:endParaRPr>
          </a:p>
          <a:p>
            <a:r>
              <a:rPr lang="en-GB" altLang="zh-CN" sz="2000" dirty="0">
                <a:highlight>
                  <a:srgbClr val="FFFF00"/>
                </a:highlight>
                <a:latin typeface="Times New Roman" panose="02020603050405020304" pitchFamily="18" charset="0"/>
                <a:cs typeface="Times New Roman" panose="02020603050405020304" pitchFamily="18" charset="0"/>
              </a:rPr>
              <a:t>knack</a:t>
            </a:r>
            <a:r>
              <a:rPr lang="zh-CN" altLang="en-US" sz="2000" dirty="0">
                <a:latin typeface="Times New Roman" panose="02020603050405020304" pitchFamily="18" charset="0"/>
                <a:cs typeface="Times New Roman" panose="02020603050405020304" pitchFamily="18" charset="0"/>
              </a:rPr>
              <a:t>       </a:t>
            </a:r>
            <a:endParaRPr lang="en-GB" altLang="zh-CN" sz="2000" dirty="0">
              <a:latin typeface="Times New Roman" panose="02020603050405020304" pitchFamily="18" charset="0"/>
              <a:cs typeface="Times New Roman" panose="02020603050405020304" pitchFamily="18" charset="0"/>
            </a:endParaRPr>
          </a:p>
          <a:p>
            <a:r>
              <a:rPr lang="en-GB" altLang="zh-CN" sz="2000" dirty="0">
                <a:latin typeface="Times New Roman" panose="02020603050405020304" pitchFamily="18" charset="0"/>
                <a:cs typeface="Times New Roman" panose="02020603050405020304" pitchFamily="18" charset="0"/>
              </a:rPr>
              <a:t>~ (of/for </a:t>
            </a:r>
            <a:r>
              <a:rPr lang="en-GB" altLang="zh-CN" sz="2000" dirty="0" err="1">
                <a:latin typeface="Times New Roman" panose="02020603050405020304" pitchFamily="18" charset="0"/>
                <a:cs typeface="Times New Roman" panose="02020603050405020304" pitchFamily="18" charset="0"/>
              </a:rPr>
              <a:t>sth</a:t>
            </a:r>
            <a:r>
              <a:rPr lang="en-GB" altLang="zh-CN" sz="2000" dirty="0">
                <a:latin typeface="Times New Roman" panose="02020603050405020304" pitchFamily="18" charset="0"/>
                <a:cs typeface="Times New Roman" panose="02020603050405020304" pitchFamily="18" charset="0"/>
              </a:rPr>
              <a:t>)~ (of/for doing </a:t>
            </a:r>
            <a:r>
              <a:rPr lang="en-GB" altLang="zh-CN" sz="2000" dirty="0" err="1">
                <a:latin typeface="Times New Roman" panose="02020603050405020304" pitchFamily="18" charset="0"/>
                <a:cs typeface="Times New Roman" panose="02020603050405020304" pitchFamily="18" charset="0"/>
              </a:rPr>
              <a:t>sth</a:t>
            </a:r>
            <a:r>
              <a:rPr lang="en-GB" altLang="zh-CN" sz="2000" dirty="0">
                <a:latin typeface="Times New Roman" panose="02020603050405020304" pitchFamily="18" charset="0"/>
                <a:cs typeface="Times New Roman" panose="02020603050405020304" pitchFamily="18" charset="0"/>
              </a:rPr>
              <a:t>)a special skill or ability that you have naturally or can learn</a:t>
            </a:r>
            <a:r>
              <a:rPr lang="zh-CN" altLang="en-GB"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天生的或学会的）技能，本领</a:t>
            </a:r>
            <a:endParaRPr lang="en-US" altLang="zh-CN" sz="2000" dirty="0">
              <a:latin typeface="Times New Roman" panose="02020603050405020304" pitchFamily="18" charset="0"/>
              <a:cs typeface="Times New Roman" panose="02020603050405020304" pitchFamily="18" charset="0"/>
            </a:endParaRPr>
          </a:p>
          <a:p>
            <a:r>
              <a:rPr lang="en-GB" altLang="zh-CN" sz="2000" dirty="0" err="1">
                <a:latin typeface="Times New Roman" panose="02020603050405020304" pitchFamily="18" charset="0"/>
                <a:cs typeface="Times New Roman" panose="02020603050405020304" pitchFamily="18" charset="0"/>
              </a:rPr>
              <a:t>co·alescev</a:t>
            </a:r>
            <a:r>
              <a:rPr lang="en-GB" altLang="zh-CN" sz="2000" dirty="0">
                <a:latin typeface="Times New Roman" panose="02020603050405020304" pitchFamily="18" charset="0"/>
                <a:cs typeface="Times New Roman" panose="02020603050405020304" pitchFamily="18" charset="0"/>
              </a:rPr>
              <a:t>.   /ˌ</a:t>
            </a:r>
            <a:r>
              <a:rPr lang="en-GB" altLang="zh-CN" sz="2000" dirty="0" err="1">
                <a:latin typeface="Times New Roman" panose="02020603050405020304" pitchFamily="18" charset="0"/>
                <a:cs typeface="Times New Roman" panose="02020603050405020304" pitchFamily="18" charset="0"/>
              </a:rPr>
              <a:t>kəʊəˈles</a:t>
            </a:r>
            <a:r>
              <a:rPr lang="en-GB"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 </a:t>
            </a:r>
            <a:r>
              <a:rPr lang="en-GB" altLang="zh-CN" sz="2000" dirty="0">
                <a:latin typeface="Times New Roman" panose="02020603050405020304" pitchFamily="18" charset="0"/>
                <a:cs typeface="Times New Roman" panose="02020603050405020304" pitchFamily="18" charset="0"/>
              </a:rPr>
              <a:t>~ (into/with </a:t>
            </a:r>
            <a:r>
              <a:rPr lang="en-GB" altLang="zh-CN" sz="2000" dirty="0" err="1">
                <a:latin typeface="Times New Roman" panose="02020603050405020304" pitchFamily="18" charset="0"/>
                <a:cs typeface="Times New Roman" panose="02020603050405020304" pitchFamily="18" charset="0"/>
              </a:rPr>
              <a:t>sth</a:t>
            </a:r>
            <a:r>
              <a:rPr lang="en-GB" altLang="zh-CN" sz="2000" dirty="0">
                <a:latin typeface="Times New Roman" panose="02020603050405020304" pitchFamily="18" charset="0"/>
                <a:cs typeface="Times New Roman" panose="02020603050405020304" pitchFamily="18" charset="0"/>
              </a:rPr>
              <a:t>) ( formal ) to come together to form one larger group, substance, etc.</a:t>
            </a:r>
            <a:r>
              <a:rPr lang="zh-CN" altLang="en-US" sz="2000" dirty="0">
                <a:latin typeface="Times New Roman" panose="02020603050405020304" pitchFamily="18" charset="0"/>
                <a:cs typeface="Times New Roman" panose="02020603050405020304" pitchFamily="18" charset="0"/>
              </a:rPr>
              <a:t>合并；联合；结合  </a:t>
            </a:r>
            <a:endParaRPr lang="en-GB" altLang="zh-CN" sz="20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419100" y="1167884"/>
            <a:ext cx="2082800" cy="461665"/>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be guilty of</a:t>
            </a:r>
            <a:endParaRPr lang="en-GB" altLang="zh-CN" sz="2400" dirty="0">
              <a:solidFill>
                <a:srgbClr val="FF0000"/>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139700" y="1949597"/>
            <a:ext cx="2476500" cy="461665"/>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be exempt from</a:t>
            </a:r>
            <a:endParaRPr lang="en-GB" altLang="zh-CN" sz="2400" dirty="0">
              <a:solidFill>
                <a:srgbClr val="FF0000"/>
              </a:solidFill>
              <a:latin typeface="Times New Roman" panose="02020603050405020304" pitchFamily="18" charset="0"/>
              <a:cs typeface="Times New Roman" panose="02020603050405020304" pitchFamily="18" charset="0"/>
            </a:endParaRPr>
          </a:p>
        </p:txBody>
      </p:sp>
      <p:sp>
        <p:nvSpPr>
          <p:cNvPr id="16" name="文本框 15"/>
          <p:cNvSpPr txBox="1"/>
          <p:nvPr/>
        </p:nvSpPr>
        <p:spPr>
          <a:xfrm>
            <a:off x="5334000" y="4502787"/>
            <a:ext cx="1778000"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tolerant of</a:t>
            </a:r>
            <a:r>
              <a:rPr lang="en-GB" altLang="zh-CN" sz="2400" dirty="0">
                <a:solidFill>
                  <a:srgbClr val="FF0000"/>
                </a:solidFill>
                <a:latin typeface="Times New Roman" panose="02020603050405020304" pitchFamily="18" charset="0"/>
                <a:cs typeface="Times New Roman" panose="02020603050405020304" pitchFamily="18" charset="0"/>
              </a:rPr>
              <a:t> </a:t>
            </a:r>
            <a:endParaRPr lang="zh-CN" altLang="en-US" sz="2400" dirty="0">
              <a:solidFill>
                <a:srgbClr val="FF0000"/>
              </a:solidFill>
              <a:latin typeface="Times New Roman" panose="02020603050405020304" pitchFamily="18" charset="0"/>
              <a:cs typeface="Times New Roman" panose="02020603050405020304" pitchFamily="18" charset="0"/>
            </a:endParaRPr>
          </a:p>
        </p:txBody>
      </p:sp>
      <p:sp>
        <p:nvSpPr>
          <p:cNvPr id="18" name="文本框 17"/>
          <p:cNvSpPr txBox="1"/>
          <p:nvPr/>
        </p:nvSpPr>
        <p:spPr>
          <a:xfrm>
            <a:off x="5651500" y="2332962"/>
            <a:ext cx="2514600" cy="461665"/>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pouncing on</a:t>
            </a:r>
            <a:endParaRPr lang="en-GB" altLang="zh-CN"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18"/>
          <p:cNvSpPr txBox="1"/>
          <p:nvPr/>
        </p:nvSpPr>
        <p:spPr>
          <a:xfrm>
            <a:off x="5499100" y="2988859"/>
            <a:ext cx="2552700" cy="461665"/>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 guilty about</a:t>
            </a:r>
            <a:endParaRPr lang="en-GB" altLang="zh-CN" sz="2400" dirty="0">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4978400" y="3745823"/>
            <a:ext cx="2552700" cy="461665"/>
          </a:xfrm>
          <a:prstGeom prst="rect">
            <a:avLst/>
          </a:prstGeom>
          <a:noFill/>
        </p:spPr>
        <p:txBody>
          <a:bodyPr wrap="square">
            <a:spAutoFit/>
          </a:bodyPr>
          <a:lstStyle/>
          <a:p>
            <a:pPr>
              <a:buNone/>
            </a:pPr>
            <a:r>
              <a:rPr lang="en-GB" altLang="zh-CN" sz="2400" b="1" dirty="0">
                <a:solidFill>
                  <a:srgbClr val="FF0000"/>
                </a:solidFill>
                <a:latin typeface="Times New Roman" panose="02020603050405020304" pitchFamily="18" charset="0"/>
                <a:cs typeface="Times New Roman" panose="02020603050405020304" pitchFamily="18" charset="0"/>
              </a:rPr>
              <a:t>begin to gel</a:t>
            </a:r>
            <a:endParaRPr lang="en-GB" altLang="zh-CN" sz="2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8" grpId="0"/>
      <p:bldP spid="19"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31" name="图形 30"/>
          <p:cNvPicPr>
            <a:picLocks noChangeAspect="1"/>
          </p:cNvPicPr>
          <p:nvPr/>
        </p:nvPicPr>
        <p:blipFill>
          <a:blip r:embed="rId2"/>
          <a:stretch>
            <a:fillRect/>
          </a:stretch>
        </p:blipFill>
        <p:spPr>
          <a:xfrm>
            <a:off x="2071431" y="1238868"/>
            <a:ext cx="8526359" cy="4888116"/>
          </a:xfrm>
          <a:prstGeom prst="rect">
            <a:avLst/>
          </a:prstGeom>
        </p:spPr>
      </p:pic>
      <p:pic>
        <p:nvPicPr>
          <p:cNvPr id="28" name="图形 27"/>
          <p:cNvPicPr>
            <a:picLocks noChangeAspect="1"/>
          </p:cNvPicPr>
          <p:nvPr/>
        </p:nvPicPr>
        <p:blipFill>
          <a:blip r:embed="rId3"/>
          <a:stretch>
            <a:fillRect/>
          </a:stretch>
        </p:blipFill>
        <p:spPr>
          <a:xfrm>
            <a:off x="764696" y="27964"/>
            <a:ext cx="10383432" cy="6868815"/>
          </a:xfrm>
          <a:prstGeom prst="rect">
            <a:avLst/>
          </a:prstGeom>
        </p:spPr>
      </p:pic>
      <p:pic>
        <p:nvPicPr>
          <p:cNvPr id="10" name="图形 9"/>
          <p:cNvPicPr>
            <a:picLocks noChangeAspect="1"/>
          </p:cNvPicPr>
          <p:nvPr/>
        </p:nvPicPr>
        <p:blipFill>
          <a:blip r:embed="rId4"/>
          <a:stretch>
            <a:fillRect/>
          </a:stretch>
        </p:blipFill>
        <p:spPr>
          <a:xfrm>
            <a:off x="9844203" y="4739672"/>
            <a:ext cx="533400" cy="2143125"/>
          </a:xfrm>
          <a:prstGeom prst="rect">
            <a:avLst/>
          </a:prstGeom>
        </p:spPr>
      </p:pic>
      <p:pic>
        <p:nvPicPr>
          <p:cNvPr id="21" name="图形 20"/>
          <p:cNvPicPr>
            <a:picLocks noChangeAspect="1"/>
          </p:cNvPicPr>
          <p:nvPr/>
        </p:nvPicPr>
        <p:blipFill>
          <a:blip r:embed="rId5"/>
          <a:stretch>
            <a:fillRect/>
          </a:stretch>
        </p:blipFill>
        <p:spPr>
          <a:xfrm>
            <a:off x="9480439" y="-228"/>
            <a:ext cx="1371600" cy="1133475"/>
          </a:xfrm>
          <a:prstGeom prst="rect">
            <a:avLst/>
          </a:prstGeom>
        </p:spPr>
      </p:pic>
      <p:pic>
        <p:nvPicPr>
          <p:cNvPr id="22" name="图形 21"/>
          <p:cNvPicPr>
            <a:picLocks noChangeAspect="1"/>
          </p:cNvPicPr>
          <p:nvPr/>
        </p:nvPicPr>
        <p:blipFill>
          <a:blip r:embed="rId6"/>
          <a:stretch>
            <a:fillRect/>
          </a:stretch>
        </p:blipFill>
        <p:spPr>
          <a:xfrm>
            <a:off x="10679171" y="0"/>
            <a:ext cx="1562100" cy="1952625"/>
          </a:xfrm>
          <a:prstGeom prst="rect">
            <a:avLst/>
          </a:prstGeom>
        </p:spPr>
      </p:pic>
      <p:pic>
        <p:nvPicPr>
          <p:cNvPr id="26" name="图形 25"/>
          <p:cNvPicPr>
            <a:picLocks noChangeAspect="1"/>
          </p:cNvPicPr>
          <p:nvPr/>
        </p:nvPicPr>
        <p:blipFill>
          <a:blip r:embed="rId7"/>
          <a:stretch>
            <a:fillRect/>
          </a:stretch>
        </p:blipFill>
        <p:spPr>
          <a:xfrm rot="2264685">
            <a:off x="-655039" y="2417502"/>
            <a:ext cx="2619375" cy="1209675"/>
          </a:xfrm>
          <a:prstGeom prst="rect">
            <a:avLst/>
          </a:prstGeom>
        </p:spPr>
      </p:pic>
      <p:pic>
        <p:nvPicPr>
          <p:cNvPr id="27" name="图形 26"/>
          <p:cNvPicPr>
            <a:picLocks noChangeAspect="1"/>
          </p:cNvPicPr>
          <p:nvPr/>
        </p:nvPicPr>
        <p:blipFill>
          <a:blip r:embed="rId8"/>
          <a:stretch>
            <a:fillRect/>
          </a:stretch>
        </p:blipFill>
        <p:spPr>
          <a:xfrm rot="19374244">
            <a:off x="11100163" y="1348692"/>
            <a:ext cx="1905000" cy="2333625"/>
          </a:xfrm>
          <a:prstGeom prst="rect">
            <a:avLst/>
          </a:prstGeom>
        </p:spPr>
      </p:pic>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44740" y="1193639"/>
            <a:ext cx="1415481" cy="1390586"/>
          </a:xfrm>
          <a:prstGeom prst="rect">
            <a:avLst/>
          </a:prstGeom>
          <a:effectLst>
            <a:outerShdw blurRad="63500" sx="102000" sy="102000" algn="ctr" rotWithShape="0">
              <a:prstClr val="black">
                <a:alpha val="40000"/>
              </a:prstClr>
            </a:outerShdw>
          </a:effectLst>
        </p:spPr>
      </p:pic>
      <p:grpSp>
        <p:nvGrpSpPr>
          <p:cNvPr id="6" name="组合 5"/>
          <p:cNvGrpSpPr/>
          <p:nvPr/>
        </p:nvGrpSpPr>
        <p:grpSpPr>
          <a:xfrm>
            <a:off x="-10904" y="-30463"/>
            <a:ext cx="6409435" cy="2087625"/>
            <a:chOff x="-10904" y="-30463"/>
            <a:chExt cx="6409435" cy="2087625"/>
          </a:xfrm>
        </p:grpSpPr>
        <p:pic>
          <p:nvPicPr>
            <p:cNvPr id="14" name="图形 13"/>
            <p:cNvPicPr>
              <a:picLocks noChangeAspect="1"/>
            </p:cNvPicPr>
            <p:nvPr/>
          </p:nvPicPr>
          <p:blipFill>
            <a:blip r:embed="rId10"/>
            <a:stretch>
              <a:fillRect/>
            </a:stretch>
          </p:blipFill>
          <p:spPr>
            <a:xfrm>
              <a:off x="0" y="999887"/>
              <a:ext cx="1666875" cy="1057275"/>
            </a:xfrm>
            <a:prstGeom prst="rect">
              <a:avLst/>
            </a:prstGeom>
          </p:spPr>
        </p:pic>
        <p:pic>
          <p:nvPicPr>
            <p:cNvPr id="20" name="图形 19"/>
            <p:cNvPicPr>
              <a:picLocks noChangeAspect="1"/>
            </p:cNvPicPr>
            <p:nvPr/>
          </p:nvPicPr>
          <p:blipFill>
            <a:blip r:embed="rId11"/>
            <a:stretch>
              <a:fillRect/>
            </a:stretch>
          </p:blipFill>
          <p:spPr>
            <a:xfrm>
              <a:off x="3002226" y="-30463"/>
              <a:ext cx="1485900" cy="904875"/>
            </a:xfrm>
            <a:prstGeom prst="rect">
              <a:avLst/>
            </a:prstGeom>
          </p:spPr>
        </p:pic>
        <p:pic>
          <p:nvPicPr>
            <p:cNvPr id="12" name="图形 11"/>
            <p:cNvPicPr>
              <a:picLocks noChangeAspect="1"/>
            </p:cNvPicPr>
            <p:nvPr/>
          </p:nvPicPr>
          <p:blipFill>
            <a:blip r:embed="rId12"/>
            <a:stretch>
              <a:fillRect/>
            </a:stretch>
          </p:blipFill>
          <p:spPr>
            <a:xfrm>
              <a:off x="6198" y="0"/>
              <a:ext cx="3143250" cy="952500"/>
            </a:xfrm>
            <a:prstGeom prst="rect">
              <a:avLst/>
            </a:prstGeom>
          </p:spPr>
        </p:pic>
        <p:pic>
          <p:nvPicPr>
            <p:cNvPr id="13" name="图形 12"/>
            <p:cNvPicPr>
              <a:picLocks noChangeAspect="1"/>
            </p:cNvPicPr>
            <p:nvPr/>
          </p:nvPicPr>
          <p:blipFill>
            <a:blip r:embed="rId13"/>
            <a:stretch>
              <a:fillRect/>
            </a:stretch>
          </p:blipFill>
          <p:spPr>
            <a:xfrm>
              <a:off x="1778906" y="16001"/>
              <a:ext cx="4619625" cy="647700"/>
            </a:xfrm>
            <a:prstGeom prst="rect">
              <a:avLst/>
            </a:prstGeom>
          </p:spPr>
        </p:pic>
        <p:pic>
          <p:nvPicPr>
            <p:cNvPr id="15" name="图形 14"/>
            <p:cNvPicPr>
              <a:picLocks noChangeAspect="1"/>
            </p:cNvPicPr>
            <p:nvPr/>
          </p:nvPicPr>
          <p:blipFill>
            <a:blip r:embed="rId14"/>
            <a:stretch>
              <a:fillRect/>
            </a:stretch>
          </p:blipFill>
          <p:spPr>
            <a:xfrm>
              <a:off x="-10904" y="0"/>
              <a:ext cx="742950" cy="790575"/>
            </a:xfrm>
            <a:prstGeom prst="rect">
              <a:avLst/>
            </a:prstGeom>
          </p:spPr>
        </p:pic>
        <p:pic>
          <p:nvPicPr>
            <p:cNvPr id="17" name="图形 16"/>
            <p:cNvPicPr>
              <a:picLocks noChangeAspect="1"/>
            </p:cNvPicPr>
            <p:nvPr/>
          </p:nvPicPr>
          <p:blipFill>
            <a:blip r:embed="rId15"/>
            <a:stretch>
              <a:fillRect/>
            </a:stretch>
          </p:blipFill>
          <p:spPr>
            <a:xfrm>
              <a:off x="1797365" y="-27965"/>
              <a:ext cx="1123950" cy="1095375"/>
            </a:xfrm>
            <a:prstGeom prst="rect">
              <a:avLst/>
            </a:prstGeom>
          </p:spPr>
        </p:pic>
        <p:pic>
          <p:nvPicPr>
            <p:cNvPr id="19" name="图形 18"/>
            <p:cNvPicPr>
              <a:picLocks noChangeAspect="1"/>
            </p:cNvPicPr>
            <p:nvPr/>
          </p:nvPicPr>
          <p:blipFill>
            <a:blip r:embed="rId16"/>
            <a:stretch>
              <a:fillRect/>
            </a:stretch>
          </p:blipFill>
          <p:spPr>
            <a:xfrm>
              <a:off x="2729144" y="-19052"/>
              <a:ext cx="962025" cy="1200150"/>
            </a:xfrm>
            <a:prstGeom prst="rect">
              <a:avLst/>
            </a:prstGeom>
          </p:spPr>
        </p:pic>
        <p:pic>
          <p:nvPicPr>
            <p:cNvPr id="18" name="图形 17"/>
            <p:cNvPicPr>
              <a:picLocks noChangeAspect="1"/>
            </p:cNvPicPr>
            <p:nvPr/>
          </p:nvPicPr>
          <p:blipFill>
            <a:blip r:embed="rId17"/>
            <a:stretch>
              <a:fillRect/>
            </a:stretch>
          </p:blipFill>
          <p:spPr>
            <a:xfrm>
              <a:off x="2693095" y="-30463"/>
              <a:ext cx="733425" cy="628650"/>
            </a:xfrm>
            <a:prstGeom prst="rect">
              <a:avLst/>
            </a:prstGeom>
          </p:spPr>
        </p:pic>
        <p:pic>
          <p:nvPicPr>
            <p:cNvPr id="30" name="图形 29"/>
            <p:cNvPicPr>
              <a:picLocks noChangeAspect="1"/>
            </p:cNvPicPr>
            <p:nvPr/>
          </p:nvPicPr>
          <p:blipFill>
            <a:blip r:embed="rId18"/>
            <a:stretch>
              <a:fillRect/>
            </a:stretch>
          </p:blipFill>
          <p:spPr>
            <a:xfrm>
              <a:off x="679657" y="0"/>
              <a:ext cx="1095375" cy="1485900"/>
            </a:xfrm>
            <a:prstGeom prst="rect">
              <a:avLst/>
            </a:prstGeom>
            <a:effectLst/>
          </p:spPr>
        </p:pic>
        <p:pic>
          <p:nvPicPr>
            <p:cNvPr id="23" name="图形 22"/>
            <p:cNvPicPr>
              <a:picLocks noChangeAspect="1"/>
            </p:cNvPicPr>
            <p:nvPr/>
          </p:nvPicPr>
          <p:blipFill>
            <a:blip r:embed="rId19"/>
            <a:stretch>
              <a:fillRect/>
            </a:stretch>
          </p:blipFill>
          <p:spPr>
            <a:xfrm>
              <a:off x="657809" y="-14763"/>
              <a:ext cx="1133475" cy="1390650"/>
            </a:xfrm>
            <a:prstGeom prst="rect">
              <a:avLst/>
            </a:prstGeom>
          </p:spPr>
        </p:pic>
      </p:grpSp>
      <p:pic>
        <p:nvPicPr>
          <p:cNvPr id="2" name="图形 1"/>
          <p:cNvPicPr>
            <a:picLocks noChangeAspect="1"/>
          </p:cNvPicPr>
          <p:nvPr/>
        </p:nvPicPr>
        <p:blipFill>
          <a:blip r:embed="rId20"/>
          <a:stretch>
            <a:fillRect/>
          </a:stretch>
        </p:blipFill>
        <p:spPr>
          <a:xfrm>
            <a:off x="9898121" y="4083829"/>
            <a:ext cx="2343150" cy="2819400"/>
          </a:xfrm>
          <a:prstGeom prst="rect">
            <a:avLst/>
          </a:prstGeom>
        </p:spPr>
      </p:pic>
      <p:pic>
        <p:nvPicPr>
          <p:cNvPr id="3" name="图形 2"/>
          <p:cNvPicPr>
            <a:picLocks noChangeAspect="1"/>
          </p:cNvPicPr>
          <p:nvPr/>
        </p:nvPicPr>
        <p:blipFill>
          <a:blip r:embed="rId21"/>
          <a:stretch>
            <a:fillRect/>
          </a:stretch>
        </p:blipFill>
        <p:spPr>
          <a:xfrm>
            <a:off x="107614" y="3905929"/>
            <a:ext cx="2952750" cy="2990850"/>
          </a:xfrm>
          <a:prstGeom prst="rect">
            <a:avLst/>
          </a:prstGeom>
        </p:spPr>
      </p:pic>
      <p:pic>
        <p:nvPicPr>
          <p:cNvPr id="16" name="图形 15"/>
          <p:cNvPicPr>
            <a:picLocks noChangeAspect="1"/>
          </p:cNvPicPr>
          <p:nvPr/>
        </p:nvPicPr>
        <p:blipFill>
          <a:blip r:embed="rId22"/>
          <a:stretch>
            <a:fillRect/>
          </a:stretch>
        </p:blipFill>
        <p:spPr>
          <a:xfrm>
            <a:off x="1803729" y="5192866"/>
            <a:ext cx="2572841" cy="1703913"/>
          </a:xfrm>
          <a:prstGeom prst="rect">
            <a:avLst/>
          </a:prstGeom>
        </p:spPr>
      </p:pic>
      <p:sp>
        <p:nvSpPr>
          <p:cNvPr id="35" name="标题 1"/>
          <p:cNvSpPr txBox="1"/>
          <p:nvPr/>
        </p:nvSpPr>
        <p:spPr>
          <a:xfrm>
            <a:off x="2747857" y="3196554"/>
            <a:ext cx="7529208"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11500" dirty="0">
                <a:latin typeface="Times New Roman" panose="02020603050405020304" pitchFamily="18" charset="0"/>
                <a:ea typeface="小考拉体" panose="02000503000000000000" pitchFamily="2" charset="-122"/>
                <a:cs typeface="Times New Roman" panose="02020603050405020304" pitchFamily="18" charset="0"/>
              </a:rPr>
              <a:t>Thank</a:t>
            </a:r>
            <a:r>
              <a:rPr lang="zh-CN" altLang="en-US" sz="11500" dirty="0">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11500" dirty="0">
                <a:latin typeface="Times New Roman" panose="02020603050405020304" pitchFamily="18" charset="0"/>
                <a:ea typeface="小考拉体" panose="02000503000000000000" pitchFamily="2" charset="-122"/>
                <a:cs typeface="Times New Roman" panose="02020603050405020304" pitchFamily="18" charset="0"/>
              </a:rPr>
              <a:t>you</a:t>
            </a:r>
            <a:r>
              <a:rPr lang="zh-CN" altLang="en-US" sz="11500" dirty="0">
                <a:latin typeface="Times New Roman" panose="02020603050405020304" pitchFamily="18" charset="0"/>
                <a:ea typeface="小考拉体" panose="02000503000000000000" pitchFamily="2" charset="-122"/>
                <a:cs typeface="Times New Roman" panose="02020603050405020304" pitchFamily="18" charset="0"/>
              </a:rPr>
              <a:t>！</a:t>
            </a:r>
            <a:endParaRPr lang="zh-CN" altLang="en-US" sz="11500" dirty="0">
              <a:latin typeface="Times New Roman" panose="02020603050405020304" pitchFamily="18" charset="0"/>
              <a:ea typeface="小考拉体" panose="02000503000000000000"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750"/>
                                        <p:tgtEl>
                                          <p:spTgt spid="21"/>
                                        </p:tgtEl>
                                      </p:cBhvr>
                                    </p:animEffect>
                                  </p:childTnLst>
                                </p:cTn>
                              </p:par>
                              <p:par>
                                <p:cTn id="12" presetID="22" presetClass="entr" presetSubtype="1"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up)">
                                      <p:cBhvr>
                                        <p:cTn id="14" dur="750"/>
                                        <p:tgtEl>
                                          <p:spTgt spid="22"/>
                                        </p:tgtEl>
                                      </p:cBhvr>
                                    </p:animEffect>
                                  </p:childTnLst>
                                </p:cTn>
                              </p:par>
                            </p:childTnLst>
                          </p:cTn>
                        </p:par>
                        <p:par>
                          <p:cTn id="15" fill="hold">
                            <p:stCondLst>
                              <p:cond delay="2000"/>
                            </p:stCondLst>
                            <p:childTnLst>
                              <p:par>
                                <p:cTn id="16" presetID="22" presetClass="entr" presetSubtype="1"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up)">
                                      <p:cBhvr>
                                        <p:cTn id="18" dur="750"/>
                                        <p:tgtEl>
                                          <p:spTgt spid="26"/>
                                        </p:tgtEl>
                                      </p:cBhvr>
                                    </p:animEffect>
                                  </p:childTnLst>
                                </p:cTn>
                              </p:par>
                            </p:childTnLst>
                          </p:cTn>
                        </p:par>
                        <p:par>
                          <p:cTn id="19" fill="hold">
                            <p:stCondLst>
                              <p:cond delay="3000"/>
                            </p:stCondLst>
                            <p:childTnLst>
                              <p:par>
                                <p:cTn id="20" presetID="22" presetClass="entr" presetSubtype="4"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75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750"/>
                                        <p:tgtEl>
                                          <p:spTgt spid="16"/>
                                        </p:tgtEl>
                                      </p:cBhvr>
                                    </p:animEffect>
                                  </p:childTnLst>
                                </p:cTn>
                              </p:par>
                            </p:childTnLst>
                          </p:cTn>
                        </p:par>
                        <p:par>
                          <p:cTn id="26" fill="hold">
                            <p:stCondLst>
                              <p:cond delay="4000"/>
                            </p:stCondLst>
                            <p:childTnLst>
                              <p:par>
                                <p:cTn id="27" presetID="22" presetClass="entr" presetSubtype="4"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750"/>
                                        <p:tgtEl>
                                          <p:spTgt spid="2"/>
                                        </p:tgtEl>
                                      </p:cBhvr>
                                    </p:animEffect>
                                  </p:childTnLst>
                                </p:cTn>
                              </p:par>
                              <p:par>
                                <p:cTn id="30" presetID="22" presetClass="entr" presetSubtype="4"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750"/>
                                        <p:tgtEl>
                                          <p:spTgt spid="10"/>
                                        </p:tgtEl>
                                      </p:cBhvr>
                                    </p:animEffect>
                                  </p:childTnLst>
                                </p:cTn>
                              </p:par>
                            </p:childTnLst>
                          </p:cTn>
                        </p:par>
                        <p:par>
                          <p:cTn id="33" fill="hold">
                            <p:stCondLst>
                              <p:cond delay="5000"/>
                            </p:stCondLst>
                            <p:childTnLst>
                              <p:par>
                                <p:cTn id="34" presetID="22" presetClass="entr" presetSubtype="4"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down)">
                                      <p:cBhvr>
                                        <p:cTn id="36" dur="750"/>
                                        <p:tgtEl>
                                          <p:spTgt spid="27"/>
                                        </p:tgtEl>
                                      </p:cBhvr>
                                    </p:animEffect>
                                  </p:childTnLst>
                                </p:cTn>
                              </p:par>
                            </p:childTnLst>
                          </p:cTn>
                        </p:par>
                        <p:par>
                          <p:cTn id="37" fill="hold">
                            <p:stCondLst>
                              <p:cond delay="6000"/>
                            </p:stCondLst>
                            <p:childTnLst>
                              <p:par>
                                <p:cTn id="38" presetID="53" presetClass="entr" presetSubtype="16"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 calcmode="lin" valueType="num">
                                      <p:cBhvr>
                                        <p:cTn id="40" dur="750" fill="hold"/>
                                        <p:tgtEl>
                                          <p:spTgt spid="34"/>
                                        </p:tgtEl>
                                        <p:attrNameLst>
                                          <p:attrName>ppt_w</p:attrName>
                                        </p:attrNameLst>
                                      </p:cBhvr>
                                      <p:tavLst>
                                        <p:tav tm="0">
                                          <p:val>
                                            <p:fltVal val="0"/>
                                          </p:val>
                                        </p:tav>
                                        <p:tav tm="100000">
                                          <p:val>
                                            <p:strVal val="#ppt_w"/>
                                          </p:val>
                                        </p:tav>
                                      </p:tavLst>
                                    </p:anim>
                                    <p:anim calcmode="lin" valueType="num">
                                      <p:cBhvr>
                                        <p:cTn id="41" dur="750" fill="hold"/>
                                        <p:tgtEl>
                                          <p:spTgt spid="34"/>
                                        </p:tgtEl>
                                        <p:attrNameLst>
                                          <p:attrName>ppt_h</p:attrName>
                                        </p:attrNameLst>
                                      </p:cBhvr>
                                      <p:tavLst>
                                        <p:tav tm="0">
                                          <p:val>
                                            <p:fltVal val="0"/>
                                          </p:val>
                                        </p:tav>
                                        <p:tav tm="100000">
                                          <p:val>
                                            <p:strVal val="#ppt_h"/>
                                          </p:val>
                                        </p:tav>
                                      </p:tavLst>
                                    </p:anim>
                                    <p:animEffect transition="in" filter="fade">
                                      <p:cBhvr>
                                        <p:cTn id="42" dur="750"/>
                                        <p:tgtEl>
                                          <p:spTgt spid="34"/>
                                        </p:tgtEl>
                                      </p:cBhvr>
                                    </p:animEffect>
                                  </p:childTnLst>
                                </p:cTn>
                              </p:par>
                            </p:childTnLst>
                          </p:cTn>
                        </p:par>
                        <p:par>
                          <p:cTn id="43" fill="hold">
                            <p:stCondLst>
                              <p:cond delay="7000"/>
                            </p:stCondLst>
                            <p:childTnLst>
                              <p:par>
                                <p:cTn id="44" presetID="16" presetClass="entr" presetSubtype="37"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barn(outVertical)">
                                      <p:cBhvr>
                                        <p:cTn id="46"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Two</a:t>
            </a:r>
            <a:endParaRPr kumimoji="0" lang="zh-CN" altLang="en-US"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6430635"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Reading the passage</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stretch>
            <a:fillRect/>
          </a:stretch>
        </p:blipFill>
        <p:spPr>
          <a:xfrm flipH="1">
            <a:off x="10276114" y="4943060"/>
            <a:ext cx="1909688" cy="1934329"/>
          </a:xfrm>
          <a:prstGeom prst="rect">
            <a:avLst/>
          </a:prstGeom>
        </p:spPr>
      </p:pic>
      <p:pic>
        <p:nvPicPr>
          <p:cNvPr id="7" name="图形 6"/>
          <p:cNvPicPr>
            <a:picLocks noChangeAspect="1"/>
          </p:cNvPicPr>
          <p:nvPr/>
        </p:nvPicPr>
        <p:blipFill>
          <a:blip r:embed="rId2"/>
          <a:stretch>
            <a:fillRect/>
          </a:stretch>
        </p:blipFill>
        <p:spPr>
          <a:xfrm rot="14860680">
            <a:off x="221471" y="-107230"/>
            <a:ext cx="518974" cy="898803"/>
          </a:xfrm>
          <a:prstGeom prst="rect">
            <a:avLst/>
          </a:prstGeom>
        </p:spPr>
      </p:pic>
      <p:sp>
        <p:nvSpPr>
          <p:cNvPr id="14" name="文本框 13"/>
          <p:cNvSpPr txBox="1"/>
          <p:nvPr/>
        </p:nvSpPr>
        <p:spPr>
          <a:xfrm>
            <a:off x="294774" y="342171"/>
            <a:ext cx="8271710" cy="523220"/>
          </a:xfrm>
          <a:prstGeom prst="rect">
            <a:avLst/>
          </a:prstGeom>
          <a:noFill/>
        </p:spPr>
        <p:txBody>
          <a:bodyPr wrap="square">
            <a:spAutoFit/>
          </a:bodyPr>
          <a:lstStyle/>
          <a:p>
            <a:pPr marL="457200" indent="-457200">
              <a:buFont typeface="Wingdings" panose="05000000000000000000" pitchFamily="2" charset="2"/>
              <a:buChar char="Ø"/>
            </a:pPr>
            <a:r>
              <a:rPr lang="en-GB" altLang="zh-CN" sz="2800" i="1" dirty="0">
                <a:latin typeface="Times New Roman" panose="02020603050405020304" pitchFamily="18" charset="0"/>
                <a:cs typeface="Times New Roman" panose="02020603050405020304" pitchFamily="18" charset="0"/>
              </a:rPr>
              <a:t>Which items need to be </a:t>
            </a:r>
            <a:r>
              <a:rPr lang="en-GB" altLang="zh-CN" sz="2800" b="1" i="1" u="sng" dirty="0">
                <a:solidFill>
                  <a:srgbClr val="FF0000"/>
                </a:solidFill>
                <a:latin typeface="Times New Roman" panose="02020603050405020304" pitchFamily="18" charset="0"/>
                <a:cs typeface="Times New Roman" panose="02020603050405020304" pitchFamily="18" charset="0"/>
              </a:rPr>
              <a:t>declared</a:t>
            </a:r>
            <a:r>
              <a:rPr lang="en-GB" altLang="zh-CN" sz="2800" i="1" dirty="0">
                <a:latin typeface="Times New Roman" panose="02020603050405020304" pitchFamily="18" charset="0"/>
                <a:cs typeface="Times New Roman" panose="02020603050405020304" pitchFamily="18" charset="0"/>
              </a:rPr>
              <a:t> at </a:t>
            </a:r>
            <a:r>
              <a:rPr lang="en-GB" altLang="zh-CN" sz="2800" b="1" i="1" u="sng" dirty="0">
                <a:solidFill>
                  <a:srgbClr val="FF0000"/>
                </a:solidFill>
                <a:latin typeface="Times New Roman" panose="02020603050405020304" pitchFamily="18" charset="0"/>
                <a:cs typeface="Times New Roman" panose="02020603050405020304" pitchFamily="18" charset="0"/>
              </a:rPr>
              <a:t>customs</a:t>
            </a:r>
            <a:r>
              <a:rPr lang="en-GB" altLang="zh-CN" sz="2800" i="1" dirty="0">
                <a:latin typeface="Times New Roman" panose="02020603050405020304" pitchFamily="18" charset="0"/>
                <a:cs typeface="Times New Roman" panose="02020603050405020304" pitchFamily="18" charset="0"/>
              </a:rPr>
              <a:t>?</a:t>
            </a:r>
            <a:endParaRPr lang="zh-CN" altLang="en-US" sz="2800" i="1" dirty="0">
              <a:latin typeface="Times New Roman" panose="02020603050405020304" pitchFamily="18" charset="0"/>
              <a:cs typeface="Times New Roman" panose="02020603050405020304" pitchFamily="18" charset="0"/>
            </a:endParaRPr>
          </a:p>
        </p:txBody>
      </p:sp>
      <p:pic>
        <p:nvPicPr>
          <p:cNvPr id="1026" name="Picture 2" descr="已生成图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74" y="1295422"/>
            <a:ext cx="10565730" cy="4267155"/>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p:cNvSpPr txBox="1"/>
          <p:nvPr/>
        </p:nvSpPr>
        <p:spPr>
          <a:xfrm>
            <a:off x="1812757" y="3310462"/>
            <a:ext cx="1331496" cy="461665"/>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Alcohol</a:t>
            </a:r>
            <a:endParaRPr lang="zh-CN" altLang="en-US"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19" name="文本框 18"/>
          <p:cNvSpPr txBox="1"/>
          <p:nvPr/>
        </p:nvSpPr>
        <p:spPr>
          <a:xfrm>
            <a:off x="3439026" y="3310461"/>
            <a:ext cx="3234489" cy="461665"/>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Tobacco</a:t>
            </a:r>
            <a:r>
              <a:rPr lang="en-GB" altLang="zh-CN" sz="2400" b="1" dirty="0">
                <a:latin typeface="Times New Roman" panose="02020603050405020304" pitchFamily="18" charset="0"/>
                <a:cs typeface="Times New Roman" panose="02020603050405020304" pitchFamily="18" charset="0"/>
              </a:rPr>
              <a:t> </a:t>
            </a:r>
            <a:r>
              <a:rPr lang="zh-CN" altLang="en-US" sz="2400" b="1" dirty="0">
                <a:latin typeface="Times New Roman" panose="02020603050405020304" pitchFamily="18" charset="0"/>
                <a:cs typeface="Times New Roman" panose="02020603050405020304" pitchFamily="18" charset="0"/>
              </a:rPr>
              <a:t> </a:t>
            </a: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products</a:t>
            </a:r>
            <a:r>
              <a:rPr lang="zh-CN" altLang="en-US" sz="2400" b="1" dirty="0">
                <a:latin typeface="Times New Roman" panose="02020603050405020304" pitchFamily="18" charset="0"/>
                <a:cs typeface="Times New Roman" panose="02020603050405020304" pitchFamily="18" charset="0"/>
              </a:rPr>
              <a:t>     </a:t>
            </a:r>
            <a:endParaRPr lang="zh-CN" altLang="en-US"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0" name="文本框 19"/>
          <p:cNvSpPr txBox="1"/>
          <p:nvPr/>
        </p:nvSpPr>
        <p:spPr>
          <a:xfrm>
            <a:off x="6462963" y="3210198"/>
            <a:ext cx="3234489" cy="461665"/>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Electronics</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1" name="文本框 20"/>
          <p:cNvSpPr txBox="1"/>
          <p:nvPr/>
        </p:nvSpPr>
        <p:spPr>
          <a:xfrm>
            <a:off x="727911" y="4875762"/>
            <a:ext cx="3234489" cy="461665"/>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Gifts or souvenirs</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2" name="文本框 21"/>
          <p:cNvSpPr txBox="1"/>
          <p:nvPr/>
        </p:nvSpPr>
        <p:spPr>
          <a:xfrm>
            <a:off x="3722342" y="4826878"/>
            <a:ext cx="2984403" cy="830997"/>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Currency or financial instruments</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3" name="文本框 22"/>
          <p:cNvSpPr txBox="1"/>
          <p:nvPr/>
        </p:nvSpPr>
        <p:spPr>
          <a:xfrm>
            <a:off x="6673515" y="4807489"/>
            <a:ext cx="3234489" cy="830997"/>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Medicines or health supplements</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4" name="文本框 23"/>
          <p:cNvSpPr txBox="1"/>
          <p:nvPr/>
        </p:nvSpPr>
        <p:spPr>
          <a:xfrm>
            <a:off x="861260" y="5747141"/>
            <a:ext cx="3234489" cy="830997"/>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Firearms, weapons, and ammunition</a:t>
            </a:r>
            <a:r>
              <a:rPr lang="zh-CN" altLang="en-US"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 弹药</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25" name="文本框 24"/>
          <p:cNvSpPr txBox="1"/>
          <p:nvPr/>
        </p:nvSpPr>
        <p:spPr>
          <a:xfrm>
            <a:off x="4448962" y="5910224"/>
            <a:ext cx="3234489" cy="461665"/>
          </a:xfrm>
          <a:prstGeom prst="rect">
            <a:avLst/>
          </a:prstGeom>
          <a:solidFill>
            <a:srgbClr val="FFFDED"/>
          </a:solidFill>
        </p:spPr>
        <p:txBody>
          <a:bodyPr wrap="square">
            <a:spAutoFit/>
          </a:bodyPr>
          <a:lstStyle/>
          <a:p>
            <a:pPr algn="ctr"/>
            <a:r>
              <a:rPr lang="en-GB" altLang="zh-CN" sz="2400"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rPr>
              <a:t>Perfumes or cosmetics</a:t>
            </a:r>
            <a:endParaRPr lang="zh-CN" altLang="en-US" b="1" dirty="0">
              <a:solidFill>
                <a:srgbClr val="FF0000"/>
              </a:solidFill>
              <a:effectLst>
                <a:glow rad="228600">
                  <a:schemeClr val="accent2">
                    <a:satMod val="175000"/>
                    <a:alpha val="40000"/>
                  </a:schemeClr>
                </a:glow>
              </a:effectLst>
              <a:latin typeface="Times New Roman" panose="02020603050405020304" pitchFamily="18" charset="0"/>
              <a:cs typeface="Times New Roman" panose="02020603050405020304" pitchFamily="18" charset="0"/>
            </a:endParaRPr>
          </a:p>
        </p:txBody>
      </p:sp>
      <p:pic>
        <p:nvPicPr>
          <p:cNvPr id="1028" name="Picture 4" descr="已生成图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2430" y="5030596"/>
            <a:ext cx="2543371" cy="1789703"/>
          </a:xfrm>
          <a:prstGeom prst="rect">
            <a:avLst/>
          </a:prstGeom>
          <a:noFill/>
          <a:extLst>
            <a:ext uri="{909E8E84-426E-40DD-AFC4-6F175D3DCCD1}">
              <a14:hiddenFill xmlns:a14="http://schemas.microsoft.com/office/drawing/2010/main">
                <a:solidFill>
                  <a:srgbClr val="FFFFFF"/>
                </a:solidFill>
              </a14:hiddenFill>
            </a:ext>
          </a:extLst>
        </p:spPr>
      </p:pic>
      <p:sp>
        <p:nvSpPr>
          <p:cNvPr id="28" name="AutoShape 6" descr="已生成图片"/>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9" name="AutoShape 8" descr="已生成图片"/>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3" name="图片 2"/>
          <p:cNvPicPr>
            <a:picLocks noChangeAspect="1"/>
          </p:cNvPicPr>
          <p:nvPr/>
        </p:nvPicPr>
        <p:blipFill>
          <a:blip r:embed="rId5"/>
          <a:stretch>
            <a:fillRect/>
          </a:stretch>
        </p:blipFill>
        <p:spPr>
          <a:xfrm>
            <a:off x="7526341" y="37699"/>
            <a:ext cx="2381663" cy="12637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 calcmode="lin" valueType="num">
                                      <p:cBhvr>
                                        <p:cTn id="9" dur="750" fill="hold"/>
                                        <p:tgtEl>
                                          <p:spTgt spid="7"/>
                                        </p:tgtEl>
                                        <p:attrNameLst>
                                          <p:attrName>style.rotation</p:attrName>
                                        </p:attrNameLst>
                                      </p:cBhvr>
                                      <p:tavLst>
                                        <p:tav tm="0">
                                          <p:val>
                                            <p:fltVal val="90"/>
                                          </p:val>
                                        </p:tav>
                                        <p:tav tm="100000">
                                          <p:val>
                                            <p:fltVal val="0"/>
                                          </p:val>
                                        </p:tav>
                                      </p:tavLst>
                                    </p:anim>
                                    <p:animEffect transition="in" filter="fade">
                                      <p:cBhvr>
                                        <p:cTn id="10" dur="750"/>
                                        <p:tgtEl>
                                          <p:spTgt spid="7"/>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7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checkerboard(across)">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down)">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形 4"/>
          <p:cNvPicPr>
            <a:picLocks noChangeAspect="1"/>
          </p:cNvPicPr>
          <p:nvPr/>
        </p:nvPicPr>
        <p:blipFill>
          <a:blip r:embed="rId1"/>
          <a:stretch>
            <a:fillRect/>
          </a:stretch>
        </p:blipFill>
        <p:spPr>
          <a:xfrm flipH="1">
            <a:off x="10887740" y="5562578"/>
            <a:ext cx="1298062" cy="1314811"/>
          </a:xfrm>
          <a:prstGeom prst="rect">
            <a:avLst/>
          </a:prstGeom>
        </p:spPr>
      </p:pic>
      <p:pic>
        <p:nvPicPr>
          <p:cNvPr id="3074" name="Picture 2" descr="已生成图片"/>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06367" y="6001738"/>
            <a:ext cx="1630642" cy="1087094"/>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287078" y="218267"/>
            <a:ext cx="11748978" cy="6370975"/>
          </a:xfrm>
          <a:prstGeom prst="rect">
            <a:avLst/>
          </a:prstGeom>
          <a:noFill/>
        </p:spPr>
        <p:txBody>
          <a:bodyPr wrap="square">
            <a:spAutoFit/>
          </a:bodyPr>
          <a:lstStyle/>
          <a:p>
            <a:pPr algn="just"/>
            <a:r>
              <a:rPr lang="en-GB" altLang="zh-CN" sz="2400" dirty="0">
                <a:latin typeface="Times New Roman" panose="02020603050405020304" pitchFamily="18" charset="0"/>
                <a:cs typeface="Times New Roman" panose="02020603050405020304" pitchFamily="18" charset="0"/>
              </a:rPr>
              <a:t>______</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is</a:t>
            </a:r>
            <a:r>
              <a:rPr lang="en-GB" altLang="zh-CN" sz="2400" dirty="0">
                <a:latin typeface="Times New Roman" panose="02020603050405020304" pitchFamily="18" charset="0"/>
                <a:cs typeface="Times New Roman" panose="02020603050405020304" pitchFamily="18" charset="0"/>
              </a:rPr>
              <a:t> through its illegal transportation of goods across national borders that smuggling poses a severe global challenge. By </a:t>
            </a:r>
            <a:r>
              <a:rPr lang="en-GB" altLang="zh-CN" sz="2400" dirty="0">
                <a:solidFill>
                  <a:srgbClr val="00B0F0"/>
                </a:solidFill>
                <a:latin typeface="Times New Roman" panose="02020603050405020304" pitchFamily="18" charset="0"/>
                <a:cs typeface="Times New Roman" panose="02020603050405020304" pitchFamily="18" charset="0"/>
              </a:rPr>
              <a:t>evading</a:t>
            </a:r>
            <a:r>
              <a:rPr lang="zh-CN" altLang="en-US" sz="24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evade-escape</a:t>
            </a:r>
            <a:r>
              <a:rPr lang="zh-CN" altLang="en-US" sz="2400" dirty="0">
                <a:latin typeface="Times New Roman" panose="02020603050405020304" pitchFamily="18" charset="0"/>
                <a:cs typeface="Times New Roman" panose="02020603050405020304" pitchFamily="18" charset="0"/>
              </a:rPr>
              <a:t>）</a:t>
            </a:r>
            <a:r>
              <a:rPr lang="en-GB" altLang="zh-CN" sz="2400" dirty="0">
                <a:latin typeface="Times New Roman" panose="02020603050405020304" pitchFamily="18" charset="0"/>
                <a:cs typeface="Times New Roman" panose="02020603050405020304" pitchFamily="18" charset="0"/>
              </a:rPr>
              <a:t> customs regulations, smugglers not only cause significant </a:t>
            </a:r>
            <a:r>
              <a:rPr lang="en-GB" altLang="zh-CN" sz="2400" dirty="0">
                <a:solidFill>
                  <a:srgbClr val="00B0F0"/>
                </a:solidFill>
                <a:latin typeface="Times New Roman" panose="02020603050405020304" pitchFamily="18" charset="0"/>
                <a:cs typeface="Times New Roman" panose="02020603050405020304" pitchFamily="18" charset="0"/>
              </a:rPr>
              <a:t>revenue</a:t>
            </a:r>
            <a:r>
              <a:rPr lang="en-GB" altLang="zh-CN" sz="2400" dirty="0">
                <a:latin typeface="Times New Roman" panose="02020603050405020304" pitchFamily="18" charset="0"/>
                <a:cs typeface="Times New Roman" panose="02020603050405020304" pitchFamily="18" charset="0"/>
              </a:rPr>
              <a:t> ______ (lose) for governments but also undermine</a:t>
            </a:r>
            <a:r>
              <a:rPr lang="zh-CN" altLang="en-US" sz="2400" dirty="0">
                <a:latin typeface="Times New Roman" panose="02020603050405020304" pitchFamily="18" charset="0"/>
                <a:cs typeface="Times New Roman" panose="02020603050405020304" pitchFamily="18" charset="0"/>
              </a:rPr>
              <a:t>（逐渐削弱）</a:t>
            </a:r>
            <a:r>
              <a:rPr lang="en-GB" altLang="zh-CN" sz="2400" dirty="0">
                <a:latin typeface="Times New Roman" panose="02020603050405020304" pitchFamily="18" charset="0"/>
                <a:cs typeface="Times New Roman" panose="02020603050405020304" pitchFamily="18" charset="0"/>
              </a:rPr>
              <a:t> legal businesses. </a:t>
            </a:r>
            <a:endParaRPr lang="en-GB" altLang="zh-CN" sz="2400" dirty="0">
              <a:latin typeface="Times New Roman" panose="02020603050405020304" pitchFamily="18" charset="0"/>
              <a:cs typeface="Times New Roman" panose="02020603050405020304" pitchFamily="18" charset="0"/>
            </a:endParaRPr>
          </a:p>
          <a:p>
            <a:pPr algn="just"/>
            <a:r>
              <a:rPr lang="en-GB" altLang="zh-CN" sz="2400" dirty="0">
                <a:latin typeface="Times New Roman" panose="02020603050405020304" pitchFamily="18" charset="0"/>
                <a:cs typeface="Times New Roman" panose="02020603050405020304" pitchFamily="18" charset="0"/>
              </a:rPr>
              <a:t>     What makes smuggling particularly dangerous is its association with ____</a:t>
            </a:r>
            <a:r>
              <a:rPr lang="en-US" altLang="zh-CN" sz="2400" dirty="0">
                <a:latin typeface="Times New Roman" panose="02020603050405020304" pitchFamily="18" charset="0"/>
                <a:cs typeface="Times New Roman" panose="02020603050405020304" pitchFamily="18" charset="0"/>
              </a:rPr>
              <a:t>______</a:t>
            </a:r>
            <a:r>
              <a:rPr lang="en-GB" altLang="zh-CN" sz="2400" dirty="0">
                <a:latin typeface="Times New Roman" panose="02020603050405020304" pitchFamily="18" charset="0"/>
                <a:cs typeface="Times New Roman" panose="02020603050405020304" pitchFamily="18" charset="0"/>
              </a:rPr>
              <a:t>__ (organize) crime networks. The transportation of illicit /</a:t>
            </a:r>
            <a:r>
              <a:rPr lang="en-GB" altLang="zh-CN" sz="2400" dirty="0" err="1">
                <a:latin typeface="Times New Roman" panose="02020603050405020304" pitchFamily="18" charset="0"/>
                <a:cs typeface="Times New Roman" panose="02020603050405020304" pitchFamily="18" charset="0"/>
              </a:rPr>
              <a:t>ɪˈlɪsɪt</a:t>
            </a:r>
            <a:r>
              <a:rPr lang="en-GB" altLang="zh-CN" sz="2400" dirty="0">
                <a:latin typeface="Times New Roman" panose="02020603050405020304" pitchFamily="18" charset="0"/>
                <a:cs typeface="Times New Roman" panose="02020603050405020304" pitchFamily="18" charset="0"/>
              </a:rPr>
              <a:t>/(illegal) goods, ______ (include) </a:t>
            </a:r>
            <a:r>
              <a:rPr lang="en-GB" altLang="zh-CN" sz="2400" dirty="0">
                <a:solidFill>
                  <a:srgbClr val="00B0F0"/>
                </a:solidFill>
                <a:latin typeface="Times New Roman" panose="02020603050405020304" pitchFamily="18" charset="0"/>
                <a:cs typeface="Times New Roman" panose="02020603050405020304" pitchFamily="18" charset="0"/>
              </a:rPr>
              <a:t>narcotics</a:t>
            </a:r>
            <a:r>
              <a:rPr lang="en-GB" altLang="zh-CN" sz="2400" dirty="0">
                <a:latin typeface="Times New Roman" panose="02020603050405020304" pitchFamily="18" charset="0"/>
                <a:cs typeface="Times New Roman" panose="02020603050405020304" pitchFamily="18" charset="0"/>
              </a:rPr>
              <a:t>/</a:t>
            </a:r>
            <a:r>
              <a:rPr lang="en-GB" altLang="zh-CN" sz="2400" dirty="0" err="1">
                <a:latin typeface="Times New Roman" panose="02020603050405020304" pitchFamily="18" charset="0"/>
                <a:cs typeface="Times New Roman" panose="02020603050405020304" pitchFamily="18" charset="0"/>
              </a:rPr>
              <a:t>nɑːrˈkɑːtɪk</a:t>
            </a:r>
            <a:r>
              <a:rPr lang="en-GB"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麻醉剂</a:t>
            </a:r>
            <a:r>
              <a:rPr lang="en-US" altLang="zh-CN" sz="2400" dirty="0">
                <a:latin typeface="Times New Roman" panose="02020603050405020304" pitchFamily="18" charset="0"/>
                <a:cs typeface="Times New Roman" panose="02020603050405020304" pitchFamily="18" charset="0"/>
              </a:rPr>
              <a:t>) </a:t>
            </a:r>
            <a:r>
              <a:rPr lang="en-GB" altLang="zh-CN" sz="2400" dirty="0">
                <a:latin typeface="Times New Roman" panose="02020603050405020304" pitchFamily="18" charset="0"/>
                <a:cs typeface="Times New Roman" panose="02020603050405020304" pitchFamily="18" charset="0"/>
              </a:rPr>
              <a:t>and </a:t>
            </a:r>
            <a:r>
              <a:rPr lang="en-GB" altLang="zh-CN" sz="2400" dirty="0">
                <a:solidFill>
                  <a:srgbClr val="00B0F0"/>
                </a:solidFill>
                <a:latin typeface="Times New Roman" panose="02020603050405020304" pitchFamily="18" charset="0"/>
                <a:cs typeface="Times New Roman" panose="02020603050405020304" pitchFamily="18" charset="0"/>
              </a:rPr>
              <a:t>arms</a:t>
            </a:r>
            <a:r>
              <a:rPr lang="en-GB" altLang="zh-CN" sz="2400" dirty="0">
                <a:latin typeface="Times New Roman" panose="02020603050405020304" pitchFamily="18" charset="0"/>
                <a:cs typeface="Times New Roman" panose="02020603050405020304" pitchFamily="18" charset="0"/>
              </a:rPr>
              <a:t>, frequently leads to heightened social ________(stable) and public health emergencies. Additionally, illegal wildlife trade disrupts ecological balance, while human </a:t>
            </a:r>
            <a:r>
              <a:rPr lang="en-GB" altLang="zh-CN" sz="2400" dirty="0">
                <a:solidFill>
                  <a:srgbClr val="00B0F0"/>
                </a:solidFill>
                <a:latin typeface="Times New Roman" panose="02020603050405020304" pitchFamily="18" charset="0"/>
                <a:cs typeface="Times New Roman" panose="02020603050405020304" pitchFamily="18" charset="0"/>
              </a:rPr>
              <a:t>traffick</a:t>
            </a:r>
            <a:r>
              <a:rPr lang="en-GB" altLang="zh-CN" sz="2400" dirty="0">
                <a:latin typeface="Times New Roman" panose="02020603050405020304" pitchFamily="18" charset="0"/>
                <a:cs typeface="Times New Roman" panose="02020603050405020304" pitchFamily="18" charset="0"/>
              </a:rPr>
              <a:t>ing is a grave offense __________ fundamental human rights. (traffic-trafficked</a:t>
            </a:r>
            <a:r>
              <a:rPr lang="zh-CN" altLang="en-US" sz="2400" dirty="0">
                <a:latin typeface="Times New Roman" panose="02020603050405020304" pitchFamily="18" charset="0"/>
                <a:cs typeface="Times New Roman" panose="02020603050405020304" pitchFamily="18" charset="0"/>
              </a:rPr>
              <a:t>（非法）进行</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交易，做</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买卖</a:t>
            </a:r>
            <a:r>
              <a:rPr lang="en-US" altLang="zh-CN" sz="2400" dirty="0">
                <a:latin typeface="Times New Roman" panose="02020603050405020304" pitchFamily="18" charset="0"/>
                <a:cs typeface="Times New Roman" panose="02020603050405020304" pitchFamily="18" charset="0"/>
              </a:rPr>
              <a:t>.  panic-panicked )</a:t>
            </a:r>
            <a:endParaRPr lang="en-GB" altLang="zh-CN" sz="2400" dirty="0">
              <a:latin typeface="Times New Roman" panose="02020603050405020304" pitchFamily="18" charset="0"/>
              <a:cs typeface="Times New Roman" panose="02020603050405020304" pitchFamily="18" charset="0"/>
            </a:endParaRPr>
          </a:p>
          <a:p>
            <a:pPr algn="just"/>
            <a:r>
              <a:rPr lang="en-GB" altLang="zh-CN" sz="2400" dirty="0"/>
              <a:t>   </a:t>
            </a:r>
            <a:r>
              <a:rPr lang="en-GB" altLang="zh-CN" sz="2400" dirty="0">
                <a:latin typeface="Times New Roman" panose="02020603050405020304" pitchFamily="18" charset="0"/>
                <a:cs typeface="Times New Roman" panose="02020603050405020304" pitchFamily="18" charset="0"/>
              </a:rPr>
              <a:t>Historically, smuggling operations _______________(evolve) in </a:t>
            </a:r>
            <a:r>
              <a:rPr lang="en-GB" altLang="zh-CN" sz="2400" dirty="0">
                <a:solidFill>
                  <a:srgbClr val="00B0F0"/>
                </a:solidFill>
                <a:latin typeface="Times New Roman" panose="02020603050405020304" pitchFamily="18" charset="0"/>
                <a:cs typeface="Times New Roman" panose="02020603050405020304" pitchFamily="18" charset="0"/>
              </a:rPr>
              <a:t>sophistication</a:t>
            </a:r>
            <a:r>
              <a:rPr lang="en-GB" altLang="zh-CN" sz="2400" dirty="0">
                <a:latin typeface="Times New Roman" panose="02020603050405020304" pitchFamily="18" charset="0"/>
                <a:cs typeface="Times New Roman" panose="02020603050405020304" pitchFamily="18" charset="0"/>
              </a:rPr>
              <a:t>, taking advantage of globalization and technological advances. Consequently, </a:t>
            </a:r>
            <a:r>
              <a:rPr lang="en-GB" altLang="zh-CN" sz="2400" dirty="0">
                <a:solidFill>
                  <a:srgbClr val="00B0F0"/>
                </a:solidFill>
                <a:latin typeface="Times New Roman" panose="02020603050405020304" pitchFamily="18" charset="0"/>
                <a:cs typeface="Times New Roman" panose="02020603050405020304" pitchFamily="18" charset="0"/>
              </a:rPr>
              <a:t>it is imperative that </a:t>
            </a:r>
            <a:r>
              <a:rPr lang="en-GB" altLang="zh-CN" sz="2400" dirty="0">
                <a:latin typeface="Times New Roman" panose="02020603050405020304" pitchFamily="18" charset="0"/>
                <a:cs typeface="Times New Roman" panose="02020603050405020304" pitchFamily="18" charset="0"/>
              </a:rPr>
              <a:t>nations strengthen cross-border cooperation and implement ______ (rigor) enforcement measures. </a:t>
            </a:r>
            <a:endParaRPr lang="en-GB" altLang="zh-CN" sz="2400" dirty="0">
              <a:latin typeface="Times New Roman" panose="02020603050405020304" pitchFamily="18" charset="0"/>
              <a:cs typeface="Times New Roman" panose="02020603050405020304" pitchFamily="18" charset="0"/>
            </a:endParaRPr>
          </a:p>
          <a:p>
            <a:pPr algn="just"/>
            <a:r>
              <a:rPr lang="en-GB" altLang="zh-CN" sz="2400" dirty="0"/>
              <a:t>     </a:t>
            </a:r>
            <a:r>
              <a:rPr lang="en-GB" altLang="zh-CN" sz="2400" dirty="0">
                <a:latin typeface="Times New Roman" panose="02020603050405020304" pitchFamily="18" charset="0"/>
                <a:cs typeface="Times New Roman" panose="02020603050405020304" pitchFamily="18" charset="0"/>
              </a:rPr>
              <a:t>______ international cooperation is enhanced, this threat will continue to grow. Among the potential solutions to this complex issue ______ (lie) the need for a coordinated international response.</a:t>
            </a:r>
            <a:endParaRPr lang="zh-CN" altLang="en-US" sz="2400" dirty="0">
              <a:latin typeface="Times New Roman" panose="02020603050405020304" pitchFamily="18" charset="0"/>
              <a:cs typeface="Times New Roman" panose="02020603050405020304" pitchFamily="18" charset="0"/>
            </a:endParaRPr>
          </a:p>
        </p:txBody>
      </p:sp>
      <p:sp>
        <p:nvSpPr>
          <p:cNvPr id="23" name="文本框 22"/>
          <p:cNvSpPr txBox="1"/>
          <p:nvPr/>
        </p:nvSpPr>
        <p:spPr>
          <a:xfrm>
            <a:off x="4870022" y="942532"/>
            <a:ext cx="740908" cy="461665"/>
          </a:xfrm>
          <a:prstGeom prst="rect">
            <a:avLst/>
          </a:prstGeom>
          <a:noFill/>
        </p:spPr>
        <p:txBody>
          <a:bodyPr wrap="none" rtlCol="0">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loss</a:t>
            </a:r>
            <a:r>
              <a:rPr kumimoji="1" lang="zh-CN" altLang="en-US" sz="2400" b="1" dirty="0">
                <a:solidFill>
                  <a:srgbClr val="FF0000"/>
                </a:solidFill>
                <a:latin typeface="Times New Roman" panose="02020603050405020304" pitchFamily="18" charset="0"/>
                <a:cs typeface="Times New Roman" panose="02020603050405020304" pitchFamily="18" charset="0"/>
              </a:rPr>
              <a:t> </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a:off x="10053673" y="1559477"/>
            <a:ext cx="1483098" cy="461665"/>
          </a:xfrm>
          <a:prstGeom prst="rect">
            <a:avLst/>
          </a:prstGeom>
          <a:noFill/>
        </p:spPr>
        <p:txBody>
          <a:bodyPr wrap="none" rtlCol="0">
            <a:spAutoFit/>
          </a:bodyPr>
          <a:lstStyle>
            <a:defPPr>
              <a:defRPr lang="zh-CN"/>
            </a:defPPr>
            <a:lvl1pPr>
              <a:defRPr kumimoji="1" sz="2400">
                <a:solidFill>
                  <a:srgbClr val="FF0000"/>
                </a:solidFill>
                <a:latin typeface="Bernard MT Condensed" panose="02050806060905020404" pitchFamily="18" charset="0"/>
                <a:cs typeface="Times New Roman" panose="02020603050405020304" pitchFamily="18" charset="0"/>
              </a:defRPr>
            </a:lvl1pPr>
          </a:lstStyle>
          <a:p>
            <a:r>
              <a:rPr lang="en-GB" altLang="zh-CN" b="1" dirty="0">
                <a:latin typeface="Times New Roman" panose="02020603050405020304" pitchFamily="18" charset="0"/>
              </a:rPr>
              <a:t>organized</a:t>
            </a:r>
            <a:endParaRPr lang="zh-CN" altLang="en-US" b="1" dirty="0">
              <a:latin typeface="Times New Roman" panose="02020603050405020304" pitchFamily="18" charset="0"/>
            </a:endParaRPr>
          </a:p>
        </p:txBody>
      </p:sp>
      <p:sp>
        <p:nvSpPr>
          <p:cNvPr id="25" name="文本框 24"/>
          <p:cNvSpPr txBox="1"/>
          <p:nvPr/>
        </p:nvSpPr>
        <p:spPr>
          <a:xfrm>
            <a:off x="9662756" y="2030030"/>
            <a:ext cx="1415772" cy="461665"/>
          </a:xfrm>
          <a:prstGeom prst="rect">
            <a:avLst/>
          </a:prstGeom>
          <a:noFill/>
        </p:spPr>
        <p:txBody>
          <a:bodyPr wrap="none" rtlCol="0">
            <a:spAutoFit/>
          </a:bodyPr>
          <a:lstStyle>
            <a:defPPr>
              <a:defRPr lang="zh-CN"/>
            </a:defPPr>
            <a:lvl1pPr>
              <a:defRPr kumimoji="1" sz="2400">
                <a:solidFill>
                  <a:srgbClr val="FF0000"/>
                </a:solidFill>
                <a:latin typeface="Bernard MT Condensed" panose="02050806060905020404" pitchFamily="18" charset="0"/>
                <a:cs typeface="Times New Roman" panose="02020603050405020304" pitchFamily="18" charset="0"/>
              </a:defRPr>
            </a:lvl1pPr>
          </a:lstStyle>
          <a:p>
            <a:r>
              <a:rPr lang="en-US" altLang="zh-CN" b="1" dirty="0">
                <a:latin typeface="Times New Roman" panose="02020603050405020304" pitchFamily="18" charset="0"/>
              </a:rPr>
              <a:t>including</a:t>
            </a:r>
            <a:endParaRPr lang="zh-CN" altLang="en-US" b="1" dirty="0">
              <a:latin typeface="Times New Roman" panose="02020603050405020304" pitchFamily="18" charset="0"/>
            </a:endParaRPr>
          </a:p>
        </p:txBody>
      </p:sp>
      <p:sp>
        <p:nvSpPr>
          <p:cNvPr id="27" name="文本框 26"/>
          <p:cNvSpPr txBox="1"/>
          <p:nvPr/>
        </p:nvSpPr>
        <p:spPr>
          <a:xfrm>
            <a:off x="287078" y="2785543"/>
            <a:ext cx="1659046" cy="461665"/>
          </a:xfrm>
          <a:prstGeom prst="rect">
            <a:avLst/>
          </a:prstGeom>
          <a:noFill/>
        </p:spPr>
        <p:txBody>
          <a:bodyPr wrap="square">
            <a:spAutoFit/>
          </a:bodyPr>
          <a:lstStyle/>
          <a:p>
            <a:r>
              <a:rPr lang="en-GB" altLang="zh-CN" sz="2400" b="1" dirty="0">
                <a:solidFill>
                  <a:srgbClr val="FF0000"/>
                </a:solidFill>
                <a:latin typeface="Times New Roman" panose="02020603050405020304" pitchFamily="18" charset="0"/>
                <a:cs typeface="Times New Roman" panose="02020603050405020304" pitchFamily="18" charset="0"/>
              </a:rPr>
              <a:t>instability</a:t>
            </a:r>
            <a:endParaRPr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a:off x="5445462" y="3854708"/>
            <a:ext cx="1867819" cy="461665"/>
          </a:xfrm>
          <a:prstGeom prst="rect">
            <a:avLst/>
          </a:prstGeom>
          <a:noFill/>
        </p:spPr>
        <p:txBody>
          <a:bodyPr wrap="none" rtlCol="0">
            <a:spAutoFit/>
          </a:bodyPr>
          <a:lstStyle>
            <a:defPPr>
              <a:defRPr lang="zh-CN"/>
            </a:defPPr>
            <a:lvl1pPr>
              <a:defRPr kumimoji="1" sz="2400">
                <a:solidFill>
                  <a:srgbClr val="FF0000"/>
                </a:solidFill>
                <a:latin typeface="Bernard MT Condensed" panose="02050806060905020404" pitchFamily="18" charset="0"/>
                <a:cs typeface="Times New Roman" panose="02020603050405020304" pitchFamily="18" charset="0"/>
              </a:defRPr>
            </a:lvl1pPr>
          </a:lstStyle>
          <a:p>
            <a:r>
              <a:rPr lang="en-GB" altLang="zh-CN" b="1" dirty="0">
                <a:latin typeface="Times New Roman" panose="02020603050405020304" pitchFamily="18" charset="0"/>
              </a:rPr>
              <a:t>have</a:t>
            </a:r>
            <a:r>
              <a:rPr lang="zh-CN" altLang="en-US" b="1" dirty="0">
                <a:latin typeface="Times New Roman" panose="02020603050405020304" pitchFamily="18" charset="0"/>
              </a:rPr>
              <a:t> </a:t>
            </a:r>
            <a:r>
              <a:rPr lang="en-US" altLang="zh-CN" b="1" dirty="0">
                <a:latin typeface="Times New Roman" panose="02020603050405020304" pitchFamily="18" charset="0"/>
              </a:rPr>
              <a:t>evolved</a:t>
            </a:r>
            <a:endParaRPr lang="zh-CN" altLang="en-US" b="1" dirty="0">
              <a:latin typeface="Times New Roman" panose="02020603050405020304" pitchFamily="18" charset="0"/>
            </a:endParaRPr>
          </a:p>
        </p:txBody>
      </p:sp>
      <p:sp>
        <p:nvSpPr>
          <p:cNvPr id="31" name="文本框 30"/>
          <p:cNvSpPr txBox="1"/>
          <p:nvPr/>
        </p:nvSpPr>
        <p:spPr>
          <a:xfrm>
            <a:off x="8192761" y="4613469"/>
            <a:ext cx="1289969" cy="461665"/>
          </a:xfrm>
          <a:prstGeom prst="rect">
            <a:avLst/>
          </a:prstGeom>
          <a:noFill/>
        </p:spPr>
        <p:txBody>
          <a:bodyPr wrap="none" rtlCol="0">
            <a:spAutoFit/>
          </a:bodyPr>
          <a:lstStyle>
            <a:defPPr>
              <a:defRPr lang="zh-CN"/>
            </a:defPPr>
            <a:lvl1pPr>
              <a:defRPr kumimoji="1" sz="2400">
                <a:solidFill>
                  <a:srgbClr val="FF0000"/>
                </a:solidFill>
                <a:latin typeface="Bernard MT Condensed" panose="02050806060905020404" pitchFamily="18" charset="0"/>
                <a:cs typeface="Times New Roman" panose="02020603050405020304" pitchFamily="18" charset="0"/>
              </a:defRPr>
            </a:lvl1pPr>
          </a:lstStyle>
          <a:p>
            <a:r>
              <a:rPr lang="en-US" altLang="zh-CN" b="1" dirty="0">
                <a:latin typeface="Times New Roman" panose="02020603050405020304" pitchFamily="18" charset="0"/>
              </a:rPr>
              <a:t>rigorous</a:t>
            </a:r>
            <a:endParaRPr lang="zh-CN" altLang="en-US" b="1" dirty="0">
              <a:latin typeface="Times New Roman" panose="02020603050405020304" pitchFamily="18" charset="0"/>
            </a:endParaRPr>
          </a:p>
        </p:txBody>
      </p:sp>
      <p:sp>
        <p:nvSpPr>
          <p:cNvPr id="32" name="文本框 31"/>
          <p:cNvSpPr txBox="1"/>
          <p:nvPr/>
        </p:nvSpPr>
        <p:spPr>
          <a:xfrm>
            <a:off x="704672" y="5317952"/>
            <a:ext cx="1137575" cy="461665"/>
          </a:xfrm>
          <a:prstGeom prst="rect">
            <a:avLst/>
          </a:prstGeom>
          <a:noFill/>
        </p:spPr>
        <p:txBody>
          <a:bodyPr wrap="square">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Unless</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8714731" y="3099362"/>
            <a:ext cx="1535998" cy="461665"/>
          </a:xfrm>
          <a:prstGeom prst="rect">
            <a:avLst/>
          </a:prstGeom>
          <a:noFill/>
        </p:spPr>
        <p:txBody>
          <a:bodyPr wrap="none" rtlCol="0">
            <a:spAutoFit/>
          </a:bodyPr>
          <a:lstStyle>
            <a:defPPr>
              <a:defRPr lang="zh-CN"/>
            </a:defPPr>
            <a:lvl1pPr>
              <a:defRPr kumimoji="1" sz="2400">
                <a:solidFill>
                  <a:srgbClr val="FF0000"/>
                </a:solidFill>
                <a:latin typeface="Bernard MT Condensed" panose="02050806060905020404" pitchFamily="18" charset="0"/>
                <a:cs typeface="Times New Roman" panose="02020603050405020304" pitchFamily="18" charset="0"/>
              </a:defRPr>
            </a:lvl1pPr>
          </a:lstStyle>
          <a:p>
            <a:r>
              <a:rPr lang="en-US" altLang="zh-CN" b="1" dirty="0">
                <a:latin typeface="Times New Roman" panose="02020603050405020304" pitchFamily="18" charset="0"/>
              </a:rPr>
              <a:t>on/against</a:t>
            </a:r>
            <a:endParaRPr lang="zh-CN" altLang="en-US" b="1" dirty="0">
              <a:latin typeface="Times New Roman" panose="02020603050405020304" pitchFamily="18" charset="0"/>
            </a:endParaRPr>
          </a:p>
        </p:txBody>
      </p:sp>
      <p:sp>
        <p:nvSpPr>
          <p:cNvPr id="36" name="文本框 35"/>
          <p:cNvSpPr txBox="1"/>
          <p:nvPr/>
        </p:nvSpPr>
        <p:spPr>
          <a:xfrm>
            <a:off x="5610930" y="5607141"/>
            <a:ext cx="662317" cy="461665"/>
          </a:xfrm>
          <a:prstGeom prst="rect">
            <a:avLst/>
          </a:prstGeom>
          <a:noFill/>
        </p:spPr>
        <p:txBody>
          <a:bodyPr wrap="square">
            <a:spAutoFit/>
          </a:bodyPr>
          <a:lstStyle/>
          <a:p>
            <a:r>
              <a:rPr kumimoji="1" lang="en-GB" altLang="zh-CN" sz="2400" b="1" dirty="0">
                <a:solidFill>
                  <a:srgbClr val="FF0000"/>
                </a:solidFill>
                <a:latin typeface="Times New Roman" panose="02020603050405020304" pitchFamily="18" charset="0"/>
                <a:cs typeface="Times New Roman" panose="02020603050405020304" pitchFamily="18" charset="0"/>
              </a:rPr>
              <a:t>lies</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7" name="文本框 36"/>
          <p:cNvSpPr txBox="1"/>
          <p:nvPr/>
        </p:nvSpPr>
        <p:spPr>
          <a:xfrm>
            <a:off x="704672" y="185731"/>
            <a:ext cx="484428" cy="461665"/>
          </a:xfrm>
          <a:prstGeom prst="rect">
            <a:avLst/>
          </a:prstGeom>
          <a:noFill/>
        </p:spPr>
        <p:txBody>
          <a:bodyPr wrap="none" rtlCol="0">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It</a:t>
            </a:r>
            <a:r>
              <a:rPr kumimoji="1" lang="zh-CN" altLang="en-US" sz="2400" b="1" dirty="0">
                <a:solidFill>
                  <a:srgbClr val="FF0000"/>
                </a:solidFill>
                <a:latin typeface="Times New Roman" panose="02020603050405020304" pitchFamily="18" charset="0"/>
                <a:cs typeface="Times New Roman" panose="02020603050405020304" pitchFamily="18" charset="0"/>
              </a:rPr>
              <a:t> </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
        <p:nvSpPr>
          <p:cNvPr id="38" name="矩形 37"/>
          <p:cNvSpPr/>
          <p:nvPr/>
        </p:nvSpPr>
        <p:spPr>
          <a:xfrm>
            <a:off x="4021115" y="6001738"/>
            <a:ext cx="3132589" cy="923330"/>
          </a:xfrm>
          <a:prstGeom prst="rect">
            <a:avLst/>
          </a:prstGeom>
          <a:noFill/>
        </p:spPr>
        <p:txBody>
          <a:bodyPr wrap="none" lIns="91440" tIns="45720" rIns="91440" bIns="45720">
            <a:spAutoFit/>
          </a:bodyPr>
          <a:lstStyle/>
          <a:p>
            <a:pPr algn="ctr"/>
            <a:r>
              <a:rPr lang="en-US" altLang="zh-CN" sz="5400" b="1" cap="none" spc="0" dirty="0">
                <a:ln w="22225">
                  <a:solidFill>
                    <a:schemeClr val="accent2"/>
                  </a:solidFill>
                  <a:prstDash val="solid"/>
                </a:ln>
                <a:solidFill>
                  <a:schemeClr val="accent2">
                    <a:lumMod val="40000"/>
                    <a:lumOff val="60000"/>
                  </a:schemeClr>
                </a:solidFill>
                <a:effectLst/>
              </a:rPr>
              <a:t>smuggler</a:t>
            </a:r>
            <a:endParaRPr lang="zh-CN" altLang="en-US" sz="54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wipe(down)">
                                      <p:cBhvr>
                                        <p:cTn id="5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30" grpId="0"/>
      <p:bldP spid="31" grpId="0"/>
      <p:bldP spid="32" grpId="0"/>
      <p:bldP spid="33"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文本, 应用程序&#10;&#10;AI 生成的内容可能不正确。"/>
          <p:cNvPicPr>
            <a:picLocks noChangeAspect="1"/>
          </p:cNvPicPr>
          <p:nvPr/>
        </p:nvPicPr>
        <p:blipFill>
          <a:blip r:embed="rId1">
            <a:extLst>
              <a:ext uri="{28A0092B-C50C-407E-A947-70E740481C1C}">
                <a14:useLocalDpi xmlns:a14="http://schemas.microsoft.com/office/drawing/2010/main" val="0"/>
              </a:ext>
            </a:extLst>
          </a:blip>
          <a:srcRect l="7980" r="1606"/>
          <a:stretch>
            <a:fillRect/>
          </a:stretch>
        </p:blipFill>
        <p:spPr>
          <a:xfrm>
            <a:off x="0" y="-1"/>
            <a:ext cx="12192000" cy="693374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85802" cy="6858000"/>
          </a:xfrm>
          <a:prstGeom prst="rect">
            <a:avLst/>
          </a:prstGeom>
        </p:spPr>
      </p:pic>
      <p:pic>
        <p:nvPicPr>
          <p:cNvPr id="6" name="图形 5"/>
          <p:cNvPicPr>
            <a:picLocks noChangeAspect="1"/>
          </p:cNvPicPr>
          <p:nvPr/>
        </p:nvPicPr>
        <p:blipFill>
          <a:blip r:embed="rId2"/>
          <a:stretch>
            <a:fillRect/>
          </a:stretch>
        </p:blipFill>
        <p:spPr>
          <a:xfrm rot="19374244">
            <a:off x="11100163" y="1348692"/>
            <a:ext cx="1905000" cy="2333625"/>
          </a:xfrm>
          <a:prstGeom prst="rect">
            <a:avLst/>
          </a:prstGeom>
        </p:spPr>
      </p:pic>
      <p:grpSp>
        <p:nvGrpSpPr>
          <p:cNvPr id="20" name="组合 19"/>
          <p:cNvGrpSpPr/>
          <p:nvPr/>
        </p:nvGrpSpPr>
        <p:grpSpPr>
          <a:xfrm flipH="1">
            <a:off x="-244182" y="3313790"/>
            <a:ext cx="3009698" cy="4104758"/>
            <a:chOff x="9675315" y="3297755"/>
            <a:chExt cx="3009698" cy="4104758"/>
          </a:xfrm>
        </p:grpSpPr>
        <p:pic>
          <p:nvPicPr>
            <p:cNvPr id="14" name="图形 13"/>
            <p:cNvPicPr>
              <a:picLocks noChangeAspect="1"/>
            </p:cNvPicPr>
            <p:nvPr/>
          </p:nvPicPr>
          <p:blipFill>
            <a:blip r:embed="rId3"/>
            <a:stretch>
              <a:fillRect/>
            </a:stretch>
          </p:blipFill>
          <p:spPr>
            <a:xfrm rot="14978995">
              <a:off x="9708652" y="5130300"/>
              <a:ext cx="1724025" cy="1790700"/>
            </a:xfrm>
            <a:prstGeom prst="rect">
              <a:avLst/>
            </a:prstGeom>
          </p:spPr>
        </p:pic>
        <p:pic>
          <p:nvPicPr>
            <p:cNvPr id="15" name="图形 14"/>
            <p:cNvPicPr>
              <a:picLocks noChangeAspect="1"/>
            </p:cNvPicPr>
            <p:nvPr/>
          </p:nvPicPr>
          <p:blipFill>
            <a:blip r:embed="rId4"/>
            <a:stretch>
              <a:fillRect/>
            </a:stretch>
          </p:blipFill>
          <p:spPr>
            <a:xfrm>
              <a:off x="11255048" y="3297755"/>
              <a:ext cx="904875" cy="466725"/>
            </a:xfrm>
            <a:prstGeom prst="rect">
              <a:avLst/>
            </a:prstGeom>
          </p:spPr>
        </p:pic>
        <p:pic>
          <p:nvPicPr>
            <p:cNvPr id="16" name="图形 15"/>
            <p:cNvPicPr>
              <a:picLocks noChangeAspect="1"/>
            </p:cNvPicPr>
            <p:nvPr/>
          </p:nvPicPr>
          <p:blipFill>
            <a:blip r:embed="rId5"/>
            <a:stretch>
              <a:fillRect/>
            </a:stretch>
          </p:blipFill>
          <p:spPr>
            <a:xfrm>
              <a:off x="10582336" y="5022623"/>
              <a:ext cx="219075" cy="190500"/>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93508" y="3720247"/>
              <a:ext cx="1240644" cy="1408299"/>
            </a:xfrm>
            <a:prstGeom prst="rect">
              <a:avLst/>
            </a:prstGeom>
          </p:spPr>
        </p:pic>
        <p:pic>
          <p:nvPicPr>
            <p:cNvPr id="18" name="图形 17"/>
            <p:cNvPicPr>
              <a:picLocks noChangeAspect="1"/>
            </p:cNvPicPr>
            <p:nvPr/>
          </p:nvPicPr>
          <p:blipFill>
            <a:blip r:embed="rId7"/>
            <a:stretch>
              <a:fillRect/>
            </a:stretch>
          </p:blipFill>
          <p:spPr>
            <a:xfrm rot="16200000">
              <a:off x="10397799" y="4766697"/>
              <a:ext cx="2619375" cy="1209675"/>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48440">
              <a:off x="10041883" y="4759382"/>
              <a:ext cx="2725872" cy="2560389"/>
            </a:xfrm>
            <a:prstGeom prst="rect">
              <a:avLst/>
            </a:prstGeom>
          </p:spPr>
        </p:pic>
      </p:grpSp>
      <p:pic>
        <p:nvPicPr>
          <p:cNvPr id="23" name="图形 22"/>
          <p:cNvPicPr>
            <a:picLocks noChangeAspect="1"/>
          </p:cNvPicPr>
          <p:nvPr/>
        </p:nvPicPr>
        <p:blipFill>
          <a:blip r:embed="rId9"/>
          <a:stretch>
            <a:fillRect/>
          </a:stretch>
        </p:blipFill>
        <p:spPr>
          <a:xfrm rot="12503256">
            <a:off x="2637515" y="1235570"/>
            <a:ext cx="1314450" cy="2276475"/>
          </a:xfrm>
          <a:prstGeom prst="rect">
            <a:avLst/>
          </a:prstGeom>
        </p:spPr>
      </p:pic>
      <p:sp>
        <p:nvSpPr>
          <p:cNvPr id="24" name="文本框 23"/>
          <p:cNvSpPr txBox="1"/>
          <p:nvPr/>
        </p:nvSpPr>
        <p:spPr>
          <a:xfrm>
            <a:off x="3861082" y="2256775"/>
            <a:ext cx="351100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rPr>
              <a:t>PART Three</a:t>
            </a:r>
            <a:endParaRPr kumimoji="0" lang="en-US" altLang="zh-CN" sz="40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
        <p:nvSpPr>
          <p:cNvPr id="26" name="文本框 25"/>
          <p:cNvSpPr txBox="1"/>
          <p:nvPr/>
        </p:nvSpPr>
        <p:spPr>
          <a:xfrm>
            <a:off x="3830964" y="3126407"/>
            <a:ext cx="7754357" cy="830997"/>
          </a:xfrm>
          <a:prstGeom prst="rect">
            <a:avLst/>
          </a:prstGeom>
          <a:noFill/>
        </p:spPr>
        <p:txBody>
          <a:bodyPr wrap="square" rtlCol="0">
            <a:spAutoFit/>
          </a:bodyPr>
          <a:lstStyle/>
          <a:p>
            <a:pPr lvl="0">
              <a:defRPr/>
            </a:pPr>
            <a:r>
              <a:rPr lang="en-US" altLang="zh-CN" sz="4800" b="1" spc="260" dirty="0">
                <a:latin typeface="Times New Roman" panose="02020603050405020304" pitchFamily="18" charset="0"/>
                <a:cs typeface="Times New Roman" panose="02020603050405020304" pitchFamily="18" charset="0"/>
                <a:sym typeface="+mn-lt"/>
              </a:rPr>
              <a:t>Reading comprehension</a:t>
            </a:r>
            <a:endParaRPr kumimoji="0" lang="zh-CN" altLang="en-US" sz="48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小考拉体" panose="02000503000000000000" pitchFamily="2" charset="-122"/>
              <a:cs typeface="Times New Roman" panose="02020603050405020304" pitchFamily="18" charset="0"/>
              <a:sym typeface="Source Han Serif SC" panose="02020400000000000000" pitchFamily="18"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750"/>
                                        <p:tgtEl>
                                          <p:spTgt spid="20"/>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2000"/>
                            </p:stCondLst>
                            <p:childTnLst>
                              <p:par>
                                <p:cTn id="13" presetID="3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p:cTn id="15" dur="1000" fill="hold"/>
                                        <p:tgtEl>
                                          <p:spTgt spid="23"/>
                                        </p:tgtEl>
                                        <p:attrNameLst>
                                          <p:attrName>ppt_w</p:attrName>
                                        </p:attrNameLst>
                                      </p:cBhvr>
                                      <p:tavLst>
                                        <p:tav tm="0">
                                          <p:val>
                                            <p:fltVal val="0"/>
                                          </p:val>
                                        </p:tav>
                                        <p:tav tm="100000">
                                          <p:val>
                                            <p:strVal val="#ppt_w"/>
                                          </p:val>
                                        </p:tav>
                                      </p:tavLst>
                                    </p:anim>
                                    <p:anim calcmode="lin" valueType="num">
                                      <p:cBhvr>
                                        <p:cTn id="16" dur="1000" fill="hold"/>
                                        <p:tgtEl>
                                          <p:spTgt spid="23"/>
                                        </p:tgtEl>
                                        <p:attrNameLst>
                                          <p:attrName>ppt_h</p:attrName>
                                        </p:attrNameLst>
                                      </p:cBhvr>
                                      <p:tavLst>
                                        <p:tav tm="0">
                                          <p:val>
                                            <p:fltVal val="0"/>
                                          </p:val>
                                        </p:tav>
                                        <p:tav tm="100000">
                                          <p:val>
                                            <p:strVal val="#ppt_h"/>
                                          </p:val>
                                        </p:tav>
                                      </p:tavLst>
                                    </p:anim>
                                    <p:anim calcmode="lin" valueType="num">
                                      <p:cBhvr>
                                        <p:cTn id="17" dur="1000" fill="hold"/>
                                        <p:tgtEl>
                                          <p:spTgt spid="23"/>
                                        </p:tgtEl>
                                        <p:attrNameLst>
                                          <p:attrName>style.rotation</p:attrName>
                                        </p:attrNameLst>
                                      </p:cBhvr>
                                      <p:tavLst>
                                        <p:tav tm="0">
                                          <p:val>
                                            <p:fltVal val="90"/>
                                          </p:val>
                                        </p:tav>
                                        <p:tav tm="100000">
                                          <p:val>
                                            <p:fltVal val="0"/>
                                          </p:val>
                                        </p:tav>
                                      </p:tavLst>
                                    </p:anim>
                                    <p:animEffect transition="in" filter="fade">
                                      <p:cBhvr>
                                        <p:cTn id="18" dur="1000"/>
                                        <p:tgtEl>
                                          <p:spTgt spid="23"/>
                                        </p:tgtEl>
                                      </p:cBhvr>
                                    </p:animEffect>
                                  </p:childTnLst>
                                </p:cTn>
                              </p:par>
                            </p:childTnLst>
                          </p:cTn>
                        </p:par>
                        <p:par>
                          <p:cTn id="19" fill="hold">
                            <p:stCondLst>
                              <p:cond delay="3000"/>
                            </p:stCondLst>
                            <p:childTnLst>
                              <p:par>
                                <p:cTn id="20" presetID="53" presetClass="entr" presetSubtype="16"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750" fill="hold"/>
                                        <p:tgtEl>
                                          <p:spTgt spid="24"/>
                                        </p:tgtEl>
                                        <p:attrNameLst>
                                          <p:attrName>ppt_w</p:attrName>
                                        </p:attrNameLst>
                                      </p:cBhvr>
                                      <p:tavLst>
                                        <p:tav tm="0">
                                          <p:val>
                                            <p:fltVal val="0"/>
                                          </p:val>
                                        </p:tav>
                                        <p:tav tm="100000">
                                          <p:val>
                                            <p:strVal val="#ppt_w"/>
                                          </p:val>
                                        </p:tav>
                                      </p:tavLst>
                                    </p:anim>
                                    <p:anim calcmode="lin" valueType="num">
                                      <p:cBhvr>
                                        <p:cTn id="23" dur="750" fill="hold"/>
                                        <p:tgtEl>
                                          <p:spTgt spid="24"/>
                                        </p:tgtEl>
                                        <p:attrNameLst>
                                          <p:attrName>ppt_h</p:attrName>
                                        </p:attrNameLst>
                                      </p:cBhvr>
                                      <p:tavLst>
                                        <p:tav tm="0">
                                          <p:val>
                                            <p:fltVal val="0"/>
                                          </p:val>
                                        </p:tav>
                                        <p:tav tm="100000">
                                          <p:val>
                                            <p:strVal val="#ppt_h"/>
                                          </p:val>
                                        </p:tav>
                                      </p:tavLst>
                                    </p:anim>
                                    <p:animEffect transition="in" filter="fade">
                                      <p:cBhvr>
                                        <p:cTn id="24" dur="750"/>
                                        <p:tgtEl>
                                          <p:spTgt spid="24"/>
                                        </p:tgtEl>
                                      </p:cBhvr>
                                    </p:animEffect>
                                  </p:childTnLst>
                                </p:cTn>
                              </p:par>
                            </p:childTnLst>
                          </p:cTn>
                        </p:par>
                        <p:par>
                          <p:cTn id="25" fill="hold">
                            <p:stCondLst>
                              <p:cond delay="4000"/>
                            </p:stCondLst>
                            <p:childTnLst>
                              <p:par>
                                <p:cTn id="26" presetID="22" presetClass="entr" presetSubtype="8"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28729</Words>
  <Application>WPS 演示</Application>
  <PresentationFormat>宽屏</PresentationFormat>
  <Paragraphs>542</Paragraphs>
  <Slides>48</Slides>
  <Notes>33</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48</vt:i4>
      </vt:variant>
    </vt:vector>
  </HeadingPairs>
  <TitlesOfParts>
    <vt:vector size="65" baseType="lpstr">
      <vt:lpstr>Arial</vt:lpstr>
      <vt:lpstr>宋体</vt:lpstr>
      <vt:lpstr>Wingdings</vt:lpstr>
      <vt:lpstr>小考拉体</vt:lpstr>
      <vt:lpstr>Times New Roman</vt:lpstr>
      <vt:lpstr>Source Han Serif SC</vt:lpstr>
      <vt:lpstr>仓耳玄三M W05</vt:lpstr>
      <vt:lpstr>Bernard MT Condensed</vt:lpstr>
      <vt:lpstr>微软雅黑</vt:lpstr>
      <vt:lpstr>Arial Unicode MS</vt:lpstr>
      <vt:lpstr>等线 Light</vt:lpstr>
      <vt:lpstr>等线</vt:lpstr>
      <vt:lpstr>Calibri</vt:lpstr>
      <vt:lpstr>HelveticaNeue</vt:lpstr>
      <vt:lpstr>华文新魏</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四月你好4</dc:title>
  <dc:creator>张 建春</dc:creator>
  <cp:lastModifiedBy>Administrator</cp:lastModifiedBy>
  <cp:revision>48</cp:revision>
  <dcterms:created xsi:type="dcterms:W3CDTF">2019-03-05T02:05:00Z</dcterms:created>
  <dcterms:modified xsi:type="dcterms:W3CDTF">2025-09-05T07:09:25Z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