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8"/>
  </p:notesMasterIdLst>
  <p:handoutMasterIdLst>
    <p:handoutMasterId r:id="rId22"/>
  </p:handoutMasterIdLst>
  <p:sldIdLst>
    <p:sldId id="332" r:id="rId6"/>
    <p:sldId id="316" r:id="rId7"/>
    <p:sldId id="290" r:id="rId9"/>
    <p:sldId id="318" r:id="rId10"/>
    <p:sldId id="313" r:id="rId11"/>
    <p:sldId id="306" r:id="rId12"/>
    <p:sldId id="323" r:id="rId13"/>
    <p:sldId id="322" r:id="rId14"/>
    <p:sldId id="314" r:id="rId15"/>
    <p:sldId id="285" r:id="rId16"/>
    <p:sldId id="301" r:id="rId17"/>
    <p:sldId id="276" r:id="rId18"/>
    <p:sldId id="315" r:id="rId19"/>
    <p:sldId id="325" r:id="rId20"/>
    <p:sldId id="287" r:id="rId21"/>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2BFC5"/>
    <a:srgbClr val="FDE2FD"/>
    <a:srgbClr val="FFFFFF"/>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14"/>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4" Type="http://schemas.openxmlformats.org/officeDocument/2006/relationships/theme" Target="../theme/theme3.xml"/><Relationship Id="rId23" Type="http://schemas.openxmlformats.org/officeDocument/2006/relationships/image" Target="../media/image1.jpeg"/><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45.xml"/><Relationship Id="rId2" Type="http://schemas.openxmlformats.org/officeDocument/2006/relationships/image" Target="../media/image21.png"/><Relationship Id="rId1" Type="http://schemas.openxmlformats.org/officeDocument/2006/relationships/tags" Target="../tags/tag14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7.xml"/><Relationship Id="rId1" Type="http://schemas.openxmlformats.org/officeDocument/2006/relationships/tags" Target="../tags/tag14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49.xml"/><Relationship Id="rId2" Type="http://schemas.openxmlformats.org/officeDocument/2006/relationships/image" Target="../media/image22.png"/><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1.xml"/><Relationship Id="rId1" Type="http://schemas.openxmlformats.org/officeDocument/2006/relationships/tags" Target="../tags/tag15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6.xml"/><Relationship Id="rId10" Type="http://schemas.openxmlformats.org/officeDocument/2006/relationships/tags" Target="../tags/tag91.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10.png"/><Relationship Id="rId1" Type="http://schemas.openxmlformats.org/officeDocument/2006/relationships/tags" Target="../tags/tag97.xml"/></Relationships>
</file>

<file path=ppt/slides/_rels/slide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media/image14.png"/><Relationship Id="rId7" Type="http://schemas.openxmlformats.org/officeDocument/2006/relationships/tags" Target="../tags/tag103.xml"/><Relationship Id="rId6" Type="http://schemas.openxmlformats.org/officeDocument/2006/relationships/image" Target="../media/image13.png"/><Relationship Id="rId5" Type="http://schemas.openxmlformats.org/officeDocument/2006/relationships/tags" Target="../tags/tag102.xml"/><Relationship Id="rId4" Type="http://schemas.openxmlformats.org/officeDocument/2006/relationships/image" Target="../media/image12.png"/><Relationship Id="rId3" Type="http://schemas.openxmlformats.org/officeDocument/2006/relationships/tags" Target="../tags/tag101.xml"/><Relationship Id="rId27" Type="http://schemas.openxmlformats.org/officeDocument/2006/relationships/slideLayout" Target="../slideLayouts/slideLayout2.xml"/><Relationship Id="rId26" Type="http://schemas.openxmlformats.org/officeDocument/2006/relationships/tags" Target="../tags/tag119.xml"/><Relationship Id="rId25" Type="http://schemas.openxmlformats.org/officeDocument/2006/relationships/image" Target="../media/image16.png"/><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image" Target="../media/image11.png"/><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image" Target="../media/image15.png"/><Relationship Id="rId10" Type="http://schemas.openxmlformats.org/officeDocument/2006/relationships/tags" Target="../tags/tag105.xml"/><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media/image19.png"/><Relationship Id="rId7" Type="http://schemas.openxmlformats.org/officeDocument/2006/relationships/tags" Target="../tags/tag123.xml"/><Relationship Id="rId6" Type="http://schemas.openxmlformats.org/officeDocument/2006/relationships/image" Target="../media/image18.png"/><Relationship Id="rId5" Type="http://schemas.openxmlformats.org/officeDocument/2006/relationships/tags" Target="../tags/tag122.xml"/><Relationship Id="rId4" Type="http://schemas.openxmlformats.org/officeDocument/2006/relationships/image" Target="../media/image17.png"/><Relationship Id="rId3" Type="http://schemas.openxmlformats.org/officeDocument/2006/relationships/tags" Target="../tags/tag121.xml"/><Relationship Id="rId25" Type="http://schemas.openxmlformats.org/officeDocument/2006/relationships/slideLayout" Target="../slideLayouts/slideLayout2.xml"/><Relationship Id="rId24" Type="http://schemas.openxmlformats.org/officeDocument/2006/relationships/tags" Target="../tags/tag137.xml"/><Relationship Id="rId23" Type="http://schemas.openxmlformats.org/officeDocument/2006/relationships/image" Target="../media/image16.png"/><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image" Target="../media/image11.png"/><Relationship Id="rId19" Type="http://schemas.openxmlformats.org/officeDocument/2006/relationships/tags" Target="../tags/tag133.xml"/><Relationship Id="rId18" Type="http://schemas.openxmlformats.org/officeDocument/2006/relationships/tags" Target="../tags/tag132.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image" Target="../media/image20.png"/><Relationship Id="rId10" Type="http://schemas.openxmlformats.org/officeDocument/2006/relationships/tags" Target="../tags/tag125.xml"/><Relationship Id="rId1" Type="http://schemas.openxmlformats.org/officeDocument/2006/relationships/tags" Target="../tags/tag120.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41.xml"/><Relationship Id="rId2" Type="http://schemas.openxmlformats.org/officeDocument/2006/relationships/image" Target="../media/image21.png"/><Relationship Id="rId1" Type="http://schemas.openxmlformats.org/officeDocument/2006/relationships/tags" Target="../tags/tag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lvl="0" indent="457200" algn="just">
              <a:lnSpc>
                <a:spcPct val="120000"/>
              </a:lnSpc>
              <a:buClrTx/>
              <a:buSzTx/>
              <a:buFontTx/>
            </a:pPr>
            <a:r>
              <a:rPr lang="en-US" altLang="zh-CN" sz="2000">
                <a:latin typeface="Times New Roman" panose="02020603050405020304" charset="0"/>
                <a:cs typeface="Times New Roman" panose="02020603050405020304" charset="0"/>
                <a:sym typeface="+mn-ea"/>
              </a:rPr>
              <a:t>Good morning, everyone! Our school is talking about whether the library should buy e-books and e-magazines. From my perspective, I don’t support this idea.</a:t>
            </a:r>
            <a:endParaRPr lang="en-US" altLang="zh-CN" sz="2000">
              <a:latin typeface="Times New Roman" panose="02020603050405020304" charset="0"/>
              <a:cs typeface="Times New Roman" panose="02020603050405020304" charset="0"/>
              <a:sym typeface="+mn-ea"/>
            </a:endParaRPr>
          </a:p>
          <a:p>
            <a:pPr lvl="0" indent="457200" algn="just">
              <a:lnSpc>
                <a:spcPct val="120000"/>
              </a:lnSpc>
              <a:buClrTx/>
              <a:buSzTx/>
              <a:buFontTx/>
            </a:pPr>
            <a:r>
              <a:rPr lang="en-US" altLang="zh-CN" sz="2000">
                <a:latin typeface="Times New Roman" panose="02020603050405020304" charset="0"/>
                <a:cs typeface="Times New Roman" panose="02020603050405020304" charset="0"/>
                <a:sym typeface="+mn-ea"/>
              </a:rPr>
              <a:t>First, reading e-books, which requires looking at screens for long periods of time, will definitely does harm to our eyes. Besides, the use of e-books needs a campus network, which can be unstable sometimes, leading to difficulty in reading them. If it stops working, we can’t read e-books at all — but printed books are still accessible.</a:t>
            </a:r>
            <a:endParaRPr lang="en-US" altLang="zh-CN" sz="2000">
              <a:latin typeface="Times New Roman" panose="02020603050405020304" charset="0"/>
              <a:cs typeface="Times New Roman" panose="02020603050405020304" charset="0"/>
              <a:sym typeface="+mn-ea"/>
            </a:endParaRPr>
          </a:p>
          <a:p>
            <a:pPr lvl="0" indent="457200" algn="just">
              <a:lnSpc>
                <a:spcPct val="120000"/>
              </a:lnSpc>
              <a:buClrTx/>
              <a:buSzTx/>
              <a:buFontTx/>
            </a:pPr>
            <a:r>
              <a:rPr lang="en-US" altLang="zh-CN" sz="2000">
                <a:latin typeface="Times New Roman" panose="02020603050405020304" charset="0"/>
                <a:cs typeface="Times New Roman" panose="02020603050405020304" charset="0"/>
                <a:sym typeface="+mn-ea"/>
              </a:rPr>
              <a:t>In conclusion, I am convinced that printed books still work better for most of us students. Thanks for listening!</a:t>
            </a:r>
            <a:endParaRPr lang="en-US" altLang="zh-CN" sz="2000">
              <a:latin typeface="Times New Roman" panose="02020603050405020304" charset="0"/>
              <a:cs typeface="Times New Roman" panose="02020603050405020304" charset="0"/>
              <a:sym typeface="+mn-ea"/>
            </a:endParaRPr>
          </a:p>
          <a:p>
            <a:pPr lvl="0" algn="ctr">
              <a:lnSpc>
                <a:spcPct val="120000"/>
              </a:lnSpc>
              <a:buClrTx/>
              <a:buSzTx/>
              <a:buFontTx/>
            </a:pPr>
            <a:endParaRPr lang="en-US" altLang="zh-CN" sz="2000">
              <a:latin typeface="Times New Roman" panose="02020603050405020304" charset="0"/>
              <a:cs typeface="Times New Roman" panose="02020603050405020304" charset="0"/>
              <a:sym typeface="+mn-ea"/>
            </a:endParaRPr>
          </a:p>
          <a:p>
            <a:pPr lvl="0" algn="ctr">
              <a:buClrTx/>
              <a:buSzTx/>
              <a:buFontTx/>
            </a:pPr>
            <a:endParaRPr lang="en-US" altLang="zh-CN" sz="2000">
              <a:latin typeface="Times New Roman" panose="02020603050405020304" charset="0"/>
              <a:cs typeface="Times New Roman" panose="02020603050405020304" charset="0"/>
              <a:sym typeface="+mn-ea"/>
            </a:endParaRPr>
          </a:p>
        </p:txBody>
      </p:sp>
      <p:sp>
        <p:nvSpPr>
          <p:cNvPr id="3" name="文本框 2"/>
          <p:cNvSpPr txBox="1"/>
          <p:nvPr/>
        </p:nvSpPr>
        <p:spPr>
          <a:xfrm>
            <a:off x="6168390" y="1052830"/>
            <a:ext cx="5688330" cy="5015865"/>
          </a:xfrm>
          <a:prstGeom prst="rect">
            <a:avLst/>
          </a:prstGeom>
          <a:noFill/>
        </p:spPr>
        <p:txBody>
          <a:bodyPr wrap="square" rtlCol="0">
            <a:spAutoFit/>
          </a:bodyPr>
          <a:p>
            <a:pPr indent="457200" algn="l">
              <a:lnSpc>
                <a:spcPct val="160000"/>
              </a:lnSpc>
            </a:pPr>
            <a:r>
              <a:rPr lang="zh-CN" altLang="en-US" sz="2000" dirty="0">
                <a:latin typeface="华文新魏" panose="02010800040101010101" charset="-122"/>
                <a:ea typeface="华文新魏" panose="02010800040101010101" charset="-122"/>
                <a:cs typeface="华文新魏" panose="02010800040101010101" charset="-122"/>
              </a:rPr>
              <a:t>大家早上好！我们学校正在讨论图书馆是否应该购买电子书和电子杂志。就我个人而言，我不支持这个想法。</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60000"/>
              </a:lnSpc>
            </a:pPr>
            <a:r>
              <a:rPr lang="zh-CN" altLang="en-US" sz="2000" dirty="0">
                <a:latin typeface="华文新魏" panose="02010800040101010101" charset="-122"/>
                <a:ea typeface="华文新魏" panose="02010800040101010101" charset="-122"/>
                <a:cs typeface="华文新魏" panose="02010800040101010101" charset="-122"/>
              </a:rPr>
              <a:t>首先，阅读电子书需要长时间盯着屏幕，这肯定会对我们的眼睛造成伤害。此外，使用电子书需要校园网络，而网络有时可能不稳定，导致阅读困难。如果网络中断，我们根本无法阅读电子书</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但纸质书仍然可以阅读。</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60000"/>
              </a:lnSpc>
            </a:pPr>
            <a:r>
              <a:rPr lang="zh-CN" altLang="en-US" sz="2000" dirty="0">
                <a:latin typeface="华文新魏" panose="02010800040101010101" charset="-122"/>
                <a:ea typeface="华文新魏" panose="02010800040101010101" charset="-122"/>
                <a:cs typeface="华文新魏" panose="02010800040101010101" charset="-122"/>
              </a:rPr>
              <a:t>总之，我相信纸质书对我们大多数学生来说仍然更实用。谢谢聆听！</a:t>
            </a:r>
            <a:endParaRPr lang="zh-CN" altLang="en-US" sz="2000" dirty="0">
              <a:latin typeface="华文新魏" panose="02010800040101010101" charset="-122"/>
              <a:ea typeface="华文新魏" panose="02010800040101010101" charset="-122"/>
              <a:cs typeface="华文新魏" panose="02010800040101010101" charset="-122"/>
            </a:endParaRPr>
          </a:p>
        </p:txBody>
      </p:sp>
      <p:sp>
        <p:nvSpPr>
          <p:cNvPr id="5" name="文本框 4"/>
          <p:cNvSpPr txBox="1"/>
          <p:nvPr>
            <p:custDataLst>
              <p:tags r:id="rId2"/>
            </p:custDataLst>
          </p:nvPr>
        </p:nvSpPr>
        <p:spPr>
          <a:xfrm>
            <a:off x="4079875" y="116840"/>
            <a:ext cx="4258945" cy="721360"/>
          </a:xfrm>
          <a:prstGeom prst="rect">
            <a:avLst/>
          </a:prstGeom>
          <a:solidFill>
            <a:schemeClr val="accent1">
              <a:lumMod val="90000"/>
            </a:schemeClr>
          </a:solidFill>
        </p:spPr>
        <p:txBody>
          <a:bodyPr wrap="square" rtlCol="0">
            <a:normAutofit fontScale="90000"/>
          </a:bodyPr>
          <a:p>
            <a:r>
              <a:rPr lang="en-US" altLang="zh-CN" sz="3200" b="1" i="1">
                <a:solidFill>
                  <a:schemeClr val="bg1"/>
                </a:solidFill>
                <a:latin typeface="+mn-lt"/>
                <a:ea typeface="+mn-ea"/>
              </a:rPr>
              <a:t>Official Writing  Two</a:t>
            </a:r>
            <a:endParaRPr lang="en-US" altLang="zh-CN" sz="3200" b="1" i="1">
              <a:solidFill>
                <a:schemeClr val="bg1"/>
              </a:solidFill>
              <a:latin typeface="+mn-lt"/>
              <a:ea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343400" y="116840"/>
            <a:ext cx="3505200"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Sample Writing </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096510"/>
          </a:xfrm>
          <a:prstGeom prst="rect">
            <a:avLst/>
          </a:prstGeom>
          <a:noFill/>
          <a:ln>
            <a:solidFill>
              <a:schemeClr val="tx1"/>
            </a:solidFill>
          </a:ln>
        </p:spPr>
        <p:txBody>
          <a:bodyPr wrap="square" rtlCol="0">
            <a:noAutofit/>
          </a:bodyPr>
          <a:p>
            <a:pPr lvl="0" indent="457200" algn="just">
              <a:buClrTx/>
              <a:buSzTx/>
              <a:buFontTx/>
            </a:pPr>
            <a:endParaRPr lang="en-US" altLang="zh-CN" sz="2000">
              <a:solidFill>
                <a:srgbClr val="000000"/>
              </a:solidFill>
              <a:latin typeface="Times New Roman" panose="02020603050405020304" charset="0"/>
              <a:ea typeface="楷体" panose="02010609060101010101" charset="-122"/>
              <a:cs typeface="Times New Roman" panose="02020603050405020304" charset="0"/>
              <a:sym typeface="+mn-ea"/>
            </a:endParaRPr>
          </a:p>
          <a:p>
            <a:pPr lvl="0" indent="457200" algn="just">
              <a:buClrTx/>
              <a:buSzTx/>
              <a:buFontTx/>
            </a:pPr>
            <a:r>
              <a:rPr lang="en-US" altLang="zh-CN" sz="2000">
                <a:solidFill>
                  <a:srgbClr val="000000"/>
                </a:solidFill>
                <a:latin typeface="Times New Roman" panose="02020603050405020304" charset="0"/>
                <a:ea typeface="楷体" panose="02010609060101010101" charset="-122"/>
                <a:cs typeface="Times New Roman" panose="02020603050405020304" charset="0"/>
                <a:sym typeface="+mn-ea"/>
              </a:rPr>
              <a:t>Good mo</a:t>
            </a:r>
            <a:r>
              <a:rPr lang="en-US" altLang="zh-CN" sz="2000">
                <a:solidFill>
                  <a:schemeClr val="tx1"/>
                </a:solidFill>
                <a:latin typeface="Times New Roman" panose="02020603050405020304" charset="0"/>
                <a:ea typeface="楷体" panose="02010609060101010101" charset="-122"/>
                <a:cs typeface="Times New Roman" panose="02020603050405020304" charset="0"/>
                <a:sym typeface="+mn-ea"/>
              </a:rPr>
              <a:t>rning,every one! When it comes to </a:t>
            </a:r>
            <a:r>
              <a:rPr lang="en-US" altLang="zh-CN" sz="2000">
                <a:solidFill>
                  <a:schemeClr val="tx1"/>
                </a:solidFill>
                <a:latin typeface="Times New Roman" panose="02020603050405020304" charset="0"/>
                <a:cs typeface="Times New Roman" panose="02020603050405020304" charset="0"/>
                <a:sym typeface="+mn-ea"/>
              </a:rPr>
              <a:t>whether the library should buy e-books and e-magazines, I firmly believe that </a:t>
            </a:r>
            <a:r>
              <a:rPr lang="en-US" altLang="zh-CN" sz="2000">
                <a:solidFill>
                  <a:schemeClr val="tx1"/>
                </a:solidFill>
                <a:latin typeface="Times New Roman" panose="02020603050405020304" charset="0"/>
                <a:ea typeface="楷体" panose="02010609060101010101" charset="-122"/>
                <a:cs typeface="Times New Roman" panose="02020603050405020304" charset="0"/>
                <a:sym typeface="+mn-ea"/>
              </a:rPr>
              <a:t>integrating/embracing digital resources is a crucial strategic move for the library's future.</a:t>
            </a:r>
            <a:endParaRPr lang="en-US" altLang="zh-CN" sz="2000">
              <a:solidFill>
                <a:schemeClr val="tx1"/>
              </a:solidFill>
              <a:latin typeface="Times New Roman" panose="02020603050405020304" charset="0"/>
              <a:cs typeface="Times New Roman" panose="02020603050405020304" charset="0"/>
              <a:sym typeface="+mn-ea"/>
            </a:endParaRPr>
          </a:p>
          <a:p>
            <a:pPr lvl="0" indent="457200" algn="just">
              <a:buClrTx/>
              <a:buSzTx/>
              <a:buFontTx/>
            </a:pPr>
            <a:r>
              <a:rPr lang="en-US" altLang="zh-CN" sz="2000">
                <a:solidFill>
                  <a:schemeClr val="tx1"/>
                </a:solidFill>
                <a:latin typeface="Times New Roman" panose="02020603050405020304" charset="0"/>
                <a:cs typeface="Times New Roman" panose="02020603050405020304" charset="0"/>
                <a:sym typeface="+mn-ea"/>
              </a:rPr>
              <a:t>To begin with, it enables us to gain instant access to a vast digital collection,allowing us to study anytime anywhere, thereby significantly enhancing learning efficiency. Furthermore,teachers benefit from the real-time updated academic resources, enabling them to incorporate the latest research findings into their teaching materials.</a:t>
            </a:r>
            <a:endParaRPr lang="en-US" altLang="zh-CN" sz="2000">
              <a:solidFill>
                <a:schemeClr val="tx1"/>
              </a:solidFill>
              <a:latin typeface="Times New Roman" panose="02020603050405020304" charset="0"/>
              <a:cs typeface="Times New Roman" panose="02020603050405020304" charset="0"/>
              <a:sym typeface="+mn-ea"/>
            </a:endParaRPr>
          </a:p>
          <a:p>
            <a:pPr lvl="0" indent="457200" algn="just">
              <a:buClrTx/>
              <a:buSzTx/>
              <a:buFontTx/>
            </a:pPr>
            <a:r>
              <a:rPr lang="en-US" altLang="zh-CN" sz="2000">
                <a:solidFill>
                  <a:schemeClr val="tx1"/>
                </a:solidFill>
                <a:latin typeface="Times New Roman" panose="02020603050405020304" charset="0"/>
                <a:cs typeface="Times New Roman" panose="02020603050405020304" charset="0"/>
                <a:sym typeface="+mn-ea"/>
              </a:rPr>
              <a:t>To conclude,adding e-books prepares our library and students for a promising digital future.Thanks for listening!</a:t>
            </a:r>
            <a:endParaRPr lang="en-US" altLang="zh-CN" sz="2000">
              <a:solidFill>
                <a:schemeClr val="tx1"/>
              </a:solidFill>
              <a:latin typeface="Times New Roman" panose="02020603050405020304" charset="0"/>
              <a:cs typeface="Times New Roman" panose="02020603050405020304" charset="0"/>
              <a:sym typeface="+mn-ea"/>
            </a:endParaRPr>
          </a:p>
          <a:p>
            <a:pPr lvl="0" indent="457200" algn="just">
              <a:buClrTx/>
              <a:buSzTx/>
              <a:buFontTx/>
            </a:pPr>
            <a:endParaRPr lang="en-US" altLang="zh-CN" sz="2000">
              <a:solidFill>
                <a:schemeClr val="tx1"/>
              </a:solidFill>
              <a:latin typeface="Times New Roman" panose="02020603050405020304" charset="0"/>
              <a:cs typeface="Times New Roman" panose="02020603050405020304" charset="0"/>
              <a:sym typeface="+mn-ea"/>
            </a:endParaRPr>
          </a:p>
          <a:p>
            <a:pPr lvl="0" algn="ctr">
              <a:buClrTx/>
              <a:buSzTx/>
              <a:buFontTx/>
            </a:pPr>
            <a:endParaRPr lang="en-US" altLang="zh-CN" sz="2000">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6168390" y="1268730"/>
            <a:ext cx="5688330" cy="4769485"/>
          </a:xfrm>
          <a:prstGeom prst="rect">
            <a:avLst/>
          </a:prstGeom>
          <a:noFill/>
        </p:spPr>
        <p:txBody>
          <a:bodyPr wrap="square" rtlCol="0">
            <a:spAutoFit/>
          </a:bodyPr>
          <a:p>
            <a:pPr indent="457200" algn="l">
              <a:lnSpc>
                <a:spcPct val="140000"/>
              </a:lnSpc>
            </a:pPr>
            <a:r>
              <a:rPr lang="zh-CN" altLang="en-US" sz="2000" dirty="0">
                <a:latin typeface="华文新魏" panose="02010800040101010101" charset="-122"/>
                <a:ea typeface="华文新魏" panose="02010800040101010101" charset="-122"/>
                <a:cs typeface="华文新魏" panose="02010800040101010101" charset="-122"/>
              </a:rPr>
              <a:t>大家早上好！关于图书馆是否应该购买电子书和电子杂志的问题，我坚信引入数字资源是图书馆未来发展的关键战略举措。</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40000"/>
              </a:lnSpc>
            </a:pPr>
            <a:r>
              <a:rPr lang="zh-CN" altLang="en-US" sz="2000" dirty="0">
                <a:latin typeface="华文新魏" panose="02010800040101010101" charset="-122"/>
                <a:ea typeface="华文新魏" panose="02010800040101010101" charset="-122"/>
                <a:cs typeface="华文新魏" panose="02010800040101010101" charset="-122"/>
              </a:rPr>
              <a:t>首先，数字资源使我们能够即时获取海量电子馆藏，让我们可以随时随地进行学习，从而显著提高学习效率。此外，教师也能从实时更新的学术资源中受益，能够将最新研究成果融入教学内容。</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40000"/>
              </a:lnSpc>
            </a:pPr>
            <a:r>
              <a:rPr lang="zh-CN" altLang="en-US" sz="2000" dirty="0">
                <a:latin typeface="华文新魏" panose="02010800040101010101" charset="-122"/>
                <a:ea typeface="华文新魏" panose="02010800040101010101" charset="-122"/>
                <a:cs typeface="华文新魏" panose="02010800040101010101" charset="-122"/>
              </a:rPr>
              <a:t>总之，引进电子书将为我们的图书馆和学生迎接充满希望的数字化未来做好准备。谢谢聆听！</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endParaRPr lang="en-US" altLang="zh-CN"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Accumulate</a:t>
            </a:r>
            <a:endParaRPr lang="en-US" altLang="zh-CN" sz="3200" b="1" i="1">
              <a:solidFill>
                <a:schemeClr val="lt1"/>
              </a:solidFill>
              <a:latin typeface="+mn-lt"/>
              <a:ea typeface="+mn-ea"/>
            </a:endParaRPr>
          </a:p>
        </p:txBody>
      </p:sp>
      <p:sp>
        <p:nvSpPr>
          <p:cNvPr id="4" name="文本框 3"/>
          <p:cNvSpPr txBox="1"/>
          <p:nvPr/>
        </p:nvSpPr>
        <p:spPr>
          <a:xfrm>
            <a:off x="407670" y="693420"/>
            <a:ext cx="4894580" cy="5709920"/>
          </a:xfrm>
          <a:prstGeom prst="rect">
            <a:avLst/>
          </a:prstGeom>
          <a:noFill/>
        </p:spPr>
        <p:txBody>
          <a:bodyPr wrap="square" rtlCol="0">
            <a:noAutofit/>
          </a:bodyPr>
          <a:p>
            <a:pPr algn="just">
              <a:buFont typeface="+mj-ea"/>
            </a:pPr>
            <a:r>
              <a:rPr lang="en-US" altLang="zh-CN" b="1"/>
              <a:t>In Favor of E-Books:</a:t>
            </a:r>
            <a:endParaRPr lang="en-US" altLang="zh-CN" b="1"/>
          </a:p>
          <a:p>
            <a:pPr marL="342900" indent="-342900" algn="just">
              <a:buFont typeface="+mj-ea"/>
              <a:buAutoNum type="circleNumDbPlain"/>
            </a:pPr>
            <a:r>
              <a:rPr lang="en-US" altLang="zh-CN"/>
              <a:t>Digital resources integration</a:t>
            </a:r>
            <a:endParaRPr lang="en-US" altLang="zh-CN"/>
          </a:p>
          <a:p>
            <a:pPr marL="342900" indent="-342900" algn="just">
              <a:buFont typeface="+mj-ea"/>
              <a:buAutoNum type="circleNumDbPlain"/>
            </a:pPr>
            <a:r>
              <a:rPr lang="en-US" altLang="zh-CN"/>
              <a:t>Crucial strategic move</a:t>
            </a:r>
            <a:endParaRPr lang="en-US" altLang="zh-CN"/>
          </a:p>
          <a:p>
            <a:pPr marL="342900" indent="-342900" algn="just">
              <a:buFont typeface="+mj-ea"/>
              <a:buAutoNum type="circleNumDbPlain"/>
            </a:pPr>
            <a:r>
              <a:rPr lang="en-US" altLang="zh-CN"/>
              <a:t>Instant access to vast digital collection</a:t>
            </a:r>
            <a:endParaRPr lang="en-US" altLang="zh-CN"/>
          </a:p>
          <a:p>
            <a:pPr marL="342900" indent="-342900" algn="just">
              <a:buFont typeface="+mj-ea"/>
              <a:buAutoNum type="circleNumDbPlain"/>
            </a:pPr>
            <a:r>
              <a:rPr lang="en-US" altLang="zh-CN"/>
              <a:t>Study anytime anywhere</a:t>
            </a:r>
            <a:endParaRPr lang="en-US" altLang="zh-CN"/>
          </a:p>
          <a:p>
            <a:pPr marL="342900" indent="-342900" algn="just">
              <a:buFont typeface="+mj-ea"/>
              <a:buAutoNum type="circleNumDbPlain"/>
            </a:pPr>
            <a:r>
              <a:rPr lang="en-US" altLang="zh-CN"/>
              <a:t>Enhance learning efficiency</a:t>
            </a:r>
            <a:endParaRPr lang="en-US" altLang="zh-CN"/>
          </a:p>
          <a:p>
            <a:pPr marL="342900" indent="-342900" algn="just">
              <a:buFont typeface="+mj-ea"/>
              <a:buAutoNum type="circleNumDbPlain"/>
            </a:pPr>
            <a:r>
              <a:rPr lang="en-US" altLang="zh-CN"/>
              <a:t>Real-time updated academic resources</a:t>
            </a:r>
            <a:endParaRPr lang="en-US" altLang="zh-CN"/>
          </a:p>
          <a:p>
            <a:pPr marL="342900" indent="-342900" algn="just">
              <a:buFont typeface="+mj-ea"/>
              <a:buAutoNum type="circleNumDbPlain"/>
            </a:pPr>
            <a:r>
              <a:rPr lang="en-US" altLang="zh-CN"/>
              <a:t>Incorporate latest research findings</a:t>
            </a:r>
            <a:endParaRPr lang="en-US" altLang="zh-CN"/>
          </a:p>
          <a:p>
            <a:pPr marL="342900" indent="-342900" algn="just">
              <a:buFont typeface="+mj-ea"/>
              <a:buAutoNum type="circleNumDbPlain"/>
            </a:pPr>
            <a:r>
              <a:rPr lang="en-US" altLang="zh-CN"/>
              <a:t>Prepare for digital future</a:t>
            </a:r>
            <a:endParaRPr lang="en-US" altLang="zh-CN"/>
          </a:p>
          <a:p>
            <a:pPr marL="342900" indent="-342900" algn="just">
              <a:buFont typeface="+mj-ea"/>
              <a:buAutoNum type="circleNumDbPlain"/>
            </a:pPr>
            <a:r>
              <a:rPr lang="en-US" altLang="zh-CN"/>
              <a:t>Interactive features (audio/video)</a:t>
            </a:r>
            <a:endParaRPr lang="en-US" altLang="zh-CN"/>
          </a:p>
          <a:p>
            <a:pPr marL="342900" indent="-342900" algn="just">
              <a:buFont typeface="+mj-ea"/>
              <a:buAutoNum type="circleNumDbPlain"/>
            </a:pPr>
            <a:r>
              <a:rPr lang="en-US" altLang="zh-CN"/>
              <a:t>Make reading more engaging</a:t>
            </a:r>
            <a:endParaRPr lang="en-US" altLang="zh-CN"/>
          </a:p>
          <a:p>
            <a:pPr marL="342900" indent="-342900" algn="just">
              <a:buFont typeface="+mj-ea"/>
              <a:buAutoNum type="circleNumDbPlain"/>
            </a:pPr>
            <a:r>
              <a:rPr lang="en-US" altLang="zh-CN"/>
              <a:t>Save space in library</a:t>
            </a:r>
            <a:endParaRPr lang="en-US" altLang="zh-CN"/>
          </a:p>
          <a:p>
            <a:pPr marL="342900" indent="-342900" algn="just">
              <a:buFont typeface="+mj-ea"/>
              <a:buAutoNum type="circleNumDbPlain"/>
            </a:pPr>
            <a:r>
              <a:rPr lang="en-US" altLang="zh-CN"/>
              <a:t>Convenient access</a:t>
            </a:r>
            <a:endParaRPr lang="en-US" altLang="zh-CN"/>
          </a:p>
          <a:p>
            <a:pPr marL="342900" indent="-342900" algn="just">
              <a:buFont typeface="+mj-ea"/>
              <a:buAutoNum type="circleNumDbPlain"/>
            </a:pPr>
            <a:r>
              <a:rPr lang="en-US" altLang="zh-CN"/>
              <a:t>Fit different needs</a:t>
            </a:r>
            <a:endParaRPr lang="en-US" altLang="zh-CN"/>
          </a:p>
          <a:p>
            <a:pPr marL="342900" indent="-342900" algn="just">
              <a:buFont typeface="+mj-ea"/>
              <a:buAutoNum type="circleNumDbPlain"/>
            </a:pPr>
            <a:r>
              <a:rPr lang="en-US" altLang="zh-CN"/>
              <a:t>Make campus reading better</a:t>
            </a:r>
            <a:endParaRPr lang="en-US" altLang="zh-CN"/>
          </a:p>
          <a:p>
            <a:pPr algn="just">
              <a:buFont typeface="+mj-ea"/>
            </a:pPr>
            <a:endParaRPr lang="en-US" altLang="zh-CN"/>
          </a:p>
          <a:p>
            <a:pPr algn="just">
              <a:buFont typeface="+mj-ea"/>
            </a:pPr>
            <a:r>
              <a:rPr lang="en-US" altLang="zh-CN" b="1"/>
              <a:t>Against E-Books:</a:t>
            </a:r>
            <a:endParaRPr lang="en-US" altLang="zh-CN" b="1"/>
          </a:p>
          <a:p>
            <a:pPr marL="342900" indent="-342900" algn="just">
              <a:buFont typeface="+mj-ea"/>
              <a:buAutoNum type="circleNumDbPlain"/>
            </a:pPr>
            <a:r>
              <a:rPr lang="en-US" altLang="zh-CN"/>
              <a:t>Harm to eyes</a:t>
            </a:r>
            <a:endParaRPr lang="en-US" altLang="zh-CN"/>
          </a:p>
          <a:p>
            <a:pPr marL="342900" indent="-342900" algn="just">
              <a:buFont typeface="+mj-ea"/>
              <a:buAutoNum type="circleNumDbPlain"/>
            </a:pPr>
            <a:r>
              <a:rPr lang="en-US" altLang="zh-CN"/>
              <a:t>Look at screens for long periods</a:t>
            </a:r>
            <a:endParaRPr lang="en-US" altLang="zh-CN"/>
          </a:p>
          <a:p>
            <a:pPr marL="342900" indent="-342900" algn="just">
              <a:buFont typeface="+mj-ea"/>
              <a:buAutoNum type="circleNumDbPlain"/>
            </a:pPr>
            <a:r>
              <a:rPr lang="en-US" altLang="zh-CN"/>
              <a:t>Unstable campus network</a:t>
            </a: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endParaRPr lang="zh-CN" altLang="en-US"/>
          </a:p>
        </p:txBody>
      </p:sp>
      <p:sp>
        <p:nvSpPr>
          <p:cNvPr id="5" name="文本框 4"/>
          <p:cNvSpPr txBox="1"/>
          <p:nvPr/>
        </p:nvSpPr>
        <p:spPr>
          <a:xfrm>
            <a:off x="6384290" y="620395"/>
            <a:ext cx="5295265" cy="5631180"/>
          </a:xfrm>
          <a:prstGeom prst="rect">
            <a:avLst/>
          </a:prstGeom>
          <a:noFill/>
        </p:spPr>
        <p:txBody>
          <a:bodyPr wrap="square" rtlCol="0">
            <a:spAutoFit/>
          </a:bodyPr>
          <a:p>
            <a:pPr>
              <a:buFont typeface="+mj-ea"/>
            </a:pPr>
            <a:r>
              <a:rPr lang="zh-CN" altLang="en-US" sz="1800" b="1"/>
              <a:t>支持电子书：</a:t>
            </a:r>
            <a:endParaRPr lang="zh-CN" altLang="en-US" sz="1800" b="1"/>
          </a:p>
          <a:p>
            <a:pPr marL="342900" indent="-342900">
              <a:buFont typeface="+mj-ea"/>
              <a:buAutoNum type="circleNumDbPlain"/>
            </a:pPr>
            <a:r>
              <a:rPr lang="zh-CN" altLang="en-US" sz="1800"/>
              <a:t>数字资源整合</a:t>
            </a:r>
            <a:endParaRPr lang="zh-CN" altLang="en-US" sz="1800"/>
          </a:p>
          <a:p>
            <a:pPr marL="342900" indent="-342900">
              <a:buFont typeface="+mj-ea"/>
              <a:buAutoNum type="circleNumDbPlain"/>
            </a:pPr>
            <a:r>
              <a:rPr lang="zh-CN" altLang="en-US" sz="1800"/>
              <a:t>关键战略举措</a:t>
            </a:r>
            <a:endParaRPr lang="zh-CN" altLang="en-US" sz="1800"/>
          </a:p>
          <a:p>
            <a:pPr marL="342900" indent="-342900">
              <a:buFont typeface="+mj-ea"/>
              <a:buAutoNum type="circleNumDbPlain"/>
            </a:pPr>
            <a:r>
              <a:rPr lang="zh-CN" altLang="en-US" sz="1800"/>
              <a:t>即时获取海量数字馆藏</a:t>
            </a:r>
            <a:endParaRPr lang="zh-CN" altLang="en-US" sz="1800"/>
          </a:p>
          <a:p>
            <a:pPr marL="342900" indent="-342900">
              <a:buFont typeface="+mj-ea"/>
              <a:buAutoNum type="circleNumDbPlain"/>
            </a:pPr>
            <a:r>
              <a:rPr lang="zh-CN" altLang="en-US" sz="1800"/>
              <a:t>随时随地学习</a:t>
            </a:r>
            <a:endParaRPr lang="zh-CN" altLang="en-US" sz="1800"/>
          </a:p>
          <a:p>
            <a:pPr marL="342900" indent="-342900">
              <a:buFont typeface="+mj-ea"/>
              <a:buAutoNum type="circleNumDbPlain"/>
            </a:pPr>
            <a:r>
              <a:rPr lang="zh-CN" altLang="en-US" sz="1800"/>
              <a:t>提升学习效率</a:t>
            </a:r>
            <a:endParaRPr lang="zh-CN" altLang="en-US" sz="1800"/>
          </a:p>
          <a:p>
            <a:pPr marL="342900" indent="-342900">
              <a:buFont typeface="+mj-ea"/>
              <a:buAutoNum type="circleNumDbPlain"/>
            </a:pPr>
            <a:r>
              <a:rPr lang="zh-CN" altLang="en-US" sz="1800"/>
              <a:t>实时更新的学术资源</a:t>
            </a:r>
            <a:endParaRPr lang="zh-CN" altLang="en-US" sz="1800"/>
          </a:p>
          <a:p>
            <a:pPr marL="342900" indent="-342900">
              <a:buFont typeface="+mj-ea"/>
              <a:buAutoNum type="circleNumDbPlain"/>
            </a:pPr>
            <a:r>
              <a:rPr lang="zh-CN" altLang="en-US" sz="1800"/>
              <a:t>融入最新研究成果</a:t>
            </a:r>
            <a:endParaRPr lang="zh-CN" altLang="en-US" sz="1800"/>
          </a:p>
          <a:p>
            <a:pPr marL="342900" indent="-342900">
              <a:buFont typeface="+mj-ea"/>
              <a:buAutoNum type="circleNumDbPlain"/>
            </a:pPr>
            <a:r>
              <a:rPr lang="zh-CN" altLang="en-US" sz="1800"/>
              <a:t>迎接数字化未来</a:t>
            </a:r>
            <a:endParaRPr lang="zh-CN" altLang="en-US" sz="1800"/>
          </a:p>
          <a:p>
            <a:pPr marL="342900" indent="-342900">
              <a:buFont typeface="+mj-ea"/>
              <a:buAutoNum type="circleNumDbPlain"/>
            </a:pPr>
            <a:r>
              <a:rPr lang="zh-CN" altLang="en-US" sz="1800"/>
              <a:t>交互功能（音频</a:t>
            </a:r>
            <a:r>
              <a:rPr lang="en-US" altLang="zh-CN" sz="1800"/>
              <a:t>/</a:t>
            </a:r>
            <a:r>
              <a:rPr lang="zh-CN" altLang="en-US" sz="1800"/>
              <a:t>视频）</a:t>
            </a:r>
            <a:endParaRPr lang="zh-CN" altLang="en-US" sz="1800"/>
          </a:p>
          <a:p>
            <a:pPr marL="342900" indent="-342900">
              <a:buFont typeface="+mj-ea"/>
              <a:buAutoNum type="circleNumDbPlain"/>
            </a:pPr>
            <a:r>
              <a:rPr lang="zh-CN" altLang="en-US" sz="1800"/>
              <a:t>使阅读更有吸引力</a:t>
            </a:r>
            <a:endParaRPr lang="zh-CN" altLang="en-US" sz="1800"/>
          </a:p>
          <a:p>
            <a:pPr marL="342900" indent="-342900">
              <a:buFont typeface="+mj-ea"/>
              <a:buAutoNum type="circleNumDbPlain"/>
            </a:pPr>
            <a:r>
              <a:rPr lang="zh-CN" altLang="en-US" sz="1800"/>
              <a:t>节省图书馆空间</a:t>
            </a:r>
            <a:endParaRPr lang="zh-CN" altLang="en-US" sz="1800"/>
          </a:p>
          <a:p>
            <a:pPr marL="342900" indent="-342900">
              <a:buFont typeface="+mj-ea"/>
              <a:buAutoNum type="circleNumDbPlain"/>
            </a:pPr>
            <a:r>
              <a:rPr lang="zh-CN" altLang="en-US" sz="1800"/>
              <a:t>便捷访问</a:t>
            </a:r>
            <a:endParaRPr lang="zh-CN" altLang="en-US" sz="1800"/>
          </a:p>
          <a:p>
            <a:pPr marL="342900" indent="-342900">
              <a:buFont typeface="+mj-ea"/>
              <a:buAutoNum type="circleNumDbPlain"/>
            </a:pPr>
            <a:r>
              <a:rPr lang="zh-CN" altLang="en-US" sz="1800"/>
              <a:t>满足不同需求</a:t>
            </a:r>
            <a:endParaRPr lang="zh-CN" altLang="en-US" sz="1800"/>
          </a:p>
          <a:p>
            <a:pPr marL="342900" indent="-342900">
              <a:buFont typeface="+mj-ea"/>
              <a:buAutoNum type="circleNumDbPlain"/>
            </a:pPr>
            <a:r>
              <a:rPr lang="zh-CN" altLang="en-US" sz="1800"/>
              <a:t>改善校园阅读</a:t>
            </a:r>
            <a:endParaRPr lang="zh-CN" altLang="en-US" sz="1800"/>
          </a:p>
          <a:p>
            <a:pPr marL="342900" indent="-342900">
              <a:buFont typeface="+mj-ea"/>
              <a:buAutoNum type="circleNumDbPlain"/>
            </a:pPr>
            <a:endParaRPr lang="zh-CN" altLang="en-US" sz="1800"/>
          </a:p>
          <a:p>
            <a:pPr>
              <a:buFont typeface="+mj-ea"/>
            </a:pPr>
            <a:r>
              <a:rPr lang="zh-CN" altLang="en-US" sz="1800" b="1"/>
              <a:t>反对电子书：</a:t>
            </a:r>
            <a:endParaRPr lang="zh-CN" altLang="en-US" sz="1800" b="1"/>
          </a:p>
          <a:p>
            <a:pPr marL="342900" indent="-342900">
              <a:buFont typeface="+mj-ea"/>
              <a:buAutoNum type="circleNumDbPlain"/>
            </a:pPr>
            <a:r>
              <a:rPr lang="zh-CN" altLang="en-US" sz="1800"/>
              <a:t>伤害眼睛</a:t>
            </a:r>
            <a:endParaRPr lang="zh-CN" altLang="en-US" sz="1800"/>
          </a:p>
          <a:p>
            <a:pPr marL="342900" indent="-342900">
              <a:buFont typeface="+mj-ea"/>
              <a:buAutoNum type="circleNumDbPlain"/>
            </a:pPr>
            <a:r>
              <a:rPr lang="zh-CN" altLang="en-US" sz="1800"/>
              <a:t>长时间看屏幕</a:t>
            </a:r>
            <a:endParaRPr lang="zh-CN" altLang="en-US" sz="1800"/>
          </a:p>
          <a:p>
            <a:pPr marL="342900" indent="-342900">
              <a:buFont typeface="+mj-ea"/>
              <a:buAutoNum type="circleNumDbPlain"/>
            </a:pPr>
            <a:r>
              <a:rPr lang="zh-CN" altLang="en-US" sz="1800"/>
              <a:t>不稳定的校园网络</a:t>
            </a:r>
            <a:endParaRPr lang="zh-CN" altLang="en-US" sz="1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Homework</a:t>
            </a:r>
            <a:endParaRPr lang="en-US" altLang="zh-CN" sz="3200" b="1" i="1">
              <a:solidFill>
                <a:schemeClr val="lt1"/>
              </a:solidFill>
              <a:latin typeface="+mn-lt"/>
              <a:ea typeface="+mn-ea"/>
            </a:endParaRPr>
          </a:p>
        </p:txBody>
      </p:sp>
      <p:sp>
        <p:nvSpPr>
          <p:cNvPr id="6" name="文本框 5"/>
          <p:cNvSpPr txBox="1"/>
          <p:nvPr/>
        </p:nvSpPr>
        <p:spPr>
          <a:xfrm>
            <a:off x="623570" y="2204720"/>
            <a:ext cx="10808970" cy="1814830"/>
          </a:xfrm>
          <a:prstGeom prst="rect">
            <a:avLst/>
          </a:prstGeom>
          <a:noFill/>
          <a:ln>
            <a:solidFill>
              <a:schemeClr val="tx1"/>
            </a:solidFill>
          </a:ln>
        </p:spPr>
        <p:txBody>
          <a:bodyPr wrap="square" rtlCol="0">
            <a:spAutoFit/>
          </a:bodyPr>
          <a:p>
            <a:pPr indent="457200"/>
            <a:r>
              <a:rPr lang="zh-CN" altLang="en-US" sz="2800"/>
              <a:t>学校英语俱乐部计划在</a:t>
            </a:r>
            <a:r>
              <a:rPr lang="en-US" altLang="zh-CN" sz="2800"/>
              <a:t>“</a:t>
            </a:r>
            <a:r>
              <a:rPr lang="zh-CN" altLang="en-US" sz="2800"/>
              <a:t>世界读书日</a:t>
            </a:r>
            <a:r>
              <a:rPr lang="en-US" altLang="zh-CN" sz="2800"/>
              <a:t>”</a:t>
            </a:r>
            <a:r>
              <a:rPr lang="zh-CN" altLang="en-US" sz="2800"/>
              <a:t>举行英文演讲比赛，主题是</a:t>
            </a:r>
            <a:r>
              <a:rPr lang="en-US" altLang="zh-CN" sz="2800"/>
              <a:t>“</a:t>
            </a:r>
            <a:r>
              <a:rPr lang="zh-CN" altLang="en-US" sz="2800"/>
              <a:t>实体书店是否会消失？</a:t>
            </a:r>
            <a:r>
              <a:rPr lang="en-US" altLang="zh-CN" sz="2800"/>
              <a:t>”</a:t>
            </a:r>
            <a:r>
              <a:rPr lang="zh-CN" altLang="en-US" sz="2800"/>
              <a:t>请你写一篇英文演讲稿，内容包括：</a:t>
            </a:r>
            <a:endParaRPr lang="zh-CN" altLang="en-US" sz="2800"/>
          </a:p>
          <a:p>
            <a:r>
              <a:rPr lang="en-US" altLang="zh-CN" sz="2800"/>
              <a:t>1.</a:t>
            </a:r>
            <a:r>
              <a:rPr lang="zh-CN" altLang="en-US" sz="2800"/>
              <a:t>你的看法；</a:t>
            </a:r>
            <a:endParaRPr lang="zh-CN" altLang="en-US" sz="2800"/>
          </a:p>
          <a:p>
            <a:r>
              <a:rPr lang="en-US" altLang="zh-CN" sz="2800"/>
              <a:t>2.</a:t>
            </a:r>
            <a:r>
              <a:rPr lang="zh-CN" altLang="en-US" sz="2800"/>
              <a:t>你的理由。</a:t>
            </a:r>
            <a:endParaRPr lang="zh-CN" altLang="en-US" sz="2800"/>
          </a:p>
        </p:txBody>
      </p:sp>
      <p:sp>
        <p:nvSpPr>
          <p:cNvPr id="7" name="文本框 6"/>
          <p:cNvSpPr txBox="1"/>
          <p:nvPr/>
        </p:nvSpPr>
        <p:spPr>
          <a:xfrm>
            <a:off x="4215765" y="1340485"/>
            <a:ext cx="3759835" cy="645160"/>
          </a:xfrm>
          <a:prstGeom prst="rect">
            <a:avLst/>
          </a:prstGeom>
          <a:noFill/>
        </p:spPr>
        <p:txBody>
          <a:bodyPr wrap="square" rtlCol="0">
            <a:spAutoFit/>
          </a:bodyPr>
          <a:p>
            <a:r>
              <a:rPr lang="en-US" altLang="zh-CN" sz="3600"/>
              <a:t>(2025.3</a:t>
            </a:r>
            <a:r>
              <a:rPr lang="zh-CN" altLang="en-US" sz="3600"/>
              <a:t>广州一模</a:t>
            </a:r>
            <a:r>
              <a:rPr lang="en-US" altLang="zh-CN" sz="3600"/>
              <a:t>)</a:t>
            </a:r>
            <a:endParaRPr lang="en-US" altLang="zh-CN" sz="3600"/>
          </a:p>
        </p:txBody>
      </p:sp>
      <p:pic>
        <p:nvPicPr>
          <p:cNvPr id="2" name="图片 1"/>
          <p:cNvPicPr>
            <a:picLocks noChangeAspect="1"/>
          </p:cNvPicPr>
          <p:nvPr/>
        </p:nvPicPr>
        <p:blipFill>
          <a:blip r:embed="rId2"/>
          <a:stretch>
            <a:fillRect/>
          </a:stretch>
        </p:blipFill>
        <p:spPr>
          <a:xfrm>
            <a:off x="8472170" y="4293235"/>
            <a:ext cx="3495675" cy="25812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5280" y="764540"/>
            <a:ext cx="6480810" cy="5836285"/>
          </a:xfrm>
          <a:prstGeom prst="rect">
            <a:avLst/>
          </a:prstGeom>
          <a:noFill/>
          <a:ln>
            <a:solidFill>
              <a:schemeClr val="tx1"/>
            </a:solidFill>
          </a:ln>
        </p:spPr>
        <p:txBody>
          <a:bodyPr wrap="square" rtlCol="0">
            <a:noAutofit/>
          </a:bodyPr>
          <a:p>
            <a:pPr lvl="0" indent="457200" algn="ctr">
              <a:buClrTx/>
              <a:buSzTx/>
              <a:buFontTx/>
            </a:pPr>
            <a:r>
              <a:rPr lang="en-US" altLang="zh-CN" sz="2000">
                <a:latin typeface="Times New Roman" panose="02020603050405020304" charset="0"/>
                <a:cs typeface="Times New Roman" panose="02020603050405020304" charset="0"/>
                <a:sym typeface="+mn-ea"/>
              </a:rPr>
              <a:t>Will Physical Bookstores Disappear?</a:t>
            </a:r>
            <a:endParaRPr lang="en-US" altLang="zh-CN" sz="2000">
              <a:solidFill>
                <a:srgbClr val="000000"/>
              </a:solidFill>
              <a:latin typeface="Times New Roman" panose="02020603050405020304" charset="0"/>
              <a:ea typeface="楷体" panose="02010609060101010101" charset="-122"/>
              <a:cs typeface="Times New Roman" panose="02020603050405020304" charset="0"/>
              <a:sym typeface="+mn-ea"/>
            </a:endParaRPr>
          </a:p>
          <a:p>
            <a:pPr lvl="0" indent="457200" algn="just">
              <a:buClrTx/>
              <a:buSzTx/>
              <a:buFontTx/>
            </a:pPr>
            <a:r>
              <a:rPr lang="en-US" altLang="zh-CN" sz="2000">
                <a:solidFill>
                  <a:srgbClr val="000000"/>
                </a:solidFill>
                <a:latin typeface="Times New Roman" panose="02020603050405020304" charset="0"/>
                <a:ea typeface="楷体" panose="02010609060101010101" charset="-122"/>
                <a:cs typeface="Times New Roman" panose="02020603050405020304" charset="0"/>
                <a:sym typeface="+mn-ea"/>
              </a:rPr>
              <a:t>Good mo</a:t>
            </a:r>
            <a:r>
              <a:rPr lang="en-US" altLang="zh-CN" sz="2000">
                <a:solidFill>
                  <a:schemeClr val="tx1"/>
                </a:solidFill>
                <a:latin typeface="Times New Roman" panose="02020603050405020304" charset="0"/>
                <a:ea typeface="楷体" panose="02010609060101010101" charset="-122"/>
                <a:cs typeface="Times New Roman" panose="02020603050405020304" charset="0"/>
                <a:sym typeface="+mn-ea"/>
              </a:rPr>
              <a:t>rning,every one! </a:t>
            </a:r>
            <a:r>
              <a:rPr lang="en-US" altLang="zh-CN" sz="2000">
                <a:solidFill>
                  <a:schemeClr val="tx1"/>
                </a:solidFill>
                <a:latin typeface="Times New Roman" panose="02020603050405020304" charset="0"/>
                <a:cs typeface="Times New Roman" panose="02020603050405020304" charset="0"/>
                <a:sym typeface="+mn-ea"/>
              </a:rPr>
              <a:t>In this digital-dominated era,thriving as online reading seems, I believe that physical bookstores are far from extinction.</a:t>
            </a:r>
            <a:endParaRPr lang="en-US" altLang="zh-CN" sz="2000">
              <a:solidFill>
                <a:schemeClr val="tx1"/>
              </a:solidFill>
              <a:latin typeface="Times New Roman" panose="02020603050405020304" charset="0"/>
              <a:cs typeface="Times New Roman" panose="02020603050405020304" charset="0"/>
              <a:sym typeface="+mn-ea"/>
            </a:endParaRPr>
          </a:p>
          <a:p>
            <a:pPr lvl="0" indent="457200" algn="just">
              <a:buClrTx/>
              <a:buSzTx/>
              <a:buFontTx/>
            </a:pPr>
            <a:r>
              <a:rPr lang="en-US" altLang="zh-CN" sz="2000">
                <a:solidFill>
                  <a:schemeClr val="tx1"/>
                </a:solidFill>
                <a:latin typeface="Times New Roman" panose="02020603050405020304" charset="0"/>
                <a:cs typeface="Times New Roman" panose="02020603050405020304" charset="0"/>
                <a:sym typeface="+mn-ea"/>
              </a:rPr>
              <a:t>Physical bookstores offer immersive experience that digital platforms cannot replicate. Imagine that you flip/leaf through the pages with faint smell of paper and ink, all the worry will vanish into thin air.Meanwhile, as a social and cultural space, the physical bookstore is a paradise for bookworms.It features multiple activities, like author signings, reading salons and book clubs, hence collecting the like-minded to exchange unique insights.Moreover, its aesthetic and emotional appeal cannot be overlooked.It will evoke a sense of nostalgia, reminding us of the timeless joy with a book in our hands.</a:t>
            </a:r>
            <a:endParaRPr lang="en-US" altLang="zh-CN" sz="2000">
              <a:solidFill>
                <a:schemeClr val="tx1"/>
              </a:solidFill>
              <a:latin typeface="Times New Roman" panose="02020603050405020304" charset="0"/>
              <a:cs typeface="Times New Roman" panose="02020603050405020304" charset="0"/>
              <a:sym typeface="+mn-ea"/>
            </a:endParaRPr>
          </a:p>
          <a:p>
            <a:pPr lvl="0" indent="457200" algn="just">
              <a:buClrTx/>
              <a:buSzTx/>
              <a:buFontTx/>
            </a:pPr>
            <a:r>
              <a:rPr lang="en-US" altLang="zh-CN" sz="2000">
                <a:solidFill>
                  <a:schemeClr val="tx1"/>
                </a:solidFill>
                <a:latin typeface="Times New Roman" panose="02020603050405020304" charset="0"/>
                <a:cs typeface="Times New Roman" panose="02020603050405020304" charset="0"/>
                <a:sym typeface="+mn-ea"/>
              </a:rPr>
              <a:t>Physical bookstores are not merely places to buy books; they are cultural sanctuaries, community hubs, and irreplaceable treasures in our digital world.With the exceptional charm, physical bookstores are here to stay.</a:t>
            </a:r>
            <a:endParaRPr lang="en-US" altLang="zh-CN" sz="2000">
              <a:solidFill>
                <a:schemeClr val="tx1"/>
              </a:solidFill>
              <a:latin typeface="Times New Roman" panose="02020603050405020304" charset="0"/>
              <a:cs typeface="Times New Roman" panose="02020603050405020304" charset="0"/>
              <a:sym typeface="+mn-ea"/>
            </a:endParaRPr>
          </a:p>
          <a:p>
            <a:pPr lvl="0" algn="ctr">
              <a:buClrTx/>
              <a:buSzTx/>
              <a:buFontTx/>
            </a:pPr>
            <a:endParaRPr lang="en-US" altLang="zh-CN" sz="2000">
              <a:solidFill>
                <a:schemeClr val="tx1"/>
              </a:solidFill>
              <a:latin typeface="Times New Roman" panose="02020603050405020304" charset="0"/>
              <a:cs typeface="Times New Roman" panose="02020603050405020304" charset="0"/>
              <a:sym typeface="+mn-ea"/>
            </a:endParaRPr>
          </a:p>
        </p:txBody>
      </p:sp>
      <p:sp>
        <p:nvSpPr>
          <p:cNvPr id="24" name="文本框 23"/>
          <p:cNvSpPr txBox="1"/>
          <p:nvPr>
            <p:custDataLst>
              <p:tags r:id="rId1"/>
            </p:custDataLst>
          </p:nvPr>
        </p:nvSpPr>
        <p:spPr>
          <a:xfrm>
            <a:off x="4295775" y="44450"/>
            <a:ext cx="3505200" cy="593725"/>
          </a:xfrm>
          <a:prstGeom prst="rect">
            <a:avLst/>
          </a:prstGeom>
          <a:solidFill>
            <a:schemeClr val="accent1">
              <a:lumMod val="90000"/>
            </a:schemeClr>
          </a:solidFill>
        </p:spPr>
        <p:txBody>
          <a:bodyPr wrap="square" rtlCol="0">
            <a:normAutofit/>
          </a:bodyPr>
          <a:p>
            <a:r>
              <a:rPr lang="en-US" altLang="zh-CN" sz="3200" b="1" i="1">
                <a:solidFill>
                  <a:schemeClr val="bg1"/>
                </a:solidFill>
                <a:latin typeface="+mn-lt"/>
                <a:ea typeface="+mn-ea"/>
              </a:rPr>
              <a:t>Sample Writing </a:t>
            </a:r>
            <a:endParaRPr lang="en-US" altLang="zh-CN" sz="3200" b="1" i="1">
              <a:solidFill>
                <a:schemeClr val="bg1"/>
              </a:solidFill>
              <a:latin typeface="+mn-lt"/>
              <a:ea typeface="+mn-ea"/>
            </a:endParaRPr>
          </a:p>
        </p:txBody>
      </p:sp>
      <p:sp>
        <p:nvSpPr>
          <p:cNvPr id="5" name="文本框 4"/>
          <p:cNvSpPr txBox="1"/>
          <p:nvPr/>
        </p:nvSpPr>
        <p:spPr>
          <a:xfrm>
            <a:off x="6888480" y="836295"/>
            <a:ext cx="5097780" cy="5269230"/>
          </a:xfrm>
          <a:prstGeom prst="rect">
            <a:avLst/>
          </a:prstGeom>
          <a:noFill/>
        </p:spPr>
        <p:txBody>
          <a:bodyPr wrap="square" rtlCol="0">
            <a:spAutoFit/>
          </a:bodyPr>
          <a:p>
            <a:pPr algn="ctr">
              <a:lnSpc>
                <a:spcPct val="110000"/>
              </a:lnSpc>
            </a:pPr>
            <a:r>
              <a:rPr lang="zh-CN" altLang="en-US">
                <a:latin typeface="楷体" panose="02010609060101010101" charset="-122"/>
                <a:ea typeface="楷体" panose="02010609060101010101" charset="-122"/>
              </a:rPr>
              <a:t>实体书店是否会消失</a:t>
            </a:r>
            <a:endParaRPr lang="zh-CN" altLang="en-US">
              <a:latin typeface="楷体" panose="02010609060101010101" charset="-122"/>
              <a:ea typeface="楷体" panose="02010609060101010101" charset="-122"/>
            </a:endParaRPr>
          </a:p>
          <a:p>
            <a:pPr indent="457200">
              <a:lnSpc>
                <a:spcPct val="110000"/>
              </a:lnSpc>
            </a:pPr>
            <a:r>
              <a:rPr lang="zh-CN" altLang="en-US">
                <a:latin typeface="楷体" panose="02010609060101010101" charset="-122"/>
                <a:ea typeface="楷体" panose="02010609060101010101" charset="-122"/>
              </a:rPr>
              <a:t>在这个数字主导的时代，尽管在线阅读看似蓬勃发展，但我认为实体书店远不会消失。</a:t>
            </a:r>
            <a:endParaRPr lang="zh-CN" altLang="en-US">
              <a:latin typeface="楷体" panose="02010609060101010101" charset="-122"/>
              <a:ea typeface="楷体" panose="02010609060101010101" charset="-122"/>
            </a:endParaRPr>
          </a:p>
          <a:p>
            <a:pPr indent="457200">
              <a:lnSpc>
                <a:spcPct val="110000"/>
              </a:lnSpc>
            </a:pPr>
            <a:r>
              <a:rPr lang="zh-CN" altLang="en-US">
                <a:latin typeface="楷体" panose="02010609060101010101" charset="-122"/>
                <a:ea typeface="楷体" panose="02010609060101010101" charset="-122"/>
              </a:rPr>
              <a:t>实体书店能提供一种沉浸式的体验，这是数字平台无法复制的。想象一下，你翻动着散发着淡淡纸墨香的书页，所有的烦恼都会烟消云散。与此同时，作为一个社交和文化空间，实体书店是书虫们的天堂。这里会举办多种活动，比如作家签名会、读书沙龙和读书俱乐部等，因此志同道合的人聚集在一起，交流独到的见解。此外，实体书店的美学价值和情感吸引力也不容小觑。它会唤起怀旧感，让我们想起手捧一本书时的喜悦。</a:t>
            </a:r>
            <a:endParaRPr lang="zh-CN" altLang="en-US">
              <a:latin typeface="楷体" panose="02010609060101010101" charset="-122"/>
              <a:ea typeface="楷体" panose="02010609060101010101" charset="-122"/>
            </a:endParaRPr>
          </a:p>
          <a:p>
            <a:pPr indent="457200">
              <a:lnSpc>
                <a:spcPct val="110000"/>
              </a:lnSpc>
            </a:pPr>
            <a:r>
              <a:rPr lang="zh-CN" altLang="en-US">
                <a:latin typeface="楷体" panose="02010609060101010101" charset="-122"/>
                <a:ea typeface="楷体" panose="02010609060101010101" charset="-122"/>
              </a:rPr>
              <a:t>实体书店不仅仅是买书的地方，它们是文化圣地，社区中心，也是我们数字世界中不可替代的珍宝。凭借其独特的魅力，实体书店将会一直存在下去。</a:t>
            </a:r>
            <a:endParaRPr lang="zh-CN" altLang="en-US">
              <a:latin typeface="楷体" panose="02010609060101010101" charset="-122"/>
              <a:ea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VCG41N1362921082 (1)"/>
          <p:cNvPicPr>
            <a:picLocks noChangeAspect="1"/>
          </p:cNvPicPr>
          <p:nvPr>
            <p:custDataLst>
              <p:tags r:id="rId1"/>
            </p:custDataLst>
          </p:nvPr>
        </p:nvPicPr>
        <p:blipFill>
          <a:blip r:embed="rId2"/>
          <a:srcRect t="20843" b="20843"/>
          <a:stretch>
            <a:fillRect/>
          </a:stretch>
        </p:blipFill>
        <p:spPr>
          <a:xfrm>
            <a:off x="-24765" y="0"/>
            <a:ext cx="12207875" cy="4002405"/>
          </a:xfrm>
          <a:prstGeom prst="rect">
            <a:avLst/>
          </a:prstGeom>
        </p:spPr>
      </p:pic>
      <p:sp>
        <p:nvSpPr>
          <p:cNvPr id="16" name="矩形: 圆角 4"/>
          <p:cNvSpPr/>
          <p:nvPr>
            <p:custDataLst>
              <p:tags r:id="rId3"/>
            </p:custDataLst>
          </p:nvPr>
        </p:nvSpPr>
        <p:spPr>
          <a:xfrm>
            <a:off x="1552575" y="3429000"/>
            <a:ext cx="9084310" cy="2910205"/>
          </a:xfrm>
          <a:prstGeom prst="roundRect">
            <a:avLst>
              <a:gd name="adj" fmla="val 0"/>
            </a:avLst>
          </a:prstGeom>
          <a:solidFill>
            <a:srgbClr val="FFFFFF">
              <a:alpha val="90000"/>
            </a:srgbClr>
          </a:solidFill>
          <a:ln w="6350">
            <a:solidFill>
              <a:schemeClr val="accent1">
                <a:alpha val="5000"/>
              </a:schemeClr>
            </a:solidFill>
          </a:ln>
          <a:effectLst>
            <a:outerShdw blurRad="127000" dist="254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olidFill>
                <a:schemeClr val="dk1"/>
              </a:solidFill>
              <a:sym typeface="+mn-ea"/>
            </a:endParaRPr>
          </a:p>
        </p:txBody>
      </p:sp>
      <p:sp>
        <p:nvSpPr>
          <p:cNvPr id="20" name="圆角矩形 19"/>
          <p:cNvSpPr/>
          <p:nvPr>
            <p:custDataLst>
              <p:tags r:id="rId4"/>
            </p:custDataLst>
          </p:nvPr>
        </p:nvSpPr>
        <p:spPr>
          <a:xfrm>
            <a:off x="5580380" y="5638165"/>
            <a:ext cx="1029335" cy="330200"/>
          </a:xfrm>
          <a:prstGeom prst="roundRect">
            <a:avLst>
              <a:gd name="adj" fmla="val 50000"/>
            </a:avLst>
          </a:prstGeom>
          <a:gradFill>
            <a:gsLst>
              <a:gs pos="15000">
                <a:schemeClr val="accent1">
                  <a:lumMod val="60000"/>
                  <a:lumOff val="40000"/>
                </a:schemeClr>
              </a:gs>
              <a:gs pos="100000">
                <a:schemeClr val="accent1"/>
              </a:gs>
            </a:gsLst>
            <a:lin ang="36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22" name="直接连接符 21"/>
          <p:cNvCxnSpPr/>
          <p:nvPr>
            <p:custDataLst>
              <p:tags r:id="rId5"/>
            </p:custDataLst>
          </p:nvPr>
        </p:nvCxnSpPr>
        <p:spPr>
          <a:xfrm>
            <a:off x="5852160" y="5803900"/>
            <a:ext cx="483235" cy="0"/>
          </a:xfrm>
          <a:prstGeom prst="line">
            <a:avLst/>
          </a:prstGeom>
          <a:ln cap="rnd">
            <a:solidFill>
              <a:srgbClr val="FFFFFF"/>
            </a:solidFill>
          </a:ln>
        </p:spPr>
        <p:style>
          <a:lnRef idx="2">
            <a:schemeClr val="accent1"/>
          </a:lnRef>
          <a:fillRef idx="0">
            <a:srgbClr val="FFFFFF"/>
          </a:fillRef>
          <a:effectRef idx="0">
            <a:srgbClr val="FFFFFF"/>
          </a:effectRef>
          <a:fontRef idx="minor">
            <a:schemeClr val="tx1"/>
          </a:fontRef>
        </p:style>
      </p:cxnSp>
      <p:sp>
        <p:nvSpPr>
          <p:cNvPr id="23" name="任意多边形 22"/>
          <p:cNvSpPr/>
          <p:nvPr>
            <p:custDataLst>
              <p:tags r:id="rId6"/>
            </p:custDataLst>
          </p:nvPr>
        </p:nvSpPr>
        <p:spPr>
          <a:xfrm>
            <a:off x="6278880" y="5735955"/>
            <a:ext cx="59690" cy="134620"/>
          </a:xfrm>
          <a:custGeom>
            <a:avLst/>
            <a:gdLst>
              <a:gd name="connsiteX0" fmla="*/ 11 w 157"/>
              <a:gd name="connsiteY0" fmla="*/ 0 h 356"/>
              <a:gd name="connsiteX1" fmla="*/ 157 w 157"/>
              <a:gd name="connsiteY1" fmla="*/ 169 h 356"/>
              <a:gd name="connsiteX2" fmla="*/ 0 w 157"/>
              <a:gd name="connsiteY2" fmla="*/ 356 h 356"/>
            </a:gdLst>
            <a:ahLst/>
            <a:cxnLst>
              <a:cxn ang="0">
                <a:pos x="connsiteX0" y="connsiteY0"/>
              </a:cxn>
              <a:cxn ang="0">
                <a:pos x="connsiteX1" y="connsiteY1"/>
              </a:cxn>
              <a:cxn ang="0">
                <a:pos x="connsiteX2" y="connsiteY2"/>
              </a:cxn>
            </a:cxnLst>
            <a:rect l="l" t="t" r="r" b="b"/>
            <a:pathLst>
              <a:path w="157" h="356">
                <a:moveTo>
                  <a:pt x="11" y="0"/>
                </a:moveTo>
                <a:lnTo>
                  <a:pt x="157" y="169"/>
                </a:lnTo>
                <a:lnTo>
                  <a:pt x="0" y="356"/>
                </a:lnTo>
              </a:path>
            </a:pathLst>
          </a:custGeom>
          <a:noFill/>
          <a:ln cap="rnd">
            <a:solidFill>
              <a:srgbClr val="FFFFFF"/>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8" name="正文"/>
          <p:cNvSpPr txBox="1"/>
          <p:nvPr>
            <p:custDataLst>
              <p:tags r:id="rId7"/>
            </p:custDataLst>
          </p:nvPr>
        </p:nvSpPr>
        <p:spPr>
          <a:xfrm>
            <a:off x="1790383" y="4732020"/>
            <a:ext cx="8608695" cy="716915"/>
          </a:xfrm>
          <a:prstGeom prst="rect">
            <a:avLst/>
          </a:prstGeom>
          <a:noFill/>
        </p:spPr>
        <p:txBody>
          <a:bodyPr wrap="square" lIns="0" tIns="0" rIns="0" bIns="0" rtlCol="0" anchor="t" anchorCtr="0">
            <a:normAutofit/>
          </a:bodyPr>
          <a:lstStyle/>
          <a:p>
            <a:pPr indent="0" algn="ctr" fontAlgn="auto">
              <a:lnSpc>
                <a:spcPct val="130000"/>
              </a:lnSpc>
            </a:pPr>
            <a:r>
              <a:rPr lang="en-US" altLang="en-US" sz="2400" spc="150" dirty="0">
                <a:solidFill>
                  <a:schemeClr val="tx1"/>
                </a:solidFill>
                <a:latin typeface="+mn-ea"/>
                <a:sym typeface="+mn-ea"/>
              </a:rPr>
              <a:t>—2025~2026</a:t>
            </a:r>
            <a:r>
              <a:rPr lang="zh-CN" altLang="en-US" sz="2400" spc="150" dirty="0">
                <a:solidFill>
                  <a:schemeClr val="tx1"/>
                </a:solidFill>
                <a:latin typeface="+mn-ea"/>
                <a:sym typeface="+mn-ea"/>
              </a:rPr>
              <a:t>学年度武汉市部分学校高三年级九月调研考试</a:t>
            </a:r>
            <a:endParaRPr lang="zh-CN" altLang="en-US" sz="2400" spc="150" dirty="0">
              <a:solidFill>
                <a:schemeClr val="tx1"/>
              </a:solidFill>
              <a:latin typeface="+mn-ea"/>
              <a:sym typeface="+mn-ea"/>
            </a:endParaRPr>
          </a:p>
        </p:txBody>
      </p:sp>
      <p:sp>
        <p:nvSpPr>
          <p:cNvPr id="9" name="标题 8"/>
          <p:cNvSpPr>
            <a:spLocks noGrp="1"/>
          </p:cNvSpPr>
          <p:nvPr>
            <p:ph type="title"/>
            <p:custDataLst>
              <p:tags r:id="rId8"/>
            </p:custDataLst>
          </p:nvPr>
        </p:nvSpPr>
        <p:spPr>
          <a:xfrm>
            <a:off x="3503930" y="3653155"/>
            <a:ext cx="5283835" cy="889635"/>
          </a:xfrm>
        </p:spPr>
        <p:txBody>
          <a:bodyPr vert="horz" lIns="91440" tIns="45720" rIns="91440" bIns="45720" rtlCol="0" anchor="ctr">
            <a:normAutofit fontScale="90000"/>
          </a:bodyPr>
          <a:lstStyle/>
          <a:p>
            <a:pPr lvl="0" algn="ctr">
              <a:lnSpc>
                <a:spcPct val="90000"/>
              </a:lnSpc>
              <a:buClrTx/>
              <a:buSzTx/>
              <a:buFontTx/>
            </a:pPr>
            <a:r>
              <a:rPr lang="en-US" altLang="zh-CN">
                <a:latin typeface="Times New Roman" panose="02020603050405020304" charset="0"/>
                <a:cs typeface="Times New Roman" panose="02020603050405020304" charset="0"/>
                <a:sym typeface="+mn-ea"/>
              </a:rPr>
              <a:t> Whether the Library Should Buy E-books ?</a:t>
            </a:r>
            <a:endParaRPr lang="en-US" altLang="en-US" spc="0">
              <a:solidFill>
                <a:schemeClr val="tx1"/>
              </a:solidFill>
              <a:sym typeface="+mn-ea"/>
            </a:endParaRPr>
          </a:p>
        </p:txBody>
      </p:sp>
      <p:pic>
        <p:nvPicPr>
          <p:cNvPr id="5124" name="图片 6" descr="logo横版 png"/>
          <p:cNvPicPr>
            <a:picLocks noChangeAspect="1"/>
          </p:cNvPicPr>
          <p:nvPr/>
        </p:nvPicPr>
        <p:blipFill>
          <a:blip r:embed="rId9"/>
          <a:stretch>
            <a:fillRect/>
          </a:stretch>
        </p:blipFill>
        <p:spPr>
          <a:xfrm>
            <a:off x="11477625" y="82550"/>
            <a:ext cx="608013" cy="642938"/>
          </a:xfrm>
          <a:prstGeom prst="rect">
            <a:avLst/>
          </a:prstGeom>
          <a:noFill/>
          <a:ln w="9525">
            <a:noFill/>
          </a:ln>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3670" y="771525"/>
            <a:ext cx="3820795" cy="5450840"/>
          </a:xfrm>
          <a:prstGeom prst="rect">
            <a:avLst/>
          </a:prstGeom>
          <a:noFill/>
          <a:ln>
            <a:solidFill>
              <a:schemeClr val="tx1"/>
            </a:solidFill>
          </a:ln>
        </p:spPr>
        <p:txBody>
          <a:bodyPr wrap="square" rtlCol="0">
            <a:noAutofit/>
          </a:bodyPr>
          <a:lstStyle/>
          <a:p>
            <a:pPr indent="457200">
              <a:lnSpc>
                <a:spcPct val="130000"/>
              </a:lnSpc>
            </a:pPr>
            <a:r>
              <a:rPr lang="en-US" altLang="zh-CN" sz="2800">
                <a:latin typeface="华文新魏" panose="02010800040101010101" charset="-122"/>
                <a:ea typeface="华文新魏" panose="02010800040101010101" charset="-122"/>
                <a:cs typeface="华文新魏" panose="02010800040101010101" charset="-122"/>
              </a:rPr>
              <a:t>   </a:t>
            </a:r>
            <a:r>
              <a:rPr lang="zh-CN" altLang="en-US" sz="2800">
                <a:latin typeface="华文新魏" panose="02010800040101010101" charset="-122"/>
                <a:ea typeface="华文新魏" panose="02010800040101010101" charset="-122"/>
                <a:cs typeface="华文新魏" panose="02010800040101010101" charset="-122"/>
              </a:rPr>
              <a:t>你校正在开展</a:t>
            </a:r>
            <a:r>
              <a:rPr lang="en-US" altLang="zh-CN" sz="2800">
                <a:latin typeface="华文新魏" panose="02010800040101010101" charset="-122"/>
                <a:ea typeface="华文新魏" panose="02010800040101010101" charset="-122"/>
                <a:cs typeface="华文新魏" panose="02010800040101010101" charset="-122"/>
              </a:rPr>
              <a:t>“</a:t>
            </a:r>
            <a:r>
              <a:rPr lang="zh-CN" altLang="en-US" sz="2800">
                <a:latin typeface="华文新魏" panose="02010800040101010101" charset="-122"/>
                <a:ea typeface="华文新魏" panose="02010800040101010101" charset="-122"/>
                <a:cs typeface="华文新魏" panose="02010800040101010101" charset="-122"/>
              </a:rPr>
              <a:t>学校图书馆是否应该购买电子书刊</a:t>
            </a:r>
            <a:r>
              <a:rPr lang="en-US" altLang="zh-CN" sz="2800">
                <a:latin typeface="华文新魏" panose="02010800040101010101" charset="-122"/>
                <a:ea typeface="华文新魏" panose="02010800040101010101" charset="-122"/>
                <a:cs typeface="华文新魏" panose="02010800040101010101" charset="-122"/>
              </a:rPr>
              <a:t>”</a:t>
            </a:r>
            <a:r>
              <a:rPr lang="zh-CN" altLang="en-US" sz="2800">
                <a:latin typeface="华文新魏" panose="02010800040101010101" charset="-122"/>
                <a:ea typeface="华文新魏" panose="02010800040101010101" charset="-122"/>
                <a:cs typeface="华文新魏" panose="02010800040101010101" charset="-122"/>
              </a:rPr>
              <a:t>的讨论。请你写一篇发言稿，在英语课堂作课前分享。</a:t>
            </a:r>
            <a:r>
              <a:rPr lang="en-US" altLang="zh-CN" sz="2800">
                <a:uFillTx/>
                <a:latin typeface="Times New Roman" panose="02020603050405020304" charset="0"/>
                <a:ea typeface="华文新魏" panose="02010800040101010101" charset="-122"/>
                <a:cs typeface="华文新魏" panose="02010800040101010101" charset="-122"/>
                <a:sym typeface="+mn-ea"/>
              </a:rPr>
              <a:t> </a:t>
            </a:r>
            <a:r>
              <a:rPr lang="zh-CN" altLang="en-US" sz="2800">
                <a:uFillTx/>
                <a:latin typeface="Times New Roman" panose="02020603050405020304" charset="0"/>
                <a:ea typeface="华文新魏" panose="02010800040101010101" charset="-122"/>
                <a:cs typeface="华文新魏" panose="02010800040101010101" charset="-122"/>
                <a:sym typeface="+mn-ea"/>
              </a:rPr>
              <a:t>内容包括</a:t>
            </a:r>
            <a:r>
              <a:rPr lang="en-US" altLang="zh-CN" sz="2800">
                <a:uFillTx/>
                <a:latin typeface="Times New Roman" panose="02020603050405020304" charset="0"/>
                <a:ea typeface="华文新魏" panose="02010800040101010101" charset="-122"/>
                <a:cs typeface="华文新魏" panose="02010800040101010101" charset="-122"/>
                <a:sym typeface="+mn-ea"/>
              </a:rPr>
              <a:t>: </a:t>
            </a:r>
            <a:endParaRPr lang="en-US" altLang="zh-CN" sz="2800">
              <a:solidFill>
                <a:schemeClr val="tx1"/>
              </a:solidFill>
              <a:uFillTx/>
              <a:latin typeface="Times New Roman" panose="02020603050405020304" charset="0"/>
              <a:ea typeface="华文新魏" panose="02010800040101010101" charset="-122"/>
              <a:cs typeface="华文新魏" panose="02010800040101010101" charset="-122"/>
            </a:endParaRPr>
          </a:p>
          <a:p>
            <a:pPr indent="457200">
              <a:lnSpc>
                <a:spcPct val="130000"/>
              </a:lnSpc>
            </a:pPr>
            <a:r>
              <a:rPr lang="en-US" altLang="zh-CN" sz="2800">
                <a:uFillTx/>
                <a:latin typeface="Times New Roman" panose="02020603050405020304" charset="0"/>
                <a:ea typeface="华文新魏" panose="02010800040101010101" charset="-122"/>
                <a:cs typeface="华文新魏" panose="02010800040101010101" charset="-122"/>
                <a:sym typeface="+mn-ea"/>
              </a:rPr>
              <a:t>(1) </a:t>
            </a:r>
            <a:r>
              <a:rPr lang="zh-CN" altLang="en-US" sz="2800">
                <a:uFillTx/>
                <a:latin typeface="Times New Roman" panose="02020603050405020304" charset="0"/>
                <a:ea typeface="华文新魏" panose="02010800040101010101" charset="-122"/>
                <a:cs typeface="华文新魏" panose="02010800040101010101" charset="-122"/>
                <a:sym typeface="+mn-ea"/>
              </a:rPr>
              <a:t>表达看法；</a:t>
            </a:r>
            <a:r>
              <a:rPr lang="en-US" altLang="zh-CN" sz="2800">
                <a:uFillTx/>
                <a:latin typeface="Times New Roman" panose="02020603050405020304" charset="0"/>
                <a:ea typeface="华文新魏" panose="02010800040101010101" charset="-122"/>
                <a:cs typeface="华文新魏" panose="02010800040101010101" charset="-122"/>
                <a:sym typeface="+mn-ea"/>
              </a:rPr>
              <a:t> </a:t>
            </a:r>
            <a:endParaRPr lang="en-US" altLang="zh-CN" sz="2800">
              <a:solidFill>
                <a:schemeClr val="tx1"/>
              </a:solidFill>
              <a:uFillTx/>
              <a:latin typeface="Times New Roman" panose="02020603050405020304" charset="0"/>
              <a:ea typeface="华文新魏" panose="02010800040101010101" charset="-122"/>
              <a:cs typeface="华文新魏" panose="02010800040101010101" charset="-122"/>
            </a:endParaRPr>
          </a:p>
          <a:p>
            <a:pPr indent="457200">
              <a:lnSpc>
                <a:spcPct val="130000"/>
              </a:lnSpc>
            </a:pPr>
            <a:r>
              <a:rPr lang="en-US" altLang="zh-CN" sz="2800">
                <a:uFillTx/>
                <a:latin typeface="Times New Roman" panose="02020603050405020304" charset="0"/>
                <a:ea typeface="华文新魏" panose="02010800040101010101" charset="-122"/>
                <a:cs typeface="华文新魏" panose="02010800040101010101" charset="-122"/>
                <a:sym typeface="+mn-ea"/>
              </a:rPr>
              <a:t>(2) </a:t>
            </a:r>
            <a:r>
              <a:rPr lang="zh-CN" altLang="en-US" sz="2800">
                <a:uFillTx/>
                <a:latin typeface="Times New Roman" panose="02020603050405020304" charset="0"/>
                <a:ea typeface="华文新魏" panose="02010800040101010101" charset="-122"/>
                <a:cs typeface="华文新魏" panose="02010800040101010101" charset="-122"/>
                <a:sym typeface="+mn-ea"/>
              </a:rPr>
              <a:t>说明理由。</a:t>
            </a:r>
            <a:endParaRPr lang="zh-CN" altLang="en-US" sz="2800">
              <a:latin typeface="华文新魏" panose="02010800040101010101" charset="-122"/>
              <a:ea typeface="华文新魏" panose="02010800040101010101" charset="-122"/>
              <a:cs typeface="华文新魏" panose="02010800040101010101" charset="-122"/>
            </a:endParaRPr>
          </a:p>
          <a:p>
            <a:pPr indent="457200" fontAlgn="auto"/>
            <a:endParaRPr lang="zh-CN" altLang="en-US" sz="2800">
              <a:latin typeface="华文新魏" panose="02010800040101010101" charset="-122"/>
              <a:ea typeface="华文新魏" panose="02010800040101010101" charset="-122"/>
              <a:cs typeface="华文新魏" panose="020108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Autofit/>
          </a:bodyPr>
          <a:lstStyle/>
          <a:p>
            <a:pPr lvl="0" algn="l">
              <a:buClrTx/>
              <a:buSzTx/>
              <a:buFontTx/>
            </a:pPr>
            <a:r>
              <a:rPr lang="en-US" altLang="zh-CN" sz="3200" b="1" i="1">
                <a:solidFill>
                  <a:schemeClr val="lt1"/>
                </a:solidFill>
                <a:latin typeface="+mn-lt"/>
                <a:ea typeface="+mn-ea"/>
                <a:sym typeface="+mn-ea"/>
              </a:rPr>
              <a:t> Analyze</a:t>
            </a:r>
            <a:endParaRPr lang="en-US" altLang="zh-CN" sz="3200" b="1" i="1">
              <a:solidFill>
                <a:schemeClr val="lt1"/>
              </a:solidFill>
              <a:latin typeface="+mn-lt"/>
              <a:ea typeface="+mn-ea"/>
              <a:sym typeface="+mn-ea"/>
            </a:endParaRPr>
          </a:p>
        </p:txBody>
      </p:sp>
      <p:graphicFrame>
        <p:nvGraphicFramePr>
          <p:cNvPr id="4" name="表格 3"/>
          <p:cNvGraphicFramePr/>
          <p:nvPr>
            <p:custDataLst>
              <p:tags r:id="rId2"/>
            </p:custDataLst>
          </p:nvPr>
        </p:nvGraphicFramePr>
        <p:xfrm>
          <a:off x="4059555" y="476885"/>
          <a:ext cx="7901940" cy="6008370"/>
        </p:xfrm>
        <a:graphic>
          <a:graphicData uri="http://schemas.openxmlformats.org/drawingml/2006/table">
            <a:tbl>
              <a:tblPr firstRow="1" bandRow="1">
                <a:tableStyleId>{0D05CB5F-FFF6-4F0E-8684-96F79C234599}</a:tableStyleId>
              </a:tblPr>
              <a:tblGrid>
                <a:gridCol w="1252220"/>
                <a:gridCol w="6649720"/>
              </a:tblGrid>
              <a:tr h="83185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61670">
                <a:tc>
                  <a:txBody>
                    <a:bodyPr/>
                    <a:lstStyle/>
                    <a:p>
                      <a:pPr algn="ctr">
                        <a:buClrTx/>
                        <a:buSzTx/>
                        <a:buFontTx/>
                        <a:buNone/>
                      </a:pPr>
                      <a:r>
                        <a:rPr lang="en-US" altLang="zh-CN" sz="2400" b="1" spc="-100">
                          <a:latin typeface="Times New Roman" panose="02020603050405020304" charset="0"/>
                          <a:cs typeface="Times New Roman" panose="02020603050405020304" charset="0"/>
                        </a:rPr>
                        <a:t>Reader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11252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417955">
                <a:tc>
                  <a:txBody>
                    <a:bodyPr/>
                    <a:lstStyle/>
                    <a:p>
                      <a:pPr algn="ctr">
                        <a:buNone/>
                      </a:pPr>
                      <a:endParaRPr lang="en-US" altLang="zh-CN" sz="2400" b="1" spc="-100">
                        <a:latin typeface="Times New Roman" panose="02020603050405020304" charset="0"/>
                        <a:cs typeface="Times New Roman" panose="02020603050405020304" charset="0"/>
                      </a:endParaRPr>
                    </a:p>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97218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5207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491490">
                <a:tc>
                  <a:txBody>
                    <a:bodyPr/>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Tone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p>
                      <a:pPr>
                        <a:buNone/>
                      </a:pPr>
                      <a:endParaRPr lang="en-US" altLang="zh-CN" sz="2000"/>
                    </a:p>
                  </a:txBody>
                  <a:tcPr/>
                </a:tc>
              </a:tr>
            </a:tbl>
          </a:graphicData>
        </a:graphic>
      </p:graphicFrame>
      <p:sp>
        <p:nvSpPr>
          <p:cNvPr id="6" name="文本框 5"/>
          <p:cNvSpPr txBox="1"/>
          <p:nvPr/>
        </p:nvSpPr>
        <p:spPr>
          <a:xfrm>
            <a:off x="5951855" y="549275"/>
            <a:ext cx="5938520" cy="460375"/>
          </a:xfrm>
          <a:prstGeom prst="rect">
            <a:avLst/>
          </a:prstGeom>
          <a:noFill/>
        </p:spPr>
        <p:txBody>
          <a:bodyPr wrap="square" rtlCol="0" anchor="t">
            <a:spAutoFit/>
          </a:bodyPr>
          <a:lstStyle/>
          <a:p>
            <a:pPr algn="l"/>
            <a:r>
              <a:rPr lang="en-US" altLang="zh-CN" sz="2400" b="1" dirty="0">
                <a:solidFill>
                  <a:srgbClr val="FF0000"/>
                </a:solidFill>
                <a:sym typeface="+mn-ea"/>
              </a:rPr>
              <a:t>Speech</a:t>
            </a:r>
            <a:endParaRPr lang="en-US" altLang="zh-CN" sz="2400" b="1" dirty="0">
              <a:solidFill>
                <a:srgbClr val="FF0000"/>
              </a:solidFill>
              <a:sym typeface="+mn-ea"/>
            </a:endParaRPr>
          </a:p>
        </p:txBody>
      </p:sp>
      <p:sp>
        <p:nvSpPr>
          <p:cNvPr id="7" name="文本框 6"/>
          <p:cNvSpPr txBox="1"/>
          <p:nvPr/>
        </p:nvSpPr>
        <p:spPr>
          <a:xfrm>
            <a:off x="5520055" y="1412240"/>
            <a:ext cx="8101330"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The teacher and classmates in an English class</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5519420" y="1988820"/>
            <a:ext cx="5504815" cy="108775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400">
                <a:latin typeface="Times New Roman" panose="02020603050405020304" charset="0"/>
                <a:cs typeface="Times New Roman" panose="02020603050405020304" charset="0"/>
              </a:rPr>
              <a:t>To express and justify a chosen position</a:t>
            </a:r>
            <a:endParaRPr lang="en-US" altLang="zh-CN" sz="2400">
              <a:latin typeface="Times New Roman" panose="02020603050405020304" charset="0"/>
              <a:cs typeface="Times New Roman" panose="02020603050405020304" charset="0"/>
            </a:endParaRPr>
          </a:p>
          <a:p>
            <a:pPr marL="342900" indent="-342900">
              <a:lnSpc>
                <a:spcPct val="90000"/>
              </a:lnSpc>
              <a:buFont typeface="Arial" panose="020B0604020202020204" pitchFamily="34" charset="0"/>
              <a:buChar char="•"/>
            </a:pPr>
            <a:r>
              <a:rPr lang="en-US" altLang="zh-CN" sz="2400">
                <a:latin typeface="Times New Roman" panose="02020603050405020304" charset="0"/>
                <a:cs typeface="Times New Roman" panose="02020603050405020304" charset="0"/>
              </a:rPr>
              <a:t>To stimulate thought and contribute to the class discussion</a:t>
            </a:r>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5443855" y="3356610"/>
            <a:ext cx="6748145" cy="975995"/>
          </a:xfrm>
          <a:prstGeom prst="rect">
            <a:avLst/>
          </a:prstGeom>
          <a:noFill/>
        </p:spPr>
        <p:txBody>
          <a:bodyPr wrap="square" rtlCol="0">
            <a:spAutoFit/>
          </a:bodyPr>
          <a:lstStyle/>
          <a:p>
            <a:pPr marL="342900" lvl="0" indent="-342900" algn="l">
              <a:lnSpc>
                <a:spcPct val="80000"/>
              </a:lnSpc>
              <a:buClrTx/>
              <a:buSzTx/>
              <a:buFont typeface="Wingdings" panose="05000000000000000000" charset="0"/>
              <a:buChar char="Ø"/>
            </a:pPr>
            <a:r>
              <a:rPr lang="en-US" altLang="zh-CN" sz="2400">
                <a:solidFill>
                  <a:schemeClr val="accent1"/>
                </a:solidFill>
                <a:latin typeface="Times New Roman" panose="02020603050405020304" charset="0"/>
                <a:cs typeface="Times New Roman" panose="02020603050405020304" charset="0"/>
                <a:sym typeface="+mn-ea"/>
              </a:rPr>
              <a:t>States an opinion and lists reasons</a:t>
            </a:r>
            <a:r>
              <a:rPr lang="zh-CN" altLang="en-US" sz="2400">
                <a:solidFill>
                  <a:schemeClr val="accent1"/>
                </a:solidFill>
                <a:latin typeface="Times New Roman" panose="02020603050405020304" charset="0"/>
                <a:cs typeface="Times New Roman" panose="02020603050405020304" charset="0"/>
                <a:sym typeface="+mn-ea"/>
              </a:rPr>
              <a:t>（</a:t>
            </a:r>
            <a:r>
              <a:rPr lang="en-US" altLang="zh-CN" sz="2400">
                <a:solidFill>
                  <a:schemeClr val="accent1"/>
                </a:solidFill>
                <a:latin typeface="Times New Roman" panose="02020603050405020304" charset="0"/>
                <a:cs typeface="Times New Roman" panose="02020603050405020304" charset="0"/>
                <a:sym typeface="+mn-ea"/>
              </a:rPr>
              <a:t>such as convenience, updates, eco-friendliness, and diversity</a:t>
            </a:r>
            <a:r>
              <a:rPr lang="zh-CN" altLang="en-US" sz="2400">
                <a:solidFill>
                  <a:schemeClr val="accent1"/>
                </a:solidFill>
                <a:latin typeface="Times New Roman" panose="02020603050405020304" charset="0"/>
                <a:cs typeface="Times New Roman" panose="02020603050405020304" charset="0"/>
                <a:sym typeface="+mn-ea"/>
              </a:rPr>
              <a:t>）</a:t>
            </a:r>
            <a:endParaRPr lang="zh-CN" altLang="en-US" sz="2400">
              <a:solidFill>
                <a:schemeClr val="accent1"/>
              </a:solidFill>
              <a:latin typeface="Times New Roman" panose="02020603050405020304" charset="0"/>
              <a:cs typeface="Times New Roman" panose="02020603050405020304" charset="0"/>
              <a:sym typeface="+mn-ea"/>
            </a:endParaRPr>
          </a:p>
        </p:txBody>
      </p:sp>
      <p:sp>
        <p:nvSpPr>
          <p:cNvPr id="13" name="文本框 12"/>
          <p:cNvSpPr txBox="1"/>
          <p:nvPr/>
        </p:nvSpPr>
        <p:spPr>
          <a:xfrm>
            <a:off x="5375910" y="4754880"/>
            <a:ext cx="5509260" cy="681355"/>
          </a:xfrm>
          <a:prstGeom prst="rect">
            <a:avLst/>
          </a:prstGeom>
          <a:noFill/>
        </p:spPr>
        <p:txBody>
          <a:bodyPr wrap="square" rtlCol="0">
            <a:spAutoFit/>
          </a:bodyPr>
          <a:lstStyle/>
          <a:p>
            <a:pPr marL="342900" lvl="0" indent="-342900" algn="l">
              <a:lnSpc>
                <a:spcPct val="80000"/>
              </a:lnSpc>
              <a:buClrTx/>
              <a:buSzTx/>
              <a:buFont typeface="Wingdings" panose="05000000000000000000" charset="0"/>
              <a:buChar char="u"/>
            </a:pPr>
            <a:r>
              <a:rPr lang="en-US" altLang="zh-CN" sz="2400">
                <a:latin typeface="Times New Roman" panose="02020603050405020304" charset="0"/>
                <a:cs typeface="Times New Roman" panose="02020603050405020304" charset="0"/>
                <a:sym typeface="+mn-ea"/>
              </a:rPr>
              <a:t>Simple Present Tense (main)</a:t>
            </a:r>
            <a:endParaRPr lang="en-US" altLang="zh-CN" sz="2400">
              <a:latin typeface="Times New Roman" panose="02020603050405020304" charset="0"/>
              <a:cs typeface="Times New Roman" panose="02020603050405020304" charset="0"/>
              <a:sym typeface="+mn-ea"/>
            </a:endParaRPr>
          </a:p>
          <a:p>
            <a:pPr lvl="0" algn="l">
              <a:lnSpc>
                <a:spcPct val="80000"/>
              </a:lnSpc>
              <a:buClrTx/>
              <a:buSzTx/>
              <a:buFont typeface="Wingdings" panose="05000000000000000000" charset="0"/>
            </a:pPr>
            <a:endParaRPr lang="en-US" altLang="zh-CN" sz="2400">
              <a:latin typeface="Times New Roman" panose="02020603050405020304" charset="0"/>
              <a:cs typeface="Times New Roman" panose="02020603050405020304" charset="0"/>
              <a:sym typeface="+mn-ea"/>
            </a:endParaRPr>
          </a:p>
        </p:txBody>
      </p:sp>
      <p:cxnSp>
        <p:nvCxnSpPr>
          <p:cNvPr id="27" name="直接连接符 26"/>
          <p:cNvCxnSpPr/>
          <p:nvPr/>
        </p:nvCxnSpPr>
        <p:spPr>
          <a:xfrm>
            <a:off x="263525" y="3572510"/>
            <a:ext cx="302450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1055370" y="5297170"/>
            <a:ext cx="230505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4" name="文本框 13"/>
          <p:cNvSpPr txBox="1"/>
          <p:nvPr/>
        </p:nvSpPr>
        <p:spPr>
          <a:xfrm>
            <a:off x="5591810" y="5516880"/>
            <a:ext cx="5198110" cy="423545"/>
          </a:xfrm>
          <a:prstGeom prst="rect">
            <a:avLst/>
          </a:prstGeom>
          <a:noFill/>
        </p:spPr>
        <p:txBody>
          <a:bodyPr wrap="square" rtlCol="0">
            <a:spAutoFit/>
          </a:bodyPr>
          <a:p>
            <a:pPr lvl="0" algn="l">
              <a:lnSpc>
                <a:spcPct val="90000"/>
              </a:lnSpc>
              <a:buClrTx/>
              <a:buSzTx/>
              <a:buFontTx/>
            </a:pPr>
            <a:r>
              <a:rPr lang="en-US" altLang="zh-CN" sz="2400">
                <a:solidFill>
                  <a:srgbClr val="FF0000"/>
                </a:solidFill>
                <a:latin typeface="Times New Roman" panose="02020603050405020304" charset="0"/>
                <a:cs typeface="Times New Roman" panose="02020603050405020304" charset="0"/>
                <a:sym typeface="+mn-ea"/>
              </a:rPr>
              <a:t>I, we,you</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sp>
        <p:nvSpPr>
          <p:cNvPr id="15" name="文本框 14"/>
          <p:cNvSpPr txBox="1"/>
          <p:nvPr/>
        </p:nvSpPr>
        <p:spPr>
          <a:xfrm>
            <a:off x="263525" y="5445760"/>
            <a:ext cx="3611245" cy="460375"/>
          </a:xfrm>
          <a:prstGeom prst="rect">
            <a:avLst/>
          </a:prstGeom>
        </p:spPr>
        <p:txBody>
          <a:bodyPr wrap="square">
            <a:spAutoFit/>
          </a:bodyPr>
          <a:p>
            <a:pPr marL="0" indent="0" algn="just" defTabSz="266700">
              <a:spcBef>
                <a:spcPct val="0"/>
              </a:spcBef>
              <a:spcAft>
                <a:spcPct val="0"/>
              </a:spcAft>
            </a:pPr>
            <a:r>
              <a:rPr lang="en-US" altLang="zh-CN" sz="2400" b="1">
                <a:solidFill>
                  <a:srgbClr val="000000"/>
                </a:solidFill>
                <a:latin typeface="Times New Roman" panose="02020603050405020304"/>
                <a:ea typeface="楷体" panose="02010609060101010101" charset="-122"/>
              </a:rPr>
              <a:t>Good morning,everyone!</a:t>
            </a:r>
            <a:endParaRPr lang="en-US" altLang="zh-CN" sz="2400" b="1">
              <a:solidFill>
                <a:srgbClr val="000000"/>
              </a:solidFill>
              <a:latin typeface="Times New Roman" panose="02020603050405020304"/>
              <a:ea typeface="楷体" panose="02010609060101010101" charset="-122"/>
            </a:endParaRPr>
          </a:p>
        </p:txBody>
      </p:sp>
      <p:sp>
        <p:nvSpPr>
          <p:cNvPr id="18" name="文本框 17"/>
          <p:cNvSpPr txBox="1"/>
          <p:nvPr/>
        </p:nvSpPr>
        <p:spPr>
          <a:xfrm>
            <a:off x="4079875" y="-99377"/>
            <a:ext cx="5080000" cy="521970"/>
          </a:xfrm>
          <a:prstGeom prst="rect">
            <a:avLst/>
          </a:prstGeom>
        </p:spPr>
        <p:txBody>
          <a:bodyPr>
            <a:spAutoFit/>
          </a:bodyPr>
          <a:p>
            <a:pPr marL="0" indent="0" algn="l"/>
            <a:r>
              <a:rPr lang="en-US" altLang="zh-CN" sz="2800" b="1" i="0">
                <a:solidFill>
                  <a:srgbClr val="0F1115"/>
                </a:solidFill>
                <a:latin typeface="Times New Roman" panose="02020603050405020304" charset="0"/>
                <a:ea typeface="quote-cjk-patch"/>
                <a:cs typeface="Times New Roman" panose="02020603050405020304" charset="0"/>
              </a:rPr>
              <a:t>Aspect</a:t>
            </a:r>
            <a:endParaRPr lang="en-US" altLang="zh-CN" sz="2800" b="1" i="0">
              <a:solidFill>
                <a:srgbClr val="0F1115"/>
              </a:solidFill>
              <a:latin typeface="Times New Roman" panose="02020603050405020304" charset="0"/>
              <a:ea typeface="quote-cjk-patch"/>
              <a:cs typeface="Times New Roman" panose="02020603050405020304" charset="0"/>
            </a:endParaRPr>
          </a:p>
        </p:txBody>
      </p:sp>
      <p:sp>
        <p:nvSpPr>
          <p:cNvPr id="19" name="文本框 18"/>
          <p:cNvSpPr txBox="1"/>
          <p:nvPr/>
        </p:nvSpPr>
        <p:spPr>
          <a:xfrm>
            <a:off x="7247890" y="-45085"/>
            <a:ext cx="1987550" cy="521970"/>
          </a:xfrm>
          <a:prstGeom prst="rect">
            <a:avLst/>
          </a:prstGeom>
        </p:spPr>
        <p:txBody>
          <a:bodyPr wrap="square">
            <a:spAutoFit/>
          </a:bodyPr>
          <a:p>
            <a:pPr lvl="0" algn="l">
              <a:buClrTx/>
              <a:buSzTx/>
              <a:buFontTx/>
            </a:pPr>
            <a:r>
              <a:rPr lang="en-US" altLang="zh-CN" sz="2800" b="1">
                <a:solidFill>
                  <a:srgbClr val="0F1115"/>
                </a:solidFill>
                <a:latin typeface="Times New Roman" panose="02020603050405020304" charset="0"/>
                <a:ea typeface="quote-cjk-patch"/>
                <a:cs typeface="Times New Roman" panose="02020603050405020304" charset="0"/>
                <a:sym typeface="+mn-ea"/>
              </a:rPr>
              <a:t>Key Points </a:t>
            </a:r>
            <a:endParaRPr lang="en-US" altLang="zh-CN" sz="2800" b="1">
              <a:solidFill>
                <a:srgbClr val="0F1115"/>
              </a:solidFill>
              <a:latin typeface="Times New Roman" panose="02020603050405020304" charset="0"/>
              <a:ea typeface="quote-cjk-patch"/>
              <a:cs typeface="Times New Roman" panose="02020603050405020304" charset="0"/>
              <a:sym typeface="+mn-ea"/>
            </a:endParaRPr>
          </a:p>
        </p:txBody>
      </p:sp>
      <p:sp>
        <p:nvSpPr>
          <p:cNvPr id="20" name="文本框 19"/>
          <p:cNvSpPr txBox="1"/>
          <p:nvPr/>
        </p:nvSpPr>
        <p:spPr>
          <a:xfrm>
            <a:off x="5591810" y="6021070"/>
            <a:ext cx="6096000" cy="386080"/>
          </a:xfrm>
          <a:prstGeom prst="rect">
            <a:avLst/>
          </a:prstGeom>
          <a:noFill/>
        </p:spPr>
        <p:txBody>
          <a:bodyPr wrap="square" rtlCol="0">
            <a:spAutoFit/>
          </a:bodyPr>
          <a:lstStyle/>
          <a:p>
            <a:pPr lvl="0" algn="l">
              <a:lnSpc>
                <a:spcPct val="80000"/>
              </a:lnSpc>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Formal and polite, persuasive yet friendly</a:t>
            </a:r>
            <a:endParaRPr lang="en-US" altLang="zh-CN" sz="2400">
              <a:latin typeface="Times New Roman" panose="02020603050405020304" charset="0"/>
              <a:cs typeface="Times New Roman" panose="02020603050405020304" charset="0"/>
              <a:sym typeface="+mn-ea"/>
            </a:endParaRPr>
          </a:p>
        </p:txBody>
      </p:sp>
      <p:sp>
        <p:nvSpPr>
          <p:cNvPr id="23" name="椭圆 22"/>
          <p:cNvSpPr/>
          <p:nvPr/>
        </p:nvSpPr>
        <p:spPr>
          <a:xfrm>
            <a:off x="596265" y="1412240"/>
            <a:ext cx="3263265" cy="50419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2000" b="1">
              <a:solidFill>
                <a:srgbClr val="FF0000"/>
              </a:solidFill>
            </a:endParaRPr>
          </a:p>
        </p:txBody>
      </p:sp>
      <p:cxnSp>
        <p:nvCxnSpPr>
          <p:cNvPr id="24" name="直接连接符 23"/>
          <p:cNvCxnSpPr/>
          <p:nvPr/>
        </p:nvCxnSpPr>
        <p:spPr>
          <a:xfrm flipV="1">
            <a:off x="1055370" y="4725035"/>
            <a:ext cx="230505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9" name="直接连接符 28"/>
          <p:cNvCxnSpPr/>
          <p:nvPr/>
        </p:nvCxnSpPr>
        <p:spPr>
          <a:xfrm flipV="1">
            <a:off x="1559560" y="2996565"/>
            <a:ext cx="1440180" cy="444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2565400" y="7110730"/>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animBg="1"/>
      <p:bldP spid="8" grpId="0"/>
      <p:bldP spid="11" grpId="0"/>
      <p:bldP spid="13" grpId="0"/>
      <p:bldP spid="14"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0200640" y="5085080"/>
            <a:ext cx="2011045" cy="1781810"/>
          </a:xfrm>
          <a:prstGeom prst="rect">
            <a:avLst/>
          </a:prstGeom>
        </p:spPr>
      </p:pic>
      <p:sp>
        <p:nvSpPr>
          <p:cNvPr id="22" name="文本框 21"/>
          <p:cNvSpPr txBox="1"/>
          <p:nvPr>
            <p:custDataLst>
              <p:tags r:id="rId2"/>
            </p:custDataLst>
          </p:nvPr>
        </p:nvSpPr>
        <p:spPr>
          <a:xfrm>
            <a:off x="263525" y="116840"/>
            <a:ext cx="2610485" cy="576580"/>
          </a:xfrm>
          <a:prstGeom prst="rect">
            <a:avLst/>
          </a:prstGeom>
          <a:solidFill>
            <a:srgbClr val="72BFC5"/>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207260" y="980440"/>
            <a:ext cx="2550160" cy="550545"/>
          </a:xfrm>
          <a:prstGeom prst="rect">
            <a:avLst/>
          </a:prstGeom>
          <a:noFill/>
        </p:spPr>
        <p:txBody>
          <a:bodyPr wrap="square" rtlCol="0">
            <a:noAutofit/>
          </a:bodyPr>
          <a:p>
            <a:r>
              <a:rPr lang="en-US" altLang="zh-CN" sz="3600" b="1" dirty="0">
                <a:solidFill>
                  <a:srgbClr val="0070C0"/>
                </a:solidFill>
                <a:sym typeface="+mn-ea"/>
              </a:rPr>
              <a:t>Opening</a:t>
            </a:r>
            <a:endParaRPr lang="en-US" altLang="zh-CN" sz="3600" b="1" dirty="0">
              <a:solidFill>
                <a:srgbClr val="0070C0"/>
              </a:solidFill>
              <a:sym typeface="+mn-ea"/>
            </a:endParaRPr>
          </a:p>
        </p:txBody>
      </p:sp>
      <p:sp>
        <p:nvSpPr>
          <p:cNvPr id="16" name="左大括号 15"/>
          <p:cNvSpPr/>
          <p:nvPr/>
        </p:nvSpPr>
        <p:spPr>
          <a:xfrm>
            <a:off x="4367530" y="908685"/>
            <a:ext cx="464820" cy="9105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0" name="文本框 19"/>
          <p:cNvSpPr txBox="1"/>
          <p:nvPr/>
        </p:nvSpPr>
        <p:spPr>
          <a:xfrm>
            <a:off x="2199640" y="2922905"/>
            <a:ext cx="1463675" cy="541020"/>
          </a:xfrm>
          <a:prstGeom prst="rect">
            <a:avLst/>
          </a:prstGeom>
          <a:noFill/>
        </p:spPr>
        <p:txBody>
          <a:bodyPr wrap="square" rtlCol="0">
            <a:noAutofit/>
          </a:bodyPr>
          <a:p>
            <a:r>
              <a:rPr lang="en-US" altLang="zh-CN" sz="3600" b="1" dirty="0">
                <a:solidFill>
                  <a:srgbClr val="0070C0"/>
                </a:solidFill>
                <a:sym typeface="+mn-ea"/>
              </a:rPr>
              <a:t>Body</a:t>
            </a:r>
            <a:endParaRPr lang="en-US" altLang="zh-CN" sz="3600" b="1" dirty="0">
              <a:solidFill>
                <a:srgbClr val="0070C0"/>
              </a:solidFill>
              <a:sym typeface="+mn-ea"/>
            </a:endParaRPr>
          </a:p>
        </p:txBody>
      </p:sp>
      <p:sp>
        <p:nvSpPr>
          <p:cNvPr id="19" name="文本框 18"/>
          <p:cNvSpPr txBox="1"/>
          <p:nvPr/>
        </p:nvSpPr>
        <p:spPr>
          <a:xfrm>
            <a:off x="2135505" y="5138420"/>
            <a:ext cx="2409190" cy="531495"/>
          </a:xfrm>
          <a:prstGeom prst="rect">
            <a:avLst/>
          </a:prstGeom>
          <a:noFill/>
        </p:spPr>
        <p:txBody>
          <a:bodyPr wrap="square" rtlCol="0">
            <a:noAutofit/>
          </a:bodyPr>
          <a:p>
            <a:r>
              <a:rPr lang="en-US" altLang="zh-CN" sz="3600" b="1" dirty="0">
                <a:solidFill>
                  <a:srgbClr val="0070C0"/>
                </a:solidFill>
                <a:sym typeface="+mn-ea"/>
              </a:rPr>
              <a:t>Closing</a:t>
            </a:r>
            <a:endParaRPr lang="en-US" altLang="zh-CN" sz="3600" b="1" dirty="0">
              <a:solidFill>
                <a:srgbClr val="0070C0"/>
              </a:solidFill>
              <a:sym typeface="+mn-ea"/>
            </a:endParaRPr>
          </a:p>
        </p:txBody>
      </p:sp>
      <p:sp>
        <p:nvSpPr>
          <p:cNvPr id="7" name="左大括号 6"/>
          <p:cNvSpPr/>
          <p:nvPr/>
        </p:nvSpPr>
        <p:spPr>
          <a:xfrm>
            <a:off x="1559560" y="1145540"/>
            <a:ext cx="624840" cy="43973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90170" y="2852420"/>
            <a:ext cx="2348865" cy="521970"/>
          </a:xfrm>
          <a:prstGeom prst="rect">
            <a:avLst/>
          </a:prstGeom>
          <a:noFill/>
        </p:spPr>
        <p:txBody>
          <a:bodyPr wrap="square" rtlCol="0">
            <a:noAutofit/>
          </a:bodyPr>
          <a:p>
            <a:pPr lvl="0" algn="l">
              <a:buClrTx/>
              <a:buSzTx/>
              <a:buFontTx/>
            </a:pPr>
            <a:r>
              <a:rPr lang="en-US" altLang="zh-CN" sz="2800" b="1">
                <a:solidFill>
                  <a:srgbClr val="C00000"/>
                </a:solidFill>
                <a:sym typeface="+mn-ea"/>
              </a:rPr>
              <a:t>express opinion</a:t>
            </a:r>
            <a:endParaRPr lang="en-US" altLang="zh-CN" sz="2800" b="1">
              <a:solidFill>
                <a:srgbClr val="C00000"/>
              </a:solidFill>
              <a:sym typeface="+mn-ea"/>
            </a:endParaRPr>
          </a:p>
        </p:txBody>
      </p:sp>
      <p:sp>
        <p:nvSpPr>
          <p:cNvPr id="8" name="文本框 7"/>
          <p:cNvSpPr txBox="1"/>
          <p:nvPr/>
        </p:nvSpPr>
        <p:spPr>
          <a:xfrm>
            <a:off x="4780280" y="620395"/>
            <a:ext cx="7239635" cy="583565"/>
          </a:xfrm>
          <a:prstGeom prst="rect">
            <a:avLst/>
          </a:prstGeom>
          <a:noFill/>
        </p:spPr>
        <p:txBody>
          <a:bodyPr wrap="square" rtlCol="0">
            <a:spAutoFit/>
          </a:bodyPr>
          <a:p>
            <a:r>
              <a:rPr lang="en-US" altLang="zh-CN" sz="3200">
                <a:solidFill>
                  <a:srgbClr val="FF0000"/>
                </a:solidFill>
                <a:latin typeface="Times New Roman" panose="02020603050405020304" charset="0"/>
                <a:cs typeface="Times New Roman" panose="02020603050405020304" charset="0"/>
              </a:rPr>
              <a:t>Greeting</a:t>
            </a:r>
            <a:r>
              <a:rPr lang="en-US" altLang="zh-CN" sz="3200" b="1">
                <a:solidFill>
                  <a:schemeClr val="accent2"/>
                </a:solidFill>
                <a:sym typeface="+mn-ea"/>
              </a:rPr>
              <a:t>(Given)</a:t>
            </a:r>
            <a:r>
              <a:rPr lang="en-US" altLang="zh-CN" sz="3200">
                <a:solidFill>
                  <a:schemeClr val="tx1"/>
                </a:solidFill>
                <a:latin typeface="Times New Roman" panose="02020603050405020304" charset="0"/>
                <a:cs typeface="Times New Roman" panose="02020603050405020304" charset="0"/>
              </a:rPr>
              <a:t>+background information</a:t>
            </a:r>
            <a:endParaRPr lang="en-US" altLang="zh-CN" sz="3200" b="1">
              <a:solidFill>
                <a:schemeClr val="accent2"/>
              </a:solidFill>
            </a:endParaRPr>
          </a:p>
        </p:txBody>
      </p:sp>
      <p:sp>
        <p:nvSpPr>
          <p:cNvPr id="10" name="文本框 9"/>
          <p:cNvSpPr txBox="1"/>
          <p:nvPr/>
        </p:nvSpPr>
        <p:spPr>
          <a:xfrm>
            <a:off x="4799965" y="1412240"/>
            <a:ext cx="660654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sym typeface="+mn-ea"/>
              </a:rPr>
              <a:t>State your position </a:t>
            </a:r>
            <a:r>
              <a:rPr lang="en-US" altLang="zh-CN" sz="3200">
                <a:solidFill>
                  <a:srgbClr val="FF0000"/>
                </a:solidFill>
                <a:latin typeface="Times New Roman" panose="02020603050405020304" charset="0"/>
                <a:cs typeface="Times New Roman" panose="02020603050405020304" charset="0"/>
                <a:sym typeface="+mn-ea"/>
              </a:rPr>
              <a:t>clearly</a:t>
            </a:r>
            <a:endParaRPr lang="en-US" altLang="zh-CN" sz="3200">
              <a:solidFill>
                <a:srgbClr val="FF0000"/>
              </a:solidFill>
              <a:latin typeface="Times New Roman" panose="02020603050405020304" charset="0"/>
              <a:cs typeface="Times New Roman" panose="02020603050405020304" charset="0"/>
              <a:sym typeface="+mn-ea"/>
            </a:endParaRPr>
          </a:p>
          <a:p>
            <a:endParaRPr lang="en-US" altLang="zh-CN" sz="3200" b="1">
              <a:solidFill>
                <a:srgbClr val="FF0000"/>
              </a:solidFill>
            </a:endParaRPr>
          </a:p>
        </p:txBody>
      </p:sp>
      <p:sp>
        <p:nvSpPr>
          <p:cNvPr id="26" name="文本框 25"/>
          <p:cNvSpPr txBox="1"/>
          <p:nvPr/>
        </p:nvSpPr>
        <p:spPr>
          <a:xfrm>
            <a:off x="4008120" y="5229225"/>
            <a:ext cx="7529195" cy="583565"/>
          </a:xfrm>
          <a:prstGeom prst="rect">
            <a:avLst/>
          </a:prstGeom>
          <a:noFill/>
        </p:spPr>
        <p:txBody>
          <a:bodyPr wrap="square" rtlCol="0">
            <a:spAutoFit/>
          </a:bodyPr>
          <a:p>
            <a:r>
              <a:rPr lang="en-US" altLang="zh-CN" sz="3200">
                <a:solidFill>
                  <a:schemeClr val="tx1"/>
                </a:solidFill>
              </a:rPr>
              <a:t>Summarize/</a:t>
            </a:r>
            <a:r>
              <a:rPr lang="en-US" altLang="zh-CN" sz="3200">
                <a:solidFill>
                  <a:srgbClr val="00B050"/>
                </a:solidFill>
                <a:sym typeface="+mn-ea"/>
              </a:rPr>
              <a:t>anticipate</a:t>
            </a:r>
            <a:r>
              <a:rPr lang="en-US" altLang="zh-CN" sz="3200">
                <a:solidFill>
                  <a:schemeClr val="tx1"/>
                </a:solidFill>
                <a:sym typeface="+mn-ea"/>
              </a:rPr>
              <a:t>+</a:t>
            </a:r>
            <a:r>
              <a:rPr lang="en-US" altLang="zh-CN" sz="3200">
                <a:solidFill>
                  <a:srgbClr val="FF0000"/>
                </a:solidFill>
              </a:rPr>
              <a:t>appreciate</a:t>
            </a:r>
            <a:endParaRPr lang="en-US" altLang="zh-CN" sz="3200">
              <a:solidFill>
                <a:srgbClr val="FF0000"/>
              </a:solidFill>
            </a:endParaRPr>
          </a:p>
        </p:txBody>
      </p:sp>
      <p:sp>
        <p:nvSpPr>
          <p:cNvPr id="2" name="文本框 1"/>
          <p:cNvSpPr txBox="1"/>
          <p:nvPr/>
        </p:nvSpPr>
        <p:spPr>
          <a:xfrm>
            <a:off x="4151630" y="2818765"/>
            <a:ext cx="4689475" cy="645160"/>
          </a:xfrm>
          <a:prstGeom prst="rect">
            <a:avLst/>
          </a:prstGeom>
          <a:noFill/>
        </p:spPr>
        <p:txBody>
          <a:bodyPr wrap="square" rtlCol="0" anchor="t">
            <a:spAutoFit/>
          </a:bodyPr>
          <a:p>
            <a:pPr lvl="0" algn="l">
              <a:buClrTx/>
              <a:buSzTx/>
              <a:buFontTx/>
            </a:pPr>
            <a:r>
              <a:rPr lang="en-US" altLang="zh-CN" sz="3600">
                <a:solidFill>
                  <a:srgbClr val="FF0000"/>
                </a:solidFill>
                <a:latin typeface="Times New Roman" panose="02020603050405020304" charset="0"/>
                <a:cs typeface="Times New Roman" panose="02020603050405020304" charset="0"/>
                <a:sym typeface="+mn-ea"/>
              </a:rPr>
              <a:t>reasons</a:t>
            </a:r>
            <a:r>
              <a:rPr lang="en-US" altLang="zh-CN" sz="3600">
                <a:latin typeface="Times New Roman" panose="02020603050405020304" charset="0"/>
                <a:cs typeface="Times New Roman" panose="02020603050405020304" charset="0"/>
                <a:sym typeface="+mn-ea"/>
              </a:rPr>
              <a:t> for your choice</a:t>
            </a:r>
            <a:endParaRPr lang="en-US" altLang="zh-CN" sz="3600">
              <a:latin typeface="Times New Roman" panose="02020603050405020304" charset="0"/>
              <a:cs typeface="Times New Roman" panose="02020603050405020304" charset="0"/>
              <a:sym typeface="+mn-ea"/>
            </a:endParaRPr>
          </a:p>
        </p:txBody>
      </p:sp>
      <p:sp>
        <p:nvSpPr>
          <p:cNvPr id="13" name="文本框 12"/>
          <p:cNvSpPr txBox="1"/>
          <p:nvPr/>
        </p:nvSpPr>
        <p:spPr>
          <a:xfrm>
            <a:off x="4439920" y="4220845"/>
            <a:ext cx="4637405" cy="521970"/>
          </a:xfrm>
          <a:prstGeom prst="rect">
            <a:avLst/>
          </a:prstGeom>
          <a:noFill/>
        </p:spPr>
        <p:txBody>
          <a:bodyPr wrap="square" rtlCol="0">
            <a:spAutoFit/>
          </a:bodyPr>
          <a:p>
            <a:r>
              <a:rPr lang="en-US" altLang="zh-CN" sz="2800">
                <a:solidFill>
                  <a:srgbClr val="FF0000"/>
                </a:solidFill>
              </a:rPr>
              <a:t>benefits/drawbacks</a:t>
            </a:r>
            <a:endParaRPr lang="en-US" altLang="zh-CN" sz="2800">
              <a:solidFill>
                <a:srgbClr val="FF0000"/>
              </a:solidFill>
            </a:endParaRPr>
          </a:p>
        </p:txBody>
      </p:sp>
      <p:sp>
        <p:nvSpPr>
          <p:cNvPr id="14" name="下箭头 13"/>
          <p:cNvSpPr/>
          <p:nvPr/>
        </p:nvSpPr>
        <p:spPr>
          <a:xfrm>
            <a:off x="5447665" y="3572510"/>
            <a:ext cx="359410" cy="6419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nvSpPr>
        <p:spPr>
          <a:xfrm>
            <a:off x="5951855" y="3500755"/>
            <a:ext cx="655955" cy="829945"/>
          </a:xfrm>
          <a:prstGeom prst="rect">
            <a:avLst/>
          </a:prstGeom>
          <a:noFill/>
        </p:spPr>
        <p:txBody>
          <a:bodyPr wrap="square" rtlCol="0" anchor="t">
            <a:spAutoFit/>
          </a:bodyPr>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4" grpId="0" bldLvl="0" animBg="1"/>
      <p:bldP spid="24" grpId="0"/>
      <p:bldP spid="1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sarah-sheedy-wG26ifbU1ME-unsplash"/>
          <p:cNvPicPr>
            <a:picLocks noChangeAspect="1"/>
          </p:cNvPicPr>
          <p:nvPr>
            <p:custDataLst>
              <p:tags r:id="rId1"/>
            </p:custDataLst>
          </p:nvPr>
        </p:nvPicPr>
        <p:blipFill>
          <a:blip r:embed="rId2" cstate="screen"/>
          <a:srcRect l="11436" r="11436"/>
          <a:stretch>
            <a:fillRect/>
          </a:stretch>
        </p:blipFill>
        <p:spPr>
          <a:xfrm>
            <a:off x="8472120" y="-27305"/>
            <a:ext cx="3521368" cy="2076450"/>
          </a:xfrm>
          <a:custGeom>
            <a:avLst/>
            <a:gdLst/>
            <a:ahLst/>
            <a:cxnLst>
              <a:cxn ang="3">
                <a:pos x="hc" y="t"/>
              </a:cxn>
              <a:cxn ang="cd2">
                <a:pos x="l" y="vc"/>
              </a:cxn>
              <a:cxn ang="cd4">
                <a:pos x="hc" y="b"/>
              </a:cxn>
              <a:cxn ang="0">
                <a:pos x="r" y="vc"/>
              </a:cxn>
            </a:cxnLst>
            <a:rect l="l" t="t" r="r" b="b"/>
            <a:pathLst>
              <a:path w="8533" h="5032">
                <a:moveTo>
                  <a:pt x="387" y="0"/>
                </a:moveTo>
                <a:lnTo>
                  <a:pt x="8146" y="0"/>
                </a:lnTo>
                <a:cubicBezTo>
                  <a:pt x="8360" y="0"/>
                  <a:pt x="8533" y="173"/>
                  <a:pt x="8533" y="387"/>
                </a:cubicBezTo>
                <a:lnTo>
                  <a:pt x="8533" y="4645"/>
                </a:lnTo>
                <a:cubicBezTo>
                  <a:pt x="8533" y="4859"/>
                  <a:pt x="8360" y="5032"/>
                  <a:pt x="8146" y="5032"/>
                </a:cubicBezTo>
                <a:lnTo>
                  <a:pt x="387" y="5032"/>
                </a:lnTo>
                <a:cubicBezTo>
                  <a:pt x="173" y="5032"/>
                  <a:pt x="0" y="4859"/>
                  <a:pt x="0" y="4645"/>
                </a:cubicBezTo>
                <a:lnTo>
                  <a:pt x="0" y="387"/>
                </a:lnTo>
                <a:cubicBezTo>
                  <a:pt x="0" y="173"/>
                  <a:pt x="173" y="0"/>
                  <a:pt x="387" y="0"/>
                </a:cubicBezTo>
                <a:close/>
              </a:path>
            </a:pathLst>
          </a:custGeom>
          <a:ln w="60325">
            <a:gradFill>
              <a:gsLst>
                <a:gs pos="0">
                  <a:schemeClr val="accent1">
                    <a:alpha val="34000"/>
                  </a:schemeClr>
                </a:gs>
                <a:gs pos="100000">
                  <a:schemeClr val="accent1">
                    <a:alpha val="80000"/>
                  </a:schemeClr>
                </a:gs>
              </a:gsLst>
              <a:lin ang="5400000" scaled="1"/>
            </a:gradFill>
          </a:ln>
          <a:effectLst>
            <a:reflection blurRad="6350" stA="25000" endA="300" endPos="32000" dist="12700" dir="5400000" sy="-100000" algn="bl" rotWithShape="0"/>
          </a:effectLst>
          <a:scene3d>
            <a:camera prst="perspectiveLeft"/>
            <a:lightRig rig="threePt" dir="t"/>
          </a:scene3d>
        </p:spPr>
      </p:pic>
      <p:sp>
        <p:nvSpPr>
          <p:cNvPr id="17" name="文本框 16"/>
          <p:cNvSpPr txBox="1"/>
          <p:nvPr/>
        </p:nvSpPr>
        <p:spPr>
          <a:xfrm>
            <a:off x="767080" y="980440"/>
            <a:ext cx="2550160" cy="550545"/>
          </a:xfrm>
          <a:prstGeom prst="rect">
            <a:avLst/>
          </a:prstGeom>
          <a:noFill/>
        </p:spPr>
        <p:txBody>
          <a:bodyPr wrap="square" rtlCol="0">
            <a:noAutofit/>
          </a:bodyPr>
          <a:p>
            <a:r>
              <a:rPr lang="en-US" altLang="zh-CN" sz="2800" b="1" dirty="0">
                <a:solidFill>
                  <a:srgbClr val="0070C0"/>
                </a:solidFill>
                <a:sym typeface="+mn-ea"/>
              </a:rPr>
              <a:t>Opening</a:t>
            </a:r>
            <a:endParaRPr lang="en-US" altLang="zh-CN" sz="2800" b="1" dirty="0">
              <a:solidFill>
                <a:srgbClr val="0070C0"/>
              </a:solidFill>
              <a:sym typeface="+mn-ea"/>
            </a:endParaRPr>
          </a:p>
        </p:txBody>
      </p:sp>
      <p:sp>
        <p:nvSpPr>
          <p:cNvPr id="66" name="文本框 65"/>
          <p:cNvSpPr txBox="1"/>
          <p:nvPr>
            <p:custDataLst>
              <p:tags r:id="rId3"/>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4" name="文本框 3"/>
          <p:cNvSpPr txBox="1"/>
          <p:nvPr/>
        </p:nvSpPr>
        <p:spPr>
          <a:xfrm>
            <a:off x="335280" y="3644900"/>
            <a:ext cx="10965180" cy="1602105"/>
          </a:xfrm>
          <a:prstGeom prst="rect">
            <a:avLst/>
          </a:prstGeom>
          <a:solidFill>
            <a:srgbClr val="FDE2FD">
              <a:alpha val="40000"/>
            </a:srgbClr>
          </a:solidFill>
        </p:spPr>
        <p:txBody>
          <a:bodyPr wrap="square" rtlCol="0">
            <a:noAutofit/>
          </a:bodyPr>
          <a:p>
            <a:pPr lvl="0" algn="l">
              <a:buClrTx/>
              <a:buSzTx/>
              <a:buFontTx/>
            </a:pPr>
            <a:r>
              <a:rPr lang="en-US" altLang="zh-CN" sz="2400" b="1" i="1">
                <a:solidFill>
                  <a:srgbClr val="FF0000"/>
                </a:solidFill>
                <a:sym typeface="+mn-ea"/>
              </a:rPr>
              <a:t>Version 2</a:t>
            </a:r>
            <a:endParaRPr lang="en-US" altLang="zh-CN" sz="2400">
              <a:solidFill>
                <a:schemeClr val="tx1"/>
              </a:solidFill>
              <a:sym typeface="+mn-ea"/>
            </a:endParaRPr>
          </a:p>
          <a:p>
            <a:pPr lvl="0" algn="l">
              <a:buClrTx/>
              <a:buSzTx/>
              <a:buFontTx/>
            </a:pPr>
            <a:r>
              <a:rPr lang="en-US" altLang="zh-CN" sz="2400">
                <a:solidFill>
                  <a:srgbClr val="000000"/>
                </a:solidFill>
                <a:latin typeface="Times New Roman" panose="02020603050405020304" charset="0"/>
                <a:ea typeface="楷体" panose="02010609060101010101" charset="-122"/>
                <a:cs typeface="Times New Roman" panose="02020603050405020304" charset="0"/>
                <a:sym typeface="+mn-ea"/>
              </a:rPr>
              <a:t>Good morning,every one! </a:t>
            </a:r>
            <a:r>
              <a:rPr lang="en-US" altLang="zh-CN" sz="2400">
                <a:solidFill>
                  <a:srgbClr val="FF0000"/>
                </a:solidFill>
                <a:latin typeface="Times New Roman" panose="02020603050405020304" charset="0"/>
                <a:ea typeface="楷体" panose="02010609060101010101" charset="-122"/>
                <a:cs typeface="Times New Roman" panose="02020603050405020304" charset="0"/>
              </a:rPr>
              <a:t>When it comes to</a:t>
            </a:r>
            <a:r>
              <a:rPr lang="en-US" altLang="zh-CN" sz="2400">
                <a:solidFill>
                  <a:srgbClr val="000000"/>
                </a:solidFill>
                <a:latin typeface="Times New Roman" panose="02020603050405020304" charset="0"/>
                <a:ea typeface="楷体" panose="02010609060101010101" charset="-122"/>
                <a:cs typeface="Times New Roman" panose="02020603050405020304" charset="0"/>
              </a:rPr>
              <a:t> </a:t>
            </a:r>
            <a:r>
              <a:rPr lang="en-US" altLang="zh-CN" sz="2400">
                <a:latin typeface="Times New Roman" panose="02020603050405020304" charset="0"/>
                <a:cs typeface="Times New Roman" panose="02020603050405020304" charset="0"/>
                <a:sym typeface="+mn-ea"/>
              </a:rPr>
              <a:t>whether the library should buy e-books and e-magazines, </a:t>
            </a:r>
            <a:r>
              <a:rPr lang="en-US" altLang="zh-CN" sz="2400">
                <a:solidFill>
                  <a:srgbClr val="FF0000"/>
                </a:solidFill>
                <a:latin typeface="Times New Roman" panose="02020603050405020304" charset="0"/>
                <a:cs typeface="Times New Roman" panose="02020603050405020304" charset="0"/>
                <a:sym typeface="+mn-ea"/>
              </a:rPr>
              <a:t>I firmly believe that </a:t>
            </a:r>
            <a:r>
              <a:rPr lang="en-US" altLang="zh-CN" sz="2400">
                <a:solidFill>
                  <a:srgbClr val="FF0000"/>
                </a:solidFill>
                <a:latin typeface="Times New Roman" panose="02020603050405020304" charset="0"/>
                <a:ea typeface="楷体" panose="02010609060101010101" charset="-122"/>
                <a:cs typeface="Times New Roman" panose="02020603050405020304" charset="0"/>
              </a:rPr>
              <a:t>integrating/embracing</a:t>
            </a:r>
            <a:r>
              <a:rPr lang="en-US" altLang="zh-CN" sz="2400">
                <a:solidFill>
                  <a:srgbClr val="000000"/>
                </a:solidFill>
                <a:latin typeface="Times New Roman" panose="02020603050405020304" charset="0"/>
                <a:ea typeface="楷体" panose="02010609060101010101" charset="-122"/>
                <a:cs typeface="Times New Roman" panose="02020603050405020304" charset="0"/>
              </a:rPr>
              <a:t> digital resources is a crucial strategic move for the library's future.</a:t>
            </a:r>
            <a:r>
              <a:rPr lang="zh-CN" altLang="en-US" sz="2400" b="1">
                <a:solidFill>
                  <a:srgbClr val="FF0000"/>
                </a:solidFill>
                <a:latin typeface="Times New Roman" panose="02020603050405020304"/>
                <a:ea typeface="楷体" panose="02010609060101010101" charset="-122"/>
              </a:rPr>
              <a:t>（宾语从句，</a:t>
            </a:r>
            <a:r>
              <a:rPr lang="en-US" altLang="zh-CN" sz="2400" b="1">
                <a:solidFill>
                  <a:srgbClr val="FF0000"/>
                </a:solidFill>
                <a:latin typeface="Times New Roman" panose="02020603050405020304"/>
                <a:ea typeface="楷体" panose="02010609060101010101" charset="-122"/>
              </a:rPr>
              <a:t>doing</a:t>
            </a:r>
            <a:r>
              <a:rPr lang="zh-CN" altLang="en-US" sz="2400" b="1">
                <a:solidFill>
                  <a:srgbClr val="FF0000"/>
                </a:solidFill>
                <a:latin typeface="Times New Roman" panose="02020603050405020304"/>
                <a:ea typeface="楷体" panose="02010609060101010101" charset="-122"/>
              </a:rPr>
              <a:t>作主语）</a:t>
            </a:r>
            <a:endParaRPr lang="en-US" altLang="zh-CN" sz="2400" b="1">
              <a:solidFill>
                <a:srgbClr val="000000"/>
              </a:solidFill>
              <a:latin typeface="Times New Roman" panose="02020603050405020304"/>
              <a:ea typeface="楷体" panose="02010609060101010101" charset="-122"/>
            </a:endParaRPr>
          </a:p>
          <a:p>
            <a:pPr lvl="0" algn="l">
              <a:buClrTx/>
              <a:buSzTx/>
              <a:buFontTx/>
            </a:pPr>
            <a:endParaRPr lang="en-US" altLang="zh-CN" sz="2400">
              <a:solidFill>
                <a:schemeClr val="tx1"/>
              </a:solidFill>
              <a:sym typeface="+mn-ea"/>
            </a:endParaRPr>
          </a:p>
        </p:txBody>
      </p:sp>
      <p:sp>
        <p:nvSpPr>
          <p:cNvPr id="5" name="文本框 4"/>
          <p:cNvSpPr txBox="1"/>
          <p:nvPr/>
        </p:nvSpPr>
        <p:spPr>
          <a:xfrm>
            <a:off x="407670" y="1988820"/>
            <a:ext cx="10885170" cy="1570355"/>
          </a:xfrm>
          <a:prstGeom prst="rect">
            <a:avLst/>
          </a:prstGeom>
          <a:solidFill>
            <a:schemeClr val="accent1"/>
          </a:solidFill>
        </p:spPr>
        <p:txBody>
          <a:bodyPr wrap="square" rtlCol="0">
            <a:noAutofit/>
          </a:bodyPr>
          <a:p>
            <a:pPr lvl="0" algn="l">
              <a:buClrTx/>
              <a:buSzTx/>
              <a:buFontTx/>
            </a:pPr>
            <a:r>
              <a:rPr lang="en-US" altLang="zh-CN" sz="2400" b="1" i="1">
                <a:solidFill>
                  <a:srgbClr val="FF0000"/>
                </a:solidFill>
                <a:sym typeface="+mn-ea"/>
              </a:rPr>
              <a:t>Version 1</a:t>
            </a:r>
            <a:endParaRPr lang="en-US" altLang="zh-CN" sz="2400">
              <a:solidFill>
                <a:schemeClr val="tx1"/>
              </a:solidFill>
              <a:sym typeface="+mn-ea"/>
            </a:endParaRPr>
          </a:p>
          <a:p>
            <a:pPr marL="0" indent="0" algn="just" defTabSz="266700">
              <a:spcBef>
                <a:spcPct val="0"/>
              </a:spcBef>
              <a:spcAft>
                <a:spcPct val="0"/>
              </a:spcAft>
            </a:pPr>
            <a:r>
              <a:rPr lang="en-US" altLang="zh-CN" sz="2400">
                <a:solidFill>
                  <a:srgbClr val="000000"/>
                </a:solidFill>
                <a:latin typeface="Times New Roman" panose="02020603050405020304" charset="0"/>
                <a:ea typeface="楷体" panose="02010609060101010101" charset="-122"/>
                <a:cs typeface="Times New Roman" panose="02020603050405020304" charset="0"/>
                <a:sym typeface="+mn-ea"/>
              </a:rPr>
              <a:t>Good morning,everyone! </a:t>
            </a:r>
            <a:r>
              <a:rPr lang="en-US" altLang="zh-CN" sz="2400">
                <a:solidFill>
                  <a:srgbClr val="FF0000"/>
                </a:solidFill>
                <a:latin typeface="Times New Roman" panose="02020603050405020304" charset="0"/>
                <a:cs typeface="Times New Roman" panose="02020603050405020304" charset="0"/>
                <a:sym typeface="+mn-ea"/>
              </a:rPr>
              <a:t>On the issue of</a:t>
            </a:r>
            <a:r>
              <a:rPr lang="en-US" altLang="zh-CN" sz="2400">
                <a:solidFill>
                  <a:schemeClr val="tx1"/>
                </a:solidFill>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whether the library should buy e-books and e-magazines</a:t>
            </a:r>
            <a:r>
              <a:rPr lang="en-US" altLang="zh-CN" sz="2400">
                <a:solidFill>
                  <a:schemeClr val="tx1"/>
                </a:solidFill>
                <a:latin typeface="Times New Roman" panose="02020603050405020304" charset="0"/>
                <a:cs typeface="Times New Roman" panose="02020603050405020304" charset="0"/>
                <a:sym typeface="+mn-ea"/>
              </a:rPr>
              <a:t>, </a:t>
            </a:r>
            <a:r>
              <a:rPr lang="en-US" altLang="zh-CN" sz="2400">
                <a:solidFill>
                  <a:srgbClr val="FF0000"/>
                </a:solidFill>
                <a:latin typeface="Times New Roman" panose="02020603050405020304" charset="0"/>
                <a:cs typeface="Times New Roman" panose="02020603050405020304" charset="0"/>
                <a:sym typeface="+mn-ea"/>
              </a:rPr>
              <a:t>my firm belief is that</a:t>
            </a:r>
            <a:r>
              <a:rPr lang="en-US" altLang="zh-CN" sz="2400">
                <a:solidFill>
                  <a:schemeClr val="tx1"/>
                </a:solidFill>
                <a:latin typeface="Times New Roman" panose="02020603050405020304" charset="0"/>
                <a:cs typeface="Times New Roman" panose="02020603050405020304" charset="0"/>
                <a:sym typeface="+mn-ea"/>
              </a:rPr>
              <a:t> the library has a responsibility to modernize its collection.</a:t>
            </a:r>
            <a:r>
              <a:rPr lang="zh-CN" altLang="en-US" sz="2400" b="1">
                <a:solidFill>
                  <a:srgbClr val="FF0000"/>
                </a:solidFill>
                <a:latin typeface="Times New Roman" panose="02020603050405020304"/>
                <a:ea typeface="楷体" panose="02010609060101010101" charset="-122"/>
                <a:sym typeface="+mn-ea"/>
              </a:rPr>
              <a:t>(表语从句)</a:t>
            </a:r>
            <a:endParaRPr lang="zh-CN" altLang="en-US" sz="2400" b="1">
              <a:solidFill>
                <a:srgbClr val="FF0000"/>
              </a:solidFill>
              <a:latin typeface="Times New Roman" panose="02020603050405020304"/>
              <a:ea typeface="楷体" panose="02010609060101010101" charset="-122"/>
              <a:sym typeface="+mn-ea"/>
            </a:endParaRPr>
          </a:p>
        </p:txBody>
      </p:sp>
      <p:sp>
        <p:nvSpPr>
          <p:cNvPr id="16" name="左大括号 15"/>
          <p:cNvSpPr/>
          <p:nvPr/>
        </p:nvSpPr>
        <p:spPr>
          <a:xfrm>
            <a:off x="2568575" y="836930"/>
            <a:ext cx="464820" cy="9105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 name="文本框 1"/>
          <p:cNvSpPr txBox="1"/>
          <p:nvPr/>
        </p:nvSpPr>
        <p:spPr>
          <a:xfrm>
            <a:off x="2927350" y="332740"/>
            <a:ext cx="5447665" cy="1076325"/>
          </a:xfrm>
          <a:prstGeom prst="rect">
            <a:avLst/>
          </a:prstGeom>
          <a:noFill/>
        </p:spPr>
        <p:txBody>
          <a:bodyPr wrap="square" rtlCol="0">
            <a:spAutoFit/>
          </a:bodyPr>
          <a:p>
            <a:r>
              <a:rPr lang="en-US" altLang="zh-CN" sz="3200">
                <a:solidFill>
                  <a:srgbClr val="FF0000"/>
                </a:solidFill>
                <a:latin typeface="Times New Roman" panose="02020603050405020304" charset="0"/>
                <a:cs typeface="Times New Roman" panose="02020603050405020304" charset="0"/>
              </a:rPr>
              <a:t>Greeting</a:t>
            </a:r>
            <a:r>
              <a:rPr lang="en-US" altLang="zh-CN" sz="3200" b="1">
                <a:solidFill>
                  <a:schemeClr val="accent2"/>
                </a:solidFill>
                <a:sym typeface="+mn-ea"/>
              </a:rPr>
              <a:t>(Given)</a:t>
            </a:r>
            <a:r>
              <a:rPr lang="en-US" altLang="zh-CN" sz="3200">
                <a:solidFill>
                  <a:schemeClr val="tx1"/>
                </a:solidFill>
                <a:latin typeface="Times New Roman" panose="02020603050405020304" charset="0"/>
                <a:cs typeface="Times New Roman" panose="02020603050405020304" charset="0"/>
              </a:rPr>
              <a:t>+background information</a:t>
            </a:r>
            <a:endParaRPr lang="en-US" altLang="zh-CN" sz="3200" b="1">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2927350" y="1409065"/>
            <a:ext cx="6606540" cy="107632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sym typeface="+mn-ea"/>
              </a:rPr>
              <a:t>State your position </a:t>
            </a:r>
            <a:r>
              <a:rPr lang="en-US" altLang="zh-CN" sz="3200">
                <a:solidFill>
                  <a:srgbClr val="FF0000"/>
                </a:solidFill>
                <a:latin typeface="Times New Roman" panose="02020603050405020304" charset="0"/>
                <a:cs typeface="Times New Roman" panose="02020603050405020304" charset="0"/>
                <a:sym typeface="+mn-ea"/>
              </a:rPr>
              <a:t>clearly</a:t>
            </a:r>
            <a:endParaRPr lang="en-US" altLang="zh-CN" sz="3200">
              <a:solidFill>
                <a:srgbClr val="FF0000"/>
              </a:solidFill>
              <a:latin typeface="Times New Roman" panose="02020603050405020304" charset="0"/>
              <a:cs typeface="Times New Roman" panose="02020603050405020304" charset="0"/>
              <a:sym typeface="+mn-ea"/>
            </a:endParaRPr>
          </a:p>
          <a:p>
            <a:endParaRPr lang="en-US" altLang="zh-CN" sz="3200" b="1">
              <a:solidFill>
                <a:srgbClr val="FF0000"/>
              </a:solidFill>
            </a:endParaRPr>
          </a:p>
        </p:txBody>
      </p:sp>
      <p:sp>
        <p:nvSpPr>
          <p:cNvPr id="3" name="文本框 2"/>
          <p:cNvSpPr txBox="1"/>
          <p:nvPr/>
        </p:nvSpPr>
        <p:spPr>
          <a:xfrm>
            <a:off x="335280" y="5332730"/>
            <a:ext cx="11002010" cy="1395730"/>
          </a:xfrm>
          <a:prstGeom prst="rect">
            <a:avLst/>
          </a:prstGeom>
          <a:solidFill>
            <a:schemeClr val="accent1"/>
          </a:solidFill>
        </p:spPr>
        <p:txBody>
          <a:bodyPr wrap="square" rtlCol="0">
            <a:noAutofit/>
          </a:bodyPr>
          <a:p>
            <a:pPr lvl="0" algn="l">
              <a:lnSpc>
                <a:spcPct val="120000"/>
              </a:lnSpc>
              <a:buClrTx/>
              <a:buSzTx/>
              <a:buFontTx/>
            </a:pPr>
            <a:r>
              <a:rPr lang="en-US" altLang="zh-CN" sz="2400" b="1" i="1">
                <a:solidFill>
                  <a:srgbClr val="FF0000"/>
                </a:solidFill>
                <a:sym typeface="+mn-ea"/>
              </a:rPr>
              <a:t>Version 3</a:t>
            </a:r>
            <a:endParaRPr lang="en-US" altLang="zh-CN" sz="2400" b="1" i="1">
              <a:solidFill>
                <a:srgbClr val="FF0000"/>
              </a:solidFill>
              <a:sym typeface="+mn-ea"/>
            </a:endParaRPr>
          </a:p>
          <a:p>
            <a:pPr lvl="0" algn="l">
              <a:lnSpc>
                <a:spcPct val="120000"/>
              </a:lnSpc>
              <a:buClrTx/>
              <a:buSzTx/>
              <a:buFontTx/>
            </a:pPr>
            <a:r>
              <a:rPr lang="en-US" altLang="zh-CN" sz="2400">
                <a:solidFill>
                  <a:srgbClr val="000000"/>
                </a:solidFill>
                <a:latin typeface="Times New Roman" panose="02020603050405020304" charset="0"/>
                <a:ea typeface="楷体" panose="02010609060101010101" charset="-122"/>
                <a:cs typeface="Times New Roman" panose="02020603050405020304" charset="0"/>
                <a:sym typeface="+mn-ea"/>
              </a:rPr>
              <a:t>Good morning,everyone! Our school is talking about whether the library should buy e-books and e-magazines. </a:t>
            </a:r>
            <a:r>
              <a:rPr lang="en-US" altLang="zh-CN" sz="2400">
                <a:solidFill>
                  <a:srgbClr val="FF0000"/>
                </a:solidFill>
                <a:latin typeface="Times New Roman" panose="02020603050405020304" charset="0"/>
                <a:ea typeface="楷体" panose="02010609060101010101" charset="-122"/>
                <a:cs typeface="Times New Roman" panose="02020603050405020304" charset="0"/>
                <a:sym typeface="+mn-ea"/>
              </a:rPr>
              <a:t>From my perspective</a:t>
            </a:r>
            <a:r>
              <a:rPr lang="en-US" altLang="zh-CN" sz="2400">
                <a:solidFill>
                  <a:srgbClr val="000000"/>
                </a:solidFill>
                <a:latin typeface="Times New Roman" panose="02020603050405020304" charset="0"/>
                <a:ea typeface="楷体" panose="02010609060101010101" charset="-122"/>
                <a:cs typeface="Times New Roman" panose="02020603050405020304" charset="0"/>
                <a:sym typeface="+mn-ea"/>
              </a:rPr>
              <a:t>, I don’t support this idea.</a:t>
            </a:r>
            <a:endParaRPr lang="en-US" altLang="zh-CN" sz="2400">
              <a:solidFill>
                <a:srgbClr val="000000"/>
              </a:solidFill>
              <a:latin typeface="Times New Roman" panose="02020603050405020304" charset="0"/>
              <a:ea typeface="楷体" panose="02010609060101010101" charset="-122"/>
              <a:cs typeface="Times New Roman" panose="02020603050405020304" charset="0"/>
              <a:sym typeface="+mn-ea"/>
            </a:endParaRPr>
          </a:p>
          <a:p>
            <a:pPr lvl="0" algn="l">
              <a:buClrTx/>
              <a:buSzTx/>
              <a:buFontTx/>
            </a:pPr>
            <a:endParaRPr lang="en-US" altLang="zh-CN" sz="2400" b="1" i="1">
              <a:solidFill>
                <a:srgbClr val="FF0000"/>
              </a:solidFill>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文本框 65"/>
          <p:cNvSpPr txBox="1"/>
          <p:nvPr>
            <p:custDataLst>
              <p:tags r:id="rId1"/>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Brainstorm</a:t>
            </a:r>
            <a:endParaRPr lang="en-US" altLang="zh-CN" sz="3200" b="1" i="1">
              <a:solidFill>
                <a:schemeClr val="lt1"/>
              </a:solidFill>
              <a:latin typeface="+mn-lt"/>
              <a:ea typeface="+mn-ea"/>
            </a:endParaRPr>
          </a:p>
        </p:txBody>
      </p:sp>
      <p:pic>
        <p:nvPicPr>
          <p:cNvPr id="2" name="图片 1"/>
          <p:cNvPicPr>
            <a:picLocks noChangeAspect="1"/>
          </p:cNvPicPr>
          <p:nvPr/>
        </p:nvPicPr>
        <p:blipFill>
          <a:blip r:embed="rId2"/>
          <a:stretch>
            <a:fillRect/>
          </a:stretch>
        </p:blipFill>
        <p:spPr>
          <a:xfrm>
            <a:off x="0" y="3149600"/>
            <a:ext cx="1350010" cy="1094105"/>
          </a:xfrm>
          <a:prstGeom prst="rect">
            <a:avLst/>
          </a:prstGeom>
        </p:spPr>
      </p:pic>
      <p:sp>
        <p:nvSpPr>
          <p:cNvPr id="3" name="文本框 2"/>
          <p:cNvSpPr txBox="1"/>
          <p:nvPr/>
        </p:nvSpPr>
        <p:spPr>
          <a:xfrm>
            <a:off x="0" y="2489200"/>
            <a:ext cx="2244090" cy="521970"/>
          </a:xfrm>
          <a:prstGeom prst="rect">
            <a:avLst/>
          </a:prstGeom>
          <a:noFill/>
        </p:spPr>
        <p:txBody>
          <a:bodyPr wrap="square" rtlCol="0">
            <a:spAutoFit/>
          </a:bodyPr>
          <a:p>
            <a:r>
              <a:rPr lang="en-US" altLang="zh-CN" sz="2800" b="1"/>
              <a:t>Library</a:t>
            </a:r>
            <a:endParaRPr lang="en-US" altLang="zh-CN" sz="2800" b="1"/>
          </a:p>
        </p:txBody>
      </p:sp>
      <p:pic>
        <p:nvPicPr>
          <p:cNvPr id="12" name="图片 6" descr="343435383038363b343532323338363bb9d8bcfcb5e3"/>
          <p:cNvPicPr>
            <a:picLocks noChangeAspect="1"/>
          </p:cNvPicPr>
          <p:nvPr>
            <p:custDataLst>
              <p:tags r:id="rId3"/>
            </p:custDataLst>
          </p:nvPr>
        </p:nvPicPr>
        <p:blipFill>
          <a:blip r:embed="rId4"/>
          <a:stretch>
            <a:fillRect/>
          </a:stretch>
        </p:blipFill>
        <p:spPr>
          <a:xfrm>
            <a:off x="3949810" y="3556406"/>
            <a:ext cx="557062" cy="557062"/>
          </a:xfrm>
          <a:prstGeom prst="rect">
            <a:avLst/>
          </a:prstGeom>
        </p:spPr>
      </p:pic>
      <p:pic>
        <p:nvPicPr>
          <p:cNvPr id="14" name="图片 15" descr="343435383038363b343532323430353bcdf8c2e7d3aacffa"/>
          <p:cNvPicPr>
            <a:picLocks noChangeAspect="1"/>
          </p:cNvPicPr>
          <p:nvPr>
            <p:custDataLst>
              <p:tags r:id="rId5"/>
            </p:custDataLst>
          </p:nvPr>
        </p:nvPicPr>
        <p:blipFill>
          <a:blip r:embed="rId6"/>
          <a:stretch>
            <a:fillRect/>
          </a:stretch>
        </p:blipFill>
        <p:spPr>
          <a:xfrm flipH="1">
            <a:off x="3943107" y="5794336"/>
            <a:ext cx="557062" cy="557062"/>
          </a:xfrm>
          <a:prstGeom prst="rect">
            <a:avLst/>
          </a:prstGeom>
        </p:spPr>
      </p:pic>
      <p:pic>
        <p:nvPicPr>
          <p:cNvPr id="15" name="图片 17" descr="343435383038363b343532323430323bcdc6b9e3b7bdb0b8"/>
          <p:cNvPicPr>
            <a:picLocks noChangeAspect="1"/>
          </p:cNvPicPr>
          <p:nvPr>
            <p:custDataLst>
              <p:tags r:id="rId7"/>
            </p:custDataLst>
          </p:nvPr>
        </p:nvPicPr>
        <p:blipFill>
          <a:blip r:embed="rId8"/>
          <a:stretch>
            <a:fillRect/>
          </a:stretch>
        </p:blipFill>
        <p:spPr>
          <a:xfrm>
            <a:off x="3943107" y="2454198"/>
            <a:ext cx="557062" cy="557062"/>
          </a:xfrm>
          <a:prstGeom prst="rect">
            <a:avLst/>
          </a:prstGeom>
        </p:spPr>
      </p:pic>
      <p:sp>
        <p:nvSpPr>
          <p:cNvPr id="4" name="矩形 3"/>
          <p:cNvSpPr/>
          <p:nvPr>
            <p:custDataLst>
              <p:tags r:id="rId9"/>
            </p:custDataLst>
          </p:nvPr>
        </p:nvSpPr>
        <p:spPr>
          <a:xfrm>
            <a:off x="1415415" y="1507490"/>
            <a:ext cx="3717925" cy="485140"/>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ctr">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Students</a:t>
            </a:r>
            <a:endParaRPr lang="en-US" altLang="zh-CN" sz="3200" kern="0">
              <a:solidFill>
                <a:schemeClr val="tx1"/>
              </a:solidFill>
              <a:latin typeface="Times New Roman" panose="02020603050405020304" charset="0"/>
              <a:cs typeface="Times New Roman" panose="02020603050405020304" charset="0"/>
            </a:endParaRPr>
          </a:p>
        </p:txBody>
      </p:sp>
      <p:pic>
        <p:nvPicPr>
          <p:cNvPr id="16" name="图片 3" descr="343435383038363b343532323337393bc9cfcad0cdcbb3f6"/>
          <p:cNvPicPr>
            <a:picLocks noChangeAspect="1"/>
          </p:cNvPicPr>
          <p:nvPr>
            <p:custDataLst>
              <p:tags r:id="rId10"/>
            </p:custDataLst>
          </p:nvPr>
        </p:nvPicPr>
        <p:blipFill>
          <a:blip r:embed="rId11"/>
          <a:stretch>
            <a:fillRect/>
          </a:stretch>
        </p:blipFill>
        <p:spPr>
          <a:xfrm>
            <a:off x="3943107" y="4659359"/>
            <a:ext cx="557062" cy="557062"/>
          </a:xfrm>
          <a:prstGeom prst="rect">
            <a:avLst/>
          </a:prstGeom>
        </p:spPr>
      </p:pic>
      <p:sp>
        <p:nvSpPr>
          <p:cNvPr id="20" name="矩形 19"/>
          <p:cNvSpPr/>
          <p:nvPr>
            <p:custDataLst>
              <p:tags r:id="rId12"/>
            </p:custDataLst>
          </p:nvPr>
        </p:nvSpPr>
        <p:spPr>
          <a:xfrm>
            <a:off x="2054860" y="2800350"/>
            <a:ext cx="3086735" cy="514985"/>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ctr">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Librarians</a:t>
            </a:r>
            <a:endParaRPr lang="en-US" altLang="zh-CN" sz="3200" kern="0">
              <a:solidFill>
                <a:schemeClr val="tx1"/>
              </a:solidFill>
              <a:latin typeface="Times New Roman" panose="02020603050405020304" charset="0"/>
              <a:cs typeface="Times New Roman" panose="02020603050405020304" charset="0"/>
            </a:endParaRPr>
          </a:p>
        </p:txBody>
      </p:sp>
      <p:sp>
        <p:nvSpPr>
          <p:cNvPr id="21" name="矩形 20"/>
          <p:cNvSpPr/>
          <p:nvPr>
            <p:custDataLst>
              <p:tags r:id="rId13"/>
            </p:custDataLst>
          </p:nvPr>
        </p:nvSpPr>
        <p:spPr>
          <a:xfrm>
            <a:off x="2072005" y="3879850"/>
            <a:ext cx="3067050" cy="476885"/>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ctr">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School</a:t>
            </a:r>
            <a:endParaRPr lang="en-US" altLang="zh-CN" sz="3200" kern="0">
              <a:solidFill>
                <a:schemeClr val="tx1"/>
              </a:solidFill>
              <a:latin typeface="Times New Roman" panose="02020603050405020304" charset="0"/>
              <a:cs typeface="Times New Roman" panose="02020603050405020304" charset="0"/>
            </a:endParaRPr>
          </a:p>
        </p:txBody>
      </p:sp>
      <p:sp>
        <p:nvSpPr>
          <p:cNvPr id="22" name="矩形 21"/>
          <p:cNvSpPr/>
          <p:nvPr>
            <p:custDataLst>
              <p:tags r:id="rId14"/>
            </p:custDataLst>
          </p:nvPr>
        </p:nvSpPr>
        <p:spPr>
          <a:xfrm>
            <a:off x="1350010" y="4953000"/>
            <a:ext cx="3950335" cy="599440"/>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just">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Society &amp; Environment</a:t>
            </a:r>
            <a:endParaRPr lang="en-US" altLang="zh-CN" sz="3200" kern="0">
              <a:solidFill>
                <a:schemeClr val="tx1"/>
              </a:solidFill>
              <a:latin typeface="Times New Roman" panose="02020603050405020304" charset="0"/>
              <a:cs typeface="Times New Roman" panose="02020603050405020304" charset="0"/>
            </a:endParaRPr>
          </a:p>
        </p:txBody>
      </p:sp>
      <p:sp>
        <p:nvSpPr>
          <p:cNvPr id="23" name="文本框 22"/>
          <p:cNvSpPr txBox="1"/>
          <p:nvPr/>
        </p:nvSpPr>
        <p:spPr>
          <a:xfrm>
            <a:off x="5410200" y="1440815"/>
            <a:ext cx="5551170" cy="1014730"/>
          </a:xfrm>
          <a:prstGeom prst="rect">
            <a:avLst/>
          </a:prstGeom>
          <a:solidFill>
            <a:schemeClr val="accent1"/>
          </a:solidFill>
        </p:spPr>
        <p:txBody>
          <a:bodyPr wrap="square" rtlCol="0">
            <a:spAutoFit/>
          </a:bodyPr>
          <a:p>
            <a:r>
              <a:rPr lang="en-US" altLang="zh-CN" sz="2000" kern="0">
                <a:latin typeface="Times New Roman" panose="02020603050405020304" charset="0"/>
                <a:ea typeface="+mn-ea"/>
                <a:cs typeface="Times New Roman" panose="02020603050405020304" charset="0"/>
              </a:rPr>
              <a:t>Convenience, Speed, Free Access, Ease of Use, Eye Protection, Learning Effectiveness</a:t>
            </a:r>
            <a:r>
              <a:rPr lang="zh-CN" altLang="en-US" sz="2000" kern="0">
                <a:latin typeface="Times New Roman" panose="02020603050405020304" charset="0"/>
                <a:ea typeface="+mn-ea"/>
                <a:cs typeface="Times New Roman" panose="02020603050405020304" charset="0"/>
              </a:rPr>
              <a:t>方便、快捷、免费、易用、保护视力、学习效果</a:t>
            </a:r>
            <a:endParaRPr lang="zh-CN" altLang="en-US" sz="2000" kern="0">
              <a:latin typeface="Times New Roman" panose="02020603050405020304" charset="0"/>
              <a:ea typeface="+mn-ea"/>
              <a:cs typeface="Times New Roman" panose="02020603050405020304" charset="0"/>
            </a:endParaRPr>
          </a:p>
        </p:txBody>
      </p:sp>
      <p:sp>
        <p:nvSpPr>
          <p:cNvPr id="24" name="文本框 23"/>
          <p:cNvSpPr txBox="1"/>
          <p:nvPr/>
        </p:nvSpPr>
        <p:spPr>
          <a:xfrm>
            <a:off x="5436870" y="2564765"/>
            <a:ext cx="5568950" cy="922020"/>
          </a:xfrm>
          <a:prstGeom prst="rect">
            <a:avLst/>
          </a:prstGeom>
          <a:solidFill>
            <a:schemeClr val="accent2">
              <a:lumMod val="40000"/>
              <a:lumOff val="60000"/>
            </a:schemeClr>
          </a:solidFill>
        </p:spPr>
        <p:txBody>
          <a:bodyPr wrap="square" rtlCol="0">
            <a:spAutoFit/>
          </a:bodyPr>
          <a:p>
            <a:r>
              <a:rPr lang="en-US" altLang="zh-CN"/>
              <a:t>Budget, Space, Management Efficiency, Preservation, Loan Processes</a:t>
            </a:r>
            <a:r>
              <a:rPr lang="zh-CN" altLang="en-US">
                <a:sym typeface="+mn-ea"/>
              </a:rPr>
              <a:t>预算、空间、管理效率、书籍保存、借阅流程</a:t>
            </a:r>
            <a:endParaRPr lang="zh-CN" altLang="en-US"/>
          </a:p>
        </p:txBody>
      </p:sp>
      <p:sp>
        <p:nvSpPr>
          <p:cNvPr id="26" name="文本框 25"/>
          <p:cNvSpPr txBox="1"/>
          <p:nvPr/>
        </p:nvSpPr>
        <p:spPr>
          <a:xfrm>
            <a:off x="5436870" y="3644900"/>
            <a:ext cx="5566410" cy="922020"/>
          </a:xfrm>
          <a:prstGeom prst="rect">
            <a:avLst/>
          </a:prstGeom>
          <a:solidFill>
            <a:schemeClr val="accent1">
              <a:lumMod val="90000"/>
            </a:schemeClr>
          </a:solidFill>
        </p:spPr>
        <p:txBody>
          <a:bodyPr wrap="square" rtlCol="0">
            <a:spAutoFit/>
          </a:bodyPr>
          <a:p>
            <a:r>
              <a:rPr lang="en-US" altLang="zh-CN"/>
              <a:t>Long-term Investment Value, Modern Image of the School, Resource Sustainability</a:t>
            </a:r>
            <a:r>
              <a:rPr lang="zh-CN" altLang="en-US">
                <a:sym typeface="+mn-ea"/>
              </a:rPr>
              <a:t>长期投资的价值、学校的现代化形象、资源的可持续性</a:t>
            </a:r>
            <a:endParaRPr lang="zh-CN" altLang="en-US"/>
          </a:p>
        </p:txBody>
      </p:sp>
      <p:sp>
        <p:nvSpPr>
          <p:cNvPr id="31" name="文本框 30"/>
          <p:cNvSpPr txBox="1"/>
          <p:nvPr/>
        </p:nvSpPr>
        <p:spPr>
          <a:xfrm>
            <a:off x="5436870" y="4869180"/>
            <a:ext cx="5591175" cy="996950"/>
          </a:xfrm>
          <a:prstGeom prst="rect">
            <a:avLst/>
          </a:prstGeom>
          <a:solidFill>
            <a:schemeClr val="accent2">
              <a:lumMod val="20000"/>
              <a:lumOff val="80000"/>
            </a:schemeClr>
          </a:solidFill>
        </p:spPr>
        <p:txBody>
          <a:bodyPr wrap="square" rtlCol="0">
            <a:noAutofit/>
          </a:bodyPr>
          <a:p>
            <a:r>
              <a:rPr lang="en-US" altLang="zh-CN"/>
              <a:t>Environmental Protection, Social Equity (Ensuring Access for All Students)</a:t>
            </a:r>
            <a:r>
              <a:rPr lang="zh-CN" altLang="en-US">
                <a:sym typeface="+mn-ea"/>
              </a:rPr>
              <a:t>环保、社会公平（确保所有学生都能访问）</a:t>
            </a:r>
            <a:endParaRPr lang="zh-CN" altLang="en-US"/>
          </a:p>
          <a:p>
            <a:endParaRPr lang="zh-CN" altLang="en-US"/>
          </a:p>
        </p:txBody>
      </p:sp>
      <p:sp>
        <p:nvSpPr>
          <p:cNvPr id="38" name="任意多边形: 形状 37"/>
          <p:cNvSpPr/>
          <p:nvPr>
            <p:custDataLst>
              <p:tags r:id="rId15"/>
            </p:custDataLst>
          </p:nvPr>
        </p:nvSpPr>
        <p:spPr>
          <a:xfrm>
            <a:off x="-1464310" y="1412875"/>
            <a:ext cx="3172579" cy="41760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2" name="椭圆 41"/>
          <p:cNvSpPr/>
          <p:nvPr>
            <p:custDataLst>
              <p:tags r:id="rId16"/>
            </p:custDataLst>
          </p:nvPr>
        </p:nvSpPr>
        <p:spPr>
          <a:xfrm>
            <a:off x="1415416" y="2806700"/>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dirty="0">
                <a:solidFill>
                  <a:srgbClr val="FFFFFF"/>
                </a:solidFill>
                <a:latin typeface="+mn-ea"/>
                <a:cs typeface="+mn-ea"/>
                <a:sym typeface="+mn-ea"/>
              </a:rPr>
              <a:t>02</a:t>
            </a:r>
            <a:endParaRPr lang="en-US" altLang="zh-CN" sz="1400" b="1" dirty="0">
              <a:solidFill>
                <a:srgbClr val="FFFFFF"/>
              </a:solidFill>
              <a:latin typeface="+mn-ea"/>
              <a:cs typeface="+mn-ea"/>
              <a:sym typeface="+mn-ea"/>
            </a:endParaRPr>
          </a:p>
        </p:txBody>
      </p:sp>
      <p:sp>
        <p:nvSpPr>
          <p:cNvPr id="47" name="椭圆 46"/>
          <p:cNvSpPr/>
          <p:nvPr>
            <p:custDataLst>
              <p:tags r:id="rId17"/>
            </p:custDataLst>
          </p:nvPr>
        </p:nvSpPr>
        <p:spPr>
          <a:xfrm>
            <a:off x="742316" y="4869180"/>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04</a:t>
            </a:r>
            <a:endParaRPr lang="en-US" altLang="zh-CN" sz="1400" b="1">
              <a:solidFill>
                <a:srgbClr val="FFFFFF"/>
              </a:solidFill>
              <a:latin typeface="+mn-ea"/>
              <a:cs typeface="+mn-ea"/>
              <a:sym typeface="+mn-ea"/>
            </a:endParaRPr>
          </a:p>
        </p:txBody>
      </p:sp>
      <p:sp>
        <p:nvSpPr>
          <p:cNvPr id="48" name="椭圆 47"/>
          <p:cNvSpPr/>
          <p:nvPr>
            <p:custDataLst>
              <p:tags r:id="rId18"/>
            </p:custDataLst>
          </p:nvPr>
        </p:nvSpPr>
        <p:spPr>
          <a:xfrm>
            <a:off x="742316" y="1440815"/>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49" name="椭圆 48"/>
          <p:cNvSpPr/>
          <p:nvPr>
            <p:custDataLst>
              <p:tags r:id="rId19"/>
            </p:custDataLst>
          </p:nvPr>
        </p:nvSpPr>
        <p:spPr>
          <a:xfrm>
            <a:off x="1415416" y="3879850"/>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03</a:t>
            </a:r>
            <a:endParaRPr lang="en-US" altLang="zh-CN" sz="1400" b="1">
              <a:solidFill>
                <a:srgbClr val="FFFFFF"/>
              </a:solidFill>
              <a:latin typeface="+mn-ea"/>
              <a:cs typeface="+mn-ea"/>
              <a:sym typeface="+mn-ea"/>
            </a:endParaRPr>
          </a:p>
        </p:txBody>
      </p:sp>
      <p:sp>
        <p:nvSpPr>
          <p:cNvPr id="51" name="文本框 50"/>
          <p:cNvSpPr txBox="1"/>
          <p:nvPr/>
        </p:nvSpPr>
        <p:spPr>
          <a:xfrm>
            <a:off x="3143250" y="260985"/>
            <a:ext cx="8333740" cy="1076325"/>
          </a:xfrm>
          <a:prstGeom prst="rect">
            <a:avLst/>
          </a:prstGeom>
          <a:noFill/>
        </p:spPr>
        <p:txBody>
          <a:bodyPr wrap="square" rtlCol="0">
            <a:spAutoFit/>
          </a:bodyPr>
          <a:p>
            <a:r>
              <a:rPr lang="en-US" altLang="zh-CN" sz="3200">
                <a:solidFill>
                  <a:srgbClr val="FF0000"/>
                </a:solidFill>
              </a:rPr>
              <a:t>Who</a:t>
            </a:r>
            <a:r>
              <a:rPr lang="en-US" altLang="zh-CN" sz="3200"/>
              <a:t> will be beneficial from the e-books?</a:t>
            </a:r>
            <a:endParaRPr lang="en-US" altLang="zh-CN" sz="3200"/>
          </a:p>
          <a:p>
            <a:endParaRPr lang="en-US" altLang="zh-CN" sz="3200"/>
          </a:p>
        </p:txBody>
      </p:sp>
      <p:sp>
        <p:nvSpPr>
          <p:cNvPr id="52" name="文本框 51"/>
          <p:cNvSpPr txBox="1"/>
          <p:nvPr/>
        </p:nvSpPr>
        <p:spPr>
          <a:xfrm>
            <a:off x="3143885" y="688975"/>
            <a:ext cx="8333740" cy="583565"/>
          </a:xfrm>
          <a:prstGeom prst="rect">
            <a:avLst/>
          </a:prstGeom>
          <a:noFill/>
        </p:spPr>
        <p:txBody>
          <a:bodyPr wrap="square" rtlCol="0">
            <a:spAutoFit/>
          </a:bodyPr>
          <a:p>
            <a:r>
              <a:rPr lang="en-US" altLang="zh-CN" sz="3200"/>
              <a:t>What are the </a:t>
            </a:r>
            <a:r>
              <a:rPr lang="en-US" altLang="zh-CN" sz="3200">
                <a:solidFill>
                  <a:srgbClr val="FF0000"/>
                </a:solidFill>
              </a:rPr>
              <a:t>benefits</a:t>
            </a:r>
            <a:r>
              <a:rPr lang="en-US" altLang="zh-CN" sz="3200"/>
              <a:t> for each group?</a:t>
            </a:r>
            <a:endParaRPr lang="en-US" altLang="zh-CN" sz="3200"/>
          </a:p>
        </p:txBody>
      </p:sp>
      <p:grpSp>
        <p:nvGrpSpPr>
          <p:cNvPr id="54" name="组合 53"/>
          <p:cNvGrpSpPr/>
          <p:nvPr>
            <p:custDataLst>
              <p:tags r:id="rId20"/>
            </p:custDataLst>
          </p:nvPr>
        </p:nvGrpSpPr>
        <p:grpSpPr>
          <a:xfrm rot="0">
            <a:off x="10232390" y="5756275"/>
            <a:ext cx="1957705" cy="1192530"/>
            <a:chOff x="2182" y="4845"/>
            <a:chExt cx="14794" cy="9952"/>
          </a:xfrm>
        </p:grpSpPr>
        <p:sp>
          <p:nvSpPr>
            <p:cNvPr id="56" name="圆角矩形 55"/>
            <p:cNvSpPr/>
            <p:nvPr>
              <p:custDataLst>
                <p:tags r:id="rId21"/>
              </p:custDataLst>
            </p:nvPr>
          </p:nvSpPr>
          <p:spPr>
            <a:xfrm>
              <a:off x="2967" y="6703"/>
              <a:ext cx="13224" cy="8094"/>
            </a:xfrm>
            <a:prstGeom prst="roundRect">
              <a:avLst>
                <a:gd name="adj" fmla="val 702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圆角矩形 56"/>
            <p:cNvSpPr/>
            <p:nvPr>
              <p:custDataLst>
                <p:tags r:id="rId22"/>
              </p:custDataLst>
            </p:nvPr>
          </p:nvSpPr>
          <p:spPr>
            <a:xfrm>
              <a:off x="2558" y="5781"/>
              <a:ext cx="14042" cy="8595"/>
            </a:xfrm>
            <a:prstGeom prst="roundRect">
              <a:avLst>
                <a:gd name="adj" fmla="val 7029"/>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圆角矩形 57"/>
            <p:cNvSpPr/>
            <p:nvPr>
              <p:custDataLst>
                <p:tags r:id="rId23"/>
              </p:custDataLst>
            </p:nvPr>
          </p:nvSpPr>
          <p:spPr>
            <a:xfrm>
              <a:off x="2182" y="4845"/>
              <a:ext cx="14794" cy="9055"/>
            </a:xfrm>
            <a:prstGeom prst="roundRect">
              <a:avLst>
                <a:gd name="adj" fmla="val 9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9" name="图片 58" descr="E:/设计图片素材/marek-piwnicki-gGURH5X5O58-unsplash.jpgmarek-piwnicki-gGURH5X5O58-unsplash"/>
            <p:cNvPicPr>
              <a:picLocks noChangeAspect="1"/>
            </p:cNvPicPr>
            <p:nvPr>
              <p:custDataLst>
                <p:tags r:id="rId24"/>
              </p:custDataLst>
            </p:nvPr>
          </p:nvPicPr>
          <p:blipFill>
            <a:blip r:embed="rId25" cstate="email"/>
            <a:srcRect l="-4" t="11522" r="-4" b="11522"/>
            <a:stretch>
              <a:fillRect/>
            </a:stretch>
          </p:blipFill>
          <p:spPr>
            <a:xfrm>
              <a:off x="2558" y="5206"/>
              <a:ext cx="14042" cy="8327"/>
            </a:xfrm>
            <a:custGeom>
              <a:avLst/>
              <a:gdLst/>
              <a:ahLst/>
              <a:cxnLst>
                <a:cxn ang="3">
                  <a:pos x="hc" y="t"/>
                </a:cxn>
                <a:cxn ang="cd2">
                  <a:pos x="l" y="vc"/>
                </a:cxn>
                <a:cxn ang="cd4">
                  <a:pos x="hc" y="b"/>
                </a:cxn>
                <a:cxn ang="0">
                  <a:pos x="r" y="vc"/>
                </a:cxn>
              </a:cxnLst>
              <a:rect l="l" t="t" r="r" b="b"/>
              <a:pathLst>
                <a:path w="7804" h="4628">
                  <a:moveTo>
                    <a:pt x="325" y="0"/>
                  </a:moveTo>
                  <a:lnTo>
                    <a:pt x="7479" y="0"/>
                  </a:lnTo>
                  <a:cubicBezTo>
                    <a:pt x="7659" y="0"/>
                    <a:pt x="7804" y="146"/>
                    <a:pt x="7804" y="325"/>
                  </a:cubicBezTo>
                  <a:lnTo>
                    <a:pt x="7804" y="4303"/>
                  </a:lnTo>
                  <a:cubicBezTo>
                    <a:pt x="7804" y="4482"/>
                    <a:pt x="7659" y="4628"/>
                    <a:pt x="7479" y="4628"/>
                  </a:cubicBezTo>
                  <a:lnTo>
                    <a:pt x="325" y="4628"/>
                  </a:lnTo>
                  <a:cubicBezTo>
                    <a:pt x="146" y="4628"/>
                    <a:pt x="0" y="4482"/>
                    <a:pt x="0" y="4303"/>
                  </a:cubicBezTo>
                  <a:lnTo>
                    <a:pt x="0" y="325"/>
                  </a:lnTo>
                  <a:cubicBezTo>
                    <a:pt x="0" y="146"/>
                    <a:pt x="146" y="0"/>
                    <a:pt x="325" y="0"/>
                  </a:cubicBezTo>
                  <a:close/>
                </a:path>
              </a:pathLst>
            </a:custGeom>
          </p:spPr>
        </p:pic>
      </p:gr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24" grpId="0" animBg="1"/>
      <p:bldP spid="26"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文本框 65"/>
          <p:cNvSpPr txBox="1"/>
          <p:nvPr>
            <p:custDataLst>
              <p:tags r:id="rId1"/>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Brainstorm</a:t>
            </a:r>
            <a:endParaRPr lang="en-US" altLang="zh-CN" sz="3200" b="1" i="1">
              <a:solidFill>
                <a:schemeClr val="lt1"/>
              </a:solidFill>
              <a:latin typeface="+mn-lt"/>
              <a:ea typeface="+mn-ea"/>
            </a:endParaRPr>
          </a:p>
        </p:txBody>
      </p:sp>
      <p:pic>
        <p:nvPicPr>
          <p:cNvPr id="2" name="图片 1"/>
          <p:cNvPicPr>
            <a:picLocks noChangeAspect="1"/>
          </p:cNvPicPr>
          <p:nvPr/>
        </p:nvPicPr>
        <p:blipFill>
          <a:blip r:embed="rId2"/>
          <a:stretch>
            <a:fillRect/>
          </a:stretch>
        </p:blipFill>
        <p:spPr>
          <a:xfrm>
            <a:off x="0" y="3149600"/>
            <a:ext cx="1350010" cy="1094105"/>
          </a:xfrm>
          <a:prstGeom prst="rect">
            <a:avLst/>
          </a:prstGeom>
        </p:spPr>
      </p:pic>
      <p:sp>
        <p:nvSpPr>
          <p:cNvPr id="3" name="文本框 2"/>
          <p:cNvSpPr txBox="1"/>
          <p:nvPr/>
        </p:nvSpPr>
        <p:spPr>
          <a:xfrm>
            <a:off x="0" y="2489200"/>
            <a:ext cx="2244090" cy="521970"/>
          </a:xfrm>
          <a:prstGeom prst="rect">
            <a:avLst/>
          </a:prstGeom>
          <a:noFill/>
        </p:spPr>
        <p:txBody>
          <a:bodyPr wrap="square" rtlCol="0">
            <a:spAutoFit/>
          </a:bodyPr>
          <a:p>
            <a:r>
              <a:rPr lang="en-US" altLang="zh-CN" sz="2800" b="1"/>
              <a:t>Library</a:t>
            </a:r>
            <a:endParaRPr lang="en-US" altLang="zh-CN" sz="2800" b="1"/>
          </a:p>
        </p:txBody>
      </p:sp>
      <p:pic>
        <p:nvPicPr>
          <p:cNvPr id="12" name="图片 6" descr="343435383038363b343532323338363bb9d8bcfcb5e3"/>
          <p:cNvPicPr>
            <a:picLocks noChangeAspect="1"/>
          </p:cNvPicPr>
          <p:nvPr>
            <p:custDataLst>
              <p:tags r:id="rId3"/>
            </p:custDataLst>
          </p:nvPr>
        </p:nvPicPr>
        <p:blipFill>
          <a:blip r:embed="rId4"/>
          <a:stretch>
            <a:fillRect/>
          </a:stretch>
        </p:blipFill>
        <p:spPr>
          <a:xfrm>
            <a:off x="3949810" y="3556406"/>
            <a:ext cx="557062" cy="557062"/>
          </a:xfrm>
          <a:prstGeom prst="rect">
            <a:avLst/>
          </a:prstGeom>
        </p:spPr>
      </p:pic>
      <p:pic>
        <p:nvPicPr>
          <p:cNvPr id="14" name="图片 15" descr="343435383038363b343532323430353bcdf8c2e7d3aacffa"/>
          <p:cNvPicPr>
            <a:picLocks noChangeAspect="1"/>
          </p:cNvPicPr>
          <p:nvPr>
            <p:custDataLst>
              <p:tags r:id="rId5"/>
            </p:custDataLst>
          </p:nvPr>
        </p:nvPicPr>
        <p:blipFill>
          <a:blip r:embed="rId6"/>
          <a:stretch>
            <a:fillRect/>
          </a:stretch>
        </p:blipFill>
        <p:spPr>
          <a:xfrm flipH="1">
            <a:off x="3943107" y="5794336"/>
            <a:ext cx="557062" cy="557062"/>
          </a:xfrm>
          <a:prstGeom prst="rect">
            <a:avLst/>
          </a:prstGeom>
        </p:spPr>
      </p:pic>
      <p:pic>
        <p:nvPicPr>
          <p:cNvPr id="15" name="图片 17" descr="343435383038363b343532323430323bcdc6b9e3b7bdb0b8"/>
          <p:cNvPicPr>
            <a:picLocks noChangeAspect="1"/>
          </p:cNvPicPr>
          <p:nvPr>
            <p:custDataLst>
              <p:tags r:id="rId7"/>
            </p:custDataLst>
          </p:nvPr>
        </p:nvPicPr>
        <p:blipFill>
          <a:blip r:embed="rId8"/>
          <a:stretch>
            <a:fillRect/>
          </a:stretch>
        </p:blipFill>
        <p:spPr>
          <a:xfrm>
            <a:off x="3943107" y="2454198"/>
            <a:ext cx="557062" cy="557062"/>
          </a:xfrm>
          <a:prstGeom prst="rect">
            <a:avLst/>
          </a:prstGeom>
        </p:spPr>
      </p:pic>
      <p:sp>
        <p:nvSpPr>
          <p:cNvPr id="4" name="矩形 3"/>
          <p:cNvSpPr/>
          <p:nvPr>
            <p:custDataLst>
              <p:tags r:id="rId9"/>
            </p:custDataLst>
          </p:nvPr>
        </p:nvSpPr>
        <p:spPr>
          <a:xfrm>
            <a:off x="1415415" y="1507490"/>
            <a:ext cx="2395220" cy="485140"/>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just">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Students</a:t>
            </a:r>
            <a:endParaRPr lang="en-US" altLang="zh-CN" sz="3200" kern="0">
              <a:solidFill>
                <a:schemeClr val="tx1"/>
              </a:solidFill>
              <a:latin typeface="Times New Roman" panose="02020603050405020304" charset="0"/>
              <a:cs typeface="Times New Roman" panose="02020603050405020304" charset="0"/>
            </a:endParaRPr>
          </a:p>
        </p:txBody>
      </p:sp>
      <p:pic>
        <p:nvPicPr>
          <p:cNvPr id="16" name="图片 3" descr="343435383038363b343532323337393bc9cfcad0cdcbb3f6"/>
          <p:cNvPicPr>
            <a:picLocks noChangeAspect="1"/>
          </p:cNvPicPr>
          <p:nvPr>
            <p:custDataLst>
              <p:tags r:id="rId10"/>
            </p:custDataLst>
          </p:nvPr>
        </p:nvPicPr>
        <p:blipFill>
          <a:blip r:embed="rId11"/>
          <a:stretch>
            <a:fillRect/>
          </a:stretch>
        </p:blipFill>
        <p:spPr>
          <a:xfrm>
            <a:off x="3943107" y="4659359"/>
            <a:ext cx="557062" cy="557062"/>
          </a:xfrm>
          <a:prstGeom prst="rect">
            <a:avLst/>
          </a:prstGeom>
        </p:spPr>
      </p:pic>
      <p:sp>
        <p:nvSpPr>
          <p:cNvPr id="20" name="矩形 19"/>
          <p:cNvSpPr/>
          <p:nvPr>
            <p:custDataLst>
              <p:tags r:id="rId12"/>
            </p:custDataLst>
          </p:nvPr>
        </p:nvSpPr>
        <p:spPr>
          <a:xfrm>
            <a:off x="2098040" y="3068955"/>
            <a:ext cx="1776730" cy="514985"/>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just">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Librarians</a:t>
            </a:r>
            <a:endParaRPr lang="en-US" altLang="zh-CN" sz="3200" kern="0">
              <a:solidFill>
                <a:schemeClr val="tx1"/>
              </a:solidFill>
              <a:latin typeface="Times New Roman" panose="02020603050405020304" charset="0"/>
              <a:cs typeface="Times New Roman" panose="02020603050405020304" charset="0"/>
            </a:endParaRPr>
          </a:p>
        </p:txBody>
      </p:sp>
      <p:sp>
        <p:nvSpPr>
          <p:cNvPr id="21" name="矩形 20"/>
          <p:cNvSpPr/>
          <p:nvPr>
            <p:custDataLst>
              <p:tags r:id="rId13"/>
            </p:custDataLst>
          </p:nvPr>
        </p:nvSpPr>
        <p:spPr>
          <a:xfrm>
            <a:off x="1543685" y="4797425"/>
            <a:ext cx="2317115" cy="476885"/>
          </a:xfrm>
          <a:prstGeom prst="rect">
            <a:avLst/>
          </a:prstGeom>
        </p:spPr>
        <p:style>
          <a:lnRef idx="0">
            <a:srgbClr val="FFFFFF"/>
          </a:lnRef>
          <a:fillRef idx="2">
            <a:schemeClr val="accent1"/>
          </a:fillRef>
          <a:effectRef idx="0">
            <a:srgbClr val="FFFFFF"/>
          </a:effectRef>
          <a:fontRef idx="minor">
            <a:schemeClr val="dk1"/>
          </a:fontRef>
        </p:style>
        <p:txBody>
          <a:bodyPr wrap="square" lIns="0" tIns="0" rIns="0" bIns="0" rtlCol="0" anchor="ctr">
            <a:noAutofit/>
          </a:bodyPr>
          <a:p>
            <a:pPr algn="just">
              <a:lnSpc>
                <a:spcPct val="140000"/>
              </a:lnSpc>
              <a:spcBef>
                <a:spcPct val="0"/>
              </a:spcBef>
              <a:spcAft>
                <a:spcPct val="0"/>
              </a:spcAft>
            </a:pPr>
            <a:r>
              <a:rPr lang="en-US" altLang="zh-CN" sz="3200" kern="0">
                <a:solidFill>
                  <a:schemeClr val="tx1"/>
                </a:solidFill>
                <a:latin typeface="Times New Roman" panose="02020603050405020304" charset="0"/>
                <a:cs typeface="Times New Roman" panose="02020603050405020304" charset="0"/>
              </a:rPr>
              <a:t>School</a:t>
            </a:r>
            <a:endParaRPr lang="en-US" altLang="zh-CN" sz="3200" kern="0">
              <a:solidFill>
                <a:schemeClr val="tx1"/>
              </a:solidFill>
              <a:latin typeface="Times New Roman" panose="02020603050405020304" charset="0"/>
              <a:cs typeface="Times New Roman" panose="02020603050405020304" charset="0"/>
            </a:endParaRPr>
          </a:p>
        </p:txBody>
      </p:sp>
      <p:sp>
        <p:nvSpPr>
          <p:cNvPr id="23" name="文本框 22"/>
          <p:cNvSpPr txBox="1"/>
          <p:nvPr/>
        </p:nvSpPr>
        <p:spPr>
          <a:xfrm>
            <a:off x="4007485" y="1437005"/>
            <a:ext cx="6954520" cy="1014730"/>
          </a:xfrm>
          <a:prstGeom prst="rect">
            <a:avLst/>
          </a:prstGeom>
          <a:solidFill>
            <a:schemeClr val="accent1"/>
          </a:solidFill>
        </p:spPr>
        <p:txBody>
          <a:bodyPr wrap="square" rtlCol="0">
            <a:spAutoFit/>
          </a:bodyPr>
          <a:p>
            <a:r>
              <a:rPr lang="en-US" altLang="zh-CN" sz="2000" kern="0">
                <a:latin typeface="Times New Roman" panose="02020603050405020304" charset="0"/>
                <a:ea typeface="+mn-ea"/>
                <a:cs typeface="Times New Roman" panose="02020603050405020304" charset="0"/>
              </a:rPr>
              <a:t>Require personal devices</a:t>
            </a:r>
            <a:r>
              <a:rPr lang="zh-CN" altLang="en-US" sz="2000" kern="0">
                <a:latin typeface="Times New Roman" panose="02020603050405020304" charset="0"/>
                <a:ea typeface="+mn-ea"/>
                <a:cs typeface="Times New Roman" panose="02020603050405020304" charset="0"/>
              </a:rPr>
              <a:t>需要自有设备</a:t>
            </a:r>
            <a:endParaRPr lang="zh-CN" altLang="en-US" sz="2000" kern="0">
              <a:latin typeface="Times New Roman" panose="02020603050405020304" charset="0"/>
              <a:ea typeface="+mn-ea"/>
              <a:cs typeface="Times New Roman" panose="02020603050405020304" charset="0"/>
            </a:endParaRPr>
          </a:p>
          <a:p>
            <a:r>
              <a:rPr lang="en-US" altLang="zh-CN" sz="2000" kern="0">
                <a:latin typeface="Times New Roman" panose="02020603050405020304" charset="0"/>
                <a:ea typeface="+mn-ea"/>
                <a:cs typeface="Times New Roman" panose="02020603050405020304" charset="0"/>
              </a:rPr>
              <a:t>Cause eye strain</a:t>
            </a:r>
            <a:r>
              <a:rPr lang="zh-CN" altLang="en-US" sz="2000" kern="0">
                <a:latin typeface="Times New Roman" panose="02020603050405020304" charset="0"/>
                <a:ea typeface="+mn-ea"/>
                <a:cs typeface="Times New Roman" panose="02020603050405020304" charset="0"/>
              </a:rPr>
              <a:t>导致眼睛疲劳</a:t>
            </a:r>
            <a:endParaRPr lang="zh-CN" altLang="en-US" sz="2000" kern="0">
              <a:latin typeface="Times New Roman" panose="02020603050405020304" charset="0"/>
              <a:ea typeface="+mn-ea"/>
              <a:cs typeface="Times New Roman" panose="02020603050405020304" charset="0"/>
            </a:endParaRPr>
          </a:p>
          <a:p>
            <a:r>
              <a:rPr lang="en-US" altLang="zh-CN" sz="2000" kern="0">
                <a:latin typeface="Times New Roman" panose="02020603050405020304" charset="0"/>
                <a:ea typeface="+mn-ea"/>
                <a:cs typeface="Times New Roman" panose="02020603050405020304" charset="0"/>
              </a:rPr>
              <a:t>Create distractions</a:t>
            </a:r>
            <a:r>
              <a:rPr lang="zh-CN" altLang="en-US" sz="2000" kern="0">
                <a:latin typeface="Times New Roman" panose="02020603050405020304" charset="0"/>
                <a:ea typeface="+mn-ea"/>
                <a:cs typeface="Times New Roman" panose="02020603050405020304" charset="0"/>
              </a:rPr>
              <a:t>容易分散注意力</a:t>
            </a:r>
            <a:r>
              <a:rPr lang="en-US" altLang="zh-CN" sz="2000" kern="0">
                <a:latin typeface="Times New Roman" panose="02020603050405020304" charset="0"/>
                <a:ea typeface="+mn-ea"/>
                <a:cs typeface="Times New Roman" panose="02020603050405020304" charset="0"/>
              </a:rPr>
              <a:t> </a:t>
            </a:r>
            <a:endParaRPr lang="en-US" altLang="zh-CN" sz="2000" kern="0">
              <a:latin typeface="Times New Roman" panose="02020603050405020304" charset="0"/>
              <a:ea typeface="+mn-ea"/>
              <a:cs typeface="Times New Roman" panose="02020603050405020304" charset="0"/>
            </a:endParaRPr>
          </a:p>
        </p:txBody>
      </p:sp>
      <p:sp>
        <p:nvSpPr>
          <p:cNvPr id="24" name="文本框 23"/>
          <p:cNvSpPr txBox="1"/>
          <p:nvPr/>
        </p:nvSpPr>
        <p:spPr>
          <a:xfrm>
            <a:off x="4007485" y="3044825"/>
            <a:ext cx="6933565" cy="371475"/>
          </a:xfrm>
          <a:prstGeom prst="rect">
            <a:avLst/>
          </a:prstGeom>
          <a:solidFill>
            <a:schemeClr val="accent2">
              <a:lumMod val="40000"/>
              <a:lumOff val="60000"/>
            </a:schemeClr>
          </a:solidFill>
        </p:spPr>
        <p:txBody>
          <a:bodyPr wrap="square" rtlCol="0">
            <a:noAutofit/>
          </a:bodyPr>
          <a:p>
            <a:r>
              <a:rPr lang="en-US" altLang="zh-CN"/>
              <a:t>Need to learn new skills</a:t>
            </a:r>
            <a:r>
              <a:rPr lang="zh-CN" altLang="en-US"/>
              <a:t>需要学习新技能</a:t>
            </a:r>
            <a:endParaRPr lang="zh-CN" altLang="en-US"/>
          </a:p>
        </p:txBody>
      </p:sp>
      <p:sp>
        <p:nvSpPr>
          <p:cNvPr id="26" name="文本框 25"/>
          <p:cNvSpPr txBox="1"/>
          <p:nvPr/>
        </p:nvSpPr>
        <p:spPr>
          <a:xfrm>
            <a:off x="4079240" y="4364990"/>
            <a:ext cx="6788150" cy="922020"/>
          </a:xfrm>
          <a:prstGeom prst="rect">
            <a:avLst/>
          </a:prstGeom>
          <a:solidFill>
            <a:schemeClr val="accent1">
              <a:lumMod val="90000"/>
            </a:schemeClr>
          </a:solidFill>
        </p:spPr>
        <p:txBody>
          <a:bodyPr wrap="square" rtlCol="0">
            <a:spAutoFit/>
          </a:bodyPr>
          <a:p>
            <a:r>
              <a:rPr lang="en-US" altLang="zh-CN"/>
              <a:t>Increase long-term expenses</a:t>
            </a:r>
            <a:r>
              <a:rPr lang="zh-CN" altLang="en-US"/>
              <a:t>增加长期开支</a:t>
            </a:r>
            <a:r>
              <a:rPr lang="en-US" altLang="zh-CN"/>
              <a:t> </a:t>
            </a:r>
            <a:endParaRPr lang="en-US" altLang="zh-CN"/>
          </a:p>
          <a:p>
            <a:r>
              <a:rPr lang="en-US" altLang="zh-CN"/>
              <a:t>Require infrastructure upgrades</a:t>
            </a:r>
            <a:r>
              <a:rPr lang="zh-CN" altLang="en-US"/>
              <a:t>需要升级基础设施</a:t>
            </a:r>
            <a:endParaRPr lang="zh-CN" altLang="en-US"/>
          </a:p>
          <a:p>
            <a:r>
              <a:rPr lang="en-US" altLang="zh-CN"/>
              <a:t>Depend on external platforms</a:t>
            </a:r>
            <a:r>
              <a:rPr lang="zh-CN" altLang="en-US"/>
              <a:t>依赖外部平台</a:t>
            </a:r>
            <a:endParaRPr lang="zh-CN" altLang="en-US"/>
          </a:p>
        </p:txBody>
      </p:sp>
      <p:sp>
        <p:nvSpPr>
          <p:cNvPr id="38" name="任意多边形: 形状 37"/>
          <p:cNvSpPr/>
          <p:nvPr>
            <p:custDataLst>
              <p:tags r:id="rId14"/>
            </p:custDataLst>
          </p:nvPr>
        </p:nvSpPr>
        <p:spPr>
          <a:xfrm>
            <a:off x="-1464310" y="1412875"/>
            <a:ext cx="3172579" cy="41760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2" name="椭圆 41"/>
          <p:cNvSpPr/>
          <p:nvPr>
            <p:custDataLst>
              <p:tags r:id="rId15"/>
            </p:custDataLst>
          </p:nvPr>
        </p:nvSpPr>
        <p:spPr>
          <a:xfrm>
            <a:off x="1415416" y="3054985"/>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dirty="0">
                <a:solidFill>
                  <a:srgbClr val="FFFFFF"/>
                </a:solidFill>
                <a:latin typeface="+mn-ea"/>
                <a:cs typeface="+mn-ea"/>
                <a:sym typeface="+mn-ea"/>
              </a:rPr>
              <a:t>02</a:t>
            </a:r>
            <a:endParaRPr lang="en-US" altLang="zh-CN" sz="1400" b="1" dirty="0">
              <a:solidFill>
                <a:srgbClr val="FFFFFF"/>
              </a:solidFill>
              <a:latin typeface="+mn-ea"/>
              <a:cs typeface="+mn-ea"/>
              <a:sym typeface="+mn-ea"/>
            </a:endParaRPr>
          </a:p>
        </p:txBody>
      </p:sp>
      <p:sp>
        <p:nvSpPr>
          <p:cNvPr id="48" name="椭圆 47"/>
          <p:cNvSpPr/>
          <p:nvPr>
            <p:custDataLst>
              <p:tags r:id="rId16"/>
            </p:custDataLst>
          </p:nvPr>
        </p:nvSpPr>
        <p:spPr>
          <a:xfrm>
            <a:off x="742316" y="1440815"/>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49" name="椭圆 48"/>
          <p:cNvSpPr/>
          <p:nvPr>
            <p:custDataLst>
              <p:tags r:id="rId17"/>
            </p:custDataLst>
          </p:nvPr>
        </p:nvSpPr>
        <p:spPr>
          <a:xfrm>
            <a:off x="911861" y="4725035"/>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03</a:t>
            </a:r>
            <a:endParaRPr lang="en-US" altLang="zh-CN" sz="1400" b="1">
              <a:solidFill>
                <a:srgbClr val="FFFFFF"/>
              </a:solidFill>
              <a:latin typeface="+mn-ea"/>
              <a:cs typeface="+mn-ea"/>
              <a:sym typeface="+mn-ea"/>
            </a:endParaRPr>
          </a:p>
        </p:txBody>
      </p:sp>
      <p:sp>
        <p:nvSpPr>
          <p:cNvPr id="51" name="文本框 50"/>
          <p:cNvSpPr txBox="1"/>
          <p:nvPr/>
        </p:nvSpPr>
        <p:spPr>
          <a:xfrm>
            <a:off x="3143250" y="260985"/>
            <a:ext cx="8333740" cy="583565"/>
          </a:xfrm>
          <a:prstGeom prst="rect">
            <a:avLst/>
          </a:prstGeom>
          <a:noFill/>
        </p:spPr>
        <p:txBody>
          <a:bodyPr wrap="square" rtlCol="0">
            <a:spAutoFit/>
          </a:bodyPr>
          <a:p>
            <a:r>
              <a:rPr lang="en-US" altLang="zh-CN" sz="3200"/>
              <a:t>What are the </a:t>
            </a:r>
            <a:r>
              <a:rPr lang="en-US" altLang="zh-CN" sz="3200">
                <a:solidFill>
                  <a:srgbClr val="FF0000"/>
                </a:solidFill>
              </a:rPr>
              <a:t>drawbacks</a:t>
            </a:r>
            <a:r>
              <a:rPr lang="en-US" altLang="zh-CN" sz="3200"/>
              <a:t> for each group?</a:t>
            </a:r>
            <a:endParaRPr lang="en-US" altLang="zh-CN" sz="3200"/>
          </a:p>
        </p:txBody>
      </p:sp>
      <p:grpSp>
        <p:nvGrpSpPr>
          <p:cNvPr id="54" name="组合 53"/>
          <p:cNvGrpSpPr/>
          <p:nvPr>
            <p:custDataLst>
              <p:tags r:id="rId18"/>
            </p:custDataLst>
          </p:nvPr>
        </p:nvGrpSpPr>
        <p:grpSpPr>
          <a:xfrm rot="0">
            <a:off x="9778365" y="5388610"/>
            <a:ext cx="2411730" cy="1560195"/>
            <a:chOff x="2182" y="4845"/>
            <a:chExt cx="14794" cy="9952"/>
          </a:xfrm>
        </p:grpSpPr>
        <p:sp>
          <p:nvSpPr>
            <p:cNvPr id="56" name="圆角矩形 55"/>
            <p:cNvSpPr/>
            <p:nvPr>
              <p:custDataLst>
                <p:tags r:id="rId19"/>
              </p:custDataLst>
            </p:nvPr>
          </p:nvSpPr>
          <p:spPr>
            <a:xfrm>
              <a:off x="2967" y="6703"/>
              <a:ext cx="13224" cy="8094"/>
            </a:xfrm>
            <a:prstGeom prst="roundRect">
              <a:avLst>
                <a:gd name="adj" fmla="val 702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圆角矩形 56"/>
            <p:cNvSpPr/>
            <p:nvPr>
              <p:custDataLst>
                <p:tags r:id="rId20"/>
              </p:custDataLst>
            </p:nvPr>
          </p:nvSpPr>
          <p:spPr>
            <a:xfrm>
              <a:off x="2558" y="5781"/>
              <a:ext cx="14042" cy="8595"/>
            </a:xfrm>
            <a:prstGeom prst="roundRect">
              <a:avLst>
                <a:gd name="adj" fmla="val 7029"/>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圆角矩形 57"/>
            <p:cNvSpPr/>
            <p:nvPr>
              <p:custDataLst>
                <p:tags r:id="rId21"/>
              </p:custDataLst>
            </p:nvPr>
          </p:nvSpPr>
          <p:spPr>
            <a:xfrm>
              <a:off x="2182" y="4845"/>
              <a:ext cx="14794" cy="9055"/>
            </a:xfrm>
            <a:prstGeom prst="roundRect">
              <a:avLst>
                <a:gd name="adj" fmla="val 9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9" name="图片 58" descr="E:/设计图片素材/marek-piwnicki-gGURH5X5O58-unsplash.jpgmarek-piwnicki-gGURH5X5O58-unsplash"/>
            <p:cNvPicPr>
              <a:picLocks noChangeAspect="1"/>
            </p:cNvPicPr>
            <p:nvPr>
              <p:custDataLst>
                <p:tags r:id="rId22"/>
              </p:custDataLst>
            </p:nvPr>
          </p:nvPicPr>
          <p:blipFill>
            <a:blip r:embed="rId23" cstate="email"/>
            <a:srcRect l="-4" t="11522" r="-4" b="11522"/>
            <a:stretch>
              <a:fillRect/>
            </a:stretch>
          </p:blipFill>
          <p:spPr>
            <a:xfrm>
              <a:off x="2558" y="5206"/>
              <a:ext cx="14042" cy="8327"/>
            </a:xfrm>
            <a:custGeom>
              <a:avLst/>
              <a:gdLst/>
              <a:ahLst/>
              <a:cxnLst>
                <a:cxn ang="3">
                  <a:pos x="hc" y="t"/>
                </a:cxn>
                <a:cxn ang="cd2">
                  <a:pos x="l" y="vc"/>
                </a:cxn>
                <a:cxn ang="cd4">
                  <a:pos x="hc" y="b"/>
                </a:cxn>
                <a:cxn ang="0">
                  <a:pos x="r" y="vc"/>
                </a:cxn>
              </a:cxnLst>
              <a:rect l="l" t="t" r="r" b="b"/>
              <a:pathLst>
                <a:path w="7804" h="4628">
                  <a:moveTo>
                    <a:pt x="325" y="0"/>
                  </a:moveTo>
                  <a:lnTo>
                    <a:pt x="7479" y="0"/>
                  </a:lnTo>
                  <a:cubicBezTo>
                    <a:pt x="7659" y="0"/>
                    <a:pt x="7804" y="146"/>
                    <a:pt x="7804" y="325"/>
                  </a:cubicBezTo>
                  <a:lnTo>
                    <a:pt x="7804" y="4303"/>
                  </a:lnTo>
                  <a:cubicBezTo>
                    <a:pt x="7804" y="4482"/>
                    <a:pt x="7659" y="4628"/>
                    <a:pt x="7479" y="4628"/>
                  </a:cubicBezTo>
                  <a:lnTo>
                    <a:pt x="325" y="4628"/>
                  </a:lnTo>
                  <a:cubicBezTo>
                    <a:pt x="146" y="4628"/>
                    <a:pt x="0" y="4482"/>
                    <a:pt x="0" y="4303"/>
                  </a:cubicBezTo>
                  <a:lnTo>
                    <a:pt x="0" y="325"/>
                  </a:lnTo>
                  <a:cubicBezTo>
                    <a:pt x="0" y="146"/>
                    <a:pt x="146" y="0"/>
                    <a:pt x="325" y="0"/>
                  </a:cubicBezTo>
                  <a:close/>
                </a:path>
              </a:pathLst>
            </a:custGeom>
          </p:spPr>
        </p:pic>
      </p:gr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文本框 18"/>
          <p:cNvSpPr txBox="1"/>
          <p:nvPr/>
        </p:nvSpPr>
        <p:spPr>
          <a:xfrm>
            <a:off x="1670685" y="1052195"/>
            <a:ext cx="2409190" cy="531495"/>
          </a:xfrm>
          <a:prstGeom prst="rect">
            <a:avLst/>
          </a:prstGeom>
          <a:noFill/>
        </p:spPr>
        <p:txBody>
          <a:bodyPr wrap="square" rtlCol="0">
            <a:noAutofit/>
          </a:bodyPr>
          <a:p>
            <a:r>
              <a:rPr lang="en-US" altLang="zh-CN" sz="3600" b="1" dirty="0">
                <a:solidFill>
                  <a:srgbClr val="0070C0"/>
                </a:solidFill>
                <a:sym typeface="+mn-ea"/>
              </a:rPr>
              <a:t>Closing</a:t>
            </a:r>
            <a:endParaRPr lang="en-US" altLang="zh-CN" sz="3600" b="1" dirty="0">
              <a:solidFill>
                <a:srgbClr val="0070C0"/>
              </a:solidFill>
              <a:sym typeface="+mn-ea"/>
            </a:endParaRPr>
          </a:p>
        </p:txBody>
      </p:sp>
      <p:sp>
        <p:nvSpPr>
          <p:cNvPr id="26" name="文本框 25"/>
          <p:cNvSpPr txBox="1"/>
          <p:nvPr/>
        </p:nvSpPr>
        <p:spPr>
          <a:xfrm>
            <a:off x="3648075" y="1052195"/>
            <a:ext cx="7529195" cy="583565"/>
          </a:xfrm>
          <a:prstGeom prst="rect">
            <a:avLst/>
          </a:prstGeom>
          <a:noFill/>
        </p:spPr>
        <p:txBody>
          <a:bodyPr wrap="square" rtlCol="0">
            <a:spAutoFit/>
          </a:bodyPr>
          <a:p>
            <a:r>
              <a:rPr lang="en-US" altLang="zh-CN" sz="3200">
                <a:solidFill>
                  <a:schemeClr val="tx1"/>
                </a:solidFill>
              </a:rPr>
              <a:t>Summarize/</a:t>
            </a:r>
            <a:r>
              <a:rPr lang="en-US" altLang="zh-CN" sz="3200">
                <a:solidFill>
                  <a:srgbClr val="00B050"/>
                </a:solidFill>
                <a:sym typeface="+mn-ea"/>
              </a:rPr>
              <a:t>anticipate</a:t>
            </a:r>
            <a:r>
              <a:rPr lang="en-US" altLang="zh-CN" sz="3200">
                <a:solidFill>
                  <a:schemeClr val="tx1"/>
                </a:solidFill>
                <a:sym typeface="+mn-ea"/>
              </a:rPr>
              <a:t>+</a:t>
            </a:r>
            <a:r>
              <a:rPr lang="en-US" altLang="zh-CN" sz="3200">
                <a:solidFill>
                  <a:srgbClr val="FF0000"/>
                </a:solidFill>
              </a:rPr>
              <a:t>appreciate</a:t>
            </a:r>
            <a:endParaRPr lang="en-US" altLang="zh-CN" sz="3200">
              <a:solidFill>
                <a:srgbClr val="FF0000"/>
              </a:solidFill>
            </a:endParaRPr>
          </a:p>
        </p:txBody>
      </p:sp>
      <p:sp>
        <p:nvSpPr>
          <p:cNvPr id="66" name="文本框 65"/>
          <p:cNvSpPr txBox="1"/>
          <p:nvPr>
            <p:custDataLst>
              <p:tags r:id="rId1"/>
            </p:custDataLst>
          </p:nvPr>
        </p:nvSpPr>
        <p:spPr>
          <a:xfrm>
            <a:off x="335280" y="188595"/>
            <a:ext cx="201612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8" name="文本框 7"/>
          <p:cNvSpPr txBox="1"/>
          <p:nvPr/>
        </p:nvSpPr>
        <p:spPr>
          <a:xfrm>
            <a:off x="139700" y="2426335"/>
            <a:ext cx="11774805" cy="1198880"/>
          </a:xfrm>
          <a:prstGeom prst="rect">
            <a:avLst/>
          </a:prstGeom>
          <a:solidFill>
            <a:schemeClr val="accent1"/>
          </a:solidFill>
        </p:spPr>
        <p:txBody>
          <a:bodyPr wrap="square" rtlCol="0">
            <a:spAutoFit/>
          </a:bodyPr>
          <a:p>
            <a:pPr lvl="0" algn="l">
              <a:lnSpc>
                <a:spcPct val="120000"/>
              </a:lnSpc>
              <a:buClrTx/>
              <a:buSzTx/>
              <a:buFontTx/>
            </a:pPr>
            <a:r>
              <a:rPr lang="en-US" altLang="zh-CN" sz="2000" b="1" i="1">
                <a:solidFill>
                  <a:srgbClr val="FF0000"/>
                </a:solidFill>
                <a:sym typeface="+mn-ea"/>
              </a:rPr>
              <a:t>Version 1</a:t>
            </a:r>
            <a:endParaRPr lang="en-US" altLang="zh-CN" sz="2000" b="1" i="1">
              <a:solidFill>
                <a:srgbClr val="FF0000"/>
              </a:solidFill>
              <a:sym typeface="+mn-ea"/>
            </a:endParaRPr>
          </a:p>
          <a:p>
            <a:pPr indent="457200" algn="just"/>
            <a:r>
              <a:rPr lang="en-US" altLang="zh-CN" sz="2400">
                <a:solidFill>
                  <a:srgbClr val="FF0000"/>
                </a:solidFill>
                <a:latin typeface="Times New Roman" panose="02020603050405020304" charset="0"/>
                <a:ea typeface="+mj-lt"/>
                <a:cs typeface="Times New Roman" panose="02020603050405020304" charset="0"/>
                <a:sym typeface="+mn-ea"/>
              </a:rPr>
              <a:t>I truly believe</a:t>
            </a:r>
            <a:r>
              <a:rPr lang="en-US" altLang="zh-CN" sz="2400">
                <a:latin typeface="Times New Roman" panose="02020603050405020304" charset="0"/>
                <a:ea typeface="+mj-lt"/>
                <a:cs typeface="Times New Roman" panose="02020603050405020304" charset="0"/>
                <a:sym typeface="+mn-ea"/>
              </a:rPr>
              <a:t> this small change will make our campus reading better. That’s all. Thanks for listening!</a:t>
            </a:r>
            <a:endParaRPr lang="en-US" altLang="zh-CN" sz="2400">
              <a:latin typeface="Times New Roman" panose="02020603050405020304" charset="0"/>
              <a:ea typeface="+mj-lt"/>
              <a:cs typeface="Times New Roman" panose="02020603050405020304" charset="0"/>
              <a:sym typeface="+mn-ea"/>
            </a:endParaRPr>
          </a:p>
        </p:txBody>
      </p:sp>
      <p:sp>
        <p:nvSpPr>
          <p:cNvPr id="9" name="文本框 8"/>
          <p:cNvSpPr txBox="1"/>
          <p:nvPr/>
        </p:nvSpPr>
        <p:spPr>
          <a:xfrm>
            <a:off x="139700" y="3789045"/>
            <a:ext cx="11812270" cy="1168400"/>
          </a:xfrm>
          <a:prstGeom prst="rect">
            <a:avLst/>
          </a:prstGeom>
          <a:solidFill>
            <a:srgbClr val="FDE2FD">
              <a:alpha val="40000"/>
            </a:srgbClr>
          </a:solidFill>
        </p:spPr>
        <p:txBody>
          <a:bodyPr wrap="square" rtlCol="0">
            <a:spAutoFit/>
          </a:bodyPr>
          <a:p>
            <a:pPr lvl="0" algn="l">
              <a:lnSpc>
                <a:spcPct val="110000"/>
              </a:lnSpc>
              <a:buClrTx/>
              <a:buSzTx/>
              <a:buFontTx/>
            </a:pPr>
            <a:r>
              <a:rPr lang="en-US" altLang="zh-CN" sz="2000" b="1" i="1">
                <a:solidFill>
                  <a:srgbClr val="FF0000"/>
                </a:solidFill>
                <a:sym typeface="+mn-ea"/>
              </a:rPr>
              <a:t>Version 2</a:t>
            </a:r>
            <a:endParaRPr lang="en-US" altLang="zh-CN" sz="2000" b="1" i="1">
              <a:solidFill>
                <a:srgbClr val="FF0000"/>
              </a:solidFill>
              <a:sym typeface="+mn-ea"/>
            </a:endParaRPr>
          </a:p>
          <a:p>
            <a:pPr lvl="0" indent="457200" algn="just">
              <a:buClrTx/>
              <a:buSzTx/>
              <a:buFontTx/>
            </a:pPr>
            <a:r>
              <a:rPr lang="en-US" altLang="zh-CN" sz="2400">
                <a:solidFill>
                  <a:srgbClr val="FF0000"/>
                </a:solidFill>
                <a:latin typeface="Times New Roman" panose="02020603050405020304" charset="0"/>
                <a:cs typeface="Times New Roman" panose="02020603050405020304" charset="0"/>
                <a:sym typeface="+mn-ea"/>
              </a:rPr>
              <a:t>In conclusion, I am convinced that</a:t>
            </a:r>
            <a:r>
              <a:rPr lang="en-US" altLang="zh-CN" sz="2400">
                <a:latin typeface="Times New Roman" panose="02020603050405020304" charset="0"/>
                <a:cs typeface="Times New Roman" panose="02020603050405020304" charset="0"/>
                <a:sym typeface="+mn-ea"/>
              </a:rPr>
              <a:t> printed books still work better for most of us students. Thanks for listening!</a:t>
            </a:r>
            <a:endParaRPr lang="en-US" altLang="zh-CN" sz="2400">
              <a:latin typeface="Times New Roman" panose="02020603050405020304" charset="0"/>
              <a:cs typeface="Times New Roman" panose="02020603050405020304" charset="0"/>
              <a:sym typeface="+mn-ea"/>
            </a:endParaRPr>
          </a:p>
        </p:txBody>
      </p:sp>
      <p:sp>
        <p:nvSpPr>
          <p:cNvPr id="4" name="文本框 3"/>
          <p:cNvSpPr txBox="1"/>
          <p:nvPr/>
        </p:nvSpPr>
        <p:spPr>
          <a:xfrm>
            <a:off x="191770" y="5142865"/>
            <a:ext cx="11760200" cy="1395730"/>
          </a:xfrm>
          <a:prstGeom prst="rect">
            <a:avLst/>
          </a:prstGeom>
          <a:solidFill>
            <a:schemeClr val="accent1"/>
          </a:solidFill>
        </p:spPr>
        <p:txBody>
          <a:bodyPr wrap="square" rtlCol="0">
            <a:noAutofit/>
          </a:bodyPr>
          <a:p>
            <a:pPr lvl="0" algn="l">
              <a:lnSpc>
                <a:spcPct val="120000"/>
              </a:lnSpc>
              <a:buClrTx/>
              <a:buSzTx/>
              <a:buFontTx/>
            </a:pPr>
            <a:r>
              <a:rPr lang="en-US" altLang="zh-CN" sz="2000" b="1" i="1">
                <a:solidFill>
                  <a:srgbClr val="FF0000"/>
                </a:solidFill>
                <a:sym typeface="+mn-ea"/>
              </a:rPr>
              <a:t>Version 3</a:t>
            </a:r>
            <a:endParaRPr lang="en-US" altLang="zh-CN" sz="2000" b="1" i="1">
              <a:solidFill>
                <a:srgbClr val="FF0000"/>
              </a:solidFill>
              <a:sym typeface="+mn-ea"/>
            </a:endParaRPr>
          </a:p>
          <a:p>
            <a:pPr lvl="0" indent="457200" algn="l">
              <a:buClrTx/>
              <a:buSzTx/>
              <a:buFontTx/>
            </a:pPr>
            <a:r>
              <a:rPr lang="en-US" altLang="zh-CN" sz="2400">
                <a:solidFill>
                  <a:schemeClr val="tx1"/>
                </a:solidFill>
                <a:latin typeface="Times New Roman" panose="02020603050405020304" charset="0"/>
                <a:cs typeface="Times New Roman" panose="02020603050405020304" charset="0"/>
                <a:sym typeface="+mn-ea"/>
              </a:rPr>
              <a:t>In short/To conclude/Utimately, </a:t>
            </a:r>
            <a:r>
              <a:rPr lang="en-US" altLang="zh-CN" sz="2400">
                <a:solidFill>
                  <a:srgbClr val="FF0000"/>
                </a:solidFill>
                <a:latin typeface="Times New Roman" panose="02020603050405020304" charset="0"/>
                <a:cs typeface="Times New Roman" panose="02020603050405020304" charset="0"/>
                <a:sym typeface="+mn-ea"/>
              </a:rPr>
              <a:t>adding e-books</a:t>
            </a:r>
            <a:r>
              <a:rPr lang="en-US" altLang="zh-CN" sz="2400">
                <a:latin typeface="Times New Roman" panose="02020603050405020304" charset="0"/>
                <a:cs typeface="Times New Roman" panose="02020603050405020304" charset="0"/>
                <a:sym typeface="+mn-ea"/>
              </a:rPr>
              <a:t> prepares our library and students for a promising digital future.Thanks for listening!</a:t>
            </a:r>
            <a:endParaRPr lang="en-US" altLang="zh-CN" sz="2400">
              <a:sym typeface="+mn-ea"/>
            </a:endParaRPr>
          </a:p>
          <a:p>
            <a:pPr lvl="0" indent="457200" algn="l">
              <a:buClrTx/>
              <a:buSzTx/>
              <a:buFontTx/>
            </a:pPr>
            <a:endParaRPr lang="en-US" altLang="zh-CN" sz="2400">
              <a:latin typeface="Times New Roman" panose="02020603050405020304" charset="0"/>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079875" y="116840"/>
            <a:ext cx="4258945" cy="72136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Official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80440"/>
            <a:ext cx="5904865" cy="5429250"/>
          </a:xfrm>
          <a:prstGeom prst="rect">
            <a:avLst/>
          </a:prstGeom>
          <a:noFill/>
          <a:ln>
            <a:solidFill>
              <a:schemeClr val="tx1"/>
            </a:solidFill>
          </a:ln>
        </p:spPr>
        <p:txBody>
          <a:bodyPr wrap="square" rtlCol="0">
            <a:noAutofit/>
          </a:bodyPr>
          <a:p>
            <a:pPr indent="457200" algn="just">
              <a:lnSpc>
                <a:spcPct val="90000"/>
              </a:lnSpc>
            </a:pPr>
            <a:r>
              <a:rPr lang="en-US" altLang="zh-CN" sz="2400">
                <a:latin typeface="Times New Roman" panose="02020603050405020304" charset="0"/>
                <a:ea typeface="+mj-lt"/>
                <a:cs typeface="Times New Roman" panose="02020603050405020304" charset="0"/>
              </a:rPr>
              <a:t>Good morning, everyone. I’m greatly honored to share my thoughts on the topic.“Should the school library buy e-books and e-magazines?” Personally, I’m quite excited about this plan. Digital e-books can cover textbooks, English novels, and popular magazines, fitting different students’ needs. Not only do they save space in the library, but also offer convenient access to us. Moreover, they usually come with interactive features like audio and video, making reading more engaging.</a:t>
            </a:r>
            <a:endParaRPr lang="en-US" altLang="zh-CN" sz="2400">
              <a:latin typeface="Times New Roman" panose="02020603050405020304" charset="0"/>
              <a:ea typeface="+mj-lt"/>
              <a:cs typeface="Times New Roman" panose="02020603050405020304" charset="0"/>
            </a:endParaRPr>
          </a:p>
          <a:p>
            <a:pPr indent="457200" algn="just">
              <a:lnSpc>
                <a:spcPct val="90000"/>
              </a:lnSpc>
            </a:pPr>
            <a:r>
              <a:rPr lang="en-US" altLang="zh-CN" sz="2400">
                <a:latin typeface="Times New Roman" panose="02020603050405020304" charset="0"/>
                <a:ea typeface="+mj-lt"/>
                <a:cs typeface="Times New Roman" panose="02020603050405020304" charset="0"/>
              </a:rPr>
              <a:t>I truly believe this small change will make our campus reading better. That’s all. Thanks for listening!</a:t>
            </a:r>
            <a:endParaRPr lang="en-US" altLang="zh-CN" sz="2400">
              <a:latin typeface="Times New Roman" panose="02020603050405020304" charset="0"/>
              <a:ea typeface="+mj-lt"/>
              <a:cs typeface="Times New Roman" panose="02020603050405020304" charset="0"/>
            </a:endParaRPr>
          </a:p>
        </p:txBody>
      </p:sp>
      <p:sp>
        <p:nvSpPr>
          <p:cNvPr id="3" name="文本框 2"/>
          <p:cNvSpPr txBox="1"/>
          <p:nvPr/>
        </p:nvSpPr>
        <p:spPr>
          <a:xfrm>
            <a:off x="6239510" y="1052830"/>
            <a:ext cx="5688330" cy="5015865"/>
          </a:xfrm>
          <a:prstGeom prst="rect">
            <a:avLst/>
          </a:prstGeom>
          <a:noFill/>
        </p:spPr>
        <p:txBody>
          <a:bodyPr wrap="square" rtlCol="0">
            <a:spAutoFit/>
          </a:bodyPr>
          <a:p>
            <a:pPr indent="457200" algn="l">
              <a:lnSpc>
                <a:spcPct val="160000"/>
              </a:lnSpc>
            </a:pPr>
            <a:r>
              <a:rPr lang="zh-CN" altLang="en-US" sz="2000" dirty="0">
                <a:latin typeface="华文新魏" panose="02010800040101010101" charset="-122"/>
                <a:ea typeface="华文新魏" panose="02010800040101010101" charset="-122"/>
                <a:cs typeface="华文新魏" panose="02010800040101010101" charset="-122"/>
              </a:rPr>
              <a:t>大家早上好。我很荣幸能就</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学校图书馆是否应该购买电子书和电子杂志？</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这一话题分享我的看法。个人而言，我对这个计划感到非常兴奋。数字电子书可以涵盖教科书、英文小说和流行杂志，满足不同学生的需求。它们不仅节省图书馆空间，还为我们提供了便捷的获取方式。此外，它们通常还带有音频和视频等互动功能，使阅读更加引人入胜。</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60000"/>
              </a:lnSpc>
            </a:pPr>
            <a:r>
              <a:rPr lang="zh-CN" altLang="en-US" sz="2000" dirty="0">
                <a:latin typeface="华文新魏" panose="02010800040101010101" charset="-122"/>
                <a:ea typeface="华文新魏" panose="02010800040101010101" charset="-122"/>
                <a:cs typeface="华文新魏" panose="02010800040101010101" charset="-122"/>
              </a:rPr>
              <a:t>我真心相信这一小小的改变会让我们的校园阅读变得更好。谢谢聆听！</a:t>
            </a:r>
            <a:endParaRPr lang="zh-CN" altLang="en-US"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1.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45_1*n_h_h_x*1_2_3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02.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5_1"/>
  <p:tag name="KSO_WM_UNIT_ID" val="diagram20233245_1*n_h_h_x*1_2_5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03.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45_1*n_h_h_x*1_2_2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05.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3245_1*n_h_h_x*1_2_4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0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09.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3*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11.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4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4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12.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1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114.xml><?xml version="1.0" encoding="utf-8"?>
<p:tagLst xmlns:p="http://schemas.openxmlformats.org/presentationml/2006/main">
  <p:tag name="KSO_WM_UNIT_PIC_EFFECT" val="1"/>
</p:tagLst>
</file>

<file path=ppt/tags/tag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55_1*i*1"/>
  <p:tag name="KSO_WM_TEMPLATE_CATEGORY" val="custom"/>
  <p:tag name="KSO_WM_TEMPLATE_INDEX" val="20238555"/>
  <p:tag name="KSO_WM_UNIT_LAYERLEVEL" val="1"/>
  <p:tag name="KSO_WM_TAG_VERSION" val="3.0"/>
  <p:tag name="KSO_WM_UNIT_PIC_EFFECT" val="1"/>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55_1*i*2"/>
  <p:tag name="KSO_WM_TEMPLATE_CATEGORY" val="custom"/>
  <p:tag name="KSO_WM_TEMPLATE_INDEX" val="20238555"/>
  <p:tag name="KSO_WM_UNIT_LAYERLEVEL" val="1"/>
  <p:tag name="KSO_WM_TAG_VERSION" val="3.0"/>
  <p:tag name="KSO_WM_UNIT_PIC_EFFECT" val="1"/>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55_1*i*3"/>
  <p:tag name="KSO_WM_TEMPLATE_CATEGORY" val="custom"/>
  <p:tag name="KSO_WM_TEMPLATE_INDEX" val="20238555"/>
  <p:tag name="KSO_WM_UNIT_LAYERLEVEL" val="1"/>
  <p:tag name="KSO_WM_TAG_VERSION" val="3.0"/>
  <p:tag name="KSO_WM_UNIT_PIC_EFFECT" val="1"/>
</p:tagLst>
</file>

<file path=ppt/tags/tag118.xml><?xml version="1.0" encoding="utf-8"?>
<p:tagLst xmlns:p="http://schemas.openxmlformats.org/presentationml/2006/main">
  <p:tag name="KSO_WM_BEAUTIFY_FLAG" val="#wm#"/>
  <p:tag name="KSO_WM_UNIT_VALUE" val="1468*2475"/>
  <p:tag name="KSO_WM_UNIT_HIGHLIGHT" val="0"/>
  <p:tag name="KSO_WM_UNIT_COMPATIBLE" val="0"/>
  <p:tag name="KSO_WM_UNIT_DIAGRAM_ISNUMVISUAL" val="0"/>
  <p:tag name="KSO_WM_UNIT_DIAGRAM_ISREFERUNIT" val="0"/>
  <p:tag name="KSO_WM_UNIT_TYPE" val="d"/>
  <p:tag name="KSO_WM_UNIT_INDEX" val="1"/>
  <p:tag name="KSO_WM_UNIT_ID" val="custom20238555_1*d*1"/>
  <p:tag name="KSO_WM_TEMPLATE_CATEGORY" val="custom"/>
  <p:tag name="KSO_WM_TEMPLATE_INDEX" val="20238555"/>
  <p:tag name="KSO_WM_UNIT_LAYERLEVEL" val="1"/>
  <p:tag name="KSO_WM_TAG_VERSION" val="3.0"/>
  <p:tag name="KSO_WM_UNIT_PIC_EFFECT" val="1"/>
</p:tagLst>
</file>

<file path=ppt/tags/tag119.xml><?xml version="1.0" encoding="utf-8"?>
<p:tagLst xmlns:p="http://schemas.openxmlformats.org/presentationml/2006/main">
  <p:tag name="KSO_WM_BEAUTIFY_FLAG" val="#wm#"/>
  <p:tag name="KSO_WM_TEMPLATE_CATEGORY" val="custom"/>
  <p:tag name="KSO_WM_TEMPLATE_INDEX" val="20231587"/>
  <p:tag name="resource_record_key" val="{&quot;65&quot;:[20231587],&quot;70&quot;:[3322406,331241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1.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45_1*n_h_h_x*1_2_3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22.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5_1"/>
  <p:tag name="KSO_WM_UNIT_ID" val="diagram20233245_1*n_h_h_x*1_2_5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23.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45_1*n_h_h_x*1_2_2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25.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3245_1*n_h_h_x*1_2_4_1"/>
  <p:tag name="KSO_WM_TEMPLATE_CATEGORY" val="diagram"/>
  <p:tag name="KSO_WM_TEMPLATE_INDEX" val="20233245"/>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448.17499389648435,&quot;left&quot;:35.52504272460938,&quot;top&quot;:89.45,&quot;width&quot;:879.95060323838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您的)正文，文字是您思想的提炼，请尽量言简意赅的阐述观点。单击此处输入(您的)智能图形项正文。"/>
  <p:tag name="KSO_WM_UNIT_TEXT_FILL_FORE_SCHEMECOLOR_INDEX" val="1"/>
  <p:tag name="KSO_WM_UNIT_TEXT_FILL_TYPE" val="1"/>
  <p:tag name="KSO_WM_DIAGRAM_USE_COLOR_VALUE" val="{&quot;color_scheme&quot;:1,&quot;color_type&quot;:1,&quot;theme_color_indexes&quot;:[5,6,5,6,5,6]}"/>
</p:tagLst>
</file>

<file path=ppt/tags/tag12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3*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9.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31.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411.57323303222654,&quot;left&quot;:-115.3,&quot;top&quot;:111.25,&quot;width&quot;:999.05}"/>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132.xml><?xml version="1.0" encoding="utf-8"?>
<p:tagLst xmlns:p="http://schemas.openxmlformats.org/presentationml/2006/main">
  <p:tag name="KSO_WM_UNIT_PIC_EFFECT" val="1"/>
</p:tagLst>
</file>

<file path=ppt/tags/tag1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55_1*i*1"/>
  <p:tag name="KSO_WM_TEMPLATE_CATEGORY" val="custom"/>
  <p:tag name="KSO_WM_TEMPLATE_INDEX" val="20238555"/>
  <p:tag name="KSO_WM_UNIT_LAYERLEVEL" val="1"/>
  <p:tag name="KSO_WM_TAG_VERSION" val="3.0"/>
  <p:tag name="KSO_WM_UNIT_PIC_EFFECT" val="1"/>
</p:tagLst>
</file>

<file path=ppt/tags/tag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55_1*i*2"/>
  <p:tag name="KSO_WM_TEMPLATE_CATEGORY" val="custom"/>
  <p:tag name="KSO_WM_TEMPLATE_INDEX" val="20238555"/>
  <p:tag name="KSO_WM_UNIT_LAYERLEVEL" val="1"/>
  <p:tag name="KSO_WM_TAG_VERSION" val="3.0"/>
  <p:tag name="KSO_WM_UNIT_PIC_EFFECT" val="1"/>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55_1*i*3"/>
  <p:tag name="KSO_WM_TEMPLATE_CATEGORY" val="custom"/>
  <p:tag name="KSO_WM_TEMPLATE_INDEX" val="20238555"/>
  <p:tag name="KSO_WM_UNIT_LAYERLEVEL" val="1"/>
  <p:tag name="KSO_WM_TAG_VERSION" val="3.0"/>
  <p:tag name="KSO_WM_UNIT_PIC_EFFECT" val="1"/>
</p:tagLst>
</file>

<file path=ppt/tags/tag136.xml><?xml version="1.0" encoding="utf-8"?>
<p:tagLst xmlns:p="http://schemas.openxmlformats.org/presentationml/2006/main">
  <p:tag name="KSO_WM_BEAUTIFY_FLAG" val="#wm#"/>
  <p:tag name="KSO_WM_UNIT_VALUE" val="1468*2475"/>
  <p:tag name="KSO_WM_UNIT_HIGHLIGHT" val="0"/>
  <p:tag name="KSO_WM_UNIT_COMPATIBLE" val="0"/>
  <p:tag name="KSO_WM_UNIT_DIAGRAM_ISNUMVISUAL" val="0"/>
  <p:tag name="KSO_WM_UNIT_DIAGRAM_ISREFERUNIT" val="0"/>
  <p:tag name="KSO_WM_UNIT_TYPE" val="d"/>
  <p:tag name="KSO_WM_UNIT_INDEX" val="1"/>
  <p:tag name="KSO_WM_UNIT_ID" val="custom20238555_1*d*1"/>
  <p:tag name="KSO_WM_TEMPLATE_CATEGORY" val="custom"/>
  <p:tag name="KSO_WM_TEMPLATE_INDEX" val="20238555"/>
  <p:tag name="KSO_WM_UNIT_LAYERLEVEL" val="1"/>
  <p:tag name="KSO_WM_TAG_VERSION" val="3.0"/>
  <p:tag name="KSO_WM_UNIT_PIC_EFFECT" val="1"/>
</p:tagLst>
</file>

<file path=ppt/tags/tag137.xml><?xml version="1.0" encoding="utf-8"?>
<p:tagLst xmlns:p="http://schemas.openxmlformats.org/presentationml/2006/main">
  <p:tag name="KSO_WM_BEAUTIFY_FLAG" val="#wm#"/>
  <p:tag name="KSO_WM_TEMPLATE_CATEGORY" val="custom"/>
  <p:tag name="KSO_WM_TEMPLATE_INDEX" val="20231587"/>
  <p:tag name="resource_record_key" val="{&quot;65&quot;:[20231587],&quot;70&quot;:[3322406,3312419]}"/>
</p:tagLst>
</file>

<file path=ppt/tags/tag13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9.xml><?xml version="1.0" encoding="utf-8"?>
<p:tagLst xmlns:p="http://schemas.openxmlformats.org/presentationml/2006/main">
  <p:tag name="KSO_WM_BEAUTIFY_FLAG" val="#wm#"/>
  <p:tag name="KSO_WM_TEMPLATE_CATEGORY" val="custom"/>
  <p:tag name="KSO_WM_TEMPLATE_INDEX" val="2023158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41.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4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43.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44.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4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4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47.xml><?xml version="1.0" encoding="utf-8"?>
<p:tagLst xmlns:p="http://schemas.openxmlformats.org/presentationml/2006/main">
  <p:tag name="KSO_WM_BEAUTIFY_FLAG" val="#wm#"/>
  <p:tag name="KSO_WM_TEMPLATE_CATEGORY" val="custom"/>
  <p:tag name="KSO_WM_TEMPLATE_INDEX" val="20231587"/>
</p:tagLst>
</file>

<file path=ppt/tags/tag14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49.xml><?xml version="1.0" encoding="utf-8"?>
<p:tagLst xmlns:p="http://schemas.openxmlformats.org/presentationml/2006/main">
  <p:tag name="KSO_WM_BEAUTIFY_FLAG" val="#wm#"/>
  <p:tag name="KSO_WM_TEMPLATE_CATEGORY" val="custom"/>
  <p:tag name="KSO_WM_TEMPLATE_INDEX" val="2023158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50.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51.xml><?xml version="1.0" encoding="utf-8"?>
<p:tagLst xmlns:p="http://schemas.openxmlformats.org/presentationml/2006/main">
  <p:tag name="KSO_WM_BEAUTIFY_FLAG" val="#wm#"/>
  <p:tag name="KSO_WM_TEMPLATE_CATEGORY" val="custom"/>
  <p:tag name="KSO_WM_TEMPLATE_INDEX" val="20231587"/>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5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54.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1190"/>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190_1*d*1"/>
  <p:tag name="KSO_WM_TEMPLATE_CATEGORY" val="custom"/>
  <p:tag name="KSO_WM_TEMPLATE_INDEX" val="20231190"/>
  <p:tag name="KSO_WM_UNIT_LAYERLEVEL" val="1"/>
  <p:tag name="KSO_WM_TAG_VERSION" val="3.0"/>
  <p:tag name="KSO_WM_UNIT_VALUE" val="1111*3388"/>
  <p:tag name="KSO_WM_UNIT_TYPE" val="d"/>
  <p:tag name="KSO_WM_UNIT_INDEX" val="1"/>
  <p:tag name="KSO_WM_UNIT_PICTURE_SUBTYPE" val="a"/>
</p:tagLst>
</file>

<file path=ppt/tags/tag85.xml><?xml version="1.0" encoding="utf-8"?>
<p:tagLst xmlns:p="http://schemas.openxmlformats.org/presentationml/2006/main">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SHADOW_SCHEMECOLOR_INDEX_BRIGHTNESS" val="0"/>
  <p:tag name="KSO_WM_UNIT_SHADOW_SCHEMECOLOR_INDEX" val="5"/>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custom20231190_1*i*4"/>
  <p:tag name="KSO_WM_TEMPLATE_CATEGORY" val="custom"/>
  <p:tag name="KSO_WM_TEMPLATE_INDEX" val="20231190"/>
  <p:tag name="KSO_WM_UNIT_LAYERLEVEL" val="1"/>
  <p:tag name="KSO_WM_TAG_VERSION" val="3.0"/>
  <p:tag name="KSO_WM_UNIT_TYPE" val="i"/>
  <p:tag name="KSO_WM_UNIT_INDEX" val="4"/>
</p:tagLst>
</file>

<file path=ppt/tags/tag86.xml><?xml version="1.0" encoding="utf-8"?>
<p:tagLst xmlns:p="http://schemas.openxmlformats.org/presentationml/2006/main">
  <p:tag name="KSO_WM_BEAUTIFY_FLAG" val="#wm#"/>
  <p:tag name="KSO_WM_UNIT_FILL_FORE_SCHEMECOLOR_INDEX_1_BRIGHTNESS" val="0.4"/>
  <p:tag name="KSO_WM_UNIT_FILL_FORE_SCHEMECOLOR_INDEX_1" val="5"/>
  <p:tag name="KSO_WM_UNIT_FILL_FORE_SCHEMECOLOR_INDEX_1_POS" val="0.15"/>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60"/>
  <p:tag name="KSO_WM_UNIT_FILL_GRADIENT_DIRECTION" val="-2"/>
  <p:tag name="KSO_WM_UNIT_FILL_TYPE" val="3"/>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90_1*i*3"/>
  <p:tag name="KSO_WM_TEMPLATE_CATEGORY" val="custom"/>
  <p:tag name="KSO_WM_TEMPLATE_INDEX" val="20231190"/>
  <p:tag name="KSO_WM_UNIT_LAYERLEVEL" val="1"/>
  <p:tag name="KSO_WM_TAG_VERSION" val="3.0"/>
  <p:tag name="KSO_WM_UNIT_TYPE" val="i"/>
  <p:tag name="KSO_WM_UNIT_INDEX" val="3"/>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1190_1*i*1"/>
  <p:tag name="KSO_WM_TEMPLATE_CATEGORY" val="custom"/>
  <p:tag name="KSO_WM_TEMPLATE_INDEX" val="20231190"/>
  <p:tag name="KSO_WM_UNIT_LAYERLEVEL" val="1"/>
  <p:tag name="KSO_WM_TAG_VERSION" val="3.0"/>
  <p:tag name="KSO_WM_UNIT_TYPE" val="i"/>
  <p:tag name="KSO_WM_UNIT_INDEX" val="1"/>
</p:tagLst>
</file>

<file path=ppt/tags/tag88.xml><?xml version="1.0" encoding="utf-8"?>
<p:tagLst xmlns:p="http://schemas.openxmlformats.org/presentationml/2006/main">
  <p:tag name="KSO_WM_BEAUTIFY_FLAG" val="#wm#"/>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90_1*i*2"/>
  <p:tag name="KSO_WM_TEMPLATE_CATEGORY" val="custom"/>
  <p:tag name="KSO_WM_TEMPLATE_INDEX" val="20231190"/>
  <p:tag name="KSO_WM_UNIT_LAYERLEVEL" val="1"/>
  <p:tag name="KSO_WM_TAG_VERSION" val="3.0"/>
  <p:tag name="KSO_WM_UNIT_TYPE" val="i"/>
  <p:tag name="KSO_WM_UNIT_INDEX" val="2"/>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190_1*f*1"/>
  <p:tag name="KSO_WM_TEMPLATE_CATEGORY" val="custom"/>
  <p:tag name="KSO_WM_TEMPLATE_INDEX" val="20231190"/>
  <p:tag name="KSO_WM_UNIT_LAYERLEVEL" val="1"/>
  <p:tag name="KSO_WM_TAG_VERSION" val="3.0"/>
  <p:tag name="KSO_WM_BEAUTIFY_FLAG" val="#wm#"/>
  <p:tag name="KSO_WM_UNIT_TEXT_FILL_FORE_SCHEMECOLOR_INDEX_BRIGHTNESS" val="0.35"/>
  <p:tag name="KSO_WM_UNIT_TEXT_FILL_FORE_SCHEMECOLOR_INDEX" val="13"/>
  <p:tag name="KSO_WM_UNIT_TEXT_FILL_TYPE" val="1"/>
  <p:tag name="KSO_WM_UNIT_PRESET_TEXT" val="单击此处输入你的项正文，文字是您思想的提炼，请尽量言简意赅的阐述观点&#10;单击此处输入你的项正文，文字是您思想的提炼"/>
  <p:tag name="KSO_WM_UNIT_TEXT_TYPE" val="1"/>
  <p:tag name="KSO_WM_UNIT_TEXT_LAYER_COUN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190"/>
  <p:tag name="KSO_WM_UNIT_ID" val="custom20231190_1*a*1"/>
  <p:tag name="KSO_WM_UNIT_PRESET_TEXT" val="单击此处添加标题内容"/>
  <p:tag name="KSO_WM_UNIT_TEXT_TYPE" val="1"/>
</p:tagLst>
</file>

<file path=ppt/tags/tag91.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961*499"/>
  <p:tag name="KSO_WM_SLIDE_POSITION" val="-1*0"/>
  <p:tag name="KSO_WM_SLIDE_LAYOUT" val="a_d_f"/>
  <p:tag name="KSO_WM_SLIDE_LAYOUT_CNT" val="1_1_1"/>
  <p:tag name="KSO_WM_TEMPLATE_INDEX" val="20231190"/>
  <p:tag name="KSO_WM_TEMPLATE_SUBCATEGORY" val="0"/>
  <p:tag name="KSO_WM_SLIDE_INDEX" val="1"/>
  <p:tag name="KSO_WM_TAG_VERSION" val="3.0"/>
  <p:tag name="KSO_WM_SLIDE_ID" val="custom20231190_1"/>
  <p:tag name="KSO_WM_SLIDE_ITEM_CNT" val="0"/>
</p:tagLst>
</file>

<file path=ppt/tags/tag9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3.xml><?xml version="1.0" encoding="utf-8"?>
<p:tagLst xmlns:p="http://schemas.openxmlformats.org/presentationml/2006/main">
  <p:tag name="TABLE_ENDDRAG_ORIGIN_RECT" val="622*481"/>
  <p:tag name="TABLE_ENDDRAG_RECT" val="319*37*622*481"/>
</p:tagLst>
</file>

<file path=ppt/tags/tag94.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9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6.xml><?xml version="1.0" encoding="utf-8"?>
<p:tagLst xmlns:p="http://schemas.openxmlformats.org/presentationml/2006/main">
  <p:tag name="KSO_WM_BEAUTIFY_FLAG" val="#wm#"/>
  <p:tag name="KSO_WM_TEMPLATE_CATEGORY" val="custom"/>
  <p:tag name="KSO_WM_TEMPLATE_INDEX" val="20231587"/>
</p:tagLst>
</file>

<file path=ppt/tags/tag97.xml><?xml version="1.0" encoding="utf-8"?>
<p:tagLst xmlns:p="http://schemas.openxmlformats.org/presentationml/2006/main">
  <p:tag name="KSO_WM_BEAUTIFY_FLAG" val="#wm#"/>
  <p:tag name="KSO_WM_UNIT_VALUE" val="1600*2712"/>
  <p:tag name="KSO_WM_UNIT_HIGHLIGHT" val="0"/>
  <p:tag name="KSO_WM_UNIT_COMPATIBLE" val="0"/>
  <p:tag name="KSO_WM_UNIT_DIAGRAM_ISNUMVISUAL" val="0"/>
  <p:tag name="KSO_WM_UNIT_DIAGRAM_ISREFERUNIT" val="0"/>
  <p:tag name="KSO_WM_UNIT_TYPE" val="d"/>
  <p:tag name="KSO_WM_UNIT_INDEX" val="1"/>
  <p:tag name="KSO_WM_UNIT_ID" val="custom40479651_1*d*1"/>
  <p:tag name="KSO_WM_TEMPLATE_CATEGORY" val="custom"/>
  <p:tag name="KSO_WM_TEMPLATE_INDEX" val="40479651"/>
  <p:tag name="KSO_WM_UNIT_LAYERLEVEL" val="1"/>
  <p:tag name="KSO_WM_TAG_VERSION" val="3.0"/>
  <p:tag name="KSO_WM_UNIT_PIC_EFFECT" val="1"/>
</p:tagLst>
</file>

<file path=ppt/tags/tag9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9.xml><?xml version="1.0" encoding="utf-8"?>
<p:tagLst xmlns:p="http://schemas.openxmlformats.org/presentationml/2006/main">
  <p:tag name="KSO_WM_BEAUTIFY_FLAG" val="#wm#"/>
  <p:tag name="KSO_WM_TEMPLATE_CATEGORY" val="custom"/>
  <p:tag name="KSO_WM_TEMPLATE_INDEX" val="2023158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7267</Words>
  <Application>WPS 演示</Application>
  <PresentationFormat/>
  <Paragraphs>278</Paragraphs>
  <Slides>15</Slides>
  <Notes>0</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15</vt:i4>
      </vt:variant>
    </vt:vector>
  </HeadingPairs>
  <TitlesOfParts>
    <vt:vector size="37" baseType="lpstr">
      <vt:lpstr>Arial</vt:lpstr>
      <vt:lpstr>宋体</vt:lpstr>
      <vt:lpstr>Wingdings</vt:lpstr>
      <vt:lpstr>汉仪雅酷黑简</vt:lpstr>
      <vt:lpstr>汉仪旗黑-90S</vt:lpstr>
      <vt:lpstr>Times New Roman</vt:lpstr>
      <vt:lpstr>华文新魏</vt:lpstr>
      <vt:lpstr>Wingdings</vt:lpstr>
      <vt:lpstr>Times New Roman</vt:lpstr>
      <vt:lpstr>楷体</vt:lpstr>
      <vt:lpstr>quote-cjk-patch</vt:lpstr>
      <vt:lpstr>HGBZ_CNKI</vt:lpstr>
      <vt:lpstr>Calibri</vt:lpstr>
      <vt:lpstr>微软雅黑</vt:lpstr>
      <vt:lpstr>Arial Unicode MS</vt:lpstr>
      <vt:lpstr>HelveticaNeue</vt:lpstr>
      <vt:lpstr>Segoe Print</vt:lpstr>
      <vt:lpstr>黑体</vt:lpstr>
      <vt:lpstr>默认设计模板</vt:lpstr>
      <vt:lpstr>1_默认设计模板</vt:lpstr>
      <vt:lpstr>2_Office 主题​​</vt:lpstr>
      <vt:lpstr>WPS</vt:lpstr>
      <vt:lpstr>PowerPoint 演示文稿</vt:lpstr>
      <vt:lpstr> Whether the Library Should Buy E-books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46</cp:revision>
  <dcterms:created xsi:type="dcterms:W3CDTF">2025-01-09T02:42:00Z</dcterms:created>
  <dcterms:modified xsi:type="dcterms:W3CDTF">2025-09-15T06:50:07Z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5FA991BAFDA5422D81D808507C141605_13</vt:lpwstr>
  </property>
</Properties>
</file>