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418" r:id="rId3"/>
    <p:sldId id="257" r:id="rId4"/>
    <p:sldId id="258" r:id="rId5"/>
    <p:sldId id="365" r:id="rId6"/>
    <p:sldId id="313" r:id="rId7"/>
    <p:sldId id="366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67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6" r:id="rId29"/>
    <p:sldId id="335" r:id="rId30"/>
    <p:sldId id="338" r:id="rId31"/>
    <p:sldId id="339" r:id="rId32"/>
    <p:sldId id="340" r:id="rId34"/>
    <p:sldId id="342" r:id="rId35"/>
    <p:sldId id="368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70" r:id="rId45"/>
    <p:sldId id="351" r:id="rId46"/>
    <p:sldId id="37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2" r:id="rId57"/>
    <p:sldId id="363" r:id="rId58"/>
    <p:sldId id="369" r:id="rId59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66B"/>
    <a:srgbClr val="00C0E4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384"/>
    <p:restoredTop sz="94220"/>
  </p:normalViewPr>
  <p:slideViewPr>
    <p:cSldViewPr snapToGrid="0" showGuides="1">
      <p:cViewPr>
        <p:scale>
          <a:sx n="100" d="100"/>
          <a:sy n="100" d="100"/>
        </p:scale>
        <p:origin x="-972" y="-432"/>
      </p:cViewPr>
      <p:guideLst>
        <p:guide orient="horz" pos="2135"/>
        <p:guide pos="38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2366F717-C22C-4A05-AD3F-0DDD6169F3C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CEA39AA3-7FD2-4F6E-90C9-8ABCBDE834FC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image" Target="NULL" TargetMode="Externa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F45AD3B-9029-4C1F-AA5A-11146D030E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BA4A8F3-1987-4E2D-92DE-76238B52A7DE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032" name="图片 1073743875" descr="学科网 zxxk.com"/>
          <p:cNvPicPr>
            <a:picLocks noChangeAspect="1"/>
          </p:cNvPicPr>
          <p:nvPr userDrawn="1"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tags" Target="../tags/tag2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tags" Target="../tags/tag25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tags" Target="../tags/tag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.png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tags" Target="../tags/tag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tags" Target="../tags/tag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tags" Target="../tags/tag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tags" Target="../tags/tag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tags" Target="../tags/tag46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8.png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tags" Target="../tags/tag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tags" Target="../tags/tag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tags" Target="../tags/tag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tags" Target="../tags/tag6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3.png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tags" Target="../tags/tag7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tags" Target="../tags/tag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tags" Target="../tags/tag8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tags" Target="../tags/tag81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tags" Target="../tags/tag8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tags" Target="../tags/tag82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0.png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1.png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tags" Target="../tags/tag9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1" Type="http://schemas.openxmlformats.org/officeDocument/2006/relationships/tags" Target="../tags/tag9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1" Type="http://schemas.openxmlformats.org/officeDocument/2006/relationships/tags" Target="../tags/tag10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tags" Target="../tags/tag10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tags" Target="../tags/tag10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tags" Target="../tags/tag10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1" Type="http://schemas.openxmlformats.org/officeDocument/2006/relationships/tags" Target="../tags/tag10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tags" Target="../tags/tag10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1" Type="http://schemas.openxmlformats.org/officeDocument/2006/relationships/tags" Target="../tags/tag10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3.png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1" Type="http://schemas.openxmlformats.org/officeDocument/2006/relationships/tags" Target="../tags/tag1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1" Type="http://schemas.openxmlformats.org/officeDocument/2006/relationships/tags" Target="../tags/tag120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21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tags" Target="../tags/tag130.xml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57.png"/><Relationship Id="rId1" Type="http://schemas.openxmlformats.org/officeDocument/2006/relationships/tags" Target="../tags/tag129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9.GIF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文本框 2"/>
          <p:cNvSpPr txBox="1"/>
          <p:nvPr/>
        </p:nvSpPr>
        <p:spPr>
          <a:xfrm>
            <a:off x="568325" y="196850"/>
            <a:ext cx="24003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文本框 8"/>
          <p:cNvSpPr txBox="1"/>
          <p:nvPr>
            <p:custDataLst>
              <p:tags r:id="rId1"/>
            </p:custDataLst>
          </p:nvPr>
        </p:nvSpPr>
        <p:spPr>
          <a:xfrm>
            <a:off x="2635250" y="196533"/>
            <a:ext cx="83835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household	/ˈhaʊshəʊld/	n.一家人;家庭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1269" name="文本框 2"/>
          <p:cNvSpPr txBox="1"/>
          <p:nvPr/>
        </p:nvSpPr>
        <p:spPr>
          <a:xfrm>
            <a:off x="245745" y="1130935"/>
            <a:ext cx="97167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I grew up in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 household where books were cherished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1270" name="文本框 3"/>
          <p:cNvSpPr txBox="1"/>
          <p:nvPr/>
        </p:nvSpPr>
        <p:spPr>
          <a:xfrm>
            <a:off x="245745" y="2663190"/>
            <a:ext cx="115258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At home, my dad said, “A job’s a big step to growing up. I’m glad you will be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contributing to the household</a:t>
            </a:r>
            <a:r>
              <a:rPr lang="en-US" altLang="zh-CN" sz="2800">
                <a:latin typeface="Times New Roman" panose="02020603050405020304" pitchFamily="18" charset="0"/>
              </a:rPr>
              <a:t>. ”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1271" name="文本框 4"/>
          <p:cNvSpPr txBox="1"/>
          <p:nvPr/>
        </p:nvSpPr>
        <p:spPr>
          <a:xfrm>
            <a:off x="107950" y="4346575"/>
            <a:ext cx="82746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Then Mrs. Meredith searched the internet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ordered a household popcorn machine</a:t>
            </a:r>
            <a:r>
              <a:rPr lang="en-US" altLang="zh-CN" sz="2800">
                <a:latin typeface="Times New Roman" panose="02020603050405020304" pitchFamily="18" charset="0"/>
              </a:rPr>
              <a:t>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745" y="595630"/>
            <a:ext cx="9023985" cy="570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我在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一个珍视书籍的家庭中长大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745" y="1681480"/>
            <a:ext cx="119500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在家里，我爸爸说：</a:t>
            </a:r>
            <a:r>
              <a:rPr lang="en-US" altLang="zh-CN" sz="2800">
                <a:latin typeface="Times New Roman" panose="02020603050405020304" pitchFamily="18" charset="0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</a:rPr>
              <a:t>工作是成长的一大步。我很高兴你将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为家庭做贡献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en-US" altLang="zh-CN" sz="2800">
                <a:latin typeface="Times New Roman" panose="02020603050405020304" pitchFamily="18" charset="0"/>
              </a:rPr>
              <a:t>”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745" y="3720465"/>
            <a:ext cx="109785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</a:rPr>
              <a:t>然后梅雷迪思太太上网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订购了一台家用爆米花机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6" name="电影院爆米花那么贵买回去不到三块钱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83270" y="4622800"/>
            <a:ext cx="3566160" cy="218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2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2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repeatCount="indefinite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1"/>
      <p:bldP spid="11270" grpId="0"/>
      <p:bldP spid="11270" grpId="1"/>
      <p:bldP spid="11271" grpId="0"/>
      <p:bldP spid="11271" grpId="1"/>
      <p:bldP spid="11269" grpId="0"/>
      <p:bldP spid="112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文本框 2"/>
          <p:cNvSpPr txBox="1"/>
          <p:nvPr/>
        </p:nvSpPr>
        <p:spPr>
          <a:xfrm>
            <a:off x="568325" y="196850"/>
            <a:ext cx="18624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2" name="文本框 8"/>
          <p:cNvSpPr txBox="1"/>
          <p:nvPr>
            <p:custDataLst>
              <p:tags r:id="rId1"/>
            </p:custDataLst>
          </p:nvPr>
        </p:nvSpPr>
        <p:spPr>
          <a:xfrm>
            <a:off x="2622550" y="134938"/>
            <a:ext cx="83994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suspect	/səˈspekt/	v.怀疑;疑有 n.犯罪嫌疑人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2293" name="文本框 2"/>
          <p:cNvSpPr txBox="1"/>
          <p:nvPr/>
        </p:nvSpPr>
        <p:spPr>
          <a:xfrm>
            <a:off x="246380" y="1275080"/>
            <a:ext cx="106692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I once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suspected that he had stolen the money</a:t>
            </a:r>
            <a:r>
              <a:rPr lang="en-US" altLang="zh-CN" sz="2800">
                <a:latin typeface="Times New Roman" panose="02020603050405020304" pitchFamily="18" charset="0"/>
              </a:rPr>
              <a:t>, but later it turned out that I was proved wrong.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2296" name="文本框 3"/>
          <p:cNvSpPr txBox="1"/>
          <p:nvPr/>
        </p:nvSpPr>
        <p:spPr>
          <a:xfrm>
            <a:off x="488950" y="4639945"/>
            <a:ext cx="114198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She passed the food on to the porter, and said sorry to the porter, saying that she shouldn’t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suspect them</a:t>
            </a:r>
            <a:r>
              <a:rPr lang="en-US" altLang="zh-CN" sz="2800">
                <a:latin typeface="Times New Roman" panose="02020603050405020304" pitchFamily="18" charset="0"/>
              </a:rPr>
              <a:t>, and took them as thieves.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2297" name="文本框 4"/>
          <p:cNvSpPr txBox="1"/>
          <p:nvPr/>
        </p:nvSpPr>
        <p:spPr>
          <a:xfrm>
            <a:off x="387350" y="3686810"/>
            <a:ext cx="1138364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</a:rPr>
              <a:t>她把食物递给看门人，对看门人说了抱歉，说她不应该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怀疑他们</a:t>
            </a:r>
            <a:r>
              <a:rPr lang="zh-CN" altLang="en-US" sz="2800">
                <a:latin typeface="Times New Roman" panose="02020603050405020304" pitchFamily="18" charset="0"/>
              </a:rPr>
              <a:t>，就把他们当作小偷。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12298" name="文本框 5"/>
          <p:cNvSpPr txBox="1"/>
          <p:nvPr/>
        </p:nvSpPr>
        <p:spPr>
          <a:xfrm>
            <a:off x="387350" y="2846070"/>
            <a:ext cx="108839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00007"/>
                </a:solidFill>
                <a:latin typeface="Times New Roman" panose="02020603050405020304" pitchFamily="18" charset="0"/>
              </a:rPr>
              <a:t>As they approached, they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saw the suspect who wore a set of new suit hugging beautiful flowers</a:t>
            </a:r>
            <a:r>
              <a:rPr lang="en-US" altLang="zh-CN" sz="2800">
                <a:solidFill>
                  <a:srgbClr val="000007"/>
                </a:solidFill>
                <a:latin typeface="Times New Roman" panose="02020603050405020304" pitchFamily="18" charset="0"/>
              </a:rPr>
              <a:t>. </a:t>
            </a:r>
            <a:endParaRPr lang="en-US" altLang="zh-CN" sz="2800">
              <a:solidFill>
                <a:srgbClr val="000007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9" name="文本框 6"/>
          <p:cNvSpPr txBox="1"/>
          <p:nvPr/>
        </p:nvSpPr>
        <p:spPr>
          <a:xfrm>
            <a:off x="246380" y="2219960"/>
            <a:ext cx="11944985" cy="759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 defTabSz="266700"/>
            <a:r>
              <a:rPr lang="en-US" altLang="zh-CN" sz="2800">
                <a:solidFill>
                  <a:srgbClr val="000007"/>
                </a:solidFill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solidFill>
                  <a:srgbClr val="000007"/>
                </a:solidFill>
                <a:latin typeface="Times New Roman" panose="02020603050405020304" pitchFamily="18" charset="0"/>
              </a:rPr>
              <a:t>当他们走近时，他们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看到了穿着一套新西装抱着美丽花朵的嫌疑人</a:t>
            </a:r>
            <a:r>
              <a:rPr lang="zh-CN" altLang="en-US" sz="2800">
                <a:solidFill>
                  <a:srgbClr val="000007"/>
                </a:solidFill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solidFill>
                <a:srgbClr val="000007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6380" y="753110"/>
            <a:ext cx="88131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我曾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怀疑他偷了钱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但后来证明我错了。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2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3" grpId="1"/>
      <p:bldP spid="12298" grpId="0"/>
      <p:bldP spid="12298" grpId="1"/>
      <p:bldP spid="12296" grpId="0"/>
      <p:bldP spid="1229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文本框 2"/>
          <p:cNvSpPr txBox="1"/>
          <p:nvPr/>
        </p:nvSpPr>
        <p:spPr>
          <a:xfrm>
            <a:off x="568325" y="196850"/>
            <a:ext cx="17322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6" name="文本框 8"/>
          <p:cNvSpPr txBox="1"/>
          <p:nvPr>
            <p:custDataLst>
              <p:tags r:id="rId1"/>
            </p:custDataLst>
          </p:nvPr>
        </p:nvSpPr>
        <p:spPr>
          <a:xfrm>
            <a:off x="2299970" y="135255"/>
            <a:ext cx="79381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blame	/bleɪm/	vt.把…归咎于;责怪 n.责备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3317" name="文本框 2"/>
          <p:cNvSpPr txBox="1"/>
          <p:nvPr/>
        </p:nvSpPr>
        <p:spPr>
          <a:xfrm>
            <a:off x="408940" y="2745105"/>
            <a:ext cx="100704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Blamed for the failure of the performance</a:t>
            </a:r>
            <a:r>
              <a:rPr lang="en-US" altLang="zh-CN" sz="2800">
                <a:latin typeface="Times New Roman" panose="02020603050405020304" pitchFamily="18" charset="0"/>
              </a:rPr>
              <a:t>, Tim felt seized by a burst of sadness and couldn’t help crying bitterly.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3320" name="文本框 4"/>
          <p:cNvSpPr txBox="1"/>
          <p:nvPr/>
        </p:nvSpPr>
        <p:spPr>
          <a:xfrm>
            <a:off x="408940" y="4388485"/>
            <a:ext cx="84455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He was afraid that his father would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blame him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 and thought he didn't do well enough.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786765"/>
            <a:ext cx="114090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不要总把自己的失败归咎于他人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你应该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为失败承担责任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940" y="1308735"/>
            <a:ext cx="107791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Don’t always blame your own failure on others. You should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take/bear the blame for failure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0" y="2261870"/>
            <a:ext cx="115157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蒂姆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被责备为演出失败负责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他悲伤得忍不住痛哭。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(读后续写情感描写)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845" y="3736975"/>
            <a:ext cx="111315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</a:rPr>
              <a:t>他害怕父亲会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责怪他</a:t>
            </a:r>
            <a:r>
              <a:rPr lang="zh-CN" altLang="en-US" sz="2800">
                <a:latin typeface="Times New Roman" panose="02020603050405020304" pitchFamily="18" charset="0"/>
              </a:rPr>
              <a:t>，并认为自己做得不够好。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570" y="3298190"/>
            <a:ext cx="2004060" cy="3133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3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3317" grpId="0"/>
      <p:bldP spid="13317" grpId="1"/>
      <p:bldP spid="13320" grpId="0"/>
      <p:bldP spid="133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文本框 2"/>
          <p:cNvSpPr txBox="1"/>
          <p:nvPr/>
        </p:nvSpPr>
        <p:spPr>
          <a:xfrm>
            <a:off x="568325" y="196850"/>
            <a:ext cx="21551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文本框 8"/>
          <p:cNvSpPr txBox="1"/>
          <p:nvPr>
            <p:custDataLst>
              <p:tags r:id="rId1"/>
            </p:custDataLst>
          </p:nvPr>
        </p:nvSpPr>
        <p:spPr>
          <a:xfrm>
            <a:off x="2622550" y="135255"/>
            <a:ext cx="84289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handle	/ˈhændl/	n.把手;拉手 vt.处理;搬动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4341" name="文本框 2"/>
          <p:cNvSpPr txBox="1"/>
          <p:nvPr/>
        </p:nvSpPr>
        <p:spPr>
          <a:xfrm>
            <a:off x="107950" y="1904365"/>
            <a:ext cx="116973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To tackle/handle/ address/cope with these challenges</a:t>
            </a:r>
            <a:r>
              <a:rPr lang="en-US" altLang="zh-CN" sz="2800">
                <a:latin typeface="Times New Roman" panose="02020603050405020304" pitchFamily="18" charset="0"/>
              </a:rPr>
              <a:t>, what tops the list is that high school students should concentrate on cultivating critical thinking, problem-solving, and creativity skills, which are irreplaceable by AI.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4342" name="文本框 3"/>
          <p:cNvSpPr txBox="1"/>
          <p:nvPr/>
        </p:nvSpPr>
        <p:spPr>
          <a:xfrm>
            <a:off x="74295" y="4535170"/>
            <a:ext cx="8259445" cy="2426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One day, I headed to the downtown for an interview, I sat down in the streetcar, and there against the seat was a beautiful silk umbrella with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 silver handle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 decorated with gold scrolls, among which there was a name carved.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" y="819785"/>
            <a:ext cx="1197673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为了应对/处理/解决/克服这些挑战</a:t>
            </a:r>
            <a:r>
              <a:rPr lang="zh-CN" altLang="en-US" sz="2800">
                <a:latin typeface="Times New Roman" panose="02020603050405020304" pitchFamily="18" charset="0"/>
              </a:rPr>
              <a:t>，最重要的是高中生应专注于培养批判性思维、解决问题和创造力技能，这些是人工智能无法替代的。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3288030"/>
            <a:ext cx="1197737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一天，我前往市中心参加面试，我在有轨电车上坐下，发现座位靠背处有一把漂亮的丝绸伞，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银色的伞柄</a:t>
            </a:r>
            <a:r>
              <a:rPr lang="zh-CN" altLang="en-US" sz="2800">
                <a:latin typeface="Times New Roman" panose="02020603050405020304" pitchFamily="18" charset="0"/>
              </a:rPr>
              <a:t>上装饰着金色的卷轴花纹，其中还刻着一个名字。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5" name="_中国风油纸伞荷花背景_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60105" y="4326890"/>
            <a:ext cx="3345180" cy="2101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43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7" repeatCount="indefinite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341" grpId="0"/>
      <p:bldP spid="14341" grpId="1"/>
      <p:bldP spid="14342" grpId="0"/>
      <p:bldP spid="143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文本框 2"/>
          <p:cNvSpPr txBox="1"/>
          <p:nvPr/>
        </p:nvSpPr>
        <p:spPr>
          <a:xfrm>
            <a:off x="568325" y="196850"/>
            <a:ext cx="2339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文本框 8"/>
          <p:cNvSpPr txBox="1"/>
          <p:nvPr>
            <p:custDataLst>
              <p:tags r:id="rId1"/>
            </p:custDataLst>
          </p:nvPr>
        </p:nvSpPr>
        <p:spPr>
          <a:xfrm>
            <a:off x="2545715" y="135255"/>
            <a:ext cx="90595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intervention	/ˌɪntə'venʃn/	n.介入;出面;干涉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53365" y="822325"/>
            <a:ext cx="1114425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经济危机期间，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及时的政府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干预对于稳定市场至关重要。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88950" y="1447800"/>
            <a:ext cx="115766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Timely government intervention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is essential to stabilize the market during economic crises.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53365" y="2406650"/>
            <a:ext cx="113518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就在争论即将升级为打斗时，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老师冷静的介入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化解了紧张气氛。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68630" y="3129915"/>
            <a:ext cx="114388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Just as the argument was about to escalate into a fight,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teacher's calm intervention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diffused the tension.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580" y="3979545"/>
            <a:ext cx="4448175" cy="1978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文本框 2"/>
          <p:cNvSpPr txBox="1"/>
          <p:nvPr/>
        </p:nvSpPr>
        <p:spPr>
          <a:xfrm>
            <a:off x="568325" y="196850"/>
            <a:ext cx="2032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文本框 8"/>
          <p:cNvSpPr txBox="1"/>
          <p:nvPr>
            <p:custDataLst>
              <p:tags r:id="rId1"/>
            </p:custDataLst>
          </p:nvPr>
        </p:nvSpPr>
        <p:spPr>
          <a:xfrm>
            <a:off x="2929890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link	/lɪŋk/	n.联系;纽带 vt.把…接起来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6389" name="文本框 2"/>
          <p:cNvSpPr txBox="1"/>
          <p:nvPr/>
        </p:nvSpPr>
        <p:spPr>
          <a:xfrm>
            <a:off x="610235" y="2757805"/>
            <a:ext cx="111607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 The organizations have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linked up</a:t>
            </a:r>
            <a:r>
              <a:rPr lang="en-US" altLang="zh-CN" sz="2800">
                <a:latin typeface="Times New Roman" panose="02020603050405020304" pitchFamily="18" charset="0"/>
              </a:rPr>
              <a:t> for a charity concert.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6392" name="文本框 4"/>
          <p:cNvSpPr txBox="1"/>
          <p:nvPr/>
        </p:nvSpPr>
        <p:spPr>
          <a:xfrm>
            <a:off x="379730" y="4425950"/>
            <a:ext cx="768921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One by one</a:t>
            </a:r>
            <a:r>
              <a:rPr lang="zh-CN" altLang="en-US" sz="2800">
                <a:latin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link by link</a:t>
            </a:r>
            <a:r>
              <a:rPr lang="zh-CN" altLang="en-US" sz="2800">
                <a:latin typeface="Times New Roman" panose="02020603050405020304" pitchFamily="18" charset="0"/>
              </a:rPr>
              <a:t>，</a:t>
            </a:r>
            <a:r>
              <a:rPr lang="en-US" altLang="zh-CN" sz="2800">
                <a:latin typeface="Times New Roman" panose="02020603050405020304" pitchFamily="18" charset="0"/>
              </a:rPr>
              <a:t>total strangers walked into the waves and grasped one another by the wrists</a:t>
            </a:r>
            <a:r>
              <a:rPr lang="zh-CN" altLang="en-US" sz="2800">
                <a:latin typeface="Times New Roman" panose="02020603050405020304" pitchFamily="18" charset="0"/>
              </a:rPr>
              <a:t>，</a:t>
            </a:r>
            <a:r>
              <a:rPr lang="en-US" altLang="zh-CN" sz="2800">
                <a:latin typeface="Times New Roman" panose="02020603050405020304" pitchFamily="18" charset="0"/>
              </a:rPr>
              <a:t>determined that no one would die on that beach</a:t>
            </a:r>
            <a:r>
              <a:rPr lang="zh-CN" altLang="en-US" sz="2800">
                <a:latin typeface="Times New Roman" panose="02020603050405020304" pitchFamily="18" charset="0"/>
              </a:rPr>
              <a:t>．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16393" name="文本框 5"/>
          <p:cNvSpPr txBox="1"/>
          <p:nvPr/>
        </p:nvSpPr>
        <p:spPr>
          <a:xfrm>
            <a:off x="314960" y="3279775"/>
            <a:ext cx="114560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3.</a:t>
            </a:r>
            <a:r>
              <a:rPr lang="zh-CN" altLang="en-US" sz="2800">
                <a:latin typeface="Times New Roman" panose="02020603050405020304" pitchFamily="18" charset="0"/>
              </a:rPr>
              <a:t>一个接一个，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手拉手</a:t>
            </a:r>
            <a:r>
              <a:rPr lang="zh-CN" altLang="en-US" sz="2800">
                <a:latin typeface="Times New Roman" panose="02020603050405020304" pitchFamily="18" charset="0"/>
              </a:rPr>
              <a:t>，这些素不相识的人走进海浪，彼此挽住手腕，决心不让任何人死在那片海滩上。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2250" y="718820"/>
            <a:ext cx="1131760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毫无疑问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社会习俗在现在和过去之间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起到了重要的纽带作用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8325" y="1296670"/>
            <a:ext cx="112026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Undoubtedly, social customs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provide a vital link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between the present and the past.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2250" y="2176145"/>
            <a:ext cx="11224260" cy="668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这些组织已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联合起来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准备办一场慈善音乐会。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205" y="3879850"/>
            <a:ext cx="2913380" cy="2652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3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3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6389" grpId="0"/>
      <p:bldP spid="16389" grpId="1"/>
      <p:bldP spid="16392" grpId="0"/>
      <p:bldP spid="1639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文本框 2"/>
          <p:cNvSpPr txBox="1"/>
          <p:nvPr/>
        </p:nvSpPr>
        <p:spPr>
          <a:xfrm>
            <a:off x="568325" y="196850"/>
            <a:ext cx="2032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文本框 8"/>
          <p:cNvSpPr txBox="1"/>
          <p:nvPr>
            <p:custDataLst>
              <p:tags r:id="rId1"/>
            </p:custDataLst>
          </p:nvPr>
        </p:nvSpPr>
        <p:spPr>
          <a:xfrm>
            <a:off x="2929890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link	/lɪŋk/	n.联系;纽带 vt.把…接起来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6390" name="文本框 2"/>
          <p:cNvSpPr txBox="1"/>
          <p:nvPr/>
        </p:nvSpPr>
        <p:spPr>
          <a:xfrm>
            <a:off x="304800" y="1531620"/>
            <a:ext cx="77184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The cold metal links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 hurt his side. 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1" name="文本框 3"/>
          <p:cNvSpPr txBox="1"/>
          <p:nvPr/>
        </p:nvSpPr>
        <p:spPr>
          <a:xfrm>
            <a:off x="107950" y="2989580"/>
            <a:ext cx="114217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They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stayed linked tightly</a:t>
            </a:r>
            <a:r>
              <a:rPr lang="en-US" altLang="zh-CN" sz="2800">
                <a:latin typeface="Times New Roman" panose="02020603050405020304" pitchFamily="18" charset="0"/>
              </a:rPr>
              <a:t> and managed to ensure they were safe by making their feet firmly planted in the sand</a:t>
            </a:r>
            <a:r>
              <a:rPr lang="zh-CN" altLang="en-US" sz="2800">
                <a:latin typeface="Times New Roman" panose="02020603050405020304" pitchFamily="18" charset="0"/>
              </a:rPr>
              <a:t>．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" y="941070"/>
            <a:ext cx="92589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4.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冰冷的金属链环</a:t>
            </a:r>
            <a:r>
              <a:rPr lang="zh-CN" altLang="en-US" sz="2800">
                <a:latin typeface="Times New Roman" panose="02020603050405020304" pitchFamily="18" charset="0"/>
              </a:rPr>
              <a:t>硌痛了他的身体一侧。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" y="2275840"/>
            <a:ext cx="120523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5. </a:t>
            </a:r>
            <a:r>
              <a:rPr lang="zh-CN" altLang="en-US" sz="2800">
                <a:latin typeface="Times New Roman" panose="02020603050405020304" pitchFamily="18" charset="0"/>
              </a:rPr>
              <a:t>他们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紧紧连在一起</a:t>
            </a:r>
            <a:r>
              <a:rPr lang="zh-CN" altLang="en-US" sz="2800">
                <a:latin typeface="Times New Roman" panose="02020603050405020304" pitchFamily="18" charset="0"/>
              </a:rPr>
              <a:t>，双脚牢牢扎进沙子里，设法确保了自己的安全。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3610610"/>
            <a:ext cx="3223260" cy="290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39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16391" grpId="0"/>
      <p:bldP spid="1639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文本框 2"/>
          <p:cNvSpPr txBox="1"/>
          <p:nvPr/>
        </p:nvSpPr>
        <p:spPr>
          <a:xfrm>
            <a:off x="568325" y="196850"/>
            <a:ext cx="20078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文本框 8"/>
          <p:cNvSpPr txBox="1"/>
          <p:nvPr>
            <p:custDataLst>
              <p:tags r:id="rId1"/>
            </p:custDataLst>
          </p:nvPr>
        </p:nvSpPr>
        <p:spPr>
          <a:xfrm>
            <a:off x="2599055" y="13493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raw	/rɔ:/	a.未煮的;生的;未经处理的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7413" name="文本框 2"/>
          <p:cNvSpPr txBox="1"/>
          <p:nvPr/>
        </p:nvSpPr>
        <p:spPr>
          <a:xfrm>
            <a:off x="488950" y="1471930"/>
            <a:ext cx="9855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Once he got sick from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eating raw seabirds</a:t>
            </a:r>
            <a:r>
              <a:rPr lang="zh-CN" altLang="en-US" sz="2800">
                <a:latin typeface="Times New Roman" panose="02020603050405020304" pitchFamily="18" charset="0"/>
              </a:rPr>
              <a:t>，</a:t>
            </a:r>
            <a:r>
              <a:rPr lang="en-US" altLang="zh-CN" sz="2800">
                <a:latin typeface="Times New Roman" panose="02020603050405020304" pitchFamily="18" charset="0"/>
              </a:rPr>
              <a:t>he refused to eat at all.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7414" name="文本框 3"/>
          <p:cNvSpPr txBox="1"/>
          <p:nvPr/>
        </p:nvSpPr>
        <p:spPr>
          <a:xfrm>
            <a:off x="568325" y="2840355"/>
            <a:ext cx="66897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 One of Mac’s friends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 picked out some raw meat</a:t>
            </a:r>
            <a:r>
              <a:rPr lang="en-US" altLang="zh-CN" sz="2800">
                <a:latin typeface="Times New Roman" panose="02020603050405020304" pitchFamily="18" charset="0"/>
              </a:rPr>
              <a:t> and threw it to the wolf.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4805" y="911225"/>
            <a:ext cx="110407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有一次他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吃了生海鸟</a:t>
            </a:r>
            <a:r>
              <a:rPr lang="zh-CN" altLang="en-US" sz="2800">
                <a:latin typeface="Times New Roman" panose="02020603050405020304" pitchFamily="18" charset="0"/>
              </a:rPr>
              <a:t>生病后，就拒绝再吃任何东西了。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4805" y="2324735"/>
            <a:ext cx="104101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麦克的一个朋友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挑出一些生肉</a:t>
            </a:r>
            <a:r>
              <a:rPr lang="zh-CN" altLang="en-US" sz="2800">
                <a:latin typeface="Times New Roman" panose="02020603050405020304" pitchFamily="18" charset="0"/>
              </a:rPr>
              <a:t>扔给了狼。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4883785"/>
            <a:ext cx="114319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Consuming raw or undercooked seafood</a:t>
            </a:r>
            <a:r>
              <a:rPr lang="en-US" altLang="zh-CN" sz="2800">
                <a:latin typeface="Times New Roman" panose="02020603050405020304" pitchFamily="18" charset="0"/>
              </a:rPr>
              <a:t> carries a risk of foodborne illness.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4805" y="4208780"/>
            <a:ext cx="999934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食用生的或未煮熟的海鲜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有食源性疾病的风险。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090" y="1829435"/>
            <a:ext cx="2402205" cy="222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3" grpId="1"/>
      <p:bldP spid="17414" grpId="0"/>
      <p:bldP spid="17414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文本框 2"/>
          <p:cNvSpPr txBox="1"/>
          <p:nvPr/>
        </p:nvSpPr>
        <p:spPr>
          <a:xfrm>
            <a:off x="568325" y="196850"/>
            <a:ext cx="20161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文本框 8"/>
          <p:cNvSpPr txBox="1"/>
          <p:nvPr>
            <p:custDataLst>
              <p:tags r:id="rId1"/>
            </p:custDataLst>
          </p:nvPr>
        </p:nvSpPr>
        <p:spPr>
          <a:xfrm>
            <a:off x="3298190" y="13493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pure	/pjʊə(r)/	a.干净的;纯的;纯粹的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8437" name="文本框 2"/>
          <p:cNvSpPr txBox="1"/>
          <p:nvPr/>
        </p:nvSpPr>
        <p:spPr>
          <a:xfrm>
            <a:off x="165100" y="1516380"/>
            <a:ext cx="113868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As to requirements, the theme should be related to Chinese traditional culture and your speech 1s expected to be related within 10 minutes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purely in English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.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8" name="文本框 3"/>
          <p:cNvSpPr txBox="1"/>
          <p:nvPr/>
        </p:nvSpPr>
        <p:spPr>
          <a:xfrm>
            <a:off x="269875" y="3608070"/>
            <a:ext cx="92208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80808"/>
                </a:solidFill>
                <a:latin typeface="Times New Roman" panose="02020603050405020304" pitchFamily="18" charset="0"/>
              </a:rPr>
              <a:t>Their thick, silver-gray fur</a:t>
            </a:r>
            <a:r>
              <a:rPr lang="zh-CN" altLang="en-US" sz="280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has a pure white undercoat</a:t>
            </a:r>
            <a:r>
              <a:rPr lang="en-US" altLang="zh-CN" sz="2800">
                <a:solidFill>
                  <a:srgbClr val="080808"/>
                </a:solidFill>
                <a:latin typeface="Times New Roman" panose="02020603050405020304" pitchFamily="18" charset="0"/>
              </a:rPr>
              <a:t>, making a kind of flag that moves up and down when they run. </a:t>
            </a:r>
            <a:endParaRPr lang="en-US" altLang="zh-CN" sz="2800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9875" y="5577205"/>
            <a:ext cx="116395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Their hearts are pure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  <a:sym typeface="+mn-ea"/>
              </a:rPr>
              <a:t>, so we wrote Katie a letter together</a:t>
            </a:r>
            <a:r>
              <a:rPr lang="en-US" altLang="zh-CN" sz="2800">
                <a:solidFill>
                  <a:srgbClr val="282828"/>
                </a:solidFill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  <a:sym typeface="+mn-ea"/>
              </a:rPr>
              <a:t>reading </a:t>
            </a:r>
            <a:r>
              <a:rPr lang="en-US" altLang="zh-CN" sz="2800">
                <a:solidFill>
                  <a:srgbClr val="282828"/>
                </a:solidFill>
                <a:latin typeface="Times New Roman" panose="02020603050405020304" pitchFamily="18" charset="0"/>
                <a:sym typeface="+mn-ea"/>
              </a:rPr>
              <a:t>"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  <a:sym typeface="+mn-ea"/>
              </a:rPr>
              <a:t>We know it was an unfortunate accident.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875" y="581025"/>
            <a:ext cx="10822305" cy="1599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 b="0" i="0">
                <a:latin typeface="Times New Roman" panose="02020603050405020304" pitchFamily="18" charset="0"/>
              </a:rPr>
              <a:t>1. </a:t>
            </a:r>
            <a:r>
              <a:rPr lang="zh-CN" altLang="en-US" sz="2800" b="0" i="0">
                <a:latin typeface="Times New Roman" panose="02020603050405020304" pitchFamily="18" charset="0"/>
              </a:rPr>
              <a:t>关于要求，主题应与中国传统文化相关，你的演讲需在</a:t>
            </a:r>
            <a:r>
              <a:rPr lang="en-US" altLang="zh-CN" sz="2800" b="0" i="0">
                <a:latin typeface="Times New Roman" panose="02020603050405020304" pitchFamily="18" charset="0"/>
              </a:rPr>
              <a:t>10</a:t>
            </a:r>
            <a:r>
              <a:rPr lang="zh-CN" altLang="en-US" sz="2800" b="0" i="0">
                <a:latin typeface="Times New Roman" panose="02020603050405020304" pitchFamily="18" charset="0"/>
              </a:rPr>
              <a:t>分钟内完成，且</a:t>
            </a: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pitchFamily="18" charset="0"/>
              </a:rPr>
              <a:t>必须纯用英语</a:t>
            </a:r>
            <a:r>
              <a:rPr lang="zh-CN" altLang="en-US" sz="2800" b="0" i="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l"/>
            <a:endParaRPr lang="zh-CN" altLang="en-US" sz="2800" b="0" i="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950" y="2762250"/>
            <a:ext cx="93827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它们浓密的银灰色皮毛下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有一层纯白的底毛</a:t>
            </a:r>
            <a:r>
              <a:rPr lang="zh-CN" altLang="en-US" sz="2800">
                <a:latin typeface="Times New Roman" panose="02020603050405020304" pitchFamily="18" charset="0"/>
              </a:rPr>
              <a:t>，形成一种旗帜般的图案，在它们奔跑时会上下摆动。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100" y="4624070"/>
            <a:ext cx="117436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他们的心是纯净的</a:t>
            </a:r>
            <a:r>
              <a:rPr lang="zh-CN" altLang="en-US" sz="2800">
                <a:latin typeface="Times New Roman" panose="02020603050405020304" pitchFamily="18" charset="0"/>
              </a:rPr>
              <a:t>，所以我们一起给凯蒂写了一封信，上面写着：</a:t>
            </a:r>
            <a:r>
              <a:rPr lang="en-US" altLang="zh-CN" sz="2800">
                <a:latin typeface="Times New Roman" panose="02020603050405020304" pitchFamily="18" charset="0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</a:rPr>
              <a:t>我们知道那是个不幸的意外。</a:t>
            </a:r>
            <a:r>
              <a:rPr lang="en-US" altLang="zh-CN" sz="2800">
                <a:latin typeface="Times New Roman" panose="02020603050405020304" pitchFamily="18" charset="0"/>
              </a:rPr>
              <a:t>”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710" y="2666365"/>
            <a:ext cx="2471420" cy="1525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7" grpId="1"/>
      <p:bldP spid="18438" grpId="0"/>
      <p:bldP spid="18438" grpId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文本框 2"/>
          <p:cNvSpPr txBox="1"/>
          <p:nvPr/>
        </p:nvSpPr>
        <p:spPr>
          <a:xfrm>
            <a:off x="568325" y="196850"/>
            <a:ext cx="20777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0" name="文本框 8"/>
          <p:cNvSpPr txBox="1"/>
          <p:nvPr>
            <p:custDataLst>
              <p:tags r:id="rId1"/>
            </p:custDataLst>
          </p:nvPr>
        </p:nvSpPr>
        <p:spPr>
          <a:xfrm>
            <a:off x="3036570" y="98425"/>
            <a:ext cx="7538720" cy="723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substantial	/səbˈstænʃl/	a.大量的;价值巨大的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8950" y="1570990"/>
            <a:ext cx="108096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I dedicated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 substantial amount of effort and time </a:t>
            </a:r>
            <a:r>
              <a:rPr lang="en-US" altLang="zh-CN" sz="2800">
                <a:latin typeface="Times New Roman" panose="02020603050405020304" pitchFamily="18" charset="0"/>
              </a:rPr>
              <a:t>to this project, conducting thorough research and strictly following all the guidelines.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88950" y="481330"/>
            <a:ext cx="1080960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我为这个项目投入了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大量的精力和时间</a:t>
            </a:r>
            <a:r>
              <a:rPr lang="zh-CN" altLang="en-US" sz="2800">
                <a:latin typeface="Times New Roman" panose="02020603050405020304" pitchFamily="18" charset="0"/>
              </a:rPr>
              <a:t>，进行了彻底的研究，并严格遵守了所有指导方针。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68325" y="3468370"/>
            <a:ext cx="110375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Our fundraising event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achieved substantial success</a:t>
            </a:r>
            <a:r>
              <a:rPr lang="en-US" altLang="zh-CN" sz="2800">
                <a:latin typeface="Times New Roman" panose="02020603050405020304" pitchFamily="18" charset="0"/>
              </a:rPr>
              <a:t>, collecting enough money to support the local animal shelter for a year.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8950" y="2371725"/>
            <a:ext cx="11116310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我们的筹款活动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取得了巨大成功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，筹集到的资金足以支持当地动物收容所一年的运作。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88950" y="5102860"/>
            <a:ext cx="93357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After substantial renovations</a:t>
            </a:r>
            <a:r>
              <a:rPr lang="en-US" altLang="zh-CN" sz="2800">
                <a:latin typeface="Times New Roman" panose="02020603050405020304" pitchFamily="18" charset="0"/>
              </a:rPr>
              <a:t>, the old library transformed into a bright and modern community center.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88950" y="4420870"/>
            <a:ext cx="1161351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经过大规模翻新后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，旧图书馆变成了一个明亮现代的社区中心。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5350" y="4942840"/>
            <a:ext cx="2406650" cy="1577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328738" y="244475"/>
            <a:ext cx="2714625" cy="210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bg1">
                  <a:lumMod val="95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76000">
                <a:schemeClr val="bg1">
                  <a:lumMod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8" name="矩形 7"/>
          <p:cNvSpPr/>
          <p:nvPr/>
        </p:nvSpPr>
        <p:spPr>
          <a:xfrm>
            <a:off x="0" y="-276225"/>
            <a:ext cx="12192000" cy="7134225"/>
          </a:xfrm>
          <a:prstGeom prst="rect">
            <a:avLst/>
          </a:prstGeom>
          <a:blipFill dpi="0" rotWithShape="1"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0" name="Freeform 30"/>
          <p:cNvSpPr/>
          <p:nvPr/>
        </p:nvSpPr>
        <p:spPr bwMode="auto">
          <a:xfrm>
            <a:off x="1941195" y="1092195"/>
            <a:ext cx="8308975" cy="5222875"/>
          </a:xfrm>
          <a:prstGeom prst="ellipse">
            <a:avLst/>
          </a:prstGeom>
          <a:gradFill rotWithShape="1">
            <a:gsLst>
              <a:gs pos="41000">
                <a:srgbClr val="ECECEC"/>
              </a:gs>
              <a:gs pos="100000">
                <a:srgbClr val="F7F7F7"/>
              </a:gs>
              <a:gs pos="7000">
                <a:srgbClr val="BEBEBE"/>
              </a:gs>
            </a:gsLst>
            <a:lin ang="7800000" scaled="0"/>
          </a:gradFill>
          <a:ln w="3492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7800000" scaled="0"/>
            </a:gradFill>
          </a:ln>
          <a:effectLst>
            <a:outerShdw blurRad="203200" dist="127000" dir="7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fontAlgn="auto" latinLnBrk="1"/>
            <a:endParaRPr kumimoji="1" lang="zh-CN" altLang="en-US" sz="2400" strike="noStrike" noProof="1">
              <a:solidFill>
                <a:srgbClr val="000000"/>
              </a:solidFill>
              <a:latin typeface="Gulim" charset="-127"/>
              <a:ea typeface="Gulim" charset="-127"/>
            </a:endParaRPr>
          </a:p>
        </p:txBody>
      </p:sp>
      <p:sp>
        <p:nvSpPr>
          <p:cNvPr id="3" name="矩形 25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07340" y="107950"/>
            <a:ext cx="9101138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 fontAlgn="auto">
              <a:buNone/>
            </a:pPr>
            <a:r>
              <a:rPr sz="4800" b="1" strike="noStrike" cap="all" noProof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活用教材词汇，靶向高考写作</a:t>
            </a:r>
            <a:endParaRPr sz="4800" b="1" strike="noStrike" cap="all" noProof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79" name="文本框 13"/>
          <p:cNvSpPr txBox="1"/>
          <p:nvPr>
            <p:custDataLst>
              <p:tags r:id="rId3"/>
            </p:custDataLst>
          </p:nvPr>
        </p:nvSpPr>
        <p:spPr>
          <a:xfrm>
            <a:off x="3208338" y="2338388"/>
            <a:ext cx="6554787" cy="1104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6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M</a:t>
            </a:r>
            <a:r>
              <a:rPr lang="en-US" altLang="zh-CN" sz="6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5</a:t>
            </a:r>
            <a:r>
              <a:rPr lang="zh-CN" altLang="en-US" sz="6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U</a:t>
            </a:r>
            <a:r>
              <a:rPr lang="en-US" altLang="zh-CN" sz="6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6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单词拓展</a:t>
            </a:r>
            <a:endParaRPr lang="zh-CN" altLang="en-US" sz="6600" b="1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080" name="矩形 259"/>
          <p:cNvSpPr/>
          <p:nvPr>
            <p:custDataLst>
              <p:tags r:id="rId4"/>
            </p:custDataLst>
          </p:nvPr>
        </p:nvSpPr>
        <p:spPr>
          <a:xfrm>
            <a:off x="1941513" y="4175125"/>
            <a:ext cx="8540750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 algn="ctr"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Science And Scientists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文本框 2"/>
          <p:cNvSpPr txBox="1"/>
          <p:nvPr/>
        </p:nvSpPr>
        <p:spPr>
          <a:xfrm>
            <a:off x="568325" y="196850"/>
            <a:ext cx="2032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文本框 8"/>
          <p:cNvSpPr txBox="1"/>
          <p:nvPr>
            <p:custDataLst>
              <p:tags r:id="rId1"/>
            </p:custDataLst>
          </p:nvPr>
        </p:nvSpPr>
        <p:spPr>
          <a:xfrm>
            <a:off x="2883535" y="196533"/>
            <a:ext cx="7921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decrease	/dɪˈkri:s/	n.减少;降低;减少量 v.减少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0485" name="文本框 2"/>
          <p:cNvSpPr txBox="1"/>
          <p:nvPr/>
        </p:nvSpPr>
        <p:spPr>
          <a:xfrm>
            <a:off x="201930" y="3968115"/>
            <a:ext cx="112039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The number of new students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has decreased from 2,000 to 1,600 </a:t>
            </a:r>
            <a:r>
              <a:rPr lang="en-US" altLang="zh-CN" sz="2800">
                <a:latin typeface="Times New Roman" panose="02020603050405020304" pitchFamily="18" charset="0"/>
              </a:rPr>
              <a:t>in recent two years.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595630"/>
            <a:ext cx="9240520" cy="1276350"/>
          </a:xfrm>
          <a:prstGeom prst="rect">
            <a:avLst/>
          </a:prstGeom>
        </p:spPr>
        <p:txBody>
          <a:bodyPr wrap="square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1. 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由于人类活动，一些稀有动物的数目正在减少。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 noProof="1">
              <a:solidFill>
                <a:schemeClr val="tx1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1781810"/>
            <a:ext cx="1170368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=Because of human activities,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number of some rare animals is decreasing.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950" y="1139190"/>
            <a:ext cx="1232027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Because of human activities,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number of some rare animals is on the decrease.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3515" y="2434590"/>
            <a:ext cx="1090993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随着交通状况的改善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交通事故的数量在减少。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>
              <a:buClrTx/>
              <a:buSzTx/>
              <a:buFontTx/>
            </a:pP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1930" y="2910205"/>
            <a:ext cx="107175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With the traffic improving,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number of accidents is on the decrease.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950" y="3454400"/>
            <a:ext cx="875284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近两年新生人数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从2 000减少到1 600人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 descr="微信截图_202506241618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735" y="3938905"/>
            <a:ext cx="2672715" cy="2689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7" grpId="0"/>
      <p:bldP spid="7" grpId="1"/>
      <p:bldP spid="20485" grpId="0"/>
      <p:bldP spid="2048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文本框 2"/>
          <p:cNvSpPr txBox="1"/>
          <p:nvPr/>
        </p:nvSpPr>
        <p:spPr>
          <a:xfrm>
            <a:off x="568325" y="196850"/>
            <a:ext cx="2569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8" name="文本框 8"/>
          <p:cNvSpPr txBox="1"/>
          <p:nvPr>
            <p:custDataLst>
              <p:tags r:id="rId1"/>
            </p:custDataLst>
          </p:nvPr>
        </p:nvSpPr>
        <p:spPr>
          <a:xfrm>
            <a:off x="2564130" y="196850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thanks to	/θæŋks tə/	幸亏;由于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1510" name="文本框 3"/>
          <p:cNvSpPr txBox="1"/>
          <p:nvPr/>
        </p:nvSpPr>
        <p:spPr>
          <a:xfrm>
            <a:off x="398780" y="1622425"/>
            <a:ext cx="116674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Thanks to Mark's help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, John managed to make it to the destination at 5:30.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2" name="文本框 6"/>
          <p:cNvSpPr txBox="1"/>
          <p:nvPr/>
        </p:nvSpPr>
        <p:spPr>
          <a:xfrm>
            <a:off x="488950" y="2952750"/>
            <a:ext cx="105492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Thanks to the quit</a:t>
            </a:r>
            <a:r>
              <a:rPr lang="zh-CN" altLang="en-US" sz="2800">
                <a:latin typeface="Times New Roman" panose="02020603050405020304" pitchFamily="18" charset="0"/>
              </a:rPr>
              <a:t>，</a:t>
            </a:r>
            <a:r>
              <a:rPr lang="en-US" altLang="zh-CN" sz="2800">
                <a:latin typeface="Times New Roman" panose="02020603050405020304" pitchFamily="18" charset="0"/>
              </a:rPr>
              <a:t>I am able to extend the confidence to other areas of my life.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21513" name="文本框 8"/>
          <p:cNvSpPr txBox="1"/>
          <p:nvPr/>
        </p:nvSpPr>
        <p:spPr>
          <a:xfrm>
            <a:off x="398780" y="2341880"/>
            <a:ext cx="1046924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2.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多亏了辞职</a:t>
            </a:r>
            <a:r>
              <a:rPr lang="zh-CN" altLang="en-US" sz="2800">
                <a:latin typeface="Times New Roman" panose="02020603050405020304" pitchFamily="18" charset="0"/>
              </a:rPr>
              <a:t>，我才能够将信心扩展到我生活的其他领域。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8780" y="771525"/>
            <a:ext cx="103149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多亏了马克的帮助</a:t>
            </a:r>
            <a:r>
              <a:rPr lang="zh-CN" altLang="en-US" sz="2800">
                <a:latin typeface="Times New Roman" panose="02020603050405020304" pitchFamily="18" charset="0"/>
              </a:rPr>
              <a:t>，约翰设法在</a:t>
            </a:r>
            <a:r>
              <a:rPr lang="en-US" altLang="zh-CN" sz="2800">
                <a:latin typeface="Times New Roman" panose="02020603050405020304" pitchFamily="18" charset="0"/>
              </a:rPr>
              <a:t>5:30</a:t>
            </a:r>
            <a:r>
              <a:rPr lang="zh-CN" altLang="en-US" sz="2800">
                <a:latin typeface="Times New Roman" panose="02020603050405020304" pitchFamily="18" charset="0"/>
              </a:rPr>
              <a:t>到达了目的地。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020" y="3429000"/>
            <a:ext cx="3051810" cy="2818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5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0" grpId="1"/>
      <p:bldP spid="21512" grpId="0"/>
      <p:bldP spid="215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文本框 2"/>
          <p:cNvSpPr txBox="1"/>
          <p:nvPr/>
        </p:nvSpPr>
        <p:spPr>
          <a:xfrm>
            <a:off x="568325" y="196850"/>
            <a:ext cx="22009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文本框 8"/>
          <p:cNvSpPr txBox="1"/>
          <p:nvPr>
            <p:custDataLst>
              <p:tags r:id="rId1"/>
            </p:custDataLst>
          </p:nvPr>
        </p:nvSpPr>
        <p:spPr>
          <a:xfrm>
            <a:off x="2545715" y="196533"/>
            <a:ext cx="7969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statistic	/stəˈtɪstɪk/	n.[pl.]统计数字;统计资料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2533" name="文本框 2"/>
          <p:cNvSpPr txBox="1"/>
          <p:nvPr/>
        </p:nvSpPr>
        <p:spPr>
          <a:xfrm>
            <a:off x="568325" y="1623695"/>
            <a:ext cx="1105281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The project required each team to develop a hypothesis, set up an experiment to test the hypothesis,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do the statistical analysis</a:t>
            </a:r>
            <a:r>
              <a:rPr lang="en-US" altLang="zh-CN" sz="2800">
                <a:latin typeface="Times New Roman" panose="02020603050405020304" pitchFamily="18" charset="0"/>
              </a:rPr>
              <a:t> and present the findings.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0385" y="595630"/>
            <a:ext cx="11080750" cy="1599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该项目要求每个团队提出一个假说，设计实验来验证该假说，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进行统计分析</a:t>
            </a:r>
            <a:r>
              <a:rPr lang="zh-CN" altLang="en-US" sz="2800">
                <a:latin typeface="Times New Roman" panose="02020603050405020304" pitchFamily="18" charset="0"/>
              </a:rPr>
              <a:t>并展示研究结果。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8325" y="3529330"/>
            <a:ext cx="1120267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Recent statistics</a:t>
            </a:r>
            <a:r>
              <a:rPr lang="en-US" altLang="zh-CN" sz="2800">
                <a:latin typeface="Times New Roman" panose="02020603050405020304" pitchFamily="18" charset="0"/>
              </a:rPr>
              <a:t> show a significant increase in the number of students participating in online learning platforms.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3007360"/>
            <a:ext cx="1170241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最近的统计数据显示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，参与在线学习平台的学生人数显著增加。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 descr="微信截图_20250624161528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25" y="3881755"/>
            <a:ext cx="2946400" cy="2977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3" grpId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文本框 2"/>
          <p:cNvSpPr txBox="1"/>
          <p:nvPr/>
        </p:nvSpPr>
        <p:spPr>
          <a:xfrm>
            <a:off x="568325" y="196850"/>
            <a:ext cx="23698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文本框 8"/>
          <p:cNvSpPr txBox="1"/>
          <p:nvPr>
            <p:custDataLst>
              <p:tags r:id="rId1"/>
            </p:custDataLst>
          </p:nvPr>
        </p:nvSpPr>
        <p:spPr>
          <a:xfrm>
            <a:off x="2524760" y="196850"/>
            <a:ext cx="89211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transform	/trænsˈfɔ:m/	vt.使改观 vi.改变;转变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3557" name="文本框 2"/>
          <p:cNvSpPr txBox="1"/>
          <p:nvPr/>
        </p:nvSpPr>
        <p:spPr>
          <a:xfrm>
            <a:off x="709930" y="1522095"/>
            <a:ext cx="114820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Your generous help and kindness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transformed my first Canada trip into an unforgettable memory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23559" name="文本框 3"/>
          <p:cNvSpPr txBox="1"/>
          <p:nvPr/>
        </p:nvSpPr>
        <p:spPr>
          <a:xfrm>
            <a:off x="568325" y="3187065"/>
            <a:ext cx="119754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I'm fully aware that it's the experience from my life abroad that has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transformed me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8950" y="5523230"/>
            <a:ext cx="83775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Time will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transform us from babies into adults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and our parents from adults to old men.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595630"/>
            <a:ext cx="11282680" cy="1091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你的慷慨帮助和善意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使我的第一次加拿大之行成为一个难忘的回忆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应用文之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感谢信)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8950" y="2475230"/>
            <a:ext cx="10957560" cy="1276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我充分意识到，是在国外的生活经历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改变了我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950" y="4570095"/>
            <a:ext cx="858075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时间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让我们从婴孩变成大人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让我们的父母从大人变成老年人。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110" y="4071620"/>
            <a:ext cx="2057400" cy="2371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55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57" grpId="1"/>
      <p:bldP spid="23559" grpId="0"/>
      <p:bldP spid="23559" grpId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文本框 2"/>
          <p:cNvSpPr txBox="1"/>
          <p:nvPr/>
        </p:nvSpPr>
        <p:spPr>
          <a:xfrm>
            <a:off x="568325" y="196850"/>
            <a:ext cx="20015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文本框 8"/>
          <p:cNvSpPr txBox="1"/>
          <p:nvPr>
            <p:custDataLst>
              <p:tags r:id="rId1"/>
            </p:custDataLst>
          </p:nvPr>
        </p:nvSpPr>
        <p:spPr>
          <a:xfrm>
            <a:off x="2392680" y="134938"/>
            <a:ext cx="8950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thinking	/ˈθɪŋkɪŋ/	n.思想;思维;见解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4581" name="文本框 2"/>
          <p:cNvSpPr txBox="1"/>
          <p:nvPr/>
        </p:nvSpPr>
        <p:spPr>
          <a:xfrm>
            <a:off x="629285" y="1535430"/>
            <a:ext cx="115201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/>
            <a:r>
              <a:rPr lang="en-US" altLang="zh-CN" sz="2800">
                <a:latin typeface="Times New Roman" panose="02020603050405020304" pitchFamily="18" charset="0"/>
              </a:rPr>
              <a:t>When I showed my answer to him, the teacher praised me for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my independent thinking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24582" name="文本框 3"/>
          <p:cNvSpPr txBox="1"/>
          <p:nvPr/>
        </p:nvSpPr>
        <p:spPr>
          <a:xfrm>
            <a:off x="629285" y="2907030"/>
            <a:ext cx="10699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It helps us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form the habit of English thinking</a:t>
            </a:r>
            <a:r>
              <a:rPr lang="en-US" altLang="zh-CN" sz="2800">
                <a:latin typeface="Times New Roman" panose="02020603050405020304" pitchFamily="18" charset="0"/>
              </a:rPr>
              <a:t> and expressing ourselves.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8325" y="807085"/>
            <a:ext cx="11041380" cy="1060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当我把答案给他看时，老师表扬了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我的独立思考能力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9285" y="2439670"/>
            <a:ext cx="8995410" cy="1060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它帮助我们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养成英语思维</a:t>
            </a:r>
            <a:r>
              <a:rPr lang="zh-CN" altLang="en-US" sz="2800">
                <a:latin typeface="Times New Roman" panose="02020603050405020304" pitchFamily="18" charset="0"/>
              </a:rPr>
              <a:t>和表达的习惯。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8325" y="4505325"/>
            <a:ext cx="7244080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pitchFamily="18" charset="0"/>
              </a:rPr>
              <a:t>In addition, every participant is required to submit a reading report within given time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enhance their critical thinking ability</a:t>
            </a:r>
            <a:r>
              <a:rPr lang="en-US" altLang="zh-CN" sz="2800">
                <a:latin typeface="Times New Roman" panose="02020603050405020304" pitchFamily="18" charset="0"/>
              </a:rPr>
              <a:t> and writing capability.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950" y="3429000"/>
            <a:ext cx="1051750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此外，要求每位参与者在规定时间内提交一份读书报告，以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增强他们的批判性思维能力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和写作能力。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微信截图_202506241625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445" y="4072255"/>
            <a:ext cx="2620010" cy="2285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58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1" grpId="1"/>
      <p:bldP spid="24582" grpId="0"/>
      <p:bldP spid="24582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文本框 2"/>
          <p:cNvSpPr txBox="1"/>
          <p:nvPr/>
        </p:nvSpPr>
        <p:spPr>
          <a:xfrm>
            <a:off x="568325" y="196850"/>
            <a:ext cx="2216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4" name="文本框 8"/>
          <p:cNvSpPr txBox="1"/>
          <p:nvPr>
            <p:custDataLst>
              <p:tags r:id="rId1"/>
            </p:custDataLst>
          </p:nvPr>
        </p:nvSpPr>
        <p:spPr>
          <a:xfrm>
            <a:off x="3145155" y="13493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cell	/sel/	n.细胞;小房间;单间牢房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68325" y="1570355"/>
            <a:ext cx="107791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The human body is composed of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trillions of cells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each performing specialized functions.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88950" y="880745"/>
            <a:ext cx="1143508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人体由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数万亿个细胞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组成，每个细胞执行特定的功能。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68325" y="3260090"/>
            <a:ext cx="94424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tiny cell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was damp and cold, with only a narrow slit of a window high up on the wall.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68325" y="2523490"/>
            <a:ext cx="109372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那个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狭小的牢房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又湿又冷，墙上高处只有一条狭窄的窗缝。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930" y="4054475"/>
            <a:ext cx="2588895" cy="2630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文本框 2"/>
          <p:cNvSpPr txBox="1"/>
          <p:nvPr/>
        </p:nvSpPr>
        <p:spPr>
          <a:xfrm>
            <a:off x="568325" y="196850"/>
            <a:ext cx="20307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8" name="文本框 8"/>
          <p:cNvSpPr txBox="1"/>
          <p:nvPr>
            <p:custDataLst>
              <p:tags r:id="rId1"/>
            </p:custDataLst>
          </p:nvPr>
        </p:nvSpPr>
        <p:spPr>
          <a:xfrm>
            <a:off x="2599055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virus	/ˈvaɪrəs/	n.病毒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6629" name="文本框 2"/>
          <p:cNvSpPr txBox="1"/>
          <p:nvPr>
            <p:custDataLst>
              <p:tags r:id="rId2"/>
            </p:custDataLst>
          </p:nvPr>
        </p:nvSpPr>
        <p:spPr>
          <a:xfrm>
            <a:off x="568325" y="1285875"/>
            <a:ext cx="11405870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 fontAlgn="ctr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That was when we realized that I might have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caught the virus</a:t>
            </a:r>
            <a:r>
              <a:rPr lang="en-US" altLang="zh-CN" sz="2800">
                <a:latin typeface="Times New Roman" panose="02020603050405020304" pitchFamily="18" charset="0"/>
              </a:rPr>
              <a:t> from our friend.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26630" name="文本框 3"/>
          <p:cNvSpPr txBox="1"/>
          <p:nvPr>
            <p:custDataLst>
              <p:tags r:id="rId3"/>
            </p:custDataLst>
          </p:nvPr>
        </p:nvSpPr>
        <p:spPr>
          <a:xfrm>
            <a:off x="568325" y="2606040"/>
            <a:ext cx="1085215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 fontAlgn="ctr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She also minimized her contact with our kids in case she was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carrying the virus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26631" name="文本框 4"/>
          <p:cNvSpPr txBox="1"/>
          <p:nvPr>
            <p:custDataLst>
              <p:tags r:id="rId4"/>
            </p:custDataLst>
          </p:nvPr>
        </p:nvSpPr>
        <p:spPr>
          <a:xfrm>
            <a:off x="568325" y="4296410"/>
            <a:ext cx="1120267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 fontAlgn="ctr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Though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worried about the seriousness of the virus</a:t>
            </a:r>
            <a:r>
              <a:rPr lang="en-US" altLang="zh-CN" sz="2800">
                <a:latin typeface="Times New Roman" panose="02020603050405020304" pitchFamily="18" charset="0"/>
              </a:rPr>
              <a:t>, I knew I had to be brave.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68325" y="833755"/>
            <a:ext cx="108521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那时我们意识到我可能是从我们朋友那里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感染了病毒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68325" y="2032635"/>
            <a:ext cx="108521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她也尽量减少与我们孩子的接触，以防她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携带病毒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68325" y="3769995"/>
            <a:ext cx="11623675" cy="1060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</a:rPr>
              <a:t>尽管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担心病毒的严重性</a:t>
            </a:r>
            <a:r>
              <a:rPr lang="zh-CN" altLang="en-US" sz="2800">
                <a:latin typeface="Times New Roman" panose="02020603050405020304" pitchFamily="18" charset="0"/>
              </a:rPr>
              <a:t>，我知道我必须勇敢。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1800" y="4830445"/>
            <a:ext cx="1924050" cy="1895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66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66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29" grpId="1"/>
      <p:bldP spid="26630" grpId="0"/>
      <p:bldP spid="26630" grpId="1"/>
      <p:bldP spid="26631" grpId="0"/>
      <p:bldP spid="2663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文本框 2"/>
          <p:cNvSpPr txBox="1"/>
          <p:nvPr/>
        </p:nvSpPr>
        <p:spPr>
          <a:xfrm>
            <a:off x="568325" y="196850"/>
            <a:ext cx="25850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2" name="文本框 8"/>
          <p:cNvSpPr txBox="1"/>
          <p:nvPr>
            <p:custDataLst>
              <p:tags r:id="rId1"/>
            </p:custDataLst>
          </p:nvPr>
        </p:nvSpPr>
        <p:spPr>
          <a:xfrm>
            <a:off x="2853055" y="135255"/>
            <a:ext cx="8030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finding	/ˈfaɪndɪŋ/	n.发现;调查结果;判决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7653" name="文本框 2"/>
          <p:cNvSpPr txBox="1"/>
          <p:nvPr/>
        </p:nvSpPr>
        <p:spPr>
          <a:xfrm>
            <a:off x="568960" y="1508760"/>
            <a:ext cx="109264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Our hard work paid off and Dr. Henderson’s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was very satisfied with our wonderful findings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27654" name="文本框 3"/>
          <p:cNvSpPr txBox="1"/>
          <p:nvPr/>
        </p:nvSpPr>
        <p:spPr>
          <a:xfrm>
            <a:off x="473710" y="3442970"/>
            <a:ext cx="1155890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I poured more time and energy into that project than ever before, and finally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presented our findings to the class</a:t>
            </a:r>
            <a:r>
              <a:rPr lang="en-US" altLang="zh-CN" sz="2800">
                <a:latin typeface="Times New Roman" panose="02020603050405020304" pitchFamily="18" charset="0"/>
              </a:rPr>
              <a:t>, which surprisingly earned us an excellent grade!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8325" y="852805"/>
            <a:ext cx="1162367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我们的努力得到了回报，亨德森博士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对我们出色的发现非常满意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3710" y="2330450"/>
            <a:ext cx="11450320" cy="1599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我在那个项目上投入了比以往更多的时间和精力，最终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向全班展示了我们的发现</a:t>
            </a:r>
            <a:r>
              <a:rPr lang="zh-CN" altLang="en-US" sz="2800">
                <a:latin typeface="Times New Roman" panose="02020603050405020304" pitchFamily="18" charset="0"/>
              </a:rPr>
              <a:t>，令人惊讶的是，这为我们赢得了优异的成绩！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285" y="4530090"/>
            <a:ext cx="2194560" cy="2059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3" grpId="1"/>
      <p:bldP spid="27654" grpId="0"/>
      <p:bldP spid="2765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文本框 2"/>
          <p:cNvSpPr txBox="1"/>
          <p:nvPr/>
        </p:nvSpPr>
        <p:spPr>
          <a:xfrm>
            <a:off x="568325" y="196850"/>
            <a:ext cx="22313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文本框 8"/>
          <p:cNvSpPr txBox="1"/>
          <p:nvPr>
            <p:custDataLst>
              <p:tags r:id="rId1"/>
            </p:custDataLst>
          </p:nvPr>
        </p:nvSpPr>
        <p:spPr>
          <a:xfrm>
            <a:off x="2599055" y="13493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initial	/ɪˈnɪʃl/	a.最初的;开始的;第一的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8677" name="文本框 2"/>
          <p:cNvSpPr txBox="1"/>
          <p:nvPr/>
        </p:nvSpPr>
        <p:spPr>
          <a:xfrm>
            <a:off x="235585" y="4408805"/>
            <a:ext cx="931799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As scheduled,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initially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, this year</a:t>
            </a:r>
            <a:r>
              <a:rPr lang="en-US" altLang="zh-CN" sz="2800">
                <a:solidFill>
                  <a:srgbClr val="262626"/>
                </a:solidFill>
                <a:latin typeface="Times New Roman" panose="02020603050405020304" pitchFamily="18" charset="0"/>
              </a:rPr>
              <a:t>'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s sports meeting will begin with our headmaster's inspring speech to motivate us to take part in it actively. 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0" name="文本框 5"/>
          <p:cNvSpPr txBox="1"/>
          <p:nvPr/>
        </p:nvSpPr>
        <p:spPr>
          <a:xfrm>
            <a:off x="205105" y="1710690"/>
            <a:ext cx="1123061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The following weeks witnessed this sparrow’s progress/growth/changes, from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initial lifeless eyes</a:t>
            </a:r>
            <a:r>
              <a:rPr lang="en-US" altLang="zh-CN" sz="2800">
                <a:latin typeface="Times New Roman" panose="02020603050405020304" pitchFamily="18" charset="0"/>
              </a:rPr>
              <a:t> to eyes filled with curiosity, from drooping wings to occassional determined fluttering.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105" y="718820"/>
            <a:ext cx="11762105" cy="149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接下来的几周见证了这个麻雀的变化，从一开始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毫无生命力的双眼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到现在的眼里充满好奇，从耷拉的翅膀到时不时的振翅。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defTabSz="266700">
              <a:lnSpc>
                <a:spcPct val="125000"/>
              </a:lnSpc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105" y="3436620"/>
            <a:ext cx="11762105" cy="1599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按计划，今年的运动会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最初</a:t>
            </a:r>
            <a:r>
              <a:rPr lang="zh-CN" altLang="en-US" sz="2800">
                <a:latin typeface="Times New Roman" panose="02020603050405020304" pitchFamily="18" charset="0"/>
              </a:rPr>
              <a:t>将由我们校长的励志演讲开始，以激励我们积极参与。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290" y="4246880"/>
            <a:ext cx="2094230" cy="1994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8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28680" grpId="1"/>
      <p:bldP spid="28677" grpId="0"/>
      <p:bldP spid="2867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文本框 2"/>
          <p:cNvSpPr txBox="1"/>
          <p:nvPr/>
        </p:nvSpPr>
        <p:spPr>
          <a:xfrm>
            <a:off x="568325" y="196850"/>
            <a:ext cx="16998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文本框 8"/>
          <p:cNvSpPr txBox="1"/>
          <p:nvPr>
            <p:custDataLst>
              <p:tags r:id="rId1"/>
            </p:custDataLst>
          </p:nvPr>
        </p:nvSpPr>
        <p:spPr>
          <a:xfrm>
            <a:off x="2268855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framework	/ˈfreɪmwɜ:k/	n.框架;结构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8125" y="849630"/>
            <a:ext cx="11533505" cy="1522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在写论文之前，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列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一个提纲有助于为你的论点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建立一个清晰的框架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3045" y="2024380"/>
            <a:ext cx="10294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Before writing the essay, it's helpful to create an outline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establish a clear framework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for your arguments.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8125" y="3599180"/>
            <a:ext cx="76555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skeletal framework of the ancient building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stood starkly against the twilight sky.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8125" y="2992120"/>
            <a:ext cx="100260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古建筑的骨架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在暮色天空的映衬下显得格外突兀。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230" y="3599180"/>
            <a:ext cx="2845435" cy="301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文本框 2"/>
          <p:cNvSpPr txBox="1"/>
          <p:nvPr/>
        </p:nvSpPr>
        <p:spPr>
          <a:xfrm>
            <a:off x="568325" y="196850"/>
            <a:ext cx="17557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文本框 8"/>
          <p:cNvSpPr txBox="1"/>
          <p:nvPr>
            <p:custDataLst>
              <p:tags r:id="rId1"/>
            </p:custDataLst>
          </p:nvPr>
        </p:nvSpPr>
        <p:spPr>
          <a:xfrm>
            <a:off x="2047875" y="196850"/>
            <a:ext cx="83991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severe	/sɪˈvɪə(r)/	a.极为恶劣的;十分严重的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8950" y="1417320"/>
            <a:ext cx="10745470" cy="95313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280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 Given that the driver injured the passer-by, he 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pitchFamily="18" charset="0"/>
                <a:cs typeface="+mn-cs"/>
              </a:rPr>
              <a:t>was 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+mn-cs"/>
              </a:rPr>
              <a:t>severely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pitchFamily="18" charset="0"/>
                <a:cs typeface="+mn-cs"/>
              </a:rPr>
              <a:t>punished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 and felt </a:t>
            </a:r>
            <a:r>
              <a:rPr lang="en-US" altLang="zh-CN" sz="2800" noProof="1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+mn-cs"/>
              </a:rPr>
              <a:t>frustrated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.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103" name="文本框 5"/>
          <p:cNvSpPr txBox="1"/>
          <p:nvPr/>
        </p:nvSpPr>
        <p:spPr>
          <a:xfrm>
            <a:off x="488950" y="4667250"/>
            <a:ext cx="778700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This is the em ergency room calling and your son was just brought in with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severe burns</a:t>
            </a:r>
            <a:r>
              <a:rPr lang="en-US" altLang="zh-CN" sz="2800">
                <a:latin typeface="Times New Roman" panose="02020603050405020304" pitchFamily="18" charset="0"/>
              </a:rPr>
              <a:t> on his face, neck and arms.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9585" y="3192145"/>
            <a:ext cx="11701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Sensing no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severe dilemma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approaching,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I walked to the terrified waiters and 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told them to take it easy.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776605"/>
            <a:ext cx="112820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00000"/>
              </a:lnSpc>
            </a:pPr>
            <a:r>
              <a:rPr lang="en-US" altLang="zh-CN" sz="2800" b="0" i="0">
                <a:latin typeface="Times New Roman" panose="02020603050405020304" pitchFamily="18" charset="0"/>
              </a:rPr>
              <a:t>1. </a:t>
            </a:r>
            <a:r>
              <a:rPr lang="zh-CN" altLang="en-US" sz="2800" b="0" i="0">
                <a:latin typeface="Times New Roman" panose="02020603050405020304" pitchFamily="18" charset="0"/>
              </a:rPr>
              <a:t>考虑到撞伤了路人，司机</a:t>
            </a: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pitchFamily="18" charset="0"/>
              </a:rPr>
              <a:t>受到了严厉的惩罚</a:t>
            </a:r>
            <a:r>
              <a:rPr lang="zh-CN" altLang="en-US" sz="2800" b="0" i="0">
                <a:latin typeface="Times New Roman" panose="02020603050405020304" pitchFamily="18" charset="0"/>
              </a:rPr>
              <a:t>，并感到非常沮丧。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l"/>
            <a:endParaRPr lang="zh-CN" altLang="en-US" sz="2800" b="0" i="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8950" y="2552700"/>
            <a:ext cx="1170305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/>
            <a:r>
              <a:rPr lang="en-US" altLang="zh-CN" sz="2800" b="0" i="0">
                <a:latin typeface="Times New Roman" panose="02020603050405020304" pitchFamily="18" charset="0"/>
              </a:rPr>
              <a:t>2. </a:t>
            </a:r>
            <a:r>
              <a:rPr lang="zh-CN" altLang="en-US" sz="2800" b="0" i="0">
                <a:latin typeface="Times New Roman" panose="02020603050405020304" pitchFamily="18" charset="0"/>
              </a:rPr>
              <a:t>没有感觉到</a:t>
            </a: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pitchFamily="18" charset="0"/>
              </a:rPr>
              <a:t>严重的困境</a:t>
            </a:r>
            <a:r>
              <a:rPr lang="zh-CN" altLang="en-US" sz="2800" b="0" i="0">
                <a:latin typeface="Times New Roman" panose="02020603050405020304" pitchFamily="18" charset="0"/>
              </a:rPr>
              <a:t>逼近，我走向惊恐的服务员，告诉他们放松点。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l"/>
            <a:endParaRPr lang="zh-CN" altLang="en-US" sz="2800" b="0" i="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950" y="4145280"/>
            <a:ext cx="117024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</a:rPr>
              <a:t>这里是急诊室，您儿子刚被送来，面部、颈部和手臂有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严重烧伤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310" y="4593590"/>
            <a:ext cx="3322955" cy="223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0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4103" grpId="0"/>
      <p:bldP spid="410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文本框 2"/>
          <p:cNvSpPr txBox="1"/>
          <p:nvPr/>
        </p:nvSpPr>
        <p:spPr>
          <a:xfrm>
            <a:off x="568325" y="196850"/>
            <a:ext cx="23539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4" name="文本框 8"/>
          <p:cNvSpPr txBox="1"/>
          <p:nvPr>
            <p:custDataLst>
              <p:tags r:id="rId1"/>
            </p:custDataLst>
          </p:nvPr>
        </p:nvSpPr>
        <p:spPr>
          <a:xfrm>
            <a:off x="2598420" y="13493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solid	/ˈsɒlɪd/	a.可靠的;固体的 n.固体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0726" name="文本框 3"/>
          <p:cNvSpPr txBox="1"/>
          <p:nvPr/>
        </p:nvSpPr>
        <p:spPr>
          <a:xfrm>
            <a:off x="0" y="3616960"/>
            <a:ext cx="1219073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To sum up, your course, especially with the latter two modules, will definitely enable us students to distinguish between genuine and fake news, search for information more efficiently and thus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develop solid information literacy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, without which a modern citizen cannot get adapted to the future society.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8" name="文本框 5"/>
          <p:cNvSpPr txBox="1"/>
          <p:nvPr/>
        </p:nvSpPr>
        <p:spPr>
          <a:xfrm>
            <a:off x="216535" y="1660525"/>
            <a:ext cx="117709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Our base was solid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. Four smaller men climbed onto the backs of the base group and stood on their shoulders. 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" y="767715"/>
            <a:ext cx="1177163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我们的底座很稳固</a:t>
            </a:r>
            <a:r>
              <a:rPr lang="zh-CN" altLang="en-US" sz="2800">
                <a:latin typeface="Times New Roman" panose="02020603050405020304" pitchFamily="18" charset="0"/>
              </a:rPr>
              <a:t>。四个个子较小的人爬到基座组成员的背上，站在他们的肩膀上。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2475865"/>
            <a:ext cx="11892915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总而言之，您的课程，尤其是后两个模块，必将使我们学生能够辨别真假新闻，更高效地搜索信息，从而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培养扎实的信息素养</a:t>
            </a:r>
            <a:r>
              <a:rPr lang="zh-CN" altLang="en-US" sz="2800">
                <a:latin typeface="Times New Roman" panose="02020603050405020304" pitchFamily="18" charset="0"/>
              </a:rPr>
              <a:t>。没有这种素养，现代公民就无法适应未来社会。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5301615"/>
            <a:ext cx="1096264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</a:rPr>
              <a:t>他是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一个可靠的学生</a:t>
            </a:r>
            <a:r>
              <a:rPr lang="zh-CN" altLang="en-US" sz="2800">
                <a:latin typeface="Times New Roman" panose="02020603050405020304" pitchFamily="18" charset="0"/>
              </a:rPr>
              <a:t>，学习成绩优异，领导能力强。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6535" y="5955030"/>
            <a:ext cx="93452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He is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a solid student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with excellent academic performance and strong leadership skills.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525" y="4944110"/>
            <a:ext cx="1652270" cy="1775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0728" grpId="1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文本框 2"/>
          <p:cNvSpPr txBox="1"/>
          <p:nvPr/>
        </p:nvSpPr>
        <p:spPr>
          <a:xfrm>
            <a:off x="568325" y="196850"/>
            <a:ext cx="2124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8" name="文本框 8"/>
          <p:cNvSpPr txBox="1"/>
          <p:nvPr>
            <p:custDataLst>
              <p:tags r:id="rId1"/>
            </p:custDataLst>
          </p:nvPr>
        </p:nvSpPr>
        <p:spPr>
          <a:xfrm>
            <a:off x="2345690" y="13493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cast	/kɑ:st/	vt.投射;向…投以(视线等)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1751" name="文本框 5"/>
          <p:cNvSpPr txBox="1"/>
          <p:nvPr>
            <p:custDataLst>
              <p:tags r:id="rId2"/>
            </p:custDataLst>
          </p:nvPr>
        </p:nvSpPr>
        <p:spPr>
          <a:xfrm>
            <a:off x="273050" y="5113020"/>
            <a:ext cx="113912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The next day, when Mrs. Sather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cast the characters</a:t>
            </a:r>
            <a:r>
              <a:rPr lang="en-US" altLang="zh-CN" sz="2800">
                <a:latin typeface="Times New Roman" panose="02020603050405020304" pitchFamily="18" charset="0"/>
              </a:rPr>
              <a:t>, I lifted up my hand quickly and firmly.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1754" name="文本框 8"/>
          <p:cNvSpPr txBox="1"/>
          <p:nvPr/>
        </p:nvSpPr>
        <p:spPr>
          <a:xfrm>
            <a:off x="-171450" y="1256665"/>
            <a:ext cx="112833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</a:rPr>
              <a:t>    The sun dipped below the horizon,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casting a warm goodbye to the day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6370" y="718820"/>
            <a:ext cx="924179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太阳沉入地平线，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向这一天投下温暖的告别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defTabSz="266700">
              <a:lnSpc>
                <a:spcPct val="125000"/>
              </a:lnSpc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74320" y="2731770"/>
            <a:ext cx="103454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A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radiant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smile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illuminated her face,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casting a glow of contentment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that was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contagious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to all who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beheld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it.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74320" y="1778635"/>
            <a:ext cx="938403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一个灿烂的微笑照亮了她的脸，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投射出一种满足感的光芒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，感染了所有看到它的人。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66370" y="3661410"/>
            <a:ext cx="120249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恐惧就像一片笼罩在她头上的乌云，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给她的每一步都投下了阴影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74320" y="4053205"/>
            <a:ext cx="12019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Fear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was a dark cloud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that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loomed over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en-US" altLang="zh-CN" sz="2800">
                <a:latin typeface="Times New Roman" panose="02020603050405020304" pitchFamily="18" charset="0"/>
              </a:rPr>
              <a:t>her,</a:t>
            </a:r>
            <a:r>
              <a:rPr lang="en-US" altLang="en-US" sz="2800">
                <a:latin typeface="Times New Roman" panose="02020603050405020304" pitchFamily="18" charset="0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casting a shadow on her every step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73050" y="4535170"/>
            <a:ext cx="119183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</a:rPr>
              <a:t>第二天，当萨瑟夫人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分配角色</a:t>
            </a:r>
            <a:r>
              <a:rPr lang="zh-CN" altLang="en-US" sz="2800">
                <a:latin typeface="Times New Roman" panose="02020603050405020304" pitchFamily="18" charset="0"/>
              </a:rPr>
              <a:t>时，我迅速而坚定地举起了手。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0215" y="1724660"/>
            <a:ext cx="1771650" cy="179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175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/>
      <p:bldP spid="31754" grpId="1"/>
      <p:bldP spid="4" grpId="0"/>
      <p:bldP spid="4" grpId="1"/>
      <p:bldP spid="7" grpId="0"/>
      <p:bldP spid="7" grpId="1"/>
      <p:bldP spid="31751" grpId="0"/>
      <p:bldP spid="3175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文本框 2"/>
          <p:cNvSpPr txBox="1"/>
          <p:nvPr/>
        </p:nvSpPr>
        <p:spPr>
          <a:xfrm>
            <a:off x="568325" y="196850"/>
            <a:ext cx="28187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6" name="文本框 8"/>
          <p:cNvSpPr txBox="1"/>
          <p:nvPr>
            <p:custDataLst>
              <p:tags r:id="rId1"/>
            </p:custDataLst>
          </p:nvPr>
        </p:nvSpPr>
        <p:spPr>
          <a:xfrm>
            <a:off x="3421380" y="11969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shadow	/ˈʃædəʊ/	n.阴影;影子;背光处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3798" name="文本框 3"/>
          <p:cNvSpPr txBox="1"/>
          <p:nvPr>
            <p:custDataLst>
              <p:tags r:id="rId2"/>
            </p:custDataLst>
          </p:nvPr>
        </p:nvSpPr>
        <p:spPr>
          <a:xfrm>
            <a:off x="488950" y="1683385"/>
            <a:ext cx="9992995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276225" defTabSz="266700" fontAlgn="ctr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There she was,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sitting in a tree shadow wiping her eyes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3799" name="文本框 4"/>
          <p:cNvSpPr txBox="1"/>
          <p:nvPr>
            <p:custDataLst>
              <p:tags r:id="rId3"/>
            </p:custDataLst>
          </p:nvPr>
        </p:nvSpPr>
        <p:spPr>
          <a:xfrm>
            <a:off x="568325" y="1236980"/>
            <a:ext cx="8888095" cy="6280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她就在那里，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坐在树影里擦着眼睛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72110" y="2400300"/>
            <a:ext cx="1117854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我们可以选择的主题包括书法、武术、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皮影戏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、剪纸等等。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8950" y="2916555"/>
            <a:ext cx="117030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The themes we can choose include calligraphy, martial arts,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shadow puppet plays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paper-cut and so on.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72110" y="3910330"/>
            <a:ext cx="1191133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他找到红土，与泥混合来添加阴影，然后拔了些草，把它变成一种颜料。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72110" y="4921885"/>
            <a:ext cx="115919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He found red dust and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mixed it with mud to add shadow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then picked up some grass and turned it into some kind of paint.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456420" y="664845"/>
            <a:ext cx="1819275" cy="1781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7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  <p:bldP spid="33798" grpId="1"/>
      <p:bldP spid="6" grpId="0"/>
      <p:bldP spid="6" grpId="1"/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文本框 2"/>
          <p:cNvSpPr txBox="1"/>
          <p:nvPr/>
        </p:nvSpPr>
        <p:spPr>
          <a:xfrm>
            <a:off x="568325" y="196850"/>
            <a:ext cx="28187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6" name="文本框 8"/>
          <p:cNvSpPr txBox="1"/>
          <p:nvPr>
            <p:custDataLst>
              <p:tags r:id="rId1"/>
            </p:custDataLst>
          </p:nvPr>
        </p:nvSpPr>
        <p:spPr>
          <a:xfrm>
            <a:off x="3421380" y="11969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shadow	/ˈʃædəʊ/	n.阴影;影子;背光处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445135" y="3736975"/>
            <a:ext cx="1200150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685800" defTabSz="266700">
              <a:spcBef>
                <a:spcPts val="500"/>
              </a:spcBef>
              <a:spcAft>
                <a:spcPts val="500"/>
              </a:spcAft>
              <a:buFont typeface="Times New Roman" panose="02020603050405020304"/>
              <a:tabLst>
                <a:tab pos="457200" algn="l"/>
              </a:tabLst>
            </a:pPr>
            <a:r>
              <a:rPr lang="en-US" altLang="zh-CN" sz="2800">
                <a:latin typeface="Times New Roman" panose="02020603050405020304" pitchFamily="18" charset="0"/>
              </a:rPr>
              <a:t> Thunder continued to shake the sky and lightning illuminated the store for seconds,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casting frightening shadows on my mind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3065" y="972820"/>
            <a:ext cx="1182243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聚光灯在我们身上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投下长长的影子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，随着我们在舞台上移动而闪烁。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015" y="1624330"/>
            <a:ext cx="112706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The spotlight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cast elongated shadows of our bodies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flickering as we moved across the stage.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3065" y="2615565"/>
            <a:ext cx="11378565" cy="975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5.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雷声不断震撼着天空，闪电瞬间照亮了商店，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在我脑海中投下可怕的阴影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165" y="4286250"/>
            <a:ext cx="2261235" cy="2261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9" name="文本框 2"/>
          <p:cNvSpPr txBox="1"/>
          <p:nvPr/>
        </p:nvSpPr>
        <p:spPr>
          <a:xfrm>
            <a:off x="568325" y="196850"/>
            <a:ext cx="29076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0" name="文本框 8"/>
          <p:cNvSpPr txBox="1"/>
          <p:nvPr>
            <p:custDataLst>
              <p:tags r:id="rId1"/>
            </p:custDataLst>
          </p:nvPr>
        </p:nvSpPr>
        <p:spPr>
          <a:xfrm>
            <a:off x="3313430" y="9810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rainbow	/ˈreɪnbəʊ/	n.彩虹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4821" name="文本框 2"/>
          <p:cNvSpPr txBox="1"/>
          <p:nvPr/>
        </p:nvSpPr>
        <p:spPr>
          <a:xfrm>
            <a:off x="410210" y="1473835"/>
            <a:ext cx="115900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/>
            <a:r>
              <a:rPr lang="en-US" altLang="zh-CN" sz="2800">
                <a:latin typeface="Times New Roman" panose="02020603050405020304" pitchFamily="18" charset="0"/>
              </a:rPr>
              <a:t>Remorseful for my simple-minded behavior,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thinking about the missing rainbow</a:t>
            </a:r>
            <a:r>
              <a:rPr lang="en-US" altLang="zh-CN" sz="2800">
                <a:latin typeface="Times New Roman" panose="02020603050405020304" pitchFamily="18" charset="0"/>
              </a:rPr>
              <a:t>, I burst into tears again.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4822" name="文本框 3"/>
          <p:cNvSpPr txBox="1"/>
          <p:nvPr/>
        </p:nvSpPr>
        <p:spPr>
          <a:xfrm>
            <a:off x="410210" y="3418840"/>
            <a:ext cx="113614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Each time it did, Mama, Thomas, and Maggie would sit on the front porch and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watch for a rainbow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.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125" y="833120"/>
            <a:ext cx="117614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对自己愚蠢的行为感到非常后悔，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想着错过了彩虹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，我又哭起来。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defTabSz="266700"/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3375" y="2545715"/>
            <a:ext cx="1043876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每次雨后，妈妈、托马斯和玛吉都会坐在前廊，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守望着彩虹的出现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75" y="4030980"/>
            <a:ext cx="2659380" cy="2631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48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48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1" grpId="1"/>
      <p:bldP spid="34822" grpId="0"/>
      <p:bldP spid="3482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3" name="文本框 2"/>
          <p:cNvSpPr txBox="1"/>
          <p:nvPr/>
        </p:nvSpPr>
        <p:spPr>
          <a:xfrm>
            <a:off x="568325" y="196850"/>
            <a:ext cx="29838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4" name="文本框 8"/>
          <p:cNvSpPr txBox="1"/>
          <p:nvPr>
            <p:custDataLst>
              <p:tags r:id="rId1"/>
            </p:custDataLst>
          </p:nvPr>
        </p:nvSpPr>
        <p:spPr>
          <a:xfrm>
            <a:off x="2599055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pour	/pɔ:(r)/	vi.倒出;倾泻;斟(饮料)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8950" y="680085"/>
            <a:ext cx="114547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附近，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顾客们正仔细翻阅着售卖文具、海报和其他畅销书主题礼物的货架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1511300"/>
            <a:ext cx="112293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Nearby,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customers were pouring over shelves selling stationery, posters and other best-seller-themed gifts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8950" y="236093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邻居们正蜂拥而入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8325" y="28181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​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Neighbors were pouring in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4820" y="3345180"/>
            <a:ext cx="110159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把所有的卡片倒在地毯上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，然后一张一张地摆放好。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4820" y="3901440"/>
            <a:ext cx="110407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He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poured out all the cards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on the carpet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and placed them one by one.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8950" y="4525010"/>
            <a:ext cx="84645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每当我感到低落或挫败时，我的小狗都会安静地陪伴着我，而我会向他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倾诉我所有的内心想法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820" y="5579745"/>
            <a:ext cx="90252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Every time I felt down or defeated, my puppy would keep me company quietly and I would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pour out all my inner thoughts to him.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075" y="4329430"/>
            <a:ext cx="2454275" cy="241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文本框 2"/>
          <p:cNvSpPr txBox="1"/>
          <p:nvPr/>
        </p:nvSpPr>
        <p:spPr>
          <a:xfrm>
            <a:off x="568325" y="196850"/>
            <a:ext cx="2799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8" name="文本框 8"/>
          <p:cNvSpPr txBox="1"/>
          <p:nvPr>
            <p:custDataLst>
              <p:tags r:id="rId1"/>
            </p:custDataLst>
          </p:nvPr>
        </p:nvSpPr>
        <p:spPr>
          <a:xfrm>
            <a:off x="2944495" y="196850"/>
            <a:ext cx="9090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concrete	/ˈkɒŋkri:t/	n.混凝土 a.混凝土制的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6869" name="文本框 2"/>
          <p:cNvSpPr txBox="1"/>
          <p:nvPr/>
        </p:nvSpPr>
        <p:spPr>
          <a:xfrm>
            <a:off x="461010" y="2425700"/>
            <a:ext cx="862965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25000"/>
              </a:lnSpc>
              <a:spcAft>
                <a:spcPts val="1800"/>
              </a:spcAft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In the bustling city,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amidst the concrete jungle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she found art in the everyday: the graceful arc of a cyclist's path, the rhythmic dance of pedestrians, and the vibrant tapestry of street art that adorned the walls.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0" name="文本框 3"/>
          <p:cNvSpPr txBox="1"/>
          <p:nvPr/>
        </p:nvSpPr>
        <p:spPr>
          <a:xfrm>
            <a:off x="495935" y="5473700"/>
            <a:ext cx="114661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In my opinion, to protect our environment, the government must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take even more concrete measures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8450" y="922020"/>
            <a:ext cx="11473180" cy="192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在这个喧嚣的城市中，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在那钢筋混凝土的丛林里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，她在日常中发现了艺术：自行车手轨迹的优雅弧线，行人的有节奏的舞蹈，以及装饰墙面的充满活力的街头艺术织锦。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>
              <a:lnSpc>
                <a:spcPct val="125000"/>
              </a:lnSpc>
              <a:spcAft>
                <a:spcPts val="1800"/>
              </a:spcAft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010" y="4811395"/>
            <a:ext cx="11203305" cy="1060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我认为，为了保护我们的环境，政府必须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采取更具体的措施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190" y="2191385"/>
            <a:ext cx="2249805" cy="224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68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68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69" grpId="1"/>
      <p:bldP spid="36870" grpId="0"/>
      <p:bldP spid="3687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文本框 2"/>
          <p:cNvSpPr txBox="1"/>
          <p:nvPr/>
        </p:nvSpPr>
        <p:spPr>
          <a:xfrm>
            <a:off x="568325" y="196850"/>
            <a:ext cx="3827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2" name="文本框 8"/>
          <p:cNvSpPr txBox="1"/>
          <p:nvPr>
            <p:custDataLst>
              <p:tags r:id="rId1"/>
            </p:custDataLst>
          </p:nvPr>
        </p:nvSpPr>
        <p:spPr>
          <a:xfrm>
            <a:off x="3543935" y="13493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patriotic	/ˌpeɪtriˈɒtɪk/	a.爱国的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7893" name="文本框 2"/>
          <p:cNvSpPr txBox="1"/>
          <p:nvPr/>
        </p:nvSpPr>
        <p:spPr>
          <a:xfrm>
            <a:off x="222250" y="2077720"/>
            <a:ext cx="1166304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Whenever I talk about the Dragon Boat Festival, 1 can’t help thinking of Qu Yuan,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 great patriotic poet in Chinese history</a:t>
            </a:r>
            <a:r>
              <a:rPr lang="en-US" altLang="zh-CN" sz="2800">
                <a:latin typeface="Times New Roman" panose="02020603050405020304" pitchFamily="18" charset="0"/>
              </a:rPr>
              <a:t>. His poems, once read, can inspire people to have great passion for their country.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2250" y="909320"/>
            <a:ext cx="11869420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每当谈论起端午节，我都不禁想起屈原，他是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中国历史上一位伟大的爱国诗人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。他的诗一旦读起来就能激起人们的爱国热情。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>
              <a:lnSpc>
                <a:spcPct val="125000"/>
              </a:lnSpc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4" name="_端午节古风背景_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61130" y="3906520"/>
            <a:ext cx="5481955" cy="2843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789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30000">
                <p:cTn id="12" repeatCount="indefinite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7893" grpId="0"/>
      <p:bldP spid="3789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796925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5" name="文本框 2"/>
          <p:cNvSpPr txBox="1"/>
          <p:nvPr/>
        </p:nvSpPr>
        <p:spPr>
          <a:xfrm>
            <a:off x="568325" y="196850"/>
            <a:ext cx="2247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6" name="文本框 8"/>
          <p:cNvSpPr txBox="1"/>
          <p:nvPr>
            <p:custDataLst>
              <p:tags r:id="rId1"/>
            </p:custDataLst>
          </p:nvPr>
        </p:nvSpPr>
        <p:spPr>
          <a:xfrm>
            <a:off x="2991485" y="135255"/>
            <a:ext cx="97497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mechanical	/məˈkænɪkl/	a.机械的;发动机的;机器的</a:t>
            </a:r>
            <a:endParaRPr lang="zh-CN" altLang="en-US" sz="2800" b="1">
              <a:latin typeface="Times New Roman" panose="02020603050405020304" pitchFamily="18" charset="0"/>
            </a:endParaRPr>
          </a:p>
          <a:p>
            <a:r>
              <a:rPr lang="zh-CN" altLang="en-US" sz="2800" b="1">
                <a:latin typeface="Times New Roman" panose="02020603050405020304" pitchFamily="18" charset="0"/>
              </a:rPr>
              <a:t>mechanic	/məˈkænɪk/	n.机械师;机械修理工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8917" name="文本框 2"/>
          <p:cNvSpPr txBox="1"/>
          <p:nvPr>
            <p:custDataLst>
              <p:tags r:id="rId2"/>
            </p:custDataLst>
          </p:nvPr>
        </p:nvSpPr>
        <p:spPr>
          <a:xfrm>
            <a:off x="410845" y="1810385"/>
            <a:ext cx="116833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The baker offered warm bread,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the mechanic fixed cars for free</a:t>
            </a:r>
            <a:r>
              <a:rPr lang="en-US" altLang="zh-CN" sz="2800">
                <a:latin typeface="Times New Roman" panose="02020603050405020304" pitchFamily="18" charset="0"/>
              </a:rPr>
              <a:t>, and the elderly were cared for by all. 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8918" name="文本框 3"/>
          <p:cNvSpPr txBox="1"/>
          <p:nvPr>
            <p:custDataLst>
              <p:tags r:id="rId3"/>
            </p:custDataLst>
          </p:nvPr>
        </p:nvSpPr>
        <p:spPr>
          <a:xfrm>
            <a:off x="304165" y="1086485"/>
            <a:ext cx="117754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面包师提供温暖的面包，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机械师免费修理汽车</a:t>
            </a:r>
            <a:r>
              <a:rPr lang="zh-CN" altLang="en-US" sz="2800">
                <a:latin typeface="Times New Roman" panose="02020603050405020304" pitchFamily="18" charset="0"/>
              </a:rPr>
              <a:t>，老年人得到大家的照顾。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18770" y="2625090"/>
            <a:ext cx="11684000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学校为机器人俱乐部购置了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先进的机械设备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，让学生们获得动手实践的工程经验。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10845" y="3716655"/>
            <a:ext cx="116687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The school has invested in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advanced mechanical equipment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for the robotics club, allowing students to gain hands-on engineering experience.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07950" y="4801870"/>
            <a:ext cx="92894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古老的钟楼发出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一连串机械的咔哒声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和呼呼声，它的指针缓缓移向午夜。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07950" y="5761355"/>
            <a:ext cx="93662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The old clock tower emitted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a series of mechanical clicks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and whirs, its hands slowly inching towards midnight.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96730" y="639953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8525" y="4441190"/>
            <a:ext cx="176530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38917" grpId="1"/>
      <p:bldP spid="5" grpId="0"/>
      <p:bldP spid="5" grpId="1"/>
      <p:bldP spid="7" grpId="0"/>
      <p:bldP spid="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文本框 2"/>
          <p:cNvSpPr txBox="1"/>
          <p:nvPr/>
        </p:nvSpPr>
        <p:spPr>
          <a:xfrm>
            <a:off x="568325" y="196850"/>
            <a:ext cx="2830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0" name="文本框 8"/>
          <p:cNvSpPr txBox="1"/>
          <p:nvPr>
            <p:custDataLst>
              <p:tags r:id="rId1"/>
            </p:custDataLst>
          </p:nvPr>
        </p:nvSpPr>
        <p:spPr>
          <a:xfrm>
            <a:off x="2564130" y="135255"/>
            <a:ext cx="81375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break out	/breɪk aʊt/	(战争等)突然开始;爆发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9941" name="文本框 2"/>
          <p:cNvSpPr txBox="1"/>
          <p:nvPr>
            <p:custDataLst>
              <p:tags r:id="rId2"/>
            </p:custDataLst>
          </p:nvPr>
        </p:nvSpPr>
        <p:spPr>
          <a:xfrm>
            <a:off x="488950" y="1148715"/>
            <a:ext cx="81965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After a few seconds' pause</a:t>
            </a:r>
            <a:r>
              <a:rPr lang="en-US" altLang="zh-CN" sz="2800">
                <a:solidFill>
                  <a:srgbClr val="525252"/>
                </a:solidFill>
                <a:latin typeface="Times New Roman" panose="02020603050405020304" pitchFamily="18" charset="0"/>
              </a:rPr>
              <a:t>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applause broke out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pitchFamily="18" charset="0"/>
              </a:rPr>
              <a:t>. </a:t>
            </a:r>
            <a:endParaRPr lang="en-US" altLang="zh-CN" sz="2800">
              <a:solidFill>
                <a:srgbClr val="0A0A0A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88950" y="718820"/>
            <a:ext cx="75596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几秒钟的停顿后，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掌声爆发了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68325" y="1797685"/>
            <a:ext cx="109880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当突如其来的雷暴袭来时，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恐慌在拥挤的市场上爆发了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68325" y="2313305"/>
            <a:ext cx="114084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Panic broke out in the crowded marketplace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when the unexpected thunderstorm struck.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29590" y="3335655"/>
            <a:ext cx="113468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昨晚深夜，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一场火灾在废弃工厂爆发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，所幸没有人员伤亡报告。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68325" y="3926840"/>
            <a:ext cx="104724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A fire broke out in the abandoned factory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late last night, but fortunately no injuries were reported.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350" y="4431030"/>
            <a:ext cx="2452370" cy="2265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文本框 2"/>
          <p:cNvSpPr txBox="1"/>
          <p:nvPr/>
        </p:nvSpPr>
        <p:spPr>
          <a:xfrm>
            <a:off x="568325" y="196850"/>
            <a:ext cx="19551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文本框 8"/>
          <p:cNvSpPr txBox="1"/>
          <p:nvPr>
            <p:custDataLst>
              <p:tags r:id="rId1"/>
            </p:custDataLst>
          </p:nvPr>
        </p:nvSpPr>
        <p:spPr>
          <a:xfrm>
            <a:off x="2374265" y="196850"/>
            <a:ext cx="9397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frustrated	/frʌˈstreɪtɪd/	a.懊恼的;沮丧的;失意的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8950" y="864235"/>
            <a:ext cx="10332085" cy="1168400"/>
          </a:xfrm>
          <a:prstGeom prst="rect">
            <a:avLst/>
          </a:prstGeom>
        </p:spPr>
        <p:txBody>
          <a:bodyPr wrap="square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1. 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似乎我永远也找不到丢失的钱包了，我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pitchFamily="18" charset="0"/>
                <a:cs typeface="+mn-cs"/>
              </a:rPr>
              <a:t>既沮丧又失望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defTabSz="266700">
              <a:lnSpc>
                <a:spcPct val="150000"/>
              </a:lnSpc>
            </a:pPr>
            <a:endParaRPr lang="en-US" altLang="zh-CN" sz="2800" noProof="1">
              <a:solidFill>
                <a:schemeClr val="tx1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8950" y="1320165"/>
            <a:ext cx="117036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sym typeface="+mn-ea"/>
              </a:rPr>
              <a:t>It seemed that I couldn't find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 my lost wallet forever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frustrated and disappointed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3747135"/>
            <a:ext cx="78143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Seeing his carefully built model collapse,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 wave of frustrated anger washed over him</a:t>
            </a:r>
            <a:r>
              <a:rPr lang="en-US" altLang="zh-CN" sz="2800">
                <a:latin typeface="Times New Roman" panose="02020603050405020304" pitchFamily="18" charset="0"/>
              </a:rPr>
              <a:t>, and he kicked the scattered pieces across the room.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9880" y="2769235"/>
            <a:ext cx="110864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看到他精心搭建的模型倒塌，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一股挫败的愤怒席卷了他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，他把散落的碎片踢得满房间都是。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235" y="3429000"/>
            <a:ext cx="2209800" cy="2355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文本框 2"/>
          <p:cNvSpPr txBox="1"/>
          <p:nvPr/>
        </p:nvSpPr>
        <p:spPr>
          <a:xfrm>
            <a:off x="568325" y="196850"/>
            <a:ext cx="2339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4" name="文本框 8"/>
          <p:cNvSpPr txBox="1"/>
          <p:nvPr>
            <p:custDataLst>
              <p:tags r:id="rId1"/>
            </p:custDataLst>
          </p:nvPr>
        </p:nvSpPr>
        <p:spPr>
          <a:xfrm>
            <a:off x="2599055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defend	/dɪˈfend/	vt.保卫;防守;辯解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0967" name="文本框 3"/>
          <p:cNvSpPr txBox="1"/>
          <p:nvPr/>
        </p:nvSpPr>
        <p:spPr>
          <a:xfrm>
            <a:off x="568325" y="4343400"/>
            <a:ext cx="1162431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The lawyers are allowed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defend themselves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 in court according to Chinese law.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8950" y="849630"/>
            <a:ext cx="106565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军队将不惜一切代价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保卫祖国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不受任何侵略。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1845" y="1353185"/>
            <a:ext cx="11255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The army will do whatever it takes to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defend the motherland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against any invasion.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2270125"/>
            <a:ext cx="11423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看到这只凶猛的狼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他像箭一样冲过去保护儿子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(读后续写肢体动作)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1845" y="2736850"/>
            <a:ext cx="109797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Seeing the fierce wolf,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he rushed to defend/in defence of his son like an arrow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8960" y="3779520"/>
            <a:ext cx="1134364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根据中国法律，律师被允许在法庭上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为自己辩护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760" y="4947920"/>
            <a:ext cx="3261360" cy="180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文本框 2"/>
          <p:cNvSpPr txBox="1"/>
          <p:nvPr/>
        </p:nvSpPr>
        <p:spPr>
          <a:xfrm>
            <a:off x="568325" y="196850"/>
            <a:ext cx="22929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8" name="文本框 8"/>
          <p:cNvSpPr txBox="1"/>
          <p:nvPr>
            <p:custDataLst>
              <p:tags r:id="rId1"/>
            </p:custDataLst>
          </p:nvPr>
        </p:nvSpPr>
        <p:spPr>
          <a:xfrm>
            <a:off x="2976245" y="15906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assistant	/əˈsɪstənt/	n.助理;助手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1991" name="文本框 4"/>
          <p:cNvSpPr txBox="1"/>
          <p:nvPr/>
        </p:nvSpPr>
        <p:spPr>
          <a:xfrm>
            <a:off x="107950" y="4812665"/>
            <a:ext cx="910336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AI serves as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 valuable learning assistant</a:t>
            </a:r>
            <a:r>
              <a:rPr lang="en-US" altLang="zh-CN" sz="2800">
                <a:latin typeface="Times New Roman" panose="02020603050405020304" pitchFamily="18" charset="0"/>
              </a:rPr>
              <a:t> for students to perform personalized learning based on individual needs and gain real-time feedback and targeted guidance, thus enhancing learning experiences and outcomes.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1992" name="文本框 5"/>
          <p:cNvSpPr txBox="1"/>
          <p:nvPr/>
        </p:nvSpPr>
        <p:spPr>
          <a:xfrm>
            <a:off x="245745" y="2914015"/>
            <a:ext cx="108839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Please feel free to reach out if you have any questions or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need assistance with anything</a:t>
            </a:r>
            <a:r>
              <a:rPr lang="en-US" altLang="zh-CN" sz="2800">
                <a:latin typeface="Times New Roman" panose="02020603050405020304" pitchFamily="18" charset="0"/>
              </a:rPr>
              <a:t> related to the event.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1994" name="文本框 8"/>
          <p:cNvSpPr txBox="1"/>
          <p:nvPr/>
        </p:nvSpPr>
        <p:spPr>
          <a:xfrm>
            <a:off x="245745" y="1278255"/>
            <a:ext cx="106216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</a:rPr>
              <a:t> Fortunately, Grady’s father heard the shout in time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come to his assistance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95" name="文本框 9"/>
          <p:cNvSpPr txBox="1"/>
          <p:nvPr/>
        </p:nvSpPr>
        <p:spPr>
          <a:xfrm>
            <a:off x="107950" y="718820"/>
            <a:ext cx="99314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幸运的是，格雷迪的父亲及时听到了喊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来帮助他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just" defTabSz="266700"/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" y="2243455"/>
            <a:ext cx="12084685" cy="94996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如果您对活动有任何疑问或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需要任何方面的协助</a:t>
            </a:r>
            <a:r>
              <a:rPr lang="zh-CN" altLang="en-US" sz="2800">
                <a:latin typeface="Times New Roman" panose="02020603050405020304" pitchFamily="18" charset="0"/>
              </a:rPr>
              <a:t>，请随时与我们联系。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3743960"/>
            <a:ext cx="1208405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</a:rPr>
              <a:t>人工智能作为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一种宝贵的学习助手</a:t>
            </a:r>
            <a:r>
              <a:rPr lang="zh-CN" altLang="en-US" sz="2800">
                <a:latin typeface="Times New Roman" panose="02020603050405020304" pitchFamily="18" charset="0"/>
              </a:rPr>
              <a:t>，使学生能够根据个人需求进行个性化学习，并获得实时反馈和针对性指导，从而提升学习体验和成果。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805" y="4571365"/>
            <a:ext cx="2282825" cy="2056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99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99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/>
      <p:bldP spid="41994" grpId="1"/>
      <p:bldP spid="41991" grpId="0"/>
      <p:bldP spid="4199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文本框 2"/>
          <p:cNvSpPr txBox="1"/>
          <p:nvPr/>
        </p:nvSpPr>
        <p:spPr>
          <a:xfrm>
            <a:off x="568325" y="196850"/>
            <a:ext cx="22929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8" name="文本框 8"/>
          <p:cNvSpPr txBox="1"/>
          <p:nvPr>
            <p:custDataLst>
              <p:tags r:id="rId1"/>
            </p:custDataLst>
          </p:nvPr>
        </p:nvSpPr>
        <p:spPr>
          <a:xfrm>
            <a:off x="2976245" y="15906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assistant	/əˈsɪstənt/	n.助理;助手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8950" y="1804035"/>
            <a:ext cx="108369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Not only did the activity strengthen the friendship among our students,but also it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assisted us in building a positive attitude towards life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950" y="850900"/>
            <a:ext cx="1158875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</a:rPr>
              <a:t>这次活动不仅增进了我们学生之间的友谊，还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帮助我们培养了积极的人生态度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8950" y="3429000"/>
            <a:ext cx="1010856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pitchFamily="18" charset="0"/>
              </a:rPr>
              <a:t> Paul,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a ticket gate line assistant</a:t>
            </a:r>
            <a:r>
              <a:rPr lang="en-US" altLang="zh-CN" sz="2800">
                <a:latin typeface="Times New Roman" panose="02020603050405020304" pitchFamily="18" charset="0"/>
              </a:rPr>
              <a:t>, was working his usual shift.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8325" y="2757170"/>
            <a:ext cx="97504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5.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保罗，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一位检票口引导员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，正在值他的日常班。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645" y="3879850"/>
            <a:ext cx="2556510" cy="2477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1" name="文本框 2"/>
          <p:cNvSpPr txBox="1"/>
          <p:nvPr/>
        </p:nvSpPr>
        <p:spPr>
          <a:xfrm>
            <a:off x="568325" y="196850"/>
            <a:ext cx="23615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2" name="文本框 8"/>
          <p:cNvSpPr txBox="1"/>
          <p:nvPr>
            <p:custDataLst>
              <p:tags r:id="rId1"/>
            </p:custDataLst>
          </p:nvPr>
        </p:nvSpPr>
        <p:spPr>
          <a:xfrm>
            <a:off x="2929890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in charge of	/ɪn tʃɑ:dʒ əv/	主管;掌管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3013" name="文本框 2"/>
          <p:cNvSpPr txBox="1"/>
          <p:nvPr/>
        </p:nvSpPr>
        <p:spPr>
          <a:xfrm>
            <a:off x="213360" y="1880870"/>
            <a:ext cx="119786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As chairman of the Student Association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，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I was appointed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be in charge of/take charge of arranging all the activities during your stay in Tianjin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995" y="718820"/>
            <a:ext cx="1185164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作为学生会主席，我被委派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负责你在天津逗留期间的所有活动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(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应用文写作之活动安排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)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defTabSz="266700">
              <a:lnSpc>
                <a:spcPct val="150000"/>
              </a:lnSpc>
            </a:pP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454025" y="5759450"/>
            <a:ext cx="989012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685800" algn="just" defTabSz="266700">
              <a:spcBef>
                <a:spcPts val="500"/>
              </a:spcBef>
              <a:spcAft>
                <a:spcPts val="500"/>
              </a:spcAft>
              <a:buFont typeface="Times New Roman" panose="02020603050405020304"/>
              <a:tabLst>
                <a:tab pos="457200" algn="l"/>
              </a:tabLst>
            </a:pPr>
            <a:r>
              <a:rPr lang="en-US" altLang="zh-CN" sz="2800">
                <a:latin typeface="Times New Roman" panose="02020603050405020304" pitchFamily="18" charset="0"/>
              </a:rPr>
              <a:t>The field seemed to pulse with his anger,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the very air charged with an electric tension that was almost tangible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995" y="3454400"/>
            <a:ext cx="11255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然而，父亲和哥哥只是耸耸肩，因为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它被交给母亲负责了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8950" y="3877945"/>
            <a:ext cx="120688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 However, father and brother just shrugged because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it was left in the charge of mother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950" y="4806315"/>
            <a:ext cx="94716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赛场仿佛因他的怒火而搏动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空气中充满了几乎可以触摸到的电流般的紧张感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700" y="4426585"/>
            <a:ext cx="2783205" cy="2198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30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  <p:bldP spid="43013" grpId="1"/>
      <p:bldP spid="6" grpId="0"/>
      <p:bldP spid="6" grpId="1"/>
      <p:bldP spid="4" grpId="0"/>
      <p:bldP spid="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1" name="文本框 2"/>
          <p:cNvSpPr txBox="1"/>
          <p:nvPr/>
        </p:nvSpPr>
        <p:spPr>
          <a:xfrm>
            <a:off x="568325" y="196850"/>
            <a:ext cx="23615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2" name="文本框 8"/>
          <p:cNvSpPr txBox="1"/>
          <p:nvPr>
            <p:custDataLst>
              <p:tags r:id="rId1"/>
            </p:custDataLst>
          </p:nvPr>
        </p:nvSpPr>
        <p:spPr>
          <a:xfrm>
            <a:off x="2929890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in charge of	/ɪn tʃɑ:dʒ əv/	主管;掌管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325" y="718820"/>
            <a:ext cx="114573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我咬紧牙关，鼓起全身力气，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向前猛冲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，竭尽全力保持领先，这样我们队才不会落后。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3220" y="1635760"/>
            <a:ext cx="75952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Gritting my teeth and mustering up all my strength,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I charged forward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trying my utmost to keep ahead so that our team wouldn't fall behind.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4325" y="3336290"/>
            <a:ext cx="1187767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5.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当背叛的事实逐渐被意识到时，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房间里充满了一种明显的紧张气氛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3220" y="4211955"/>
            <a:ext cx="11828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room was charged with a palpable tension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as the realization of the betrayal sunk in.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080" y="1145540"/>
            <a:ext cx="3638550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文本框 2"/>
          <p:cNvSpPr txBox="1"/>
          <p:nvPr/>
        </p:nvSpPr>
        <p:spPr>
          <a:xfrm>
            <a:off x="568325" y="196850"/>
            <a:ext cx="24796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6" name="文本框 8"/>
          <p:cNvSpPr txBox="1"/>
          <p:nvPr>
            <p:custDataLst>
              <p:tags r:id="rId1"/>
            </p:custDataLst>
          </p:nvPr>
        </p:nvSpPr>
        <p:spPr>
          <a:xfrm>
            <a:off x="2806700" y="134938"/>
            <a:ext cx="83216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leadership	/ˈli:dəʃɪp/	n.领导;领导地位;领导才能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4480" y="864870"/>
            <a:ext cx="1100899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您的领导能力和组织能力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确实令人钦佩。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8950" y="1409700"/>
            <a:ext cx="10364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Your leadership and organizational skills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are truly admirable.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480" y="2023745"/>
            <a:ext cx="11907520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通过担任班长一职，我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培养了强大的领导能力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，例如激励同学和有效协调小组任务。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325" y="2976880"/>
            <a:ext cx="114509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Through my role as class monitor, I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have developed strong leadership skills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such as motivating classmates and coordinating group tasks effectively.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480" y="3930015"/>
            <a:ext cx="89896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在她镇定的领导下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，受惊的学生们迅速组织起来，有序地撤离了大楼。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325" y="4881880"/>
            <a:ext cx="79641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​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Under her calm leadership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the frightened students quickly organized themselves and evacuated the building in an orderly manner.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085" y="4451985"/>
            <a:ext cx="2172335" cy="2243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59" name="文本框 2"/>
          <p:cNvSpPr txBox="1"/>
          <p:nvPr/>
        </p:nvSpPr>
        <p:spPr>
          <a:xfrm>
            <a:off x="568325" y="196850"/>
            <a:ext cx="21551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0" name="文本框 8"/>
          <p:cNvSpPr txBox="1"/>
          <p:nvPr>
            <p:custDataLst>
              <p:tags r:id="rId1"/>
            </p:custDataLst>
          </p:nvPr>
        </p:nvSpPr>
        <p:spPr>
          <a:xfrm>
            <a:off x="2929890" y="134938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trace	/treɪs/	vt.追溯;追踪 n.痕迹;遗迹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950" y="956945"/>
            <a:ext cx="68789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他的眼中甚至没有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一丝自怜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0200" y="1386840"/>
            <a:ext cx="9662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There was not even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a trace of self-pity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in his eyes.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7645" y="1821180"/>
            <a:ext cx="103797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他脸色舒缓，转身，离开了，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没有一点踪迹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0200" y="2357755"/>
            <a:ext cx="104406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Softening his face, he turned around and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left without any trace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7645" y="2894330"/>
            <a:ext cx="119849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随着生活看到一丝阳光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，肖恩变得越来越感激，但那些贫穷的日子不断提醒着他，还有像他一样生活在痛苦中、渴望食物的无家可归者。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7645" y="3862070"/>
            <a:ext cx="118630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With his life seeing a trace of sunlight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Shawn grew increasingly thankful, but the poor days constantly reminded him of homeless people living in misery and wanting for food like him.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985" y="676275"/>
            <a:ext cx="1940560" cy="2082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文本框 2"/>
          <p:cNvSpPr txBox="1"/>
          <p:nvPr/>
        </p:nvSpPr>
        <p:spPr>
          <a:xfrm>
            <a:off x="568325" y="196850"/>
            <a:ext cx="1962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4" name="文本框 8"/>
          <p:cNvSpPr txBox="1"/>
          <p:nvPr>
            <p:custDataLst>
              <p:tags r:id="rId1"/>
            </p:custDataLst>
          </p:nvPr>
        </p:nvSpPr>
        <p:spPr>
          <a:xfrm>
            <a:off x="2531110" y="135255"/>
            <a:ext cx="87972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outstanding	/aʊtˈstændɪŋ/	a.优秀的;杰出的;明显的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820" y="640715"/>
            <a:ext cx="119157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我渴望加入贵校社区，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贡献我优异的学术成绩和对研究的热情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2910" y="1102995"/>
            <a:ext cx="117036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I am eager to join your university community and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contribute my outstanding academic record and passion for research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340" y="1935480"/>
            <a:ext cx="117455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通过这次经历，我认识到，我们越是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承认我们遗产地的突出普遍价值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，就越有可能以尊重的态度对待它们。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7025" y="2827655"/>
            <a:ext cx="116293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Through this experience, I appreciate that the more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we acknowledge the outstanding universal value of our heritage sites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the more likely we are to treat them with respect.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0820" y="4065905"/>
            <a:ext cx="113017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它为你提供了一个展示你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杰出英语能力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的平台。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7340" y="4469765"/>
            <a:ext cx="11057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It serves as a platform to demonstrate your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outstanding English abilities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0820" y="4982210"/>
            <a:ext cx="86836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我非常喜欢这个项目，并努力付出，因此被授予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“最优秀毕业生”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称号。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2910" y="5765165"/>
            <a:ext cx="84721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I really loved the program and worked hard and I was named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most outstanding graduate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445" y="4908550"/>
            <a:ext cx="1771650" cy="180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107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7" name="文本框 2"/>
          <p:cNvSpPr txBox="1"/>
          <p:nvPr/>
        </p:nvSpPr>
        <p:spPr>
          <a:xfrm>
            <a:off x="568325" y="197485"/>
            <a:ext cx="29432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8" name="文本框 8"/>
          <p:cNvSpPr txBox="1"/>
          <p:nvPr>
            <p:custDataLst>
              <p:tags r:id="rId1"/>
            </p:custDataLst>
          </p:nvPr>
        </p:nvSpPr>
        <p:spPr>
          <a:xfrm>
            <a:off x="2730500" y="197168"/>
            <a:ext cx="86598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gifted	/ˈgɪftɪd/	a.有天赋的;有天才的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719455"/>
            <a:ext cx="116992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画作所描绘的壮丽景色和生动市井生活给我留下了深刻印象，我真的很欣赏那些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有天赋的学生画家们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的精彩作品。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950" y="1672590"/>
            <a:ext cx="117030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Impressed by the splendid scenery and the vivid civil life the paintings portrayed, I really appreciate the wonderful works by those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gifted student painters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0" y="2673350"/>
            <a:ext cx="91351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苏轼，中国宋朝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一位才华横溢的学者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，以其动人的诗歌和富有洞察力的散文而闻名。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950" y="3433445"/>
            <a:ext cx="91351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​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​ Su Shi,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a gifted scholar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from China's Song Dynasty, was known for his moving poetry and insightful prose.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950" y="4364990"/>
            <a:ext cx="87826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她的音乐天赋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在她只有一岁时就脱颖而出了。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950" y="4831715"/>
            <a:ext cx="97961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Her musical gift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stood out when she was only one year old.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950" y="5353685"/>
            <a:ext cx="81527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当他们答对时，通常会得到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小礼物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7950" y="5875655"/>
            <a:ext cx="105638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Small gifts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are usually offered when they give the right answer.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060" y="2625725"/>
            <a:ext cx="2143125" cy="2162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文本框 2"/>
          <p:cNvSpPr txBox="1"/>
          <p:nvPr/>
        </p:nvSpPr>
        <p:spPr>
          <a:xfrm>
            <a:off x="568325" y="196850"/>
            <a:ext cx="2749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2" name="文本框 8"/>
          <p:cNvSpPr txBox="1"/>
          <p:nvPr>
            <p:custDataLst>
              <p:tags r:id="rId1"/>
            </p:custDataLst>
          </p:nvPr>
        </p:nvSpPr>
        <p:spPr>
          <a:xfrm>
            <a:off x="2438400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come down	/kʌm daʊn/	患(病);染上(小病)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17855" y="1538605"/>
            <a:ext cx="114077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Since my grandfather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came down with the disease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we have taken turns to care for him.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7340" y="1080770"/>
            <a:ext cx="11537315" cy="1017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自从我祖父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染上了这种病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，我们就轮流照顾他。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914400" indent="-228600" algn="just" defTabSz="266700">
              <a:spcBef>
                <a:spcPts val="500"/>
              </a:spcBef>
              <a:spcAft>
                <a:spcPts val="500"/>
              </a:spcAft>
              <a:buFont typeface="Times New Roman" panose="02020603050405020304"/>
              <a:buAutoNum type="arabicPeriod"/>
              <a:tabLst>
                <a:tab pos="457200" algn="l"/>
              </a:tabLst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07340" y="2404745"/>
            <a:ext cx="1086739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很遗憾地通知您，我今天无法来上课，因为我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发高烧了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325" y="2818765"/>
            <a:ext cx="117328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​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​ I regret to inform you that I will be unable to attend class today as I have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come down with a high fever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07950" y="3771900"/>
            <a:ext cx="117373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他把新飞机抛向空中。它上升，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下落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，然后从地面上弹了起来。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68325" y="4356100"/>
            <a:ext cx="115068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He threw the new plane into the air. It went up,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came down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and bounced off the ground.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005" y="4909820"/>
            <a:ext cx="1724025" cy="1800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010" y="4909820"/>
            <a:ext cx="1790700" cy="1762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文本框 2"/>
          <p:cNvSpPr txBox="1"/>
          <p:nvPr/>
        </p:nvSpPr>
        <p:spPr>
          <a:xfrm>
            <a:off x="568325" y="196850"/>
            <a:ext cx="19907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文本框 8"/>
          <p:cNvSpPr txBox="1"/>
          <p:nvPr>
            <p:custDataLst>
              <p:tags r:id="rId1"/>
            </p:custDataLst>
          </p:nvPr>
        </p:nvSpPr>
        <p:spPr>
          <a:xfrm>
            <a:off x="2581275" y="134938"/>
            <a:ext cx="96107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contradictory	/ˌkɒntrəˈdɪktəri/	a.相互矛盾的;对立的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6149" name="文本框 2"/>
          <p:cNvSpPr txBox="1"/>
          <p:nvPr/>
        </p:nvSpPr>
        <p:spPr>
          <a:xfrm>
            <a:off x="249555" y="1504950"/>
            <a:ext cx="112839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But the information I got was rich and varied, or even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contradictory</a:t>
            </a:r>
            <a:r>
              <a:rPr lang="en-US" altLang="zh-CN" sz="2800">
                <a:latin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58285" y="4899025"/>
            <a:ext cx="79527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His mind was a whirlwind of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contradictory thoughts</a:t>
            </a:r>
            <a:r>
              <a:rPr lang="en-US" altLang="zh-CN" sz="2800">
                <a:latin typeface="Times New Roman" panose="02020603050405020304" pitchFamily="18" charset="0"/>
              </a:rPr>
              <a:t>: should he tell the truth and risk punishment, or keep silent and live with the guilt?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555" y="927735"/>
            <a:ext cx="10656570" cy="577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但我得到的信息丰富多样，甚至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相互矛盾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555" y="2082165"/>
            <a:ext cx="1099375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在网上做研究时，批判性地评估信息来源至关重要，因为你经常会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遇到相互矛盾的观点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4795" y="3104515"/>
            <a:ext cx="113931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When researching online, it's crucial to critically evaluate sources as you often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encounter contradictory viewpoints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4795" y="3945890"/>
            <a:ext cx="121767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他的脑海里充满了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矛盾的想法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：是说真话冒着受罚的风险，还是保持沉默忍受内疚？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 descr="微信截图_202506241114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" y="4512310"/>
            <a:ext cx="3363595" cy="2577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/>
      <p:bldP spid="6" grpId="1"/>
      <p:bldP spid="3" grpId="0"/>
      <p:bldP spid="3" grpId="1"/>
      <p:bldP spid="6149" grpId="0"/>
      <p:bldP spid="6149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5" name="文本框 2"/>
          <p:cNvSpPr txBox="1"/>
          <p:nvPr/>
        </p:nvSpPr>
        <p:spPr>
          <a:xfrm>
            <a:off x="568325" y="196850"/>
            <a:ext cx="20986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6" name="文本框 8"/>
          <p:cNvSpPr txBox="1"/>
          <p:nvPr>
            <p:custDataLst>
              <p:tags r:id="rId1"/>
            </p:custDataLst>
          </p:nvPr>
        </p:nvSpPr>
        <p:spPr>
          <a:xfrm>
            <a:off x="2667000" y="196850"/>
            <a:ext cx="9104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abstract	/ˈæbstrækt/	a.抽象的 n.(文献等)摘要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91795" y="718820"/>
            <a:ext cx="118008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与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许多抽象的目标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相比，实际的目标能给我们带来更多勇气和信心，每当我们前进一步时。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63855" y="1577975"/>
            <a:ext cx="114077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Compared with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many abstract objectives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practical ones can bring us more courage and confidence whenever we make one step forward.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91795" y="2499995"/>
            <a:ext cx="11800205" cy="1522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理解抽象的数学概念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通常需要借助具体的例子或图表进行可视化。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91795" y="3391535"/>
            <a:ext cx="108013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Understanding abstract mathematical concepts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often requires visualizing them with concrete examples or diagrams.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62890" y="4251960"/>
            <a:ext cx="88893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他的思绪飘入抽象领域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，凝视着星空，思索着存在的意义。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63855" y="5205095"/>
            <a:ext cx="89141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His thoughts drifted into the abstract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pondering the meaning of existence as he gazed at the starry sky.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2890" y="4350385"/>
            <a:ext cx="2428240" cy="241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9" name="文本框 2"/>
          <p:cNvSpPr txBox="1"/>
          <p:nvPr/>
        </p:nvSpPr>
        <p:spPr>
          <a:xfrm>
            <a:off x="568325" y="196850"/>
            <a:ext cx="25387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0" name="文本框 8"/>
          <p:cNvSpPr txBox="1"/>
          <p:nvPr>
            <p:custDataLst>
              <p:tags r:id="rId1"/>
            </p:custDataLst>
          </p:nvPr>
        </p:nvSpPr>
        <p:spPr>
          <a:xfrm>
            <a:off x="2760345" y="135255"/>
            <a:ext cx="79222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steady	/ˈstedi/	a.稳定的;平稳的;稳步的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795" y="689610"/>
            <a:ext cx="112039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然而，杰米灿烂地笑着，稳稳地扶住自行车让她爬上去。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9245" y="1211580"/>
            <a:ext cx="11882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 Jamie, however, beamed brightly and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held the bicycle steady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for her to climb on.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4795" y="1733550"/>
            <a:ext cx="114020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我的声音是克制而平稳的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，听起来比我真实的感受要平静得多。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9260" y="2255520"/>
            <a:ext cx="111785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My voice was measured and steady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sounding far calmer than I really felt.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4795" y="2777490"/>
            <a:ext cx="117925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充分与他讨论了我的想法并分享了见解，他起初漠不关心，但后来开始专心听我讲。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我们的项目正在稳步推进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0205" y="3730625"/>
            <a:ext cx="115004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​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​ I fully discussed my ideas and shared my insights with him, who was once indifferent but later listened to me with close attention.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We were making steady progress with our project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8610" y="5114290"/>
            <a:ext cx="114014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色调浓郁深沉如泥土般的豆子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稳稳地支撑着底部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8950" y="5636260"/>
            <a:ext cx="109188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Beans in rich, deep earth tones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held the bottom steady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215" y="4774565"/>
            <a:ext cx="2403475" cy="207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文本框 2"/>
          <p:cNvSpPr txBox="1"/>
          <p:nvPr/>
        </p:nvSpPr>
        <p:spPr>
          <a:xfrm>
            <a:off x="568325" y="196850"/>
            <a:ext cx="2339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4" name="文本框 8"/>
          <p:cNvSpPr txBox="1"/>
          <p:nvPr>
            <p:custDataLst>
              <p:tags r:id="rId1"/>
            </p:custDataLst>
          </p:nvPr>
        </p:nvSpPr>
        <p:spPr>
          <a:xfrm>
            <a:off x="2564130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concept	/ˈkɒnsept/	n.概念;观念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2595" y="720725"/>
            <a:ext cx="92995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此外，中国文化还包括民族历史中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多样的文化思想和精神理念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，主要由儒家、佛家和道家思想构成。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7515" y="1479550"/>
            <a:ext cx="96227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Besides, Chinese culture also includes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various cultural thoughts and spiritual concepts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in the national history, which is mainly composed of Confucianism, Buddhism and Taoism.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5600" y="2863850"/>
            <a:ext cx="110934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可持续发展的理念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强调满足当代人的需求，同时不损害后代人满足其需求的能力。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5600" y="3623945"/>
            <a:ext cx="115824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concept of sustainable development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emphasizes meeting present needs without compromising the ability of future generations to meet their own needs.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" y="4577080"/>
            <a:ext cx="107689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她关于社区花园的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革命性概念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，将那片空地变成了一个生机勃勃的绿色空间。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2595" y="5503545"/>
            <a:ext cx="107943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Her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revolutionary concept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for a community garden transformed the vacant lot into a thriving green space.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970" y="762635"/>
            <a:ext cx="1978660" cy="1934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10" grpId="0"/>
      <p:bldP spid="10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7" name="文本框 2"/>
          <p:cNvSpPr txBox="1"/>
          <p:nvPr/>
        </p:nvSpPr>
        <p:spPr>
          <a:xfrm>
            <a:off x="568325" y="196850"/>
            <a:ext cx="24161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8" name="文本框 8"/>
          <p:cNvSpPr txBox="1"/>
          <p:nvPr>
            <p:custDataLst>
              <p:tags r:id="rId1"/>
            </p:custDataLst>
          </p:nvPr>
        </p:nvSpPr>
        <p:spPr>
          <a:xfrm>
            <a:off x="2599055" y="134938"/>
            <a:ext cx="7062788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astronomer	/əˈstrɒnəmə(r)/	n.天文学家</a:t>
            </a:r>
            <a:endParaRPr lang="zh-CN" altLang="en-US" sz="2800" b="1">
              <a:latin typeface="Times New Roman" panose="02020603050405020304" pitchFamily="18" charset="0"/>
            </a:endParaRPr>
          </a:p>
          <a:p>
            <a:r>
              <a:rPr lang="zh-CN" altLang="en-US" sz="2800" b="1">
                <a:latin typeface="Times New Roman" panose="02020603050405020304" pitchFamily="18" charset="0"/>
              </a:rPr>
              <a:t>astronomy	/əˈstrɒnəmi/	n.天文学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89890" y="1031875"/>
            <a:ext cx="117074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伽利略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·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伽利莱，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一位开创性的意大利天文学家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，用他的望远镜做出了开创性的观测，挑战了当时盛行的宇宙观。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08940" y="1937385"/>
            <a:ext cx="115614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Galileo Galilei,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a pioneering Italian astronomer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made groundbreaking observations with his telescope that challenged prevailing views of the universe.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11785" y="2902585"/>
            <a:ext cx="117348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那位天文学家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花了无数个夜晚，通过强大的望远镜凝视星空，细致地记录着遥远恒星的移动。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11785" y="3739515"/>
            <a:ext cx="113626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The astronomer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spent countless nights peering through the powerful telescope, meticulously recording the movements of distant stars.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83845" y="4692650"/>
            <a:ext cx="895794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她对天文学毕生的热爱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，始于她第一次通过祖父的小望远镜看到土星环的那一刻。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311785" y="5624830"/>
            <a:ext cx="95377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Her lifelong passion for astronomy 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began the moment she first saw Saturn's rings through her grandfather's small telescope.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443720" y="4319270"/>
            <a:ext cx="2327910" cy="2315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12" grpId="0"/>
      <p:bldP spid="12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1" name="文本框 2"/>
          <p:cNvSpPr txBox="1"/>
          <p:nvPr/>
        </p:nvSpPr>
        <p:spPr>
          <a:xfrm>
            <a:off x="568325" y="196850"/>
            <a:ext cx="2580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2" name="文本框 8"/>
          <p:cNvSpPr txBox="1"/>
          <p:nvPr>
            <p:custDataLst>
              <p:tags r:id="rId1"/>
            </p:custDataLst>
          </p:nvPr>
        </p:nvSpPr>
        <p:spPr>
          <a:xfrm>
            <a:off x="2604135" y="156845"/>
            <a:ext cx="8295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besides	/bɪˈsaɪdz/	prep.除…外(还) ad.而且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3845" y="664845"/>
            <a:ext cx="11908155" cy="1522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此外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，向你的老师和同学寻求反馈可以提供宝贵的见解和改进建议。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6555" y="1624965"/>
            <a:ext cx="118002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Besides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asking for feedback from your teachers and peers can provide valuable insights and suggestions for improvement.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1315" y="2350770"/>
            <a:ext cx="1163764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此外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，出国旅行需要大量时间，而这些时间本可用于我的学习。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315" y="2958465"/>
            <a:ext cx="94881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Besides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travelling abroad takes much time, which will otherwise be used for my studies. 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3845" y="3812540"/>
            <a:ext cx="99491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此外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，我们将拜访一些当地居民的家。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3845" y="4120515"/>
            <a:ext cx="10331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Besides,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we will call on some local residents at their homes.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1315" y="4591050"/>
            <a:ext cx="1181544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4.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此外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，由于数字设备便于携带，人们可以随时随地通过数字设备享受阅读的乐趣。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1315" y="5351780"/>
            <a:ext cx="87191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​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​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Besides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with digital devices easy to carry around, people can enjoy the fun of reading anytime anywhere on digital devices.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945" y="4851400"/>
            <a:ext cx="3041650" cy="1640840"/>
          </a:xfrm>
          <a:prstGeom prst="rect">
            <a:avLst/>
          </a:prstGeom>
        </p:spPr>
      </p:pic>
      <p:pic>
        <p:nvPicPr>
          <p:cNvPr id="14" name="实拍学生学习写作业复习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80500" y="2950210"/>
            <a:ext cx="2604135" cy="1529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9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7" repeatCount="indefinite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文本框 2"/>
          <p:cNvSpPr txBox="1"/>
          <p:nvPr/>
        </p:nvSpPr>
        <p:spPr>
          <a:xfrm>
            <a:off x="568325" y="196850"/>
            <a:ext cx="29381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6" name="文本框 8"/>
          <p:cNvSpPr txBox="1"/>
          <p:nvPr>
            <p:custDataLst>
              <p:tags r:id="rId1"/>
            </p:custDataLst>
          </p:nvPr>
        </p:nvSpPr>
        <p:spPr>
          <a:xfrm>
            <a:off x="2564765" y="201295"/>
            <a:ext cx="90436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brilliant	/ˈbrɪliənt/	a.聪颖的;绝妙的;明亮的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57810" y="756920"/>
            <a:ext cx="117373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您关于改进项目结构的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绝妙建议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确实是无价的，直接促成了我们的成功。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2425" y="1703705"/>
            <a:ext cx="118395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Your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brilliant suggestion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 on improving the project structure was truly invaluable and led directly to our success.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57810" y="2811145"/>
            <a:ext cx="87153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天空喷发出一连串的烟花，一个充满惊喜的景象，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以其璀璨的光芒照亮了夜空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52425" y="3764280"/>
            <a:ext cx="84328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The sky erupted in a cascade of fireworks, a spectacle of surprise that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illuminated the night with its brilliance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91795" y="4717415"/>
            <a:ext cx="114884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更重要的是，多年的班长经历使我成为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一名出色的组织者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，这将极大地有助于维持活动秩序。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52425" y="5558155"/>
            <a:ext cx="112560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What's more, years of being monitor makes me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a brilliant organizer</a:t>
            </a: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, which will help a lot to keep the activity in order.</a:t>
            </a:r>
            <a:endParaRPr lang="en-US" altLang="zh-CN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06155" y="2614295"/>
            <a:ext cx="3388995" cy="210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204913" y="1309370"/>
            <a:ext cx="9260205" cy="2646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</a:t>
            </a:r>
            <a:endParaRPr lang="en-US" altLang="zh-CN" sz="1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文本框 2"/>
          <p:cNvSpPr txBox="1"/>
          <p:nvPr/>
        </p:nvSpPr>
        <p:spPr>
          <a:xfrm>
            <a:off x="568325" y="196850"/>
            <a:ext cx="1955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文本框 8"/>
          <p:cNvSpPr txBox="1"/>
          <p:nvPr>
            <p:custDataLst>
              <p:tags r:id="rId1"/>
            </p:custDataLst>
          </p:nvPr>
        </p:nvSpPr>
        <p:spPr>
          <a:xfrm>
            <a:off x="2423160" y="137478"/>
            <a:ext cx="8736013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infection	/ɪnˈfekʃn/	n.感染;传染</a:t>
            </a:r>
            <a:endParaRPr lang="zh-CN" altLang="en-US" sz="2800" b="1">
              <a:latin typeface="Times New Roman" panose="02020603050405020304" pitchFamily="18" charset="0"/>
            </a:endParaRPr>
          </a:p>
          <a:p>
            <a:r>
              <a:rPr lang="zh-CN" altLang="en-US" sz="2800" b="1">
                <a:latin typeface="Times New Roman" panose="02020603050405020304" pitchFamily="18" charset="0"/>
              </a:rPr>
              <a:t>infect	/ɪnˈfekt/	vt.使感染;传染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7175" name="文本框 4"/>
          <p:cNvSpPr txBox="1"/>
          <p:nvPr>
            <p:custDataLst>
              <p:tags r:id="rId2"/>
            </p:custDataLst>
          </p:nvPr>
        </p:nvSpPr>
        <p:spPr>
          <a:xfrm>
            <a:off x="433705" y="1473835"/>
            <a:ext cx="10443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His laughter was infectious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</a:rPr>
              <a:t>, spreading joy like ripples in a pond.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76555" y="2378710"/>
            <a:ext cx="93789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pitchFamily="18" charset="0"/>
              </a:rPr>
              <a:t>To prevent the spread of infection</a:t>
            </a:r>
            <a:r>
              <a:rPr lang="en-US" altLang="zh-CN" sz="2800" b="0" i="0">
                <a:latin typeface="Times New Roman" panose="02020603050405020304" pitchFamily="18" charset="0"/>
              </a:rPr>
              <a:t>, frequent handwashing and wearing masks in crowded places are highly recommended. </a:t>
            </a:r>
            <a:endParaRPr lang="en-US" altLang="zh-CN" sz="2800" b="0" i="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32435" y="1021715"/>
            <a:ext cx="10726420" cy="5149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他的笑声具有感染力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，像池塘中的涟漪一样传播着快乐。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76555" y="1969770"/>
            <a:ext cx="115677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为防止感染传播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，强烈建议勤洗手并在拥挤场所佩戴口罩。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 marL="0" indent="0" algn="l"/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321310" y="4058920"/>
            <a:ext cx="117602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Maybe it was the fresh air on early morning walks, or maybe it was Jerry's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infectious spirit</a:t>
            </a:r>
            <a:r>
              <a:rPr lang="en-US" altLang="zh-CN" sz="2800">
                <a:latin typeface="Times New Roman" panose="02020603050405020304" pitchFamily="18" charset="0"/>
              </a:rPr>
              <a:t>, but my father was soon a different man, filled with a renewed enthusiasm for life.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21310" y="3220720"/>
            <a:ext cx="116230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也许是清晨散步时的新鲜空气，也许是杰瑞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富有感染力的精神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，但我父亲很快就变了一个人，充满了对生活新的热情。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60985" y="5912485"/>
            <a:ext cx="115106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Unfortunately, yesterday I was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unexpectedly infected with flu</a:t>
            </a:r>
            <a:r>
              <a:rPr lang="en-US" altLang="zh-CN" sz="2800">
                <a:latin typeface="Times New Roman" panose="02020603050405020304" pitchFamily="18" charset="0"/>
              </a:rPr>
              <a:t>, which caused me to have a high fever and suffer a lot.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97485" y="5329555"/>
            <a:ext cx="11994515" cy="786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  <a:sym typeface="+mn-ea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不幸的是，昨天我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意外感染了流感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，这导致我发高烧，吃了不少苦头。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 descr="女戴口罩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873490" y="1303020"/>
            <a:ext cx="22860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" grpId="0"/>
      <p:bldP spid="3" grpId="1"/>
      <p:bldP spid="6" grpId="0"/>
      <p:bldP spid="6" grpId="1"/>
      <p:bldP spid="8" grpId="0"/>
      <p:bldP spid="8" grpId="1"/>
      <p:bldP spid="7175" grpId="0"/>
      <p:bldP spid="717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文本框 2"/>
          <p:cNvSpPr txBox="1"/>
          <p:nvPr/>
        </p:nvSpPr>
        <p:spPr>
          <a:xfrm>
            <a:off x="568325" y="196850"/>
            <a:ext cx="2323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文本框 8"/>
          <p:cNvSpPr txBox="1"/>
          <p:nvPr>
            <p:custDataLst>
              <p:tags r:id="rId1"/>
            </p:custDataLst>
          </p:nvPr>
        </p:nvSpPr>
        <p:spPr>
          <a:xfrm>
            <a:off x="2714625" y="135255"/>
            <a:ext cx="93510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subscribe	/səbˈskraɪb/	vi.认购(股份);定期订购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7820" y="1788795"/>
            <a:ext cx="90830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I highly recommend you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subscribe to "National Geographic" magazine</a:t>
            </a:r>
            <a:r>
              <a:rPr lang="en-US" altLang="zh-CN" sz="2800">
                <a:latin typeface="Times New Roman" panose="02020603050405020304" pitchFamily="18" charset="0"/>
              </a:rPr>
              <a:t>; its articles and photographs on science and nature are truly outstanding.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7820" y="718820"/>
            <a:ext cx="1172781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我强烈建议你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订阅《国家地理》杂志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；它关于科学和自然的文章和照片确实非常出色。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950" y="4150995"/>
            <a:ext cx="119576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Many scientists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subscribe to the theory</a:t>
            </a:r>
            <a:r>
              <a:rPr lang="en-US" altLang="zh-CN" sz="2800">
                <a:latin typeface="Times New Roman" panose="02020603050405020304" pitchFamily="18" charset="0"/>
              </a:rPr>
              <a:t> that climate change is primarily caused by human activities.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0025" y="3172460"/>
            <a:ext cx="11008995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许多科学家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赞同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气候变化主要由人类活动引起的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理论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latin typeface="Times New Roman" panose="02020603050405020304" pitchFamily="18" charset="0"/>
              <a:sym typeface="+mn-ea"/>
            </a:endParaRPr>
          </a:p>
          <a:p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495" y="1451610"/>
            <a:ext cx="2499360" cy="237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文本框 2"/>
          <p:cNvSpPr txBox="1"/>
          <p:nvPr/>
        </p:nvSpPr>
        <p:spPr>
          <a:xfrm>
            <a:off x="568325" y="196850"/>
            <a:ext cx="18942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0" name="文本框 8"/>
          <p:cNvSpPr txBox="1"/>
          <p:nvPr>
            <p:custDataLst>
              <p:tags r:id="rId1"/>
            </p:custDataLst>
          </p:nvPr>
        </p:nvSpPr>
        <p:spPr>
          <a:xfrm>
            <a:off x="3267075" y="196533"/>
            <a:ext cx="70627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proof	/pru:f/	n.证据;证明;检验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9221" name="文本框 2"/>
          <p:cNvSpPr txBox="1"/>
          <p:nvPr/>
        </p:nvSpPr>
        <p:spPr>
          <a:xfrm>
            <a:off x="207010" y="1554480"/>
            <a:ext cx="120840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Moreover, print content often undergoes rigorous examination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proofreading</a:t>
            </a:r>
            <a:r>
              <a:rPr lang="en-US" altLang="zh-CN" sz="2800">
                <a:latin typeface="Times New Roman" panose="02020603050405020304" pitchFamily="18" charset="0"/>
              </a:rPr>
              <a:t>, making it more accurate and authoritative than the electronic version.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9222" name="文本框 3"/>
          <p:cNvSpPr txBox="1"/>
          <p:nvPr/>
        </p:nvSpPr>
        <p:spPr>
          <a:xfrm>
            <a:off x="305435" y="3012440"/>
            <a:ext cx="78600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The Campus Labor Day event serves as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 living proof</a:t>
            </a:r>
            <a:r>
              <a:rPr lang="en-US" altLang="zh-CN" sz="2800">
                <a:latin typeface="Times New Roman" panose="02020603050405020304" pitchFamily="18" charset="0"/>
              </a:rPr>
              <a:t> that happy life stems from doing Physical Labor.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9223" name="文本框 4"/>
          <p:cNvSpPr txBox="1"/>
          <p:nvPr/>
        </p:nvSpPr>
        <p:spPr>
          <a:xfrm>
            <a:off x="207010" y="4784090"/>
            <a:ext cx="1098677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 fontAlgn="ctr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Grady thought they were just scary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proof</a:t>
            </a:r>
            <a:r>
              <a:rPr lang="en-US" altLang="zh-CN" sz="2800">
                <a:latin typeface="Times New Roman" panose="02020603050405020304" pitchFamily="18" charset="0"/>
              </a:rPr>
              <a:t> that Jared was a strange kid.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7010" y="594360"/>
            <a:ext cx="118865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此外，印刷内容通常经过严格的审查和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校对</a:t>
            </a:r>
            <a:r>
              <a:rPr lang="zh-CN" altLang="en-US" sz="2800">
                <a:latin typeface="Times New Roman" panose="02020603050405020304" pitchFamily="18" charset="0"/>
              </a:rPr>
              <a:t>，使其比电子版更准确、更权威。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2490470"/>
            <a:ext cx="105816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校园劳动节活动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生动地证明</a:t>
            </a:r>
            <a:r>
              <a:rPr lang="zh-CN" altLang="en-US" sz="2800">
                <a:latin typeface="Times New Roman" panose="02020603050405020304" pitchFamily="18" charset="0"/>
              </a:rPr>
              <a:t>了幸福生活源于体力劳动。</a:t>
            </a:r>
            <a:r>
              <a:rPr lang="zh-CN" altLang="en-US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8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950" y="4113530"/>
            <a:ext cx="116636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</a:rPr>
              <a:t>格雷迪认为它们只是吓人，并且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证明</a:t>
            </a:r>
            <a:r>
              <a:rPr lang="zh-CN" altLang="en-US" sz="2800">
                <a:latin typeface="Times New Roman" panose="02020603050405020304" pitchFamily="18" charset="0"/>
              </a:rPr>
              <a:t>了贾里德是个奇怪的孩子。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pic>
        <p:nvPicPr>
          <p:cNvPr id="6" name="图片 5" descr="微信截图_202506241127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605" y="2613025"/>
            <a:ext cx="2867025" cy="1631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1" grpId="1"/>
      <p:bldP spid="9222" grpId="0"/>
      <p:bldP spid="9222" grpId="1"/>
      <p:bldP spid="9223" grpId="0"/>
      <p:bldP spid="92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Freeform 18"/>
          <p:cNvSpPr>
            <a:spLocks noEditPoints="1"/>
          </p:cNvSpPr>
          <p:nvPr/>
        </p:nvSpPr>
        <p:spPr>
          <a:xfrm>
            <a:off x="107950" y="98425"/>
            <a:ext cx="460375" cy="496888"/>
          </a:xfrm>
          <a:custGeom>
            <a:avLst/>
            <a:gdLst/>
            <a:ahLst/>
            <a:cxnLst>
              <a:cxn ang="0">
                <a:pos x="393518" y="0"/>
              </a:cxn>
              <a:cxn ang="0">
                <a:pos x="65586" y="0"/>
              </a:cxn>
              <a:cxn ang="0">
                <a:pos x="0" y="68667"/>
              </a:cxn>
              <a:cxn ang="0">
                <a:pos x="0" y="309004"/>
              </a:cxn>
              <a:cxn ang="0">
                <a:pos x="65586" y="377671"/>
              </a:cxn>
              <a:cxn ang="0">
                <a:pos x="176578" y="377671"/>
              </a:cxn>
              <a:cxn ang="0">
                <a:pos x="161443" y="469228"/>
              </a:cxn>
              <a:cxn ang="0">
                <a:pos x="100902" y="469228"/>
              </a:cxn>
              <a:cxn ang="0">
                <a:pos x="90811" y="480673"/>
              </a:cxn>
              <a:cxn ang="0">
                <a:pos x="100902" y="497840"/>
              </a:cxn>
              <a:cxn ang="0">
                <a:pos x="358202" y="497840"/>
              </a:cxn>
              <a:cxn ang="0">
                <a:pos x="368293" y="480673"/>
              </a:cxn>
              <a:cxn ang="0">
                <a:pos x="358202" y="469228"/>
              </a:cxn>
              <a:cxn ang="0">
                <a:pos x="297661" y="469228"/>
              </a:cxn>
              <a:cxn ang="0">
                <a:pos x="282526" y="377671"/>
              </a:cxn>
              <a:cxn ang="0">
                <a:pos x="393518" y="377671"/>
              </a:cxn>
              <a:cxn ang="0">
                <a:pos x="459105" y="309004"/>
              </a:cxn>
              <a:cxn ang="0">
                <a:pos x="459105" y="68667"/>
              </a:cxn>
              <a:cxn ang="0">
                <a:pos x="393518" y="0"/>
              </a:cxn>
              <a:cxn ang="0">
                <a:pos x="282526" y="469228"/>
              </a:cxn>
              <a:cxn ang="0">
                <a:pos x="176578" y="469228"/>
              </a:cxn>
              <a:cxn ang="0">
                <a:pos x="191714" y="377671"/>
              </a:cxn>
              <a:cxn ang="0">
                <a:pos x="267390" y="377671"/>
              </a:cxn>
              <a:cxn ang="0">
                <a:pos x="282526" y="469228"/>
              </a:cxn>
              <a:cxn ang="0">
                <a:pos x="433879" y="309004"/>
              </a:cxn>
              <a:cxn ang="0">
                <a:pos x="393518" y="349060"/>
              </a:cxn>
              <a:cxn ang="0">
                <a:pos x="65586" y="349060"/>
              </a:cxn>
              <a:cxn ang="0">
                <a:pos x="25225" y="309004"/>
              </a:cxn>
              <a:cxn ang="0">
                <a:pos x="25225" y="68667"/>
              </a:cxn>
              <a:cxn ang="0">
                <a:pos x="65586" y="22889"/>
              </a:cxn>
              <a:cxn ang="0">
                <a:pos x="393518" y="22889"/>
              </a:cxn>
              <a:cxn ang="0">
                <a:pos x="433879" y="68667"/>
              </a:cxn>
              <a:cxn ang="0">
                <a:pos x="433879" y="309004"/>
              </a:cxn>
            </a:cxnLst>
            <a:pathLst>
              <a:path w="91" h="87">
                <a:moveTo>
                  <a:pt x="78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6" y="66"/>
                  <a:pt x="13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73"/>
                  <a:pt x="34" y="79"/>
                  <a:pt x="32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2"/>
                  <a:pt x="18" y="83"/>
                  <a:pt x="18" y="84"/>
                </a:cubicBezTo>
                <a:cubicBezTo>
                  <a:pt x="18" y="86"/>
                  <a:pt x="19" y="87"/>
                  <a:pt x="20" y="87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3" y="84"/>
                </a:cubicBezTo>
                <a:cubicBezTo>
                  <a:pt x="73" y="83"/>
                  <a:pt x="72" y="82"/>
                  <a:pt x="7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7" y="79"/>
                  <a:pt x="56" y="73"/>
                  <a:pt x="56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85" y="66"/>
                  <a:pt x="91" y="60"/>
                  <a:pt x="91" y="54"/>
                </a:cubicBezTo>
                <a:cubicBezTo>
                  <a:pt x="91" y="12"/>
                  <a:pt x="91" y="12"/>
                  <a:pt x="91" y="12"/>
                </a:cubicBezTo>
                <a:cubicBezTo>
                  <a:pt x="91" y="5"/>
                  <a:pt x="85" y="0"/>
                  <a:pt x="78" y="0"/>
                </a:cubicBezTo>
                <a:close/>
                <a:moveTo>
                  <a:pt x="56" y="82"/>
                </a:moveTo>
                <a:cubicBezTo>
                  <a:pt x="35" y="82"/>
                  <a:pt x="35" y="82"/>
                  <a:pt x="35" y="82"/>
                </a:cubicBezTo>
                <a:cubicBezTo>
                  <a:pt x="37" y="78"/>
                  <a:pt x="38" y="71"/>
                  <a:pt x="38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71"/>
                  <a:pt x="54" y="78"/>
                  <a:pt x="56" y="82"/>
                </a:cubicBezTo>
                <a:close/>
                <a:moveTo>
                  <a:pt x="86" y="54"/>
                </a:moveTo>
                <a:cubicBezTo>
                  <a:pt x="86" y="58"/>
                  <a:pt x="82" y="61"/>
                  <a:pt x="78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8" y="61"/>
                  <a:pt x="5" y="58"/>
                  <a:pt x="5" y="5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4"/>
                  <a:pt x="13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4"/>
                  <a:pt x="86" y="8"/>
                  <a:pt x="86" y="12"/>
                </a:cubicBezTo>
                <a:lnTo>
                  <a:pt x="86" y="5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488950" y="595313"/>
            <a:ext cx="11282363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文本框 2"/>
          <p:cNvSpPr txBox="1"/>
          <p:nvPr/>
        </p:nvSpPr>
        <p:spPr>
          <a:xfrm>
            <a:off x="568325" y="196850"/>
            <a:ext cx="23698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pitchFamily="18" charset="0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4" name="文本框 8"/>
          <p:cNvSpPr txBox="1"/>
          <p:nvPr>
            <p:custDataLst>
              <p:tags r:id="rId1"/>
            </p:custDataLst>
          </p:nvPr>
        </p:nvSpPr>
        <p:spPr>
          <a:xfrm>
            <a:off x="2715260" y="196850"/>
            <a:ext cx="79381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pitchFamily="18" charset="0"/>
              </a:rPr>
              <a:t>multiple	/ˈmʌltɪpl/	a.数量多的;多种多样的</a:t>
            </a:r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0245" name="文本框 2"/>
          <p:cNvSpPr txBox="1"/>
          <p:nvPr/>
        </p:nvSpPr>
        <p:spPr>
          <a:xfrm>
            <a:off x="127000" y="1532890"/>
            <a:ext cx="113912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 He was sitting on a sleeping bag with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multiple resumes </a:t>
            </a:r>
            <a:r>
              <a:rPr lang="en-US" altLang="zh-CN" sz="2800">
                <a:latin typeface="Times New Roman" panose="02020603050405020304" pitchFamily="18" charset="0"/>
              </a:rPr>
              <a:t>neatly laid out, along with a sign that read “need work and food.”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0246" name="文本框 3"/>
          <p:cNvSpPr txBox="1"/>
          <p:nvPr/>
        </p:nvSpPr>
        <p:spPr>
          <a:xfrm>
            <a:off x="107950" y="3300095"/>
            <a:ext cx="119894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00000"/>
              </a:lnSpc>
            </a:pPr>
            <a:r>
              <a:rPr lang="en-US" altLang="zh-CN" sz="2800">
                <a:solidFill>
                  <a:srgbClr val="333333"/>
                </a:solidFill>
                <a:latin typeface="Times New Roman" panose="02020603050405020304" pitchFamily="18" charset="0"/>
              </a:rPr>
              <a:t>If I wasn't studying and worrying about my grades, I was taking part in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multiple extra-curricular activities</a:t>
            </a:r>
            <a:r>
              <a:rPr lang="en-US" altLang="zh-CN" sz="2800">
                <a:solidFill>
                  <a:srgbClr val="333333"/>
                </a:solidFill>
                <a:latin typeface="Times New Roman" panose="02020603050405020304" pitchFamily="18" charset="0"/>
              </a:rPr>
              <a:t> or attempting to make preparations for college.</a:t>
            </a:r>
            <a:endParaRPr lang="en-US" altLang="zh-CN" sz="2800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" y="741680"/>
            <a:ext cx="116636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</a:rPr>
              <a:t>他坐在一个睡袋上，面前整齐地摆放着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多份简历</a:t>
            </a:r>
            <a:r>
              <a:rPr lang="zh-CN" altLang="en-US" sz="2800">
                <a:latin typeface="Times New Roman" panose="02020603050405020304" pitchFamily="18" charset="0"/>
              </a:rPr>
              <a:t>，旁边还有一个牌子写着</a:t>
            </a:r>
            <a:r>
              <a:rPr lang="en-US" altLang="zh-CN" sz="2800">
                <a:latin typeface="Times New Roman" panose="02020603050405020304" pitchFamily="18" charset="0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</a:rPr>
              <a:t>需要工作和食物</a:t>
            </a:r>
            <a:r>
              <a:rPr lang="en-US" altLang="zh-CN" sz="2800">
                <a:latin typeface="Times New Roman" panose="02020603050405020304" pitchFamily="18" charset="0"/>
              </a:rPr>
              <a:t>”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(续写)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2297430"/>
            <a:ext cx="11163300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</a:rPr>
              <a:t>如果我不是在学习、担心成绩，就是在参加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多种课外活动</a:t>
            </a:r>
            <a:r>
              <a:rPr lang="zh-CN" altLang="en-US" sz="2800">
                <a:latin typeface="Times New Roman" panose="02020603050405020304" pitchFamily="18" charset="0"/>
              </a:rPr>
              <a:t>，或者试图为大学做准备。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950" y="4908550"/>
            <a:ext cx="84696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Participating in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</a:rPr>
              <a:t> multiple volunteer activities</a:t>
            </a:r>
            <a:r>
              <a:rPr lang="en-US" altLang="zh-CN" sz="2800">
                <a:latin typeface="Times New Roman" panose="02020603050405020304" pitchFamily="18" charset="0"/>
              </a:rPr>
              <a:t> has broadened my horizons and enriched my high school life. 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0" y="4319905"/>
            <a:ext cx="1139126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参加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多种志愿活动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拓宽了我的视野，丰富了我的高中生活。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华文行楷" panose="02010800040101010101" charset="-122"/>
              </a:rPr>
              <a:t>(应用文)</a:t>
            </a:r>
            <a:endParaRPr lang="zh-CN" altLang="en-US" sz="24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 descr="志愿者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320" y="4119880"/>
            <a:ext cx="2835275" cy="2835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5" grpId="1"/>
      <p:bldP spid="10246" grpId="0"/>
      <p:bldP spid="10246" grpId="1"/>
      <p:bldP spid="5" grpId="0"/>
      <p:bldP spid="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296.9,&quot;left&quot;:8.5,&quot;top&quot;:121.15,&quot;width&quot;:942.3}"/>
</p:tagLst>
</file>

<file path=ppt/tags/tag109.xml><?xml version="1.0" encoding="utf-8"?>
<p:tagLst xmlns:p="http://schemas.openxmlformats.org/presentationml/2006/main">
  <p:tag name="KSO_WM_DIAGRAM_VIRTUALLY_FRAME" val="{&quot;height&quot;:296.9,&quot;left&quot;:8.5,&quot;top&quot;:121.15,&quot;width&quot;:942.3}"/>
</p:tagLst>
</file>

<file path=ppt/tags/tag11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110.xml><?xml version="1.0" encoding="utf-8"?>
<p:tagLst xmlns:p="http://schemas.openxmlformats.org/presentationml/2006/main">
  <p:tag name="KSO_WM_DIAGRAM_VIRTUALLY_FRAME" val="{&quot;height&quot;:296.9,&quot;left&quot;:8.5,&quot;top&quot;:121.15,&quot;width&quot;:942.3}"/>
</p:tagLst>
</file>

<file path=ppt/tags/tag111.xml><?xml version="1.0" encoding="utf-8"?>
<p:tagLst xmlns:p="http://schemas.openxmlformats.org/presentationml/2006/main">
  <p:tag name="KSO_WM_DIAGRAM_VIRTUALLY_FRAME" val="{&quot;height&quot;:296.9,&quot;left&quot;:8.5,&quot;top&quot;:121.15,&quot;width&quot;:942.3}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DIAGRAM_VIRTUALLY_FRAME" val="{&quot;height&quot;:370.1,&quot;left&quot;:28.65,&quot;top&quot;:56.6,&quot;width&quot;:931.4}"/>
</p:tagLst>
</file>

<file path=ppt/tags/tag114.xml><?xml version="1.0" encoding="utf-8"?>
<p:tagLst xmlns:p="http://schemas.openxmlformats.org/presentationml/2006/main">
  <p:tag name="KSO_WM_DIAGRAM_VIRTUALLY_FRAME" val="{&quot;height&quot;:370.1,&quot;left&quot;:28.65,&quot;top&quot;:56.6,&quot;width&quot;:931.4}"/>
</p:tagLst>
</file>

<file path=ppt/tags/tag115.xml><?xml version="1.0" encoding="utf-8"?>
<p:tagLst xmlns:p="http://schemas.openxmlformats.org/presentationml/2006/main">
  <p:tag name="KSO_WM_DIAGRAM_VIRTUALLY_FRAME" val="{&quot;height&quot;:370.1,&quot;left&quot;:28.65,&quot;top&quot;:56.6,&quot;width&quot;:931.4}"/>
</p:tagLst>
</file>

<file path=ppt/tags/tag116.xml><?xml version="1.0" encoding="utf-8"?>
<p:tagLst xmlns:p="http://schemas.openxmlformats.org/presentationml/2006/main">
  <p:tag name="KSO_WM_DIAGRAM_VIRTUALLY_FRAME" val="{&quot;height&quot;:370.1,&quot;left&quot;:28.65,&quot;top&quot;:56.6,&quot;width&quot;:931.4}"/>
</p:tagLst>
</file>

<file path=ppt/tags/tag117.xml><?xml version="1.0" encoding="utf-8"?>
<p:tagLst xmlns:p="http://schemas.openxmlformats.org/presentationml/2006/main">
  <p:tag name="KSO_WM_DIAGRAM_VIRTUALLY_FRAME" val="{&quot;height&quot;:370.1,&quot;left&quot;:28.65,&quot;top&quot;:56.6,&quot;width&quot;:931.4}"/>
</p:tagLst>
</file>

<file path=ppt/tags/tag118.xml><?xml version="1.0" encoding="utf-8"?>
<p:tagLst xmlns:p="http://schemas.openxmlformats.org/presentationml/2006/main">
  <p:tag name="KSO_WM_DIAGRAM_VIRTUALLY_FRAME" val="{&quot;height&quot;:370.1,&quot;left&quot;:28.65,&quot;top&quot;:56.6,&quot;width&quot;:931.4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DIAGRAM_VIRTUALLY_FRAME" val="{&quot;height&quot;:484.3,&quot;left&quot;:19.4,&quot;top&quot;:67.55,&quot;width&quot;:948.85}"/>
</p:tagLst>
</file>

<file path=ppt/tags/tag123.xml><?xml version="1.0" encoding="utf-8"?>
<p:tagLst xmlns:p="http://schemas.openxmlformats.org/presentationml/2006/main">
  <p:tag name="KSO_WM_DIAGRAM_VIRTUALLY_FRAME" val="{&quot;height&quot;:484.3,&quot;left&quot;:19.4,&quot;top&quot;:67.55,&quot;width&quot;:948.85}"/>
</p:tagLst>
</file>

<file path=ppt/tags/tag124.xml><?xml version="1.0" encoding="utf-8"?>
<p:tagLst xmlns:p="http://schemas.openxmlformats.org/presentationml/2006/main">
  <p:tag name="KSO_WM_DIAGRAM_VIRTUALLY_FRAME" val="{&quot;height&quot;:484.3,&quot;left&quot;:19.4,&quot;top&quot;:67.55,&quot;width&quot;:948.85}"/>
</p:tagLst>
</file>

<file path=ppt/tags/tag125.xml><?xml version="1.0" encoding="utf-8"?>
<p:tagLst xmlns:p="http://schemas.openxmlformats.org/presentationml/2006/main">
  <p:tag name="KSO_WM_DIAGRAM_VIRTUALLY_FRAME" val="{&quot;height&quot;:484.3,&quot;left&quot;:19.4,&quot;top&quot;:67.55,&quot;width&quot;:948.85}"/>
</p:tagLst>
</file>

<file path=ppt/tags/tag126.xml><?xml version="1.0" encoding="utf-8"?>
<p:tagLst xmlns:p="http://schemas.openxmlformats.org/presentationml/2006/main">
  <p:tag name="KSO_WM_DIAGRAM_VIRTUALLY_FRAME" val="{&quot;height&quot;:484.3,&quot;left&quot;:19.4,&quot;top&quot;:67.55,&quot;width&quot;:948.85}"/>
</p:tagLst>
</file>

<file path=ppt/tags/tag127.xml><?xml version="1.0" encoding="utf-8"?>
<p:tagLst xmlns:p="http://schemas.openxmlformats.org/presentationml/2006/main">
  <p:tag name="KSO_WM_DIAGRAM_VIRTUALLY_FRAME" val="{&quot;height&quot;:484.3,&quot;left&quot;:19.4,&quot;top&quot;:67.55,&quot;width&quot;:948.85}"/>
</p:tagLst>
</file>

<file path=ppt/tags/tag128.xml><?xml version="1.0" encoding="utf-8"?>
<p:tagLst xmlns:p="http://schemas.openxmlformats.org/presentationml/2006/main">
  <p:tag name="KSO_WM_DIAGRAM_VIRTUALLY_FRAME" val="{&quot;height&quot;:484.3,&quot;left&quot;:19.4,&quot;top&quot;:67.55,&quot;width&quot;:948.85}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13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DIAGRAM_VIRTUALLY_FRAME" val="{&quot;height&quot;:465.8,&quot;left&quot;:20.3,&quot;top&quot;:46.9,&quot;width&quot;:939.7}"/>
</p:tagLst>
</file>

<file path=ppt/tags/tag133.xml><?xml version="1.0" encoding="utf-8"?>
<p:tagLst xmlns:p="http://schemas.openxmlformats.org/presentationml/2006/main">
  <p:tag name="KSO_WM_DIAGRAM_VIRTUALLY_FRAME" val="{&quot;height&quot;:465.8,&quot;left&quot;:20.3,&quot;top&quot;:46.9,&quot;width&quot;:939.7}"/>
</p:tagLst>
</file>

<file path=ppt/tags/tag134.xml><?xml version="1.0" encoding="utf-8"?>
<p:tagLst xmlns:p="http://schemas.openxmlformats.org/presentationml/2006/main">
  <p:tag name="KSO_WM_DIAGRAM_VIRTUALLY_FRAME" val="{&quot;height&quot;:465.8,&quot;left&quot;:20.3,&quot;top&quot;:46.9,&quot;width&quot;:939.7}"/>
</p:tagLst>
</file>

<file path=ppt/tags/tag135.xml><?xml version="1.0" encoding="utf-8"?>
<p:tagLst xmlns:p="http://schemas.openxmlformats.org/presentationml/2006/main">
  <p:tag name="KSO_WM_DIAGRAM_VIRTUALLY_FRAME" val="{&quot;height&quot;:465.8,&quot;left&quot;:20.3,&quot;top&quot;:46.9,&quot;width&quot;:939.7}"/>
</p:tagLst>
</file>

<file path=ppt/tags/tag136.xml><?xml version="1.0" encoding="utf-8"?>
<p:tagLst xmlns:p="http://schemas.openxmlformats.org/presentationml/2006/main">
  <p:tag name="KSO_WM_DIAGRAM_VIRTUALLY_FRAME" val="{&quot;height&quot;:465.8,&quot;left&quot;:20.3,&quot;top&quot;:46.9,&quot;width&quot;:939.7}"/>
</p:tagLst>
</file>

<file path=ppt/tags/tag137.xml><?xml version="1.0" encoding="utf-8"?>
<p:tagLst xmlns:p="http://schemas.openxmlformats.org/presentationml/2006/main">
  <p:tag name="KSO_WM_DIAGRAM_VIRTUALLY_FRAME" val="{&quot;height&quot;:465.8,&quot;left&quot;:20.3,&quot;top&quot;:46.9,&quot;width&quot;:939.7}"/>
</p:tagLst>
</file>

<file path=ppt/tags/tag138.xml><?xml version="1.0" encoding="utf-8"?>
<p:tagLst xmlns:p="http://schemas.openxmlformats.org/presentationml/2006/main">
  <p:tag name="KSO_WM_DIAGRAM_VIRTUALLY_FRAME" val="{&quot;height&quot;:465.8,&quot;left&quot;:20.3,&quot;top&quot;:46.9,&quot;width&quot;:939.7}"/>
</p:tagLst>
</file>

<file path=ppt/tags/tag14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15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16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DIAGRAM_VIRTUALLY_FRAME" val="{&quot;height&quot;:256.75,&quot;left&quot;:19.95,&quot;top&quot;:64.75,&quot;width&quot;:930.1}"/>
</p:tagLst>
</file>

<file path=ppt/tags/tag28.xml><?xml version="1.0" encoding="utf-8"?>
<p:tagLst xmlns:p="http://schemas.openxmlformats.org/presentationml/2006/main">
  <p:tag name="KSO_WM_DIAGRAM_VIRTUALLY_FRAME" val="{&quot;height&quot;:256.75,&quot;left&quot;:19.95,&quot;top&quot;:64.75,&quot;width&quot;:930.1}"/>
</p:tagLst>
</file>

<file path=ppt/tags/tag29.xml><?xml version="1.0" encoding="utf-8"?>
<p:tagLst xmlns:p="http://schemas.openxmlformats.org/presentationml/2006/main">
  <p:tag name="KSO_WM_DIAGRAM_VIRTUALLY_FRAME" val="{&quot;height&quot;:256.75,&quot;left&quot;:19.95,&quot;top&quot;:64.75,&quot;width&quot;:930.1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256.75,&quot;left&quot;:19.95,&quot;top&quot;:64.75,&quot;width&quot;:930.1}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DIAGRAM_VIRTUALLY_FRAME" val="{&quot;height&quot;:438.95,&quot;left&quot;:38.5,&quot;top&quot;:37.9,&quot;width&quot;:914.45}"/>
</p:tagLst>
</file>

<file path=ppt/tags/tag37.xml><?xml version="1.0" encoding="utf-8"?>
<p:tagLst xmlns:p="http://schemas.openxmlformats.org/presentationml/2006/main">
  <p:tag name="KSO_WM_DIAGRAM_VIRTUALLY_FRAME" val="{&quot;height&quot;:438.95,&quot;left&quot;:38.5,&quot;top&quot;:37.9,&quot;width&quot;:914.45}"/>
</p:tagLst>
</file>

<file path=ppt/tags/tag38.xml><?xml version="1.0" encoding="utf-8"?>
<p:tagLst xmlns:p="http://schemas.openxmlformats.org/presentationml/2006/main">
  <p:tag name="KSO_WM_DIAGRAM_VIRTUALLY_FRAME" val="{&quot;height&quot;:438.95,&quot;left&quot;:38.5,&quot;top&quot;:37.9,&quot;width&quot;:914.45}"/>
</p:tagLst>
</file>

<file path=ppt/tags/tag39.xml><?xml version="1.0" encoding="utf-8"?>
<p:tagLst xmlns:p="http://schemas.openxmlformats.org/presentationml/2006/main">
  <p:tag name="KSO_WM_DIAGRAM_VIRTUALLY_FRAME" val="{&quot;height&quot;:438.95,&quot;left&quot;:38.5,&quot;top&quot;:37.9,&quot;width&quot;:914.4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438.95,&quot;left&quot;:38.5,&quot;top&quot;:37.9,&quot;width&quot;:914.45}"/>
</p:tagLst>
</file>

<file path=ppt/tags/tag41.xml><?xml version="1.0" encoding="utf-8"?>
<p:tagLst xmlns:p="http://schemas.openxmlformats.org/presentationml/2006/main">
  <p:tag name="KSO_WM_DIAGRAM_VIRTUALLY_FRAME" val="{&quot;height&quot;:438.95,&quot;left&quot;:38.5,&quot;top&quot;:37.9,&quot;width&quot;:914.45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DIAGRAM_VIRTUALLY_FRAME" val="{&quot;height&quot;:262.4,&quot;left&quot;:38.5,&quot;top&quot;:69.35,&quot;width&quot;:900.4}"/>
</p:tagLst>
</file>

<file path=ppt/tags/tag49.xml><?xml version="1.0" encoding="utf-8"?>
<p:tagLst xmlns:p="http://schemas.openxmlformats.org/presentationml/2006/main">
  <p:tag name="KSO_WM_DIAGRAM_VIRTUALLY_FRAME" val="{&quot;height&quot;:262.4,&quot;left&quot;:38.5,&quot;top&quot;:69.35,&quot;width&quot;:900.4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262.4,&quot;left&quot;:38.5,&quot;top&quot;:69.35,&quot;width&quot;:900.4}"/>
</p:tagLst>
</file>

<file path=ppt/tags/tag51.xml><?xml version="1.0" encoding="utf-8"?>
<p:tagLst xmlns:p="http://schemas.openxmlformats.org/presentationml/2006/main">
  <p:tag name="KSO_WM_DIAGRAM_VIRTUALLY_FRAME" val="{&quot;height&quot;:262.4,&quot;left&quot;:38.5,&quot;top&quot;:69.35,&quot;width&quot;:900.4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DIAGRAM_VIRTUALLY_FRAME" val="{&quot;height&quot;:364.65,&quot;left&quot;:44.75,&quot;top&quot;:65.65,&quot;width&quot;:915.25}"/>
</p:tagLst>
</file>

<file path=ppt/tags/tag54.xml><?xml version="1.0" encoding="utf-8"?>
<p:tagLst xmlns:p="http://schemas.openxmlformats.org/presentationml/2006/main">
  <p:tag name="KSO_WM_DIAGRAM_VIRTUALLY_FRAME" val="{&quot;height&quot;:364.65,&quot;left&quot;:44.75,&quot;top&quot;:65.65,&quot;width&quot;:915.25}"/>
</p:tagLst>
</file>

<file path=ppt/tags/tag55.xml><?xml version="1.0" encoding="utf-8"?>
<p:tagLst xmlns:p="http://schemas.openxmlformats.org/presentationml/2006/main">
  <p:tag name="KSO_WM_DIAGRAM_VIRTUALLY_FRAME" val="{&quot;height&quot;:364.65,&quot;left&quot;:44.75,&quot;top&quot;:65.65,&quot;width&quot;:915.25}"/>
</p:tagLst>
</file>

<file path=ppt/tags/tag56.xml><?xml version="1.0" encoding="utf-8"?>
<p:tagLst xmlns:p="http://schemas.openxmlformats.org/presentationml/2006/main">
  <p:tag name="KSO_WM_DIAGRAM_VIRTUALLY_FRAME" val="{&quot;height&quot;:364.65,&quot;left&quot;:44.75,&quot;top&quot;:65.65,&quot;width&quot;:915.25}"/>
</p:tagLst>
</file>

<file path=ppt/tags/tag57.xml><?xml version="1.0" encoding="utf-8"?>
<p:tagLst xmlns:p="http://schemas.openxmlformats.org/presentationml/2006/main">
  <p:tag name="KSO_WM_DIAGRAM_VIRTUALLY_FRAME" val="{&quot;height&quot;:364.65,&quot;left&quot;:44.75,&quot;top&quot;:65.65,&quot;width&quot;:915.25}"/>
</p:tagLst>
</file>

<file path=ppt/tags/tag58.xml><?xml version="1.0" encoding="utf-8"?>
<p:tagLst xmlns:p="http://schemas.openxmlformats.org/presentationml/2006/main">
  <p:tag name="KSO_WM_DIAGRAM_VIRTUALLY_FRAME" val="{&quot;height&quot;:364.65,&quot;left&quot;:44.75,&quot;top&quot;:65.65,&quot;width&quot;:915.25}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DIAGRAM_VIRTUALLY_FRAME" val="{&quot;height&quot;:337.6,&quot;left&quot;:13.1,&quot;top&quot;:140.05,&quot;width&quot;:954.9}"/>
</p:tagLst>
</file>

<file path=ppt/tags/tag65.xml><?xml version="1.0" encoding="utf-8"?>
<p:tagLst xmlns:p="http://schemas.openxmlformats.org/presentationml/2006/main">
  <p:tag name="KSO_WM_DIAGRAM_VIRTUALLY_FRAME" val="{&quot;height&quot;:337.6,&quot;left&quot;:13.1,&quot;top&quot;:140.05,&quot;width&quot;:954.9}"/>
</p:tagLst>
</file>

<file path=ppt/tags/tag66.xml><?xml version="1.0" encoding="utf-8"?>
<p:tagLst xmlns:p="http://schemas.openxmlformats.org/presentationml/2006/main">
  <p:tag name="KSO_WM_DIAGRAM_VIRTUALLY_FRAME" val="{&quot;height&quot;:337.6,&quot;left&quot;:13.1,&quot;top&quot;:140.05,&quot;width&quot;:954.9}"/>
</p:tagLst>
</file>

<file path=ppt/tags/tag67.xml><?xml version="1.0" encoding="utf-8"?>
<p:tagLst xmlns:p="http://schemas.openxmlformats.org/presentationml/2006/main">
  <p:tag name="KSO_WM_DIAGRAM_VIRTUALLY_FRAME" val="{&quot;height&quot;:337.6,&quot;left&quot;:13.1,&quot;top&quot;:140.05,&quot;width&quot;:954.9}"/>
</p:tagLst>
</file>

<file path=ppt/tags/tag68.xml><?xml version="1.0" encoding="utf-8"?>
<p:tagLst xmlns:p="http://schemas.openxmlformats.org/presentationml/2006/main">
  <p:tag name="KSO_WM_DIAGRAM_VIRTUALLY_FRAME" val="{&quot;height&quot;:337.6,&quot;left&quot;:13.1,&quot;top&quot;:140.05,&quot;width&quot;:954.9}"/>
</p:tagLst>
</file>

<file path=ppt/tags/tag69.xml><?xml version="1.0" encoding="utf-8"?>
<p:tagLst xmlns:p="http://schemas.openxmlformats.org/presentationml/2006/main">
  <p:tag name="KSO_WM_DIAGRAM_VIRTUALLY_FRAME" val="{&quot;height&quot;:337.6,&quot;left&quot;:13.1,&quot;top&quot;:140.05,&quot;width&quot;:954.9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DIAGRAM_VIRTUALLY_FRAME" val="{&quot;height&quot;:374.9,&quot;left&quot;:29.3,&quot;top&quot;:52.35,&quot;width&quot;:930.7}"/>
</p:tagLst>
</file>

<file path=ppt/tags/tag72.xml><?xml version="1.0" encoding="utf-8"?>
<p:tagLst xmlns:p="http://schemas.openxmlformats.org/presentationml/2006/main">
  <p:tag name="KSO_WM_DIAGRAM_VIRTUALLY_FRAME" val="{&quot;height&quot;:374.9,&quot;left&quot;:29.3,&quot;top&quot;:52.35,&quot;width&quot;:930.7}"/>
</p:tagLst>
</file>

<file path=ppt/tags/tag73.xml><?xml version="1.0" encoding="utf-8"?>
<p:tagLst xmlns:p="http://schemas.openxmlformats.org/presentationml/2006/main">
  <p:tag name="KSO_WM_DIAGRAM_VIRTUALLY_FRAME" val="{&quot;height&quot;:374.9,&quot;left&quot;:29.3,&quot;top&quot;:52.35,&quot;width&quot;:930.7}"/>
</p:tagLst>
</file>

<file path=ppt/tags/tag74.xml><?xml version="1.0" encoding="utf-8"?>
<p:tagLst xmlns:p="http://schemas.openxmlformats.org/presentationml/2006/main">
  <p:tag name="KSO_WM_DIAGRAM_VIRTUALLY_FRAME" val="{&quot;height&quot;:374.9,&quot;left&quot;:29.3,&quot;top&quot;:52.35,&quot;width&quot;:930.7}"/>
</p:tagLst>
</file>

<file path=ppt/tags/tag75.xml><?xml version="1.0" encoding="utf-8"?>
<p:tagLst xmlns:p="http://schemas.openxmlformats.org/presentationml/2006/main">
  <p:tag name="KSO_WM_DIAGRAM_VIRTUALLY_FRAME" val="{&quot;height&quot;:374.9,&quot;left&quot;:29.3,&quot;top&quot;:52.35,&quot;width&quot;:930.7}"/>
</p:tagLst>
</file>

<file path=ppt/tags/tag76.xml><?xml version="1.0" encoding="utf-8"?>
<p:tagLst xmlns:p="http://schemas.openxmlformats.org/presentationml/2006/main">
  <p:tag name="KSO_WM_DIAGRAM_VIRTUALLY_FRAME" val="{&quot;height&quot;:374.9,&quot;left&quot;:29.3,&quot;top&quot;:52.35,&quot;width&quot;:930.7}"/>
</p:tagLst>
</file>

<file path=ppt/tags/tag77.xml><?xml version="1.0" encoding="utf-8"?>
<p:tagLst xmlns:p="http://schemas.openxmlformats.org/presentationml/2006/main">
  <p:tag name="KSO_WM_DIAGRAM_VIRTUALLY_FRAME" val="{&quot;height&quot;:374.9,&quot;left&quot;:29.3,&quot;top&quot;:52.35,&quot;width&quot;:930.7}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DIAGRAM_VIRTUALLY_FRAME" val="{&quot;height&quot;:446.7,&quot;left&quot;:8.5,&quot;top&quot;:91.7,&quot;width&quot;:943.85}"/>
</p:tagLst>
</file>

<file path=ppt/tags/tag86.xml><?xml version="1.0" encoding="utf-8"?>
<p:tagLst xmlns:p="http://schemas.openxmlformats.org/presentationml/2006/main">
  <p:tag name="KSO_WM_DIAGRAM_VIRTUALLY_FRAME" val="{&quot;height&quot;:446.7,&quot;left&quot;:8.5,&quot;top&quot;:91.7,&quot;width&quot;:943.85}"/>
</p:tagLst>
</file>

<file path=ppt/tags/tag87.xml><?xml version="1.0" encoding="utf-8"?>
<p:tagLst xmlns:p="http://schemas.openxmlformats.org/presentationml/2006/main">
  <p:tag name="KSO_WM_DIAGRAM_VIRTUALLY_FRAME" val="{&quot;height&quot;:446.7,&quot;left&quot;:8.5,&quot;top&quot;:91.7,&quot;width&quot;:943.85}"/>
</p:tagLst>
</file>

<file path=ppt/tags/tag88.xml><?xml version="1.0" encoding="utf-8"?>
<p:tagLst xmlns:p="http://schemas.openxmlformats.org/presentationml/2006/main">
  <p:tag name="KSO_WM_DIAGRAM_VIRTUALLY_FRAME" val="{&quot;height&quot;:446.7,&quot;left&quot;:8.5,&quot;top&quot;:91.7,&quot;width&quot;:943.85}"/>
</p:tagLst>
</file>

<file path=ppt/tags/tag89.xml><?xml version="1.0" encoding="utf-8"?>
<p:tagLst xmlns:p="http://schemas.openxmlformats.org/presentationml/2006/main">
  <p:tag name="KSO_WM_DIAGRAM_VIRTUALLY_FRAME" val="{&quot;height&quot;:446.7,&quot;left&quot;:8.5,&quot;top&quot;:91.7,&quot;width&quot;:943.85}"/>
</p:tagLst>
</file>

<file path=ppt/tags/tag9.xml><?xml version="1.0" encoding="utf-8"?>
<p:tagLst xmlns:p="http://schemas.openxmlformats.org/presentationml/2006/main">
  <p:tag name="KSO_WM_DIAGRAM_VIRTUALLY_FRAME" val="{&quot;height&quot;:460.15,&quot;left&quot;:8.5,&quot;top&quot;:80.45,&quot;width&quot;:951.5}"/>
</p:tagLst>
</file>

<file path=ppt/tags/tag90.xml><?xml version="1.0" encoding="utf-8"?>
<p:tagLst xmlns:p="http://schemas.openxmlformats.org/presentationml/2006/main">
  <p:tag name="KSO_WM_DIAGRAM_VIRTUALLY_FRAME" val="{&quot;height&quot;:446.7,&quot;left&quot;:8.5,&quot;top&quot;:91.7,&quot;width&quot;:943.85}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DIAGRAM_VIRTUALLY_FRAME" val="{&quot;height&quot;:327.65,&quot;left&quot;:38.5,&quot;top&quot;:56.6,&quot;width&quot;:904.55}"/>
</p:tagLst>
</file>

<file path=ppt/tags/tag93.xml><?xml version="1.0" encoding="utf-8"?>
<p:tagLst xmlns:p="http://schemas.openxmlformats.org/presentationml/2006/main">
  <p:tag name="KSO_WM_DIAGRAM_VIRTUALLY_FRAME" val="{&quot;height&quot;:327.65,&quot;left&quot;:38.5,&quot;top&quot;:56.6,&quot;width&quot;:904.55}"/>
</p:tagLst>
</file>

<file path=ppt/tags/tag94.xml><?xml version="1.0" encoding="utf-8"?>
<p:tagLst xmlns:p="http://schemas.openxmlformats.org/presentationml/2006/main">
  <p:tag name="KSO_WM_DIAGRAM_VIRTUALLY_FRAME" val="{&quot;height&quot;:327.65,&quot;left&quot;:38.5,&quot;top&quot;:56.6,&quot;width&quot;:904.55}"/>
</p:tagLst>
</file>

<file path=ppt/tags/tag95.xml><?xml version="1.0" encoding="utf-8"?>
<p:tagLst xmlns:p="http://schemas.openxmlformats.org/presentationml/2006/main">
  <p:tag name="KSO_WM_DIAGRAM_VIRTUALLY_FRAME" val="{&quot;height&quot;:327.65,&quot;left&quot;:38.5,&quot;top&quot;:56.6,&quot;width&quot;:904.55}"/>
</p:tagLst>
</file>

<file path=ppt/tags/tag96.xml><?xml version="1.0" encoding="utf-8"?>
<p:tagLst xmlns:p="http://schemas.openxmlformats.org/presentationml/2006/main">
  <p:tag name="KSO_WM_DIAGRAM_VIRTUALLY_FRAME" val="{&quot;height&quot;:327.65,&quot;left&quot;:38.5,&quot;top&quot;:56.6,&quot;width&quot;:904.55}"/>
</p:tagLst>
</file>

<file path=ppt/tags/tag97.xml><?xml version="1.0" encoding="utf-8"?>
<p:tagLst xmlns:p="http://schemas.openxmlformats.org/presentationml/2006/main">
  <p:tag name="KSO_WM_DIAGRAM_VIRTUALLY_FRAME" val="{&quot;height&quot;:327.65,&quot;left&quot;:38.5,&quot;top&quot;:56.6,&quot;width&quot;:904.55}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24006</Words>
  <Application>WPS 演示</Application>
  <PresentationFormat>自定义</PresentationFormat>
  <Paragraphs>970</Paragraphs>
  <Slides>56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73" baseType="lpstr">
      <vt:lpstr>Arial</vt:lpstr>
      <vt:lpstr>宋体</vt:lpstr>
      <vt:lpstr>Wingdings</vt:lpstr>
      <vt:lpstr>Calibri</vt:lpstr>
      <vt:lpstr>Gulim</vt:lpstr>
      <vt:lpstr>微软雅黑</vt:lpstr>
      <vt:lpstr>Times New Roman</vt:lpstr>
      <vt:lpstr>仿宋</vt:lpstr>
      <vt:lpstr>华文行楷</vt:lpstr>
      <vt:lpstr>Malgun Gothic</vt:lpstr>
      <vt:lpstr>Arial Unicode MS</vt:lpstr>
      <vt:lpstr>Calibri Light</vt:lpstr>
      <vt:lpstr>Times New Roman</vt:lpstr>
      <vt:lpstr>HelveticaNeue</vt:lpstr>
      <vt:lpstr>华文新魏</vt:lpstr>
      <vt:lpstr>Segoe Print</vt:lpstr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第一PPT模板网-WWW.1PPT.COM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第一PPT模板网-WWW.1PPT.COM</dc:creator>
  <cp:lastModifiedBy>Administrator</cp:lastModifiedBy>
  <cp:revision>40</cp:revision>
  <cp:lastPrinted>2023-05-28T11:06:00Z</cp:lastPrinted>
  <dcterms:created xsi:type="dcterms:W3CDTF">2023-05-28T11:06:00Z</dcterms:created>
  <dcterms:modified xsi:type="dcterms:W3CDTF">2025-09-19T07:01:20Z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2BF84BAF14B345639A7AB1B051C759EC_12</vt:lpwstr>
  </property>
  <property fmtid="{D5CDD505-2E9C-101B-9397-08002B2CF9AE}" pid="3" name="KSOProductBuildVer">
    <vt:lpwstr>2052-11.8.2.7978</vt:lpwstr>
  </property>
</Properties>
</file>