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532" r:id="rId3"/>
    <p:sldId id="270" r:id="rId4"/>
    <p:sldId id="506" r:id="rId5"/>
    <p:sldId id="507" r:id="rId6"/>
    <p:sldId id="508" r:id="rId8"/>
    <p:sldId id="509" r:id="rId9"/>
    <p:sldId id="510" r:id="rId10"/>
    <p:sldId id="511" r:id="rId11"/>
    <p:sldId id="512" r:id="rId12"/>
    <p:sldId id="516" r:id="rId13"/>
    <p:sldId id="514" r:id="rId14"/>
    <p:sldId id="515" r:id="rId15"/>
    <p:sldId id="517" r:id="rId16"/>
    <p:sldId id="518" r:id="rId17"/>
    <p:sldId id="519" r:id="rId18"/>
    <p:sldId id="520" r:id="rId19"/>
    <p:sldId id="521" r:id="rId20"/>
    <p:sldId id="522" r:id="rId21"/>
    <p:sldId id="523" r:id="rId22"/>
    <p:sldId id="524" r:id="rId23"/>
    <p:sldId id="525" r:id="rId24"/>
    <p:sldId id="454" r:id="rId25"/>
    <p:sldId id="277" r:id="rId26"/>
    <p:sldId id="439" r:id="rId27"/>
    <p:sldId id="505" r:id="rId28"/>
  </p:sldIdLst>
  <p:sldSz cx="12192000" cy="6858000"/>
  <p:notesSz cx="6858000" cy="9144000"/>
  <p:embeddedFontLst>
    <p:embeddedFont>
      <p:font typeface="Trebuchet MS" panose="020B0603020202020204"/>
      <p:regular r:id="rId33"/>
      <p:bold r:id="rId34"/>
      <p:italic r:id="rId35"/>
      <p:boldItalic r:id="rId36"/>
    </p:embeddedFont>
    <p:embeddedFont>
      <p:font typeface="微软雅黑" panose="020B0503020204020204" charset="-122"/>
      <p:regular r:id="rId37"/>
    </p:embeddedFont>
    <p:embeddedFont>
      <p:font typeface="华文中宋" panose="02010600040101010101" charset="-122"/>
      <p:regular r:id="rId38"/>
    </p:embeddedFont>
    <p:embeddedFont>
      <p:font typeface="Calibri" panose="020F0502020204030204" charset="0"/>
      <p:regular r:id="rId39"/>
      <p:bold r:id="rId40"/>
      <p:italic r:id="rId41"/>
      <p:boldItalic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47"/>
        <p:guide pos="388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font" Target="fonts/font10.fntdata"/><Relationship Id="rId41" Type="http://schemas.openxmlformats.org/officeDocument/2006/relationships/font" Target="fonts/font9.fntdata"/><Relationship Id="rId40" Type="http://schemas.openxmlformats.org/officeDocument/2006/relationships/font" Target="fonts/font8.fntdata"/><Relationship Id="rId4" Type="http://schemas.openxmlformats.org/officeDocument/2006/relationships/slide" Target="slides/slide2.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tags" Target="../tags/tag14.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2.xml"/><Relationship Id="rId1" Type="http://schemas.openxmlformats.org/officeDocument/2006/relationships/tags" Target="../tags/tag21.xml"/></Relationships>
</file>

<file path=ppt/slides/_rels/slide15.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image" Target="../media/image9.png"/><Relationship Id="rId3" Type="http://schemas.openxmlformats.org/officeDocument/2006/relationships/tags" Target="../tags/tag25.xml"/><Relationship Id="rId2" Type="http://schemas.openxmlformats.org/officeDocument/2006/relationships/tags" Target="../tags/tag24.xml"/><Relationship Id="rId14" Type="http://schemas.openxmlformats.org/officeDocument/2006/relationships/notesSlide" Target="../notesSlides/notesSlide7.xml"/><Relationship Id="rId13" Type="http://schemas.openxmlformats.org/officeDocument/2006/relationships/slideLayout" Target="../slideLayouts/slideLayout2.xml"/><Relationship Id="rId12" Type="http://schemas.openxmlformats.org/officeDocument/2006/relationships/tags" Target="../tags/tag33.xml"/><Relationship Id="rId11" Type="http://schemas.openxmlformats.org/officeDocument/2006/relationships/tags" Target="../tags/tag32.xml"/><Relationship Id="rId10" Type="http://schemas.openxmlformats.org/officeDocument/2006/relationships/tags" Target="../tags/tag31.xml"/><Relationship Id="rId1" Type="http://schemas.openxmlformats.org/officeDocument/2006/relationships/tags" Target="../tags/tag23.xml"/></Relationships>
</file>

<file path=ppt/slides/_rels/slide16.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1" Type="http://schemas.openxmlformats.org/officeDocument/2006/relationships/notesSlide" Target="../notesSlides/notesSlide8.xml"/><Relationship Id="rId10" Type="http://schemas.openxmlformats.org/officeDocument/2006/relationships/slideLayout" Target="../slideLayouts/slideLayout2.xml"/><Relationship Id="rId1" Type="http://schemas.openxmlformats.org/officeDocument/2006/relationships/tags" Target="../tags/tag34.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1.xml"/><Relationship Id="rId1" Type="http://schemas.openxmlformats.org/officeDocument/2006/relationships/tags" Target="../tags/tag5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1" Type="http://schemas.openxmlformats.org/officeDocument/2006/relationships/notesSlide" Target="../notesSlides/notesSlide9.xml"/><Relationship Id="rId10" Type="http://schemas.openxmlformats.org/officeDocument/2006/relationships/slideLayout" Target="../slideLayouts/slideLayout2.xml"/><Relationship Id="rId1" Type="http://schemas.openxmlformats.org/officeDocument/2006/relationships/tags" Target="../tags/tag52.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media/media1.mp3"/></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tags" Target="../tags/tag7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tags" Target="../tags/tag4.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1955800" y="651510"/>
            <a:ext cx="9935210" cy="3276600"/>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ct val="150000"/>
              </a:lnSpc>
            </a:pPr>
            <a:r>
              <a:rPr lang="en-US" sz="2300" b="0" i="0" smtClean="0">
                <a:latin typeface="Times New Roman" panose="02020603050405020304" charset="0"/>
                <a:ea typeface="华文中宋" panose="02010600040101010101" charset="-122"/>
                <a:cs typeface="Times New Roman" panose="02020603050405020304" charset="0"/>
              </a:rPr>
              <a:t>1</a:t>
            </a:r>
            <a:r>
              <a:rPr sz="2300" b="0" i="0" smtClean="0">
                <a:latin typeface="Times New Roman" panose="02020603050405020304" charset="0"/>
                <a:ea typeface="华文中宋" panose="02010600040101010101" charset="-122"/>
                <a:cs typeface="Times New Roman" panose="02020603050405020304" charset="0"/>
              </a:rPr>
              <a:t>.</a:t>
            </a:r>
            <a:r>
              <a:rPr lang="en-US" sz="2300" b="0" i="0" smtClean="0">
                <a:latin typeface="Times New Roman" panose="02020603050405020304" charset="0"/>
                <a:ea typeface="华文中宋" panose="02010600040101010101" charset="-122"/>
                <a:cs typeface="Times New Roman" panose="02020603050405020304" charset="0"/>
              </a:rPr>
              <a:t> </a:t>
            </a:r>
            <a:r>
              <a:rPr lang="en-US" altLang="zh-CN" sz="2300" b="0" i="0" smtClean="0">
                <a:latin typeface="Times New Roman" panose="02020603050405020304" charset="0"/>
                <a:ea typeface="华文中宋" panose="02010600040101010101" charset="-122"/>
                <a:cs typeface="Times New Roman" panose="02020603050405020304" charset="0"/>
              </a:rPr>
              <a:t>What is true about the Griffith Park carousel according to the passage?</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A. It was designed by Walt Disney and built during the Great Depression.</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B. It will be fully restored and reopened for the 2028 Olympic Games.</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C. It is one of the few remaining operational Spillman-designed carousels in California.</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D. It was purchased by the city despite receiving lower offers from other buyers.</a:t>
            </a:r>
            <a:endParaRPr lang="en-US" altLang="zh-CN" sz="23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nvSpPr>
        <p:spPr>
          <a:xfrm>
            <a:off x="1955165" y="3897630"/>
            <a:ext cx="10241280" cy="2745740"/>
          </a:xfrm>
          <a:prstGeom prst="rect">
            <a:avLst/>
          </a:prstGeom>
          <a:solidFill>
            <a:schemeClr val="accent6">
              <a:lumMod val="20000"/>
              <a:lumOff val="80000"/>
            </a:schemeClr>
          </a:solidFill>
          <a:ln w="34925" cmpd="sng">
            <a:noFill/>
            <a:prstDash val="sysDash"/>
          </a:ln>
        </p:spPr>
        <p:txBody>
          <a:bodyPr wrap="square">
            <a:spAutoFit/>
          </a:bodyPr>
          <a:p>
            <a:pPr lvl="0" algn="just">
              <a:lnSpc>
                <a:spcPct val="150000"/>
              </a:lnSpc>
              <a:buClrTx/>
              <a:buSzTx/>
              <a:buFontTx/>
            </a:pPr>
            <a:r>
              <a:rPr lang="en-US" sz="2300" smtClean="0">
                <a:latin typeface="Times New Roman" panose="02020603050405020304" charset="0"/>
                <a:ea typeface="华文中宋" panose="02010600040101010101" charset="-122"/>
                <a:cs typeface="Times New Roman" panose="02020603050405020304" charset="0"/>
                <a:sym typeface="+mn-ea"/>
              </a:rPr>
              <a:t>2. </a:t>
            </a:r>
            <a:r>
              <a:rPr lang="en-US" altLang="zh-CN" sz="2300">
                <a:latin typeface="Times New Roman" panose="02020603050405020304" charset="0"/>
                <a:cs typeface="Times New Roman" panose="02020603050405020304" charset="0"/>
                <a:sym typeface="+mn-ea"/>
              </a:rPr>
              <a:t>What is the main focus of the passage?</a:t>
            </a:r>
            <a:endParaRPr lang="en-US" altLang="zh-CN" sz="2300">
              <a:latin typeface="Times New Roman" panose="02020603050405020304" charset="0"/>
              <a:cs typeface="Times New Roman" panose="02020603050405020304" charset="0"/>
              <a:sym typeface="+mn-ea"/>
            </a:endParaRPr>
          </a:p>
          <a:p>
            <a:pPr lvl="0" algn="just">
              <a:lnSpc>
                <a:spcPct val="150000"/>
              </a:lnSpc>
              <a:buClrTx/>
              <a:buSzTx/>
              <a:buFontTx/>
            </a:pPr>
            <a:r>
              <a:rPr lang="en-US" altLang="zh-CN" sz="2300">
                <a:latin typeface="Times New Roman" panose="02020603050405020304" charset="0"/>
                <a:cs typeface="Times New Roman" panose="02020603050405020304" charset="0"/>
                <a:sym typeface="+mn-ea"/>
              </a:rPr>
              <a:t>A. The historical significance and future restoration of a landmark carousel.</a:t>
            </a:r>
            <a:endParaRPr lang="en-US" altLang="zh-CN" sz="2300">
              <a:latin typeface="Times New Roman" panose="02020603050405020304" charset="0"/>
              <a:cs typeface="Times New Roman" panose="02020603050405020304" charset="0"/>
              <a:sym typeface="+mn-ea"/>
            </a:endParaRPr>
          </a:p>
          <a:p>
            <a:pPr lvl="0" algn="just">
              <a:lnSpc>
                <a:spcPct val="150000"/>
              </a:lnSpc>
              <a:buClrTx/>
              <a:buSzTx/>
              <a:buFontTx/>
            </a:pPr>
            <a:r>
              <a:rPr lang="en-US" altLang="zh-CN" sz="2300">
                <a:latin typeface="Times New Roman" panose="02020603050405020304" charset="0"/>
                <a:cs typeface="Times New Roman" panose="02020603050405020304" charset="0"/>
                <a:sym typeface="+mn-ea"/>
              </a:rPr>
              <a:t>B. Walt Disney’s personal connection to Griffith Park and its influence on Disneyland.</a:t>
            </a:r>
            <a:endParaRPr lang="en-US" altLang="zh-CN" sz="2300">
              <a:latin typeface="Times New Roman" panose="02020603050405020304" charset="0"/>
              <a:cs typeface="Times New Roman" panose="02020603050405020304" charset="0"/>
              <a:sym typeface="+mn-ea"/>
            </a:endParaRPr>
          </a:p>
          <a:p>
            <a:pPr lvl="0" algn="just">
              <a:lnSpc>
                <a:spcPct val="150000"/>
              </a:lnSpc>
              <a:buClrTx/>
              <a:buSzTx/>
              <a:buFontTx/>
            </a:pPr>
            <a:r>
              <a:rPr lang="en-US" altLang="zh-CN" sz="2300">
                <a:latin typeface="Times New Roman" panose="02020603050405020304" charset="0"/>
                <a:cs typeface="Times New Roman" panose="02020603050405020304" charset="0"/>
                <a:sym typeface="+mn-ea"/>
              </a:rPr>
              <a:t>C. The impact of the COVID-19 pandemic on the operation of  amusement rides.</a:t>
            </a:r>
            <a:endParaRPr lang="en-US" altLang="zh-CN" sz="2300">
              <a:latin typeface="Times New Roman" panose="02020603050405020304" charset="0"/>
              <a:cs typeface="Times New Roman" panose="02020603050405020304" charset="0"/>
              <a:sym typeface="+mn-ea"/>
            </a:endParaRPr>
          </a:p>
          <a:p>
            <a:pPr lvl="0" algn="just">
              <a:lnSpc>
                <a:spcPct val="150000"/>
              </a:lnSpc>
              <a:buClrTx/>
              <a:buSzTx/>
              <a:buFontTx/>
            </a:pPr>
            <a:r>
              <a:rPr lang="en-US" altLang="zh-CN" sz="2300">
                <a:latin typeface="Times New Roman" panose="02020603050405020304" charset="0"/>
                <a:cs typeface="Times New Roman" panose="02020603050405020304" charset="0"/>
                <a:sym typeface="+mn-ea"/>
              </a:rPr>
              <a:t>D. The city’s efforts to revitalize Griffith Park in preparation for the 2028 Olympics.</a:t>
            </a:r>
            <a:endParaRPr lang="en-US" altLang="zh-CN" sz="2300">
              <a:latin typeface="Times New Roman" panose="02020603050405020304" charset="0"/>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sp>
        <p:nvSpPr>
          <p:cNvPr id="5" name="文本框 4"/>
          <p:cNvSpPr txBox="1"/>
          <p:nvPr>
            <p:custDataLst>
              <p:tags r:id="rId1"/>
            </p:custDataLst>
          </p:nvPr>
        </p:nvSpPr>
        <p:spPr>
          <a:xfrm>
            <a:off x="173355" y="1804670"/>
            <a:ext cx="1551940" cy="440055"/>
          </a:xfrm>
          <a:prstGeom prst="rect">
            <a:avLst/>
          </a:prstGeom>
          <a:solidFill>
            <a:srgbClr val="0070C0"/>
          </a:solidFill>
        </p:spPr>
        <p:txBody>
          <a:bodyPr wrap="square" rtlCol="0" anchor="t">
            <a:noAutofit/>
          </a:bodyPr>
          <a:p>
            <a:pPr lvl="0" algn="ctr">
              <a:buClrTx/>
              <a:buSzTx/>
              <a:buFontTx/>
            </a:pPr>
            <a:r>
              <a:rPr kumimoji="1" lang="en-US" altLang="zh-CN" sz="2200" b="1" dirty="0">
                <a:solidFill>
                  <a:schemeClr val="lt1"/>
                </a:solidFill>
                <a:sym typeface="+mn-ea"/>
              </a:rPr>
              <a:t>DETAIL</a:t>
            </a:r>
            <a:endParaRPr kumimoji="1" lang="en-US" altLang="zh-CN" sz="2200" b="1" dirty="0">
              <a:solidFill>
                <a:schemeClr val="lt1"/>
              </a:solidFill>
              <a:sym typeface="+mn-ea"/>
            </a:endParaRPr>
          </a:p>
        </p:txBody>
      </p:sp>
      <p:sp>
        <p:nvSpPr>
          <p:cNvPr id="17" name="文本框 16"/>
          <p:cNvSpPr txBox="1"/>
          <p:nvPr>
            <p:custDataLst>
              <p:tags r:id="rId2"/>
            </p:custDataLst>
          </p:nvPr>
        </p:nvSpPr>
        <p:spPr>
          <a:xfrm>
            <a:off x="173355" y="5050790"/>
            <a:ext cx="1551940" cy="439420"/>
          </a:xfrm>
          <a:prstGeom prst="rect">
            <a:avLst/>
          </a:prstGeom>
          <a:solidFill>
            <a:srgbClr val="0070C0"/>
          </a:solidFill>
        </p:spPr>
        <p:txBody>
          <a:bodyPr wrap="square" rtlCol="0" anchor="t">
            <a:noAutofit/>
          </a:bodyPr>
          <a:p>
            <a:pPr lvl="0" algn="l">
              <a:buClrTx/>
              <a:buSzTx/>
              <a:buFontTx/>
            </a:pPr>
            <a:r>
              <a:rPr kumimoji="1" lang="en-US" altLang="zh-CN" sz="2200" b="1" dirty="0">
                <a:solidFill>
                  <a:schemeClr val="lt1"/>
                </a:solidFill>
                <a:sym typeface="+mn-ea"/>
              </a:rPr>
              <a:t>      GIST</a:t>
            </a:r>
            <a:endParaRPr kumimoji="1" lang="en-US" altLang="zh-CN" sz="2200" b="1" dirty="0">
              <a:solidFill>
                <a:schemeClr val="lt1"/>
              </a:solidFill>
              <a:sym typeface="+mn-ea"/>
            </a:endParaRPr>
          </a:p>
        </p:txBody>
      </p:sp>
      <p:pic>
        <p:nvPicPr>
          <p:cNvPr id="6" name="图片 5"/>
          <p:cNvPicPr>
            <a:picLocks noChangeAspect="1"/>
          </p:cNvPicPr>
          <p:nvPr/>
        </p:nvPicPr>
        <p:blipFill>
          <a:blip r:embed="rId3"/>
          <a:stretch>
            <a:fillRect/>
          </a:stretch>
        </p:blipFill>
        <p:spPr>
          <a:xfrm>
            <a:off x="1866265" y="2385695"/>
            <a:ext cx="478155" cy="318135"/>
          </a:xfrm>
          <a:prstGeom prst="rect">
            <a:avLst/>
          </a:prstGeom>
        </p:spPr>
      </p:pic>
      <p:pic>
        <p:nvPicPr>
          <p:cNvPr id="8" name="图片 7"/>
          <p:cNvPicPr>
            <a:picLocks noChangeAspect="1"/>
          </p:cNvPicPr>
          <p:nvPr/>
        </p:nvPicPr>
        <p:blipFill>
          <a:blip r:embed="rId3"/>
          <a:stretch>
            <a:fillRect/>
          </a:stretch>
        </p:blipFill>
        <p:spPr>
          <a:xfrm>
            <a:off x="1864360" y="4508500"/>
            <a:ext cx="480060" cy="319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463550"/>
            <a:ext cx="11944350" cy="54889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ink</a:t>
            </a:r>
            <a:r>
              <a:rPr lang="en-US" altLang="zh-CN" sz="2800">
                <a:latin typeface="Times New Roman" panose="02020603050405020304" charset="0"/>
                <a:ea typeface="华文中宋" panose="02010600040101010101" charset="-122"/>
                <a:cs typeface="Times New Roman" panose="02020603050405020304" charset="0"/>
                <a:sym typeface="+mn-ea"/>
              </a:rPr>
              <a:t>:  to sign a document, especially a contract</a:t>
            </a:r>
            <a:r>
              <a:rPr lang="en-US"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签署，签订（合同等）</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A formal contract is inked which is renewable annually.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签署的一份正式合同每年可续签一次</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limbo</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sym typeface="+mn-ea"/>
              </a:rPr>
              <a:t>a situation in which you are not certain what to do next, cannot take action, etc.,</a:t>
            </a:r>
            <a:r>
              <a:rPr lang="en-US"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（尤指因等待他人作决定）处于不定状态</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His life seemed stuck in limbo; he could not go forward and he could not go back.</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lang="zh-CN" altLang="en-US" sz="2800">
                <a:latin typeface="华文中宋" panose="02010600040101010101" charset="-122"/>
                <a:ea typeface="华文中宋" panose="02010600040101010101" charset="-122"/>
                <a:cs typeface="华文中宋" panose="02010600040101010101" charset="-122"/>
              </a:rPr>
              <a:t>他的生活好像陷入了不知所措的境地，进退两难</a:t>
            </a:r>
            <a:r>
              <a:rPr sz="2800">
                <a:latin typeface="华文中宋" panose="02010600040101010101" charset="-122"/>
                <a:ea typeface="华文中宋" panose="02010600040101010101" charset="-122"/>
                <a:cs typeface="华文中宋" panose="02010600040101010101" charset="-122"/>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2557145"/>
            <a:ext cx="92100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group has just inked a $10 million deal.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6700" y="6378575"/>
            <a:ext cx="8658225" cy="953135"/>
          </a:xfrm>
          <a:prstGeom prst="rect">
            <a:avLst/>
          </a:prstGeom>
          <a:noFill/>
        </p:spPr>
        <p:txBody>
          <a:bodyPr wrap="square" rtlCol="0">
            <a:spAutoFit/>
          </a:bodyPr>
          <a:lstStyle/>
          <a:p>
            <a:r>
              <a:rPr lang="en-US" altLang="zh-CN" sz="2800">
                <a:solidFill>
                  <a:srgbClr val="FF0000"/>
                </a:solidFill>
                <a:latin typeface="Times New Roman" panose="02020603050405020304" charset="0"/>
                <a:cs typeface="Times New Roman" panose="02020603050405020304" charset="0"/>
              </a:rPr>
              <a:t>The negotiations have been in limbo since mid-December.</a:t>
            </a:r>
            <a:endParaRPr lang="en-US" altLang="zh-CN" sz="2800">
              <a:solidFill>
                <a:srgbClr val="FF0000"/>
              </a:solidFill>
              <a:latin typeface="Times New Roman" panose="02020603050405020304" charset="0"/>
              <a:cs typeface="Times New Roman" panose="02020603050405020304" charset="0"/>
            </a:endParaRPr>
          </a:p>
          <a:p>
            <a:r>
              <a:rPr lang="en-US" sz="2800">
                <a:solidFill>
                  <a:srgbClr val="FF0000"/>
                </a:solidFill>
                <a:latin typeface="Times New Roman" panose="02020603050405020304" charset="0"/>
                <a:cs typeface="Times New Roman" panose="02020603050405020304" charset="0"/>
              </a:rPr>
              <a: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035175"/>
            <a:ext cx="7294245" cy="521970"/>
          </a:xfrm>
          <a:prstGeom prst="rect">
            <a:avLst/>
          </a:prstGeom>
          <a:noFill/>
        </p:spPr>
        <p:txBody>
          <a:bodyPr wrap="square" rtlCol="0" anchor="t">
            <a:spAutoFit/>
          </a:bodyPr>
          <a:lstStyle/>
          <a:p>
            <a:r>
              <a:rPr lang="zh-CN" altLang="en-US" sz="2800">
                <a:ea typeface="华文中宋" panose="02010600040101010101" charset="-122"/>
              </a:rPr>
              <a:t>这个集团刚刚签订了一份</a:t>
            </a:r>
            <a:r>
              <a:rPr lang="en-US" altLang="zh-CN" sz="2800">
                <a:ea typeface="华文中宋" panose="02010600040101010101" charset="-122"/>
              </a:rPr>
              <a:t>1 000</a:t>
            </a:r>
            <a:r>
              <a:rPr lang="zh-CN" altLang="en-US" sz="2800">
                <a:ea typeface="华文中宋" panose="02010600040101010101" charset="-122"/>
              </a:rPr>
              <a:t>万元的协议。</a:t>
            </a:r>
            <a:endParaRPr lang="zh-CN" altLang="en-US" sz="2800">
              <a:ea typeface="华文中宋" panose="02010600040101010101" charset="-122"/>
            </a:endParaRPr>
          </a:p>
        </p:txBody>
      </p:sp>
      <p:cxnSp>
        <p:nvCxnSpPr>
          <p:cNvPr id="3145728" name="直接连接符 8"/>
          <p:cNvCxnSpPr/>
          <p:nvPr/>
        </p:nvCxnSpPr>
        <p:spPr>
          <a:xfrm>
            <a:off x="211455" y="3024505"/>
            <a:ext cx="6678295"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800215"/>
            <a:ext cx="8261350" cy="82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929630"/>
            <a:ext cx="8297545" cy="521970"/>
          </a:xfrm>
          <a:prstGeom prst="rect">
            <a:avLst/>
          </a:prstGeom>
          <a:noFill/>
        </p:spPr>
        <p:txBody>
          <a:bodyPr wrap="square" rtlCol="0" anchor="t">
            <a:spAutoFit/>
          </a:bodyPr>
          <a:p>
            <a:r>
              <a:rPr lang="zh-CN" altLang="en-US" sz="2800">
                <a:ea typeface="华文中宋" panose="02010600040101010101" charset="-122"/>
              </a:rPr>
              <a:t>谈判自</a:t>
            </a:r>
            <a:r>
              <a:rPr lang="en-US" altLang="zh-CN" sz="2800">
                <a:ea typeface="华文中宋" panose="02010600040101010101" charset="-122"/>
              </a:rPr>
              <a:t>12</a:t>
            </a:r>
            <a:r>
              <a:rPr lang="zh-CN" altLang="en-US" sz="2800">
                <a:ea typeface="华文中宋" panose="02010600040101010101" charset="-122"/>
              </a:rPr>
              <a:t>月中旬已陷入了僵局。</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871980" cy="506730"/>
          </a:xfrm>
          <a:prstGeom prst="rect">
            <a:avLst/>
          </a:prstGeom>
          <a:solidFill>
            <a:schemeClr val="accent6"/>
          </a:solidFill>
        </p:spPr>
        <p:txBody>
          <a:bodyPr wrap="square" rtlCol="0">
            <a:spAutoFit/>
          </a:bodyPr>
          <a:p>
            <a:pPr lvl="0" algn="l">
              <a:buClrTx/>
              <a:buSzTx/>
              <a:buFontTx/>
            </a:pPr>
            <a:r>
              <a:rPr kumimoji="1" lang="en-US" altLang="zh-CN" sz="2700" b="1" dirty="0">
                <a:solidFill>
                  <a:schemeClr val="lt1"/>
                </a:solidFill>
                <a:latin typeface="Times New Roman" panose="02020603050405020304" charset="0"/>
                <a:cs typeface="Times New Roman" panose="02020603050405020304" charset="0"/>
                <a:sym typeface="+mn-ea"/>
              </a:rPr>
              <a:t>Vocabulary</a:t>
            </a:r>
            <a:endParaRPr kumimoji="1" lang="en-US" altLang="zh-CN" sz="27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01739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25425" y="5923915"/>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8"/>
                                        </p:tgtEl>
                                        <p:attrNameLst>
                                          <p:attrName>style.visibility</p:attrName>
                                        </p:attrNameLst>
                                      </p:cBhvr>
                                      <p:to>
                                        <p:strVal val="visible"/>
                                      </p:to>
                                    </p:set>
                                    <p:animEffect transition="in" filter="blinds(horizontal)">
                                      <p:cBhvr>
                                        <p:cTn id="12" dur="500"/>
                                        <p:tgtEl>
                                          <p:spTgt spid="1048608"/>
                                        </p:tgtEl>
                                      </p:cBhvr>
                                    </p:animEffect>
                                  </p:childTnLst>
                                </p:cTn>
                              </p:par>
                              <p:par>
                                <p:cTn id="13" presetID="3" presetClass="entr" presetSubtype="10" fill="hold" nodeType="withEffect">
                                  <p:stCondLst>
                                    <p:cond delay="0"/>
                                  </p:stCondLst>
                                  <p:childTnLst>
                                    <p:set>
                                      <p:cBhvr>
                                        <p:cTn id="14" dur="1" fill="hold">
                                          <p:stCondLst>
                                            <p:cond delay="0"/>
                                          </p:stCondLst>
                                        </p:cTn>
                                        <p:tgtEl>
                                          <p:spTgt spid="3145728"/>
                                        </p:tgtEl>
                                        <p:attrNameLst>
                                          <p:attrName>style.visibility</p:attrName>
                                        </p:attrNameLst>
                                      </p:cBhvr>
                                      <p:to>
                                        <p:strVal val="visible"/>
                                      </p:to>
                                    </p:set>
                                    <p:animEffect transition="in" filter="blinds(horizontal)">
                                      <p:cBhvr>
                                        <p:cTn id="15" dur="500"/>
                                        <p:tgtEl>
                                          <p:spTgt spid="314572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145729"/>
                                        </p:tgtEl>
                                        <p:attrNameLst>
                                          <p:attrName>style.visibility</p:attrName>
                                        </p:attrNameLst>
                                      </p:cBhvr>
                                      <p:to>
                                        <p:strVal val="visible"/>
                                      </p:to>
                                    </p:set>
                                    <p:animEffect transition="in" filter="wipe(down)">
                                      <p:cBhvr>
                                        <p:cTn id="28" dur="500"/>
                                        <p:tgtEl>
                                          <p:spTgt spid="314572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linds(horizontal)">
                                      <p:cBhvr>
                                        <p:cTn id="31" dur="500"/>
                                        <p:tgtEl>
                                          <p:spTgt spid="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linds(horizont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7"/>
                                        </p:tgtEl>
                                        <p:attrNameLst>
                                          <p:attrName>style.visibility</p:attrName>
                                        </p:attrNameLst>
                                      </p:cBhvr>
                                      <p:to>
                                        <p:strVal val="visible"/>
                                      </p:to>
                                    </p:set>
                                    <p:animEffect transition="in" filter="blinds(horizontal)">
                                      <p:cBhvr>
                                        <p:cTn id="39"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51650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32485"/>
            <a:ext cx="11502390" cy="1198880"/>
          </a:xfrm>
          <a:prstGeom prst="rect">
            <a:avLst/>
          </a:prstGeom>
          <a:noFill/>
        </p:spPr>
        <p:txBody>
          <a:bodyPr wrap="square">
            <a:spAutoFit/>
          </a:bodyPr>
          <a:lstStyle/>
          <a:p>
            <a:pPr algn="l"/>
            <a:r>
              <a:rPr lang="en-US" altLang="zh-CN" sz="2400">
                <a:latin typeface="Times New Roman" panose="02020603050405020304" charset="0"/>
                <a:cs typeface="Times New Roman" panose="02020603050405020304" charset="0"/>
                <a:sym typeface="+mn-ea"/>
              </a:rPr>
              <a:t>After the parks commission agreement, the stable of hand-carved basswood and poplar horses will spin under city auspices, part of a broader restoration of the section of the park, which is slated to be completed ahead of the Olympic Games in 2028.</a:t>
            </a:r>
            <a:endParaRPr lang="en-US" altLang="zh-CN" sz="2400">
              <a:latin typeface="Times New Roman" panose="02020603050405020304" charset="0"/>
              <a:cs typeface="Times New Roman" panose="02020603050405020304" charset="0"/>
              <a:sym typeface="+mn-ea"/>
            </a:endParaRPr>
          </a:p>
        </p:txBody>
      </p:sp>
      <p:sp>
        <p:nvSpPr>
          <p:cNvPr id="10" name="文本框 9"/>
          <p:cNvSpPr txBox="1"/>
          <p:nvPr/>
        </p:nvSpPr>
        <p:spPr>
          <a:xfrm>
            <a:off x="284480" y="2072640"/>
            <a:ext cx="11611610" cy="768350"/>
          </a:xfrm>
          <a:prstGeom prst="rect">
            <a:avLst/>
          </a:prstGeom>
          <a:noFill/>
        </p:spPr>
        <p:txBody>
          <a:bodyPr wrap="square" rtlCol="0">
            <a:spAutoFit/>
          </a:bodyPr>
          <a:lstStyle/>
          <a:p>
            <a:pPr algn="l">
              <a:buClrTx/>
              <a:buSzTx/>
              <a:buFontTx/>
            </a:pPr>
            <a:r>
              <a:rPr lang="zh-CN" altLang="en-US" sz="2200">
                <a:latin typeface="Times New Roman" panose="02020603050405020304" charset="0"/>
                <a:ea typeface="华文中宋" panose="02010600040101010101" charset="-122"/>
                <a:cs typeface="Times New Roman" panose="02020603050405020304" charset="0"/>
              </a:rPr>
              <a:t>在公园管理委员会达成协议后，这批由手工雕刻的椴木和杨木制成的马匹将在市政府的支持下旋转起来，这是公园这一区域更广泛修复工作的一部分，预计将在</a:t>
            </a:r>
            <a:r>
              <a:rPr lang="en-US" altLang="zh-CN" sz="2200">
                <a:latin typeface="Times New Roman" panose="02020603050405020304" charset="0"/>
                <a:ea typeface="华文中宋" panose="02010600040101010101" charset="-122"/>
                <a:cs typeface="Times New Roman" panose="02020603050405020304" charset="0"/>
              </a:rPr>
              <a:t> 2028 </a:t>
            </a:r>
            <a:r>
              <a:rPr lang="zh-CN" altLang="en-US" sz="2200">
                <a:latin typeface="Times New Roman" panose="02020603050405020304" charset="0"/>
                <a:ea typeface="华文中宋" panose="02010600040101010101" charset="-122"/>
                <a:cs typeface="Times New Roman" panose="02020603050405020304" charset="0"/>
              </a:rPr>
              <a:t>年奥运会之前完工</a:t>
            </a:r>
            <a:r>
              <a:rPr sz="2200">
                <a:latin typeface="Times New Roman" panose="02020603050405020304" charset="0"/>
                <a:ea typeface="华文中宋" panose="02010600040101010101" charset="-122"/>
                <a:cs typeface="Times New Roman" panose="02020603050405020304" charset="0"/>
              </a:rPr>
              <a:t>。</a:t>
            </a:r>
            <a:endParaRPr sz="22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900170"/>
            <a:ext cx="11751310" cy="247015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4077335"/>
            <a:ext cx="11603355" cy="1198880"/>
          </a:xfrm>
          <a:prstGeom prst="rect">
            <a:avLst/>
          </a:prstGeom>
          <a:noFill/>
        </p:spPr>
        <p:txBody>
          <a:bodyPr wrap="square">
            <a:spAutoFit/>
          </a:bodyPr>
          <a:lstStyle/>
          <a:p>
            <a:pPr algn="l"/>
            <a:r>
              <a:rPr lang="en-US" altLang="zh-CN" sz="2400">
                <a:latin typeface="Times New Roman" panose="02020603050405020304" charset="0"/>
                <a:cs typeface="Times New Roman" panose="02020603050405020304" charset="0"/>
                <a:sym typeface="+mn-ea"/>
              </a:rPr>
              <a:t>“Walt Disney regularly frequented the Merry-Go-Round on Saturdays, watching his daughters ride around and daydreaming of one day creating his own theme park,” the city agreement said</a:t>
            </a:r>
            <a:r>
              <a:rPr sz="2400">
                <a:latin typeface="Times New Roman" panose="02020603050405020304" charset="0"/>
                <a:cs typeface="Times New Roman" panose="02020603050405020304" charset="0"/>
                <a:sym typeface="+mn-ea"/>
              </a:rPr>
              <a:t>.</a:t>
            </a:r>
            <a:endParaRPr sz="2400">
              <a:latin typeface="Times New Roman" panose="02020603050405020304" charset="0"/>
              <a:cs typeface="Times New Roman" panose="02020603050405020304" charset="0"/>
              <a:sym typeface="+mn-ea"/>
            </a:endParaRPr>
          </a:p>
        </p:txBody>
      </p:sp>
      <p:sp>
        <p:nvSpPr>
          <p:cNvPr id="14" name="文本框 13"/>
          <p:cNvSpPr txBox="1"/>
          <p:nvPr/>
        </p:nvSpPr>
        <p:spPr>
          <a:xfrm>
            <a:off x="461010" y="5276215"/>
            <a:ext cx="11319510" cy="768350"/>
          </a:xfrm>
          <a:prstGeom prst="rect">
            <a:avLst/>
          </a:prstGeom>
          <a:noFill/>
        </p:spPr>
        <p:txBody>
          <a:bodyPr wrap="square" rtlCol="0">
            <a:spAutoFit/>
          </a:bodyPr>
          <a:lstStyle/>
          <a:p>
            <a:pPr algn="l">
              <a:buClrTx/>
              <a:buSzTx/>
              <a:buFontTx/>
            </a:pPr>
            <a:r>
              <a:rPr lang="zh-CN" altLang="en-US" sz="2200">
                <a:latin typeface="Times New Roman" panose="02020603050405020304" charset="0"/>
                <a:ea typeface="华文中宋" panose="02010600040101010101" charset="-122"/>
                <a:cs typeface="Times New Roman" panose="02020603050405020304" charset="0"/>
              </a:rPr>
              <a:t>该市协议称：</a:t>
            </a:r>
            <a:r>
              <a:rPr lang="en-US" altLang="zh-CN" sz="2200">
                <a:latin typeface="Times New Roman" panose="02020603050405020304" charset="0"/>
                <a:ea typeface="华文中宋" panose="02010600040101010101" charset="-122"/>
                <a:cs typeface="Times New Roman" panose="02020603050405020304" charset="0"/>
              </a:rPr>
              <a:t>“</a:t>
            </a:r>
            <a:r>
              <a:rPr lang="zh-CN" altLang="en-US" sz="2200">
                <a:latin typeface="Times New Roman" panose="02020603050405020304" charset="0"/>
                <a:ea typeface="华文中宋" panose="02010600040101010101" charset="-122"/>
                <a:cs typeface="Times New Roman" panose="02020603050405020304" charset="0"/>
              </a:rPr>
              <a:t>沃尔特</a:t>
            </a:r>
            <a:r>
              <a:rPr lang="en-US" altLang="zh-CN" sz="2200">
                <a:latin typeface="Times New Roman" panose="02020603050405020304" charset="0"/>
                <a:ea typeface="华文中宋" panose="02010600040101010101" charset="-122"/>
                <a:cs typeface="Times New Roman" panose="02020603050405020304" charset="0"/>
              </a:rPr>
              <a:t>·</a:t>
            </a:r>
            <a:r>
              <a:rPr lang="zh-CN" altLang="en-US" sz="2200">
                <a:latin typeface="Times New Roman" panose="02020603050405020304" charset="0"/>
                <a:ea typeface="华文中宋" panose="02010600040101010101" charset="-122"/>
                <a:cs typeface="Times New Roman" panose="02020603050405020304" charset="0"/>
              </a:rPr>
              <a:t>迪士尼经常在周六光顾旋转木马，看着女儿们一圈圈地骑着，梦想着有朝一日能创建自己的主题公园。</a:t>
            </a:r>
            <a:r>
              <a:rPr lang="en-US" altLang="zh-CN" sz="2200">
                <a:latin typeface="Times New Roman" panose="02020603050405020304" charset="0"/>
                <a:ea typeface="华文中宋" panose="02010600040101010101" charset="-122"/>
                <a:cs typeface="Times New Roman" panose="02020603050405020304" charset="0"/>
              </a:rPr>
              <a:t>”</a:t>
            </a:r>
            <a:endParaRPr sz="22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1075690" y="217805"/>
            <a:ext cx="10040620" cy="1014730"/>
          </a:xfrm>
          <a:prstGeom prst="rect">
            <a:avLst/>
          </a:prstGeom>
          <a:noFill/>
        </p:spPr>
        <p:txBody>
          <a:bodyPr wrap="square" rtlCol="0" anchor="t">
            <a:spAutoFit/>
          </a:bodyPr>
          <a:p>
            <a:pPr algn="ctr">
              <a:buClrTx/>
              <a:buSzTx/>
              <a:buFontTx/>
            </a:pPr>
            <a:r>
              <a:rPr lang="en-US" altLang="zh-CN" sz="3200" b="1">
                <a:sym typeface="+mn-ea"/>
              </a:rPr>
              <a:t>3. Ash trees fight back</a:t>
            </a:r>
            <a:endParaRPr lang="en-US" altLang="zh-CN" sz="3200" b="1">
              <a:sym typeface="+mn-ea"/>
            </a:endParaRPr>
          </a:p>
          <a:p>
            <a:pPr algn="ctr">
              <a:buClrTx/>
              <a:buSzTx/>
              <a:buFontTx/>
            </a:pPr>
            <a:r>
              <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白蜡树奋起反抗</a:t>
            </a:r>
            <a:endParaRPr lang="en-US" alt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3" name="图片 2"/>
          <p:cNvPicPr>
            <a:picLocks noChangeAspect="1"/>
          </p:cNvPicPr>
          <p:nvPr/>
        </p:nvPicPr>
        <p:blipFill>
          <a:blip r:embed="rId1"/>
          <a:srcRect t="11947"/>
          <a:stretch>
            <a:fillRect/>
          </a:stretch>
        </p:blipFill>
        <p:spPr>
          <a:xfrm>
            <a:off x="2045970" y="1402715"/>
            <a:ext cx="8100060" cy="475488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8415" y="445135"/>
            <a:ext cx="12210415" cy="6462395"/>
          </a:xfrm>
          <a:prstGeom prst="rect">
            <a:avLst/>
          </a:prstGeom>
          <a:noFill/>
        </p:spPr>
        <p:txBody>
          <a:bodyPr wrap="square" rtlCol="0" anchor="t">
            <a:spAutoFit/>
          </a:bodyPr>
          <a:p>
            <a:pPr indent="0" fontAlgn="auto">
              <a:lnSpc>
                <a:spcPct val="100000"/>
              </a:lnSpc>
            </a:pPr>
            <a:r>
              <a:rPr lang="en-US" altLang="zh-CN" sz="2300">
                <a:latin typeface="Times New Roman" panose="02020603050405020304" charset="0"/>
                <a:cs typeface="Times New Roman" panose="02020603050405020304" charset="0"/>
              </a:rPr>
              <a:t>    With more than 150 million individual trees in Britain, the ash is a significant species in our woodlands. But for more than a decade it has been heavily impacted by ash dieback, a fungus that originated in Asia. It had been predicted that up to 85 percent of all UK ash trees will </a:t>
            </a:r>
            <a:r>
              <a:rPr lang="en-US" altLang="zh-CN" sz="2300" u="sng">
                <a:solidFill>
                  <a:srgbClr val="0000FF"/>
                </a:solidFill>
                <a:latin typeface="Times New Roman" panose="02020603050405020304" charset="0"/>
                <a:cs typeface="Times New Roman" panose="02020603050405020304" charset="0"/>
              </a:rPr>
              <a:t>succumb</a:t>
            </a:r>
            <a:r>
              <a:rPr lang="en-US" altLang="zh-CN" sz="2300">
                <a:solidFill>
                  <a:srgbClr val="0000FF"/>
                </a:solidFill>
                <a:latin typeface="Times New Roman" panose="02020603050405020304" charset="0"/>
                <a:cs typeface="Times New Roman" panose="02020603050405020304" charset="0"/>
              </a:rPr>
              <a:t> </a:t>
            </a:r>
            <a:r>
              <a:rPr lang="en-US" altLang="zh-CN" sz="2300">
                <a:latin typeface="Times New Roman" panose="02020603050405020304" charset="0"/>
                <a:cs typeface="Times New Roman" panose="02020603050405020304" charset="0"/>
              </a:rPr>
              <a:t>to the disease – but now there are signs that ash is evolving resistance to the fungus. A study carried out by scientists at Kew Gardens and Queen Mary University of London has found subtle changes in the DNA of new generations of trees that may allow them to </a:t>
            </a:r>
            <a:r>
              <a:rPr lang="en-US" altLang="zh-CN" sz="2300">
                <a:solidFill>
                  <a:srgbClr val="0000FF"/>
                </a:solidFill>
                <a:latin typeface="Times New Roman" panose="02020603050405020304" charset="0"/>
                <a:cs typeface="Times New Roman" panose="02020603050405020304" charset="0"/>
              </a:rPr>
              <a:t>outwit </a:t>
            </a:r>
            <a:r>
              <a:rPr lang="en-US" altLang="zh-CN" sz="2300">
                <a:latin typeface="Times New Roman" panose="02020603050405020304" charset="0"/>
                <a:cs typeface="Times New Roman" panose="02020603050405020304" charset="0"/>
              </a:rPr>
              <a:t>it.</a:t>
            </a:r>
            <a:endParaRPr lang="en-US" altLang="zh-CN" sz="2300">
              <a:latin typeface="Times New Roman" panose="02020603050405020304" charset="0"/>
              <a:cs typeface="Times New Roman" panose="02020603050405020304" charset="0"/>
            </a:endParaRPr>
          </a:p>
          <a:p>
            <a:pPr indent="0" fontAlgn="auto">
              <a:lnSpc>
                <a:spcPct val="100000"/>
              </a:lnSpc>
            </a:pPr>
            <a:r>
              <a:rPr lang="en-US" altLang="zh-CN" sz="2300">
                <a:latin typeface="Times New Roman" panose="02020603050405020304" charset="0"/>
                <a:cs typeface="Times New Roman" panose="02020603050405020304" charset="0"/>
              </a:rPr>
              <a:t>    Richard Buggs, professor of evolutionary genomics at Queen Mary, says the findings suggest the ash will not – as once feared – go the way of the elm tree, which has all but disappeared from the British countryside as a result of Dutch elm disease. “Ash trees are showing a very different dynamic because they produce an abundance of seedlings upon which natural selection can act when they are still young,” he says. A single tree can produce 100,000 of its distinctive ash ‘keys’, sometimes called helicopter seeds, every other year.</a:t>
            </a:r>
            <a:endParaRPr lang="en-US" altLang="zh-CN" sz="2300">
              <a:latin typeface="Times New Roman" panose="02020603050405020304" charset="0"/>
              <a:cs typeface="Times New Roman" panose="02020603050405020304" charset="0"/>
            </a:endParaRPr>
          </a:p>
          <a:p>
            <a:pPr indent="0" fontAlgn="auto">
              <a:lnSpc>
                <a:spcPct val="100000"/>
              </a:lnSpc>
            </a:pPr>
            <a:r>
              <a:rPr lang="en-US" altLang="zh-CN" sz="2300">
                <a:latin typeface="Times New Roman" panose="02020603050405020304" charset="0"/>
                <a:cs typeface="Times New Roman" panose="02020603050405020304" charset="0"/>
              </a:rPr>
              <a:t>    The ash dieback fungus was first spotted in Europe about 30 years ago, and identified in Britain in 2012. Signs of the disease are orange-brown lesions where branches meet the trunk, dead shoots and branches, and black and wilting leaves.</a:t>
            </a:r>
            <a:endParaRPr lang="en-US" altLang="zh-CN" sz="2300">
              <a:latin typeface="Times New Roman" panose="02020603050405020304" charset="0"/>
              <a:cs typeface="Times New Roman" panose="02020603050405020304" charset="0"/>
            </a:endParaRPr>
          </a:p>
          <a:p>
            <a:pPr indent="0" fontAlgn="auto">
              <a:lnSpc>
                <a:spcPct val="100000"/>
              </a:lnSpc>
            </a:pPr>
            <a:r>
              <a:rPr lang="en-US" altLang="zh-CN" sz="2300">
                <a:latin typeface="Times New Roman" panose="02020603050405020304" charset="0"/>
                <a:cs typeface="Times New Roman" panose="02020603050405020304" charset="0"/>
              </a:rPr>
              <a:t>    Ash trees are regarded as a keystone species in woodland habitats. More than 950 species depend on them and it’s been estimated that the total cost of ash dieback to the UK economy in lost ecosystem services will be </a:t>
            </a:r>
            <a:r>
              <a:rPr lang="en-US" altLang="en-US" sz="2300">
                <a:latin typeface="Times New Roman" panose="02020603050405020304" charset="0"/>
                <a:cs typeface="Times New Roman" panose="02020603050405020304" charset="0"/>
              </a:rPr>
              <a:t>£</a:t>
            </a:r>
            <a:r>
              <a:rPr lang="en-US" altLang="zh-CN" sz="2300">
                <a:latin typeface="Times New Roman" panose="02020603050405020304" charset="0"/>
                <a:cs typeface="Times New Roman" panose="02020603050405020304" charset="0"/>
              </a:rPr>
              <a:t>15 billion over 100 years.</a:t>
            </a:r>
            <a:endParaRPr lang="en-US" altLang="zh-CN" sz="23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334264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Reading Comprehension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3846830" y="0"/>
            <a:ext cx="6337935" cy="445135"/>
          </a:xfrm>
          <a:prstGeom prst="rect">
            <a:avLst/>
          </a:prstGeom>
          <a:noFill/>
        </p:spPr>
        <p:txBody>
          <a:bodyPr wrap="square" rtlCol="0" anchor="t">
            <a:spAutoFit/>
          </a:bodyPr>
          <a:p>
            <a:pPr algn="l">
              <a:buClrTx/>
              <a:buSzTx/>
              <a:buFontTx/>
            </a:pPr>
            <a:r>
              <a:rPr lang="en-US" altLang="zh-CN" sz="2300" b="1" i="1">
                <a:solidFill>
                  <a:srgbClr val="ED7D31"/>
                </a:solidFill>
                <a:latin typeface="微软雅黑" panose="020B0503020204020204" charset="-122"/>
                <a:ea typeface="微软雅黑" panose="020B0503020204020204" charset="-122"/>
                <a:cs typeface="微软雅黑" panose="020B0503020204020204" charset="-122"/>
                <a:sym typeface="+mn-ea"/>
              </a:rPr>
              <a:t>BBC Wildlife</a:t>
            </a:r>
            <a:r>
              <a:rPr lang="zh-CN" altLang="en-US" sz="2300" b="1">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rPr>
              <a:t>September, 2025 P17)</a:t>
            </a:r>
            <a:endPar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custDataLst>
              <p:tags r:id="rId1"/>
            </p:custDataLst>
          </p:nvPr>
        </p:nvSpPr>
        <p:spPr>
          <a:xfrm>
            <a:off x="2037715" y="2482215"/>
            <a:ext cx="8441690" cy="1886585"/>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2. What is a key reason that ash trees might avoid the fate of elm trees?</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A. They are treated with a new effective fungicide.</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B. They produce a large number of seeds for natural selection.</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C. They are being protected in special government reserves.</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D. They have been completely removed from infected areas.</a:t>
            </a:r>
            <a:endParaRPr lang="en-US" altLang="zh-CN" sz="20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custDataLst>
              <p:tags r:id="rId2"/>
            </p:custDataLst>
          </p:nvPr>
        </p:nvSpPr>
        <p:spPr>
          <a:xfrm>
            <a:off x="2037715" y="978535"/>
            <a:ext cx="8441690" cy="1014730"/>
          </a:xfrm>
          <a:prstGeom prst="rect">
            <a:avLst/>
          </a:prstGeom>
          <a:solidFill>
            <a:schemeClr val="bg2"/>
          </a:solidFill>
          <a:ln w="34925" cmpd="sng">
            <a:noFill/>
            <a:prstDash val="sysDash"/>
          </a:ln>
        </p:spPr>
        <p:txBody>
          <a:bodyPr wrap="square">
            <a:spAutoFit/>
          </a:bodyPr>
          <a:p>
            <a:pPr indent="0" algn="just" fontAlgn="auto">
              <a:lnSpc>
                <a:spcPct val="150000"/>
              </a:lnSpc>
            </a:pPr>
            <a:r>
              <a:rPr lang="en-US" altLang="zh-CN" sz="2000" b="0" i="0" smtClean="0">
                <a:latin typeface="Times New Roman" panose="02020603050405020304" charset="0"/>
                <a:ea typeface="华文中宋" panose="02010600040101010101" charset="-122"/>
                <a:cs typeface="Times New Roman" panose="02020603050405020304" charset="0"/>
              </a:rPr>
              <a:t>1. The word “succumb” in paragraph 1 is closest in meaning to ________.</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000" b="0" i="0" smtClean="0">
                <a:latin typeface="Times New Roman" panose="02020603050405020304" charset="0"/>
                <a:ea typeface="华文中宋" panose="02010600040101010101" charset="-122"/>
                <a:cs typeface="Times New Roman" panose="02020603050405020304" charset="0"/>
              </a:rPr>
              <a:t>A. resist           B. yield                C. adapt                 D. contribute</a:t>
            </a:r>
            <a:endParaRPr lang="en-US" altLang="zh-CN" sz="2000" b="0" i="0" smtClean="0">
              <a:latin typeface="Times New Roman" panose="02020603050405020304" charset="0"/>
              <a:ea typeface="华文中宋" panose="02010600040101010101" charset="-122"/>
              <a:cs typeface="Times New Roman" panose="02020603050405020304" charset="0"/>
            </a:endParaRPr>
          </a:p>
        </p:txBody>
      </p:sp>
      <p:pic>
        <p:nvPicPr>
          <p:cNvPr id="6" name="图片 5"/>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2037715" y="4893945"/>
            <a:ext cx="379466" cy="396000"/>
          </a:xfrm>
          <a:prstGeom prst="rect">
            <a:avLst/>
          </a:prstGeom>
        </p:spPr>
      </p:pic>
      <p:pic>
        <p:nvPicPr>
          <p:cNvPr id="8" name="图片 7"/>
          <p:cNvPicPr>
            <a:picLocks noChangeAspect="1"/>
          </p:cNvPicPr>
          <p:nvPr>
            <p:custDataLst>
              <p:tags r:id="rId5"/>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1922145" y="3245485"/>
            <a:ext cx="379466" cy="396000"/>
          </a:xfrm>
          <a:prstGeom prst="rect">
            <a:avLst/>
          </a:prstGeom>
        </p:spPr>
      </p:pic>
      <p:sp>
        <p:nvSpPr>
          <p:cNvPr id="13" name="矩形 12"/>
          <p:cNvSpPr/>
          <p:nvPr>
            <p:custDataLst>
              <p:tags r:id="rId6"/>
            </p:custDataLst>
          </p:nvPr>
        </p:nvSpPr>
        <p:spPr>
          <a:xfrm>
            <a:off x="2037080" y="4857750"/>
            <a:ext cx="8442325" cy="1886585"/>
          </a:xfrm>
          <a:prstGeom prst="rect">
            <a:avLst/>
          </a:prstGeom>
          <a:solidFill>
            <a:schemeClr val="accent6">
              <a:lumMod val="20000"/>
              <a:lumOff val="80000"/>
            </a:schemeClr>
          </a:solidFill>
          <a:ln w="34925" cmpd="sng">
            <a:noFill/>
            <a:prstDash val="sysDash"/>
          </a:ln>
        </p:spPr>
        <p:txBody>
          <a:bodyPr wrap="square" rtlCol="0" anchor="t">
            <a:spAutoFit/>
          </a:bodyPr>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3. Which of the following is the best title for the text?</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A. The Economic Crisis Caused by Tree Diseases</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B. The Total Disappearance of British Elm Trees</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C. A New Fungus Threatening European Woodlands</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D. Hope for Ash Trees: Evolution Fights Back Against Disease</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p:txBody>
      </p:sp>
      <p:pic>
        <p:nvPicPr>
          <p:cNvPr id="12" name="图片 11"/>
          <p:cNvPicPr>
            <a:picLocks noChangeAspect="1"/>
          </p:cNvPicPr>
          <p:nvPr>
            <p:custDataLst>
              <p:tags r:id="rId7"/>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3511550" y="1597025"/>
            <a:ext cx="379466" cy="396000"/>
          </a:xfrm>
          <a:prstGeom prst="rect">
            <a:avLst/>
          </a:prstGeom>
        </p:spPr>
      </p:pic>
      <p:sp>
        <p:nvSpPr>
          <p:cNvPr id="15" name="文本框 16"/>
          <p:cNvSpPr txBox="1"/>
          <p:nvPr>
            <p:custDataLst>
              <p:tags r:id="rId8"/>
            </p:custDataLst>
          </p:nvPr>
        </p:nvSpPr>
        <p:spPr>
          <a:xfrm>
            <a:off x="-19050" y="0"/>
            <a:ext cx="334264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Reading Comprehension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pic>
        <p:nvPicPr>
          <p:cNvPr id="16" name="图片 15"/>
          <p:cNvPicPr>
            <a:picLocks noChangeAspect="1"/>
          </p:cNvPicPr>
          <p:nvPr>
            <p:custDataLst>
              <p:tags r:id="rId9"/>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1979930" y="6348730"/>
            <a:ext cx="379466" cy="396000"/>
          </a:xfrm>
          <a:prstGeom prst="rect">
            <a:avLst/>
          </a:prstGeom>
        </p:spPr>
      </p:pic>
      <p:sp>
        <p:nvSpPr>
          <p:cNvPr id="2" name="文本框 1"/>
          <p:cNvSpPr txBox="1"/>
          <p:nvPr>
            <p:custDataLst>
              <p:tags r:id="rId10"/>
            </p:custDataLst>
          </p:nvPr>
        </p:nvSpPr>
        <p:spPr>
          <a:xfrm>
            <a:off x="219710" y="3245485"/>
            <a:ext cx="1551940" cy="440055"/>
          </a:xfrm>
          <a:prstGeom prst="rect">
            <a:avLst/>
          </a:prstGeom>
          <a:solidFill>
            <a:srgbClr val="0070C0"/>
          </a:solidFill>
        </p:spPr>
        <p:txBody>
          <a:bodyPr wrap="square" rtlCol="0" anchor="t">
            <a:noAutofit/>
          </a:bodyPr>
          <a:p>
            <a:pPr lvl="0" algn="ctr">
              <a:buClrTx/>
              <a:buSzTx/>
              <a:buFontTx/>
            </a:pPr>
            <a:r>
              <a:rPr kumimoji="1" lang="en-US" altLang="zh-CN" b="1" dirty="0">
                <a:solidFill>
                  <a:schemeClr val="lt1"/>
                </a:solidFill>
                <a:sym typeface="+mn-ea"/>
              </a:rPr>
              <a:t>VOCABULARY</a:t>
            </a:r>
            <a:endParaRPr kumimoji="1" lang="en-US" altLang="zh-CN" b="1" dirty="0">
              <a:solidFill>
                <a:schemeClr val="lt1"/>
              </a:solidFill>
              <a:sym typeface="+mn-ea"/>
            </a:endParaRPr>
          </a:p>
        </p:txBody>
      </p:sp>
      <p:sp>
        <p:nvSpPr>
          <p:cNvPr id="17" name="文本框 16"/>
          <p:cNvSpPr txBox="1"/>
          <p:nvPr>
            <p:custDataLst>
              <p:tags r:id="rId11"/>
            </p:custDataLst>
          </p:nvPr>
        </p:nvSpPr>
        <p:spPr>
          <a:xfrm>
            <a:off x="219710" y="1273175"/>
            <a:ext cx="1551940" cy="439420"/>
          </a:xfrm>
          <a:prstGeom prst="rect">
            <a:avLst/>
          </a:prstGeom>
          <a:solidFill>
            <a:srgbClr val="0070C0"/>
          </a:solidFill>
        </p:spPr>
        <p:txBody>
          <a:bodyPr wrap="square" rtlCol="0" anchor="t">
            <a:noAutofit/>
          </a:bodyPr>
          <a:p>
            <a:pPr lvl="0" algn="l">
              <a:buClrTx/>
              <a:buSzTx/>
              <a:buFontTx/>
            </a:pPr>
            <a:r>
              <a:rPr kumimoji="1" lang="en-US" altLang="zh-CN" sz="2200" b="1" dirty="0">
                <a:solidFill>
                  <a:schemeClr val="lt1"/>
                </a:solidFill>
                <a:sym typeface="+mn-ea"/>
              </a:rPr>
              <a:t>INFERENCE</a:t>
            </a:r>
            <a:endParaRPr kumimoji="1" lang="en-US" altLang="zh-CN" sz="2200" b="1" dirty="0">
              <a:solidFill>
                <a:schemeClr val="lt1"/>
              </a:solidFill>
              <a:sym typeface="+mn-ea"/>
            </a:endParaRPr>
          </a:p>
        </p:txBody>
      </p:sp>
      <p:sp>
        <p:nvSpPr>
          <p:cNvPr id="18" name="文本框 17"/>
          <p:cNvSpPr txBox="1"/>
          <p:nvPr>
            <p:custDataLst>
              <p:tags r:id="rId12"/>
            </p:custDataLst>
          </p:nvPr>
        </p:nvSpPr>
        <p:spPr>
          <a:xfrm>
            <a:off x="219710" y="5488305"/>
            <a:ext cx="1552575" cy="429895"/>
          </a:xfrm>
          <a:prstGeom prst="rect">
            <a:avLst/>
          </a:prstGeom>
          <a:solidFill>
            <a:srgbClr val="0070C0"/>
          </a:solidFill>
        </p:spPr>
        <p:txBody>
          <a:bodyPr wrap="square" rtlCol="0" anchor="t">
            <a:spAutoFit/>
          </a:bodyPr>
          <a:p>
            <a:pPr lvl="0" algn="ctr">
              <a:buClrTx/>
              <a:buSzTx/>
              <a:buFontTx/>
            </a:pPr>
            <a:r>
              <a:rPr kumimoji="1" lang="en-US" altLang="zh-CN" sz="2200" b="1" dirty="0">
                <a:solidFill>
                  <a:schemeClr val="lt1"/>
                </a:solidFill>
                <a:sym typeface="+mn-ea"/>
              </a:rPr>
              <a:t>GIST</a:t>
            </a:r>
            <a:endParaRPr kumimoji="1" lang="en-US" altLang="zh-CN" sz="2200" b="1" dirty="0">
              <a:solidFill>
                <a:schemeClr val="lt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8450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ea typeface="华文中宋" panose="02010600040101010101" charset="-122"/>
                <a:cs typeface="Times New Roman" panose="02020603050405020304" charset="0"/>
                <a:sym typeface="+mn-ea"/>
              </a:rPr>
              <a:t>succumb</a:t>
            </a:r>
            <a:r>
              <a:rPr lang="en-US" altLang="zh-CN" sz="2800">
                <a:latin typeface="Times New Roman" panose="02020603050405020304" charset="0"/>
                <a:ea typeface="华文中宋" panose="02010600040101010101" charset="-122"/>
                <a:cs typeface="Times New Roman" panose="02020603050405020304" charset="0"/>
                <a:sym typeface="+mn-ea"/>
              </a:rPr>
              <a:t>: to not be able to fight an attack, an illness, a temptation , etc.</a:t>
            </a:r>
            <a:r>
              <a:rPr lang="zh-CN" altLang="en-US" sz="2800">
                <a:latin typeface="Times New Roman" panose="02020603050405020304" charset="0"/>
                <a:ea typeface="华文中宋" panose="02010600040101010101" charset="-122"/>
                <a:cs typeface="Times New Roman" panose="02020603050405020304" charset="0"/>
                <a:sym typeface="+mn-ea"/>
              </a:rPr>
              <a:t>屈服；屈从；抵挡不住（攻击、疾病、诱惑等）</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His career was cut short when he succumbed to cancer.                                                          </a:t>
            </a:r>
            <a:r>
              <a:rPr lang="zh-CN" altLang="en-US" sz="2800">
                <a:latin typeface="Times New Roman" panose="02020603050405020304" charset="0"/>
                <a:ea typeface="华文中宋" panose="02010600040101010101" charset="-122"/>
                <a:cs typeface="Times New Roman" panose="02020603050405020304" charset="0"/>
              </a:rPr>
              <a:t>他的事业随着他死于癌症而中断。</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3200">
                <a:solidFill>
                  <a:srgbClr val="0000FF"/>
                </a:solidFill>
                <a:latin typeface="Times New Roman" panose="02020603050405020304" charset="0"/>
                <a:cs typeface="Times New Roman" panose="02020603050405020304" charset="0"/>
              </a:rPr>
              <a:t>outwit</a:t>
            </a:r>
            <a:r>
              <a:rPr lang="en-US" altLang="zh-CN" sz="2800">
                <a:latin typeface="Times New Roman" panose="02020603050405020304" charset="0"/>
                <a:cs typeface="Times New Roman" panose="02020603050405020304" charset="0"/>
              </a:rPr>
              <a:t>: </a:t>
            </a:r>
            <a:r>
              <a:rPr lang="en-US" altLang="zh-CN" sz="2800">
                <a:latin typeface="Times New Roman" panose="02020603050405020304" charset="0"/>
                <a:ea typeface="华文中宋" panose="02010600040101010101" charset="-122"/>
                <a:cs typeface="Times New Roman" panose="02020603050405020304" charset="0"/>
              </a:rPr>
              <a:t>to defeat sb/sth or gain an advantage over them by doing sth clever</a:t>
            </a:r>
            <a:r>
              <a:rPr lang="zh-CN" altLang="en-US" sz="2800">
                <a:latin typeface="Times New Roman" panose="02020603050405020304" charset="0"/>
                <a:ea typeface="华文中宋" panose="02010600040101010101" charset="-122"/>
                <a:cs typeface="Times New Roman" panose="02020603050405020304" charset="0"/>
              </a:rPr>
              <a:t>（智力上）超过，胜过</a:t>
            </a:r>
            <a:r>
              <a:rPr lang="en-US" altLang="zh-CN" sz="2800">
                <a:latin typeface="Times New Roman" panose="02020603050405020304" charset="0"/>
                <a:ea typeface="华文中宋" panose="02010600040101010101" charset="-122"/>
                <a:cs typeface="Times New Roman" panose="02020603050405020304" charset="0"/>
              </a:rPr>
              <a:t> </a:t>
            </a:r>
            <a:endParaRPr lang="zh-CN" altLang="en-US" sz="28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Somehow he always manages to outwit his opponents.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他反正总能设法智胜对手。</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655570"/>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3158490"/>
            <a:ext cx="979741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finally succumbed to Lucy’s charms and agreed to her request.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6099175"/>
            <a:ext cx="7267575" cy="504190"/>
          </a:xfrm>
          <a:prstGeom prst="rect">
            <a:avLst/>
          </a:prstGeom>
          <a:noFill/>
        </p:spPr>
        <p:txBody>
          <a:bodyPr wrap="square" rtlCol="0">
            <a:noAutofit/>
          </a:bodyPr>
          <a:lstStyle/>
          <a:p>
            <a:r>
              <a:rPr lang="en-US" altLang="zh-CN" sz="2800">
                <a:solidFill>
                  <a:srgbClr val="FF0000"/>
                </a:solidFill>
                <a:latin typeface="Times New Roman" panose="02020603050405020304" charset="0"/>
                <a:cs typeface="Times New Roman" panose="02020603050405020304" charset="0"/>
              </a:rPr>
              <a:t>In the story, the cunning fox outwits the hunters.</a:t>
            </a:r>
            <a:endParaRPr lang="en-US" altLang="zh-CN"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639060"/>
            <a:ext cx="7343140" cy="521970"/>
          </a:xfrm>
          <a:prstGeom prst="rect">
            <a:avLst/>
          </a:prstGeom>
          <a:noFill/>
        </p:spPr>
        <p:txBody>
          <a:bodyPr wrap="square" rtlCol="0" anchor="t">
            <a:spAutoFit/>
          </a:bodyPr>
          <a:lstStyle/>
          <a:p>
            <a:r>
              <a:rPr lang="zh-CN" altLang="en-US" sz="2800">
                <a:ea typeface="华文中宋" panose="02010600040101010101" charset="-122"/>
              </a:rPr>
              <a:t>他最终为露西的魅力所倾倒，答应了她的请求。</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a:off x="311150" y="3647440"/>
            <a:ext cx="9427845" cy="88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custDataLst>
              <p:tags r:id="rId6"/>
            </p:custDataLst>
          </p:nvPr>
        </p:nvCxnSpPr>
        <p:spPr>
          <a:xfrm flipV="1">
            <a:off x="320675" y="6621780"/>
            <a:ext cx="6957060" cy="285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7"/>
            </p:custDataLst>
          </p:nvPr>
        </p:nvSpPr>
        <p:spPr>
          <a:xfrm>
            <a:off x="2395855" y="5606415"/>
            <a:ext cx="6930390" cy="521970"/>
          </a:xfrm>
          <a:prstGeom prst="rect">
            <a:avLst/>
          </a:prstGeom>
          <a:noFill/>
        </p:spPr>
        <p:txBody>
          <a:bodyPr wrap="square" rtlCol="0" anchor="t">
            <a:spAutoFit/>
          </a:bodyPr>
          <a:p>
            <a:r>
              <a:rPr lang="zh-CN" altLang="en-US" sz="2800">
                <a:ea typeface="华文中宋" panose="02010600040101010101" charset="-122"/>
              </a:rPr>
              <a:t>在这个故事里，狡猾的狐狸智胜了猎人。</a:t>
            </a:r>
            <a:endParaRPr lang="zh-CN" altLang="en-US" sz="2800">
              <a:ea typeface="华文中宋" panose="02010600040101010101" charset="-122"/>
            </a:endParaRPr>
          </a:p>
        </p:txBody>
      </p:sp>
      <p:sp>
        <p:nvSpPr>
          <p:cNvPr id="2" name="文本框 1"/>
          <p:cNvSpPr txBox="1"/>
          <p:nvPr>
            <p:custDataLst>
              <p:tags r:id="rId8"/>
            </p:custDataLst>
          </p:nvPr>
        </p:nvSpPr>
        <p:spPr>
          <a:xfrm>
            <a:off x="269875" y="5583555"/>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linds(horizontal)">
                                      <p:cBhvr>
                                        <p:cTn id="36" dur="500"/>
                                        <p:tgtEl>
                                          <p:spTgt spid="2"/>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45745" y="777875"/>
            <a:ext cx="11597005" cy="245872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60045" y="925195"/>
            <a:ext cx="11483340" cy="1308100"/>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With more than 150 million individual trees in Britain, the ash is a significant species in our woodlands. But for more than a decade it has been heavily impacted by ash dieback, a fungus that originated in Asia.</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360045" y="2233930"/>
            <a:ext cx="11525250" cy="833755"/>
          </a:xfrm>
          <a:prstGeom prst="rect">
            <a:avLst/>
          </a:prstGeom>
          <a:noFill/>
        </p:spPr>
        <p:txBody>
          <a:bodyPr wrap="square" rtlCol="0">
            <a:no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在英国，有超过</a:t>
            </a:r>
            <a:r>
              <a:rPr lang="en-US" altLang="zh-CN" sz="2400">
                <a:latin typeface="Times New Roman" panose="02020603050405020304" charset="0"/>
                <a:ea typeface="华文中宋" panose="02010600040101010101" charset="-122"/>
                <a:cs typeface="Times New Roman" panose="02020603050405020304" charset="0"/>
              </a:rPr>
              <a:t> 1.5 </a:t>
            </a:r>
            <a:r>
              <a:rPr lang="zh-CN" altLang="en-US" sz="2400">
                <a:latin typeface="Times New Roman" panose="02020603050405020304" charset="0"/>
                <a:ea typeface="华文中宋" panose="02010600040101010101" charset="-122"/>
                <a:cs typeface="Times New Roman" panose="02020603050405020304" charset="0"/>
              </a:rPr>
              <a:t>亿棵白蜡树，这种树在我们的林地中占有重要地位。但近十年来，白蜡树一直深受白蜡枯萎病的严重影响，这种病菌源自亚洲。</a:t>
            </a:r>
            <a:endParaRPr lang="zh-CN" altLang="en-US"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775075"/>
            <a:ext cx="11588115" cy="255651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60045" y="3807460"/>
            <a:ext cx="11483975" cy="1262380"/>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Ash trees are regarded as a keystone species in woodland habitats. More than 950 species depend on them and it’s been estimated that the total cost of ash dieback to the UK economy in lost ecosystem services will be </a:t>
            </a:r>
            <a:r>
              <a:rPr lang="en-US" altLang="en-US" sz="2600">
                <a:latin typeface="Times New Roman" panose="02020603050405020304" charset="0"/>
                <a:cs typeface="Times New Roman" panose="02020603050405020304" charset="0"/>
                <a:sym typeface="+mn-ea"/>
              </a:rPr>
              <a:t>£</a:t>
            </a:r>
            <a:r>
              <a:rPr lang="en-US" altLang="zh-CN" sz="2600">
                <a:latin typeface="Times New Roman" panose="02020603050405020304" charset="0"/>
                <a:cs typeface="Times New Roman" panose="02020603050405020304" charset="0"/>
                <a:sym typeface="+mn-ea"/>
              </a:rPr>
              <a:t>15 billion over 100 years.</a:t>
            </a:r>
            <a:endParaRPr lang="en-US" altLang="zh-CN" sz="26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360045" y="5069840"/>
            <a:ext cx="11373485" cy="1158875"/>
          </a:xfrm>
          <a:prstGeom prst="rect">
            <a:avLst/>
          </a:prstGeom>
          <a:noFill/>
        </p:spPr>
        <p:txBody>
          <a:bodyPr wrap="square" rtlCol="0">
            <a:no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白蜡树在林地生态系统中被视为关键物种。超过</a:t>
            </a:r>
            <a:r>
              <a:rPr lang="en-US" altLang="zh-CN" sz="2400">
                <a:latin typeface="Times New Roman" panose="02020603050405020304" charset="0"/>
                <a:ea typeface="华文中宋" panose="02010600040101010101" charset="-122"/>
                <a:cs typeface="Times New Roman" panose="02020603050405020304" charset="0"/>
              </a:rPr>
              <a:t> 950 </a:t>
            </a:r>
            <a:r>
              <a:rPr lang="zh-CN" altLang="en-US" sz="2400">
                <a:latin typeface="Times New Roman" panose="02020603050405020304" charset="0"/>
                <a:ea typeface="华文中宋" panose="02010600040101010101" charset="-122"/>
                <a:cs typeface="Times New Roman" panose="02020603050405020304" charset="0"/>
              </a:rPr>
              <a:t>个物种依赖于它们。据估计，白蜡树疫病对英国经济造成的因生态系统服务丧失而产生的总损失将在</a:t>
            </a:r>
            <a:r>
              <a:rPr lang="en-US" altLang="zh-CN" sz="2400">
                <a:latin typeface="Times New Roman" panose="02020603050405020304" charset="0"/>
                <a:ea typeface="华文中宋" panose="02010600040101010101" charset="-122"/>
                <a:cs typeface="Times New Roman" panose="02020603050405020304" charset="0"/>
              </a:rPr>
              <a:t> 100 </a:t>
            </a:r>
            <a:r>
              <a:rPr lang="zh-CN" altLang="en-US" sz="2400">
                <a:latin typeface="Times New Roman" panose="02020603050405020304" charset="0"/>
                <a:ea typeface="华文中宋" panose="02010600040101010101" charset="-122"/>
                <a:cs typeface="Times New Roman" panose="02020603050405020304" charset="0"/>
              </a:rPr>
              <a:t>年内达到</a:t>
            </a:r>
            <a:r>
              <a:rPr lang="en-US" altLang="zh-CN" sz="2400">
                <a:latin typeface="Times New Roman" panose="02020603050405020304" charset="0"/>
                <a:ea typeface="华文中宋" panose="02010600040101010101" charset="-122"/>
                <a:cs typeface="Times New Roman" panose="02020603050405020304" charset="0"/>
              </a:rPr>
              <a:t> 150 </a:t>
            </a:r>
            <a:r>
              <a:rPr lang="zh-CN" altLang="en-US" sz="2400">
                <a:latin typeface="Times New Roman" panose="02020603050405020304" charset="0"/>
                <a:ea typeface="华文中宋" panose="02010600040101010101" charset="-122"/>
                <a:cs typeface="Times New Roman" panose="02020603050405020304" charset="0"/>
              </a:rPr>
              <a:t>亿英镑。</a:t>
            </a:r>
            <a:endParaRPr lang="zh-CN" altLang="en-US"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1371600" y="217805"/>
            <a:ext cx="10040620" cy="1014730"/>
          </a:xfrm>
          <a:prstGeom prst="rect">
            <a:avLst/>
          </a:prstGeom>
          <a:noFill/>
        </p:spPr>
        <p:txBody>
          <a:bodyPr wrap="square" rtlCol="0" anchor="t">
            <a:spAutoFit/>
          </a:bodyPr>
          <a:p>
            <a:pPr algn="ctr">
              <a:buClrTx/>
              <a:buSzTx/>
              <a:buFontTx/>
            </a:pPr>
            <a:r>
              <a:rPr lang="en-US" altLang="zh-CN" sz="3200" b="1">
                <a:sym typeface="+mn-ea"/>
              </a:rPr>
              <a:t>4. Households most likely to splash the cash on a holiday</a:t>
            </a:r>
            <a:endParaRPr lang="en-US" altLang="zh-CN" sz="3200" b="1">
              <a:sym typeface="+mn-ea"/>
            </a:endParaRPr>
          </a:p>
          <a:p>
            <a:pPr algn="ctr">
              <a:buClrTx/>
              <a:buSzTx/>
              <a:buFontTx/>
            </a:pPr>
            <a:r>
              <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最舍得为度假挥金如土的家庭</a:t>
            </a:r>
            <a:endPar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2" name="图片 1"/>
          <p:cNvPicPr>
            <a:picLocks noChangeAspect="1"/>
          </p:cNvPicPr>
          <p:nvPr/>
        </p:nvPicPr>
        <p:blipFill>
          <a:blip r:embed="rId1"/>
          <a:stretch>
            <a:fillRect/>
          </a:stretch>
        </p:blipFill>
        <p:spPr>
          <a:xfrm>
            <a:off x="1296000" y="1384935"/>
            <a:ext cx="9600000" cy="5040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84455" y="445770"/>
            <a:ext cx="11967210" cy="6508750"/>
          </a:xfrm>
          <a:prstGeom prst="rect">
            <a:avLst/>
          </a:prstGeom>
          <a:noFill/>
        </p:spPr>
        <p:txBody>
          <a:bodyPr wrap="square" rtlCol="0" anchor="t">
            <a:spAutoFit/>
          </a:bodyPr>
          <a:p>
            <a:pPr indent="0" fontAlgn="auto">
              <a:lnSpc>
                <a:spcPts val="2780"/>
              </a:lnSpc>
            </a:pPr>
            <a:r>
              <a:rPr lang="en-US" altLang="zh-CN" sz="2400">
                <a:latin typeface="Times New Roman" panose="02020603050405020304" charset="0"/>
                <a:cs typeface="Times New Roman" panose="02020603050405020304" charset="0"/>
              </a:rPr>
              <a:t>    Holidays are the top priority for households ______ it comes to </a:t>
            </a:r>
            <a:r>
              <a:rPr lang="en-US" altLang="zh-CN" sz="2400">
                <a:solidFill>
                  <a:schemeClr val="tx1"/>
                </a:solidFill>
                <a:latin typeface="Times New Roman" panose="02020603050405020304" charset="0"/>
                <a:cs typeface="Times New Roman" panose="02020603050405020304" charset="0"/>
              </a:rPr>
              <a:t>spending </a:t>
            </a:r>
            <a:r>
              <a:rPr lang="en-US" altLang="zh-CN" sz="2400">
                <a:solidFill>
                  <a:srgbClr val="0000FF"/>
                </a:solidFill>
                <a:latin typeface="Times New Roman" panose="02020603050405020304" charset="0"/>
                <a:cs typeface="Times New Roman" panose="02020603050405020304" charset="0"/>
              </a:rPr>
              <a:t>discretionary </a:t>
            </a:r>
            <a:r>
              <a:rPr lang="en-US" altLang="zh-CN" sz="2400">
                <a:latin typeface="Times New Roman" panose="02020603050405020304" charset="0"/>
                <a:cs typeface="Times New Roman" panose="02020603050405020304" charset="0"/>
              </a:rPr>
              <a:t>money, ahead of dining out and home renovations, a survey shows.</a:t>
            </a:r>
            <a:endParaRPr lang="en-US" altLang="zh-CN" sz="2400">
              <a:latin typeface="Times New Roman" panose="02020603050405020304" charset="0"/>
              <a:cs typeface="Times New Roman" panose="02020603050405020304" charset="0"/>
            </a:endParaRPr>
          </a:p>
          <a:p>
            <a:pPr indent="0" fontAlgn="auto">
              <a:lnSpc>
                <a:spcPts val="2780"/>
              </a:lnSpc>
            </a:pPr>
            <a:r>
              <a:rPr lang="en-US" altLang="zh-CN" sz="2400">
                <a:latin typeface="Times New Roman" panose="02020603050405020304" charset="0"/>
                <a:cs typeface="Times New Roman" panose="02020603050405020304" charset="0"/>
              </a:rPr>
              <a:t>    People were able to choose up to three spending priorities.The survey of 2,000 people, </a:t>
            </a:r>
            <a:r>
              <a:rPr lang="en-US" altLang="zh-CN" sz="2400">
                <a:solidFill>
                  <a:srgbClr val="0000FF"/>
                </a:solidFill>
                <a:latin typeface="Times New Roman" panose="02020603050405020304" charset="0"/>
                <a:cs typeface="Times New Roman" panose="02020603050405020304" charset="0"/>
              </a:rPr>
              <a:t>commission</a:t>
            </a:r>
            <a:r>
              <a:rPr lang="en-US" altLang="zh-CN" sz="2400">
                <a:latin typeface="Times New Roman" panose="02020603050405020304" charset="0"/>
                <a:cs typeface="Times New Roman" panose="02020603050405020304" charset="0"/>
              </a:rPr>
              <a:t>ed by Travel Counsellors and carried out by Census wide, ______ (find) that even 39 percent of those who saw themselves as “disciplined” savers and rarely treated themselves saw holidays as a priority.</a:t>
            </a:r>
            <a:endParaRPr lang="en-US" altLang="zh-CN" sz="2400">
              <a:latin typeface="Times New Roman" panose="02020603050405020304" charset="0"/>
              <a:cs typeface="Times New Roman" panose="02020603050405020304" charset="0"/>
            </a:endParaRPr>
          </a:p>
          <a:p>
            <a:pPr indent="0" fontAlgn="auto">
              <a:lnSpc>
                <a:spcPts val="2780"/>
              </a:lnSpc>
            </a:pPr>
            <a:r>
              <a:rPr lang="en-US" altLang="zh-CN" sz="2400">
                <a:latin typeface="Times New Roman" panose="02020603050405020304" charset="0"/>
                <a:cs typeface="Times New Roman" panose="02020603050405020304" charset="0"/>
              </a:rPr>
              <a:t>    When ______ (</a:t>
            </a:r>
            <a:r>
              <a:rPr lang="en-US" altLang="zh-CN" sz="2400">
                <a:latin typeface="Times New Roman" panose="02020603050405020304" charset="0"/>
                <a:cs typeface="Times New Roman" panose="02020603050405020304" charset="0"/>
                <a:sym typeface="+mn-ea"/>
              </a:rPr>
              <a:t>ask</a:t>
            </a:r>
            <a:r>
              <a:rPr lang="en-US" altLang="zh-CN" sz="2400">
                <a:latin typeface="Times New Roman" panose="02020603050405020304" charset="0"/>
                <a:cs typeface="Times New Roman" panose="02020603050405020304" charset="0"/>
              </a:rPr>
              <a:t>) about broader financial goals, 22 percent of people surveyed said their top ambition would be to have enough cash ________ (travel) the world while only 7 percent cited milestones such as weddings. Seventy-one percent of people surveyed, in June, _________ (take) a holiday in the past 12 months. Thirty-four percent of holidaymakers estimated they would spend more on holidays this year _____ last; 56 percent planned to spend about the same and 9 percent said they were looking to cut back.</a:t>
            </a:r>
            <a:endParaRPr lang="en-US" altLang="zh-CN" sz="2400">
              <a:latin typeface="Times New Roman" panose="02020603050405020304" charset="0"/>
              <a:cs typeface="Times New Roman" panose="02020603050405020304" charset="0"/>
            </a:endParaRPr>
          </a:p>
          <a:p>
            <a:pPr indent="0" fontAlgn="auto">
              <a:lnSpc>
                <a:spcPts val="2780"/>
              </a:lnSpc>
            </a:pPr>
            <a:r>
              <a:rPr lang="en-US" altLang="zh-CN" sz="2400">
                <a:latin typeface="Times New Roman" panose="02020603050405020304" charset="0"/>
                <a:cs typeface="Times New Roman" panose="02020603050405020304" charset="0"/>
              </a:rPr>
              <a:t>    While people questioned ________ (typical) spent between </a:t>
            </a:r>
            <a:r>
              <a:rPr lang="en-US"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501 and </a:t>
            </a:r>
            <a:r>
              <a:rPr lang="en-US"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1,000 on a single holiday booking in the past year, those _______ (earn) over </a:t>
            </a:r>
            <a:r>
              <a:rPr lang="en-US"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120,000 spent </a:t>
            </a:r>
            <a:r>
              <a:rPr lang="en-US"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9,501 to </a:t>
            </a:r>
            <a:r>
              <a:rPr lang="en-US"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10,000 on a single trip.</a:t>
            </a:r>
            <a:endParaRPr lang="en-US" altLang="zh-CN" sz="2400">
              <a:latin typeface="Times New Roman" panose="02020603050405020304" charset="0"/>
              <a:cs typeface="Times New Roman" panose="02020603050405020304" charset="0"/>
            </a:endParaRPr>
          </a:p>
          <a:p>
            <a:pPr indent="0" fontAlgn="auto">
              <a:lnSpc>
                <a:spcPts val="2780"/>
              </a:lnSpc>
            </a:pPr>
            <a:r>
              <a:rPr lang="en-US" altLang="zh-CN" sz="2400">
                <a:latin typeface="Times New Roman" panose="02020603050405020304" charset="0"/>
                <a:cs typeface="Times New Roman" panose="02020603050405020304" charset="0"/>
              </a:rPr>
              <a:t>    The most popular holiday luxuries ____ people enjoyed were local shopping and buying souvenirs, luxury _______________(accommodate), drinks at scenic sites and dining out at high-end restaurants, the survey found.</a:t>
            </a:r>
            <a:endParaRPr lang="en-US" altLang="zh-CN" sz="2400">
              <a:latin typeface="Times New Roman" panose="02020603050405020304" charset="0"/>
              <a:cs typeface="Times New Roman" panose="02020603050405020304" charset="0"/>
            </a:endParaRPr>
          </a:p>
        </p:txBody>
      </p:sp>
      <p:sp>
        <p:nvSpPr>
          <p:cNvPr id="2"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3" name="文本框 2"/>
          <p:cNvSpPr txBox="1"/>
          <p:nvPr>
            <p:custDataLst>
              <p:tags r:id="rId2"/>
            </p:custDataLst>
          </p:nvPr>
        </p:nvSpPr>
        <p:spPr>
          <a:xfrm>
            <a:off x="2466340" y="0"/>
            <a:ext cx="5747385" cy="445135"/>
          </a:xfrm>
          <a:prstGeom prst="rect">
            <a:avLst/>
          </a:prstGeom>
          <a:noFill/>
        </p:spPr>
        <p:txBody>
          <a:bodyPr wrap="square" rtlCol="0" anchor="t">
            <a:spAutoFit/>
          </a:bodyPr>
          <a:p>
            <a:pPr algn="l">
              <a:buClrTx/>
              <a:buSzTx/>
              <a:buFontTx/>
            </a:pPr>
            <a:r>
              <a:rPr lang="en-US" altLang="zh-CN" sz="2300" b="1" i="1">
                <a:solidFill>
                  <a:srgbClr val="ED7D31"/>
                </a:solidFill>
                <a:latin typeface="微软雅黑" panose="020B0503020204020204" charset="-122"/>
                <a:ea typeface="微软雅黑" panose="020B0503020204020204" charset="-122"/>
                <a:cs typeface="微软雅黑" panose="020B0503020204020204" charset="-122"/>
                <a:sym typeface="+mn-ea"/>
              </a:rPr>
              <a:t>The Times</a:t>
            </a:r>
            <a:r>
              <a:rPr lang="zh-CN" altLang="en-US" sz="2300" b="1">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rPr>
              <a:t>September 8, 2025 P13)</a:t>
            </a:r>
            <a:endPar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5865495" y="407035"/>
            <a:ext cx="90424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when</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8747125" y="1496695"/>
            <a:ext cx="109728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found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1254125" y="2530475"/>
            <a:ext cx="92456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asked</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5511800" y="2873375"/>
            <a:ext cx="124777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to travel</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10520680" y="3224530"/>
            <a:ext cx="136906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had taken</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5087620" y="3957955"/>
            <a:ext cx="71310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than</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3552190" y="4638040"/>
            <a:ext cx="133858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typically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4886960" y="4993640"/>
            <a:ext cx="118681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earning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4705985" y="5730875"/>
            <a:ext cx="70231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that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2414905" y="6077585"/>
            <a:ext cx="215646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accommodation</a:t>
            </a:r>
            <a:endParaRPr lang="en-US" altLang="zh-CN"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4" grpId="1"/>
      <p:bldP spid="7" grpId="1"/>
      <p:bldP spid="8" grpId="1"/>
      <p:bldP spid="9" grpId="1"/>
      <p:bldP spid="10" grpId="1"/>
      <p:bldP spid="11" grpId="1"/>
      <p:bldP spid="12" grpId="1"/>
      <p:bldP spid="13" grpId="1"/>
      <p:bldP spid="14" grpId="1"/>
      <p:bldP spid="15" grpId="1"/>
      <p:bldP spid="1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2211705" y="4930775"/>
            <a:ext cx="824992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September 1st</a:t>
            </a:r>
            <a:r>
              <a:t>-</a:t>
            </a:r>
            <a:r>
              <a:rPr lang="en-US"/>
              <a:t>15th</a:t>
            </a:r>
            <a:r>
              <a:t>, 202</a:t>
            </a:r>
            <a:r>
              <a:rPr lang="en-US"/>
              <a:t>5</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570230"/>
            <a:ext cx="11904980" cy="57480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ea typeface="华文中宋" panose="02010600040101010101" charset="-122"/>
                <a:cs typeface="Times New Roman" panose="02020603050405020304" charset="0"/>
                <a:sym typeface="+mn-ea"/>
              </a:rPr>
              <a:t>discretionary</a:t>
            </a:r>
            <a:r>
              <a:rPr lang="en-US" altLang="zh-CN" sz="2800">
                <a:latin typeface="Times New Roman" panose="02020603050405020304" charset="0"/>
                <a:ea typeface="华文中宋" panose="02010600040101010101" charset="-122"/>
                <a:cs typeface="Times New Roman" panose="02020603050405020304" charset="0"/>
                <a:sym typeface="+mn-ea"/>
              </a:rPr>
              <a:t>: decided according to the judgement of a person in authority about what is necessary in each particular situation; not decided by rules</a:t>
            </a:r>
            <a:r>
              <a:rPr lang="zh-CN" altLang="en-US" sz="2800">
                <a:latin typeface="Times New Roman" panose="02020603050405020304" charset="0"/>
                <a:ea typeface="华文中宋" panose="02010600040101010101" charset="-122"/>
                <a:cs typeface="Times New Roman" panose="02020603050405020304" charset="0"/>
                <a:sym typeface="+mn-ea"/>
              </a:rPr>
              <a:t>自由决定的；酌情行事的；便宜行事的</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Magistrates were given wider discretionary powers.                                                          </a:t>
            </a:r>
            <a:r>
              <a:rPr lang="zh-CN" altLang="en-US" sz="2800">
                <a:latin typeface="Times New Roman" panose="02020603050405020304" charset="0"/>
                <a:ea typeface="华文中宋" panose="02010600040101010101" charset="-122"/>
                <a:cs typeface="Times New Roman" panose="02020603050405020304" charset="0"/>
              </a:rPr>
              <a:t>地方法官们被赋予了更广泛的酌情决定权。</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commission</a:t>
            </a:r>
            <a:r>
              <a:rPr lang="en-US" altLang="zh-CN" sz="2800">
                <a:latin typeface="Times New Roman" panose="02020603050405020304" charset="0"/>
                <a:cs typeface="Times New Roman" panose="02020603050405020304" charset="0"/>
              </a:rPr>
              <a:t>: </a:t>
            </a:r>
            <a:r>
              <a:rPr lang="en-US" altLang="zh-CN" sz="2800">
                <a:latin typeface="Times New Roman" panose="02020603050405020304" charset="0"/>
                <a:ea typeface="华文中宋" panose="02010600040101010101" charset="-122"/>
                <a:cs typeface="Times New Roman" panose="02020603050405020304" charset="0"/>
              </a:rPr>
              <a:t>to officially ask sb to write, make or create sth or to do a task for you </a:t>
            </a:r>
            <a:r>
              <a:rPr lang="zh-CN" altLang="en-US" sz="2800">
                <a:latin typeface="Times New Roman" panose="02020603050405020304" charset="0"/>
                <a:ea typeface="华文中宋" panose="02010600040101010101" charset="-122"/>
                <a:cs typeface="Times New Roman" panose="02020603050405020304" charset="0"/>
              </a:rPr>
              <a:t>正式委托</a:t>
            </a:r>
            <a:r>
              <a:rPr lang="en-US" altLang="zh-CN" sz="2800">
                <a:latin typeface="华文中宋" panose="02010600040101010101" charset="-122"/>
                <a:ea typeface="华文中宋" panose="02010600040101010101" charset="-122"/>
                <a:cs typeface="Times New Roman" panose="02020603050405020304" charset="0"/>
              </a:rPr>
              <a:t> </a:t>
            </a:r>
            <a:endParaRPr lang="zh-CN" altLang="en-US" sz="28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She has been commissioned to write a new national anthem.</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她已接受谱写新国歌的委托。</a:t>
            </a:r>
            <a:endParaRPr lang="zh-CN" alt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77939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3282315"/>
            <a:ext cx="730694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These pay rises are purely discretionary.</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6299200"/>
            <a:ext cx="9880600" cy="504190"/>
          </a:xfrm>
          <a:prstGeom prst="rect">
            <a:avLst/>
          </a:prstGeom>
          <a:noFill/>
        </p:spPr>
        <p:txBody>
          <a:bodyPr wrap="square" rtlCol="0">
            <a:noAutofit/>
          </a:bodyPr>
          <a:lstStyle/>
          <a:p>
            <a:r>
              <a:rPr lang="en-US" altLang="zh-CN" sz="2800">
                <a:solidFill>
                  <a:srgbClr val="FF0000"/>
                </a:solidFill>
                <a:latin typeface="Times New Roman" panose="02020603050405020304" charset="0"/>
                <a:cs typeface="Times New Roman" panose="02020603050405020304" charset="0"/>
              </a:rPr>
              <a:t>Publishers have commissioned a French translation of the book.</a:t>
            </a:r>
            <a:endParaRPr lang="en-US" altLang="zh-CN"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762885"/>
            <a:ext cx="6713220" cy="521970"/>
          </a:xfrm>
          <a:prstGeom prst="rect">
            <a:avLst/>
          </a:prstGeom>
          <a:noFill/>
        </p:spPr>
        <p:txBody>
          <a:bodyPr wrap="square" rtlCol="0" anchor="t">
            <a:spAutoFit/>
          </a:bodyPr>
          <a:lstStyle/>
          <a:p>
            <a:r>
              <a:rPr lang="zh-CN" altLang="en-US" sz="2800">
                <a:ea typeface="华文中宋" panose="02010600040101010101" charset="-122"/>
              </a:rPr>
              <a:t>这些加薪完全是酌情决定的。</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a:off x="311150" y="3771265"/>
            <a:ext cx="5890260" cy="368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custDataLst>
              <p:tags r:id="rId6"/>
            </p:custDataLst>
          </p:nvPr>
        </p:nvCxnSpPr>
        <p:spPr>
          <a:xfrm>
            <a:off x="320675" y="6764655"/>
            <a:ext cx="9123680" cy="1206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7"/>
            </p:custDataLst>
          </p:nvPr>
        </p:nvSpPr>
        <p:spPr>
          <a:xfrm>
            <a:off x="2395855" y="5777865"/>
            <a:ext cx="6852285" cy="521970"/>
          </a:xfrm>
          <a:prstGeom prst="rect">
            <a:avLst/>
          </a:prstGeom>
          <a:noFill/>
        </p:spPr>
        <p:txBody>
          <a:bodyPr wrap="square" rtlCol="0" anchor="t">
            <a:spAutoFit/>
          </a:bodyPr>
          <a:p>
            <a:r>
              <a:rPr lang="zh-CN" altLang="en-US" sz="2800">
                <a:ea typeface="华文中宋" panose="02010600040101010101" charset="-122"/>
              </a:rPr>
              <a:t>出版商已委托人把这本书译成法语。</a:t>
            </a:r>
            <a:endParaRPr lang="zh-CN" altLang="en-US" sz="2800">
              <a:ea typeface="华文中宋" panose="02010600040101010101" charset="-122"/>
            </a:endParaRPr>
          </a:p>
        </p:txBody>
      </p:sp>
      <p:sp>
        <p:nvSpPr>
          <p:cNvPr id="2" name="文本框 1"/>
          <p:cNvSpPr txBox="1"/>
          <p:nvPr>
            <p:custDataLst>
              <p:tags r:id="rId8"/>
            </p:custDataLst>
          </p:nvPr>
        </p:nvSpPr>
        <p:spPr>
          <a:xfrm>
            <a:off x="269875" y="5755005"/>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linds(horizontal)">
                                      <p:cBhvr>
                                        <p:cTn id="36" dur="500"/>
                                        <p:tgtEl>
                                          <p:spTgt spid="2"/>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45745" y="930275"/>
            <a:ext cx="11597005" cy="191579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60045" y="1039495"/>
            <a:ext cx="11483340" cy="905510"/>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Holidays are the top priority for households when it comes to spending discretionary money, ahead of dining out and home renovations, a survey shows.</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433705" y="1910080"/>
            <a:ext cx="11400155" cy="833755"/>
          </a:xfrm>
          <a:prstGeom prst="rect">
            <a:avLst/>
          </a:prstGeom>
          <a:noFill/>
        </p:spPr>
        <p:txBody>
          <a:bodyPr wrap="square" rtlCol="0">
            <a:no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一项调查显示，在可自由支配的消费方面，度假是家庭的首要选择，排在外出就餐和家庭装修之前。</a:t>
            </a:r>
            <a:endParaRPr lang="zh-CN" altLang="en-US"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717925"/>
            <a:ext cx="11588115" cy="225488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60045" y="3750310"/>
            <a:ext cx="11426825" cy="1287145"/>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The most popular holiday luxuries that people enjoyed were local shopping and buying souvenirs, luxury accommodation, drinks at scenic sites and dining out at high-end restaurants, the survey found.</a:t>
            </a:r>
            <a:endParaRPr lang="en-US" altLang="zh-CN" sz="2600">
              <a:latin typeface="Times New Roman" panose="02020603050405020304" charset="0"/>
              <a:cs typeface="Times New Roman" panose="02020603050405020304" charset="0"/>
              <a:sym typeface="+mn-ea"/>
            </a:endParaRPr>
          </a:p>
          <a:p>
            <a:pPr algn="l"/>
            <a:endParaRPr lang="en-US" altLang="zh-CN" sz="26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308610" y="5008880"/>
            <a:ext cx="11402695" cy="829945"/>
          </a:xfrm>
          <a:prstGeom prst="rect">
            <a:avLst/>
          </a:prstGeom>
          <a:noFill/>
        </p:spPr>
        <p:txBody>
          <a:bodyPr wrap="square" rtlCol="0">
            <a:sp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调查结果显示，人们最喜爱的度假休闲活动包括当地购物和购买纪念品、豪华住宿、景区内的饮品消费以及在高档餐厅用餐。</a:t>
            </a:r>
            <a:endParaRPr lang="zh-CN" altLang="en-US"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554096" y="122555"/>
            <a:ext cx="508571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09</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12</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92710" y="471805"/>
            <a:ext cx="12082145" cy="599948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2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Traditional diets are being </a:t>
            </a:r>
            <a:r>
              <a:rPr lang="en-US" sz="2400">
                <a:latin typeface="Times New Roman" panose="02020603050405020304" charset="0"/>
                <a:cs typeface="Times New Roman" panose="02020603050405020304" charset="0"/>
              </a:rPr>
              <a:t>__________ </a:t>
            </a:r>
            <a:r>
              <a:rPr sz="2400">
                <a:latin typeface="Times New Roman" panose="02020603050405020304" charset="0"/>
                <a:cs typeface="Times New Roman" panose="02020603050405020304" charset="0"/>
              </a:rPr>
              <a:t>by ultra-processed foods, often high in sugar, starch, salt, unhealthy fats and </a:t>
            </a:r>
            <a:r>
              <a:rPr lang="en-US" sz="2400">
                <a:latin typeface="Times New Roman" panose="02020603050405020304" charset="0"/>
                <a:cs typeface="Times New Roman" panose="02020603050405020304" charset="0"/>
              </a:rPr>
              <a:t>__________</a:t>
            </a:r>
            <a:r>
              <a:rPr sz="2400">
                <a:latin typeface="Times New Roman" panose="02020603050405020304" charset="0"/>
                <a:cs typeface="Times New Roman" panose="02020603050405020304" charset="0"/>
              </a:rPr>
              <a:t>. While undernutrition remains a significant problem in the under fives in many low and middle income countries, among school</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age children and adolescents, one in 5 is </a:t>
            </a:r>
            <a:r>
              <a:rPr lang="en-US" sz="2400">
                <a:latin typeface="Times New Roman" panose="02020603050405020304" charset="0"/>
                <a:cs typeface="Times New Roman" panose="02020603050405020304" charset="0"/>
              </a:rPr>
              <a:t>____________ </a:t>
            </a:r>
            <a:r>
              <a:rPr sz="2400">
                <a:latin typeface="Times New Roman" panose="02020603050405020304" charset="0"/>
                <a:cs typeface="Times New Roman" panose="02020603050405020304" charset="0"/>
              </a:rPr>
              <a:t>and one in 10 is obese. UNICEF warns that the health impacts and economic costs are potentially </a:t>
            </a:r>
            <a:r>
              <a:rPr lang="en-US" sz="2400">
                <a:latin typeface="Times New Roman" panose="02020603050405020304" charset="0"/>
                <a:cs typeface="Times New Roman" panose="02020603050405020304" charset="0"/>
              </a:rPr>
              <a:t>___________</a:t>
            </a:r>
            <a:r>
              <a:rPr sz="2400">
                <a:latin typeface="Times New Roman" panose="02020603050405020304" charset="0"/>
                <a:cs typeface="Times New Roman" panose="02020603050405020304" charset="0"/>
              </a:rPr>
              <a:t>. It urges governments to take action, including on the labeling and marketing of food, as well as protecting any policy-making from </a:t>
            </a:r>
            <a:r>
              <a:rPr lang="en-US" sz="2400">
                <a:latin typeface="Times New Roman" panose="02020603050405020304" charset="0"/>
                <a:cs typeface="Times New Roman" panose="02020603050405020304" charset="0"/>
              </a:rPr>
              <a:t>_____________ </a:t>
            </a:r>
            <a:r>
              <a:rPr sz="2400">
                <a:latin typeface="Times New Roman" panose="02020603050405020304" charset="0"/>
                <a:cs typeface="Times New Roman" panose="02020603050405020304" charset="0"/>
              </a:rPr>
              <a:t>by the ultra-processed food industry.</a:t>
            </a:r>
            <a:endParaRPr sz="24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The army in Nepal says a nationwide curfew will be in force until Thursday morning to restore </a:t>
            </a:r>
            <a:r>
              <a:rPr lang="en-US" sz="2400">
                <a:latin typeface="Times New Roman" panose="02020603050405020304" charset="0"/>
                <a:cs typeface="Times New Roman" panose="02020603050405020304" charset="0"/>
              </a:rPr>
              <a:t>______________</a:t>
            </a:r>
            <a:r>
              <a:rPr sz="2400">
                <a:latin typeface="Times New Roman" panose="02020603050405020304" charset="0"/>
                <a:cs typeface="Times New Roman" panose="02020603050405020304" charset="0"/>
              </a:rPr>
              <a:t> after violent anti-corruption protests that prompted the government to quit. Soldiers are patrolling the streets of Kathmandu and have set up roadblocks. The army says it</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s arrested more than 20 people </a:t>
            </a:r>
            <a:r>
              <a:rPr lang="en-US" sz="2400">
                <a:latin typeface="Times New Roman" panose="02020603050405020304" charset="0"/>
                <a:cs typeface="Times New Roman" panose="02020603050405020304" charset="0"/>
              </a:rPr>
              <a:t>______________</a:t>
            </a:r>
            <a:r>
              <a:rPr sz="2400">
                <a:latin typeface="Times New Roman" panose="02020603050405020304" charset="0"/>
                <a:cs typeface="Times New Roman" panose="02020603050405020304" charset="0"/>
              </a:rPr>
              <a:t> violence and looting.</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On Tuesday, demonstrators </a:t>
            </a:r>
            <a:r>
              <a:rPr lang="en-US" sz="2400">
                <a:latin typeface="Times New Roman" panose="02020603050405020304" charset="0"/>
                <a:cs typeface="Times New Roman" panose="02020603050405020304" charset="0"/>
              </a:rPr>
              <a:t>__________</a:t>
            </a:r>
            <a:r>
              <a:rPr sz="2400">
                <a:latin typeface="Times New Roman" panose="02020603050405020304" charset="0"/>
                <a:cs typeface="Times New Roman" panose="02020603050405020304" charset="0"/>
              </a:rPr>
              <a:t> numerous buildings, including the Parliament, the Supreme Court, and the Prime minister</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s residence.</a:t>
            </a:r>
            <a:endParaRPr sz="24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sz="2400">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    Two </a:t>
            </a:r>
            <a:r>
              <a:rPr sz="2400">
                <a:latin typeface="Times New Roman" panose="02020603050405020304" charset="0"/>
                <a:cs typeface="Times New Roman" panose="02020603050405020304" charset="0"/>
              </a:rPr>
              <a:t>people have died in </a:t>
            </a:r>
            <a:r>
              <a:rPr lang="en-US" sz="2400">
                <a:latin typeface="Times New Roman" panose="02020603050405020304" charset="0"/>
                <a:cs typeface="Times New Roman" panose="02020603050405020304" charset="0"/>
              </a:rPr>
              <a:t>_______ </a:t>
            </a:r>
            <a:r>
              <a:rPr sz="2400">
                <a:latin typeface="Times New Roman" panose="02020603050405020304" charset="0"/>
                <a:cs typeface="Times New Roman" panose="02020603050405020304" charset="0"/>
              </a:rPr>
              <a:t>that hit the Indonesian island of Bali following heavy rainfall. </a:t>
            </a:r>
            <a:r>
              <a:rPr lang="en-US" sz="2400">
                <a:latin typeface="Times New Roman" panose="02020603050405020304" charset="0"/>
                <a:cs typeface="Times New Roman" panose="02020603050405020304" charset="0"/>
              </a:rPr>
              <a:t>________________</a:t>
            </a:r>
            <a:r>
              <a:rPr sz="2400">
                <a:latin typeface="Times New Roman" panose="02020603050405020304" charset="0"/>
                <a:cs typeface="Times New Roman" panose="02020603050405020304" charset="0"/>
              </a:rPr>
              <a:t> are still underway. The local authorities say the rain caused rivers in Denpasar to overflow. They added that the </a:t>
            </a:r>
            <a:r>
              <a:rPr lang="en-US" altLang="zh-CN" sz="2400">
                <a:solidFill>
                  <a:srgbClr val="0000FF"/>
                </a:solidFill>
                <a:latin typeface="Times New Roman" panose="02020603050405020304" charset="0"/>
                <a:ea typeface="+mn-ea"/>
                <a:cs typeface="Times New Roman" panose="02020603050405020304" charset="0"/>
              </a:rPr>
              <a:t>drainage </a:t>
            </a:r>
            <a:r>
              <a:rPr sz="2400">
                <a:latin typeface="Times New Roman" panose="02020603050405020304" charset="0"/>
                <a:cs typeface="Times New Roman" panose="02020603050405020304" charset="0"/>
              </a:rPr>
              <a:t>system has been </a:t>
            </a:r>
            <a:r>
              <a:rPr lang="en-US" altLang="zh-CN" sz="2400">
                <a:solidFill>
                  <a:srgbClr val="0000FF"/>
                </a:solidFill>
                <a:latin typeface="Times New Roman" panose="02020603050405020304" charset="0"/>
                <a:ea typeface="+mn-ea"/>
                <a:cs typeface="Times New Roman" panose="02020603050405020304" charset="0"/>
              </a:rPr>
              <a:t>clog</a:t>
            </a:r>
            <a:r>
              <a:rPr sz="2400">
                <a:latin typeface="Times New Roman" panose="02020603050405020304" charset="0"/>
                <a:cs typeface="Times New Roman" panose="02020603050405020304" charset="0"/>
              </a:rPr>
              <a:t>ged with rubbish</a:t>
            </a:r>
            <a:r>
              <a:rPr lang="en-US" sz="2400">
                <a:latin typeface="Times New Roman" panose="02020603050405020304" charset="0"/>
                <a:cs typeface="Times New Roman" panose="02020603050405020304" charset="0"/>
              </a:rPr>
              <a:t>.</a:t>
            </a:r>
            <a:endParaRPr lang="en-US" sz="24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598930"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sp>
        <p:nvSpPr>
          <p:cNvPr id="4" name="文本框 3"/>
          <p:cNvSpPr txBox="1"/>
          <p:nvPr/>
        </p:nvSpPr>
        <p:spPr>
          <a:xfrm>
            <a:off x="3846830" y="542925"/>
            <a:ext cx="198120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displaced </a:t>
            </a:r>
            <a:endParaRPr kumimoji="0" lang="zh-CN" altLang="en-US" sz="22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5622925" y="1941195"/>
            <a:ext cx="2515235" cy="434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enormous</a:t>
            </a:r>
            <a:endParaRPr sz="22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334645" y="3429000"/>
            <a:ext cx="400304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law and order</a:t>
            </a:r>
            <a:endParaRPr lang="zh-CN" sz="22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3876675" y="4216400"/>
            <a:ext cx="2082165"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suspected of</a:t>
            </a:r>
            <a:endParaRPr sz="22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3664585" y="5255260"/>
            <a:ext cx="841375"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floods </a:t>
            </a:r>
            <a:endParaRPr kumimoji="0" lang="en-US" sz="22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1401445" y="5639435"/>
            <a:ext cx="226314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Evacuation efforts</a:t>
            </a:r>
            <a:endParaRPr kumimoji="0" lang="en-US" sz="22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334645" y="4554855"/>
            <a:ext cx="1334135"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set fire to</a:t>
            </a:r>
            <a:endParaRPr kumimoji="0" lang="en-US" sz="22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175260" y="2724150"/>
            <a:ext cx="2337435"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interference </a:t>
            </a:r>
            <a:endParaRPr sz="22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3159760" y="1602740"/>
            <a:ext cx="154051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overweight </a:t>
            </a:r>
            <a:endParaRPr sz="22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3319780" y="867410"/>
            <a:ext cx="2414905"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additives</a:t>
            </a:r>
            <a:endParaRPr sz="2200">
              <a:solidFill>
                <a:srgbClr val="FF0000"/>
              </a:solidFill>
              <a:latin typeface="Times New Roman" panose="02020603050405020304" charset="0"/>
              <a:cs typeface="Times New Roman" panose="02020603050405020304" charset="0"/>
              <a:sym typeface="+mn-ea"/>
            </a:endParaRPr>
          </a:p>
        </p:txBody>
      </p:sp>
      <p:pic>
        <p:nvPicPr>
          <p:cNvPr id="3" name="BBC.09.12.2025">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502390" y="6238875"/>
            <a:ext cx="485775" cy="502920"/>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3"/>
                </p:tgtEl>
              </p:cMediaNode>
            </p:audio>
          </p:childTnLst>
        </p:cTn>
      </p:par>
    </p:tnLst>
    <p:bldLst>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8450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drainage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the process by which water or liquid waste is drained from an area   </a:t>
            </a:r>
            <a:r>
              <a:rPr lang="zh-CN" altLang="en-US" sz="2800">
                <a:latin typeface="Times New Roman" panose="02020603050405020304" charset="0"/>
                <a:ea typeface="华文中宋" panose="02010600040101010101" charset="-122"/>
                <a:cs typeface="Times New Roman" panose="02020603050405020304" charset="0"/>
                <a:sym typeface="+mn-ea"/>
              </a:rPr>
              <a:t> 排水过程</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ea typeface="华文中宋" panose="02010600040101010101" charset="-122"/>
                <a:cs typeface="Times New Roman" panose="02020603050405020304" charset="0"/>
              </a:rPr>
              <a:t>Proper drainage is essential for preventing waterlogging in agricultural fields.</a:t>
            </a: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适当的排水对于防止农田积水至关重要</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clog</a:t>
            </a:r>
            <a:r>
              <a:rPr lang="en-US" altLang="zh-CN" sz="2800"/>
              <a:t>: </a:t>
            </a:r>
            <a:r>
              <a:rPr lang="en-US" sz="2800">
                <a:latin typeface="Times New Roman" panose="02020603050405020304" charset="0"/>
                <a:ea typeface="华文中宋" panose="02010600040101010101" charset="-122"/>
                <a:cs typeface="Times New Roman" panose="02020603050405020304" charset="0"/>
              </a:rPr>
              <a:t>to fill or cover something so that movement or activity is difficult    塞满，挤满   </a:t>
            </a:r>
            <a:endParaRPr 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streets were clogged with traffic.</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街道上挤满了车辆。</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2982595"/>
            <a:ext cx="1148016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city improved its drainage system to handle heavy rainfall.</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0985" y="6055995"/>
            <a:ext cx="555561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drain is clogged with hair.</a:t>
            </a:r>
            <a:endParaRPr lang="zh-CN" alt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663825" y="2444750"/>
            <a:ext cx="9491980" cy="521970"/>
          </a:xfrm>
          <a:prstGeom prst="rect">
            <a:avLst/>
          </a:prstGeom>
          <a:noFill/>
        </p:spPr>
        <p:txBody>
          <a:bodyPr wrap="square" rtlCol="0" anchor="t">
            <a:spAutoFit/>
          </a:bodyPr>
          <a:lstStyle/>
          <a:p>
            <a:r>
              <a:rPr lang="zh-CN" sz="2800">
                <a:ea typeface="华文中宋" panose="02010600040101010101" charset="-122"/>
              </a:rPr>
              <a:t>该市改善了排水系统以应对强降雨。</a:t>
            </a:r>
            <a:endParaRPr lang="en-US" altLang="zh-CN" sz="2800">
              <a:ea typeface="华文中宋" panose="02010600040101010101" charset="-122"/>
            </a:endParaRPr>
          </a:p>
        </p:txBody>
      </p:sp>
      <p:cxnSp>
        <p:nvCxnSpPr>
          <p:cNvPr id="3145728" name="直接连接符 8"/>
          <p:cNvCxnSpPr/>
          <p:nvPr/>
        </p:nvCxnSpPr>
        <p:spPr>
          <a:xfrm>
            <a:off x="220980" y="3462655"/>
            <a:ext cx="11445875" cy="38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17640"/>
            <a:ext cx="5569585" cy="82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3185795" y="5440680"/>
            <a:ext cx="3506470" cy="521970"/>
          </a:xfrm>
          <a:prstGeom prst="rect">
            <a:avLst/>
          </a:prstGeom>
          <a:noFill/>
        </p:spPr>
        <p:txBody>
          <a:bodyPr wrap="square" rtlCol="0" anchor="t">
            <a:spAutoFit/>
          </a:bodyPr>
          <a:p>
            <a:r>
              <a:rPr lang="zh-CN" altLang="en-US" sz="2800">
                <a:ea typeface="华文中宋" panose="02010600040101010101" charset="-122"/>
              </a:rPr>
              <a:t>排水管被头发塞满了。</a:t>
            </a:r>
            <a:endParaRPr lang="zh-CN" altLang="en-US" sz="2800">
              <a:ea typeface="华文中宋" panose="02010600040101010101" charset="-122"/>
            </a:endParaRPr>
          </a:p>
        </p:txBody>
      </p:sp>
      <p:sp>
        <p:nvSpPr>
          <p:cNvPr id="5" name="文本框 1"/>
          <p:cNvSpPr txBox="1"/>
          <p:nvPr>
            <p:custDataLst>
              <p:tags r:id="rId1"/>
            </p:custDataLst>
          </p:nvPr>
        </p:nvSpPr>
        <p:spPr>
          <a:xfrm>
            <a:off x="126365" y="2439035"/>
            <a:ext cx="253746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39065" y="5440680"/>
            <a:ext cx="252476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2455545"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8"/>
                                        </p:tgtEl>
                                        <p:attrNameLst>
                                          <p:attrName>style.visibility</p:attrName>
                                        </p:attrNameLst>
                                      </p:cBhvr>
                                      <p:to>
                                        <p:strVal val="visible"/>
                                      </p:to>
                                    </p:set>
                                    <p:animEffect transition="in" filter="blinds(horizontal)">
                                      <p:cBhvr>
                                        <p:cTn id="12" dur="500"/>
                                        <p:tgtEl>
                                          <p:spTgt spid="1048608"/>
                                        </p:tgtEl>
                                      </p:cBhvr>
                                    </p:animEffect>
                                  </p:childTnLst>
                                </p:cTn>
                              </p:par>
                              <p:par>
                                <p:cTn id="13" presetID="3" presetClass="entr" presetSubtype="10" fill="hold" nodeType="withEffect">
                                  <p:stCondLst>
                                    <p:cond delay="0"/>
                                  </p:stCondLst>
                                  <p:childTnLst>
                                    <p:set>
                                      <p:cBhvr>
                                        <p:cTn id="14" dur="1" fill="hold">
                                          <p:stCondLst>
                                            <p:cond delay="0"/>
                                          </p:stCondLst>
                                        </p:cTn>
                                        <p:tgtEl>
                                          <p:spTgt spid="3145728"/>
                                        </p:tgtEl>
                                        <p:attrNameLst>
                                          <p:attrName>style.visibility</p:attrName>
                                        </p:attrNameLst>
                                      </p:cBhvr>
                                      <p:to>
                                        <p:strVal val="visible"/>
                                      </p:to>
                                    </p:set>
                                    <p:animEffect transition="in" filter="blinds(horizontal)">
                                      <p:cBhvr>
                                        <p:cTn id="15" dur="500"/>
                                        <p:tgtEl>
                                          <p:spTgt spid="314572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linds(horizont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3065" y="928370"/>
            <a:ext cx="11502390" cy="1506855"/>
          </a:xfrm>
          <a:prstGeom prst="rect">
            <a:avLst/>
          </a:prstGeom>
          <a:noFill/>
        </p:spPr>
        <p:txBody>
          <a:bodyPr wrap="square">
            <a:spAutoFit/>
          </a:bodyPr>
          <a:lstStyle/>
          <a:p>
            <a:pPr algn="l"/>
            <a:r>
              <a:rPr lang="en-US" altLang="zh-CN" sz="2300">
                <a:latin typeface="Times New Roman" panose="02020603050405020304" charset="0"/>
                <a:cs typeface="Times New Roman" panose="02020603050405020304" charset="0"/>
                <a:sym typeface="+mn-ea"/>
              </a:rPr>
              <a:t>UNICEF warns that the health impacts and economic costs are potentially enormous. It urges governments to take action, including on the labeling and marketing of food, as well as protecting any policy-making from interference by the ultra-processed food industry.</a:t>
            </a:r>
            <a:endParaRPr lang="en-US" altLang="zh-CN" sz="2300">
              <a:latin typeface="Times New Roman" panose="02020603050405020304" charset="0"/>
              <a:cs typeface="Times New Roman" panose="02020603050405020304" charset="0"/>
              <a:sym typeface="+mn-ea"/>
            </a:endParaRPr>
          </a:p>
        </p:txBody>
      </p:sp>
      <p:sp>
        <p:nvSpPr>
          <p:cNvPr id="10" name="文本框 9"/>
          <p:cNvSpPr txBox="1"/>
          <p:nvPr/>
        </p:nvSpPr>
        <p:spPr>
          <a:xfrm>
            <a:off x="392430" y="2432050"/>
            <a:ext cx="11470640" cy="737235"/>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rPr>
              <a:t>联合国儿童基金会警告说，健康影响和经济成本可能是巨大的。它敦促各国政府采取行动，包括在食品标签和营销方面采取行动，并保护任何政策制定不受超加工食品行业的干扰。</a:t>
            </a:r>
            <a:endParaRPr sz="21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20345" y="3843655"/>
            <a:ext cx="11751310" cy="27070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93700" y="4019550"/>
            <a:ext cx="11603355" cy="1506855"/>
          </a:xfrm>
          <a:prstGeom prst="rect">
            <a:avLst/>
          </a:prstGeom>
          <a:noFill/>
        </p:spPr>
        <p:txBody>
          <a:bodyPr wrap="square">
            <a:spAutoFit/>
          </a:bodyPr>
          <a:lstStyle/>
          <a:p>
            <a:pPr algn="l"/>
            <a:r>
              <a:rPr sz="2300">
                <a:latin typeface="Times New Roman" panose="02020603050405020304" charset="0"/>
                <a:cs typeface="Times New Roman" panose="02020603050405020304" charset="0"/>
                <a:sym typeface="+mn-ea"/>
              </a:rPr>
              <a:t>Two people have died in floods that hit the Indonesian island of Bali following heavy rainfall. Evacuation efforts are still underway. The local authorities say the rain caused rivers in Denpasar to overflow. They added that the drainage system has been clogged with rubbish.</a:t>
            </a:r>
            <a:endParaRPr sz="2300">
              <a:latin typeface="Times New Roman" panose="02020603050405020304" charset="0"/>
              <a:cs typeface="Times New Roman" panose="02020603050405020304" charset="0"/>
              <a:sym typeface="+mn-ea"/>
            </a:endParaRPr>
          </a:p>
        </p:txBody>
      </p:sp>
      <p:sp>
        <p:nvSpPr>
          <p:cNvPr id="14" name="文本框 13"/>
          <p:cNvSpPr txBox="1"/>
          <p:nvPr/>
        </p:nvSpPr>
        <p:spPr>
          <a:xfrm>
            <a:off x="418465" y="5514340"/>
            <a:ext cx="11494135" cy="737235"/>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rPr>
              <a:t>印尼巴厘岛因暴雨引发洪水，造成两人死亡。疏散工作仍在进行中。当地政府表示，大雨导致登巴萨的河流泛滥。他们补充说，排水系统已经被垃圾堵塞了。</a:t>
            </a:r>
            <a:endParaRPr sz="21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437130"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110680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1. Uber and Self-Driving Firm Team Up</a:t>
            </a:r>
            <a:r>
              <a:rPr lang="en-US" sz="3000" b="1">
                <a:latin typeface="Times New Roman" panose="02020603050405020304" charset="0"/>
                <a:cs typeface="Times New Roman" panose="02020603050405020304" charset="0"/>
              </a:rPr>
              <a:t> </a:t>
            </a:r>
            <a:r>
              <a:rPr lang="en-US" sz="3600" b="1"/>
              <a:t>  </a:t>
            </a:r>
            <a:endParaRPr lang="en-US" sz="3600" b="1"/>
          </a:p>
          <a:p>
            <a:pPr algn="ctr"/>
            <a:r>
              <a:rPr lang="zh-CN" altLang="en-US" sz="3000" b="1">
                <a:solidFill>
                  <a:srgbClr val="ED7D31"/>
                </a:solidFill>
                <a:latin typeface="微软雅黑" panose="020B0503020204020204" charset="-122"/>
                <a:ea typeface="微软雅黑" panose="020B0503020204020204" charset="-122"/>
                <a:cs typeface="微软雅黑" panose="020B0503020204020204" charset="-122"/>
              </a:rPr>
              <a:t>优步与自动驾驶公司联手合作</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2851785" y="1381760"/>
            <a:ext cx="6744335" cy="47872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255" y="360680"/>
            <a:ext cx="12029440" cy="6631305"/>
          </a:xfrm>
          <a:prstGeom prst="rect">
            <a:avLst/>
          </a:prstGeom>
          <a:noFill/>
        </p:spPr>
        <p:txBody>
          <a:bodyPr wrap="square" rtlCol="0" anchor="t">
            <a:spAutoFit/>
          </a:bodyPr>
          <a:p>
            <a:pPr indent="0" algn="just" fontAlgn="auto">
              <a:lnSpc>
                <a:spcPts val="3000"/>
              </a:lnSpc>
            </a:pPr>
            <a:r>
              <a:rPr lang="en-US" sz="1600">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     </a:t>
            </a:r>
            <a:r>
              <a:rPr lang="en-US" altLang="zh-CN" sz="2000">
                <a:latin typeface="Times New Roman" panose="02020603050405020304" charset="0"/>
                <a:cs typeface="Times New Roman" panose="02020603050405020304" charset="0"/>
              </a:rPr>
              <a:t>Ride-hailing company Uber Technologies and Chinese autonomous-driving company Momenta are collaborating _________(test) autonomous vehicles in Germany next year.</a:t>
            </a:r>
            <a:endParaRPr lang="en-US" altLang="zh-CN" sz="2000">
              <a:latin typeface="Times New Roman" panose="02020603050405020304" charset="0"/>
              <a:cs typeface="Times New Roman" panose="02020603050405020304" charset="0"/>
            </a:endParaRPr>
          </a:p>
          <a:p>
            <a:pPr indent="0" algn="just" fontAlgn="auto">
              <a:lnSpc>
                <a:spcPts val="3000"/>
              </a:lnSpc>
            </a:pPr>
            <a:r>
              <a:rPr lang="en-US" altLang="zh-CN" sz="2000">
                <a:latin typeface="Times New Roman" panose="02020603050405020304" charset="0"/>
                <a:cs typeface="Times New Roman" panose="02020603050405020304" charset="0"/>
              </a:rPr>
              <a:t>      The companies said in a joint statement Monday that Momenta’s advanced autonomous driving technology ______________ (integrate) with Uber’s global platform to provide robotaxi services.</a:t>
            </a:r>
            <a:endParaRPr lang="en-US" altLang="zh-CN" sz="2000">
              <a:latin typeface="Times New Roman" panose="02020603050405020304" charset="0"/>
              <a:cs typeface="Times New Roman" panose="02020603050405020304" charset="0"/>
            </a:endParaRPr>
          </a:p>
          <a:p>
            <a:pPr indent="0" algn="just" fontAlgn="auto">
              <a:lnSpc>
                <a:spcPts val="3000"/>
              </a:lnSpc>
            </a:pPr>
            <a:r>
              <a:rPr lang="en-US" altLang="zh-CN" sz="2000">
                <a:latin typeface="Times New Roman" panose="02020603050405020304" charset="0"/>
                <a:cs typeface="Times New Roman" panose="02020603050405020304" charset="0"/>
              </a:rPr>
              <a:t>      The partnership will start testing in Munich next year with the goal of ___________ (expand) to other European cities, they said.</a:t>
            </a:r>
            <a:endParaRPr lang="en-US" altLang="zh-CN" sz="2000">
              <a:latin typeface="Times New Roman" panose="02020603050405020304" charset="0"/>
              <a:cs typeface="Times New Roman" panose="02020603050405020304" charset="0"/>
            </a:endParaRPr>
          </a:p>
          <a:p>
            <a:pPr indent="0" algn="just" fontAlgn="auto">
              <a:lnSpc>
                <a:spcPts val="3000"/>
              </a:lnSpc>
            </a:pPr>
            <a:r>
              <a:rPr lang="en-US" altLang="zh-CN" sz="2000">
                <a:latin typeface="Times New Roman" panose="02020603050405020304" charset="0"/>
                <a:cs typeface="Times New Roman" panose="02020603050405020304" charset="0"/>
              </a:rPr>
              <a:t>      The collaboration comes ____ robotaxi companies around the world have been scaling up their </a:t>
            </a:r>
            <a:r>
              <a:rPr lang="en-US" altLang="zh-CN" sz="2000">
                <a:solidFill>
                  <a:srgbClr val="0000FF"/>
                </a:solidFill>
                <a:latin typeface="Times New Roman" panose="02020603050405020304" charset="0"/>
                <a:cs typeface="Times New Roman" panose="02020603050405020304" charset="0"/>
              </a:rPr>
              <a:t>fleet</a:t>
            </a:r>
            <a:r>
              <a:rPr lang="en-US" altLang="zh-CN" sz="2000">
                <a:latin typeface="Times New Roman" panose="02020603050405020304" charset="0"/>
                <a:cs typeface="Times New Roman" panose="02020603050405020304" charset="0"/>
              </a:rPr>
              <a:t> sizes, thanks to advanced autonomous driving technology and as countries become __________ (open) to testing the advanced technology.</a:t>
            </a:r>
            <a:endParaRPr lang="en-US" altLang="zh-CN" sz="2000">
              <a:latin typeface="Times New Roman" panose="02020603050405020304" charset="0"/>
              <a:cs typeface="Times New Roman" panose="02020603050405020304" charset="0"/>
            </a:endParaRPr>
          </a:p>
          <a:p>
            <a:pPr indent="0" algn="just" fontAlgn="auto">
              <a:lnSpc>
                <a:spcPts val="3000"/>
              </a:lnSpc>
            </a:pPr>
            <a:r>
              <a:rPr lang="en-US" altLang="zh-CN" sz="2000">
                <a:latin typeface="Times New Roman" panose="02020603050405020304" charset="0"/>
                <a:cs typeface="Times New Roman" panose="02020603050405020304" charset="0"/>
              </a:rPr>
              <a:t>      “Testing L4 autonomous vehicles in Munich allows us to showcase _____  Momenta’s AI-driven Robotaxi technology can </a:t>
            </a:r>
            <a:r>
              <a:rPr lang="en-US" altLang="zh-CN" sz="2000">
                <a:solidFill>
                  <a:srgbClr val="0000FF"/>
                </a:solidFill>
                <a:latin typeface="Times New Roman" panose="02020603050405020304" charset="0"/>
                <a:cs typeface="Times New Roman" panose="02020603050405020304" charset="0"/>
              </a:rPr>
              <a:t>transform</a:t>
            </a:r>
            <a:r>
              <a:rPr lang="en-US" altLang="zh-CN" sz="2000">
                <a:latin typeface="Times New Roman" panose="02020603050405020304" charset="0"/>
                <a:cs typeface="Times New Roman" panose="02020603050405020304" charset="0"/>
              </a:rPr>
              <a:t> urban mobility, as ___new chapter in the region’s rich automotive heritage,” said Xudong Cao, chief executive of Momenta.</a:t>
            </a:r>
            <a:endParaRPr lang="en-US" altLang="zh-CN" sz="2000">
              <a:latin typeface="Times New Roman" panose="02020603050405020304" charset="0"/>
              <a:cs typeface="Times New Roman" panose="02020603050405020304" charset="0"/>
            </a:endParaRPr>
          </a:p>
          <a:p>
            <a:pPr indent="0" algn="just" fontAlgn="auto">
              <a:lnSpc>
                <a:spcPts val="3000"/>
              </a:lnSpc>
            </a:pPr>
            <a:r>
              <a:rPr lang="en-US" altLang="zh-CN" sz="2000">
                <a:latin typeface="Times New Roman" panose="02020603050405020304" charset="0"/>
                <a:cs typeface="Times New Roman" panose="02020603050405020304" charset="0"/>
              </a:rPr>
              <a:t>       Momenta ________ (operate) a robotaxi service in Shanghai and has provided its autonomous driving technology to major automakers including German brands such as MercedesBenz, BMW and Audi.</a:t>
            </a:r>
            <a:endParaRPr lang="en-US" altLang="zh-CN" sz="2000">
              <a:latin typeface="Times New Roman" panose="02020603050405020304" charset="0"/>
              <a:cs typeface="Times New Roman" panose="02020603050405020304" charset="0"/>
            </a:endParaRPr>
          </a:p>
          <a:p>
            <a:pPr indent="0" algn="just" fontAlgn="auto">
              <a:lnSpc>
                <a:spcPts val="3000"/>
              </a:lnSpc>
            </a:pPr>
            <a:r>
              <a:rPr lang="en-US" altLang="zh-CN" sz="2000">
                <a:latin typeface="Times New Roman" panose="02020603050405020304" charset="0"/>
                <a:cs typeface="Times New Roman" panose="02020603050405020304" charset="0"/>
              </a:rPr>
              <a:t>      Uber has been collaborating _____ robotaxi companies to explore autonomous driving services.</a:t>
            </a:r>
            <a:endParaRPr lang="en-US" altLang="zh-CN" sz="2000">
              <a:latin typeface="Times New Roman" panose="02020603050405020304" charset="0"/>
              <a:cs typeface="Times New Roman" panose="02020603050405020304" charset="0"/>
            </a:endParaRPr>
          </a:p>
          <a:p>
            <a:pPr indent="0" algn="just" fontAlgn="auto">
              <a:lnSpc>
                <a:spcPts val="3000"/>
              </a:lnSpc>
            </a:pPr>
            <a:r>
              <a:rPr lang="en-US" altLang="zh-CN" sz="2000">
                <a:latin typeface="Times New Roman" panose="02020603050405020304" charset="0"/>
                <a:cs typeface="Times New Roman" panose="02020603050405020304" charset="0"/>
              </a:rPr>
              <a:t>      The ride-hailing app has partnered with Chinese robotaxi ___________(company) WeRide and Pony AI in the Middle East.</a:t>
            </a:r>
            <a:endParaRPr sz="16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7725410" cy="460375"/>
          </a:xfrm>
          <a:prstGeom prst="rect">
            <a:avLst/>
          </a:prstGeom>
          <a:noFill/>
        </p:spPr>
        <p:txBody>
          <a:bodyPr wrap="square" rtlCol="0">
            <a:spAutoFit/>
          </a:bodyPr>
          <a:p>
            <a:pPr algn="l">
              <a:buClrTx/>
              <a:buSzTx/>
              <a:buFontTx/>
            </a:pPr>
            <a:r>
              <a:rPr lang="en-US" altLang="zh-CN" sz="2400" b="1" i="1">
                <a:solidFill>
                  <a:srgbClr val="ED7D31"/>
                </a:solidFill>
                <a:latin typeface="微软雅黑" panose="020B0503020204020204" charset="-122"/>
                <a:ea typeface="微软雅黑" panose="020B0503020204020204" charset="-122"/>
                <a:cs typeface="微软雅黑" panose="020B0503020204020204" charset="-122"/>
              </a:rPr>
              <a:t>The Wall Street Journal</a:t>
            </a:r>
            <a:r>
              <a:rPr lang="en-US" sz="2400" b="1">
                <a:solidFill>
                  <a:srgbClr val="ED7D31"/>
                </a:solidFill>
                <a:latin typeface="微软雅黑" panose="020B0503020204020204" charset="-122"/>
                <a:ea typeface="微软雅黑" panose="020B0503020204020204" charset="-122"/>
                <a:cs typeface="微软雅黑" panose="020B0503020204020204" charset="-122"/>
              </a:rPr>
              <a:t> (September 9, 2025 PB4</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1684655" y="842645"/>
            <a:ext cx="115252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000">
                <a:solidFill>
                  <a:srgbClr val="FF0000"/>
                </a:solidFill>
                <a:latin typeface="Times New Roman" panose="02020603050405020304" charset="0"/>
                <a:cs typeface="Times New Roman" panose="02020603050405020304" charset="0"/>
                <a:sym typeface="+mn-ea"/>
              </a:rPr>
              <a:t>to test</a:t>
            </a:r>
            <a:endParaRPr lang="en-US" altLang="zh-CN" sz="20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120015" y="1605280"/>
            <a:ext cx="200342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000">
                <a:solidFill>
                  <a:srgbClr val="FF0000"/>
                </a:solidFill>
                <a:latin typeface="Times New Roman" panose="02020603050405020304" charset="0"/>
                <a:cs typeface="Times New Roman" panose="02020603050405020304" charset="0"/>
                <a:sym typeface="+mn-ea"/>
              </a:rPr>
              <a:t>will be integrated</a:t>
            </a:r>
            <a:endParaRPr lang="en-US" altLang="zh-CN" sz="20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7811135" y="1970405"/>
            <a:ext cx="136398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000">
                <a:solidFill>
                  <a:srgbClr val="FF0000"/>
                </a:solidFill>
                <a:latin typeface="Times New Roman" panose="02020603050405020304" charset="0"/>
                <a:cs typeface="Times New Roman" panose="02020603050405020304" charset="0"/>
                <a:sym typeface="+mn-ea"/>
              </a:rPr>
              <a:t>expanding</a:t>
            </a:r>
            <a:endParaRPr lang="en-US" altLang="zh-CN" sz="20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3344545" y="2749550"/>
            <a:ext cx="23558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000">
                <a:solidFill>
                  <a:srgbClr val="FF0000"/>
                </a:solidFill>
                <a:latin typeface="Times New Roman" panose="02020603050405020304" charset="0"/>
                <a:cs typeface="Times New Roman" panose="02020603050405020304" charset="0"/>
                <a:sym typeface="+mn-ea"/>
              </a:rPr>
              <a:t>as</a:t>
            </a:r>
            <a:endParaRPr lang="en-US" altLang="zh-CN" sz="20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8532495" y="3134360"/>
            <a:ext cx="1402715" cy="3714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lang="en-US" altLang="zh-CN" sz="2000">
                <a:solidFill>
                  <a:srgbClr val="FF0000"/>
                </a:solidFill>
                <a:latin typeface="Times New Roman" panose="02020603050405020304" charset="0"/>
                <a:cs typeface="Times New Roman" panose="02020603050405020304" charset="0"/>
                <a:sym typeface="+mn-ea"/>
              </a:rPr>
              <a:t>more open</a:t>
            </a:r>
            <a:r>
              <a:rPr sz="2000">
                <a:solidFill>
                  <a:srgbClr val="FF0000"/>
                </a:solidFill>
                <a:latin typeface="Times New Roman" panose="02020603050405020304" charset="0"/>
                <a:cs typeface="Times New Roman" panose="02020603050405020304" charset="0"/>
                <a:sym typeface="+mn-ea"/>
              </a:rPr>
              <a:t> </a:t>
            </a:r>
            <a:endParaRPr sz="20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7877810" y="3897630"/>
            <a:ext cx="577215" cy="2984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lang="en-US" sz="2000">
                <a:solidFill>
                  <a:srgbClr val="FF0000"/>
                </a:solidFill>
                <a:latin typeface="Times New Roman" panose="02020603050405020304" charset="0"/>
                <a:cs typeface="Times New Roman" panose="02020603050405020304" charset="0"/>
                <a:sym typeface="+mn-ea"/>
              </a:rPr>
              <a:t>how</a:t>
            </a:r>
            <a:endParaRPr lang="en-US" sz="20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4766945" y="4296410"/>
            <a:ext cx="34861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00">
                <a:solidFill>
                  <a:srgbClr val="FF0000"/>
                </a:solidFill>
                <a:latin typeface="Times New Roman" panose="02020603050405020304" charset="0"/>
                <a:cs typeface="Times New Roman" panose="02020603050405020304" charset="0"/>
                <a:sym typeface="+mn-ea"/>
              </a:rPr>
              <a:t>a</a:t>
            </a:r>
            <a:r>
              <a:rPr sz="2000">
                <a:solidFill>
                  <a:srgbClr val="FF0000"/>
                </a:solidFill>
                <a:latin typeface="Times New Roman" panose="02020603050405020304" charset="0"/>
                <a:cs typeface="Times New Roman" panose="02020603050405020304" charset="0"/>
                <a:sym typeface="+mn-ea"/>
              </a:rPr>
              <a:t> </a:t>
            </a:r>
            <a:endParaRPr sz="20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3480435" y="5774055"/>
            <a:ext cx="706755" cy="3860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lang="en-US" altLang="zh-CN" sz="2000">
                <a:solidFill>
                  <a:srgbClr val="FF0000"/>
                </a:solidFill>
                <a:latin typeface="Times New Roman" panose="02020603050405020304" charset="0"/>
                <a:cs typeface="Times New Roman" panose="02020603050405020304" charset="0"/>
                <a:sym typeface="+mn-ea"/>
              </a:rPr>
              <a:t>with</a:t>
            </a:r>
            <a:endParaRPr lang="en-US" altLang="zh-CN" sz="20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1684655" y="5043170"/>
            <a:ext cx="108204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000">
                <a:solidFill>
                  <a:srgbClr val="FF0000"/>
                </a:solidFill>
                <a:latin typeface="Times New Roman" panose="02020603050405020304" charset="0"/>
                <a:cs typeface="Times New Roman" panose="02020603050405020304" charset="0"/>
                <a:sym typeface="+mn-ea"/>
              </a:rPr>
              <a:t>operates</a:t>
            </a:r>
            <a:r>
              <a:rPr sz="2000">
                <a:solidFill>
                  <a:srgbClr val="FF0000"/>
                </a:solidFill>
                <a:latin typeface="Times New Roman" panose="02020603050405020304" charset="0"/>
                <a:cs typeface="Times New Roman" panose="02020603050405020304" charset="0"/>
                <a:sym typeface="+mn-ea"/>
              </a:rPr>
              <a:t> </a:t>
            </a:r>
            <a:endParaRPr sz="20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6581140" y="6160135"/>
            <a:ext cx="110490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000">
                <a:solidFill>
                  <a:srgbClr val="FF0000"/>
                </a:solidFill>
                <a:latin typeface="Times New Roman" panose="02020603050405020304" charset="0"/>
                <a:cs typeface="Times New Roman" panose="02020603050405020304" charset="0"/>
                <a:sym typeface="+mn-ea"/>
              </a:rPr>
              <a:t>companies</a:t>
            </a:r>
            <a:r>
              <a:rPr sz="2000">
                <a:solidFill>
                  <a:srgbClr val="FF0000"/>
                </a:solidFill>
                <a:latin typeface="Times New Roman" panose="02020603050405020304" charset="0"/>
                <a:cs typeface="Times New Roman" panose="02020603050405020304" charset="0"/>
                <a:sym typeface="+mn-ea"/>
              </a:rPr>
              <a:t> </a:t>
            </a:r>
            <a:endParaRPr sz="20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1955800" y="651510"/>
            <a:ext cx="10233025" cy="2745740"/>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ct val="150000"/>
              </a:lnSpc>
            </a:pPr>
            <a:r>
              <a:rPr lang="en-US" sz="2300" b="0" i="0" smtClean="0">
                <a:latin typeface="Times New Roman" panose="02020603050405020304" charset="0"/>
                <a:ea typeface="华文中宋" panose="02010600040101010101" charset="-122"/>
                <a:cs typeface="Times New Roman" panose="02020603050405020304" charset="0"/>
              </a:rPr>
              <a:t>1</a:t>
            </a:r>
            <a:r>
              <a:rPr sz="2300" b="0" i="0" smtClean="0">
                <a:latin typeface="Times New Roman" panose="02020603050405020304" charset="0"/>
                <a:ea typeface="华文中宋" panose="02010600040101010101" charset="-122"/>
                <a:cs typeface="Times New Roman" panose="02020603050405020304" charset="0"/>
              </a:rPr>
              <a:t>.</a:t>
            </a:r>
            <a:r>
              <a:rPr lang="en-US" sz="2300" b="0" i="0" smtClean="0">
                <a:latin typeface="Times New Roman" panose="02020603050405020304" charset="0"/>
                <a:ea typeface="华文中宋" panose="02010600040101010101" charset="-122"/>
                <a:cs typeface="Times New Roman" panose="02020603050405020304" charset="0"/>
              </a:rPr>
              <a:t> </a:t>
            </a:r>
            <a:r>
              <a:rPr lang="en-US" altLang="zh-CN" sz="2300" b="0" i="0" smtClean="0">
                <a:latin typeface="Times New Roman" panose="02020603050405020304" charset="0"/>
                <a:ea typeface="华文中宋" panose="02010600040101010101" charset="-122"/>
                <a:cs typeface="Times New Roman" panose="02020603050405020304" charset="0"/>
              </a:rPr>
              <a:t>What is true about the Uber-Momenta collaboration according to the passage?</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A. Momenta's technology will be used for Uber's robotaxis in Germany.</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B. The testing will begin in Munich and expand to other European cities.</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C. Momenta currently operates robotaxi services only in Shanghai.</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D. Uber has previously partnered with WeRide and Pony AI in Europe.</a:t>
            </a:r>
            <a:endParaRPr lang="en-US" altLang="zh-CN" sz="23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nvSpPr>
        <p:spPr>
          <a:xfrm>
            <a:off x="1955165" y="3897630"/>
            <a:ext cx="10241280" cy="2745740"/>
          </a:xfrm>
          <a:prstGeom prst="rect">
            <a:avLst/>
          </a:prstGeom>
          <a:solidFill>
            <a:schemeClr val="accent6">
              <a:lumMod val="20000"/>
              <a:lumOff val="80000"/>
            </a:schemeClr>
          </a:solidFill>
          <a:ln w="34925" cmpd="sng">
            <a:noFill/>
            <a:prstDash val="sysDash"/>
          </a:ln>
        </p:spPr>
        <p:txBody>
          <a:bodyPr wrap="square">
            <a:spAutoFit/>
          </a:bodyPr>
          <a:p>
            <a:pPr lvl="0" algn="just">
              <a:lnSpc>
                <a:spcPct val="150000"/>
              </a:lnSpc>
              <a:buClrTx/>
              <a:buSzTx/>
              <a:buFontTx/>
            </a:pPr>
            <a:r>
              <a:rPr lang="en-US" sz="2300" smtClean="0">
                <a:latin typeface="Times New Roman" panose="02020603050405020304" charset="0"/>
                <a:ea typeface="华文中宋" panose="02010600040101010101" charset="-122"/>
                <a:cs typeface="Times New Roman" panose="02020603050405020304" charset="0"/>
                <a:sym typeface="+mn-ea"/>
              </a:rPr>
              <a:t>2. </a:t>
            </a:r>
            <a:r>
              <a:rPr lang="en-US" altLang="zh-CN" sz="2300">
                <a:latin typeface="Times New Roman" panose="02020603050405020304" charset="0"/>
                <a:cs typeface="Times New Roman" panose="02020603050405020304" charset="0"/>
                <a:sym typeface="+mn-ea"/>
              </a:rPr>
              <a:t>What is the main idea of the passage?</a:t>
            </a:r>
            <a:endParaRPr lang="en-US" altLang="zh-CN" sz="2300">
              <a:latin typeface="Times New Roman" panose="02020603050405020304" charset="0"/>
              <a:cs typeface="Times New Roman" panose="02020603050405020304" charset="0"/>
              <a:sym typeface="+mn-ea"/>
            </a:endParaRPr>
          </a:p>
          <a:p>
            <a:pPr lvl="0" algn="just">
              <a:lnSpc>
                <a:spcPct val="150000"/>
              </a:lnSpc>
              <a:buClrTx/>
              <a:buSzTx/>
              <a:buFontTx/>
            </a:pPr>
            <a:r>
              <a:rPr lang="en-US" altLang="zh-CN" sz="2300">
                <a:latin typeface="Times New Roman" panose="02020603050405020304" charset="0"/>
                <a:cs typeface="Times New Roman" panose="02020603050405020304" charset="0"/>
                <a:sym typeface="+mn-ea"/>
              </a:rPr>
              <a:t>A. A partnership to test and expand autonomous ride-hailing services in Europe.</a:t>
            </a:r>
            <a:endParaRPr lang="en-US" altLang="zh-CN" sz="2300">
              <a:latin typeface="Times New Roman" panose="02020603050405020304" charset="0"/>
              <a:cs typeface="Times New Roman" panose="02020603050405020304" charset="0"/>
              <a:sym typeface="+mn-ea"/>
            </a:endParaRPr>
          </a:p>
          <a:p>
            <a:pPr lvl="0" algn="just">
              <a:lnSpc>
                <a:spcPct val="150000"/>
              </a:lnSpc>
              <a:buClrTx/>
              <a:buSzTx/>
              <a:buFontTx/>
            </a:pPr>
            <a:r>
              <a:rPr lang="en-US" altLang="zh-CN" sz="2300">
                <a:latin typeface="Times New Roman" panose="02020603050405020304" charset="0"/>
                <a:cs typeface="Times New Roman" panose="02020603050405020304" charset="0"/>
                <a:sym typeface="+mn-ea"/>
              </a:rPr>
              <a:t>B. The superiority of Chinese autonomous driving technology over German brands.</a:t>
            </a:r>
            <a:endParaRPr lang="en-US" altLang="zh-CN" sz="2300">
              <a:latin typeface="Times New Roman" panose="02020603050405020304" charset="0"/>
              <a:cs typeface="Times New Roman" panose="02020603050405020304" charset="0"/>
              <a:sym typeface="+mn-ea"/>
            </a:endParaRPr>
          </a:p>
          <a:p>
            <a:pPr lvl="0" algn="just">
              <a:lnSpc>
                <a:spcPct val="150000"/>
              </a:lnSpc>
              <a:buClrTx/>
              <a:buSzTx/>
              <a:buFontTx/>
            </a:pPr>
            <a:r>
              <a:rPr lang="en-US" altLang="zh-CN" sz="2300">
                <a:latin typeface="Times New Roman" panose="02020603050405020304" charset="0"/>
                <a:cs typeface="Times New Roman" panose="02020603050405020304" charset="0"/>
                <a:sym typeface="+mn-ea"/>
              </a:rPr>
              <a:t>C. The challenges of implementing L4 autonomous vehicles in urban areas.</a:t>
            </a:r>
            <a:endParaRPr lang="en-US" altLang="zh-CN" sz="2300">
              <a:latin typeface="Times New Roman" panose="02020603050405020304" charset="0"/>
              <a:cs typeface="Times New Roman" panose="02020603050405020304" charset="0"/>
              <a:sym typeface="+mn-ea"/>
            </a:endParaRPr>
          </a:p>
          <a:p>
            <a:pPr lvl="0" algn="just">
              <a:lnSpc>
                <a:spcPct val="150000"/>
              </a:lnSpc>
              <a:buClrTx/>
              <a:buSzTx/>
              <a:buFontTx/>
            </a:pPr>
            <a:r>
              <a:rPr lang="en-US" altLang="zh-CN" sz="2300">
                <a:latin typeface="Times New Roman" panose="02020603050405020304" charset="0"/>
                <a:cs typeface="Times New Roman" panose="02020603050405020304" charset="0"/>
                <a:sym typeface="+mn-ea"/>
              </a:rPr>
              <a:t>D. Uber's strategy to replace all human drivers with autonomous technology.</a:t>
            </a:r>
            <a:endParaRPr lang="en-US" altLang="zh-CN" sz="2300">
              <a:latin typeface="Times New Roman" panose="02020603050405020304" charset="0"/>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sp>
        <p:nvSpPr>
          <p:cNvPr id="5" name="文本框 4"/>
          <p:cNvSpPr txBox="1"/>
          <p:nvPr>
            <p:custDataLst>
              <p:tags r:id="rId1"/>
            </p:custDataLst>
          </p:nvPr>
        </p:nvSpPr>
        <p:spPr>
          <a:xfrm>
            <a:off x="173355" y="1804670"/>
            <a:ext cx="1551940" cy="440055"/>
          </a:xfrm>
          <a:prstGeom prst="rect">
            <a:avLst/>
          </a:prstGeom>
          <a:solidFill>
            <a:srgbClr val="0070C0"/>
          </a:solidFill>
        </p:spPr>
        <p:txBody>
          <a:bodyPr wrap="square" rtlCol="0" anchor="t">
            <a:noAutofit/>
          </a:bodyPr>
          <a:p>
            <a:pPr lvl="0" algn="ctr">
              <a:buClrTx/>
              <a:buSzTx/>
              <a:buFontTx/>
            </a:pPr>
            <a:r>
              <a:rPr kumimoji="1" lang="en-US" altLang="zh-CN" sz="2200" b="1" dirty="0">
                <a:solidFill>
                  <a:schemeClr val="lt1"/>
                </a:solidFill>
                <a:sym typeface="+mn-ea"/>
              </a:rPr>
              <a:t>DETAIL</a:t>
            </a:r>
            <a:endParaRPr kumimoji="1" lang="en-US" altLang="zh-CN" sz="2200" b="1" dirty="0">
              <a:solidFill>
                <a:schemeClr val="lt1"/>
              </a:solidFill>
              <a:sym typeface="+mn-ea"/>
            </a:endParaRPr>
          </a:p>
        </p:txBody>
      </p:sp>
      <p:sp>
        <p:nvSpPr>
          <p:cNvPr id="17" name="文本框 16"/>
          <p:cNvSpPr txBox="1"/>
          <p:nvPr>
            <p:custDataLst>
              <p:tags r:id="rId2"/>
            </p:custDataLst>
          </p:nvPr>
        </p:nvSpPr>
        <p:spPr>
          <a:xfrm>
            <a:off x="173355" y="5050790"/>
            <a:ext cx="1551940" cy="439420"/>
          </a:xfrm>
          <a:prstGeom prst="rect">
            <a:avLst/>
          </a:prstGeom>
          <a:solidFill>
            <a:srgbClr val="0070C0"/>
          </a:solidFill>
        </p:spPr>
        <p:txBody>
          <a:bodyPr wrap="square" rtlCol="0" anchor="t">
            <a:noAutofit/>
          </a:bodyPr>
          <a:p>
            <a:pPr lvl="0" algn="l">
              <a:buClrTx/>
              <a:buSzTx/>
              <a:buFontTx/>
            </a:pPr>
            <a:r>
              <a:rPr kumimoji="1" lang="en-US" altLang="zh-CN" sz="2200" b="1" dirty="0">
                <a:solidFill>
                  <a:schemeClr val="lt1"/>
                </a:solidFill>
                <a:sym typeface="+mn-ea"/>
              </a:rPr>
              <a:t>      GIST</a:t>
            </a:r>
            <a:endParaRPr kumimoji="1" lang="en-US" altLang="zh-CN" sz="2200" b="1" dirty="0">
              <a:solidFill>
                <a:schemeClr val="lt1"/>
              </a:solidFill>
              <a:sym typeface="+mn-ea"/>
            </a:endParaRPr>
          </a:p>
        </p:txBody>
      </p:sp>
      <p:pic>
        <p:nvPicPr>
          <p:cNvPr id="6" name="图片 5"/>
          <p:cNvPicPr>
            <a:picLocks noChangeAspect="1"/>
          </p:cNvPicPr>
          <p:nvPr/>
        </p:nvPicPr>
        <p:blipFill>
          <a:blip r:embed="rId3"/>
          <a:stretch>
            <a:fillRect/>
          </a:stretch>
        </p:blipFill>
        <p:spPr>
          <a:xfrm>
            <a:off x="1866265" y="1926590"/>
            <a:ext cx="478155" cy="318135"/>
          </a:xfrm>
          <a:prstGeom prst="rect">
            <a:avLst/>
          </a:prstGeom>
        </p:spPr>
      </p:pic>
      <p:pic>
        <p:nvPicPr>
          <p:cNvPr id="8" name="图片 7"/>
          <p:cNvPicPr>
            <a:picLocks noChangeAspect="1"/>
          </p:cNvPicPr>
          <p:nvPr/>
        </p:nvPicPr>
        <p:blipFill>
          <a:blip r:embed="rId3"/>
          <a:stretch>
            <a:fillRect/>
          </a:stretch>
        </p:blipFill>
        <p:spPr>
          <a:xfrm>
            <a:off x="1909445" y="4643755"/>
            <a:ext cx="480060" cy="319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463550"/>
            <a:ext cx="11944350" cy="54889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fleet</a:t>
            </a:r>
            <a:r>
              <a:rPr lang="en-US" altLang="zh-CN" sz="2800">
                <a:latin typeface="Times New Roman" panose="02020603050405020304" charset="0"/>
                <a:ea typeface="华文中宋" panose="02010600040101010101" charset="-122"/>
                <a:cs typeface="Times New Roman" panose="02020603050405020304" charset="0"/>
                <a:sym typeface="+mn-ea"/>
              </a:rPr>
              <a:t>: a group of planes, buses, taxis, etc. travelling together or owned by the same organization</a:t>
            </a:r>
            <a:r>
              <a:rPr lang="en-US"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（同一机构或统一调度的）机群，车队</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With its own fleet of trucks, the company delivers most orders overnight.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因为有自己的运输车队，该公司的大部分订货可以第二天就送到</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transform</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sym typeface="+mn-ea"/>
              </a:rPr>
              <a:t>to completely change the appearance or character of sth, especially so that it is better</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使改变外观（或性质）；使改观；</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A new colour scheme will transform your bedroom.</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lang="zh-CN" altLang="en-US" sz="2800">
                <a:latin typeface="华文中宋" panose="02010600040101010101" charset="-122"/>
                <a:ea typeface="华文中宋" panose="02010600040101010101" charset="-122"/>
                <a:cs typeface="华文中宋" panose="02010600040101010101" charset="-122"/>
              </a:rPr>
              <a:t>新的色彩调配将使你的卧室焕然一新</a:t>
            </a:r>
            <a:r>
              <a:rPr sz="2800">
                <a:latin typeface="华文中宋" panose="02010600040101010101" charset="-122"/>
                <a:ea typeface="华文中宋" panose="02010600040101010101" charset="-122"/>
                <a:cs typeface="华文中宋" panose="02010600040101010101" charset="-122"/>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2900045"/>
            <a:ext cx="962787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An enormously powerful fleet was concentrated at Pearl Harbour.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6700" y="6378575"/>
            <a:ext cx="7027545" cy="521970"/>
          </a:xfrm>
          <a:prstGeom prst="rect">
            <a:avLst/>
          </a:prstGeom>
          <a:noFill/>
        </p:spPr>
        <p:txBody>
          <a:bodyPr wrap="square" rtlCol="0">
            <a:spAutoFit/>
          </a:bodyPr>
          <a:lstStyle/>
          <a:p>
            <a:r>
              <a:rPr lang="en-US" altLang="zh-CN" sz="2800">
                <a:solidFill>
                  <a:srgbClr val="FF0000"/>
                </a:solidFill>
                <a:latin typeface="Times New Roman" panose="02020603050405020304" charset="0"/>
                <a:cs typeface="Times New Roman" panose="02020603050405020304" charset="0"/>
              </a:rPr>
              <a:t>It was an event that would transform my life</a:t>
            </a:r>
            <a:r>
              <a:rPr lang="en-US" sz="2800">
                <a:solidFill>
                  <a:srgbClr val="FF0000"/>
                </a:solidFill>
                <a:latin typeface="Times New Roman" panose="02020603050405020304" charset="0"/>
                <a:cs typeface="Times New Roman" panose="02020603050405020304" charset="0"/>
              </a:rPr>
              <a: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378075"/>
            <a:ext cx="7434580" cy="521970"/>
          </a:xfrm>
          <a:prstGeom prst="rect">
            <a:avLst/>
          </a:prstGeom>
          <a:noFill/>
        </p:spPr>
        <p:txBody>
          <a:bodyPr wrap="square" rtlCol="0" anchor="t">
            <a:spAutoFit/>
          </a:bodyPr>
          <a:lstStyle/>
          <a:p>
            <a:r>
              <a:rPr lang="zh-CN" altLang="en-US" sz="2800">
                <a:ea typeface="华文中宋" panose="02010600040101010101" charset="-122"/>
              </a:rPr>
              <a:t>一支极其强大的舰队集结在珍珠港。</a:t>
            </a:r>
            <a:endParaRPr lang="zh-CN" altLang="en-US" sz="2800">
              <a:ea typeface="华文中宋" panose="02010600040101010101" charset="-122"/>
            </a:endParaRPr>
          </a:p>
        </p:txBody>
      </p:sp>
      <p:cxnSp>
        <p:nvCxnSpPr>
          <p:cNvPr id="3145728" name="直接连接符 8"/>
          <p:cNvCxnSpPr/>
          <p:nvPr/>
        </p:nvCxnSpPr>
        <p:spPr>
          <a:xfrm flipV="1">
            <a:off x="211455" y="3322320"/>
            <a:ext cx="9361805" cy="450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800215"/>
            <a:ext cx="6946900" cy="133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929630"/>
            <a:ext cx="8297545" cy="521970"/>
          </a:xfrm>
          <a:prstGeom prst="rect">
            <a:avLst/>
          </a:prstGeom>
          <a:noFill/>
        </p:spPr>
        <p:txBody>
          <a:bodyPr wrap="square" rtlCol="0" anchor="t">
            <a:spAutoFit/>
          </a:bodyPr>
          <a:p>
            <a:r>
              <a:rPr lang="zh-CN" altLang="en-US" sz="2800">
                <a:ea typeface="华文中宋" panose="02010600040101010101" charset="-122"/>
              </a:rPr>
              <a:t>那是能够彻底改变我一生的一件事。</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871980" cy="506730"/>
          </a:xfrm>
          <a:prstGeom prst="rect">
            <a:avLst/>
          </a:prstGeom>
          <a:solidFill>
            <a:schemeClr val="accent6"/>
          </a:solidFill>
        </p:spPr>
        <p:txBody>
          <a:bodyPr wrap="square" rtlCol="0">
            <a:spAutoFit/>
          </a:bodyPr>
          <a:p>
            <a:pPr lvl="0" algn="l">
              <a:buClrTx/>
              <a:buSzTx/>
              <a:buFontTx/>
            </a:pPr>
            <a:r>
              <a:rPr kumimoji="1" lang="en-US" altLang="zh-CN" sz="2700" b="1" dirty="0">
                <a:solidFill>
                  <a:schemeClr val="lt1"/>
                </a:solidFill>
                <a:latin typeface="Times New Roman" panose="02020603050405020304" charset="0"/>
                <a:cs typeface="Times New Roman" panose="02020603050405020304" charset="0"/>
                <a:sym typeface="+mn-ea"/>
              </a:rPr>
              <a:t>Vocabulary</a:t>
            </a:r>
            <a:endParaRPr kumimoji="1" lang="en-US" altLang="zh-CN" sz="27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36029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25425" y="5923915"/>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8"/>
                                        </p:tgtEl>
                                        <p:attrNameLst>
                                          <p:attrName>style.visibility</p:attrName>
                                        </p:attrNameLst>
                                      </p:cBhvr>
                                      <p:to>
                                        <p:strVal val="visible"/>
                                      </p:to>
                                    </p:set>
                                    <p:animEffect transition="in" filter="blinds(horizontal)">
                                      <p:cBhvr>
                                        <p:cTn id="12" dur="500"/>
                                        <p:tgtEl>
                                          <p:spTgt spid="1048608"/>
                                        </p:tgtEl>
                                      </p:cBhvr>
                                    </p:animEffect>
                                  </p:childTnLst>
                                </p:cTn>
                              </p:par>
                              <p:par>
                                <p:cTn id="13" presetID="3" presetClass="entr" presetSubtype="10" fill="hold" nodeType="withEffect">
                                  <p:stCondLst>
                                    <p:cond delay="0"/>
                                  </p:stCondLst>
                                  <p:childTnLst>
                                    <p:set>
                                      <p:cBhvr>
                                        <p:cTn id="14" dur="1" fill="hold">
                                          <p:stCondLst>
                                            <p:cond delay="0"/>
                                          </p:stCondLst>
                                        </p:cTn>
                                        <p:tgtEl>
                                          <p:spTgt spid="3145728"/>
                                        </p:tgtEl>
                                        <p:attrNameLst>
                                          <p:attrName>style.visibility</p:attrName>
                                        </p:attrNameLst>
                                      </p:cBhvr>
                                      <p:to>
                                        <p:strVal val="visible"/>
                                      </p:to>
                                    </p:set>
                                    <p:animEffect transition="in" filter="blinds(horizontal)">
                                      <p:cBhvr>
                                        <p:cTn id="15" dur="500"/>
                                        <p:tgtEl>
                                          <p:spTgt spid="314572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7" end="7"/>
                                            </p:txEl>
                                          </p:spTgt>
                                        </p:tgtEl>
                                        <p:attrNameLst>
                                          <p:attrName>style.visibility</p:attrName>
                                        </p:attrNameLst>
                                      </p:cBhvr>
                                      <p:to>
                                        <p:strVal val="visible"/>
                                      </p:to>
                                    </p:set>
                                    <p:animEffect transition="in" filter="wipe(down)">
                                      <p:cBhvr>
                                        <p:cTn id="28" dur="500"/>
                                        <p:tgtEl>
                                          <p:spTgt spid="1048602">
                                            <p:txEl>
                                              <p:pRg st="7" end="7"/>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wipe(down)">
                                      <p:cBhvr>
                                        <p:cTn id="31" dur="500"/>
                                        <p:tgtEl>
                                          <p:spTgt spid="1048602">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linds(horizont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32485"/>
            <a:ext cx="11502390" cy="1506855"/>
          </a:xfrm>
          <a:prstGeom prst="rect">
            <a:avLst/>
          </a:prstGeom>
          <a:noFill/>
        </p:spPr>
        <p:txBody>
          <a:bodyPr wrap="square">
            <a:spAutoFit/>
          </a:bodyPr>
          <a:lstStyle/>
          <a:p>
            <a:pPr algn="l"/>
            <a:r>
              <a:rPr lang="en-US" altLang="zh-CN" sz="2300">
                <a:latin typeface="Times New Roman" panose="02020603050405020304" charset="0"/>
                <a:cs typeface="Times New Roman" panose="02020603050405020304" charset="0"/>
                <a:sym typeface="+mn-ea"/>
              </a:rPr>
              <a:t>The technology secretary, Peter Kyle, has hinted that the government was weighing up the possiblility of making cut-off times mandatory for apps such as TikTok and Instagram. Rani Govender, the policy manager for child safety online at the NSPCC, said the curfews alone could not stop exposure to harmful materials.</a:t>
            </a:r>
            <a:endParaRPr lang="en-US" altLang="zh-CN" sz="2300">
              <a:latin typeface="Times New Roman" panose="02020603050405020304" charset="0"/>
              <a:cs typeface="Times New Roman" panose="02020603050405020304" charset="0"/>
              <a:sym typeface="+mn-ea"/>
            </a:endParaRPr>
          </a:p>
        </p:txBody>
      </p:sp>
      <p:sp>
        <p:nvSpPr>
          <p:cNvPr id="10" name="文本框 9"/>
          <p:cNvSpPr txBox="1"/>
          <p:nvPr/>
        </p:nvSpPr>
        <p:spPr>
          <a:xfrm>
            <a:off x="400685" y="2312670"/>
            <a:ext cx="11470640" cy="1014730"/>
          </a:xfrm>
          <a:prstGeom prst="rect">
            <a:avLst/>
          </a:prstGeom>
          <a:noFill/>
        </p:spPr>
        <p:txBody>
          <a:bodyPr wrap="square" rtlCol="0">
            <a:spAutoFit/>
          </a:bodyPr>
          <a:lstStyle/>
          <a:p>
            <a:pPr algn="l">
              <a:buClrTx/>
              <a:buSzTx/>
              <a:buFontTx/>
            </a:pPr>
            <a:r>
              <a:rPr sz="2000">
                <a:latin typeface="Times New Roman" panose="02020603050405020304" charset="0"/>
                <a:ea typeface="华文中宋" panose="02010600040101010101" charset="-122"/>
                <a:cs typeface="Times New Roman" panose="02020603050405020304" charset="0"/>
              </a:rPr>
              <a:t>英国技术大臣Peter Kyle暗示</a:t>
            </a:r>
            <a:r>
              <a:rPr lang="zh-CN" sz="2000">
                <a:latin typeface="Times New Roman" panose="02020603050405020304" charset="0"/>
                <a:ea typeface="华文中宋" panose="02010600040101010101" charset="-122"/>
                <a:cs typeface="Times New Roman" panose="02020603050405020304" charset="0"/>
              </a:rPr>
              <a:t>，</a:t>
            </a:r>
            <a:r>
              <a:rPr sz="2000">
                <a:latin typeface="Times New Roman" panose="02020603050405020304" charset="0"/>
                <a:ea typeface="华文中宋" panose="02010600040101010101" charset="-122"/>
                <a:cs typeface="Times New Roman" panose="02020603050405020304" charset="0"/>
              </a:rPr>
              <a:t>政府正在考虑强制对TikTok和Instagram等应用实施断网时间。全国防止虐待儿童协会(NSPCC)儿童在线安全政策经理Rani Govender表示</a:t>
            </a:r>
            <a:r>
              <a:rPr lang="zh-CN" sz="2000">
                <a:latin typeface="Times New Roman" panose="02020603050405020304" charset="0"/>
                <a:ea typeface="华文中宋" panose="02010600040101010101" charset="-122"/>
                <a:cs typeface="Times New Roman" panose="02020603050405020304" charset="0"/>
              </a:rPr>
              <a:t>，</a:t>
            </a:r>
            <a:r>
              <a:rPr sz="2000">
                <a:latin typeface="Times New Roman" panose="02020603050405020304" charset="0"/>
                <a:ea typeface="华文中宋" panose="02010600040101010101" charset="-122"/>
                <a:cs typeface="Times New Roman" panose="02020603050405020304" charset="0"/>
              </a:rPr>
              <a:t>仅靠使用宵禁并不能阻止儿童接触有害内容。</a:t>
            </a:r>
            <a:endParaRPr sz="20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862070"/>
            <a:ext cx="11751310" cy="27070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939540"/>
            <a:ext cx="11603355" cy="1506855"/>
          </a:xfrm>
          <a:prstGeom prst="rect">
            <a:avLst/>
          </a:prstGeom>
          <a:noFill/>
        </p:spPr>
        <p:txBody>
          <a:bodyPr wrap="square">
            <a:spAutoFit/>
          </a:bodyPr>
          <a:lstStyle/>
          <a:p>
            <a:pPr algn="l"/>
            <a:r>
              <a:rPr sz="2300">
                <a:latin typeface="Times New Roman" panose="02020603050405020304" charset="0"/>
                <a:cs typeface="Times New Roman" panose="02020603050405020304" charset="0"/>
                <a:sym typeface="+mn-ea"/>
              </a:rPr>
              <a:t>He said algorithms can provide content which “can quickly spiral and take young people down rabbit holes of harmful and disstressing material”. New laws were “urgently required to finally embed a safe-by-design approach to regulation that puts the needs of children and society ahead of those of big tech”, he said.</a:t>
            </a:r>
            <a:endParaRPr sz="2300">
              <a:latin typeface="Times New Roman" panose="02020603050405020304" charset="0"/>
              <a:cs typeface="Times New Roman" panose="02020603050405020304" charset="0"/>
              <a:sym typeface="+mn-ea"/>
            </a:endParaRPr>
          </a:p>
        </p:txBody>
      </p:sp>
      <p:sp>
        <p:nvSpPr>
          <p:cNvPr id="14" name="文本框 13"/>
          <p:cNvSpPr txBox="1"/>
          <p:nvPr/>
        </p:nvSpPr>
        <p:spPr>
          <a:xfrm>
            <a:off x="418465" y="5438775"/>
            <a:ext cx="11319510" cy="1014730"/>
          </a:xfrm>
          <a:prstGeom prst="rect">
            <a:avLst/>
          </a:prstGeom>
          <a:noFill/>
        </p:spPr>
        <p:txBody>
          <a:bodyPr wrap="square" rtlCol="0">
            <a:spAutoFit/>
          </a:bodyPr>
          <a:lstStyle/>
          <a:p>
            <a:pPr algn="l">
              <a:buClrTx/>
              <a:buSzTx/>
              <a:buFontTx/>
            </a:pPr>
            <a:r>
              <a:rPr sz="2000">
                <a:latin typeface="Times New Roman" panose="02020603050405020304" charset="0"/>
                <a:ea typeface="华文中宋" panose="02010600040101010101" charset="-122"/>
                <a:cs typeface="Times New Roman" panose="02020603050405020304" charset="0"/>
              </a:rPr>
              <a:t>他指出，算法推荐的内容</a:t>
            </a:r>
            <a:r>
              <a:rPr lang="zh-CN" sz="2000">
                <a:latin typeface="Times New Roman" panose="02020603050405020304" charset="0"/>
                <a:ea typeface="华文中宋" panose="02010600040101010101" charset="-122"/>
                <a:cs typeface="Times New Roman" panose="02020603050405020304" charset="0"/>
              </a:rPr>
              <a:t>“</a:t>
            </a:r>
            <a:r>
              <a:rPr sz="2000">
                <a:latin typeface="Times New Roman" panose="02020603050405020304" charset="0"/>
                <a:ea typeface="华文中宋" panose="02010600040101010101" charset="-122"/>
                <a:cs typeface="Times New Roman" panose="02020603050405020304" charset="0"/>
              </a:rPr>
              <a:t>可能迅速失控，将年轻人引入有害和令人痛苦的深渊</a:t>
            </a:r>
            <a:r>
              <a:rPr lang="zh-CN" sz="2000">
                <a:latin typeface="Times New Roman" panose="02020603050405020304" charset="0"/>
                <a:ea typeface="华文中宋" panose="02010600040101010101" charset="-122"/>
                <a:cs typeface="Times New Roman" panose="02020603050405020304" charset="0"/>
              </a:rPr>
              <a:t>”</a:t>
            </a:r>
            <a:r>
              <a:rPr sz="2000">
                <a:latin typeface="Times New Roman" panose="02020603050405020304" charset="0"/>
                <a:ea typeface="华文中宋" panose="02010600040101010101" charset="-122"/>
                <a:cs typeface="Times New Roman" panose="02020603050405020304" charset="0"/>
              </a:rPr>
              <a:t>。他表示，英国</a:t>
            </a:r>
            <a:r>
              <a:rPr lang="zh-CN" sz="2000">
                <a:latin typeface="Times New Roman" panose="02020603050405020304" charset="0"/>
                <a:ea typeface="华文中宋" panose="02010600040101010101" charset="-122"/>
                <a:cs typeface="Times New Roman" panose="02020603050405020304" charset="0"/>
              </a:rPr>
              <a:t>“</a:t>
            </a:r>
            <a:r>
              <a:rPr sz="2000">
                <a:latin typeface="Times New Roman" panose="02020603050405020304" charset="0"/>
                <a:ea typeface="华文中宋" panose="02010600040101010101" charset="-122"/>
                <a:cs typeface="Times New Roman" panose="02020603050405020304" charset="0"/>
              </a:rPr>
              <a:t>亟需出台新法规</a:t>
            </a:r>
            <a:r>
              <a:rPr lang="zh-CN" sz="2000">
                <a:latin typeface="Times New Roman" panose="02020603050405020304" charset="0"/>
                <a:ea typeface="华文中宋" panose="02010600040101010101" charset="-122"/>
                <a:cs typeface="Times New Roman" panose="02020603050405020304" charset="0"/>
              </a:rPr>
              <a:t>”</a:t>
            </a:r>
            <a:r>
              <a:rPr sz="2000">
                <a:latin typeface="Times New Roman" panose="02020603050405020304" charset="0"/>
                <a:ea typeface="华文中宋" panose="02010600040101010101" charset="-122"/>
                <a:cs typeface="Times New Roman" panose="02020603050405020304" charset="0"/>
              </a:rPr>
              <a:t>，从而</a:t>
            </a:r>
            <a:r>
              <a:rPr lang="zh-CN" sz="2000">
                <a:latin typeface="Times New Roman" panose="02020603050405020304" charset="0"/>
                <a:ea typeface="华文中宋" panose="02010600040101010101" charset="-122"/>
                <a:cs typeface="Times New Roman" panose="02020603050405020304" charset="0"/>
              </a:rPr>
              <a:t>“</a:t>
            </a:r>
            <a:r>
              <a:rPr sz="2000">
                <a:latin typeface="Times New Roman" panose="02020603050405020304" charset="0"/>
                <a:ea typeface="华文中宋" panose="02010600040101010101" charset="-122"/>
                <a:cs typeface="Times New Roman" panose="02020603050405020304" charset="0"/>
              </a:rPr>
              <a:t>最终将安全设计原则纳入监管框架，优先保障儿童和社会需求，而非大型科技公司的利益</a:t>
            </a:r>
            <a:r>
              <a:rPr lang="zh-CN" sz="2000">
                <a:latin typeface="Times New Roman" panose="02020603050405020304" charset="0"/>
                <a:ea typeface="华文中宋" panose="02010600040101010101" charset="-122"/>
                <a:cs typeface="Times New Roman" panose="02020603050405020304" charset="0"/>
              </a:rPr>
              <a:t>”</a:t>
            </a:r>
            <a:r>
              <a:rPr sz="2000">
                <a:latin typeface="Times New Roman" panose="02020603050405020304" charset="0"/>
                <a:ea typeface="华文中宋" panose="02010600040101010101" charset="-122"/>
                <a:cs typeface="Times New Roman" panose="02020603050405020304" charset="0"/>
              </a:rPr>
              <a:t>。</a:t>
            </a:r>
            <a:endParaRPr sz="20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145415"/>
            <a:ext cx="11864975" cy="983615"/>
          </a:xfrm>
          <a:prstGeom prst="rect">
            <a:avLst/>
          </a:prstGeom>
          <a:noFill/>
        </p:spPr>
        <p:txBody>
          <a:bodyPr wrap="square" rtlCol="0" anchor="t">
            <a:spAutoFit/>
          </a:bodyPr>
          <a:p>
            <a:pPr algn="ctr"/>
            <a:r>
              <a:rPr lang="en-US" altLang="zh-CN" sz="2800" b="1">
                <a:latin typeface="Times New Roman" panose="02020603050405020304" charset="0"/>
                <a:cs typeface="Times New Roman" panose="02020603050405020304" charset="0"/>
              </a:rPr>
              <a:t>2. L.A. buys Griffith Park carousel, where Disney dreamed up theme park </a:t>
            </a:r>
            <a:endParaRPr lang="en-US" sz="3200" b="1"/>
          </a:p>
          <a:p>
            <a:pPr algn="ctr"/>
            <a:r>
              <a:rPr lang="zh-CN" altLang="en-US" sz="3000" b="1">
                <a:solidFill>
                  <a:srgbClr val="ED7D31"/>
                </a:solidFill>
                <a:latin typeface="微软雅黑" panose="020B0503020204020204" charset="-122"/>
                <a:ea typeface="微软雅黑" panose="020B0503020204020204" charset="-122"/>
                <a:cs typeface="微软雅黑" panose="020B0503020204020204" charset="-122"/>
              </a:rPr>
              <a:t>洛杉矶市购得格里菲斯公园旋转木</a:t>
            </a:r>
            <a:r>
              <a:rPr lang="en-US" altLang="zh-CN" sz="3000" b="1">
                <a:solidFill>
                  <a:srgbClr val="ED7D31"/>
                </a:solidFill>
                <a:latin typeface="微软雅黑" panose="020B0503020204020204" charset="-122"/>
                <a:ea typeface="微软雅黑" panose="020B0503020204020204" charset="-122"/>
                <a:cs typeface="微软雅黑" panose="020B0503020204020204" charset="-122"/>
              </a:rPr>
              <a:t>——</a:t>
            </a:r>
            <a:r>
              <a:rPr lang="zh-CN" altLang="en-US" sz="3000" b="1">
                <a:solidFill>
                  <a:srgbClr val="ED7D31"/>
                </a:solidFill>
                <a:latin typeface="微软雅黑" panose="020B0503020204020204" charset="-122"/>
                <a:ea typeface="微软雅黑" panose="020B0503020204020204" charset="-122"/>
                <a:cs typeface="微软雅黑" panose="020B0503020204020204" charset="-122"/>
              </a:rPr>
              <a:t>马迪士尼构想主题公园的地方</a:t>
            </a:r>
            <a:endParaRPr lang="zh-CN" altLang="en-US"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1"/>
          <p:cNvPicPr>
            <a:picLocks noChangeAspect="1"/>
          </p:cNvPicPr>
          <p:nvPr/>
        </p:nvPicPr>
        <p:blipFill>
          <a:blip r:embed="rId1"/>
          <a:stretch>
            <a:fillRect/>
          </a:stretch>
        </p:blipFill>
        <p:spPr>
          <a:xfrm>
            <a:off x="2463165" y="1723390"/>
            <a:ext cx="7279005" cy="455231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255" y="360680"/>
            <a:ext cx="12029440" cy="6323965"/>
          </a:xfrm>
          <a:prstGeom prst="rect">
            <a:avLst/>
          </a:prstGeom>
          <a:noFill/>
        </p:spPr>
        <p:txBody>
          <a:bodyPr wrap="square" rtlCol="0" anchor="t">
            <a:spAutoFit/>
          </a:bodyPr>
          <a:p>
            <a:pPr indent="0" algn="just" fontAlgn="auto">
              <a:lnSpc>
                <a:spcPts val="2700"/>
              </a:lnSpc>
            </a:pPr>
            <a:r>
              <a:rPr lang="en-US" sz="1600">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    </a:t>
            </a:r>
            <a:r>
              <a:rPr lang="en-US" altLang="zh-CN" sz="2000">
                <a:latin typeface="Times New Roman" panose="02020603050405020304" charset="0"/>
                <a:cs typeface="Times New Roman" panose="02020603050405020304" charset="0"/>
              </a:rPr>
              <a:t> The Griffith Park carousel —— a “crown jewel” of the park, _____ Walt Disney first dreamed up Disneyland— is getting a new lease on life just in time for its 2026 centennial. The city of Los Angeles' Recreation and Parks Commission </a:t>
            </a:r>
            <a:r>
              <a:rPr lang="en-US" altLang="zh-CN" sz="2000">
                <a:solidFill>
                  <a:srgbClr val="0000FF"/>
                </a:solidFill>
                <a:latin typeface="Times New Roman" panose="02020603050405020304" charset="0"/>
                <a:cs typeface="Times New Roman" panose="02020603050405020304" charset="0"/>
              </a:rPr>
              <a:t>ink</a:t>
            </a:r>
            <a:r>
              <a:rPr lang="en-US" altLang="zh-CN" sz="2000">
                <a:solidFill>
                  <a:schemeClr val="tx1"/>
                </a:solidFill>
                <a:latin typeface="Times New Roman" panose="02020603050405020304" charset="0"/>
                <a:cs typeface="Times New Roman" panose="02020603050405020304" charset="0"/>
              </a:rPr>
              <a:t>ed</a:t>
            </a:r>
            <a:r>
              <a:rPr lang="en-US" altLang="zh-CN" sz="2000">
                <a:latin typeface="Times New Roman" panose="02020603050405020304" charset="0"/>
                <a:cs typeface="Times New Roman" panose="02020603050405020304" charset="0"/>
              </a:rPr>
              <a:t> a million-dollar deal to buy ____ historic amusement ride late last month.</a:t>
            </a:r>
            <a:endParaRPr lang="en-US" altLang="zh-CN" sz="2000">
              <a:latin typeface="Times New Roman" panose="02020603050405020304" charset="0"/>
              <a:cs typeface="Times New Roman" panose="02020603050405020304" charset="0"/>
            </a:endParaRPr>
          </a:p>
          <a:p>
            <a:pPr indent="0" algn="just" fontAlgn="auto">
              <a:lnSpc>
                <a:spcPts val="2700"/>
              </a:lnSpc>
            </a:pPr>
            <a:r>
              <a:rPr lang="en-US" altLang="zh-CN" sz="2000">
                <a:latin typeface="Times New Roman" panose="02020603050405020304" charset="0"/>
                <a:cs typeface="Times New Roman" panose="02020603050405020304" charset="0"/>
              </a:rPr>
              <a:t>       Its previous operator, Julio Gosdinski, _____ (die) suddenly near the height of the COVID-19 pandemic, ________ (leave) the amusement in </a:t>
            </a:r>
            <a:r>
              <a:rPr lang="en-US" altLang="zh-CN" sz="2000">
                <a:solidFill>
                  <a:srgbClr val="0000FF"/>
                </a:solidFill>
                <a:latin typeface="Times New Roman" panose="02020603050405020304" charset="0"/>
                <a:cs typeface="Times New Roman" panose="02020603050405020304" charset="0"/>
              </a:rPr>
              <a:t>limbo</a:t>
            </a:r>
            <a:r>
              <a:rPr lang="en-US" altLang="zh-CN" sz="2000">
                <a:latin typeface="Times New Roman" panose="02020603050405020304" charset="0"/>
                <a:cs typeface="Times New Roman" panose="02020603050405020304" charset="0"/>
              </a:rPr>
              <a:t> just as COVID restrictions were starting to ease. </a:t>
            </a:r>
            <a:endParaRPr lang="en-US" altLang="zh-CN" sz="2000">
              <a:latin typeface="Times New Roman" panose="02020603050405020304" charset="0"/>
              <a:cs typeface="Times New Roman" panose="02020603050405020304" charset="0"/>
            </a:endParaRPr>
          </a:p>
          <a:p>
            <a:pPr indent="0" algn="just" fontAlgn="auto">
              <a:lnSpc>
                <a:spcPts val="2700"/>
              </a:lnSpc>
            </a:pPr>
            <a:r>
              <a:rPr lang="en-US" altLang="zh-CN" sz="2000">
                <a:latin typeface="Times New Roman" panose="02020603050405020304" charset="0"/>
                <a:cs typeface="Times New Roman" panose="02020603050405020304" charset="0"/>
              </a:rPr>
              <a:t>       After the parks commission agreement, the stable of hand-carved basswood and poplar horses will spin under city auspices, part of a broader restoration of the section of the park, which is slated _____________ (complete) ahead of the Olympic Games in 2028. </a:t>
            </a:r>
            <a:endParaRPr lang="en-US" altLang="zh-CN" sz="2000">
              <a:latin typeface="Times New Roman" panose="02020603050405020304" charset="0"/>
              <a:cs typeface="Times New Roman" panose="02020603050405020304" charset="0"/>
            </a:endParaRPr>
          </a:p>
          <a:p>
            <a:pPr indent="0" algn="just" fontAlgn="auto">
              <a:lnSpc>
                <a:spcPts val="2700"/>
              </a:lnSpc>
            </a:pPr>
            <a:r>
              <a:rPr lang="en-US" altLang="zh-CN" sz="2000">
                <a:latin typeface="Times New Roman" panose="02020603050405020304" charset="0"/>
                <a:cs typeface="Times New Roman" panose="02020603050405020304" charset="0"/>
              </a:rPr>
              <a:t>      The carousel is one of the ______ (old) wooden merry-go-rounds in California and one of just a handful designed by the famous Spillman Engineering Corp. and its predecessor that remain ____ operation in the state. The current merry-go-round was built in 1926 and relocated to Griffith Park in the depths of the Great Depression in 1937. </a:t>
            </a:r>
            <a:endParaRPr lang="en-US" altLang="zh-CN" sz="2000">
              <a:latin typeface="Times New Roman" panose="02020603050405020304" charset="0"/>
              <a:cs typeface="Times New Roman" panose="02020603050405020304" charset="0"/>
            </a:endParaRPr>
          </a:p>
          <a:p>
            <a:pPr indent="0" algn="just" fontAlgn="auto">
              <a:lnSpc>
                <a:spcPts val="2700"/>
              </a:lnSpc>
            </a:pPr>
            <a:r>
              <a:rPr lang="en-US" altLang="zh-CN" sz="2000">
                <a:latin typeface="Times New Roman" panose="02020603050405020304" charset="0"/>
                <a:cs typeface="Times New Roman" panose="02020603050405020304" charset="0"/>
              </a:rPr>
              <a:t>      “Walt Disney _________ (regular) frequented the Merry-Go-Round on Saturdays, watching his daughters ride around and daydreaming of one day creating his own theme park,” the city agreement said. </a:t>
            </a:r>
            <a:endParaRPr lang="en-US" altLang="zh-CN" sz="2000">
              <a:latin typeface="Times New Roman" panose="02020603050405020304" charset="0"/>
              <a:cs typeface="Times New Roman" panose="02020603050405020304" charset="0"/>
            </a:endParaRPr>
          </a:p>
          <a:p>
            <a:pPr indent="0" algn="just" fontAlgn="auto">
              <a:lnSpc>
                <a:spcPts val="2700"/>
              </a:lnSpc>
            </a:pPr>
            <a:r>
              <a:rPr lang="en-US" altLang="zh-CN" sz="2000">
                <a:latin typeface="Times New Roman" panose="02020603050405020304" charset="0"/>
                <a:cs typeface="Times New Roman" panose="02020603050405020304" charset="0"/>
              </a:rPr>
              <a:t>      But the amusement will require significant repairs before it can reopen, documents show.  According to the ____________ (department) proposal, the sellers had higher offers but wanted the merry-go-round to keep twirling in its longtime home. </a:t>
            </a:r>
            <a:endParaRPr lang="en-US" altLang="zh-CN" sz="2000">
              <a:latin typeface="Times New Roman" panose="02020603050405020304" charset="0"/>
              <a:cs typeface="Times New Roman" panose="02020603050405020304" charset="0"/>
            </a:endParaRPr>
          </a:p>
          <a:p>
            <a:pPr indent="0" algn="just" fontAlgn="auto">
              <a:lnSpc>
                <a:spcPts val="2700"/>
              </a:lnSpc>
            </a:pPr>
            <a:r>
              <a:rPr lang="en-US" altLang="zh-CN" sz="2000">
                <a:latin typeface="Times New Roman" panose="02020603050405020304" charset="0"/>
                <a:cs typeface="Times New Roman" panose="02020603050405020304" charset="0"/>
              </a:rPr>
              <a:t>      No reopening date _________________ (announce)</a:t>
            </a:r>
            <a:r>
              <a:rPr sz="2000">
                <a:latin typeface="Times New Roman" panose="02020603050405020304" charset="0"/>
                <a:cs typeface="Times New Roman" panose="02020603050405020304" charset="0"/>
              </a:rPr>
              <a:t>.</a:t>
            </a:r>
            <a:endParaRPr sz="20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7810500" cy="460375"/>
          </a:xfrm>
          <a:prstGeom prst="rect">
            <a:avLst/>
          </a:prstGeom>
          <a:noFill/>
        </p:spPr>
        <p:txBody>
          <a:bodyPr wrap="square" rtlCol="0">
            <a:spAutoFit/>
          </a:bodyPr>
          <a:p>
            <a:pPr algn="l">
              <a:buClrTx/>
              <a:buSzTx/>
              <a:buFontTx/>
            </a:pPr>
            <a:r>
              <a:rPr lang="en-US" altLang="zh-CN" sz="2400" b="1" i="1">
                <a:solidFill>
                  <a:srgbClr val="ED7D31"/>
                </a:solidFill>
                <a:latin typeface="微软雅黑" panose="020B0503020204020204" charset="-122"/>
                <a:ea typeface="微软雅黑" panose="020B0503020204020204" charset="-122"/>
                <a:cs typeface="微软雅黑" panose="020B0503020204020204" charset="-122"/>
              </a:rPr>
              <a:t>Los Angeles Times</a:t>
            </a:r>
            <a:r>
              <a:rPr lang="en-US" sz="2400" b="1">
                <a:solidFill>
                  <a:srgbClr val="ED7D31"/>
                </a:solidFill>
                <a:latin typeface="微软雅黑" panose="020B0503020204020204" charset="-122"/>
                <a:ea typeface="微软雅黑" panose="020B0503020204020204" charset="-122"/>
                <a:cs typeface="微软雅黑" panose="020B0503020204020204" charset="-122"/>
              </a:rPr>
              <a:t> (</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September 9, 2025 PB1,B5)</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7783830" y="445135"/>
            <a:ext cx="77978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00">
                <a:solidFill>
                  <a:srgbClr val="FF0000"/>
                </a:solidFill>
                <a:latin typeface="Times New Roman" panose="02020603050405020304" charset="0"/>
                <a:cs typeface="Times New Roman" panose="02020603050405020304" charset="0"/>
                <a:sym typeface="+mn-ea"/>
              </a:rPr>
              <a:t>where</a:t>
            </a:r>
            <a:r>
              <a:rPr sz="2000">
                <a:solidFill>
                  <a:srgbClr val="FF0000"/>
                </a:solidFill>
                <a:latin typeface="Times New Roman" panose="02020603050405020304" charset="0"/>
                <a:cs typeface="Times New Roman" panose="02020603050405020304" charset="0"/>
                <a:sym typeface="+mn-ea"/>
              </a:rPr>
              <a:t> </a:t>
            </a:r>
            <a:endParaRPr sz="20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6057265" y="1160145"/>
            <a:ext cx="49466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00">
                <a:solidFill>
                  <a:srgbClr val="FF0000"/>
                </a:solidFill>
                <a:latin typeface="Times New Roman" panose="02020603050405020304" charset="0"/>
                <a:cs typeface="Times New Roman" panose="02020603050405020304" charset="0"/>
                <a:sym typeface="+mn-ea"/>
              </a:rPr>
              <a:t>the</a:t>
            </a:r>
            <a:endParaRPr lang="en-US" sz="20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4853940" y="1467485"/>
            <a:ext cx="57531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000">
                <a:solidFill>
                  <a:srgbClr val="FF0000"/>
                </a:solidFill>
                <a:latin typeface="Times New Roman" panose="02020603050405020304" charset="0"/>
                <a:cs typeface="Times New Roman" panose="02020603050405020304" charset="0"/>
                <a:sym typeface="+mn-ea"/>
              </a:rPr>
              <a:t>died</a:t>
            </a:r>
            <a:endParaRPr lang="en-US" altLang="zh-CN" sz="20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240030" y="1774825"/>
            <a:ext cx="84518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000">
                <a:solidFill>
                  <a:srgbClr val="FF0000"/>
                </a:solidFill>
                <a:latin typeface="Times New Roman" panose="02020603050405020304" charset="0"/>
                <a:cs typeface="Times New Roman" panose="02020603050405020304" charset="0"/>
                <a:sym typeface="+mn-ea"/>
              </a:rPr>
              <a:t>leaving</a:t>
            </a:r>
            <a:r>
              <a:rPr sz="2000">
                <a:solidFill>
                  <a:srgbClr val="FF0000"/>
                </a:solidFill>
                <a:latin typeface="Times New Roman" panose="02020603050405020304" charset="0"/>
                <a:cs typeface="Times New Roman" panose="02020603050405020304" charset="0"/>
                <a:sym typeface="+mn-ea"/>
              </a:rPr>
              <a:t> </a:t>
            </a:r>
            <a:endParaRPr sz="20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9041765" y="2508250"/>
            <a:ext cx="171894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000">
                <a:solidFill>
                  <a:srgbClr val="FF0000"/>
                </a:solidFill>
                <a:latin typeface="Times New Roman" panose="02020603050405020304" charset="0"/>
                <a:cs typeface="Times New Roman" panose="02020603050405020304" charset="0"/>
                <a:sym typeface="+mn-ea"/>
              </a:rPr>
              <a:t>to be completed</a:t>
            </a:r>
            <a:r>
              <a:rPr sz="2000">
                <a:solidFill>
                  <a:srgbClr val="FF0000"/>
                </a:solidFill>
                <a:latin typeface="Times New Roman" panose="02020603050405020304" charset="0"/>
                <a:cs typeface="Times New Roman" panose="02020603050405020304" charset="0"/>
                <a:sym typeface="+mn-ea"/>
              </a:rPr>
              <a:t>  </a:t>
            </a:r>
            <a:endParaRPr sz="20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3455670" y="3178810"/>
            <a:ext cx="673100" cy="3454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lang="en-US" sz="2000">
                <a:solidFill>
                  <a:srgbClr val="FF0000"/>
                </a:solidFill>
                <a:latin typeface="Times New Roman" panose="02020603050405020304" charset="0"/>
                <a:cs typeface="Times New Roman" panose="02020603050405020304" charset="0"/>
                <a:sym typeface="+mn-ea"/>
              </a:rPr>
              <a:t>oldest</a:t>
            </a:r>
            <a:r>
              <a:rPr sz="2000">
                <a:solidFill>
                  <a:srgbClr val="FF0000"/>
                </a:solidFill>
                <a:latin typeface="Times New Roman" panose="02020603050405020304" charset="0"/>
                <a:cs typeface="Times New Roman" panose="02020603050405020304" charset="0"/>
                <a:sym typeface="+mn-ea"/>
              </a:rPr>
              <a:t> </a:t>
            </a:r>
            <a:endParaRPr sz="20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8831580" y="3524250"/>
            <a:ext cx="54927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00">
                <a:solidFill>
                  <a:srgbClr val="FF0000"/>
                </a:solidFill>
                <a:latin typeface="Times New Roman" panose="02020603050405020304" charset="0"/>
                <a:cs typeface="Times New Roman" panose="02020603050405020304" charset="0"/>
                <a:sym typeface="+mn-ea"/>
              </a:rPr>
              <a:t>in</a:t>
            </a:r>
            <a:r>
              <a:rPr sz="2000">
                <a:solidFill>
                  <a:srgbClr val="FF0000"/>
                </a:solidFill>
                <a:latin typeface="Times New Roman" panose="02020603050405020304" charset="0"/>
                <a:cs typeface="Times New Roman" panose="02020603050405020304" charset="0"/>
                <a:sym typeface="+mn-ea"/>
              </a:rPr>
              <a:t> </a:t>
            </a:r>
            <a:endParaRPr sz="20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240030" y="5571490"/>
            <a:ext cx="143827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000">
                <a:solidFill>
                  <a:srgbClr val="FF0000"/>
                </a:solidFill>
                <a:latin typeface="Times New Roman" panose="02020603050405020304" charset="0"/>
                <a:cs typeface="Times New Roman" panose="02020603050405020304" charset="0"/>
                <a:sym typeface="+mn-ea"/>
              </a:rPr>
              <a:t>department’s</a:t>
            </a:r>
            <a:r>
              <a:rPr sz="2000">
                <a:solidFill>
                  <a:srgbClr val="FF0000"/>
                </a:solidFill>
                <a:latin typeface="Times New Roman" panose="02020603050405020304" charset="0"/>
                <a:cs typeface="Times New Roman" panose="02020603050405020304" charset="0"/>
                <a:sym typeface="+mn-ea"/>
              </a:rPr>
              <a:t> </a:t>
            </a:r>
            <a:endParaRPr sz="20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1997710" y="4549775"/>
            <a:ext cx="1372235" cy="3651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lang="en-US" altLang="zh-CN" sz="2000">
                <a:solidFill>
                  <a:srgbClr val="FF0000"/>
                </a:solidFill>
                <a:latin typeface="Times New Roman" panose="02020603050405020304" charset="0"/>
                <a:cs typeface="Times New Roman" panose="02020603050405020304" charset="0"/>
                <a:sym typeface="+mn-ea"/>
              </a:rPr>
              <a:t> regularly</a:t>
            </a:r>
            <a:endParaRPr sz="20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2469515" y="6282690"/>
            <a:ext cx="264541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000">
                <a:solidFill>
                  <a:srgbClr val="FF0000"/>
                </a:solidFill>
                <a:latin typeface="Times New Roman" panose="02020603050405020304" charset="0"/>
                <a:cs typeface="Times New Roman" panose="02020603050405020304" charset="0"/>
                <a:sym typeface="+mn-ea"/>
              </a:rPr>
              <a:t>has been announced</a:t>
            </a:r>
            <a:r>
              <a:rPr sz="2000">
                <a:solidFill>
                  <a:srgbClr val="FF0000"/>
                </a:solidFill>
                <a:latin typeface="Times New Roman" panose="02020603050405020304" charset="0"/>
                <a:cs typeface="Times New Roman" panose="02020603050405020304" charset="0"/>
                <a:sym typeface="+mn-ea"/>
              </a:rPr>
              <a:t> </a:t>
            </a:r>
            <a:endParaRPr sz="20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SPECIAL_SOURCE" val="bdnul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DIAGRAM_VIRTUALLY_FRAME" val="{&quot;height&quot;:485.85,&quot;left&quot;:37.85,&quot;top&quot;:45.25,&quot;width&quot;:781.95}"/>
</p:tagLst>
</file>

<file path=ppt/tags/tag14.xml><?xml version="1.0" encoding="utf-8"?>
<p:tagLst xmlns:p="http://schemas.openxmlformats.org/presentationml/2006/main">
  <p:tag name="KSO_WM_DIAGRAM_VIRTUALLY_FRAME" val="{&quot;height&quot;:485.85,&quot;left&quot;:37.85,&quot;top&quot;:45.25,&quot;width&quot;:781.95}"/>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SPECIAL_SOURCE" val="bdnul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SPECIAL_SOURCE" val="bdnul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DIAGRAM_VIRTUALLY_FRAME" val="{&quot;height&quot;:591.1,&quot;left&quot;:33.2,&quot;top&quot;:-31.75,&quot;width&quot;:853.1}"/>
</p:tagLst>
</file>

<file path=ppt/tags/tag24.xml><?xml version="1.0" encoding="utf-8"?>
<p:tagLst xmlns:p="http://schemas.openxmlformats.org/presentationml/2006/main">
  <p:tag name="KSO_WM_DIAGRAM_VIRTUALLY_FRAME" val="{&quot;height&quot;:591.1,&quot;left&quot;:33.2,&quot;top&quot;:-31.75,&quot;width&quot;:853.1}"/>
</p:tagLst>
</file>

<file path=ppt/tags/tag25.xml><?xml version="1.0" encoding="utf-8"?>
<p:tagLst xmlns:p="http://schemas.openxmlformats.org/presentationml/2006/main">
  <p:tag name="KSO_WM_DIAGRAM_VIRTUALLY_FRAME" val="{&quot;height&quot;:591.1,&quot;left&quot;:33.2,&quot;top&quot;:-31.75,&quot;width&quot;:853.1}"/>
</p:tagLst>
</file>

<file path=ppt/tags/tag26.xml><?xml version="1.0" encoding="utf-8"?>
<p:tagLst xmlns:p="http://schemas.openxmlformats.org/presentationml/2006/main">
  <p:tag name="KSO_WM_DIAGRAM_VIRTUALLY_FRAME" val="{&quot;height&quot;:591.1,&quot;left&quot;:33.2,&quot;top&quot;:-31.75,&quot;width&quot;:853.1}"/>
</p:tagLst>
</file>

<file path=ppt/tags/tag27.xml><?xml version="1.0" encoding="utf-8"?>
<p:tagLst xmlns:p="http://schemas.openxmlformats.org/presentationml/2006/main">
  <p:tag name="KSO_WM_DIAGRAM_VIRTUALLY_FRAME" val="{&quot;height&quot;:591.1,&quot;left&quot;:33.2,&quot;top&quot;:-31.75,&quot;width&quot;:853.1}"/>
</p:tagLst>
</file>

<file path=ppt/tags/tag28.xml><?xml version="1.0" encoding="utf-8"?>
<p:tagLst xmlns:p="http://schemas.openxmlformats.org/presentationml/2006/main">
  <p:tag name="KSO_WM_DIAGRAM_VIRTUALLY_FRAME" val="{&quot;height&quot;:591.1,&quot;left&quot;:33.2,&quot;top&quot;:-31.75,&quot;width&quot;:853.1}"/>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DIAGRAM_VIRTUALLY_FRAME" val="{&quot;height&quot;:485.85,&quot;left&quot;:37.85,&quot;top&quot;:45.25,&quot;width&quot;:781.95}"/>
</p:tagLst>
</file>

<file path=ppt/tags/tag30.xml><?xml version="1.0" encoding="utf-8"?>
<p:tagLst xmlns:p="http://schemas.openxmlformats.org/presentationml/2006/main">
  <p:tag name="KSO_WM_DIAGRAM_VIRTUALLY_FRAME" val="{&quot;height&quot;:591.1,&quot;left&quot;:33.2,&quot;top&quot;:-31.75,&quot;width&quot;:853.1}"/>
</p:tagLst>
</file>

<file path=ppt/tags/tag31.xml><?xml version="1.0" encoding="utf-8"?>
<p:tagLst xmlns:p="http://schemas.openxmlformats.org/presentationml/2006/main">
  <p:tag name="KSO_WM_DIAGRAM_VIRTUALLY_FRAME" val="{&quot;height&quot;:485.85,&quot;left&quot;:37.85,&quot;top&quot;:45.25,&quot;width&quot;:781.95}"/>
</p:tagLst>
</file>

<file path=ppt/tags/tag32.xml><?xml version="1.0" encoding="utf-8"?>
<p:tagLst xmlns:p="http://schemas.openxmlformats.org/presentationml/2006/main">
  <p:tag name="KSO_WM_DIAGRAM_VIRTUALLY_FRAME" val="{&quot;height&quot;:485.85,&quot;left&quot;:37.85,&quot;top&quot;:45.25,&quot;width&quot;:781.95}"/>
</p:tagLst>
</file>

<file path=ppt/tags/tag33.xml><?xml version="1.0" encoding="utf-8"?>
<p:tagLst xmlns:p="http://schemas.openxmlformats.org/presentationml/2006/main">
  <p:tag name="KSO_WM_BEAUTIFY_FLAG" val=""/>
  <p:tag name="KSO_WM_DIAGRAM_VIRTUALLY_FRAME" val="{&quot;height&quot;:485.85,&quot;left&quot;:37.85,&quot;top&quot;:45.25,&quot;width&quot;:781.95}"/>
</p:tagLst>
</file>

<file path=ppt/tags/tag34.xml><?xml version="1.0" encoding="utf-8"?>
<p:tagLst xmlns:p="http://schemas.openxmlformats.org/presentationml/2006/main">
  <p:tag name="KSO_WM_DIAGRAM_VIRTUALLY_FRAME" val="{&quot;height&quot;:379.8,&quot;left&quot;:14.6,&quot;top&quot;:172.5,&quot;width&quot;:899.4}"/>
</p:tagLst>
</file>

<file path=ppt/tags/tag35.xml><?xml version="1.0" encoding="utf-8"?>
<p:tagLst xmlns:p="http://schemas.openxmlformats.org/presentationml/2006/main">
  <p:tag name="KSO_WM_DIAGRAM_VIRTUALLY_FRAME" val="{&quot;height&quot;:379.8,&quot;left&quot;:14.6,&quot;top&quot;:172.5,&quot;width&quot;:899.4}"/>
</p:tagLst>
</file>

<file path=ppt/tags/tag36.xml><?xml version="1.0" encoding="utf-8"?>
<p:tagLst xmlns:p="http://schemas.openxmlformats.org/presentationml/2006/main">
  <p:tag name="KSO_WM_DIAGRAM_VIRTUALLY_FRAME" val="{&quot;height&quot;:379.8,&quot;left&quot;:14.6,&quot;top&quot;:172.5,&quot;width&quot;:899.4}"/>
</p:tagLst>
</file>

<file path=ppt/tags/tag37.xml><?xml version="1.0" encoding="utf-8"?>
<p:tagLst xmlns:p="http://schemas.openxmlformats.org/presentationml/2006/main">
  <p:tag name="KSO_WM_DIAGRAM_VIRTUALLY_FRAME" val="{&quot;height&quot;:379.8,&quot;left&quot;:14.6,&quot;top&quot;:172.5,&quot;width&quot;:899.4}"/>
</p:tagLst>
</file>

<file path=ppt/tags/tag38.xml><?xml version="1.0" encoding="utf-8"?>
<p:tagLst xmlns:p="http://schemas.openxmlformats.org/presentationml/2006/main">
  <p:tag name="KSO_WM_DIAGRAM_VIRTUALLY_FRAME" val="{&quot;height&quot;:379.8,&quot;left&quot;:14.6,&quot;top&quot;:172.5,&quot;width&quot;:899.4}"/>
</p:tagLst>
</file>

<file path=ppt/tags/tag39.xml><?xml version="1.0" encoding="utf-8"?>
<p:tagLst xmlns:p="http://schemas.openxmlformats.org/presentationml/2006/main">
  <p:tag name="KSO_WM_DIAGRAM_VIRTUALLY_FRAME" val="{&quot;height&quot;:379.8,&quot;left&quot;:14.6,&quot;top&quot;:172.5,&quot;width&quot;:899.4}"/>
</p:tagLst>
</file>

<file path=ppt/tags/tag4.xml><?xml version="1.0" encoding="utf-8"?>
<p:tagLst xmlns:p="http://schemas.openxmlformats.org/presentationml/2006/main">
  <p:tag name="KSO_WM_DIAGRAM_VIRTUALLY_FRAME" val="{&quot;height&quot;:485.85,&quot;left&quot;:37.85,&quot;top&quot;:45.25,&quot;width&quot;:781.95}"/>
</p:tagLst>
</file>

<file path=ppt/tags/tag40.xml><?xml version="1.0" encoding="utf-8"?>
<p:tagLst xmlns:p="http://schemas.openxmlformats.org/presentationml/2006/main">
  <p:tag name="KSO_WM_DIAGRAM_VIRTUALLY_FRAME" val="{&quot;height&quot;:379.8,&quot;left&quot;:14.6,&quot;top&quot;:172.5,&quot;width&quot;:899.4}"/>
</p:tagLst>
</file>

<file path=ppt/tags/tag41.xml><?xml version="1.0" encoding="utf-8"?>
<p:tagLst xmlns:p="http://schemas.openxmlformats.org/presentationml/2006/main">
  <p:tag name="KSO_WM_BEAUTIFY_FLAG" val=""/>
  <p:tag name="KSO_WM_DIAGRAM_VIRTUALLY_FRAME" val="{&quot;height&quot;:379.8,&quot;left&quot;:14.6,&quot;top&quot;:172.5,&quot;width&quot;:899.4}"/>
</p:tagLst>
</file>

<file path=ppt/tags/tag42.xml><?xml version="1.0" encoding="utf-8"?>
<p:tagLst xmlns:p="http://schemas.openxmlformats.org/presentationml/2006/main">
  <p:tag name="KSO_WM_SPECIAL_SOURCE" val="bdnull"/>
</p:tagLst>
</file>

<file path=ppt/tags/tag43.xml><?xml version="1.0" encoding="utf-8"?>
<p:tagLst xmlns:p="http://schemas.openxmlformats.org/presentationml/2006/main">
  <p:tag name="KSO_WM_DIAGRAM_VIRTUALLY_FRAME" val="{&quot;height&quot;:443.6,&quot;left&quot;:18.6,&quot;top&quot;:61.25,&quot;width&quot;:925.8}"/>
</p:tagLst>
</file>

<file path=ppt/tags/tag44.xml><?xml version="1.0" encoding="utf-8"?>
<p:tagLst xmlns:p="http://schemas.openxmlformats.org/presentationml/2006/main">
  <p:tag name="KSO_WM_DIAGRAM_VIRTUALLY_FRAME" val="{&quot;height&quot;:443.6,&quot;left&quot;:18.6,&quot;top&quot;:61.25,&quot;width&quot;:925.8}"/>
</p:tagLst>
</file>

<file path=ppt/tags/tag45.xml><?xml version="1.0" encoding="utf-8"?>
<p:tagLst xmlns:p="http://schemas.openxmlformats.org/presentationml/2006/main">
  <p:tag name="KSO_WM_DIAGRAM_VIRTUALLY_FRAME" val="{&quot;height&quot;:443.6,&quot;left&quot;:18.6,&quot;top&quot;:61.25,&quot;width&quot;:925.8}"/>
</p:tagLst>
</file>

<file path=ppt/tags/tag46.xml><?xml version="1.0" encoding="utf-8"?>
<p:tagLst xmlns:p="http://schemas.openxmlformats.org/presentationml/2006/main">
  <p:tag name="KSO_WM_DIAGRAM_VIRTUALLY_FRAME" val="{&quot;height&quot;:443.6,&quot;left&quot;:18.6,&quot;top&quot;:61.25,&quot;width&quot;:925.8}"/>
</p:tagLst>
</file>

<file path=ppt/tags/tag47.xml><?xml version="1.0" encoding="utf-8"?>
<p:tagLst xmlns:p="http://schemas.openxmlformats.org/presentationml/2006/main">
  <p:tag name="KSO_WM_DIAGRAM_VIRTUALLY_FRAME" val="{&quot;height&quot;:443.6,&quot;left&quot;:18.6,&quot;top&quot;:61.25,&quot;width&quot;:925.8}"/>
</p:tagLst>
</file>

<file path=ppt/tags/tag48.xml><?xml version="1.0" encoding="utf-8"?>
<p:tagLst xmlns:p="http://schemas.openxmlformats.org/presentationml/2006/main">
  <p:tag name="KSO_WM_DIAGRAM_VIRTUALLY_FRAME" val="{&quot;height&quot;:443.6,&quot;left&quot;:18.6,&quot;top&quot;:61.25,&quot;width&quot;:925.8}"/>
</p:tagLst>
</file>

<file path=ppt/tags/tag49.xml><?xml version="1.0" encoding="utf-8"?>
<p:tagLst xmlns:p="http://schemas.openxmlformats.org/presentationml/2006/main">
  <p:tag name="KSO_WM_SPECIAL_SOURCE" val="bdnul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DIAGRAM_VIRTUALLY_FRAME" val="{&quot;height&quot;:379.8,&quot;left&quot;:14.6,&quot;top&quot;:172.5,&quot;width&quot;:899.4}"/>
</p:tagLst>
</file>

<file path=ppt/tags/tag53.xml><?xml version="1.0" encoding="utf-8"?>
<p:tagLst xmlns:p="http://schemas.openxmlformats.org/presentationml/2006/main">
  <p:tag name="KSO_WM_DIAGRAM_VIRTUALLY_FRAME" val="{&quot;height&quot;:379.8,&quot;left&quot;:14.6,&quot;top&quot;:172.5,&quot;width&quot;:899.4}"/>
</p:tagLst>
</file>

<file path=ppt/tags/tag54.xml><?xml version="1.0" encoding="utf-8"?>
<p:tagLst xmlns:p="http://schemas.openxmlformats.org/presentationml/2006/main">
  <p:tag name="KSO_WM_DIAGRAM_VIRTUALLY_FRAME" val="{&quot;height&quot;:379.8,&quot;left&quot;:14.6,&quot;top&quot;:172.5,&quot;width&quot;:899.4}"/>
</p:tagLst>
</file>

<file path=ppt/tags/tag55.xml><?xml version="1.0" encoding="utf-8"?>
<p:tagLst xmlns:p="http://schemas.openxmlformats.org/presentationml/2006/main">
  <p:tag name="KSO_WM_DIAGRAM_VIRTUALLY_FRAME" val="{&quot;height&quot;:379.8,&quot;left&quot;:14.6,&quot;top&quot;:172.5,&quot;width&quot;:899.4}"/>
</p:tagLst>
</file>

<file path=ppt/tags/tag56.xml><?xml version="1.0" encoding="utf-8"?>
<p:tagLst xmlns:p="http://schemas.openxmlformats.org/presentationml/2006/main">
  <p:tag name="KSO_WM_DIAGRAM_VIRTUALLY_FRAME" val="{&quot;height&quot;:379.8,&quot;left&quot;:14.6,&quot;top&quot;:172.5,&quot;width&quot;:899.4}"/>
</p:tagLst>
</file>

<file path=ppt/tags/tag57.xml><?xml version="1.0" encoding="utf-8"?>
<p:tagLst xmlns:p="http://schemas.openxmlformats.org/presentationml/2006/main">
  <p:tag name="KSO_WM_DIAGRAM_VIRTUALLY_FRAME" val="{&quot;height&quot;:379.8,&quot;left&quot;:14.6,&quot;top&quot;:172.5,&quot;width&quot;:899.4}"/>
</p:tagLst>
</file>

<file path=ppt/tags/tag58.xml><?xml version="1.0" encoding="utf-8"?>
<p:tagLst xmlns:p="http://schemas.openxmlformats.org/presentationml/2006/main">
  <p:tag name="KSO_WM_DIAGRAM_VIRTUALLY_FRAME" val="{&quot;height&quot;:379.8,&quot;left&quot;:14.6,&quot;top&quot;:172.5,&quot;width&quot;:899.4}"/>
</p:tagLst>
</file>

<file path=ppt/tags/tag59.xml><?xml version="1.0" encoding="utf-8"?>
<p:tagLst xmlns:p="http://schemas.openxmlformats.org/presentationml/2006/main">
  <p:tag name="KSO_WM_BEAUTIFY_FLAG" val=""/>
  <p:tag name="KSO_WM_DIAGRAM_VIRTUALLY_FRAME" val="{&quot;height&quot;:379.8,&quot;left&quot;:14.6,&quot;top&quot;:172.5,&quot;width&quot;:899.4}"/>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SPECIAL_SOURCE" val="bdnull"/>
</p:tagLst>
</file>

<file path=ppt/tags/tag61.xml><?xml version="1.0" encoding="utf-8"?>
<p:tagLst xmlns:p="http://schemas.openxmlformats.org/presentationml/2006/main">
  <p:tag name="KSO_WM_DIAGRAM_VIRTUALLY_FRAME" val="{&quot;height&quot;:443.6,&quot;left&quot;:18.6,&quot;top&quot;:61.25,&quot;width&quot;:925.8}"/>
</p:tagLst>
</file>

<file path=ppt/tags/tag62.xml><?xml version="1.0" encoding="utf-8"?>
<p:tagLst xmlns:p="http://schemas.openxmlformats.org/presentationml/2006/main">
  <p:tag name="KSO_WM_DIAGRAM_VIRTUALLY_FRAME" val="{&quot;height&quot;:443.6,&quot;left&quot;:18.6,&quot;top&quot;:61.25,&quot;width&quot;:925.8}"/>
</p:tagLst>
</file>

<file path=ppt/tags/tag63.xml><?xml version="1.0" encoding="utf-8"?>
<p:tagLst xmlns:p="http://schemas.openxmlformats.org/presentationml/2006/main">
  <p:tag name="KSO_WM_DIAGRAM_VIRTUALLY_FRAME" val="{&quot;height&quot;:443.6,&quot;left&quot;:18.6,&quot;top&quot;:61.25,&quot;width&quot;:925.8}"/>
</p:tagLst>
</file>

<file path=ppt/tags/tag64.xml><?xml version="1.0" encoding="utf-8"?>
<p:tagLst xmlns:p="http://schemas.openxmlformats.org/presentationml/2006/main">
  <p:tag name="KSO_WM_DIAGRAM_VIRTUALLY_FRAME" val="{&quot;height&quot;:443.6,&quot;left&quot;:18.6,&quot;top&quot;:61.25,&quot;width&quot;:925.8}"/>
</p:tagLst>
</file>

<file path=ppt/tags/tag65.xml><?xml version="1.0" encoding="utf-8"?>
<p:tagLst xmlns:p="http://schemas.openxmlformats.org/presentationml/2006/main">
  <p:tag name="KSO_WM_DIAGRAM_VIRTUALLY_FRAME" val="{&quot;height&quot;:443.6,&quot;left&quot;:18.6,&quot;top&quot;:61.25,&quot;width&quot;:925.8}"/>
</p:tagLst>
</file>

<file path=ppt/tags/tag66.xml><?xml version="1.0" encoding="utf-8"?>
<p:tagLst xmlns:p="http://schemas.openxmlformats.org/presentationml/2006/main">
  <p:tag name="KSO_WM_DIAGRAM_VIRTUALLY_FRAME" val="{&quot;height&quot;:443.6,&quot;left&quot;:18.6,&quot;top&quot;:61.25,&quot;width&quot;:925.8}"/>
</p:tagLst>
</file>

<file path=ppt/tags/tag67.xml><?xml version="1.0" encoding="utf-8"?>
<p:tagLst xmlns:p="http://schemas.openxmlformats.org/presentationml/2006/main">
  <p:tag name="KSO_WM_SPECIAL_SOURCE" val="bdnul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SPECIAL_SOURCE" val="bdnul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SPECIAL_SOURCE" val="bdnull"/>
</p:tagLst>
</file>

<file path=ppt/tags/tag8.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17329</Words>
  <Application>WPS 演示</Application>
  <PresentationFormat>宽屏</PresentationFormat>
  <Paragraphs>380</Paragraphs>
  <Slides>25</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25</vt:i4>
      </vt:variant>
    </vt:vector>
  </HeadingPairs>
  <TitlesOfParts>
    <vt:vector size="40" baseType="lpstr">
      <vt:lpstr>Arial</vt:lpstr>
      <vt:lpstr>宋体</vt:lpstr>
      <vt:lpstr>Wingdings</vt:lpstr>
      <vt:lpstr>Trebuchet MS</vt:lpstr>
      <vt:lpstr>Times New Roman</vt:lpstr>
      <vt:lpstr>微软雅黑</vt:lpstr>
      <vt:lpstr>华文中宋</vt:lpstr>
      <vt:lpstr>Wingdings</vt:lpstr>
      <vt:lpstr>Arial Unicode MS</vt:lpstr>
      <vt:lpstr>Calibri</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711</cp:revision>
  <dcterms:created xsi:type="dcterms:W3CDTF">2025-09-15T08:12:00Z</dcterms:created>
  <dcterms:modified xsi:type="dcterms:W3CDTF">2025-09-22T02:57:01Z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32ACF873BA844863A9C9711E4DD4A349_12</vt:lpwstr>
  </property>
</Properties>
</file>