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6"/>
  </p:notesMasterIdLst>
  <p:sldIdLst>
    <p:sldId id="514" r:id="rId4"/>
    <p:sldId id="256" r:id="rId5"/>
    <p:sldId id="319" r:id="rId7"/>
    <p:sldId id="422" r:id="rId8"/>
    <p:sldId id="423" r:id="rId9"/>
    <p:sldId id="424" r:id="rId10"/>
    <p:sldId id="485" r:id="rId11"/>
    <p:sldId id="425" r:id="rId12"/>
    <p:sldId id="427" r:id="rId13"/>
    <p:sldId id="426" r:id="rId14"/>
    <p:sldId id="428" r:id="rId15"/>
    <p:sldId id="429" r:id="rId16"/>
    <p:sldId id="430" r:id="rId17"/>
    <p:sldId id="431" r:id="rId18"/>
    <p:sldId id="432" r:id="rId19"/>
    <p:sldId id="433" r:id="rId20"/>
    <p:sldId id="435" r:id="rId21"/>
    <p:sldId id="436" r:id="rId22"/>
    <p:sldId id="437" r:id="rId23"/>
    <p:sldId id="438" r:id="rId24"/>
    <p:sldId id="439" r:id="rId25"/>
    <p:sldId id="440" r:id="rId26"/>
    <p:sldId id="442" r:id="rId27"/>
    <p:sldId id="443" r:id="rId28"/>
    <p:sldId id="444" r:id="rId29"/>
    <p:sldId id="446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283" r:id="rId39"/>
  </p:sldIdLst>
  <p:sldSz cx="12192000" cy="6858000"/>
  <p:notesSz cx="7104380" cy="1023493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F01"/>
    <a:srgbClr val="E08B49"/>
    <a:srgbClr val="DA665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93"/>
    <p:restoredTop sz="94660"/>
  </p:normalViewPr>
  <p:slideViewPr>
    <p:cSldViewPr snapToGrid="0" showGuides="1">
      <p:cViewPr>
        <p:scale>
          <a:sx n="50" d="100"/>
          <a:sy n="50" d="100"/>
        </p:scale>
        <p:origin x="-312" y="-1758"/>
      </p:cViewPr>
      <p:guideLst>
        <p:guide orient="horz" pos="2228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2A48B96-639E-45A3-A0BA-2464DFDB1FA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A6837353-30EB-4A48-80EB-173D804AEFB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auto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auto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auto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auto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031" name="矩形 7"/>
          <p:cNvSpPr/>
          <p:nvPr userDrawn="1"/>
        </p:nvSpPr>
        <p:spPr>
          <a:xfrm>
            <a:off x="8243888" y="6240463"/>
            <a:ext cx="776287" cy="230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模板下载：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www.1ppt.com/moban/     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www.1ppt.com/hangye/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www.1ppt.com/jieri/   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素材下载：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www.1ppt.com/sucai/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背景图片：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www.1ppt.com/beijing/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图表下载：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www.1ppt.com/tubiao/    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优秀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www.1ppt.com/xiazai/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www.1ppt.com/powerpoint/    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Word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www.1ppt.com/word/              Excel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教程：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www.1ppt.com/excel/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www.1ppt.com/ziliao/        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课件下载：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www.1ppt.com/kejian/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www.1ppt.com/fanwen/             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www.1ppt.com/shiti/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www.1ppt.com/jiaoan/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论坛：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www.1ppt.cn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zh-CN" altLang="en-US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3000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5" name="矩形 7"/>
          <p:cNvSpPr/>
          <p:nvPr userDrawn="1"/>
        </p:nvSpPr>
        <p:spPr>
          <a:xfrm>
            <a:off x="8243888" y="6240463"/>
            <a:ext cx="776287" cy="230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模板下载：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www.1ppt.com/moban/     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www.1ppt.com/hangye/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www.1ppt.com/jieri/   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素材下载：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www.1ppt.com/sucai/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背景图片：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www.1ppt.com/beijing/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图表下载：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www.1ppt.com/tubiao/    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优秀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www.1ppt.com/xiazai/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www.1ppt.com/powerpoint/    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Word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www.1ppt.com/word/              Excel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教程：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www.1ppt.com/excel/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www.1ppt.com/ziliao/        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课件下载：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www.1ppt.com/kejian/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www.1ppt.com/fanwen/             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www.1ppt.com/shiti/  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www.1ppt.com/jiaoan/        PPT</a:t>
            </a:r>
            <a:r>
              <a:rPr lang="zh-CN" altLang="en-US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论坛：</a:t>
            </a:r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www.1ppt.cn</a:t>
            </a:r>
            <a:endParaRPr lang="en-US" altLang="zh-CN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lvl="0"/>
            <a:r>
              <a:rPr lang="en-US" altLang="zh-CN" sz="1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zh-CN" altLang="en-US" sz="1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ransition advClick="0" advTm="3000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4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5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GIF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7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0.png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2289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2290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2293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stuff	/stʌf/	vt.填满;把…塞进 n.东西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9085" y="941705"/>
            <a:ext cx="8414385" cy="492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她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把钱塞进乔治拳头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后转身欲走。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 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150" y="1432560"/>
            <a:ext cx="11240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She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stuffed the money m George's fist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and was about to leave. 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9085" y="1923415"/>
            <a:ext cx="11700510" cy="815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士兵踹开面包店门的瞬间，她惊慌地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将密信塞进挖空的长棍面包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0" y="2690495"/>
            <a:ext cx="11654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Panic rising, she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stuffed the incriminating letter into a hollowed-out baguette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just as soldiers kicked open the bakery door.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99085" y="3688080"/>
            <a:ext cx="11700510" cy="5664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莱利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用报纸填塞鞋子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，合脚后克雷格笑逐颜开。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9085" y="4254500"/>
            <a:ext cx="91357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Riley 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stuffed newspaper in them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they fit Craig couldn't stop smiling.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34830" y="3794125"/>
            <a:ext cx="2284730" cy="232219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3313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3314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3317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9" name="文本框 2"/>
          <p:cNvSpPr txBox="1"/>
          <p:nvPr/>
        </p:nvSpPr>
        <p:spPr>
          <a:xfrm>
            <a:off x="1711325" y="100013"/>
            <a:ext cx="609600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slice	/slaɪs/	n.(食物)薄片 vt.把…切片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slice ... off	/slaɪs ɒf/	切下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1033780"/>
            <a:ext cx="9551035" cy="553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珍娜找到面包，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将两片浸入蛋液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440" y="1386840"/>
            <a:ext cx="115474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Jenna found the bread and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put two slices into the egg mixture.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98755" y="1844675"/>
            <a:ext cx="993394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他颤抖的手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切下大块珍稀松露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而非薄片，主厨的抽气声在寂静厨房回荡。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198755" y="2860040"/>
            <a:ext cx="1169416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His trembling hand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sliced off a chunk of the rare truffle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instead of a thin shaving, the chef’s gasp echoing in the silent kitchen.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0" y="4104005"/>
            <a:ext cx="12191365" cy="661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时间将人生切片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：童稚无忧，青春奋进，暮年沉静，每段皆值得品味。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198755" y="4765040"/>
            <a:ext cx="109251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Time slices life into segments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—childhood’s careless joy, youth’s restless striving, old age’s reflective calm—each a flavor to savor.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785" y="662940"/>
            <a:ext cx="2051685" cy="199707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33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433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434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文本框 2"/>
          <p:cNvSpPr txBox="1"/>
          <p:nvPr/>
        </p:nvSpPr>
        <p:spPr>
          <a:xfrm>
            <a:off x="1711325" y="250825"/>
            <a:ext cx="86455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elegant	/ˈelɪgənt/	a.精美的;讲究的;文雅的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98755" y="869315"/>
            <a:ext cx="110394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他的文风既优雅又质朴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，作品常体现对自然与平民的关怀。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5240" y="1296035"/>
            <a:ext cx="117538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He wrote in a style that was both elegant and simple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and his works often reflected his love for nature and his concern for the common people.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5240" y="2170430"/>
            <a:ext cx="971994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2.《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红绸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》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中京剧与现代舞的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优雅融合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，将带您进入传统与创新共舞的梦境。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（应用文之邀请信）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98755" y="3468370"/>
            <a:ext cx="119932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elegant fusion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of Peking Opera and modern dance in "Red Silk" will transport you to a dreamscape where tradition pirouettes with innovation.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0" y="4421505"/>
            <a:ext cx="117621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她的优雅不在华服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，而在将泪流满面的孤儿抱上膝头，用陈旧却洁净的手帕擦脸的神态。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（续写之人物刻画）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01295" y="5138420"/>
            <a:ext cx="119926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Her elegance wasn’t in designer gowns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but in the way she lifted tear-streaked orphans onto her lap, wiping cheeks with a threadbare but spotless handkerchief.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国潮中国风传统文化戏曲人物京剧花旦写实人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5185" y="1732280"/>
            <a:ext cx="1821815" cy="182181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端午节_粽子_卡通_节日_(1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89110" y="2382520"/>
            <a:ext cx="2707005" cy="2445385"/>
          </a:xfrm>
          <a:prstGeom prst="rect">
            <a:avLst/>
          </a:prstGeom>
        </p:spPr>
      </p:pic>
      <p:grpSp>
        <p:nvGrpSpPr>
          <p:cNvPr id="15361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5362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5365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文本框 2"/>
          <p:cNvSpPr txBox="1"/>
          <p:nvPr/>
        </p:nvSpPr>
        <p:spPr>
          <a:xfrm>
            <a:off x="1711325" y="100330"/>
            <a:ext cx="8153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exceptional	/ɪkˈsepʃənl/	a.特别的;罕见的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9" name="文本框 2"/>
          <p:cNvSpPr txBox="1"/>
          <p:nvPr/>
        </p:nvSpPr>
        <p:spPr>
          <a:xfrm>
            <a:off x="200660" y="535940"/>
            <a:ext cx="11993245" cy="7042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pPr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随着风暴越来越强，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我们的恐惧感也格外增强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，渴望救援的到来。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defTabSz="266700">
              <a:lnSpc>
                <a:spcPct val="125000"/>
              </a:lnSpc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68" name="文本框 1"/>
          <p:cNvSpPr txBox="1"/>
          <p:nvPr/>
        </p:nvSpPr>
        <p:spPr>
          <a:xfrm>
            <a:off x="200660" y="1240155"/>
            <a:ext cx="1189736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0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As the storm gathered its strength,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our fear grew exceptionally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and desire for the arrival of rescue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374" name="文本框 7"/>
          <p:cNvSpPr txBox="1"/>
          <p:nvPr/>
        </p:nvSpPr>
        <p:spPr>
          <a:xfrm>
            <a:off x="200660" y="3063875"/>
            <a:ext cx="90919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You know, every festival has its own typical food, 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Dragon Boat Festival is no exception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. Eating zongzi, boiled rice wrapped by bamboo leaves, is what you can’t miss. 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2012315"/>
            <a:ext cx="102419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你知道，每个节日都有自己的典型食品，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端午节也不例外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。吃粽子，</a:t>
            </a:r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一种由竹叶包的蒸熟的大米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，是你不能错过的。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55" y="4723765"/>
            <a:ext cx="11292840" cy="10617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真正的领导力不仅在于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卓越才华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，更在于托举他人直至其光芒胜过自己。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 续写之升华）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9390" y="5652135"/>
            <a:ext cx="118967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True leadership lies not in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exceptional talent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alone, but in elevating others until their strengths outshine your own.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3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3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  <p:bldP spid="15368" grpId="1"/>
      <p:bldP spid="15374" grpId="0"/>
      <p:bldP spid="15374" grpId="1"/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38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638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38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文本框 2"/>
          <p:cNvSpPr txBox="1"/>
          <p:nvPr/>
        </p:nvSpPr>
        <p:spPr>
          <a:xfrm>
            <a:off x="1837055" y="250825"/>
            <a:ext cx="9474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minimum	/ˈmɪnɪməm/	n.最小值;最少量 a.最低的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906145"/>
            <a:ext cx="109632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仅余最少供给品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半壶水和两块饼干的他们直面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50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公里山路，绝望侵蚀着决心。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55" y="1853565"/>
            <a:ext cx="118916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With minimum supplies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—a half-empty canteen and two biscuits—they faced a 50km mountain trek, desperation gnawing at their resolve.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" y="2806700"/>
            <a:ext cx="120834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世卫组织建议每日蔬菜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最低摄入量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400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克，但都市青年因快餐依赖仅达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250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克。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55" y="3759835"/>
            <a:ext cx="78930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minimum daily intake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of vegetables recommended by WHO is 400g, yet urban youth average merely 250g due to fast-food dependency.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68690" y="3429000"/>
            <a:ext cx="3129915" cy="31153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09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7410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7413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5" name="文本框 2"/>
          <p:cNvSpPr txBox="1"/>
          <p:nvPr/>
        </p:nvSpPr>
        <p:spPr>
          <a:xfrm>
            <a:off x="1711325" y="100013"/>
            <a:ext cx="68945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consume	/kənˈsju:m/	v.吃;喝;饮;消耗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5440" y="1291590"/>
            <a:ext cx="11700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She was consumed by a fit of rage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that shattered the calm atmosphere. 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5440" y="701040"/>
            <a:ext cx="11845925" cy="5092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她被一阵愤怒所吞噬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，打破了原本的宁静氛围。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422" name="文本框 10"/>
          <p:cNvSpPr txBox="1"/>
          <p:nvPr/>
        </p:nvSpPr>
        <p:spPr>
          <a:xfrm>
            <a:off x="253365" y="2446020"/>
            <a:ext cx="11360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I tend to consult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consumption ratings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whatever I purchase.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3365" y="2997835"/>
            <a:ext cx="116852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悔恨如酸液般吞噬他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每个“早知如此”都在灵魂刻下深痕，宽恕似遥不可及的岸。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3365" y="3950970"/>
            <a:ext cx="114153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Regret consumed  him like acid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—each "if only" etching deeper into his soul until forgiveness seemed an unreachable shore.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5440" y="1894205"/>
            <a:ext cx="10901680" cy="4584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我买任何东西都倾向于咨询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消费评级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63790" y="4411345"/>
            <a:ext cx="3361055" cy="22561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4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7422" grpId="0"/>
      <p:bldP spid="17422" grpId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8433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8434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8437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文本框 2"/>
          <p:cNvSpPr txBox="1"/>
          <p:nvPr/>
        </p:nvSpPr>
        <p:spPr>
          <a:xfrm>
            <a:off x="1711325" y="100013"/>
            <a:ext cx="72167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temper	/ˈtempə(r)/	n.脾气;火气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38150" y="786130"/>
            <a:ext cx="11998960" cy="676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他们的纽带牢不可破，在逆境的火焰中锻造，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在时间的考验中得到锤炼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 defTabSz="266700"/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443" name="文本框 4"/>
          <p:cNvSpPr txBox="1"/>
          <p:nvPr>
            <p:custDataLst>
              <p:tags r:id="rId2"/>
            </p:custDataLst>
          </p:nvPr>
        </p:nvSpPr>
        <p:spPr>
          <a:xfrm>
            <a:off x="438150" y="1661160"/>
            <a:ext cx="115919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Their bond was unbreakable, forged in the fires of adversity and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tempered by the tests of time.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8755" y="2614295"/>
            <a:ext cx="11731625" cy="339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烈火锻钢铸韧性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，苦难故炼就不摧品格。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76530" y="2954020"/>
            <a:ext cx="117538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Fire tempers  steel into resilience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adversity thus forges unbreakable character.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299085" y="3753485"/>
            <a:ext cx="11894820" cy="9696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她开朗的性情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如孤儿院中的阳光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即兴歌声和口袋掏出的糖果，融化了冰冷的沉默。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299085" y="4626610"/>
            <a:ext cx="86290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Her cheerful temper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was a sunbeam in the orphanage—melting frosty silences with impromptu songs and sticky candy shared from secret pockets.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7810" y="4246880"/>
            <a:ext cx="2463800" cy="242506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844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8443" grpId="1"/>
      <p:bldP spid="5" grpId="0"/>
      <p:bldP spid="5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945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945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946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文本框 2"/>
          <p:cNvSpPr txBox="1"/>
          <p:nvPr/>
        </p:nvSpPr>
        <p:spPr>
          <a:xfrm>
            <a:off x="1711325" y="100013"/>
            <a:ext cx="88296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ingredient	/ɪnˈgri:diənt/	n.(尤指烹饪)材料;成分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38150" y="866140"/>
            <a:ext cx="1145159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元宵灯谜、中秋饼模等节庆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核心元素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，是需保护的文化密码。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0860" y="1494155"/>
            <a:ext cx="111442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Traditional festivals’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core ingredients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—lantern riddles for Yuanxiao or mooncake molds for Mid-Autumn—are cultural codes needing preservation.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38150" y="2553335"/>
            <a:ext cx="1175385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信任是维系关系的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隐形要素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缺失它，再华丽的承诺也会如烤焦蛋糕般坍塌。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0860" y="3419475"/>
            <a:ext cx="1145159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Trust is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invisible ingredient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binding relationships—without it, even lavish promises crumble like overcooked cakes.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5440" y="4498975"/>
            <a:ext cx="997775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缺失的原料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非藏红花或松露油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而是罐底奶奶手写“爱你”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的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字条。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45440" y="5344795"/>
            <a:ext cx="931735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missing ingredient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wasn’t saffron or truffle oil—it was the handwritten "love, Grandma" note she found tucked under the jar.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8565" y="4724400"/>
            <a:ext cx="1781175" cy="180022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1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0482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485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7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stable	/ˈsteɪbl/	a.稳定的;稳重的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490" name="文本框 3"/>
          <p:cNvSpPr txBox="1"/>
          <p:nvPr/>
        </p:nvSpPr>
        <p:spPr>
          <a:xfrm>
            <a:off x="198755" y="601980"/>
            <a:ext cx="113144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由于特蕾西的快速行动，柯克在塞勒姆医院的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情况很稳定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 defTabSz="266700"/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489" name="文本框 2"/>
          <p:cNvSpPr txBox="1"/>
          <p:nvPr/>
        </p:nvSpPr>
        <p:spPr>
          <a:xfrm>
            <a:off x="198755" y="1249680"/>
            <a:ext cx="116973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Due to the quick actions of Tracy, Kirk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is in stable condition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 at the Salem Hospital.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755" y="2355215"/>
            <a:ext cx="116973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爸爸的生意不景气了，我们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稳定的生活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开始变得摇摇欲坠。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0488" name="文本框 1"/>
          <p:cNvSpPr txBox="1"/>
          <p:nvPr/>
        </p:nvSpPr>
        <p:spPr>
          <a:xfrm>
            <a:off x="198755" y="3175000"/>
            <a:ext cx="116973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Dad's business wasn’t doing so well, and our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stable life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started getting shaky.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9925" y="3696970"/>
            <a:ext cx="2875915" cy="293497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/>
      <p:bldP spid="20489" grpId="1"/>
      <p:bldP spid="20488" grpId="0"/>
      <p:bldP spid="2048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150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150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1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brand	/brænd/	n.品牌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98755" y="709930"/>
            <a:ext cx="976376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李宁等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国潮品牌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将龙纹融入街头服饰，把文化遗产变为全球时尚宣言。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8755" y="1692910"/>
            <a:ext cx="1020889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"Guochao" brands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like Li-Ning fuse dragon motifs with streetwear, transforming cultural heritage into global fashion statements.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38150" y="2675890"/>
            <a:ext cx="1155954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崭新的帐篷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（尼龙面仍有工厂气味）成了暴风雪中他们唯一的庇护所。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23545" y="3429000"/>
            <a:ext cx="115741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brand-new tent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—its nylon sheen still smelling of factory freshness—became their sole shelter against the blizzard’s fury.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23545" y="4395470"/>
            <a:ext cx="115741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品牌价值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不在商标而在始终如一的道德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如今消费者惩罚“漂绿”行为比产品缺陷更严厉。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423545" y="5361940"/>
            <a:ext cx="115741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 brand’s value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lies not in logos but in consistent ethics—consumers now punish greenwashing more harshly than product flaws.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7650" y="263525"/>
            <a:ext cx="1783715" cy="241236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615a0920e5502105153c38c1098e8c9a"/>
          <p:cNvPicPr>
            <a:picLocks noChangeAspect="1"/>
          </p:cNvPicPr>
          <p:nvPr/>
        </p:nvPicPr>
        <p:blipFill>
          <a:blip r:embed="rId1">
            <a:lum contrast="-42000"/>
          </a:blip>
          <a:srcRect t="6335" b="5701"/>
          <a:stretch>
            <a:fillRect/>
          </a:stretch>
        </p:blipFill>
        <p:spPr>
          <a:xfrm>
            <a:off x="-22225" y="3429000"/>
            <a:ext cx="3621088" cy="3186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056890" y="2015490"/>
            <a:ext cx="8700135" cy="141351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noAutofit/>
          </a:bodyPr>
          <a:p>
            <a:r>
              <a:rPr lang="zh-CN" altLang="en-US" sz="8800" b="1">
                <a:solidFill>
                  <a:srgbClr val="E08B49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M</a:t>
            </a:r>
            <a:r>
              <a:rPr lang="en-US" altLang="zh-CN" sz="8800" b="1">
                <a:solidFill>
                  <a:srgbClr val="E08B49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5</a:t>
            </a:r>
            <a:r>
              <a:rPr lang="zh-CN" altLang="en-US" sz="8800" b="1">
                <a:solidFill>
                  <a:srgbClr val="E08B49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U</a:t>
            </a:r>
            <a:r>
              <a:rPr lang="en-US" altLang="zh-CN" sz="8800" b="1">
                <a:solidFill>
                  <a:srgbClr val="E08B49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3 </a:t>
            </a:r>
            <a:r>
              <a:rPr lang="zh-CN" altLang="en-US" sz="8800" b="1">
                <a:solidFill>
                  <a:srgbClr val="E08B49"/>
                </a:solidFill>
                <a:latin typeface="Times New Roman" panose="02020603050405020304" charset="0"/>
                <a:ea typeface="宋体" panose="02010600030101010101" pitchFamily="2" charset="-122"/>
                <a:sym typeface="微软雅黑" panose="020B0503020204020204" charset="-122"/>
              </a:rPr>
              <a:t>单词拓展</a:t>
            </a:r>
            <a:endParaRPr lang="zh-CN" altLang="en-US" sz="8800" b="1" dirty="0">
              <a:solidFill>
                <a:srgbClr val="E08B49"/>
              </a:solidFill>
              <a:latin typeface="Times New Roman" panose="02020603050405020304" charset="0"/>
              <a:ea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2" name="矩形 25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9101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fontAlgn="auto">
              <a:buNone/>
            </a:pPr>
            <a:r>
              <a:rPr sz="5400" b="1" strike="noStrike" cap="all" noProof="1" dirty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活用教材词汇，靶向高考写作</a:t>
            </a:r>
            <a:endParaRPr sz="5400" b="1" strike="noStrike" cap="all" noProof="1" dirty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矩形 25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21150" y="4468813"/>
            <a:ext cx="85407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 fontAlgn="auto">
              <a:buNone/>
            </a:pPr>
            <a:r>
              <a:rPr lang="en-US" sz="4800" b="1" strike="noStrike" noProof="1" dirty="0" smtClean="0">
                <a:solidFill>
                  <a:schemeClr val="accent4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Food And Culture</a:t>
            </a:r>
            <a:endParaRPr lang="en-US" sz="4800" b="1" strike="noStrike" noProof="1" dirty="0" smtClean="0">
              <a:solidFill>
                <a:schemeClr val="accent4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2529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2530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2533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文本框 2"/>
          <p:cNvSpPr txBox="1"/>
          <p:nvPr/>
        </p:nvSpPr>
        <p:spPr>
          <a:xfrm>
            <a:off x="1711325" y="100013"/>
            <a:ext cx="9090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canteen	/kænˈti:n/	n.食堂;餐厅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755" y="818515"/>
            <a:ext cx="1248473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面试失败后，她躲进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食堂昏暗储藏室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，酱油和腌姜的气味掩盖了她的泪水。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0355" y="1539875"/>
            <a:ext cx="1159065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She hid in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the canteen’s dim pantry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the scent of soy sauce and pickled ginger masking her tears after the failed audition.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55" y="2691765"/>
            <a:ext cx="114979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交换生初尝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食堂臭豆腐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时退缩，但其浓烈风味终成他们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Ins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最多点赞的美食冒险。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0355" y="3644900"/>
            <a:ext cx="818261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Exchange students initially recoiled at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our canteen’s stinky tofu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but its bold flavor later became their most Instagrammed culinary adventure.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44915" y="3437890"/>
            <a:ext cx="2851150" cy="27851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553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3554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3557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9" name="文本框 2"/>
          <p:cNvSpPr txBox="1"/>
          <p:nvPr/>
        </p:nvSpPr>
        <p:spPr>
          <a:xfrm>
            <a:off x="1711325" y="100013"/>
            <a:ext cx="7508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pearl	/pɜ:l/	n.珍珠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561" name="文本框 2"/>
          <p:cNvSpPr txBox="1"/>
          <p:nvPr>
            <p:custDataLst>
              <p:tags r:id="rId1"/>
            </p:custDataLst>
          </p:nvPr>
        </p:nvSpPr>
        <p:spPr>
          <a:xfrm>
            <a:off x="198120" y="701040"/>
            <a:ext cx="117221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泪水，像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悲伤的珍珠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，沿着她的脸颊划出轨迹，每一滴都是她内心动荡的无声证明。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 defTabSz="266700"/>
            <a:endParaRPr lang="zh-CN" altLang="en-US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3560" name="文本框 1"/>
          <p:cNvSpPr txBox="1"/>
          <p:nvPr>
            <p:custDataLst>
              <p:tags r:id="rId2"/>
            </p:custDataLst>
          </p:nvPr>
        </p:nvSpPr>
        <p:spPr>
          <a:xfrm>
            <a:off x="198755" y="1464945"/>
            <a:ext cx="891413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Tears, like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pearls of sorrow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rPr>
              <a:t>, traced paths down her cheeks, each drop a silent testament to her inner turmoil.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98120" y="2357755"/>
            <a:ext cx="999299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中华文化中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珍珠象征纯洁智慧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；新娘常佩戴以辟邪，信其光洁可照退厄运。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30835" y="3179445"/>
            <a:ext cx="1175956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In Chinese culture,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pearls symbolize purity and wisdom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; brides often wear them to deflect misfortune, believing their luminous surface mirrors evil away.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98755" y="4014470"/>
            <a:ext cx="1189164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月光将荷叶雨滴化作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液态珍珠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，颤动的美与她破碎的心形成残酷对比。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98120" y="4654550"/>
            <a:ext cx="119932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Moonlight transformed raindrops on lotus leaves into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liquid pearls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their trembling beauty a stark contrast to her shattered heart.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98120" y="5476240"/>
            <a:ext cx="1199324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4.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苦难如沙粒侵入牡蛎；以坚韧包裹之，终成生命锦缎中闪亮的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智慧珍珠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330835" y="5998210"/>
            <a:ext cx="117602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Adversity layers pain like grit in an oyster; with resilience, we coat it into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wisdom pearls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that gleam in life’s tapestry.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8570" y="1206500"/>
            <a:ext cx="1941830" cy="197294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6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  <p:bldP spid="23560" grpId="1"/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457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58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3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somewhat	/ˈsʌmwɒt/	ad.有点;稍微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38150" y="762000"/>
            <a:ext cx="116090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我回头看向那栋楼，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有些恼火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，因为我妈空手又出现了。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30835" y="1078230"/>
            <a:ext cx="1186243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00000"/>
              </a:lnSpc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I looked back to the building,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somewhat annoyed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as my mom reappeared, empty-handed.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0835" y="2031365"/>
            <a:ext cx="11860530" cy="50863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800" b="0" i="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 b="0" i="0">
                <a:latin typeface="Times New Roman" panose="02020603050405020304" charset="0"/>
                <a:ea typeface="宋体" panose="02010600030101010101" pitchFamily="2" charset="-122"/>
              </a:rPr>
              <a:t>这个计划</a:t>
            </a:r>
            <a:r>
              <a:rPr lang="zh-CN" altLang="en-US" sz="2800" b="1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有些冒险</a:t>
            </a:r>
            <a:r>
              <a:rPr lang="zh-CN" altLang="en-US" sz="2800" b="0" i="0">
                <a:latin typeface="Times New Roman" panose="02020603050405020304" charset="0"/>
                <a:ea typeface="宋体" panose="02010600030101010101" pitchFamily="2" charset="-122"/>
              </a:rPr>
              <a:t>，但鉴于情况的紧迫性，他们别无选择。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/>
            <a:endParaRPr lang="zh-CN" altLang="en-US" sz="2800" b="1" i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30835" y="2487295"/>
            <a:ext cx="118611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The plan was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somewhat risky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but given the urgency of the situation, they had no other choice.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30835" y="3300730"/>
            <a:ext cx="11716385" cy="5600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他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有些尴尬地道了歉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，一边揉着脖子，一边避开直视对方。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30835" y="3822700"/>
            <a:ext cx="1186307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>
                <a:latin typeface="Times New Roman" panose="02020603050405020304" charset="0"/>
                <a:ea typeface="宋体" panose="02010600030101010101" pitchFamily="2" charset="-122"/>
              </a:rPr>
              <a:t>He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apologized somewhat awkwardly</a:t>
            </a:r>
            <a:r>
              <a:rPr lang="en-US" altLang="zh-CN" sz="2800" b="0">
                <a:latin typeface="Times New Roman" panose="02020603050405020304" charset="0"/>
                <a:ea typeface="宋体" panose="02010600030101010101" pitchFamily="2" charset="-122"/>
              </a:rPr>
              <a:t>, rubbing his neck while avoiding direct eye contact.</a:t>
            </a:r>
            <a:endParaRPr lang="en-US" altLang="zh-CN" sz="28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98755" y="4643755"/>
            <a:ext cx="9260205" cy="74739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/>
            <a:r>
              <a:rPr lang="en-US" altLang="zh-CN" sz="2800" b="0" i="0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altLang="en-US" sz="2800" b="0" i="0">
                <a:latin typeface="Times New Roman" panose="02020603050405020304" charset="0"/>
                <a:ea typeface="宋体" panose="02010600030101010101" pitchFamily="2" charset="-122"/>
              </a:rPr>
              <a:t>起初她</a:t>
            </a:r>
            <a:r>
              <a:rPr lang="zh-CN" altLang="en-US" sz="2800" b="1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有些犹豫</a:t>
            </a:r>
            <a:r>
              <a:rPr lang="zh-CN" altLang="en-US" sz="2800" b="0" i="0">
                <a:latin typeface="Times New Roman" panose="02020603050405020304" charset="0"/>
                <a:ea typeface="宋体" panose="02010600030101010101" pitchFamily="2" charset="-122"/>
              </a:rPr>
              <a:t>，但老师的鼓励话语最终在她心中点燃了自信的火花。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/>
            <a:endParaRPr lang="zh-CN" altLang="en-US" sz="2800" b="0" i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30835" y="5673725"/>
            <a:ext cx="949579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0">
                <a:latin typeface="Times New Roman" panose="02020603050405020304" charset="0"/>
                <a:ea typeface="宋体" panose="02010600030101010101" pitchFamily="2" charset="-122"/>
              </a:rPr>
              <a:t>She was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somewhat hesitant</a:t>
            </a:r>
            <a:r>
              <a:rPr lang="en-US" altLang="zh-CN" sz="2800" b="0">
                <a:latin typeface="Times New Roman" panose="02020603050405020304" charset="0"/>
                <a:ea typeface="宋体" panose="02010600030101010101" pitchFamily="2" charset="-122"/>
              </a:rPr>
              <a:t> at first, but the encouraging words from her teacher finally ignited a spark of confidence in her heart.</a:t>
            </a:r>
            <a:endParaRPr lang="en-US" altLang="zh-CN" sz="28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9980" y="4483735"/>
            <a:ext cx="2047240" cy="198374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 descr="竹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2765" y="384810"/>
            <a:ext cx="3168650" cy="3168650"/>
          </a:xfrm>
          <a:prstGeom prst="rect">
            <a:avLst/>
          </a:prstGeom>
        </p:spPr>
      </p:pic>
      <p:grpSp>
        <p:nvGrpSpPr>
          <p:cNvPr id="25601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5602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5605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7" name="文本框 2"/>
          <p:cNvSpPr txBox="1"/>
          <p:nvPr/>
        </p:nvSpPr>
        <p:spPr>
          <a:xfrm>
            <a:off x="1711325" y="100330"/>
            <a:ext cx="790765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association	/əˌsəʊʃiˈeɪʃn/	n.协会;关联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98755" y="823595"/>
            <a:ext cx="1185100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贫困与教育匮乏的关联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需系统性解决方案，而非临时救济。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98755" y="1199515"/>
            <a:ext cx="91224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association between poverty and limited educatio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n demands systemic solutions, not temporary charity.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98755" y="2230120"/>
            <a:ext cx="8858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竹子与健康、富贵和阖家幸福有关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98755" y="2829560"/>
            <a:ext cx="11851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Bamboo plants are associated with health, abundance and a happy home.</a:t>
            </a:r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5240" y="3164205"/>
            <a:ext cx="1185037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5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参加活动前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父亲提醒我要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和积极思考的人合作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defTabSz="266700">
              <a:lnSpc>
                <a:spcPct val="150000"/>
              </a:lnSpc>
            </a:pP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5609" name="文本框 1"/>
          <p:cNvSpPr txBox="1"/>
          <p:nvPr>
            <p:custDataLst>
              <p:tags r:id="rId7"/>
            </p:custDataLst>
          </p:nvPr>
        </p:nvSpPr>
        <p:spPr>
          <a:xfrm>
            <a:off x="331470" y="3794760"/>
            <a:ext cx="1185100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Prior to participating in the activity, my father reminded me to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be in association with those thinking positively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.</a:t>
            </a:r>
            <a:endParaRPr lang="zh-CN" altLang="en-US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198755" y="4835525"/>
            <a:ext cx="11851005" cy="89154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摄影协会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周末工作坊将在古镇探究光影技法，融合艺术与遗产保护。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198755" y="5558790"/>
            <a:ext cx="1159065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Photography Association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’s weekend workshop will explore light-shadow techniques at the ancient town, blending art with heritage preservation.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560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25609" grpId="0"/>
      <p:bldP spid="25609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662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662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662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文本框 2"/>
          <p:cNvSpPr txBox="1"/>
          <p:nvPr/>
        </p:nvSpPr>
        <p:spPr>
          <a:xfrm>
            <a:off x="1711325" y="100013"/>
            <a:ext cx="7278688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regardless	/rɪˈgɑ:dləs/	ad.不顾;不加理会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regardless of	/rɪˈgɑ:dləs əv/	不管;不顾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755" y="909955"/>
            <a:ext cx="878268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她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不顾暴雨抽打脸颊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，放飞受伤的鹰，看它如不屈灵魂冲入雷云。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240" y="1678940"/>
            <a:ext cx="896556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She released the injured eagle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regardless of the storm lashing her face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watching it soar into thunderclouds like a defiant spirit.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2914015"/>
            <a:ext cx="107759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不顾社会期待追求梦想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真实比顺从更具回响。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" y="3333115"/>
            <a:ext cx="1162177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Pursue dreams regardless of societal expectations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—authenticity resonates louder than conformity.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450" y="4778375"/>
            <a:ext cx="115925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95250" algn="just" defTabSz="266700">
              <a:lnSpc>
                <a:spcPct val="100000"/>
              </a:lnSpc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Regardless of the final result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we knew we had left our mark on that stage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4286250"/>
            <a:ext cx="10561955" cy="538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无论结果如何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，我们已在舞台留下印记。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0330" y="837565"/>
            <a:ext cx="2781300" cy="20764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649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7650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7653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category	/ˈkætəgəri/	n.类别;种类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38150" y="701040"/>
            <a:ext cx="1159065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大赛设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三大类别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：创新设计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/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非遗复兴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/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可持续方案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每类需独立评审标准。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8150" y="1654175"/>
            <a:ext cx="117538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The competition includes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three categories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: innovation design, cultural heritage revival, and sustainable solutions—each requiring distinct evaluation criteria.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38150" y="2607310"/>
            <a:ext cx="1149794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神秘盒内的器物超越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已知类别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：发条鸟鸣奏陶瓷音符，月光编织的地图。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22910" y="3429000"/>
            <a:ext cx="115125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The mysterious box contained artifacts defying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all known categories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—a clockwork bird singing ceramic notes and a map woven from moonbeams.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150" y="4382135"/>
            <a:ext cx="2462530" cy="233045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8673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8674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8677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文本框 2"/>
          <p:cNvSpPr txBox="1"/>
          <p:nvPr/>
        </p:nvSpPr>
        <p:spPr>
          <a:xfrm>
            <a:off x="1711325" y="100013"/>
            <a:ext cx="7585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quantity	/ˈkwɒntəti/	n.数量;数额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98120" y="639445"/>
            <a:ext cx="11993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00000"/>
              </a:lnSpc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了解到你在打篮球方面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有丰富的经验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我写信真诚地邀请你加人我们的篮球俱乐部。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(应用文写作之邀请信)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9390" y="1577975"/>
            <a:ext cx="118935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Learning that you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have a large quantity of/large quantities of experience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in playing basketball, I'm writing to sincerely invite you to join our basketball club.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9390" y="2614930"/>
            <a:ext cx="1189355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多么善良的一家人啊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!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他们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给了我大量的帮助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和一顿美餐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却不求任何回报。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(读后续写主旨升华)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97485" y="3290570"/>
            <a:ext cx="118954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What a kind family! They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offered me a large quantity of help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and a good meal without any return.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0" y="4104640"/>
            <a:ext cx="117938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音乐节上有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许多活动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如音乐剧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乐器演奏和歌唱比赛。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(应用文之邀请信)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39065" y="4379595"/>
            <a:ext cx="11654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There are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large quantities of activities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including musical plays, musical instrument performances and singing contests.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0" y="5224780"/>
            <a:ext cx="982091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萤火虫数量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逐年锐减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昔时夏夜流淌的金色星河，今唯孤光零落。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97485" y="5962650"/>
            <a:ext cx="1028192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 quantity of fireflies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dwindled yearly—where once golden rivers flowed through summer nights, now only solitary sparks flickered.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12" name="图片 11" descr="卡通昆虫_萤火虫_素材_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2690" y="5019040"/>
            <a:ext cx="2212340" cy="221234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69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2969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970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3" name="文本框 2"/>
          <p:cNvSpPr txBox="1"/>
          <p:nvPr/>
        </p:nvSpPr>
        <p:spPr>
          <a:xfrm>
            <a:off x="1711325" y="100330"/>
            <a:ext cx="77546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moderation	/ˌmɒdəˈreɪʃn/	n.适度;合理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98755" y="701040"/>
            <a:ext cx="1154430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AI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发展需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伦理约束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失控算法恐成数字独裁者。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00355" y="1236980"/>
            <a:ext cx="118916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AI development requires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ethical moderation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—unchecked algorithms risk becoming digital dictators.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8755" y="2168525"/>
            <a:ext cx="1166685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营养师强调适度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：中秋享月饼时配苦瓜沙拉调节血糖。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98755" y="2673985"/>
            <a:ext cx="949833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Nutritionists emphasize moderation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: enjoying mooncakes during Mid-Autumn but balancing with bitter melon salads to regulate blood sugar.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5240" y="4298950"/>
            <a:ext cx="117900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他的野心失度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；筑起的梦之宫殿如饥饿巨碑吞噬亲情。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198755" y="4878705"/>
            <a:ext cx="1166622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His ambition lacked moderation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; the palace of dreams he built swallowed family bonds like a hungry monument.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7905" y="2634615"/>
            <a:ext cx="1743075" cy="180022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21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0722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0725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7" name="文本框 2"/>
          <p:cNvSpPr txBox="1"/>
          <p:nvPr/>
        </p:nvSpPr>
        <p:spPr>
          <a:xfrm>
            <a:off x="1711325" y="100330"/>
            <a:ext cx="75082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ideal	/aɪˈdi:əl/	a.完美的;理想的 n.理想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0730" name="文本框 3"/>
          <p:cNvSpPr txBox="1"/>
          <p:nvPr/>
        </p:nvSpPr>
        <p:spPr>
          <a:xfrm>
            <a:off x="275590" y="1503045"/>
            <a:ext cx="1204976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Upon knowing he was admitted to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his ideal university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Tim couldn’t wait to share his delight with his mom.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200" y="701040"/>
            <a:ext cx="11995150" cy="867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一得知被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心仪的大学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录取了，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Tim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迫不及待地跑回家与妈妈分享他的喜悦。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defTabSz="266700">
              <a:lnSpc>
                <a:spcPct val="125000"/>
              </a:lnSpc>
            </a:pP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2499360"/>
            <a:ext cx="118897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因此，如果可能的话，能否请您给我们自由选择伙伴的权利，这样我们更有可能自己挑出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理想的学习伙伴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，无论是从性格还是语言技能方面。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12725" y="3552190"/>
            <a:ext cx="121761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5930" algn="just" defTabSz="266700">
              <a:lnSpc>
                <a:spcPct val="100000"/>
              </a:lnSpc>
            </a:pP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Therefore, were it possible, could you please give us the freedom to choose our partner by ourselves so that we are more likely to single out our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ideal mate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by ourselves, whether in aspects of personality or language skill.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755" y="4935855"/>
            <a:ext cx="88449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理想的亲子关系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对成长至关重要。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0728" name="文本框 1"/>
          <p:cNvSpPr txBox="1"/>
          <p:nvPr/>
        </p:nvSpPr>
        <p:spPr>
          <a:xfrm>
            <a:off x="330200" y="5391785"/>
            <a:ext cx="77368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An ideal relationship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between parents and children is very important for our growth.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图片 5" descr="_妈妈_萌娃_亲子相处_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9305" y="4681855"/>
            <a:ext cx="2851785" cy="217614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7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0728" grpId="0"/>
      <p:bldP spid="3072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58680" y="2003425"/>
            <a:ext cx="2133600" cy="1943100"/>
          </a:xfrm>
          <a:prstGeom prst="rect">
            <a:avLst/>
          </a:prstGeom>
        </p:spPr>
      </p:pic>
      <p:grpSp>
        <p:nvGrpSpPr>
          <p:cNvPr id="3174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174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174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文本框 2"/>
          <p:cNvSpPr txBox="1"/>
          <p:nvPr/>
        </p:nvSpPr>
        <p:spPr>
          <a:xfrm>
            <a:off x="1711325" y="100330"/>
            <a:ext cx="10302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fundamental	/ˌfʌndəˈmentl/	a.根本的;基础的n.基本规律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38150" y="786130"/>
            <a:ext cx="1157541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震后重建不仅需资金，更要重建对社区团结的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根本信任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38150" y="1308100"/>
            <a:ext cx="1157541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Rebuilding the village after the quake required more than funds—it demanded restoring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fundamental trust 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in communal solidarity.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38150" y="2261235"/>
            <a:ext cx="1108329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尊老不仅是传统，更是维系代际家庭纽带的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根本价值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38150" y="2877185"/>
            <a:ext cx="873569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Respecting elders isn’t just tradition; it’s a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fundamental value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cementing family bonds across generations.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38150" y="3843020"/>
            <a:ext cx="1157605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批判性思维是被应试训练掩盖的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根本能力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改革须优先探究而非死记硬背。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438150" y="4796155"/>
            <a:ext cx="1157541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Critical thinking is a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fundamental skill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eclipsed by exam drills—reforms must prioritize inquiry over rote memorization.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98965" y="4424045"/>
            <a:ext cx="2208530" cy="2299335"/>
          </a:xfrm>
          <a:prstGeom prst="rect">
            <a:avLst/>
          </a:prstGeom>
        </p:spPr>
      </p:pic>
      <p:grpSp>
        <p:nvGrpSpPr>
          <p:cNvPr id="614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614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614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文本框 2"/>
          <p:cNvSpPr txBox="1"/>
          <p:nvPr/>
        </p:nvSpPr>
        <p:spPr>
          <a:xfrm>
            <a:off x="1711325" y="100330"/>
            <a:ext cx="83673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cuisine	/kwɪˈzi:n/	n.菜肴;风味;烹饪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120" y="636905"/>
            <a:ext cx="119938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精致的淮扬菜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以黄瓜雕花和玲珑汤包为特色，让外宾从饮食中领略中国美学。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</a:t>
            </a:r>
            <a:r>
              <a:rPr lang="zh-CN" altLang="en-US" sz="24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之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推荐信）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" y="1402080"/>
            <a:ext cx="116859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delicate Huaiyang cuisine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featuring carved cucumber garnishes and translucent soup dumplings, offers foreign visitors an edible insight into Chinese aesthetics.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755" y="3361690"/>
            <a:ext cx="1168590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lnSpc>
                <a:spcPct val="125000"/>
              </a:lnSpc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workshop will feature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Chinese cuisine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handicrafts, calligraphy, and a session where we will teach others how to make traditional Chinese items.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55" y="2646045"/>
            <a:ext cx="1168590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活动将展示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中国菜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、手工艺和书法，并设教学环节。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(2023年天津卷应用文之Chinese Workshop)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40" y="4530090"/>
            <a:ext cx="9380220" cy="9563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保护北京烤鸭等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108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道工序的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传统菜肴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，就是在抵御快餐同质化对文化基因的侵蚀。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12725" y="5339715"/>
            <a:ext cx="94595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Protecting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traditional cuisine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like Peking Duck’s 108-step recipe is preserving living cultural DNA against fast-food homogenization.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2769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2770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2773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文本框 2"/>
          <p:cNvSpPr txBox="1"/>
          <p:nvPr/>
        </p:nvSpPr>
        <p:spPr>
          <a:xfrm>
            <a:off x="1711325" y="100013"/>
            <a:ext cx="792321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chew	/tʃu:/	vi.&amp;vt.咀嚼;嚼碎 n.咀嚼.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8150" y="701040"/>
            <a:ext cx="1043876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某些真相苦涩难咽；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用反思慢嚼方能萃得智慧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7215" y="1272540"/>
            <a:ext cx="1134491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Some truths are too bitter to swallow immediately;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 chew them slowly with reflection to extract wisdom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8150" y="2276475"/>
            <a:ext cx="1175385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他仔细琢磨着那位女士所说的话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，并为此感到高兴，因为他能够帮助她实现最后的愿望。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6580" y="3229610"/>
            <a:ext cx="116154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 was chewing over what the madam said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and glad that he could help her realize the last desire.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9705" y="3710940"/>
            <a:ext cx="2679700" cy="275272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793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3794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3797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9" name="文本框 2"/>
          <p:cNvSpPr txBox="1"/>
          <p:nvPr/>
        </p:nvSpPr>
        <p:spPr>
          <a:xfrm>
            <a:off x="1711325" y="100330"/>
            <a:ext cx="85369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consistent	/kənˈsɪstənt/	a.一致的;连续的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613410"/>
            <a:ext cx="905700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人生非仅阳光亦有风雨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此为共识。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075" y="1043305"/>
            <a:ext cx="122231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It is universally acknowledged that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life </a:t>
            </a:r>
            <a:r>
              <a:rPr lang="en-US" altLang="zh-CN" sz="28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consists of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not only sunshine but also storms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240" y="1784985"/>
            <a:ext cx="118611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因此，我强烈建议将英语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口语水平相近的学生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进行分组，这样我们就能在一个支持性和高效的学习环境中进行合作与交流了。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55" y="2652395"/>
            <a:ext cx="113315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Accordingly, I highly suggest grouping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students with consistent levels in English speaking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, thus making it possible for us to collaborate and communicate in a supportive and efficient learning atmosphere.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240" y="4069080"/>
            <a:ext cx="882713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她一贯的善良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在危机中最耀眼；停电时众人惊慌，她却点烛唱民谣安抚受惊孩童。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075" y="5055235"/>
            <a:ext cx="905637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Her consistent  kindness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 shone brightest in crisis; while others panicked during the blackout, she calmly lit candles and sang folk songs to soothe frightened children. 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17355" y="4044315"/>
            <a:ext cx="2382520" cy="235648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481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481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482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文本框 2"/>
          <p:cNvSpPr txBox="1"/>
          <p:nvPr/>
        </p:nvSpPr>
        <p:spPr>
          <a:xfrm>
            <a:off x="1711325" y="100013"/>
            <a:ext cx="7693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modest	/ˈmɒdɪst/	a.些许的;谦虚的;朴素的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98755" y="673735"/>
            <a:ext cx="1199324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火场救三童后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她谦言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"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换了谁都会这么做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"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，质朴话语彰显非凡勇气。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38150" y="1232535"/>
            <a:ext cx="1162050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Her modest  reply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—"I simply did what anyone would"—after rescuing three children from flames, revealed extraordinary courage clothed in humility. 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30835" y="2147570"/>
            <a:ext cx="10191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竹子深深的根系象征着坚韧不拔的精神，而其笔直且空心的茎干则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代表着正直和谦逊的品质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30835" y="3020060"/>
            <a:ext cx="10192385" cy="953135"/>
          </a:xfrm>
          <a:prstGeom prst="rect">
            <a:avLst/>
          </a:prstGeom>
        </p:spPr>
        <p:txBody>
          <a:bodyPr wrap="square">
            <a:spAutoFit/>
          </a:bodyPr>
          <a:p>
            <a:pPr defTabSz="266700"/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Bamboo's deep roots symbolize determination and its straight and hollow pole </a:t>
            </a:r>
            <a:r>
              <a:rPr lang="en-US" altLang="zh-CN" sz="2800" b="1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represents integrity</a:t>
            </a:r>
            <a:r>
              <a:rPr lang="zh-CN" altLang="en-US" sz="2800" b="1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800" b="1" noProof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and </a:t>
            </a:r>
            <a:r>
              <a:rPr lang="en-US" altLang="zh-CN" sz="2800" b="1" noProof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modesty</a:t>
            </a:r>
            <a:r>
              <a:rPr lang="en-US" altLang="zh-CN" sz="2800" noProof="1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+mn-cs"/>
              </a:rPr>
              <a:t>.</a:t>
            </a:r>
            <a:endParaRPr lang="en-US" altLang="zh-CN" sz="2800" noProof="1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98755" y="3950970"/>
            <a:ext cx="1173797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她主动提出拿出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自己微薄的积蓄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，希望能住过来并帮忙照顾他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但我清楚，马克的自尊心绝不会允许这样做。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4825" name="文本框 2"/>
          <p:cNvSpPr txBox="1"/>
          <p:nvPr>
            <p:custDataLst>
              <p:tags r:id="rId6"/>
            </p:custDataLst>
          </p:nvPr>
        </p:nvSpPr>
        <p:spPr>
          <a:xfrm>
            <a:off x="330835" y="4997450"/>
            <a:ext cx="116058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</a:rPr>
              <a:t> She offered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her own modest saving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</a:rPr>
              <a:t> seven offered to move in and help take care of him---but I knew Mark's pride wouldn't allow it. 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7" name="图片 6" descr="竹子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3650" y="2083435"/>
            <a:ext cx="1905000" cy="187642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8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4825" grpId="0"/>
      <p:bldP spid="3482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841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5842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5845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trick	/trɪk/	n.诀窍;计谋;把戏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8755" y="794385"/>
            <a:ext cx="11777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他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被骗了一大笔钱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绝望得以酒浇愁。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(读后续写情感描写)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1316355"/>
            <a:ext cx="117773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Tricked into giving up a large quantity of money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he got so desperate that he drowned his sadness in wine.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55" y="2269490"/>
            <a:ext cx="9581515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那个顽皮的男孩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捉弄那个害羞的女孩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使她气得两颊通红。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(读后续写情感描写)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0200" y="3011170"/>
            <a:ext cx="911288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naughty boy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played tricks on the shy girl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making her cheeks flame with anger. 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975" y="3850005"/>
            <a:ext cx="1213802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266700">
              <a:buClrTx/>
              <a:buSzTx/>
              <a:buFontTx/>
            </a:pP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作为一名来自美国的交换生，我喜欢吃水饺。你可以告诉我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包水饺的诀窍</a:t>
            </a:r>
            <a:r>
              <a:rPr lang="zh-CN" altLang="en-US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吗？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(应用文写作之求助信)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75" y="4705985"/>
            <a:ext cx="1187831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266700">
              <a:lnSpc>
                <a:spcPct val="10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As an exchange student from America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like eating dumplings. Would you please tell me </a:t>
            </a:r>
            <a:r>
              <a:rPr lang="en-US" altLang="zh-CN" sz="2800" b="1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trick of making dumplings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?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425" y="5630545"/>
            <a:ext cx="116382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4.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很快我就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想出了一个办法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来弥补这个尴尬的空白。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975" y="6158230"/>
            <a:ext cx="1153795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I soon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came up with a little trick 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to make up for the embarrassing blank.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4855" y="1860550"/>
            <a:ext cx="1957070" cy="19894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11" grpId="0"/>
      <p:bldP spid="1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686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3686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686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文本框 2"/>
          <p:cNvSpPr txBox="1"/>
          <p:nvPr/>
        </p:nvSpPr>
        <p:spPr>
          <a:xfrm>
            <a:off x="1711325" y="160655"/>
            <a:ext cx="95053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overall	/ˌəʊvərˈɔ:l/	ad.总体上;大致上 a.全面的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835" y="818515"/>
            <a:ext cx="118611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总的来说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，我们认为在线投票是一种便捷且具有包容性的方式，能够选出校园十佳歌手。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835" y="1771650"/>
            <a:ext cx="1186116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Overall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we think online voting is a convenient and inclusive means for choosing the top ten campus singers.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8755" y="2703830"/>
            <a:ext cx="119932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总的来说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课前三分钟演讲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</a:rPr>
              <a:t>这一活动激发了我们学生对英语学习的热情，如果稍作调整，它在提升我们的英语口语方面将会更加有效。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755" y="3875405"/>
            <a:ext cx="8184515" cy="18288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Overall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the "3-Minute Speech Before Class" activity has fueled us students ’ passion for English, and with some adjustments, it will be even more effective in enhancing our spoken English.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2505" y="3813810"/>
            <a:ext cx="2846070" cy="2772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2757170" y="1735455"/>
            <a:ext cx="6988810" cy="2214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/>
            <a:r>
              <a:rPr lang="en-US" altLang="zh-CN" sz="13800" b="1" noProof="1" dirty="0">
                <a:blipFill>
                  <a:blip r:embed="rId1"/>
                  <a:stretch>
                    <a:fillRect/>
                  </a:stretch>
                </a:blipFill>
                <a:latin typeface="Times New Roman" panose="02020603050405020304" charset="0"/>
                <a:ea typeface="宋体" panose="02010600030101010101" pitchFamily="2" charset="-122"/>
                <a:cs typeface="+mn-ea"/>
                <a:sym typeface="+mn-lt"/>
              </a:rPr>
              <a:t>Thanks</a:t>
            </a:r>
            <a:endParaRPr lang="en-US" altLang="zh-CN" sz="13800" b="1" noProof="1" dirty="0">
              <a:blipFill>
                <a:blip r:embed="rId1"/>
                <a:stretch>
                  <a:fillRect/>
                </a:stretch>
              </a:blipFill>
              <a:latin typeface="Times New Roman" panose="0202060305040502030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7" name="图片 6" descr="9176b85f64fe124ffec744fd51627c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915" y="107315"/>
            <a:ext cx="1934845" cy="25285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9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7170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7173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文本框 2"/>
          <p:cNvSpPr txBox="1"/>
          <p:nvPr/>
        </p:nvSpPr>
        <p:spPr>
          <a:xfrm>
            <a:off x="1702435" y="123825"/>
            <a:ext cx="92278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prior	/ˈpraɪə(r)/	a.先前的;优先的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prior to 	/ˈpraɪə(r) tə/	在…之前的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9085" y="1313180"/>
            <a:ext cx="91363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Prior to the Spring Festival,</a:t>
            </a:r>
            <a:r>
              <a:rPr lang="en-US" altLang="zh-CN" sz="28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lots of activities will be well-prepared, such as making dumplings and setting off fireworks. </a:t>
            </a:r>
            <a:endParaRPr lang="en-US" altLang="zh-CN" sz="28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9085" y="953135"/>
            <a:ext cx="106311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春节前夕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，包饺子和放烟花等活动将准备就绪。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8755" y="2402205"/>
            <a:ext cx="1180084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台风登陆前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，村民将牲畜迁往高地，用沙袋封窗，神色紧绷却有条不紊。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5745" y="3249930"/>
            <a:ext cx="117538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Prior to the typhoon’s landfall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villagers moved livestock to higher ground and barricaded windows with sandbags, their faces tense but movements methodical.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8755" y="4249420"/>
            <a:ext cx="117532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建议将心理健康置于首位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：安排每日“数字排毒”时段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关闭通知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小时阅读或冥想，可极大缓解焦虑。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（应用文之建议信）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212725" y="5186680"/>
            <a:ext cx="1221232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Prioritize mental health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by scheduling daily "digital detox" periods—turning off notifications for 2 hours to read or meditate significantly reduces anxiety.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0890" y="701040"/>
            <a:ext cx="2291080" cy="142557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8193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8194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197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文本框 2"/>
          <p:cNvSpPr txBox="1"/>
          <p:nvPr/>
        </p:nvSpPr>
        <p:spPr>
          <a:xfrm>
            <a:off x="1711325" y="100330"/>
            <a:ext cx="951992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consist	/kənˈsɪst/	vi.组成;构成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consist of	/kənˈsɪst əv/	由…组成(或构成)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1545590"/>
            <a:ext cx="1165479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breakfast, consisting of/made up of porridge and sandwich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 smelt extremely delicious.</a:t>
            </a:r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5900" y="1053465"/>
            <a:ext cx="11530965" cy="4927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just" defTabSz="266700"/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早餐由粥和三明治组成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闻起来美味极了。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algn="just" defTabSz="266700"/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8755" y="2483485"/>
            <a:ext cx="96348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龙舟仪式由三个基本环节构成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：祭祀河神、鼓声震天的竞渡、以及纪念屈原的粽子分享。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120015" y="3423285"/>
            <a:ext cx="100761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Dragon Boat ritual consists of three fundamental phases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: the ceremonial offering to river deities, the thunderous drum-driven race, and sharing zongzi to commemorate Qu Yuan.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6675" y="4806950"/>
            <a:ext cx="1178687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真正的勇气不在于无畏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，而在于双手颤抖心跳如雷时仍毅然行动。</a:t>
            </a:r>
            <a:r>
              <a:rPr lang="zh-CN" altLang="en-US" sz="240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(读后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续写之主题升华)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98755" y="5731510"/>
            <a:ext cx="119932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True courage consists not in the absence of fear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, </a:t>
            </a:r>
            <a:r>
              <a:rPr lang="en-US" altLang="zh-CN" sz="2800" b="1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but in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the resolute action taken despite trembling hands and a racing heart.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 descr="端午节划龙舟动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5660" y="1859280"/>
            <a:ext cx="2327275" cy="280352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1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921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2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recipe	/ˈresəpi/	n.烹饪法;食谱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224" name="文本框 1"/>
          <p:cNvSpPr txBox="1"/>
          <p:nvPr>
            <p:custDataLst>
              <p:tags r:id="rId1"/>
            </p:custDataLst>
          </p:nvPr>
        </p:nvSpPr>
        <p:spPr>
          <a:xfrm>
            <a:off x="198755" y="1184910"/>
            <a:ext cx="1179004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</a:rPr>
              <a:t>Yes, when facing trouble, I believe honesty is always the best solution, which is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the recipe for my successful management 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</a:rPr>
              <a:t>in the past twenty years.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5240" y="662940"/>
            <a:ext cx="12176760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1. 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是的，当面对困难时，诚信是我过去二十年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经营成功的诀窍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280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5240" y="2138045"/>
            <a:ext cx="990155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2. 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痴迷中国厨艺的外国学生求助：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能否分享狮子头的食谱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？我始终无法复现猪肉的嫩滑与高汤的鲜香。</a:t>
            </a:r>
            <a:r>
              <a:rPr lang="zh-CN" altLang="en-US" sz="2400" b="1" i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</a:rPr>
              <a:t>（应用文之求助信）</a:t>
            </a:r>
            <a:endParaRPr lang="zh-CN" altLang="en-US" sz="2400" b="1" i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98755" y="2983865"/>
            <a:ext cx="9316720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As a foreign student fascinated by Chinese culinary magic, could you 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share the recipe for lion’s head meatballs</a:t>
            </a: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? The balance of tender pork and savory broth eludes my experiments.</a:t>
            </a:r>
            <a:endParaRPr lang="en-US" altLang="zh-CN" sz="280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5240" y="4372610"/>
            <a:ext cx="11866245" cy="953135"/>
          </a:xfrm>
          <a:prstGeom prst="rect">
            <a:avLst/>
          </a:prstGeom>
        </p:spPr>
        <p:txBody>
          <a:bodyPr wrap="square">
            <a:spAutoFit/>
          </a:bodyPr>
          <a:p>
            <a:pPr marL="0" algn="just" defTabSz="266700">
              <a:buClrTx/>
              <a:buSzTx/>
              <a:buFontTx/>
            </a:pP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3. 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奶奶的旧笔记本</a:t>
            </a:r>
            <a:r>
              <a:rPr lang="en-US" altLang="zh-CN" sz="2800" b="1" i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不止记录食谱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；每页油渍都是故事</a:t>
            </a: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——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酱油渍是李叔婚宴的回忆，姜黄污痕来自</a:t>
            </a:r>
            <a:r>
              <a:rPr lang="en-US" altLang="zh-CN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1998</a:t>
            </a:r>
            <a:r>
              <a:rPr lang="zh-CN" altLang="en-US" sz="2800" i="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</a:rPr>
              <a:t>年的排灯节。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（读后续写之细节描写）</a:t>
            </a:r>
            <a:endParaRPr lang="zh-CN" altLang="en-US" sz="2400" b="1" i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98755" y="5325745"/>
            <a:ext cx="1168209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Grandma’s weathered notebook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held more than recipes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; each stained page contained stories—a splatter of soy sauce recalling Uncle Li’s wedding feast, a turmeric smudge from Diwali 1998.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6795" y="2164715"/>
            <a:ext cx="2238375" cy="218122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2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4" grpId="1"/>
      <p:bldP spid="4" grpId="0"/>
      <p:bldP spid="4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217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9218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9221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文本框 2"/>
          <p:cNvSpPr txBox="1"/>
          <p:nvPr/>
        </p:nvSpPr>
        <p:spPr>
          <a:xfrm>
            <a:off x="1711325" y="100013"/>
            <a:ext cx="609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recipe	/ˈresəpi/	n.烹饪法;食谱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240" y="701040"/>
            <a:ext cx="116852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4. 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信任是社会凝聚力的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必要配方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；缺失它，再完美的政策也如无人愿尝的无味炖菜。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12725" y="1769110"/>
            <a:ext cx="1191323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Trust is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indispensable recipe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for social cohesion—without it, even the most perfect policies become tasteless stews no one wishes to savor.</a:t>
            </a:r>
            <a:endParaRPr lang="en-US" altLang="zh-CN" sz="2800" i="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  <a:p>
            <a:pPr algn="just" defTabSz="266700">
              <a:buClrTx/>
              <a:buSzTx/>
              <a:buFontTx/>
            </a:pP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（应用文之议论文观点）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240" y="3054985"/>
            <a:ext cx="11285855" cy="542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5. 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坚持是将平凡努力化为非凡成就的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秘方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212725" y="3597910"/>
            <a:ext cx="113779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Perseverance is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the secret recipe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 that transforms ordinary ingredients of effort into extraordinary banquets of achievement.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2180" y="4551045"/>
            <a:ext cx="4234815" cy="214566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241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0242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245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7" name="文本框 2"/>
          <p:cNvSpPr txBox="1"/>
          <p:nvPr/>
        </p:nvSpPr>
        <p:spPr>
          <a:xfrm>
            <a:off x="1711325" y="100013"/>
            <a:ext cx="72072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bold	/bəʊld/	a.大胆自信的;敢于冒险的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0248" name="文本框 1"/>
          <p:cNvSpPr txBox="1"/>
          <p:nvPr>
            <p:custDataLst>
              <p:tags r:id="rId1"/>
            </p:custDataLst>
          </p:nvPr>
        </p:nvSpPr>
        <p:spPr>
          <a:xfrm>
            <a:off x="438150" y="1275080"/>
            <a:ext cx="1165161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just" defTabSz="266700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With boldness</a:t>
            </a:r>
            <a:r>
              <a:rPr lang="en-US" altLang="zh-CN" sz="2800">
                <a:solidFill>
                  <a:srgbClr val="0A0A0A"/>
                </a:solidFill>
                <a:latin typeface="Times New Roman" panose="02020603050405020304" charset="0"/>
                <a:ea typeface="宋体" panose="02010600030101010101" pitchFamily="2" charset="-122"/>
              </a:rPr>
              <a:t>, I finished my performance relatively smoothly though palms were sweating.</a:t>
            </a:r>
            <a:endParaRPr lang="en-US" altLang="zh-CN" sz="2800">
              <a:solidFill>
                <a:srgbClr val="0A0A0A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98755" y="701040"/>
            <a:ext cx="11285855" cy="631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尽管手心出汗，我仍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勇敢地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相对流畅地完成了表演。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8755" y="2228215"/>
            <a:ext cx="88169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AI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诊断与传统中医把脉的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大胆融合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，用算法重构千年智慧，颠覆了个性化医疗。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（应用文）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-212725" y="2981325"/>
            <a:ext cx="975550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 bold integration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of AI diagnosis with traditional Chinese pulse-reading techniques has revolutionized personalized healthcare, merging millennia-old wisdom with algorithms.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98755" y="4315460"/>
            <a:ext cx="118916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 defTabSz="266700">
              <a:buClrTx/>
              <a:buSzTx/>
              <a:buFontTx/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3. 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我们倡议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大胆改造城市</a:t>
            </a:r>
            <a:r>
              <a:rPr lang="zh-CN" altLang="en-US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：将废弃工厂变为垂直森林，让混凝土骨架披挂藤蔓与鸟鸣。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(应用文之倡议书)</a:t>
            </a:r>
            <a:endParaRPr lang="zh-CN" altLang="en-US" sz="24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-212725" y="5268595"/>
            <a:ext cx="1128585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45720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 advocate 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bold urban redesign</a:t>
            </a:r>
            <a:r>
              <a:rPr lang="en-US" altLang="zh-CN" sz="2800">
                <a:solidFill>
                  <a:srgbClr val="40404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: converting abandoned factories into vertical forests where concrete skeletons are cloaked with cascading ivy and birdsong.</a:t>
            </a:r>
            <a:endParaRPr lang="en-US" altLang="zh-CN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3910" y="2115820"/>
            <a:ext cx="2128520" cy="204914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4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8" grpId="1"/>
      <p:bldP spid="5" grpId="0"/>
      <p:bldP spid="5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265" name="组合 49"/>
          <p:cNvGrpSpPr/>
          <p:nvPr/>
        </p:nvGrpSpPr>
        <p:grpSpPr>
          <a:xfrm>
            <a:off x="-212725" y="-430212"/>
            <a:ext cx="2049463" cy="1016000"/>
            <a:chOff x="-44087" y="-237221"/>
            <a:chExt cx="2049780" cy="1014730"/>
          </a:xfrm>
        </p:grpSpPr>
        <p:grpSp>
          <p:nvGrpSpPr>
            <p:cNvPr id="11266" name="组合 1"/>
            <p:cNvGrpSpPr/>
            <p:nvPr/>
          </p:nvGrpSpPr>
          <p:grpSpPr>
            <a:xfrm>
              <a:off x="183878" y="-237221"/>
              <a:ext cx="1475739" cy="1014730"/>
              <a:chOff x="7791566" y="-316714"/>
              <a:chExt cx="2106322" cy="1229048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791566" y="506241"/>
                <a:ext cx="2106322" cy="406093"/>
              </a:xfrm>
              <a:prstGeom prst="rect">
                <a:avLst/>
              </a:prstGeom>
              <a:noFill/>
              <a:ln w="25400"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  <p:sp useBgFill="1">
            <p:nvSpPr>
              <p:cNvPr id="10" name="椭圆 9"/>
              <p:cNvSpPr/>
              <p:nvPr/>
            </p:nvSpPr>
            <p:spPr>
              <a:xfrm>
                <a:off x="8053988" y="-316714"/>
                <a:ext cx="1487194" cy="119776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auto"/>
                <a:endParaRPr lang="zh-CN" altLang="en-US" sz="2800" strike="noStrike" noProof="1">
                  <a:latin typeface="Times New Roman" panose="02020603050405020304" charset="0"/>
                  <a:ea typeface="微软雅黑" panose="020B050302020402020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1269" name="文本框 2"/>
            <p:cNvSpPr txBox="1"/>
            <p:nvPr/>
          </p:nvSpPr>
          <p:spPr>
            <a:xfrm>
              <a:off x="-44087" y="192674"/>
              <a:ext cx="2049780" cy="5213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zh-CN" altLang="en-US" sz="2800" b="1">
                  <a:solidFill>
                    <a:srgbClr val="222A35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活用词汇</a:t>
              </a:r>
              <a:endParaRPr lang="zh-CN" altLang="en-US" sz="2800" b="1" dirty="0">
                <a:solidFill>
                  <a:srgbClr val="222A35"/>
                </a:solidFill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 bwMode="auto">
          <a:xfrm flipV="1">
            <a:off x="438150" y="601663"/>
            <a:ext cx="11755438" cy="1905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oval" w="sm" len="sm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1" name="文本框 2"/>
          <p:cNvSpPr txBox="1"/>
          <p:nvPr/>
        </p:nvSpPr>
        <p:spPr>
          <a:xfrm>
            <a:off x="1711325" y="100013"/>
            <a:ext cx="7278688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>
                <a:latin typeface="Times New Roman" panose="02020603050405020304" charset="0"/>
                <a:ea typeface="宋体" panose="02010600030101010101" pitchFamily="2" charset="-122"/>
              </a:rPr>
              <a:t>chef	/ʃef/	n.厨师;主厨</a:t>
            </a:r>
            <a:endParaRPr lang="zh-CN" altLang="en-US" sz="2800" b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755" y="762000"/>
            <a:ext cx="11546205" cy="5397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1.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米其林主厨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展示萝卜雕仙鹤技艺，刀工精准得令观众屏息惊叹。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en-US" altLang="zh-CN" sz="2800" b="1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2885" y="1240155"/>
            <a:ext cx="119684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The Michelin-starred chef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demonstrated how to slice radishes into crane shapes, his knife moving with such precision that the audience held their breath in awe.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2250" y="2193290"/>
            <a:ext cx="11861165" cy="914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与追求精确计量的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西厨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不同，中餐大师凭直觉调味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——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一撮盐、一勺料酒皆源自数十年经验。</a:t>
            </a:r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（续写）</a:t>
            </a:r>
            <a:endParaRPr lang="zh-CN" altLang="en-US" sz="2800">
              <a:solidFill>
                <a:srgbClr val="404040"/>
              </a:solidFill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altLang="en-US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2250" y="3146425"/>
            <a:ext cx="1188466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Unlike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Western chefs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 who focus on precise measurements, Chinese culinary masters rely on intuition—a pinch of salt or a splash of rice wine gauged by decades of experience.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9530" y="4196080"/>
            <a:ext cx="2373630" cy="226441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468.6,&quot;left&quot;:-16.75,&quot;top&quot;:55.2,&quot;width&quot;:983.4}"/>
</p:tagLst>
</file>

<file path=ppt/tags/tag11.xml><?xml version="1.0" encoding="utf-8"?>
<p:tagLst xmlns:p="http://schemas.openxmlformats.org/presentationml/2006/main">
  <p:tag name="KSO_WM_DIAGRAM_VIRTUALLY_FRAME" val="{&quot;height&quot;:468.6,&quot;left&quot;:-16.75,&quot;top&quot;:55.2,&quot;width&quot;:983.4}"/>
</p:tagLst>
</file>

<file path=ppt/tags/tag12.xml><?xml version="1.0" encoding="utf-8"?>
<p:tagLst xmlns:p="http://schemas.openxmlformats.org/presentationml/2006/main">
  <p:tag name="KSO_WM_DIAGRAM_VIRTUALLY_FRAME" val="{&quot;height&quot;:468.6,&quot;left&quot;:-16.75,&quot;top&quot;:55.2,&quot;width&quot;:983.4}"/>
</p:tagLst>
</file>

<file path=ppt/tags/tag13.xml><?xml version="1.0" encoding="utf-8"?>
<p:tagLst xmlns:p="http://schemas.openxmlformats.org/presentationml/2006/main">
  <p:tag name="KSO_WM_DIAGRAM_VIRTUALLY_FRAME" val="{&quot;height&quot;:468.6,&quot;left&quot;:-16.75,&quot;top&quot;:55.2,&quot;width&quot;:983.4}"/>
</p:tagLst>
</file>

<file path=ppt/tags/tag14.xml><?xml version="1.0" encoding="utf-8"?>
<p:tagLst xmlns:p="http://schemas.openxmlformats.org/presentationml/2006/main">
  <p:tag name="KSO_WM_DIAGRAM_VIRTUALLY_FRAME" val="{&quot;height&quot;:468.6,&quot;left&quot;:-16.75,&quot;top&quot;:55.2,&quot;width&quot;:983.4}"/>
</p:tagLst>
</file>

<file path=ppt/tags/tag15.xml><?xml version="1.0" encoding="utf-8"?>
<p:tagLst xmlns:p="http://schemas.openxmlformats.org/presentationml/2006/main">
  <p:tag name="KSO_WM_DIAGRAM_VIRTUALLY_FRAME" val="{&quot;height&quot;:308.75,&quot;left&quot;:1.2,&quot;top&quot;:145.25,&quot;width&quot;:949}"/>
</p:tagLst>
</file>

<file path=ppt/tags/tag16.xml><?xml version="1.0" encoding="utf-8"?>
<p:tagLst xmlns:p="http://schemas.openxmlformats.org/presentationml/2006/main">
  <p:tag name="KSO_WM_DIAGRAM_VIRTUALLY_FRAME" val="{&quot;height&quot;:308.75,&quot;left&quot;:1.2,&quot;top&quot;:145.25,&quot;width&quot;:949}"/>
</p:tagLst>
</file>

<file path=ppt/tags/tag17.xml><?xml version="1.0" encoding="utf-8"?>
<p:tagLst xmlns:p="http://schemas.openxmlformats.org/presentationml/2006/main">
  <p:tag name="KSO_WM_DIAGRAM_VIRTUALLY_FRAME" val="{&quot;height&quot;:308.75,&quot;left&quot;:1.2,&quot;top&quot;:145.25,&quot;width&quot;:949}"/>
</p:tagLst>
</file>

<file path=ppt/tags/tag18.xml><?xml version="1.0" encoding="utf-8"?>
<p:tagLst xmlns:p="http://schemas.openxmlformats.org/presentationml/2006/main">
  <p:tag name="KSO_WM_DIAGRAM_VIRTUALLY_FRAME" val="{&quot;height&quot;:308.75,&quot;left&quot;:1.2,&quot;top&quot;:145.25,&quot;width&quot;:949}"/>
</p:tagLst>
</file>

<file path=ppt/tags/tag19.xml><?xml version="1.0" encoding="utf-8"?>
<p:tagLst xmlns:p="http://schemas.openxmlformats.org/presentationml/2006/main">
  <p:tag name="KSO_WM_DIAGRAM_VIRTUALLY_FRAME" val="{&quot;height&quot;:448.5,&quot;left&quot;:-16.75,&quot;top&quot;:68.45,&quot;width&quot;:976.9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448.5,&quot;left&quot;:-16.75,&quot;top&quot;:68.45,&quot;width&quot;:976.9}"/>
</p:tagLst>
</file>

<file path=ppt/tags/tag21.xml><?xml version="1.0" encoding="utf-8"?>
<p:tagLst xmlns:p="http://schemas.openxmlformats.org/presentationml/2006/main">
  <p:tag name="KSO_WM_DIAGRAM_VIRTUALLY_FRAME" val="{&quot;height&quot;:448.5,&quot;left&quot;:-16.75,&quot;top&quot;:68.45,&quot;width&quot;:976.9}"/>
</p:tagLst>
</file>

<file path=ppt/tags/tag22.xml><?xml version="1.0" encoding="utf-8"?>
<p:tagLst xmlns:p="http://schemas.openxmlformats.org/presentationml/2006/main">
  <p:tag name="KSO_WM_DIAGRAM_VIRTUALLY_FRAME" val="{&quot;height&quot;:448.5,&quot;left&quot;:-16.75,&quot;top&quot;:68.45,&quot;width&quot;:976.9}"/>
</p:tagLst>
</file>

<file path=ppt/tags/tag23.xml><?xml version="1.0" encoding="utf-8"?>
<p:tagLst xmlns:p="http://schemas.openxmlformats.org/presentationml/2006/main">
  <p:tag name="KSO_WM_DIAGRAM_VIRTUALLY_FRAME" val="{&quot;height&quot;:448.5,&quot;left&quot;:-16.75,&quot;top&quot;:68.45,&quot;width&quot;:976.9}"/>
</p:tagLst>
</file>

<file path=ppt/tags/tag24.xml><?xml version="1.0" encoding="utf-8"?>
<p:tagLst xmlns:p="http://schemas.openxmlformats.org/presentationml/2006/main">
  <p:tag name="KSO_WM_DIAGRAM_VIRTUALLY_FRAME" val="{&quot;height&quot;:448.5,&quot;left&quot;:-16.75,&quot;top&quot;:68.45,&quot;width&quot;:976.9}"/>
</p:tagLst>
</file>

<file path=ppt/tags/tag25.xml><?xml version="1.0" encoding="utf-8"?>
<p:tagLst xmlns:p="http://schemas.openxmlformats.org/presentationml/2006/main">
  <p:tag name="KSO_WM_DIAGRAM_VIRTUALLY_FRAME" val="{&quot;height&quot;:411.35,&quot;left&quot;:13.9,&quot;top&quot;:61.9,&quot;width&quot;:965.4}"/>
</p:tagLst>
</file>

<file path=ppt/tags/tag26.xml><?xml version="1.0" encoding="utf-8"?>
<p:tagLst xmlns:p="http://schemas.openxmlformats.org/presentationml/2006/main">
  <p:tag name="KSO_WM_DIAGRAM_VIRTUALLY_FRAME" val="{&quot;height&quot;:411.35,&quot;left&quot;:13.9,&quot;top&quot;:61.9,&quot;width&quot;:965.4}"/>
</p:tagLst>
</file>

<file path=ppt/tags/tag27.xml><?xml version="1.0" encoding="utf-8"?>
<p:tagLst xmlns:p="http://schemas.openxmlformats.org/presentationml/2006/main">
  <p:tag name="KSO_WM_DIAGRAM_VIRTUALLY_FRAME" val="{&quot;height&quot;:411.35,&quot;left&quot;:13.9,&quot;top&quot;:61.9,&quot;width&quot;:965.4}"/>
</p:tagLst>
</file>

<file path=ppt/tags/tag28.xml><?xml version="1.0" encoding="utf-8"?>
<p:tagLst xmlns:p="http://schemas.openxmlformats.org/presentationml/2006/main">
  <p:tag name="KSO_WM_DIAGRAM_VIRTUALLY_FRAME" val="{&quot;height&quot;:411.35,&quot;left&quot;:13.9,&quot;top&quot;:61.9,&quot;width&quot;:965.4}"/>
</p:tagLst>
</file>

<file path=ppt/tags/tag29.xml><?xml version="1.0" encoding="utf-8"?>
<p:tagLst xmlns:p="http://schemas.openxmlformats.org/presentationml/2006/main">
  <p:tag name="KSO_WM_DIAGRAM_VIRTUALLY_FRAME" val="{&quot;height&quot;:411.35,&quot;left&quot;:13.9,&quot;top&quot;:61.9,&quot;width&quot;:965.4}"/>
</p:tagLst>
</file>

<file path=ppt/tags/tag3.xml><?xml version="1.0" encoding="utf-8"?>
<p:tagLst xmlns:p="http://schemas.openxmlformats.org/presentationml/2006/main">
  <p:tag name="KSO_WM_DIAGRAM_VIRTUALLY_FRAME" val="{&quot;height&quot;:476.1,&quot;left&quot;:1.2,&quot;top&quot;:52.2,&quot;width&quot;:958.8}"/>
</p:tagLst>
</file>

<file path=ppt/tags/tag30.xml><?xml version="1.0" encoding="utf-8"?>
<p:tagLst xmlns:p="http://schemas.openxmlformats.org/presentationml/2006/main">
  <p:tag name="KSO_WM_DIAGRAM_VIRTUALLY_FRAME" val="{&quot;height&quot;:411.35,&quot;left&quot;:13.9,&quot;top&quot;:61.9,&quot;width&quot;:965.4}"/>
</p:tagLst>
</file>

<file path=ppt/tags/tag31.xml><?xml version="1.0" encoding="utf-8"?>
<p:tagLst xmlns:p="http://schemas.openxmlformats.org/presentationml/2006/main">
  <p:tag name="KSO_WM_DIAGRAM_VIRTUALLY_FRAME" val="{&quot;height&quot;:461.6,&quot;left&quot;:27.2,&quot;top&quot;:68.2,&quot;width&quot;:932.8}"/>
</p:tagLst>
</file>

<file path=ppt/tags/tag32.xml><?xml version="1.0" encoding="utf-8"?>
<p:tagLst xmlns:p="http://schemas.openxmlformats.org/presentationml/2006/main">
  <p:tag name="KSO_WM_DIAGRAM_VIRTUALLY_FRAME" val="{&quot;height&quot;:461.6,&quot;left&quot;:27.2,&quot;top&quot;:68.2,&quot;width&quot;:932.8}"/>
</p:tagLst>
</file>

<file path=ppt/tags/tag33.xml><?xml version="1.0" encoding="utf-8"?>
<p:tagLst xmlns:p="http://schemas.openxmlformats.org/presentationml/2006/main">
  <p:tag name="KSO_WM_DIAGRAM_VIRTUALLY_FRAME" val="{&quot;height&quot;:461.6,&quot;left&quot;:27.2,&quot;top&quot;:68.2,&quot;width&quot;:932.8}"/>
</p:tagLst>
</file>

<file path=ppt/tags/tag34.xml><?xml version="1.0" encoding="utf-8"?>
<p:tagLst xmlns:p="http://schemas.openxmlformats.org/presentationml/2006/main">
  <p:tag name="KSO_WM_DIAGRAM_VIRTUALLY_FRAME" val="{&quot;height&quot;:461.6,&quot;left&quot;:27.2,&quot;top&quot;:68.2,&quot;width&quot;:932.8}"/>
</p:tagLst>
</file>

<file path=ppt/tags/tag35.xml><?xml version="1.0" encoding="utf-8"?>
<p:tagLst xmlns:p="http://schemas.openxmlformats.org/presentationml/2006/main">
  <p:tag name="KSO_WM_DIAGRAM_VIRTUALLY_FRAME" val="{&quot;height&quot;:461.6,&quot;left&quot;:27.2,&quot;top&quot;:68.2,&quot;width&quot;:932.8}"/>
</p:tagLst>
</file>

<file path=ppt/tags/tag36.xml><?xml version="1.0" encoding="utf-8"?>
<p:tagLst xmlns:p="http://schemas.openxmlformats.org/presentationml/2006/main">
  <p:tag name="KSO_WM_DIAGRAM_VIRTUALLY_FRAME" val="{&quot;height&quot;:461.6,&quot;left&quot;:27.2,&quot;top&quot;:68.2,&quot;width&quot;:932.8}"/>
</p:tagLst>
</file>

<file path=ppt/tags/tag37.xml><?xml version="1.0" encoding="utf-8"?>
<p:tagLst xmlns:p="http://schemas.openxmlformats.org/presentationml/2006/main">
  <p:tag name="KSO_WM_DIAGRAM_VIRTUALLY_FRAME" val="{&quot;height&quot;:421.95,&quot;left&quot;:33.35,&quot;top&quot;:75.3,&quot;width&quot;:911.35}"/>
</p:tagLst>
</file>

<file path=ppt/tags/tag38.xml><?xml version="1.0" encoding="utf-8"?>
<p:tagLst xmlns:p="http://schemas.openxmlformats.org/presentationml/2006/main">
  <p:tag name="KSO_WM_DIAGRAM_VIRTUALLY_FRAME" val="{&quot;height&quot;:421.95,&quot;left&quot;:33.35,&quot;top&quot;:75.3,&quot;width&quot;:911.35}"/>
</p:tagLst>
</file>

<file path=ppt/tags/tag39.xml><?xml version="1.0" encoding="utf-8"?>
<p:tagLst xmlns:p="http://schemas.openxmlformats.org/presentationml/2006/main">
  <p:tag name="KSO_WM_DIAGRAM_VIRTUALLY_FRAME" val="{&quot;height&quot;:421.95,&quot;left&quot;:33.35,&quot;top&quot;:75.3,&quot;width&quot;:911.35}"/>
</p:tagLst>
</file>

<file path=ppt/tags/tag4.xml><?xml version="1.0" encoding="utf-8"?>
<p:tagLst xmlns:p="http://schemas.openxmlformats.org/presentationml/2006/main">
  <p:tag name="KSO_WM_DIAGRAM_VIRTUALLY_FRAME" val="{&quot;height&quot;:476.1,&quot;left&quot;:1.2,&quot;top&quot;:52.2,&quot;width&quot;:958.8}"/>
</p:tagLst>
</file>

<file path=ppt/tags/tag40.xml><?xml version="1.0" encoding="utf-8"?>
<p:tagLst xmlns:p="http://schemas.openxmlformats.org/presentationml/2006/main">
  <p:tag name="KSO_WM_DIAGRAM_VIRTUALLY_FRAME" val="{&quot;height&quot;:421.95,&quot;left&quot;:33.35,&quot;top&quot;:75.3,&quot;width&quot;:911.35}"/>
</p:tagLst>
</file>

<file path=ppt/tags/tag41.xml><?xml version="1.0" encoding="utf-8"?>
<p:tagLst xmlns:p="http://schemas.openxmlformats.org/presentationml/2006/main">
  <p:tag name="KSO_WM_DIAGRAM_VIRTUALLY_FRAME" val="{&quot;height&quot;:421.95,&quot;left&quot;:33.35,&quot;top&quot;:75.3,&quot;width&quot;:911.35}"/>
</p:tagLst>
</file>

<file path=ppt/tags/tag42.xml><?xml version="1.0" encoding="utf-8"?>
<p:tagLst xmlns:p="http://schemas.openxmlformats.org/presentationml/2006/main">
  <p:tag name="KSO_WM_DIAGRAM_VIRTUALLY_FRAME" val="{&quot;height&quot;:421.95,&quot;left&quot;:33.35,&quot;top&quot;:75.3,&quot;width&quot;:911.35}"/>
</p:tagLst>
</file>

<file path=ppt/tags/tag43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44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45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46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47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48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49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5.xml><?xml version="1.0" encoding="utf-8"?>
<p:tagLst xmlns:p="http://schemas.openxmlformats.org/presentationml/2006/main">
  <p:tag name="KSO_WM_DIAGRAM_VIRTUALLY_FRAME" val="{&quot;height&quot;:476.1,&quot;left&quot;:1.2,&quot;top&quot;:52.2,&quot;width&quot;:958.8}"/>
</p:tagLst>
</file>

<file path=ppt/tags/tag50.xml><?xml version="1.0" encoding="utf-8"?>
<p:tagLst xmlns:p="http://schemas.openxmlformats.org/presentationml/2006/main">
  <p:tag name="KSO_WM_DIAGRAM_VIRTUALLY_FRAME" val="{&quot;height&quot;:492.15,&quot;left&quot;:-16.75,&quot;top&quot;:55.2,&quot;width&quot;:976.7}"/>
</p:tagLst>
</file>

<file path=ppt/tags/tag51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2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3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4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5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6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7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8.xml><?xml version="1.0" encoding="utf-8"?>
<p:tagLst xmlns:p="http://schemas.openxmlformats.org/presentationml/2006/main">
  <p:tag name="KSO_WM_DIAGRAM_VIRTUALLY_FRAME" val="{&quot;height&quot;:461.8,&quot;left&quot;:15.65,&quot;top&quot;:60,&quot;width&quot;:944.5}"/>
</p:tagLst>
</file>

<file path=ppt/tags/tag59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.xml><?xml version="1.0" encoding="utf-8"?>
<p:tagLst xmlns:p="http://schemas.openxmlformats.org/presentationml/2006/main">
  <p:tag name="KSO_WM_DIAGRAM_VIRTUALLY_FRAME" val="{&quot;height&quot;:476.1,&quot;left&quot;:1.2,&quot;top&quot;:52.2,&quot;width&quot;:958.8}"/>
</p:tagLst>
</file>

<file path=ppt/tags/tag60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1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2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3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4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5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6.xml><?xml version="1.0" encoding="utf-8"?>
<p:tagLst xmlns:p="http://schemas.openxmlformats.org/presentationml/2006/main">
  <p:tag name="KSO_WM_DIAGRAM_VIRTUALLY_FRAME" val="{&quot;height&quot;:434.7,&quot;left&quot;:15.65,&quot;top&quot;:64.85,&quot;width&quot;:944.35}"/>
</p:tagLst>
</file>

<file path=ppt/tags/tag67.xml><?xml version="1.0" encoding="utf-8"?>
<p:tagLst xmlns:p="http://schemas.openxmlformats.org/presentationml/2006/main">
  <p:tag name="KSO_WM_DIAGRAM_VIRTUALLY_FRAME" val="{&quot;height&quot;:289.85,&quot;left&quot;:33.3,&quot;top&quot;:55.2,&quot;width&quot;:913.85}"/>
</p:tagLst>
</file>

<file path=ppt/tags/tag68.xml><?xml version="1.0" encoding="utf-8"?>
<p:tagLst xmlns:p="http://schemas.openxmlformats.org/presentationml/2006/main">
  <p:tag name="KSO_WM_DIAGRAM_VIRTUALLY_FRAME" val="{&quot;height&quot;:289.85,&quot;left&quot;:33.3,&quot;top&quot;:55.2,&quot;width&quot;:913.85}"/>
</p:tagLst>
</file>

<file path=ppt/tags/tag69.xml><?xml version="1.0" encoding="utf-8"?>
<p:tagLst xmlns:p="http://schemas.openxmlformats.org/presentationml/2006/main">
  <p:tag name="KSO_WM_DIAGRAM_VIRTUALLY_FRAME" val="{&quot;height&quot;:289.85,&quot;left&quot;:33.3,&quot;top&quot;:55.2,&quot;width&quot;:913.85}"/>
</p:tagLst>
</file>

<file path=ppt/tags/tag7.xml><?xml version="1.0" encoding="utf-8"?>
<p:tagLst xmlns:p="http://schemas.openxmlformats.org/presentationml/2006/main">
  <p:tag name="KSO_WM_DIAGRAM_VIRTUALLY_FRAME" val="{&quot;height&quot;:476.1,&quot;left&quot;:1.2,&quot;top&quot;:52.2,&quot;width&quot;:958.8}"/>
</p:tagLst>
</file>

<file path=ppt/tags/tag70.xml><?xml version="1.0" encoding="utf-8"?>
<p:tagLst xmlns:p="http://schemas.openxmlformats.org/presentationml/2006/main">
  <p:tag name="KSO_WM_DIAGRAM_VIRTUALLY_FRAME" val="{&quot;height&quot;:289.85,&quot;left&quot;:33.3,&quot;top&quot;:55.2,&quot;width&quot;:913.85}"/>
</p:tagLst>
</file>

<file path=ppt/tags/tag71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2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3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4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5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6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7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8.xml><?xml version="1.0" encoding="utf-8"?>
<p:tagLst xmlns:p="http://schemas.openxmlformats.org/presentationml/2006/main">
  <p:tag name="KSO_WM_DIAGRAM_VIRTUALLY_FRAME" val="{&quot;height&quot;:528.1,&quot;left&quot;:0,&quot;top&quot;:50.35,&quot;width&quot;:960.15}"/>
</p:tagLst>
</file>

<file path=ppt/tags/tag79.xml><?xml version="1.0" encoding="utf-8"?>
<p:tagLst xmlns:p="http://schemas.openxmlformats.org/presentationml/2006/main">
  <p:tag name="KSO_WM_DIAGRAM_VIRTUALLY_FRAME" val="{&quot;height&quot;:453.6,&quot;left&quot;:1.2,&quot;top&quot;:55.2,&quot;width&quot;:958.8}"/>
</p:tagLst>
</file>

<file path=ppt/tags/tag8.xml><?xml version="1.0" encoding="utf-8"?>
<p:tagLst xmlns:p="http://schemas.openxmlformats.org/presentationml/2006/main">
  <p:tag name="KSO_WM_DIAGRAM_VIRTUALLY_FRAME" val="{&quot;height&quot;:476.1,&quot;left&quot;:1.2,&quot;top&quot;:52.2,&quot;width&quot;:958.8}"/>
</p:tagLst>
</file>

<file path=ppt/tags/tag80.xml><?xml version="1.0" encoding="utf-8"?>
<p:tagLst xmlns:p="http://schemas.openxmlformats.org/presentationml/2006/main">
  <p:tag name="KSO_WM_DIAGRAM_VIRTUALLY_FRAME" val="{&quot;height&quot;:453.6,&quot;left&quot;:1.2,&quot;top&quot;:55.2,&quot;width&quot;:958.8}"/>
</p:tagLst>
</file>

<file path=ppt/tags/tag81.xml><?xml version="1.0" encoding="utf-8"?>
<p:tagLst xmlns:p="http://schemas.openxmlformats.org/presentationml/2006/main">
  <p:tag name="KSO_WM_DIAGRAM_VIRTUALLY_FRAME" val="{&quot;height&quot;:453.6,&quot;left&quot;:1.2,&quot;top&quot;:55.2,&quot;width&quot;:958.8}"/>
</p:tagLst>
</file>

<file path=ppt/tags/tag82.xml><?xml version="1.0" encoding="utf-8"?>
<p:tagLst xmlns:p="http://schemas.openxmlformats.org/presentationml/2006/main">
  <p:tag name="KSO_WM_DIAGRAM_VIRTUALLY_FRAME" val="{&quot;height&quot;:453.6,&quot;left&quot;:1.2,&quot;top&quot;:55.2,&quot;width&quot;:958.8}"/>
</p:tagLst>
</file>

<file path=ppt/tags/tag83.xml><?xml version="1.0" encoding="utf-8"?>
<p:tagLst xmlns:p="http://schemas.openxmlformats.org/presentationml/2006/main">
  <p:tag name="KSO_WM_DIAGRAM_VIRTUALLY_FRAME" val="{&quot;height&quot;:453.6,&quot;left&quot;:1.2,&quot;top&quot;:55.2,&quot;width&quot;:958.8}"/>
</p:tagLst>
</file>

<file path=ppt/tags/tag84.xml><?xml version="1.0" encoding="utf-8"?>
<p:tagLst xmlns:p="http://schemas.openxmlformats.org/presentationml/2006/main">
  <p:tag name="KSO_WM_DIAGRAM_VIRTUALLY_FRAME" val="{&quot;height&quot;:453.6,&quot;left&quot;:1.2,&quot;top&quot;:55.2,&quot;width&quot;:958.8}"/>
</p:tagLst>
</file>

<file path=ppt/tags/tag85.xml><?xml version="1.0" encoding="utf-8"?>
<p:tagLst xmlns:p="http://schemas.openxmlformats.org/presentationml/2006/main">
  <p:tag name="KSO_WM_DIAGRAM_VIRTUALLY_FRAME" val="{&quot;height&quot;:390.8,&quot;left&quot;:34.5,&quot;top&quot;:61.9,&quot;width&quot;:911.5}"/>
</p:tagLst>
</file>

<file path=ppt/tags/tag86.xml><?xml version="1.0" encoding="utf-8"?>
<p:tagLst xmlns:p="http://schemas.openxmlformats.org/presentationml/2006/main">
  <p:tag name="KSO_WM_DIAGRAM_VIRTUALLY_FRAME" val="{&quot;height&quot;:390.8,&quot;left&quot;:34.5,&quot;top&quot;:61.9,&quot;width&quot;:911.5}"/>
</p:tagLst>
</file>

<file path=ppt/tags/tag87.xml><?xml version="1.0" encoding="utf-8"?>
<p:tagLst xmlns:p="http://schemas.openxmlformats.org/presentationml/2006/main">
  <p:tag name="KSO_WM_DIAGRAM_VIRTUALLY_FRAME" val="{&quot;height&quot;:390.8,&quot;left&quot;:34.5,&quot;top&quot;:61.9,&quot;width&quot;:911.5}"/>
</p:tagLst>
</file>

<file path=ppt/tags/tag88.xml><?xml version="1.0" encoding="utf-8"?>
<p:tagLst xmlns:p="http://schemas.openxmlformats.org/presentationml/2006/main">
  <p:tag name="KSO_WM_DIAGRAM_VIRTUALLY_FRAME" val="{&quot;height&quot;:390.8,&quot;left&quot;:34.5,&quot;top&quot;:61.9,&quot;width&quot;:911.5}"/>
</p:tagLst>
</file>

<file path=ppt/tags/tag89.xml><?xml version="1.0" encoding="utf-8"?>
<p:tagLst xmlns:p="http://schemas.openxmlformats.org/presentationml/2006/main">
  <p:tag name="KSO_WM_DIAGRAM_VIRTUALLY_FRAME" val="{&quot;height&quot;:390.8,&quot;left&quot;:34.5,&quot;top&quot;:61.9,&quot;width&quot;:911.5}"/>
</p:tagLst>
</file>

<file path=ppt/tags/tag9.xml><?xml version="1.0" encoding="utf-8"?>
<p:tagLst xmlns:p="http://schemas.openxmlformats.org/presentationml/2006/main">
  <p:tag name="KSO_WM_DIAGRAM_VIRTUALLY_FRAME" val="{&quot;height&quot;:468.6,&quot;left&quot;:-16.75,&quot;top&quot;:55.2,&quot;width&quot;:983.4}"/>
</p:tagLst>
</file>

<file path=ppt/tags/tag90.xml><?xml version="1.0" encoding="utf-8"?>
<p:tagLst xmlns:p="http://schemas.openxmlformats.org/presentationml/2006/main">
  <p:tag name="KSO_WM_DIAGRAM_VIRTUALLY_FRAME" val="{&quot;height&quot;:390.8,&quot;left&quot;:34.5,&quot;top&quot;:61.9,&quot;width&quot;:911.5}"/>
</p:tagLst>
</file>

<file path=ppt/tags/tag91.xml><?xml version="1.0" encoding="utf-8"?>
<p:tagLst xmlns:p="http://schemas.openxmlformats.org/presentationml/2006/main">
  <p:tag name="KSO_WM_DIAGRAM_VIRTUALLY_FRAME" val="{&quot;height&quot;:415.5,&quot;left&quot;:15.65,&quot;top&quot;:53.05,&quot;width&quot;:944.35}"/>
</p:tagLst>
</file>

<file path=ppt/tags/tag92.xml><?xml version="1.0" encoding="utf-8"?>
<p:tagLst xmlns:p="http://schemas.openxmlformats.org/presentationml/2006/main">
  <p:tag name="KSO_WM_DIAGRAM_VIRTUALLY_FRAME" val="{&quot;height&quot;:415.5,&quot;left&quot;:15.65,&quot;top&quot;:53.05,&quot;width&quot;:944.35}"/>
</p:tagLst>
</file>

<file path=ppt/tags/tag93.xml><?xml version="1.0" encoding="utf-8"?>
<p:tagLst xmlns:p="http://schemas.openxmlformats.org/presentationml/2006/main">
  <p:tag name="KSO_WM_DIAGRAM_VIRTUALLY_FRAME" val="{&quot;height&quot;:415.5,&quot;left&quot;:15.65,&quot;top&quot;:53.05,&quot;width&quot;:944.35}"/>
</p:tagLst>
</file>

<file path=ppt/tags/tag94.xml><?xml version="1.0" encoding="utf-8"?>
<p:tagLst xmlns:p="http://schemas.openxmlformats.org/presentationml/2006/main">
  <p:tag name="KSO_WM_DIAGRAM_VIRTUALLY_FRAME" val="{&quot;height&quot;:415.5,&quot;left&quot;:15.65,&quot;top&quot;:53.05,&quot;width&quot;:944.35}"/>
</p:tagLst>
</file>

<file path=ppt/tags/tag95.xml><?xml version="1.0" encoding="utf-8"?>
<p:tagLst xmlns:p="http://schemas.openxmlformats.org/presentationml/2006/main">
  <p:tag name="KSO_WM_DIAGRAM_VIRTUALLY_FRAME" val="{&quot;height&quot;:415.5,&quot;left&quot;:15.65,&quot;top&quot;:53.05,&quot;width&quot;:944.35}"/>
</p:tagLst>
</file>

<file path=ppt/tags/tag96.xml><?xml version="1.0" encoding="utf-8"?>
<p:tagLst xmlns:p="http://schemas.openxmlformats.org/presentationml/2006/main">
  <p:tag name="KSO_WM_DIAGRAM_VIRTUALLY_FRAME" val="{&quot;height&quot;:415.5,&quot;left&quot;:15.65,&quot;top&quot;:53.05,&quot;width&quot;:944.35}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A000120151104A01KPBG</Template>
  <TotalTime>0</TotalTime>
  <Words>16531</Words>
  <Application>WPS 演示</Application>
  <PresentationFormat>自定义</PresentationFormat>
  <Paragraphs>575</Paragraphs>
  <Slides>35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Times New Roman</vt:lpstr>
      <vt:lpstr>Calibri</vt:lpstr>
      <vt:lpstr>Arial Unicode MS</vt:lpstr>
      <vt:lpstr>HelveticaNeue</vt:lpstr>
      <vt:lpstr>华文新魏</vt:lpstr>
      <vt:lpstr>Segoe Print</vt:lpstr>
      <vt:lpstr>第一PPT，www.1ppt.com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八大菜系</dc:title>
  <dc:creator>第一PPT模板网-WWW.1PPT.COM</dc:creator>
  <cp:keywords>第一PPT模板网-WWW.1PPT.COM</cp:keywords>
  <cp:category>www.1ppt.com</cp:category>
  <cp:lastModifiedBy>Administrator</cp:lastModifiedBy>
  <cp:revision>77</cp:revision>
  <dcterms:created xsi:type="dcterms:W3CDTF">2017-07-05T02:05:00Z</dcterms:created>
  <dcterms:modified xsi:type="dcterms:W3CDTF">2025-09-29T07:15:07Z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1B9B086026D644F2BCB105F1F9FD2B50_13</vt:lpwstr>
  </property>
</Properties>
</file>