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6"/>
  </p:notesMasterIdLst>
  <p:sldIdLst>
    <p:sldId id="758" r:id="rId4"/>
    <p:sldId id="263" r:id="rId5"/>
    <p:sldId id="394" r:id="rId7"/>
    <p:sldId id="745" r:id="rId8"/>
    <p:sldId id="746" r:id="rId9"/>
    <p:sldId id="747" r:id="rId10"/>
    <p:sldId id="258" r:id="rId11"/>
    <p:sldId id="748" r:id="rId12"/>
    <p:sldId id="753" r:id="rId13"/>
    <p:sldId id="262" r:id="rId14"/>
    <p:sldId id="713" r:id="rId15"/>
    <p:sldId id="751" r:id="rId16"/>
    <p:sldId id="752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5A76D1-7B7A-4CAA-A7C2-89C2E6FDA0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814454-A312-403D-BF63-3720A552429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11A530D-1D62-4401-B910-622B4BF449C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Arial" panose="020B0604020202020204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Arial" panose="020B0604020202020204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38DB5-BD8A-4FF1-B6C4-DEAB6786F12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A56C7-1473-47EA-AB87-1AC61B5C74D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38DB5-BD8A-4FF1-B6C4-DEAB6786F12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A56C7-1473-47EA-AB87-1AC61B5C74D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38DB5-BD8A-4FF1-B6C4-DEAB6786F12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A56C7-1473-47EA-AB87-1AC61B5C74D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561"/>
            <a:ext cx="9144000" cy="238801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669"/>
            <a:ext cx="9144000" cy="165605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835" indent="0" algn="ctr">
              <a:buNone/>
              <a:defRPr sz="1600"/>
            </a:lvl7pPr>
            <a:lvl8pPr marL="3201035" indent="0" algn="ctr">
              <a:buNone/>
              <a:defRPr sz="1600"/>
            </a:lvl8pPr>
            <a:lvl9pPr marL="3658235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10038"/>
            <a:ext cx="10515600" cy="2853236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90268"/>
            <a:ext cx="10515600" cy="150044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8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10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82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945"/>
            <a:ext cx="5181600" cy="43521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945"/>
            <a:ext cx="5181600" cy="43521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89"/>
            <a:ext cx="10515600" cy="132579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749"/>
            <a:ext cx="4873575" cy="824056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835" indent="0">
              <a:buNone/>
              <a:defRPr sz="1800"/>
            </a:lvl7pPr>
            <a:lvl8pPr marL="3201035" indent="0">
              <a:buNone/>
              <a:defRPr sz="1800"/>
            </a:lvl8pPr>
            <a:lvl9pPr marL="3658235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846"/>
            <a:ext cx="4873575" cy="352490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749"/>
            <a:ext cx="4897576" cy="824056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835" indent="0">
              <a:buNone/>
              <a:defRPr sz="1800"/>
            </a:lvl7pPr>
            <a:lvl8pPr marL="3201035" indent="0">
              <a:buNone/>
              <a:defRPr sz="1800"/>
            </a:lvl8pPr>
            <a:lvl9pPr marL="3658235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846"/>
            <a:ext cx="4897576" cy="352490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80"/>
            <a:ext cx="4165349" cy="160048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82"/>
            <a:ext cx="6172200" cy="54047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835" indent="0">
              <a:buNone/>
              <a:defRPr sz="2000"/>
            </a:lvl7pPr>
            <a:lvl8pPr marL="3201035" indent="0">
              <a:buNone/>
              <a:defRPr sz="2000"/>
            </a:lvl8pPr>
            <a:lvl9pPr marL="3658235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761"/>
            <a:ext cx="4165349" cy="3812255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835" indent="0">
              <a:buNone/>
              <a:defRPr sz="1400"/>
            </a:lvl7pPr>
            <a:lvl8pPr marL="3201035" indent="0">
              <a:buNone/>
              <a:defRPr sz="1400"/>
            </a:lvl8pPr>
            <a:lvl9pPr marL="3658235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38DB5-BD8A-4FF1-B6C4-DEAB6786F12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A56C7-1473-47EA-AB87-1AC61B5C74D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89"/>
            <a:ext cx="2628900" cy="5812856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89"/>
            <a:ext cx="7734300" cy="5812856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89"/>
            <a:ext cx="10515600" cy="581285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064000" y="442016"/>
            <a:ext cx="4368800" cy="3083945"/>
          </a:xfrm>
          <a:custGeom>
            <a:avLst/>
            <a:gdLst/>
            <a:ahLst/>
            <a:cxnLst/>
            <a:rect l="l" t="t" r="r" b="b"/>
            <a:pathLst>
              <a:path w="3276600" h="3124200">
                <a:moveTo>
                  <a:pt x="3028950" y="0"/>
                </a:moveTo>
                <a:cubicBezTo>
                  <a:pt x="3165723" y="0"/>
                  <a:pt x="3276600" y="110877"/>
                  <a:pt x="3276600" y="247650"/>
                </a:cubicBezTo>
                <a:lnTo>
                  <a:pt x="3276600" y="2876550"/>
                </a:lnTo>
                <a:cubicBezTo>
                  <a:pt x="3276600" y="3013323"/>
                  <a:pt x="3165723" y="3124200"/>
                  <a:pt x="3028950" y="3124200"/>
                </a:cubicBezTo>
                <a:cubicBezTo>
                  <a:pt x="2892177" y="3124200"/>
                  <a:pt x="2781300" y="3013323"/>
                  <a:pt x="2781300" y="2876550"/>
                </a:cubicBezTo>
                <a:lnTo>
                  <a:pt x="2781300" y="247650"/>
                </a:lnTo>
                <a:cubicBezTo>
                  <a:pt x="2781300" y="110877"/>
                  <a:pt x="2892177" y="0"/>
                  <a:pt x="3028950" y="0"/>
                </a:cubicBezTo>
                <a:close/>
                <a:moveTo>
                  <a:pt x="2317750" y="0"/>
                </a:moveTo>
                <a:cubicBezTo>
                  <a:pt x="2454523" y="0"/>
                  <a:pt x="2565400" y="110877"/>
                  <a:pt x="2565400" y="247650"/>
                </a:cubicBezTo>
                <a:lnTo>
                  <a:pt x="2565400" y="2876550"/>
                </a:lnTo>
                <a:cubicBezTo>
                  <a:pt x="2565400" y="3013323"/>
                  <a:pt x="2454523" y="3124200"/>
                  <a:pt x="2317750" y="3124200"/>
                </a:cubicBezTo>
                <a:cubicBezTo>
                  <a:pt x="2180977" y="3124200"/>
                  <a:pt x="2070100" y="3013323"/>
                  <a:pt x="2070100" y="2876550"/>
                </a:cubicBezTo>
                <a:lnTo>
                  <a:pt x="2070100" y="247650"/>
                </a:lnTo>
                <a:cubicBezTo>
                  <a:pt x="2070100" y="110877"/>
                  <a:pt x="2180977" y="0"/>
                  <a:pt x="2317750" y="0"/>
                </a:cubicBezTo>
                <a:close/>
                <a:moveTo>
                  <a:pt x="1606550" y="0"/>
                </a:moveTo>
                <a:cubicBezTo>
                  <a:pt x="1743323" y="0"/>
                  <a:pt x="1854200" y="110877"/>
                  <a:pt x="1854200" y="247650"/>
                </a:cubicBezTo>
                <a:lnTo>
                  <a:pt x="1854200" y="2876550"/>
                </a:lnTo>
                <a:cubicBezTo>
                  <a:pt x="1854200" y="3013323"/>
                  <a:pt x="1743323" y="3124200"/>
                  <a:pt x="1606550" y="3124200"/>
                </a:cubicBezTo>
                <a:cubicBezTo>
                  <a:pt x="1469777" y="3124200"/>
                  <a:pt x="1358900" y="3013323"/>
                  <a:pt x="1358900" y="2876550"/>
                </a:cubicBezTo>
                <a:lnTo>
                  <a:pt x="1358900" y="247650"/>
                </a:lnTo>
                <a:cubicBezTo>
                  <a:pt x="1358900" y="110877"/>
                  <a:pt x="1469777" y="0"/>
                  <a:pt x="1606550" y="0"/>
                </a:cubicBezTo>
                <a:close/>
                <a:moveTo>
                  <a:pt x="958850" y="0"/>
                </a:moveTo>
                <a:cubicBezTo>
                  <a:pt x="1095623" y="0"/>
                  <a:pt x="1206500" y="110877"/>
                  <a:pt x="1206500" y="247650"/>
                </a:cubicBezTo>
                <a:lnTo>
                  <a:pt x="1206500" y="2876550"/>
                </a:lnTo>
                <a:cubicBezTo>
                  <a:pt x="1206500" y="3013323"/>
                  <a:pt x="1095623" y="3124200"/>
                  <a:pt x="958850" y="3124200"/>
                </a:cubicBezTo>
                <a:cubicBezTo>
                  <a:pt x="822077" y="3124200"/>
                  <a:pt x="711200" y="3013323"/>
                  <a:pt x="711200" y="2876550"/>
                </a:cubicBezTo>
                <a:lnTo>
                  <a:pt x="711200" y="247650"/>
                </a:lnTo>
                <a:cubicBezTo>
                  <a:pt x="711200" y="110877"/>
                  <a:pt x="822077" y="0"/>
                  <a:pt x="958850" y="0"/>
                </a:cubicBezTo>
                <a:close/>
                <a:moveTo>
                  <a:pt x="247650" y="0"/>
                </a:moveTo>
                <a:cubicBezTo>
                  <a:pt x="384423" y="0"/>
                  <a:pt x="495300" y="110877"/>
                  <a:pt x="495300" y="247650"/>
                </a:cubicBezTo>
                <a:lnTo>
                  <a:pt x="495300" y="2876550"/>
                </a:lnTo>
                <a:cubicBezTo>
                  <a:pt x="495300" y="3013323"/>
                  <a:pt x="384423" y="3124200"/>
                  <a:pt x="247650" y="3124200"/>
                </a:cubicBezTo>
                <a:cubicBezTo>
                  <a:pt x="110877" y="3124200"/>
                  <a:pt x="0" y="3013323"/>
                  <a:pt x="0" y="2876550"/>
                </a:cubicBezTo>
                <a:lnTo>
                  <a:pt x="0" y="247650"/>
                </a:lnTo>
                <a:cubicBezTo>
                  <a:pt x="0" y="110877"/>
                  <a:pt x="110877" y="0"/>
                  <a:pt x="247650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954706" y="3801921"/>
            <a:ext cx="4511964" cy="431833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200" b="1">
                <a:solidFill>
                  <a:schemeClr val="bg1"/>
                </a:solidFill>
                <a:latin typeface="Lato Hairline"/>
                <a:cs typeface="Lato Hairline"/>
              </a:defRPr>
            </a:lvl1pPr>
          </a:lstStyle>
          <a:p>
            <a:pPr lvl="0"/>
            <a:r>
              <a:rPr lang="es-ES_tradnl" dirty="0"/>
              <a:t>TITLE HERE</a:t>
            </a:r>
            <a:endParaRPr lang="es-ES_tradnl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954706" y="4385792"/>
            <a:ext cx="4511964" cy="2284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Ultimate</a:t>
            </a:r>
            <a:r>
              <a:rPr lang="es-ES_tradnl" dirty="0"/>
              <a:t> </a:t>
            </a:r>
            <a:r>
              <a:rPr lang="es-ES_tradnl" dirty="0" err="1"/>
              <a:t>Powerpoint</a:t>
            </a:r>
            <a:r>
              <a:rPr lang="es-ES_tradnl" dirty="0"/>
              <a:t> </a:t>
            </a:r>
            <a:r>
              <a:rPr lang="es-ES_tradnl" dirty="0" err="1"/>
              <a:t>Template</a:t>
            </a:r>
            <a:endParaRPr lang="es-ES_tradnl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975167" y="4818421"/>
            <a:ext cx="4488039" cy="15370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44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000">
        <p:fade/>
      </p:transition>
    </mc:Choice>
    <mc:Fallback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38DB5-BD8A-4FF1-B6C4-DEAB6786F12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A56C7-1473-47EA-AB87-1AC61B5C74D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38DB5-BD8A-4FF1-B6C4-DEAB6786F12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A56C7-1473-47EA-AB87-1AC61B5C74D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38DB5-BD8A-4FF1-B6C4-DEAB6786F12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A56C7-1473-47EA-AB87-1AC61B5C74D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38DB5-BD8A-4FF1-B6C4-DEAB6786F12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A56C7-1473-47EA-AB87-1AC61B5C74D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38DB5-BD8A-4FF1-B6C4-DEAB6786F12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A56C7-1473-47EA-AB87-1AC61B5C74D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38DB5-BD8A-4FF1-B6C4-DEAB6786F12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A56C7-1473-47EA-AB87-1AC61B5C74D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38DB5-BD8A-4FF1-B6C4-DEAB6786F12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A56C7-1473-47EA-AB87-1AC61B5C74D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4" Type="http://schemas.openxmlformats.org/officeDocument/2006/relationships/theme" Target="../theme/theme2.xml"/><Relationship Id="rId13" Type="http://schemas.openxmlformats.org/officeDocument/2006/relationships/image" Target="../media/image1.jpeg"/><Relationship Id="rId12" Type="http://schemas.openxmlformats.org/officeDocument/2006/relationships/image" Target="../media/image2.pn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E38DB5-BD8A-4FF1-B6C4-DEAB6786F12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A56C7-1473-47EA-AB87-1AC61B5C74DE}" type="slidenum">
              <a:rPr lang="zh-CN" altLang="en-US" smtClean="0"/>
            </a:fld>
            <a:endParaRPr lang="zh-CN" altLang="en-US"/>
          </a:p>
        </p:txBody>
      </p:sp>
      <p:pic>
        <p:nvPicPr>
          <p:cNvPr id="5124" name="图片 6" descr="logo横版 png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1477625" y="82550"/>
            <a:ext cx="608013" cy="642938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89"/>
            <a:ext cx="10515600" cy="13257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945"/>
            <a:ext cx="10515600" cy="4352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7463"/>
            <a:ext cx="2743200" cy="3651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7463"/>
            <a:ext cx="4114800" cy="3651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7463"/>
            <a:ext cx="2743200" cy="3651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  <p:pic>
        <p:nvPicPr>
          <p:cNvPr id="5124" name="图片 6" descr="logo横版 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1477625" y="82550"/>
            <a:ext cx="608013" cy="642938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52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4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6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8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8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2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矩形 1"/>
          <p:cNvSpPr/>
          <p:nvPr/>
        </p:nvSpPr>
        <p:spPr>
          <a:xfrm>
            <a:off x="762000" y="1246188"/>
            <a:ext cx="6538913" cy="50165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4000" b="1">
                <a:solidFill>
                  <a:srgbClr val="FF0000"/>
                </a:solidFill>
                <a:latin typeface="HelveticaNeue" pitchFamily="2" charset="0"/>
                <a:ea typeface="宋体" panose="02010600030101010101" pitchFamily="2" charset="-122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4000" b="1">
              <a:solidFill>
                <a:srgbClr val="FF0000"/>
              </a:solidFill>
              <a:latin typeface="HelveticaNeue" pitchFamily="2" charset="0"/>
              <a:ea typeface="宋体" panose="02010600030101010101" pitchFamily="2" charset="-122"/>
            </a:endParaRPr>
          </a:p>
          <a:p>
            <a:endParaRPr lang="en-US" altLang="zh-CN" sz="4000" b="1">
              <a:solidFill>
                <a:srgbClr val="FF0000"/>
              </a:solidFill>
              <a:latin typeface="HelveticaNeue" pitchFamily="2" charset="0"/>
              <a:ea typeface="宋体" panose="02010600030101010101" pitchFamily="2" charset="-122"/>
            </a:endParaRPr>
          </a:p>
          <a:p>
            <a:r>
              <a:rPr lang="zh-CN" altLang="en-US" sz="4000" b="1">
                <a:solidFill>
                  <a:srgbClr val="FF0000"/>
                </a:solidFill>
                <a:latin typeface="HelveticaNeue" pitchFamily="2" charset="0"/>
                <a:ea typeface="宋体" panose="02010600030101010101" pitchFamily="2" charset="-122"/>
              </a:rPr>
              <a:t>更多教学资源请关注</a:t>
            </a:r>
            <a:endParaRPr lang="en-US" altLang="zh-CN" sz="4000" b="1">
              <a:solidFill>
                <a:srgbClr val="FF0000"/>
              </a:solidFill>
              <a:latin typeface="HelveticaNeue" pitchFamily="2" charset="0"/>
              <a:ea typeface="宋体" panose="02010600030101010101" pitchFamily="2" charset="-122"/>
            </a:endParaRPr>
          </a:p>
          <a:p>
            <a:r>
              <a:rPr lang="zh-CN" altLang="en-US" sz="4000" b="1">
                <a:solidFill>
                  <a:srgbClr val="FF0000"/>
                </a:solidFill>
                <a:latin typeface="HelveticaNeue" pitchFamily="2" charset="0"/>
                <a:ea typeface="宋体" panose="02010600030101010101" pitchFamily="2" charset="-122"/>
              </a:rPr>
              <a:t>公众号：溯恩英语</a:t>
            </a:r>
            <a:endParaRPr lang="zh-CN" altLang="en-US" sz="4000" b="1">
              <a:solidFill>
                <a:srgbClr val="FF0000"/>
              </a:solidFill>
              <a:latin typeface="HelveticaNeue" pitchFamily="2" charset="0"/>
              <a:ea typeface="宋体" panose="02010600030101010101" pitchFamily="2" charset="-122"/>
            </a:endParaRPr>
          </a:p>
        </p:txBody>
      </p:sp>
      <p:sp>
        <p:nvSpPr>
          <p:cNvPr id="5122" name="矩形 3"/>
          <p:cNvSpPr/>
          <p:nvPr/>
        </p:nvSpPr>
        <p:spPr>
          <a:xfrm>
            <a:off x="7835900" y="2009775"/>
            <a:ext cx="3603625" cy="7080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4000" b="1">
                <a:latin typeface="华文新魏" pitchFamily="2" charset="-122"/>
                <a:ea typeface="宋体" panose="02010600030101010101" pitchFamily="2" charset="-122"/>
              </a:rPr>
              <a:t>知识产权声明</a:t>
            </a:r>
            <a:endParaRPr lang="zh-CN" altLang="en-US" sz="4000" b="1">
              <a:latin typeface="华文新魏" pitchFamily="2" charset="-122"/>
              <a:ea typeface="宋体" panose="02010600030101010101" pitchFamily="2" charset="-122"/>
            </a:endParaRPr>
          </a:p>
        </p:txBody>
      </p:sp>
      <p:pic>
        <p:nvPicPr>
          <p:cNvPr id="5123" name="图片 11" descr="水印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86613" y="63500"/>
            <a:ext cx="4902200" cy="1587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5" name="图片 1" descr="qrcode_for_gh_3a435f224ccf_128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975" y="2717800"/>
            <a:ext cx="3109913" cy="3108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1737" y="0"/>
            <a:ext cx="2438401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i-sans-serif"/>
                <a:ea typeface="等线" panose="02010600030101010101" charset="-122"/>
                <a:cs typeface="+mn-cs"/>
              </a:rPr>
              <a:t>思维总结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i-sans-serif"/>
                <a:ea typeface="等线" panose="02010600030101010101" charset="-122"/>
                <a:cs typeface="+mn-cs"/>
              </a:rPr>
              <a:t>：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323051" y="1073188"/>
          <a:ext cx="11531296" cy="5004560"/>
        </p:xfrm>
        <a:graphic>
          <a:graphicData uri="http://schemas.openxmlformats.org/drawingml/2006/table">
            <a:tbl>
              <a:tblPr/>
              <a:tblGrid>
                <a:gridCol w="1943785"/>
                <a:gridCol w="5344038"/>
                <a:gridCol w="4243473"/>
              </a:tblGrid>
              <a:tr h="592004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 b="1" dirty="0">
                          <a:effectLst/>
                        </a:rPr>
                        <a:t>写作环节</a:t>
                      </a:r>
                      <a:endParaRPr lang="zh-CN" altLang="en-US" sz="2800" b="1" dirty="0">
                        <a:effectLst/>
                      </a:endParaRPr>
                    </a:p>
                  </a:txBody>
                  <a:tcPr marT="47625" marB="47625" anchor="ctr">
                    <a:lnL w="12700" cap="flat" cmpd="sng" algn="ctr">
                      <a:solidFill>
                        <a:srgbClr val="50B9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B9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4329" cap="flat" cmpd="sng" algn="ctr">
                      <a:solidFill>
                        <a:srgbClr val="D006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 b="1">
                          <a:effectLst/>
                        </a:rPr>
                        <a:t>核心规律</a:t>
                      </a:r>
                      <a:endParaRPr lang="zh-CN" altLang="en-US" sz="2800" b="1">
                        <a:effectLst/>
                      </a:endParaRPr>
                    </a:p>
                  </a:txBody>
                  <a:tcPr marL="133350" marT="47625" marB="47625" anchor="ctr">
                    <a:lnL w="12700" cap="flat" cmpd="sng" algn="ctr">
                      <a:solidFill>
                        <a:srgbClr val="50B9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B9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4329" cap="flat" cmpd="sng" algn="ctr">
                      <a:solidFill>
                        <a:srgbClr val="D006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 b="1">
                          <a:effectLst/>
                        </a:rPr>
                        <a:t>避坑提醒</a:t>
                      </a:r>
                      <a:endParaRPr lang="zh-CN" altLang="en-US" sz="2800" b="1">
                        <a:effectLst/>
                      </a:endParaRPr>
                    </a:p>
                  </a:txBody>
                  <a:tcPr marL="133350" marT="47625" marB="47625" anchor="ctr">
                    <a:lnL w="12700" cap="flat" cmpd="sng" algn="ctr">
                      <a:solidFill>
                        <a:srgbClr val="50B9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B9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4329" cap="flat" cmpd="sng" algn="ctr">
                      <a:solidFill>
                        <a:srgbClr val="D006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47085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800">
                          <a:effectLst/>
                        </a:rPr>
                        <a:t>数据描述</a:t>
                      </a:r>
                      <a:endParaRPr lang="zh-CN" altLang="en-US" sz="2800">
                        <a:effectLst/>
                      </a:endParaRPr>
                    </a:p>
                  </a:txBody>
                  <a:tcPr marT="47625" marB="47625" anchor="ctr">
                    <a:lnL w="12700" cap="flat" cmpd="sng" algn="ctr">
                      <a:solidFill>
                        <a:srgbClr val="B0BF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F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9" cap="flat" cmpd="sng" algn="ctr">
                      <a:solidFill>
                        <a:srgbClr val="D006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9" cap="flat" cmpd="sng" algn="ctr">
                      <a:solidFill>
                        <a:srgbClr val="400C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800">
                          <a:effectLst/>
                        </a:rPr>
                        <a:t>总（背景）→分（从多到少）→比（差异）；用 “</a:t>
                      </a:r>
                      <a:r>
                        <a:rPr lang="en-US" sz="2800">
                          <a:effectLst/>
                        </a:rPr>
                        <a:t>account for”“Followed by” </a:t>
                      </a:r>
                      <a:r>
                        <a:rPr lang="zh-CN" altLang="en-US" sz="2800">
                          <a:effectLst/>
                        </a:rPr>
                        <a:t>表逻辑</a:t>
                      </a:r>
                      <a:endParaRPr lang="zh-CN" altLang="en-US" sz="2800">
                        <a:effectLst/>
                      </a:endParaRPr>
                    </a:p>
                  </a:txBody>
                  <a:tcPr marL="133350" marT="47625" marB="47625" anchor="ctr">
                    <a:lnL w="12700" cap="flat" cmpd="sng" algn="ctr">
                      <a:solidFill>
                        <a:srgbClr val="B0BF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F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9" cap="flat" cmpd="sng" algn="ctr">
                      <a:solidFill>
                        <a:srgbClr val="D006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9" cap="flat" cmpd="sng" algn="ctr">
                      <a:solidFill>
                        <a:srgbClr val="400C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800">
                          <a:effectLst/>
                        </a:rPr>
                        <a:t>避免只罗列数字，不体现对比</a:t>
                      </a:r>
                      <a:endParaRPr lang="zh-CN" altLang="en-US" sz="2800">
                        <a:effectLst/>
                      </a:endParaRPr>
                    </a:p>
                  </a:txBody>
                  <a:tcPr marL="133350" marT="47625" marB="47625" anchor="ctr">
                    <a:lnL w="12700" cap="flat" cmpd="sng" algn="ctr">
                      <a:solidFill>
                        <a:srgbClr val="B0BF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B9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9" cap="flat" cmpd="sng" algn="ctr">
                      <a:solidFill>
                        <a:srgbClr val="D006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9" cap="flat" cmpd="sng" algn="ctr">
                      <a:solidFill>
                        <a:srgbClr val="400C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47085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800">
                          <a:effectLst/>
                        </a:rPr>
                        <a:t>结果评论</a:t>
                      </a:r>
                      <a:endParaRPr lang="zh-CN" altLang="en-US" sz="2800">
                        <a:effectLst/>
                      </a:endParaRPr>
                    </a:p>
                  </a:txBody>
                  <a:tcPr marT="47625" marB="47625" anchor="ctr">
                    <a:lnL w="12700" cap="flat" cmpd="sng" algn="ctr">
                      <a:solidFill>
                        <a:srgbClr val="B0C1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1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9" cap="flat" cmpd="sng" algn="ctr">
                      <a:solidFill>
                        <a:srgbClr val="400C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9" cap="flat" cmpd="sng" algn="ctr">
                      <a:solidFill>
                        <a:srgbClr val="A006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800" dirty="0">
                          <a:effectLst/>
                        </a:rPr>
                        <a:t>肯定（扣数据）→不足（扣数据）→感受；每句都要对应问卷结果（如 “</a:t>
                      </a:r>
                      <a:r>
                        <a:rPr lang="en-US" altLang="zh-CN" sz="2800" dirty="0">
                          <a:effectLst/>
                        </a:rPr>
                        <a:t>10 </a:t>
                      </a:r>
                      <a:r>
                        <a:rPr lang="zh-CN" altLang="en-US" sz="2800" dirty="0">
                          <a:effectLst/>
                        </a:rPr>
                        <a:t>人因兴趣”）</a:t>
                      </a:r>
                      <a:endParaRPr lang="zh-CN" altLang="en-US" sz="2800" dirty="0">
                        <a:effectLst/>
                      </a:endParaRPr>
                    </a:p>
                  </a:txBody>
                  <a:tcPr marL="133350" marT="47625" marB="47625" anchor="ctr">
                    <a:lnL w="12700" cap="flat" cmpd="sng" algn="ctr">
                      <a:solidFill>
                        <a:srgbClr val="B0C1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1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9" cap="flat" cmpd="sng" algn="ctr">
                      <a:solidFill>
                        <a:srgbClr val="400C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9" cap="flat" cmpd="sng" algn="ctr">
                      <a:solidFill>
                        <a:srgbClr val="A006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800" dirty="0">
                          <a:effectLst/>
                        </a:rPr>
                        <a:t>避免脱离数据空谈 “学生不主动”</a:t>
                      </a:r>
                      <a:endParaRPr lang="zh-CN" altLang="en-US" sz="2800" dirty="0">
                        <a:effectLst/>
                      </a:endParaRPr>
                    </a:p>
                  </a:txBody>
                  <a:tcPr marL="133350" marT="47625" marB="47625" anchor="ctr">
                    <a:lnL w="12700" cap="flat" cmpd="sng" algn="ctr">
                      <a:solidFill>
                        <a:srgbClr val="B0C1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B9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9" cap="flat" cmpd="sng" algn="ctr">
                      <a:solidFill>
                        <a:srgbClr val="400C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9" cap="flat" cmpd="sng" algn="ctr">
                      <a:solidFill>
                        <a:srgbClr val="A006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47085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800" dirty="0">
                          <a:effectLst/>
                        </a:rPr>
                        <a:t>学校建议</a:t>
                      </a:r>
                      <a:endParaRPr lang="zh-CN" altLang="en-US" sz="2800" dirty="0">
                        <a:effectLst/>
                      </a:endParaRPr>
                    </a:p>
                  </a:txBody>
                  <a:tcPr marT="47625" marB="47625" anchor="ctr">
                    <a:lnL w="12700" cap="flat" cmpd="sng" algn="ctr">
                      <a:solidFill>
                        <a:srgbClr val="D0C0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C0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9" cap="flat" cmpd="sng" algn="ctr">
                      <a:solidFill>
                        <a:srgbClr val="A006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C1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800" dirty="0">
                          <a:effectLst/>
                        </a:rPr>
                        <a:t>对应不足 </a:t>
                      </a:r>
                      <a:r>
                        <a:rPr lang="en-US" altLang="zh-CN" sz="2800" dirty="0">
                          <a:effectLst/>
                        </a:rPr>
                        <a:t>+ </a:t>
                      </a:r>
                      <a:r>
                        <a:rPr lang="zh-CN" altLang="en-US" sz="2800" dirty="0">
                          <a:effectLst/>
                        </a:rPr>
                        <a:t>具体动作（写 “做什么”）；聚焦学校可操作的措施（作业、合作、社团）</a:t>
                      </a:r>
                      <a:endParaRPr lang="zh-CN" altLang="en-US" sz="2800" dirty="0">
                        <a:effectLst/>
                      </a:endParaRPr>
                    </a:p>
                  </a:txBody>
                  <a:tcPr marL="133350" marT="47625" marB="47625" anchor="ctr">
                    <a:lnL w="12700" cap="flat" cmpd="sng" algn="ctr">
                      <a:solidFill>
                        <a:srgbClr val="D0C0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C0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9" cap="flat" cmpd="sng" algn="ctr">
                      <a:solidFill>
                        <a:srgbClr val="A006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C1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800" dirty="0">
                          <a:effectLst/>
                        </a:rPr>
                        <a:t>避免空泛表述（如 “多关注博物馆”）</a:t>
                      </a:r>
                      <a:endParaRPr lang="zh-CN" altLang="en-US" sz="2800" dirty="0">
                        <a:effectLst/>
                      </a:endParaRPr>
                    </a:p>
                  </a:txBody>
                  <a:tcPr marL="133350" marT="47625" marB="47625" anchor="ctr">
                    <a:lnL w="12700" cap="flat" cmpd="sng" algn="ctr">
                      <a:solidFill>
                        <a:srgbClr val="D0C0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B9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9" cap="flat" cmpd="sng" algn="ctr">
                      <a:solidFill>
                        <a:srgbClr val="A006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C1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06948" y="-38329"/>
            <a:ext cx="60950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下水作文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n-cs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38359" y="1539325"/>
            <a:ext cx="11375603" cy="45243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/>
              <a:t>  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Exploring Museums: From Requirements to Curiosity    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Recently, I surveyed 48 classmates about why they visit museums. The top reason is class work or homework—31 students (nearly two-thirds) choose this. Next is personal interest (10 students), only 6 go with relatives, and just 1 goes for relaxation. The difference between the top and least reasons is striking.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From the results, there’s something good: most students connect museums with learning, which helps them understand better. But there are problems too: few go for interest or relaxation. It’s a little pity that museums are mostly seen as a “homework place.”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Here are some suggestions for our school: First, improve museum assignments. Instead of just writing reports, let us share stories of our favorite exhibits—it makes us explore more actively; second, work with local museums to hold “Interest Days.” We can join freely and share fun moments later, which helps us see museums aren’t just for studying.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29651" y="57150"/>
            <a:ext cx="1304657" cy="181066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06948" y="-38329"/>
            <a:ext cx="60950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参考范文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n-cs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85799" y="1824048"/>
            <a:ext cx="11375603" cy="41549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            Exploring Museums: From Requirements to Curiosity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Recently, I surveyed 48 classmates about why they visit museums. The results show that 31 students go mainly for class trips or assignments, 10 out of personal interest, 6 to accompany family or friends, and 1 simply for something different. In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short,visits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are still largely requirement-driven rather than curiosity-driven.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To spark genuine interest in museums, I suggest that the school redesign coursework to offer more interesting assignments, such as treasure hunts and volunteer hours. The school can also partner with local museums to run hands-on workshops.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Finally,it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is advisable to launch a student museum club to plan weekend visits and share highlights.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I sincerely hope the school will consider these suggestions to foster students' internal motivation to explore museums.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85594" y="116303"/>
            <a:ext cx="1304657" cy="181066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986" y="1533584"/>
            <a:ext cx="3333425" cy="4626296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460377" y="2449825"/>
            <a:ext cx="6456468" cy="2308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不脱依据、</a:t>
            </a:r>
            <a:endParaRPr kumimoji="0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不混逻辑、</a:t>
            </a:r>
            <a:endParaRPr kumimoji="0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不做空泛建议！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n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39782" y="433930"/>
            <a:ext cx="6500424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  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highlight>
                  <a:srgbClr val="00FFFF"/>
                </a:highlight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描得清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，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highlight>
                  <a:srgbClr val="00FF00"/>
                </a:highlight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评得准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，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highlight>
                  <a:srgbClr val="FFFF00"/>
                </a:highlight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建议实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highlight>
                <a:srgbClr val="FFFF00"/>
              </a:highlight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0"/>
          <p:cNvSpPr txBox="1"/>
          <p:nvPr/>
        </p:nvSpPr>
        <p:spPr>
          <a:xfrm>
            <a:off x="355189" y="359384"/>
            <a:ext cx="11384678" cy="1633855"/>
          </a:xfrm>
          <a:prstGeom prst="rect">
            <a:avLst/>
          </a:prstGeom>
          <a:noFill/>
        </p:spPr>
        <p:txBody>
          <a:bodyPr wrap="square" lIns="65024" tIns="32512" rIns="65024" bIns="32512"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800" b="1" cap="all" noProof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00"/>
                </a:highligh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应用文写作思辨性思维训练</a:t>
            </a:r>
            <a:r>
              <a:rPr lang="zh-CN" altLang="en-US" sz="4800" b="1" cap="all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：</a:t>
            </a:r>
            <a:endParaRPr kumimoji="0" lang="en-US" altLang="zh-CN" sz="4800" b="1" i="0" u="none" strike="noStrike" kern="1200" cap="all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all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     </a:t>
            </a:r>
            <a:endParaRPr kumimoji="0" lang="zh-CN" altLang="en-US" sz="5400" b="1" i="0" u="none" strike="noStrike" kern="1200" cap="all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8915662" y="4817886"/>
            <a:ext cx="400825" cy="400993"/>
            <a:chOff x="6562677" y="5316612"/>
            <a:chExt cx="458864" cy="458864"/>
          </a:xfrm>
          <a:solidFill>
            <a:srgbClr val="0170C1"/>
          </a:solidFill>
        </p:grpSpPr>
        <p:sp>
          <p:nvSpPr>
            <p:cNvPr id="31" name="椭圆 30"/>
            <p:cNvSpPr/>
            <p:nvPr/>
          </p:nvSpPr>
          <p:spPr>
            <a:xfrm>
              <a:off x="6562677" y="5316612"/>
              <a:ext cx="458864" cy="4588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35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 </a:t>
              </a:r>
              <a:endParaRPr kumimoji="0" lang="zh-CN" altLang="en-US" sz="1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" name="Freeform 61"/>
            <p:cNvSpPr>
              <a:spLocks noChangeArrowheads="1"/>
            </p:cNvSpPr>
            <p:nvPr/>
          </p:nvSpPr>
          <p:spPr bwMode="auto">
            <a:xfrm>
              <a:off x="6686102" y="5393131"/>
              <a:ext cx="212014" cy="305826"/>
            </a:xfrm>
            <a:custGeom>
              <a:avLst/>
              <a:gdLst>
                <a:gd name="T0" fmla="*/ 54282578 w 418"/>
                <a:gd name="T1" fmla="*/ 36023527 h 602"/>
                <a:gd name="T2" fmla="*/ 54282578 w 418"/>
                <a:gd name="T3" fmla="*/ 36023527 h 602"/>
                <a:gd name="T4" fmla="*/ 30330731 w 418"/>
                <a:gd name="T5" fmla="*/ 62649550 h 602"/>
                <a:gd name="T6" fmla="*/ 30330731 w 418"/>
                <a:gd name="T7" fmla="*/ 71002968 h 602"/>
                <a:gd name="T8" fmla="*/ 43217666 w 418"/>
                <a:gd name="T9" fmla="*/ 71002968 h 602"/>
                <a:gd name="T10" fmla="*/ 46862795 w 418"/>
                <a:gd name="T11" fmla="*/ 74657633 h 602"/>
                <a:gd name="T12" fmla="*/ 43217666 w 418"/>
                <a:gd name="T13" fmla="*/ 78442719 h 602"/>
                <a:gd name="T14" fmla="*/ 26685603 w 418"/>
                <a:gd name="T15" fmla="*/ 78442719 h 602"/>
                <a:gd name="T16" fmla="*/ 11064912 w 418"/>
                <a:gd name="T17" fmla="*/ 78442719 h 602"/>
                <a:gd name="T18" fmla="*/ 7289896 w 418"/>
                <a:gd name="T19" fmla="*/ 74657633 h 602"/>
                <a:gd name="T20" fmla="*/ 11064912 w 418"/>
                <a:gd name="T21" fmla="*/ 71002968 h 602"/>
                <a:gd name="T22" fmla="*/ 23040835 w 418"/>
                <a:gd name="T23" fmla="*/ 71002968 h 602"/>
                <a:gd name="T24" fmla="*/ 23040835 w 418"/>
                <a:gd name="T25" fmla="*/ 62649550 h 602"/>
                <a:gd name="T26" fmla="*/ 0 w 418"/>
                <a:gd name="T27" fmla="*/ 36023527 h 602"/>
                <a:gd name="T28" fmla="*/ 0 w 418"/>
                <a:gd name="T29" fmla="*/ 36023527 h 602"/>
                <a:gd name="T30" fmla="*/ 0 w 418"/>
                <a:gd name="T31" fmla="*/ 36023527 h 602"/>
                <a:gd name="T32" fmla="*/ 3644768 w 418"/>
                <a:gd name="T33" fmla="*/ 32238441 h 602"/>
                <a:gd name="T34" fmla="*/ 7289896 w 418"/>
                <a:gd name="T35" fmla="*/ 36023527 h 602"/>
                <a:gd name="T36" fmla="*/ 7289896 w 418"/>
                <a:gd name="T37" fmla="*/ 36023527 h 602"/>
                <a:gd name="T38" fmla="*/ 26685603 w 418"/>
                <a:gd name="T39" fmla="*/ 55340580 h 602"/>
                <a:gd name="T40" fmla="*/ 46862795 w 418"/>
                <a:gd name="T41" fmla="*/ 36023527 h 602"/>
                <a:gd name="T42" fmla="*/ 46862795 w 418"/>
                <a:gd name="T43" fmla="*/ 36023527 h 602"/>
                <a:gd name="T44" fmla="*/ 50637810 w 418"/>
                <a:gd name="T45" fmla="*/ 32238441 h 602"/>
                <a:gd name="T46" fmla="*/ 54282578 w 418"/>
                <a:gd name="T47" fmla="*/ 36023527 h 602"/>
                <a:gd name="T48" fmla="*/ 26685603 w 418"/>
                <a:gd name="T49" fmla="*/ 48814495 h 602"/>
                <a:gd name="T50" fmla="*/ 26685603 w 418"/>
                <a:gd name="T51" fmla="*/ 48814495 h 602"/>
                <a:gd name="T52" fmla="*/ 26685603 w 418"/>
                <a:gd name="T53" fmla="*/ 48814495 h 602"/>
                <a:gd name="T54" fmla="*/ 11975923 w 418"/>
                <a:gd name="T55" fmla="*/ 34065774 h 602"/>
                <a:gd name="T56" fmla="*/ 11975923 w 418"/>
                <a:gd name="T57" fmla="*/ 14748721 h 602"/>
                <a:gd name="T58" fmla="*/ 26685603 w 418"/>
                <a:gd name="T59" fmla="*/ 0 h 602"/>
                <a:gd name="T60" fmla="*/ 26685603 w 418"/>
                <a:gd name="T61" fmla="*/ 0 h 602"/>
                <a:gd name="T62" fmla="*/ 41395282 w 418"/>
                <a:gd name="T63" fmla="*/ 14748721 h 602"/>
                <a:gd name="T64" fmla="*/ 41395282 w 418"/>
                <a:gd name="T65" fmla="*/ 34065774 h 602"/>
                <a:gd name="T66" fmla="*/ 26685603 w 418"/>
                <a:gd name="T67" fmla="*/ 48814495 h 6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18" h="602">
                  <a:moveTo>
                    <a:pt x="417" y="276"/>
                  </a:moveTo>
                  <a:lnTo>
                    <a:pt x="417" y="276"/>
                  </a:lnTo>
                  <a:cubicBezTo>
                    <a:pt x="417" y="382"/>
                    <a:pt x="339" y="466"/>
                    <a:pt x="233" y="480"/>
                  </a:cubicBezTo>
                  <a:cubicBezTo>
                    <a:pt x="233" y="544"/>
                    <a:pt x="233" y="544"/>
                    <a:pt x="233" y="544"/>
                  </a:cubicBezTo>
                  <a:cubicBezTo>
                    <a:pt x="332" y="544"/>
                    <a:pt x="332" y="544"/>
                    <a:pt x="332" y="544"/>
                  </a:cubicBezTo>
                  <a:cubicBezTo>
                    <a:pt x="346" y="544"/>
                    <a:pt x="360" y="558"/>
                    <a:pt x="360" y="572"/>
                  </a:cubicBezTo>
                  <a:cubicBezTo>
                    <a:pt x="360" y="594"/>
                    <a:pt x="346" y="601"/>
                    <a:pt x="332" y="601"/>
                  </a:cubicBezTo>
                  <a:cubicBezTo>
                    <a:pt x="205" y="601"/>
                    <a:pt x="205" y="601"/>
                    <a:pt x="205" y="601"/>
                  </a:cubicBezTo>
                  <a:cubicBezTo>
                    <a:pt x="85" y="601"/>
                    <a:pt x="85" y="601"/>
                    <a:pt x="85" y="601"/>
                  </a:cubicBezTo>
                  <a:cubicBezTo>
                    <a:pt x="71" y="601"/>
                    <a:pt x="56" y="594"/>
                    <a:pt x="56" y="572"/>
                  </a:cubicBezTo>
                  <a:cubicBezTo>
                    <a:pt x="56" y="558"/>
                    <a:pt x="71" y="544"/>
                    <a:pt x="85" y="544"/>
                  </a:cubicBezTo>
                  <a:cubicBezTo>
                    <a:pt x="177" y="544"/>
                    <a:pt x="177" y="544"/>
                    <a:pt x="177" y="544"/>
                  </a:cubicBezTo>
                  <a:cubicBezTo>
                    <a:pt x="177" y="480"/>
                    <a:pt x="177" y="480"/>
                    <a:pt x="177" y="480"/>
                  </a:cubicBezTo>
                  <a:cubicBezTo>
                    <a:pt x="78" y="466"/>
                    <a:pt x="0" y="382"/>
                    <a:pt x="0" y="276"/>
                  </a:cubicBezTo>
                  <a:cubicBezTo>
                    <a:pt x="0" y="254"/>
                    <a:pt x="14" y="247"/>
                    <a:pt x="28" y="247"/>
                  </a:cubicBezTo>
                  <a:cubicBezTo>
                    <a:pt x="42" y="247"/>
                    <a:pt x="56" y="254"/>
                    <a:pt x="56" y="276"/>
                  </a:cubicBezTo>
                  <a:cubicBezTo>
                    <a:pt x="56" y="353"/>
                    <a:pt x="127" y="424"/>
                    <a:pt x="205" y="424"/>
                  </a:cubicBezTo>
                  <a:cubicBezTo>
                    <a:pt x="290" y="424"/>
                    <a:pt x="360" y="353"/>
                    <a:pt x="360" y="276"/>
                  </a:cubicBezTo>
                  <a:cubicBezTo>
                    <a:pt x="360" y="254"/>
                    <a:pt x="367" y="247"/>
                    <a:pt x="389" y="247"/>
                  </a:cubicBezTo>
                  <a:cubicBezTo>
                    <a:pt x="403" y="247"/>
                    <a:pt x="417" y="254"/>
                    <a:pt x="417" y="276"/>
                  </a:cubicBezTo>
                  <a:close/>
                  <a:moveTo>
                    <a:pt x="205" y="374"/>
                  </a:moveTo>
                  <a:lnTo>
                    <a:pt x="205" y="374"/>
                  </a:lnTo>
                  <a:cubicBezTo>
                    <a:pt x="141" y="374"/>
                    <a:pt x="92" y="325"/>
                    <a:pt x="92" y="261"/>
                  </a:cubicBezTo>
                  <a:cubicBezTo>
                    <a:pt x="92" y="113"/>
                    <a:pt x="92" y="113"/>
                    <a:pt x="92" y="113"/>
                  </a:cubicBezTo>
                  <a:cubicBezTo>
                    <a:pt x="92" y="49"/>
                    <a:pt x="141" y="0"/>
                    <a:pt x="205" y="0"/>
                  </a:cubicBezTo>
                  <a:cubicBezTo>
                    <a:pt x="269" y="0"/>
                    <a:pt x="318" y="49"/>
                    <a:pt x="318" y="113"/>
                  </a:cubicBezTo>
                  <a:cubicBezTo>
                    <a:pt x="318" y="261"/>
                    <a:pt x="318" y="261"/>
                    <a:pt x="318" y="261"/>
                  </a:cubicBezTo>
                  <a:cubicBezTo>
                    <a:pt x="318" y="325"/>
                    <a:pt x="269" y="374"/>
                    <a:pt x="205" y="37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anchor="ctr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94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</p:grpSp>
      <p:sp>
        <p:nvSpPr>
          <p:cNvPr id="17" name="矩形 16"/>
          <p:cNvSpPr/>
          <p:nvPr/>
        </p:nvSpPr>
        <p:spPr>
          <a:xfrm>
            <a:off x="0" y="6210300"/>
            <a:ext cx="12192000" cy="648547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986996" y="3429000"/>
            <a:ext cx="6500424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  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highlight>
                  <a:srgbClr val="00FFFF"/>
                </a:highlight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描得清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，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highlight>
                  <a:srgbClr val="00FF00"/>
                </a:highlight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评得准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，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highlight>
                  <a:srgbClr val="FFFF00"/>
                </a:highlight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建议实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highlight>
                <a:srgbClr val="FFFF00"/>
              </a:highlight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320057" y="1487539"/>
            <a:ext cx="7167363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议论文</a:t>
            </a: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：</a:t>
            </a:r>
            <a:endParaRPr kumimoji="0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“图表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+</a:t>
            </a: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评论建议”类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78" b="6778"/>
          <a:stretch>
            <a:fillRect/>
          </a:stretch>
        </p:blipFill>
        <p:spPr>
          <a:xfrm>
            <a:off x="623183" y="1365144"/>
            <a:ext cx="3444427" cy="44671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 advTm="5241">
        <p:comb dir="vert"/>
      </p:transition>
    </mc:Choice>
    <mc:Fallback>
      <p:transition advTm="5241">
        <p:comb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72539" y="147840"/>
            <a:ext cx="5072341" cy="647633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altLang="zh-CN" sz="3600" b="1" dirty="0">
                <a:solidFill>
                  <a:srgbClr val="0070C0"/>
                </a:solidFill>
              </a:rPr>
              <a:t>5</a:t>
            </a:r>
            <a:r>
              <a:rPr lang="zh-CN" altLang="en-US" sz="3600" b="1" dirty="0">
                <a:solidFill>
                  <a:srgbClr val="0070C0"/>
                </a:solidFill>
              </a:rPr>
              <a:t>步审题法</a:t>
            </a:r>
            <a:r>
              <a:rPr lang="en-US" altLang="zh-CN" sz="3600" b="1" dirty="0">
                <a:solidFill>
                  <a:srgbClr val="0070C0"/>
                </a:solidFill>
              </a:rPr>
              <a:t>+</a:t>
            </a:r>
            <a:r>
              <a:rPr lang="zh-CN" altLang="en-US" sz="3600" b="1" dirty="0">
                <a:solidFill>
                  <a:srgbClr val="0070C0"/>
                </a:solidFill>
              </a:rPr>
              <a:t>思维第一</a:t>
            </a:r>
            <a:endParaRPr lang="zh-CN" altLang="en-US" sz="5400" b="1" dirty="0">
              <a:solidFill>
                <a:srgbClr val="0070C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8098" y="981307"/>
            <a:ext cx="4480868" cy="5375116"/>
          </a:xfrm>
          <a:solidFill>
            <a:schemeClr val="bg2"/>
          </a:solidFill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zh-CN" altLang="en-US" b="1" dirty="0">
                <a:latin typeface="仿宋" panose="02010609060101010101" pitchFamily="49" charset="-122"/>
                <a:ea typeface="仿宋" panose="02010609060101010101" pitchFamily="49" charset="-122"/>
              </a:rPr>
              <a:t>学校英文报正在开展以 “</a:t>
            </a:r>
            <a:r>
              <a:rPr lang="en-US" altLang="zh-CN" b="1" dirty="0">
                <a:latin typeface="仿宋" panose="02010609060101010101" pitchFamily="49" charset="-122"/>
                <a:ea typeface="仿宋" panose="02010609060101010101" pitchFamily="49" charset="-122"/>
              </a:rPr>
              <a:t>Exploring Museums” </a:t>
            </a:r>
            <a:r>
              <a:rPr lang="zh-CN" altLang="en-US" b="1" dirty="0">
                <a:latin typeface="仿宋" panose="02010609060101010101" pitchFamily="49" charset="-122"/>
                <a:ea typeface="仿宋" panose="02010609060101010101" pitchFamily="49" charset="-122"/>
              </a:rPr>
              <a:t>为题的讨论。你对本班 </a:t>
            </a:r>
            <a:r>
              <a:rPr lang="en-US" altLang="zh-CN" b="1" dirty="0">
                <a:latin typeface="仿宋" panose="02010609060101010101" pitchFamily="49" charset="-122"/>
                <a:ea typeface="仿宋" panose="02010609060101010101" pitchFamily="49" charset="-122"/>
              </a:rPr>
              <a:t>48 </a:t>
            </a:r>
            <a:r>
              <a:rPr lang="zh-CN" altLang="en-US" b="1" dirty="0">
                <a:latin typeface="仿宋" panose="02010609060101010101" pitchFamily="49" charset="-122"/>
                <a:ea typeface="仿宋" panose="02010609060101010101" pitchFamily="49" charset="-122"/>
              </a:rPr>
              <a:t>位同学进行了 “博物馆参观动机” 问卷调查，请使用图表中的调查结果写一篇</a:t>
            </a:r>
            <a:r>
              <a:rPr lang="zh-CN" altLang="en-US" b="1" dirty="0">
                <a:highlight>
                  <a:srgbClr val="FFFF00"/>
                </a:highlight>
                <a:latin typeface="仿宋" panose="02010609060101010101" pitchFamily="49" charset="-122"/>
                <a:ea typeface="仿宋" panose="02010609060101010101" pitchFamily="49" charset="-122"/>
              </a:rPr>
              <a:t>短文投稿</a:t>
            </a:r>
            <a:r>
              <a:rPr lang="zh-CN" altLang="en-US" b="1" dirty="0">
                <a:latin typeface="仿宋" panose="02010609060101010101" pitchFamily="49" charset="-122"/>
                <a:ea typeface="仿宋" panose="02010609060101010101" pitchFamily="49" charset="-122"/>
              </a:rPr>
              <a:t>，向学校提出建议，内容包括：</a:t>
            </a:r>
            <a:endParaRPr lang="en-US" altLang="zh-CN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en-US" altLang="zh-CN" b="1" dirty="0">
                <a:latin typeface="仿宋" panose="02010609060101010101" pitchFamily="49" charset="-122"/>
                <a:ea typeface="仿宋" panose="02010609060101010101" pitchFamily="49" charset="-122"/>
              </a:rPr>
              <a:t>(1) </a:t>
            </a:r>
            <a:r>
              <a:rPr lang="zh-CN" altLang="en-US" b="1" dirty="0">
                <a:latin typeface="仿宋" panose="02010609060101010101" pitchFamily="49" charset="-122"/>
                <a:ea typeface="仿宋" panose="02010609060101010101" pitchFamily="49" charset="-122"/>
              </a:rPr>
              <a:t>参观动机状况描述；</a:t>
            </a:r>
            <a:r>
              <a:rPr lang="en-US" altLang="zh-CN" b="1" dirty="0">
                <a:latin typeface="仿宋" panose="02010609060101010101" pitchFamily="49" charset="-122"/>
                <a:ea typeface="仿宋" panose="02010609060101010101" pitchFamily="49" charset="-122"/>
              </a:rPr>
              <a:t>(2) </a:t>
            </a:r>
            <a:r>
              <a:rPr lang="zh-CN" altLang="en-US" b="1" dirty="0">
                <a:latin typeface="仿宋" panose="02010609060101010101" pitchFamily="49" charset="-122"/>
                <a:ea typeface="仿宋" panose="02010609060101010101" pitchFamily="49" charset="-122"/>
              </a:rPr>
              <a:t>简单评论；</a:t>
            </a:r>
            <a:endParaRPr lang="en-US" altLang="zh-CN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en-US" altLang="zh-CN" b="1" dirty="0">
                <a:latin typeface="仿宋" panose="02010609060101010101" pitchFamily="49" charset="-122"/>
                <a:ea typeface="仿宋" panose="02010609060101010101" pitchFamily="49" charset="-122"/>
              </a:rPr>
              <a:t>(3) </a:t>
            </a:r>
            <a:r>
              <a:rPr lang="zh-CN" altLang="en-US" b="1" dirty="0">
                <a:latin typeface="仿宋" panose="02010609060101010101" pitchFamily="49" charset="-122"/>
                <a:ea typeface="仿宋" panose="02010609060101010101" pitchFamily="49" charset="-122"/>
              </a:rPr>
              <a:t>你的建议。</a:t>
            </a:r>
            <a:endParaRPr lang="en-US" altLang="zh-CN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6" name="标题 1"/>
          <p:cNvSpPr txBox="1"/>
          <p:nvPr/>
        </p:nvSpPr>
        <p:spPr>
          <a:xfrm>
            <a:off x="5459698" y="976284"/>
            <a:ext cx="1909723" cy="564392"/>
          </a:xfrm>
          <a:prstGeom prst="rect">
            <a:avLst/>
          </a:prstGeom>
        </p:spPr>
        <p:txBody>
          <a:bodyPr vert="horz" lIns="91412" tIns="45706" rIns="91412" bIns="4570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highlight>
                  <a:srgbClr val="C0C0C0"/>
                </a:highlight>
                <a:uLnTx/>
                <a:uFillTx/>
                <a:latin typeface="等线 Light" panose="02010600030101010101" charset="-122"/>
                <a:ea typeface="等线 Light" panose="02010600030101010101" charset="-122"/>
                <a:cs typeface="+mj-cs"/>
              </a:rPr>
              <a:t>1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highlight>
                  <a:srgbClr val="C0C0C0"/>
                </a:highlight>
                <a:uLnTx/>
                <a:uFillTx/>
                <a:latin typeface="等线 Light" panose="02010600030101010101" charset="-122"/>
                <a:ea typeface="等线 Light" panose="02010600030101010101" charset="-122"/>
                <a:cs typeface="+mj-cs"/>
              </a:rPr>
              <a:t>文体：投稿</a:t>
            </a:r>
            <a:endParaRPr kumimoji="0" lang="zh-CN" altLang="en-US" sz="2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highlight>
                <a:srgbClr val="C0C0C0"/>
              </a:highlight>
              <a:uLnTx/>
              <a:uFillTx/>
              <a:latin typeface="等线 Light" panose="02010600030101010101" charset="-122"/>
              <a:ea typeface="等线 Light" panose="02010600030101010101" charset="-122"/>
              <a:cs typeface="+mj-cs"/>
            </a:endParaRPr>
          </a:p>
        </p:txBody>
      </p:sp>
      <p:sp>
        <p:nvSpPr>
          <p:cNvPr id="9" name="标题 1"/>
          <p:cNvSpPr txBox="1"/>
          <p:nvPr/>
        </p:nvSpPr>
        <p:spPr>
          <a:xfrm>
            <a:off x="5566565" y="1573327"/>
            <a:ext cx="4526611" cy="647633"/>
          </a:xfrm>
          <a:prstGeom prst="rect">
            <a:avLst/>
          </a:prstGeom>
          <a:solidFill>
            <a:schemeClr val="bg2"/>
          </a:solidFill>
        </p:spPr>
        <p:txBody>
          <a:bodyPr vert="horz" lIns="91412" tIns="45706" rIns="91412" bIns="4570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highlight>
                  <a:srgbClr val="C0C0C0"/>
                </a:highlight>
                <a:uLnTx/>
                <a:uFillTx/>
                <a:latin typeface="等线 Light" panose="02010600030101010101" charset="-122"/>
                <a:ea typeface="等线 Light" panose="02010600030101010101" charset="-122"/>
                <a:cs typeface="+mj-cs"/>
              </a:rPr>
              <a:t>3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highlight>
                  <a:srgbClr val="C0C0C0"/>
                </a:highlight>
                <a:uLnTx/>
                <a:uFillTx/>
                <a:latin typeface="等线 Light" panose="02010600030101010101" charset="-122"/>
                <a:ea typeface="等线 Light" panose="02010600030101010101" charset="-122"/>
                <a:cs typeface="+mj-cs"/>
              </a:rPr>
              <a:t>主题：参观博物馆动机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highlight>
                  <a:srgbClr val="C0C0C0"/>
                </a:highlight>
                <a:uLnTx/>
                <a:uFillTx/>
                <a:latin typeface="等线 Light" panose="02010600030101010101" charset="-122"/>
                <a:ea typeface="等线 Light" panose="02010600030101010101" charset="-122"/>
                <a:cs typeface="+mj-cs"/>
              </a:rPr>
              <a:t>+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highlight>
                  <a:srgbClr val="C0C0C0"/>
                </a:highlight>
                <a:uLnTx/>
                <a:uFillTx/>
                <a:latin typeface="等线 Light" panose="02010600030101010101" charset="-122"/>
                <a:ea typeface="等线 Light" panose="02010600030101010101" charset="-122"/>
                <a:cs typeface="+mj-cs"/>
              </a:rPr>
              <a:t>评论建议</a:t>
            </a:r>
            <a:endParaRPr kumimoji="0" lang="zh-CN" altLang="en-US" sz="2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highlight>
                <a:srgbClr val="C0C0C0"/>
              </a:highlight>
              <a:uLnTx/>
              <a:uFillTx/>
              <a:latin typeface="等线 Light" panose="02010600030101010101" charset="-122"/>
              <a:ea typeface="等线 Light" panose="02010600030101010101" charset="-122"/>
              <a:cs typeface="+mj-cs"/>
            </a:endParaRPr>
          </a:p>
        </p:txBody>
      </p:sp>
      <p:sp>
        <p:nvSpPr>
          <p:cNvPr id="10" name="标题 1"/>
          <p:cNvSpPr txBox="1"/>
          <p:nvPr/>
        </p:nvSpPr>
        <p:spPr>
          <a:xfrm>
            <a:off x="7778818" y="966185"/>
            <a:ext cx="2994219" cy="405056"/>
          </a:xfrm>
          <a:prstGeom prst="rect">
            <a:avLst/>
          </a:prstGeom>
        </p:spPr>
        <p:txBody>
          <a:bodyPr vert="horz" lIns="91412" tIns="45706" rIns="91412" bIns="4570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highlight>
                  <a:srgbClr val="C0C0C0"/>
                </a:highlight>
                <a:uLnTx/>
                <a:uFillTx/>
                <a:latin typeface="等线 Light" panose="02010600030101010101" charset="-122"/>
                <a:ea typeface="等线 Light" panose="02010600030101010101" charset="-122"/>
                <a:cs typeface="+mj-cs"/>
              </a:rPr>
              <a:t>2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highlight>
                  <a:srgbClr val="C0C0C0"/>
                </a:highlight>
                <a:uLnTx/>
                <a:uFillTx/>
                <a:latin typeface="等线 Light" panose="02010600030101010101" charset="-122"/>
                <a:ea typeface="等线 Light" panose="02010600030101010101" charset="-122"/>
                <a:cs typeface="+mj-cs"/>
              </a:rPr>
              <a:t>时态：一般现在时</a:t>
            </a:r>
            <a:endParaRPr kumimoji="0" lang="zh-CN" altLang="en-US" sz="2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highlight>
                <a:srgbClr val="C0C0C0"/>
              </a:highlight>
              <a:uLnTx/>
              <a:uFillTx/>
              <a:latin typeface="等线 Light" panose="02010600030101010101" charset="-122"/>
              <a:ea typeface="等线 Light" panose="02010600030101010101" charset="-122"/>
              <a:cs typeface="+mj-cs"/>
            </a:endParaRPr>
          </a:p>
        </p:txBody>
      </p:sp>
      <p:sp>
        <p:nvSpPr>
          <p:cNvPr id="11" name="标题 1"/>
          <p:cNvSpPr txBox="1"/>
          <p:nvPr/>
        </p:nvSpPr>
        <p:spPr>
          <a:xfrm>
            <a:off x="5459698" y="2564609"/>
            <a:ext cx="3646649" cy="728791"/>
          </a:xfrm>
          <a:prstGeom prst="rect">
            <a:avLst/>
          </a:prstGeom>
        </p:spPr>
        <p:txBody>
          <a:bodyPr vert="horz" lIns="91412" tIns="45706" rIns="91412" bIns="4570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highlight>
                  <a:srgbClr val="C0C0C0"/>
                </a:highlight>
                <a:uLnTx/>
                <a:uFillTx/>
                <a:latin typeface="等线 Light" panose="02010600030101010101" charset="-122"/>
                <a:ea typeface="等线 Light" panose="02010600030101010101" charset="-122"/>
                <a:cs typeface="+mj-cs"/>
              </a:rPr>
              <a:t>4 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highlight>
                  <a:srgbClr val="C0C0C0"/>
                </a:highlight>
                <a:uLnTx/>
                <a:uFillTx/>
                <a:latin typeface="等线 Light" panose="02010600030101010101" charset="-122"/>
                <a:ea typeface="等线 Light" panose="02010600030101010101" charset="-122"/>
                <a:cs typeface="+mj-cs"/>
              </a:rPr>
              <a:t>要点分层：</a:t>
            </a:r>
            <a:endParaRPr kumimoji="0" lang="en-US" altLang="zh-CN" sz="2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highlight>
                <a:srgbClr val="C0C0C0"/>
              </a:highlight>
              <a:uLnTx/>
              <a:uFillTx/>
              <a:latin typeface="等线 Light" panose="02010600030101010101" charset="-122"/>
              <a:ea typeface="等线 Light" panose="02010600030101010101" charset="-122"/>
              <a:cs typeface="+mj-cs"/>
            </a:endParaRPr>
          </a:p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highlight>
                  <a:srgbClr val="C0C0C0"/>
                </a:highlight>
                <a:uLnTx/>
                <a:uFillTx/>
                <a:latin typeface="等线 Light" panose="02010600030101010101" charset="-122"/>
                <a:ea typeface="等线 Light" panose="02010600030101010101" charset="-122"/>
                <a:cs typeface="+mj-cs"/>
              </a:rPr>
              <a:t>P1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highlight>
                  <a:srgbClr val="C0C0C0"/>
                </a:highlight>
                <a:uLnTx/>
                <a:uFillTx/>
                <a:latin typeface="等线 Light" panose="02010600030101010101" charset="-122"/>
                <a:ea typeface="等线 Light" panose="02010600030101010101" charset="-122"/>
                <a:cs typeface="+mj-cs"/>
              </a:rPr>
              <a:t>：开门见山</a:t>
            </a:r>
            <a:r>
              <a:rPr lang="en-US" altLang="zh-CN" sz="2200" b="1" dirty="0">
                <a:solidFill>
                  <a:srgbClr val="7030A0"/>
                </a:solidFill>
                <a:highlight>
                  <a:srgbClr val="C0C0C0"/>
                </a:highlight>
                <a:latin typeface="等线 Light" panose="02010600030101010101" charset="-122"/>
                <a:ea typeface="等线 Light" panose="02010600030101010101" charset="-122"/>
              </a:rPr>
              <a:t>+</a:t>
            </a:r>
            <a:r>
              <a:rPr lang="zh-CN" altLang="en-US" sz="2200" b="1" dirty="0">
                <a:solidFill>
                  <a:srgbClr val="7030A0"/>
                </a:solidFill>
                <a:highlight>
                  <a:srgbClr val="C0C0C0"/>
                </a:highlight>
                <a:latin typeface="等线 Light" panose="02010600030101010101" charset="-122"/>
                <a:ea typeface="等线 Light" panose="02010600030101010101" charset="-122"/>
              </a:rPr>
              <a:t>描述结果</a:t>
            </a:r>
            <a:endParaRPr kumimoji="0" lang="en-US" altLang="zh-CN" sz="2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highlight>
                <a:srgbClr val="C0C0C0"/>
              </a:highlight>
              <a:uLnTx/>
              <a:uFillTx/>
              <a:latin typeface="等线 Light" panose="02010600030101010101" charset="-122"/>
              <a:ea typeface="等线 Light" panose="02010600030101010101" charset="-122"/>
              <a:cs typeface="+mj-cs"/>
            </a:endParaRPr>
          </a:p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highlight>
                  <a:srgbClr val="C0C0C0"/>
                </a:highlight>
                <a:uLnTx/>
                <a:uFillTx/>
                <a:latin typeface="等线 Light" panose="02010600030101010101" charset="-122"/>
                <a:ea typeface="等线 Light" panose="02010600030101010101" charset="-122"/>
                <a:cs typeface="+mj-cs"/>
              </a:rPr>
              <a:t>P2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highlight>
                  <a:srgbClr val="C0C0C0"/>
                </a:highlight>
                <a:uLnTx/>
                <a:uFillTx/>
                <a:latin typeface="等线 Light" panose="02010600030101010101" charset="-122"/>
                <a:ea typeface="等线 Light" panose="02010600030101010101" charset="-122"/>
                <a:cs typeface="+mj-cs"/>
              </a:rPr>
              <a:t>：评论</a:t>
            </a:r>
            <a:endParaRPr kumimoji="0" lang="en-US" altLang="zh-CN" sz="2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highlight>
                <a:srgbClr val="C0C0C0"/>
              </a:highlight>
              <a:uLnTx/>
              <a:uFillTx/>
              <a:latin typeface="等线 Light" panose="02010600030101010101" charset="-122"/>
              <a:ea typeface="等线 Light" panose="02010600030101010101" charset="-122"/>
              <a:cs typeface="+mj-cs"/>
            </a:endParaRPr>
          </a:p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highlight>
                  <a:srgbClr val="C0C0C0"/>
                </a:highlight>
                <a:uLnTx/>
                <a:uFillTx/>
                <a:latin typeface="等线 Light" panose="02010600030101010101" charset="-122"/>
                <a:ea typeface="等线 Light" panose="02010600030101010101" charset="-122"/>
                <a:cs typeface="+mj-cs"/>
              </a:rPr>
              <a:t>P3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highlight>
                  <a:srgbClr val="C0C0C0"/>
                </a:highlight>
                <a:uLnTx/>
                <a:uFillTx/>
                <a:latin typeface="等线 Light" panose="02010600030101010101" charset="-122"/>
                <a:ea typeface="等线 Light" panose="02010600030101010101" charset="-122"/>
                <a:cs typeface="+mj-cs"/>
              </a:rPr>
              <a:t>：建议</a:t>
            </a:r>
            <a:endParaRPr kumimoji="0" lang="zh-CN" altLang="en-US" sz="2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highlight>
                <a:srgbClr val="C0C0C0"/>
              </a:highlight>
              <a:uLnTx/>
              <a:uFillTx/>
              <a:latin typeface="等线 Light" panose="02010600030101010101" charset="-122"/>
              <a:ea typeface="等线 Light" panose="02010600030101010101" charset="-122"/>
              <a:cs typeface="+mj-cs"/>
            </a:endParaRPr>
          </a:p>
        </p:txBody>
      </p:sp>
      <p:sp>
        <p:nvSpPr>
          <p:cNvPr id="7" name="标题 1"/>
          <p:cNvSpPr txBox="1"/>
          <p:nvPr/>
        </p:nvSpPr>
        <p:spPr>
          <a:xfrm>
            <a:off x="7829870" y="3024923"/>
            <a:ext cx="3810224" cy="647634"/>
          </a:xfrm>
          <a:prstGeom prst="rect">
            <a:avLst/>
          </a:prstGeom>
        </p:spPr>
        <p:txBody>
          <a:bodyPr vert="horz" lIns="91412" tIns="45706" rIns="91412" bIns="4570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highlight>
                  <a:srgbClr val="C0C0C0"/>
                </a:highlight>
                <a:uLnTx/>
                <a:uFillTx/>
                <a:latin typeface="等线 Light" panose="02010600030101010101" charset="-122"/>
                <a:ea typeface="等线 Light" panose="02010600030101010101" charset="-122"/>
                <a:cs typeface="+mj-cs"/>
              </a:rPr>
              <a:t>5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highlight>
                  <a:srgbClr val="C0C0C0"/>
                </a:highlight>
                <a:uLnTx/>
                <a:uFillTx/>
                <a:latin typeface="等线 Light" panose="02010600030101010101" charset="-122"/>
                <a:ea typeface="等线 Light" panose="02010600030101010101" charset="-122"/>
                <a:cs typeface="+mj-cs"/>
              </a:rPr>
              <a:t>语气：正式，有理有据</a:t>
            </a:r>
            <a:endParaRPr kumimoji="0" lang="zh-CN" altLang="en-US" sz="2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highlight>
                <a:srgbClr val="C0C0C0"/>
              </a:highlight>
              <a:uLnTx/>
              <a:uFillTx/>
              <a:latin typeface="等线 Light" panose="02010600030101010101" charset="-122"/>
              <a:ea typeface="等线 Light" panose="02010600030101010101" charset="-122"/>
              <a:cs typeface="+mj-cs"/>
            </a:endParaRPr>
          </a:p>
        </p:txBody>
      </p:sp>
      <p:sp>
        <p:nvSpPr>
          <p:cNvPr id="13" name="TextBox 10"/>
          <p:cNvSpPr txBox="1"/>
          <p:nvPr/>
        </p:nvSpPr>
        <p:spPr>
          <a:xfrm>
            <a:off x="6656052" y="168777"/>
            <a:ext cx="3511502" cy="47587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lIns="65004" tIns="32502" rIns="65004" bIns="32502">
            <a:spAutoFit/>
          </a:bodyPr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665" b="1" i="0" u="none" strike="noStrike" kern="1200" cap="all" spc="0" normalizeH="0" baseline="0" noProof="0" dirty="0">
                <a:ln>
                  <a:noFill/>
                </a:ln>
                <a:solidFill>
                  <a:srgbClr val="0170C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咬文嚼字审题</a:t>
            </a:r>
            <a:endParaRPr kumimoji="0" lang="zh-CN" altLang="en-US" sz="2665" b="1" i="0" u="none" strike="noStrike" kern="1200" cap="all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cxnSp>
        <p:nvCxnSpPr>
          <p:cNvPr id="21" name="直接箭头连接符 20"/>
          <p:cNvCxnSpPr/>
          <p:nvPr/>
        </p:nvCxnSpPr>
        <p:spPr>
          <a:xfrm flipH="1">
            <a:off x="4446064" y="553294"/>
            <a:ext cx="3104560" cy="366933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/>
        </p:nvSpPr>
        <p:spPr>
          <a:xfrm>
            <a:off x="732675" y="267857"/>
            <a:ext cx="386899" cy="386899"/>
          </a:xfrm>
          <a:prstGeom prst="rect">
            <a:avLst/>
          </a:prstGeom>
          <a:solidFill>
            <a:srgbClr val="0170C1"/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gradFill>
                <a:gsLst>
                  <a:gs pos="0">
                    <a:srgbClr val="66CCFF"/>
                  </a:gs>
                  <a:gs pos="52000">
                    <a:prstClr val="white"/>
                  </a:gs>
                  <a:gs pos="100000">
                    <a:srgbClr val="0070C0"/>
                  </a:gs>
                </a:gsLst>
                <a:lin ang="0" scaled="1"/>
              </a:gra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481788" y="72032"/>
            <a:ext cx="479905" cy="479905"/>
          </a:xfrm>
          <a:prstGeom prst="rect">
            <a:avLst/>
          </a:prstGeom>
          <a:noFill/>
          <a:ln w="9525" cap="flat" cmpd="sng" algn="ctr">
            <a:solidFill>
              <a:srgbClr val="0170C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矩形: 圆角 13"/>
          <p:cNvSpPr/>
          <p:nvPr/>
        </p:nvSpPr>
        <p:spPr>
          <a:xfrm>
            <a:off x="2126827" y="4449633"/>
            <a:ext cx="2319237" cy="388757"/>
          </a:xfrm>
          <a:prstGeom prst="roundRect">
            <a:avLst>
              <a:gd name="adj" fmla="val 32160"/>
            </a:avLst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5" name="矩形: 圆角 14"/>
          <p:cNvSpPr/>
          <p:nvPr/>
        </p:nvSpPr>
        <p:spPr>
          <a:xfrm>
            <a:off x="675834" y="976284"/>
            <a:ext cx="1450994" cy="484352"/>
          </a:xfrm>
          <a:prstGeom prst="roundRect">
            <a:avLst>
              <a:gd name="adj" fmla="val 32160"/>
            </a:avLst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6" name="矩形: 圆角 15"/>
          <p:cNvSpPr/>
          <p:nvPr/>
        </p:nvSpPr>
        <p:spPr>
          <a:xfrm>
            <a:off x="648811" y="1545011"/>
            <a:ext cx="3518006" cy="388757"/>
          </a:xfrm>
          <a:prstGeom prst="roundRect">
            <a:avLst>
              <a:gd name="adj" fmla="val 32160"/>
            </a:avLst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7" name="矩形: 圆角 16"/>
          <p:cNvSpPr/>
          <p:nvPr/>
        </p:nvSpPr>
        <p:spPr>
          <a:xfrm>
            <a:off x="1947996" y="4922765"/>
            <a:ext cx="1450994" cy="388757"/>
          </a:xfrm>
          <a:prstGeom prst="roundRect">
            <a:avLst>
              <a:gd name="adj" fmla="val 32160"/>
            </a:avLst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5" name="矩形: 圆角 4"/>
          <p:cNvSpPr/>
          <p:nvPr/>
        </p:nvSpPr>
        <p:spPr>
          <a:xfrm>
            <a:off x="1993035" y="5402094"/>
            <a:ext cx="1450994" cy="388757"/>
          </a:xfrm>
          <a:prstGeom prst="roundRect">
            <a:avLst>
              <a:gd name="adj" fmla="val 32160"/>
            </a:avLst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1"/>
          <a:srcRect l="16578" t="23110" r="13477"/>
          <a:stretch>
            <a:fillRect/>
          </a:stretch>
        </p:blipFill>
        <p:spPr>
          <a:xfrm>
            <a:off x="5835960" y="3745211"/>
            <a:ext cx="4480867" cy="29649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/>
      <p:bldP spid="11" grpId="0"/>
      <p:bldP spid="7" grpId="0"/>
      <p:bldP spid="13" grpId="0" animBg="1"/>
      <p:bldP spid="25" grpId="0" bldLvl="0" animBg="1"/>
      <p:bldP spid="26" grpId="0" bldLvl="0" animBg="1"/>
      <p:bldP spid="14" grpId="0" animBg="1"/>
      <p:bldP spid="15" grpId="0" animBg="1"/>
      <p:bldP spid="16" grpId="0" animBg="1"/>
      <p:bldP spid="17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376438" y="166293"/>
            <a:ext cx="2782896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瓶颈：要点的挖掘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：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76439" y="798813"/>
            <a:ext cx="6325512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sz="2800" b="1" i="0" dirty="0">
                <a:solidFill>
                  <a:srgbClr val="000000"/>
                </a:solidFill>
                <a:effectLst/>
                <a:latin typeface="ui-sans-serif"/>
              </a:rPr>
              <a:t>P1</a:t>
            </a:r>
            <a:r>
              <a:rPr lang="zh-CN" altLang="en-US" sz="2800" b="1" i="0" dirty="0">
                <a:solidFill>
                  <a:srgbClr val="000000"/>
                </a:solidFill>
                <a:effectLst/>
                <a:latin typeface="ui-sans-serif"/>
              </a:rPr>
              <a:t>：</a:t>
            </a:r>
            <a:r>
              <a:rPr lang="en-US" altLang="zh-CN" sz="2800" b="1" i="0" dirty="0">
                <a:solidFill>
                  <a:srgbClr val="000000"/>
                </a:solidFill>
                <a:effectLst/>
                <a:latin typeface="ui-sans-serif"/>
              </a:rPr>
              <a:t> </a:t>
            </a:r>
            <a:r>
              <a:rPr lang="zh-CN" altLang="en-US" sz="2800" b="1" i="0" dirty="0">
                <a:solidFill>
                  <a:srgbClr val="000000"/>
                </a:solidFill>
                <a:effectLst/>
                <a:latin typeface="ui-sans-serif"/>
              </a:rPr>
              <a:t>描述调查结果（表格 </a:t>
            </a:r>
            <a:r>
              <a:rPr lang="en-US" altLang="zh-CN" sz="2800" b="1" i="0" dirty="0">
                <a:solidFill>
                  <a:srgbClr val="000000"/>
                </a:solidFill>
                <a:effectLst/>
                <a:latin typeface="ui-sans-serif"/>
              </a:rPr>
              <a:t>/ </a:t>
            </a:r>
            <a:r>
              <a:rPr lang="zh-CN" altLang="en-US" sz="2800" b="1" i="0" dirty="0">
                <a:solidFill>
                  <a:srgbClr val="000000"/>
                </a:solidFill>
                <a:effectLst/>
                <a:latin typeface="ui-sans-serif"/>
              </a:rPr>
              <a:t>数据呈现）</a:t>
            </a:r>
            <a:endParaRPr lang="en-US" altLang="zh-CN" sz="2800" b="1" i="0" dirty="0">
              <a:solidFill>
                <a:srgbClr val="000000"/>
              </a:solidFill>
              <a:effectLst/>
              <a:latin typeface="ui-sans-serif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90195" y="2532380"/>
            <a:ext cx="7133590" cy="34461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0" fontAlgn="auto">
              <a:lnSpc>
                <a:spcPts val="4360"/>
              </a:lnSpc>
            </a:pPr>
            <a:r>
              <a:rPr lang="en-US" altLang="zh-CN" sz="3600" b="1" i="0" dirty="0">
                <a:solidFill>
                  <a:srgbClr val="000000"/>
                </a:solidFill>
                <a:effectLst/>
                <a:latin typeface="ui-sans-serif"/>
              </a:rPr>
              <a:t>1  </a:t>
            </a:r>
            <a:r>
              <a:rPr lang="zh-CN" altLang="en-US" sz="2800" b="1" i="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ui-sans-serif"/>
              </a:rPr>
              <a:t>“调查背景”（谁、调查什么），</a:t>
            </a:r>
            <a:endParaRPr lang="zh-CN" altLang="en-US" sz="2800" b="1" i="0" dirty="0">
              <a:solidFill>
                <a:srgbClr val="FF0000"/>
              </a:solidFill>
              <a:effectLst/>
              <a:highlight>
                <a:srgbClr val="FFFF00"/>
              </a:highlight>
              <a:latin typeface="ui-sans-serif"/>
            </a:endParaRPr>
          </a:p>
          <a:p>
            <a:pPr indent="0" fontAlgn="auto">
              <a:lnSpc>
                <a:spcPts val="4360"/>
              </a:lnSpc>
            </a:pPr>
            <a:endParaRPr lang="en-US" altLang="zh-CN" sz="2800" b="1" i="0" dirty="0">
              <a:solidFill>
                <a:srgbClr val="FF0000"/>
              </a:solidFill>
              <a:effectLst/>
              <a:highlight>
                <a:srgbClr val="FFFF00"/>
              </a:highlight>
              <a:latin typeface="ui-sans-serif"/>
            </a:endParaRPr>
          </a:p>
          <a:p>
            <a:pPr indent="0" fontAlgn="auto">
              <a:lnSpc>
                <a:spcPts val="4360"/>
              </a:lnSpc>
            </a:pPr>
            <a:r>
              <a:rPr lang="en-US" altLang="zh-CN" sz="2800" b="1" i="0" dirty="0">
                <a:solidFill>
                  <a:srgbClr val="000000"/>
                </a:solidFill>
                <a:effectLst/>
                <a:latin typeface="ui-sans-serif"/>
              </a:rPr>
              <a:t>2  </a:t>
            </a:r>
            <a:r>
              <a:rPr lang="zh-CN" altLang="en-US" sz="2800" b="1" i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ui-sans-serif"/>
              </a:rPr>
              <a:t>“各动机数据”（从多到少</a:t>
            </a:r>
            <a:r>
              <a:rPr lang="zh-CN" altLang="en-US" sz="2800" b="1" i="0" dirty="0">
                <a:solidFill>
                  <a:srgbClr val="000000"/>
                </a:solidFill>
                <a:effectLst/>
                <a:latin typeface="ui-sans-serif"/>
              </a:rPr>
              <a:t> </a:t>
            </a:r>
            <a:r>
              <a:rPr lang="en-US" altLang="zh-CN" sz="2800" b="1" i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ui-sans-serif"/>
              </a:rPr>
              <a:t>/ </a:t>
            </a:r>
            <a:r>
              <a:rPr lang="zh-CN" altLang="en-US" sz="2800" b="1" i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ui-sans-serif"/>
              </a:rPr>
              <a:t>从主到次）</a:t>
            </a:r>
            <a:r>
              <a:rPr lang="zh-CN" altLang="en-US" sz="2800" b="1" i="0" dirty="0">
                <a:solidFill>
                  <a:srgbClr val="000000"/>
                </a:solidFill>
                <a:effectLst/>
                <a:latin typeface="ui-sans-serif"/>
              </a:rPr>
              <a:t>，</a:t>
            </a:r>
            <a:endParaRPr lang="zh-CN" altLang="en-US" sz="2800" b="1" i="0" dirty="0">
              <a:solidFill>
                <a:srgbClr val="000000"/>
              </a:solidFill>
              <a:effectLst/>
              <a:latin typeface="ui-sans-serif"/>
            </a:endParaRPr>
          </a:p>
          <a:p>
            <a:pPr indent="0" fontAlgn="auto">
              <a:lnSpc>
                <a:spcPts val="4360"/>
              </a:lnSpc>
            </a:pPr>
            <a:endParaRPr lang="en-US" altLang="zh-CN" sz="2800" b="1" i="0" dirty="0">
              <a:solidFill>
                <a:srgbClr val="000000"/>
              </a:solidFill>
              <a:effectLst/>
              <a:latin typeface="ui-sans-serif"/>
            </a:endParaRPr>
          </a:p>
          <a:p>
            <a:pPr indent="0" fontAlgn="auto">
              <a:lnSpc>
                <a:spcPts val="436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ui-sans-serif"/>
              </a:rPr>
              <a:t>3</a:t>
            </a:r>
            <a:r>
              <a:rPr lang="zh-CN" altLang="en-US" sz="2800" b="1" i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ui-sans-serif"/>
              </a:rPr>
              <a:t>“对比差异”（突出最明显的数量区别），</a:t>
            </a:r>
            <a:r>
              <a:rPr lang="en-US" altLang="zh-CN" sz="2800" b="1" i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ui-sans-serif"/>
              </a:rPr>
              <a:t>   </a:t>
            </a:r>
            <a:endParaRPr lang="en-US" altLang="zh-CN" sz="2800" b="1" i="0" dirty="0">
              <a:solidFill>
                <a:srgbClr val="000000"/>
              </a:solidFill>
              <a:effectLst/>
              <a:highlight>
                <a:srgbClr val="00FF00"/>
              </a:highlight>
              <a:latin typeface="ui-sans-serif"/>
            </a:endParaRPr>
          </a:p>
          <a:p>
            <a:pPr indent="0" fontAlgn="auto">
              <a:lnSpc>
                <a:spcPts val="4360"/>
              </a:lnSpc>
            </a:pPr>
            <a:r>
              <a:rPr lang="en-US" altLang="zh-CN" sz="2800" b="1" i="0" dirty="0">
                <a:solidFill>
                  <a:srgbClr val="7030A0"/>
                </a:solidFill>
                <a:effectLst/>
                <a:latin typeface="ui-sans-serif"/>
              </a:rPr>
              <a:t>    </a:t>
            </a:r>
            <a:r>
              <a:rPr lang="zh-CN" altLang="en-US" sz="2800" b="1" i="0" dirty="0">
                <a:solidFill>
                  <a:srgbClr val="7030A0"/>
                </a:solidFill>
                <a:effectLst/>
                <a:latin typeface="ui-sans-serif"/>
              </a:rPr>
              <a:t>避免罗列数字</a:t>
            </a:r>
            <a:endParaRPr lang="zh-CN" altLang="en-US" sz="2800" b="1" dirty="0">
              <a:solidFill>
                <a:srgbClr val="7030A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76438" y="1554596"/>
            <a:ext cx="2769847" cy="76944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i-sans-serif"/>
                <a:ea typeface="等线" panose="02010600030101010101" charset="-122"/>
                <a:cs typeface="+mn-cs"/>
              </a:rPr>
              <a:t>思维指导：</a:t>
            </a:r>
            <a:endParaRPr lang="zh-CN" altLang="en-US" sz="2400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17357" y="166293"/>
            <a:ext cx="1305191" cy="180963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rcRect l="16578" t="23110" r="13477"/>
          <a:stretch>
            <a:fillRect/>
          </a:stretch>
        </p:blipFill>
        <p:spPr>
          <a:xfrm>
            <a:off x="7506970" y="2661285"/>
            <a:ext cx="4552315" cy="318833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259172" y="125934"/>
          <a:ext cx="11673656" cy="6362968"/>
        </p:xfrm>
        <a:graphic>
          <a:graphicData uri="http://schemas.openxmlformats.org/drawingml/2006/table">
            <a:tbl>
              <a:tblPr/>
              <a:tblGrid>
                <a:gridCol w="2872785"/>
                <a:gridCol w="2635516"/>
                <a:gridCol w="6165355"/>
              </a:tblGrid>
              <a:tr h="33819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句型结构</a:t>
                      </a:r>
                      <a:endParaRPr lang="zh-CN" altLang="en-US" sz="16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25" marR="57825" marT="30117" marB="30117" anchor="ctr">
                    <a:lnL w="12700" cap="flat" cmpd="sng" algn="ctr">
                      <a:solidFill>
                        <a:srgbClr val="B075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75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汉语描述</a:t>
                      </a:r>
                      <a:endParaRPr lang="zh-CN" altLang="en-US" sz="1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328" marR="57825" marT="30117" marB="30117" anchor="ctr">
                    <a:lnL w="12700" cap="flat" cmpd="sng" algn="ctr">
                      <a:solidFill>
                        <a:srgbClr val="B075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75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英语表达</a:t>
                      </a:r>
                      <a:endParaRPr lang="zh-CN" altLang="en-US" sz="16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328" marR="57825" marT="30117" marB="30117" anchor="ctr">
                    <a:lnL w="12700" cap="flat" cmpd="sng" algn="ctr">
                      <a:solidFill>
                        <a:srgbClr val="B075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75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9129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 b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carry out 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survey among sb. </a:t>
                      </a:r>
                      <a:r>
                        <a:rPr lang="en-US" sz="1800" b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 find out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25" marR="57825" marT="30117" marB="301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总起，交代 “我对 </a:t>
                      </a:r>
                      <a:r>
                        <a:rPr lang="en-US" altLang="zh-CN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</a:t>
                      </a:r>
                      <a:r>
                        <a:rPr lang="zh-CN" alt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名同学进行调查，目的是了解他们参观博物馆的动机”</a:t>
                      </a:r>
                      <a:endParaRPr lang="zh-CN" alt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328" marR="57825" marT="30117" marB="301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Recently, I carried out a survey among 48 classmates to find out their motivations for visiting museums.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328" marR="57825" marT="30117" marB="301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9129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most common reason is...; [</a:t>
                      </a:r>
                      <a:r>
                        <a:rPr lang="zh-CN" alt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数量</a:t>
                      </a:r>
                      <a:r>
                        <a:rPr lang="en-US" altLang="zh-C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 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students choose this, </a:t>
                      </a:r>
                      <a:r>
                        <a:rPr lang="en-US" sz="1800" b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accounting for... 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of the total.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25" marR="57825" marT="30117" marB="301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分述占比最高的动机：“最常见的原因是课堂活动或作业，</a:t>
                      </a:r>
                      <a:r>
                        <a:rPr lang="en-US" altLang="zh-CN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</a:t>
                      </a:r>
                      <a:r>
                        <a:rPr lang="zh-CN" alt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名学生选择这一项，占总数的近三分之二”</a:t>
                      </a:r>
                      <a:endParaRPr lang="zh-CN" alt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328" marR="57825" marT="30117" marB="301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most common reason is class activities or homework: 31 students choose this, accounting for nearly two-thirds of the total.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328" marR="57825" marT="30117" marB="301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9129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 b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Followed by..., 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zh-CN" alt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数量</a:t>
                      </a:r>
                      <a:r>
                        <a:rPr lang="en-US" altLang="zh-C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 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classmates said they... because...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25" marR="57825" marT="30117" marB="301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分述次高的动机：“其次是个人兴趣，</a:t>
                      </a:r>
                      <a:r>
                        <a:rPr lang="en-US" altLang="zh-CN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</a:t>
                      </a:r>
                      <a:r>
                        <a:rPr lang="zh-CN" alt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名同学表示他们参观博物馆只是因为对展品好奇”</a:t>
                      </a:r>
                      <a:endParaRPr lang="zh-CN" alt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328" marR="57825" marT="30117" marB="301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Followed by personal interest: 10 classmates said they visit museums simply because they are curious about the exhibits.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328" marR="57825" marT="30117" marB="301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4233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 b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Only [</a:t>
                      </a:r>
                      <a:r>
                        <a:rPr lang="zh-CN" altLang="en-US" sz="1800" b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数量</a:t>
                      </a:r>
                      <a:r>
                        <a:rPr lang="en-US" altLang="zh-CN" sz="1800" b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 </a:t>
                      </a:r>
                      <a:r>
                        <a:rPr lang="en-US" sz="1800" b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students go to..., 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and </a:t>
                      </a:r>
                      <a:r>
                        <a:rPr lang="en-US" sz="1800" b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least popular reason is "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..." — </a:t>
                      </a:r>
                      <a:r>
                        <a:rPr lang="en-US" sz="1800" b="1" dirty="0">
                          <a:solidFill>
                            <a:srgbClr val="7030A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merely</a:t>
                      </a:r>
                      <a:r>
                        <a:rPr lang="en-US" sz="1800" dirty="0">
                          <a:solidFill>
                            <a:srgbClr val="7030A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zh-CN" alt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数量</a:t>
                      </a:r>
                      <a:r>
                        <a:rPr lang="en-US" altLang="zh-C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 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student mentioned it.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25" marR="57825" marT="30117" marB="301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分述占比低的两个动机：“只有 </a:t>
                      </a:r>
                      <a:r>
                        <a:rPr lang="en-US" altLang="zh-CN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</a:t>
                      </a:r>
                      <a:r>
                        <a:rPr lang="zh-CN" alt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名学生是陪同亲友去的，最不受欢迎的原因是‘换种消遣方式’</a:t>
                      </a:r>
                      <a:r>
                        <a:rPr lang="en-US" altLang="zh-CN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—— </a:t>
                      </a:r>
                      <a:r>
                        <a:rPr lang="zh-CN" alt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仅 </a:t>
                      </a:r>
                      <a:r>
                        <a:rPr lang="en-US" altLang="zh-CN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zh-CN" alt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名学生提到这一点”</a:t>
                      </a:r>
                      <a:endParaRPr lang="zh-CN" alt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328" marR="57825" marT="30117" marB="301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Only 6 students go to accompany their relatives or friends, and the least popular reason is "finding a new way to relax" — merely 1 student mentioned it.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328" marR="57825" marT="30117" marB="301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4233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 b="1" dirty="0">
                          <a:solidFill>
                            <a:srgbClr val="7030A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There is a striking difference between... and...: 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zh-CN" alt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数量</a:t>
                      </a:r>
                      <a:r>
                        <a:rPr lang="en-US" altLang="zh-C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 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more students... than...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25" marR="57825" marT="30117" marB="301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对比最主要和最次要动机的差异：“最主要原因和最次要原因之间存在显著差异：为学校任务参观博物馆的学生比为放松去的多 </a:t>
                      </a:r>
                      <a:r>
                        <a:rPr lang="en-US" altLang="zh-CN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</a:t>
                      </a:r>
                      <a:r>
                        <a:rPr lang="zh-CN" alt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人”</a:t>
                      </a:r>
                      <a:endParaRPr lang="zh-CN" alt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328" marR="57825" marT="30117" marB="301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There is a striking difference between the top reason and the least one: 30 more students visit museums for school tasks than for relaxation.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328" marR="57825" marT="30117" marB="301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771775" y="1825625"/>
            <a:ext cx="12192000" cy="0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br>
              <a:rPr kumimoji="0" lang="zh-CN" altLang="zh-CN" sz="1200" b="0" i="0" u="none" strike="noStrike" cap="none" normalizeH="0" baseline="0">
                <a:ln>
                  <a:noFill/>
                </a:ln>
                <a:solidFill>
                  <a:srgbClr val="1F2329"/>
                </a:solidFill>
                <a:effectLst/>
                <a:latin typeface="Arial" panose="020B0604020202020204" pitchFamily="34" charset="0"/>
                <a:ea typeface="ui-sans-serif"/>
              </a:rPr>
            </a:b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矩形: 圆角 5"/>
          <p:cNvSpPr/>
          <p:nvPr/>
        </p:nvSpPr>
        <p:spPr>
          <a:xfrm>
            <a:off x="5817379" y="577811"/>
            <a:ext cx="6115449" cy="86952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: 圆角 6"/>
          <p:cNvSpPr/>
          <p:nvPr/>
        </p:nvSpPr>
        <p:spPr>
          <a:xfrm>
            <a:off x="5810050" y="1711929"/>
            <a:ext cx="6115449" cy="86952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: 圆角 7"/>
          <p:cNvSpPr/>
          <p:nvPr/>
        </p:nvSpPr>
        <p:spPr>
          <a:xfrm>
            <a:off x="5810049" y="2852981"/>
            <a:ext cx="6115449" cy="86952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: 圆角 8"/>
          <p:cNvSpPr/>
          <p:nvPr/>
        </p:nvSpPr>
        <p:spPr>
          <a:xfrm>
            <a:off x="5810048" y="4100415"/>
            <a:ext cx="6115449" cy="86952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: 圆角 9"/>
          <p:cNvSpPr/>
          <p:nvPr/>
        </p:nvSpPr>
        <p:spPr>
          <a:xfrm>
            <a:off x="5817379" y="5410667"/>
            <a:ext cx="6115449" cy="86952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376438" y="166293"/>
            <a:ext cx="2782896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瓶颈：要点的挖掘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：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76438" y="798813"/>
            <a:ext cx="10202129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i-sans-serif"/>
                <a:ea typeface="等线" panose="02010600030101010101" charset="-122"/>
                <a:cs typeface="+mn-cs"/>
              </a:rPr>
              <a:t>P2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i-sans-serif"/>
                <a:ea typeface="等线" panose="02010600030101010101" charset="-122"/>
                <a:cs typeface="+mn-cs"/>
              </a:rPr>
              <a:t>：评论调查结果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i-sans-serif"/>
                <a:ea typeface="等线" panose="02010600030101010101" charset="-122"/>
                <a:cs typeface="+mn-cs"/>
              </a:rPr>
              <a:t>:“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ui-sans-serif"/>
                <a:ea typeface="等线" panose="02010600030101010101" charset="-122"/>
                <a:cs typeface="+mn-cs"/>
              </a:rPr>
              <a:t>肯定合理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i-sans-serif"/>
                <a:ea typeface="等线" panose="02010600030101010101" charset="-122"/>
                <a:cs typeface="+mn-cs"/>
              </a:rPr>
              <a:t>+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FFFF"/>
                </a:highlight>
                <a:uLnTx/>
                <a:uFillTx/>
                <a:latin typeface="ui-sans-serif"/>
                <a:ea typeface="等线" panose="02010600030101010101" charset="-122"/>
                <a:cs typeface="+mn-cs"/>
              </a:rPr>
              <a:t>指出不足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i-sans-serif"/>
                <a:ea typeface="等线" panose="02010600030101010101" charset="-122"/>
                <a:cs typeface="+mn-cs"/>
              </a:rPr>
              <a:t>+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FF00"/>
                </a:highlight>
                <a:uLnTx/>
                <a:uFillTx/>
                <a:latin typeface="ui-sans-serif"/>
                <a:ea typeface="等线" panose="02010600030101010101" charset="-122"/>
                <a:cs typeface="+mn-cs"/>
              </a:rPr>
              <a:t>表达感受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i-sans-serif"/>
                <a:ea typeface="等线" panose="02010600030101010101" charset="-122"/>
                <a:cs typeface="+mn-cs"/>
              </a:rPr>
              <a:t>” 三层逻辑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i-sans-serif"/>
              <a:ea typeface="等线" panose="02010600030101010101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42170" y="2399524"/>
            <a:ext cx="6173614" cy="40450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 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评论不能脱离数据！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600" b="1" dirty="0">
                <a:latin typeface="等线" panose="02010600030101010101" charset="-122"/>
                <a:ea typeface="等线" panose="02010600030101010101" charset="-122"/>
              </a:rPr>
              <a:t>2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先从数据中找 “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FFFF00"/>
                </a:highlight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积极点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”（如课堂任务体现学习价值）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600" b="1" dirty="0">
                <a:latin typeface="等线" panose="02010600030101010101" charset="-122"/>
                <a:ea typeface="等线" panose="02010600030101010101" charset="-122"/>
              </a:rPr>
              <a:t>3 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再找 “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00FFFF"/>
                </a:highlight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待改进点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”（如主动兴趣少、休闲认知弱）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600" b="1" dirty="0">
                <a:latin typeface="等线" panose="02010600030101010101" charset="-122"/>
                <a:ea typeface="等线" panose="02010600030101010101" charset="-122"/>
              </a:rPr>
              <a:t>3 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最后用 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00FF00"/>
                </a:highlight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“感受”（遗憾、期待）衔接，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让评论有温度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76438" y="1554596"/>
            <a:ext cx="2769847" cy="76944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i-sans-serif"/>
                <a:ea typeface="等线" panose="02010600030101010101" charset="-122"/>
                <a:cs typeface="+mn-cs"/>
              </a:rPr>
              <a:t>思维指导：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88172" y="166293"/>
            <a:ext cx="1305191" cy="180963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rcRect l="16578" t="23110" r="13477"/>
          <a:stretch>
            <a:fillRect/>
          </a:stretch>
        </p:blipFill>
        <p:spPr>
          <a:xfrm>
            <a:off x="6649831" y="2535961"/>
            <a:ext cx="5587874" cy="369744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251871" y="87608"/>
          <a:ext cx="11624378" cy="6324142"/>
        </p:xfrm>
        <a:graphic>
          <a:graphicData uri="http://schemas.openxmlformats.org/drawingml/2006/table">
            <a:tbl>
              <a:tblPr/>
              <a:tblGrid>
                <a:gridCol w="1149844"/>
                <a:gridCol w="3225039"/>
                <a:gridCol w="7249495"/>
              </a:tblGrid>
              <a:tr h="36427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思维逻辑</a:t>
                      </a:r>
                      <a:endParaRPr lang="zh-CN" altLang="en-US" sz="1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14" marR="62014" marT="32299" marB="322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汉语表达（紧扣数据的评论）</a:t>
                      </a:r>
                      <a:endParaRPr lang="zh-CN" altLang="en-US" sz="1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438" marR="62014" marT="32299" marB="322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英语表达</a:t>
                      </a:r>
                      <a:endParaRPr lang="zh-CN" altLang="en-US" sz="18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438" marR="62014" marT="32299" marB="322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</a:tr>
              <a:tr h="225701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肯定</a:t>
                      </a:r>
                      <a:endParaRPr lang="en-US" altLang="zh-CN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积极点</a:t>
                      </a:r>
                      <a:endParaRPr lang="zh-CN" altLang="en-US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14" marR="62014" marT="32299" marB="322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从调查结果中，我们首先能看到积极的一面：大多数同学把博物馆和学习联系起来 </a:t>
                      </a:r>
                      <a:r>
                        <a:rPr lang="en-US" altLang="zh-C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—— </a:t>
                      </a:r>
                      <a:r>
                        <a:rPr lang="zh-CN" alt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为课堂活动去参观有助于他们把课本知识和实物展品联系起来，这是加深理解的好方法。</a:t>
                      </a:r>
                      <a:endParaRPr lang="zh-CN" altLang="en-US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438" marR="62014" marT="32299" marB="322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From the survey results, we can see something positive first: most students link museums with learning — visiting for class activities helps them connect textbook knowledge with real exhibits, which is a good way to deepen understanding.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438" marR="62014" marT="32299" marB="322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</a:tr>
              <a:tr h="225701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指出不足</a:t>
                      </a:r>
                      <a:endParaRPr lang="zh-CN" altLang="en-US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14" marR="62014" marT="32299" marB="322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然而，也存在明显的不足。只有 </a:t>
                      </a:r>
                      <a:r>
                        <a:rPr lang="en-US" altLang="zh-C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</a:t>
                      </a:r>
                      <a:r>
                        <a:rPr lang="zh-CN" alt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名同学是出于个人兴趣去的，这意味着我们大多数人没有主动去探索博物馆的乐趣；此外，仅 </a:t>
                      </a:r>
                      <a:r>
                        <a:rPr lang="en-US" altLang="zh-C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zh-CN" alt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名同学把博物馆当作放松的地方，说明我们没注意到它们的 “休闲价值”。</a:t>
                      </a:r>
                      <a:endParaRPr lang="zh-CN" altLang="en-US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438" marR="62014" marT="32299" marB="322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However, there are also obvious shortcomings. Only 10 students go out of personal interest, meaning most of us don’t take the initiative to explore museums’ fun; besides, merely 1 student sees museums as a relaxation place, showing we fail to notice their "leisure value".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438" marR="62014" marT="32299" marB="322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</a:tr>
              <a:tr h="1445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表达感受</a:t>
                      </a:r>
                      <a:endParaRPr lang="zh-CN" altLang="en-US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14" marR="62014" marT="32299" marB="322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有点可惜的是，博物馆大多被看作是 “作业场所”，而非 “兴趣或放松的地方”。我希望这种情况能尽快改变。</a:t>
                      </a:r>
                      <a:endParaRPr lang="zh-CN" altLang="en-US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438" marR="62014" marT="32299" marB="322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It’s a little pity that museums are mostly seen as a "homework place" rather than a "place for interest or relaxation". I hope this can change soon.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438" marR="62014" marT="32299" marB="322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</a:tr>
            </a:tbl>
          </a:graphicData>
        </a:graphic>
      </p:graphicFrame>
      <p:sp>
        <p:nvSpPr>
          <p:cNvPr id="8" name="矩形: 圆角 7"/>
          <p:cNvSpPr/>
          <p:nvPr/>
        </p:nvSpPr>
        <p:spPr>
          <a:xfrm>
            <a:off x="4711338" y="523056"/>
            <a:ext cx="6902090" cy="195732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: 圆角 8"/>
          <p:cNvSpPr/>
          <p:nvPr/>
        </p:nvSpPr>
        <p:spPr>
          <a:xfrm>
            <a:off x="4596354" y="2814918"/>
            <a:ext cx="6902090" cy="191587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: 圆角 9"/>
          <p:cNvSpPr/>
          <p:nvPr/>
        </p:nvSpPr>
        <p:spPr>
          <a:xfrm>
            <a:off x="4656584" y="4991023"/>
            <a:ext cx="7017073" cy="128384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376438" y="166293"/>
            <a:ext cx="2782896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瓶颈：要点的挖掘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：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76438" y="798813"/>
            <a:ext cx="10202129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i-sans-serif"/>
                <a:ea typeface="等线" panose="02010600030101010101" charset="-122"/>
                <a:cs typeface="+mn-cs"/>
              </a:rPr>
              <a:t>P3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i-sans-serif"/>
                <a:ea typeface="等线" panose="02010600030101010101" charset="-122"/>
                <a:cs typeface="+mn-cs"/>
              </a:rPr>
              <a:t>：提出建议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i-sans-serif"/>
                <a:ea typeface="等线" panose="02010600030101010101" charset="-122"/>
                <a:cs typeface="+mn-cs"/>
              </a:rPr>
              <a:t>——“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FF00"/>
                </a:highlight>
                <a:uLnTx/>
                <a:uFillTx/>
                <a:latin typeface="ui-sans-serif"/>
                <a:ea typeface="等线" panose="02010600030101010101" charset="-122"/>
                <a:cs typeface="+mn-cs"/>
              </a:rPr>
              <a:t>分主体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i-sans-serif"/>
                <a:ea typeface="等线" panose="02010600030101010101" charset="-122"/>
                <a:cs typeface="+mn-cs"/>
              </a:rPr>
              <a:t>+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FFFF"/>
                </a:highlight>
                <a:uLnTx/>
                <a:uFillTx/>
                <a:latin typeface="ui-sans-serif"/>
                <a:ea typeface="等线" panose="02010600030101010101" charset="-122"/>
                <a:cs typeface="+mn-cs"/>
              </a:rPr>
              <a:t>对应问题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i-sans-serif"/>
                <a:ea typeface="等线" panose="02010600030101010101" charset="-122"/>
                <a:cs typeface="+mn-cs"/>
              </a:rPr>
              <a:t>+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ui-sans-serif"/>
                <a:ea typeface="等线" panose="02010600030101010101" charset="-122"/>
                <a:cs typeface="+mn-cs"/>
              </a:rPr>
              <a:t>可操作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i-sans-serif"/>
                <a:ea typeface="等线" panose="02010600030101010101" charset="-122"/>
                <a:cs typeface="+mn-cs"/>
              </a:rPr>
              <a:t>” 原则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i-sans-serif"/>
              <a:ea typeface="等线" panose="02010600030101010101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42170" y="2399524"/>
            <a:ext cx="6173614" cy="28623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建议必须 “针对前面的不足”，且对 “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学校</a:t>
            </a:r>
            <a:r>
              <a:rPr lang="zh-CN" altLang="en-US" sz="3600" b="1" dirty="0">
                <a:solidFill>
                  <a:prstClr val="black"/>
                </a:solidFill>
                <a:highlight>
                  <a:srgbClr val="00FF00"/>
                </a:highlight>
                <a:latin typeface="等线" panose="02010600030101010101" charset="-122"/>
                <a:ea typeface="等线" panose="02010600030101010101" charset="-122"/>
              </a:rPr>
              <a:t>提建议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600" b="1" dirty="0">
                <a:solidFill>
                  <a:prstClr val="black"/>
                </a:solidFill>
                <a:latin typeface="等线" panose="02010600030101010101" charset="-122"/>
                <a:ea typeface="等线" panose="02010600030101010101" charset="-122"/>
              </a:rPr>
              <a:t>2 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每个建议要写清 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“做什么”“解决什么问题”，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拒绝空泛的 “多去博物馆”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76438" y="1554596"/>
            <a:ext cx="2769847" cy="76944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i-sans-serif"/>
                <a:ea typeface="等线" panose="02010600030101010101" charset="-122"/>
                <a:cs typeface="+mn-cs"/>
              </a:rPr>
              <a:t>思维指导：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71407" y="166293"/>
            <a:ext cx="1305191" cy="180963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rcRect l="16578" t="23110" r="13477"/>
          <a:stretch>
            <a:fillRect/>
          </a:stretch>
        </p:blipFill>
        <p:spPr>
          <a:xfrm>
            <a:off x="6649831" y="2535961"/>
            <a:ext cx="5587874" cy="369744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328527" y="350429"/>
          <a:ext cx="11547722" cy="6252963"/>
        </p:xfrm>
        <a:graphic>
          <a:graphicData uri="http://schemas.openxmlformats.org/drawingml/2006/table">
            <a:tbl>
              <a:tblPr/>
              <a:tblGrid>
                <a:gridCol w="1779521"/>
                <a:gridCol w="2557035"/>
                <a:gridCol w="1861652"/>
                <a:gridCol w="5349514"/>
              </a:tblGrid>
              <a:tr h="41317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 b="1" dirty="0">
                          <a:effectLst/>
                        </a:rPr>
                        <a:t>调查核心问题</a:t>
                      </a:r>
                      <a:endParaRPr lang="zh-CN" altLang="en-US" sz="1800" b="1" dirty="0">
                        <a:effectLst/>
                      </a:endParaRPr>
                    </a:p>
                  </a:txBody>
                  <a:tcPr marL="71139" marR="71139" marT="37052" marB="370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 b="1" dirty="0">
                          <a:effectLst/>
                        </a:rPr>
                        <a:t>调查核心问题</a:t>
                      </a:r>
                      <a:endParaRPr lang="zh-CN" altLang="en-US" sz="1800" b="1" dirty="0">
                        <a:effectLst/>
                      </a:endParaRPr>
                    </a:p>
                  </a:txBody>
                  <a:tcPr marL="103744" marR="71139" marT="37052" marB="370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 b="1" dirty="0">
                          <a:effectLst/>
                        </a:rPr>
                        <a:t>学校解决措施</a:t>
                      </a:r>
                      <a:endParaRPr lang="zh-CN" altLang="en-US" sz="1800" b="1" dirty="0">
                        <a:effectLst/>
                      </a:endParaRPr>
                    </a:p>
                  </a:txBody>
                  <a:tcPr marL="103744" marR="71139" marT="37052" marB="370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 b="1">
                          <a:effectLst/>
                        </a:rPr>
                        <a:t>学校解决措施（英语）</a:t>
                      </a:r>
                      <a:endParaRPr lang="zh-CN" altLang="en-US" sz="1800" b="1">
                        <a:effectLst/>
                      </a:endParaRPr>
                    </a:p>
                  </a:txBody>
                  <a:tcPr marL="103744" marR="71139" marT="37052" marB="370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</a:tr>
              <a:tr h="163991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800">
                          <a:effectLst/>
                        </a:rPr>
                        <a:t>近 </a:t>
                      </a:r>
                      <a:r>
                        <a:rPr lang="en-US" altLang="zh-CN" sz="1800">
                          <a:effectLst/>
                        </a:rPr>
                        <a:t>2/3 </a:t>
                      </a:r>
                      <a:r>
                        <a:rPr lang="zh-CN" altLang="en-US" sz="1800">
                          <a:effectLst/>
                        </a:rPr>
                        <a:t>学生（</a:t>
                      </a:r>
                      <a:r>
                        <a:rPr lang="en-US" altLang="zh-CN" sz="1800">
                          <a:effectLst/>
                        </a:rPr>
                        <a:t>31 </a:t>
                      </a:r>
                      <a:r>
                        <a:rPr lang="zh-CN" altLang="en-US" sz="1800">
                          <a:effectLst/>
                        </a:rPr>
                        <a:t>人）因作业被动参观，仅 </a:t>
                      </a:r>
                      <a:r>
                        <a:rPr lang="en-US" altLang="zh-CN" sz="1800">
                          <a:effectLst/>
                        </a:rPr>
                        <a:t>10 </a:t>
                      </a:r>
                      <a:r>
                        <a:rPr lang="zh-CN" altLang="en-US" sz="1800">
                          <a:effectLst/>
                        </a:rPr>
                        <a:t>人因兴趣，作业成被动参观推手</a:t>
                      </a:r>
                      <a:endParaRPr lang="zh-CN" altLang="en-US" sz="1800">
                        <a:effectLst/>
                      </a:endParaRPr>
                    </a:p>
                  </a:txBody>
                  <a:tcPr marL="71139" marR="71139" marT="37052" marB="370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 dirty="0">
                          <a:effectLst/>
                        </a:rPr>
                        <a:t>Nearly 2/3 students (31) visit passively for assignments; only 10 for interest—assignments drive passivity</a:t>
                      </a:r>
                      <a:endParaRPr lang="en-US" sz="1800" dirty="0">
                        <a:effectLst/>
                      </a:endParaRPr>
                    </a:p>
                  </a:txBody>
                  <a:tcPr marL="103744" marR="71139" marT="37052" marB="370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800">
                          <a:effectLst/>
                        </a:rPr>
                        <a:t>优化作业：取消单一报告，改兴趣任务（如分享展品故事），激活主动意愿</a:t>
                      </a:r>
                      <a:endParaRPr lang="zh-CN" altLang="en-US" sz="1800">
                        <a:effectLst/>
                      </a:endParaRPr>
                    </a:p>
                  </a:txBody>
                  <a:tcPr marL="103744" marR="71139" marT="37052" marB="370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dirty="0">
                          <a:effectLst/>
                        </a:rPr>
                        <a:t>Optimize assignments: Replace single reports with interest tasks (e.g., sharing exhibit stories) to boost initiative</a:t>
                      </a:r>
                      <a:endParaRPr lang="en-US" sz="2400" dirty="0">
                        <a:effectLst/>
                      </a:endParaRPr>
                    </a:p>
                  </a:txBody>
                  <a:tcPr marL="103744" marR="71139" marT="37052" marB="370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</a:tr>
              <a:tr h="225328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800">
                          <a:effectLst/>
                        </a:rPr>
                        <a:t>仅 </a:t>
                      </a:r>
                      <a:r>
                        <a:rPr lang="en-US" altLang="zh-CN" sz="1800">
                          <a:effectLst/>
                        </a:rPr>
                        <a:t>1 </a:t>
                      </a:r>
                      <a:r>
                        <a:rPr lang="zh-CN" altLang="en-US" sz="1800">
                          <a:effectLst/>
                        </a:rPr>
                        <a:t>人因消遣参观，学校未连休闲需求，学生误认博物馆仅能学习</a:t>
                      </a:r>
                      <a:endParaRPr lang="zh-CN" altLang="en-US" sz="1800">
                        <a:effectLst/>
                      </a:endParaRPr>
                    </a:p>
                  </a:txBody>
                  <a:tcPr marL="71139" marR="71139" marT="37052" marB="370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 dirty="0">
                          <a:effectLst/>
                        </a:rPr>
                        <a:t>Only 1 student visits for relaxation; schools lack leisure links—students think museums are only for learning</a:t>
                      </a:r>
                      <a:endParaRPr lang="en-US" sz="1800" dirty="0">
                        <a:effectLst/>
                      </a:endParaRPr>
                    </a:p>
                  </a:txBody>
                  <a:tcPr marL="103744" marR="71139" marT="37052" marB="370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800" dirty="0">
                          <a:effectLst/>
                        </a:rPr>
                        <a:t>联合博物馆办开放日：设友好体验板块，自愿参与 </a:t>
                      </a:r>
                      <a:r>
                        <a:rPr lang="en-US" altLang="zh-CN" sz="1800" dirty="0">
                          <a:effectLst/>
                        </a:rPr>
                        <a:t>+ </a:t>
                      </a:r>
                      <a:r>
                        <a:rPr lang="zh-CN" altLang="en-US" sz="1800" dirty="0">
                          <a:effectLst/>
                        </a:rPr>
                        <a:t>分享趣事，凸显休闲属性</a:t>
                      </a:r>
                      <a:endParaRPr lang="zh-CN" altLang="en-US" sz="1800" dirty="0">
                        <a:effectLst/>
                      </a:endParaRPr>
                    </a:p>
                  </a:txBody>
                  <a:tcPr marL="103744" marR="71139" marT="37052" marB="370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dirty="0">
                          <a:effectLst/>
                        </a:rPr>
                        <a:t>Cooperate with museums for open days: Add student-friendly activities, voluntary participation + story-sharing to highlight leisure value</a:t>
                      </a:r>
                      <a:endParaRPr lang="en-US" sz="2400" dirty="0">
                        <a:effectLst/>
                      </a:endParaRPr>
                    </a:p>
                  </a:txBody>
                  <a:tcPr marL="103744" marR="71139" marT="37052" marB="370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</a:tr>
              <a:tr h="194659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800" dirty="0">
                          <a:effectLst/>
                        </a:rPr>
                        <a:t>缺长期引导，学生仅作业时参观，难转主动兴趣</a:t>
                      </a:r>
                      <a:endParaRPr lang="zh-CN" altLang="en-US" sz="1800" dirty="0">
                        <a:effectLst/>
                      </a:endParaRPr>
                    </a:p>
                  </a:txBody>
                  <a:tcPr marL="71139" marR="71139" marT="37052" marB="370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 dirty="0">
                          <a:effectLst/>
                        </a:rPr>
                        <a:t>No long-term guidance; students visit only for assignments, hard to shift to active interest</a:t>
                      </a:r>
                      <a:endParaRPr lang="en-US" sz="1800" dirty="0">
                        <a:effectLst/>
                      </a:endParaRPr>
                    </a:p>
                  </a:txBody>
                  <a:tcPr marL="103744" marR="71139" marT="37052" marB="370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800" dirty="0">
                          <a:effectLst/>
                        </a:rPr>
                        <a:t>成立探索社团：教师指导，月办非作业活动（如寻宝），促主动探索</a:t>
                      </a:r>
                      <a:endParaRPr lang="zh-CN" altLang="en-US" sz="1800" dirty="0">
                        <a:effectLst/>
                      </a:endParaRPr>
                    </a:p>
                  </a:txBody>
                  <a:tcPr marL="103744" marR="71139" marT="37052" marB="370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dirty="0">
                          <a:effectLst/>
                        </a:rPr>
                        <a:t>Set up exploration clubs: Teacher-guided monthly non-assignment activities (e.g., treasure hunts) to promote active exploration</a:t>
                      </a:r>
                      <a:endParaRPr lang="en-US" sz="2400" dirty="0">
                        <a:effectLst/>
                      </a:endParaRPr>
                    </a:p>
                  </a:txBody>
                  <a:tcPr marL="103744" marR="71139" marT="37052" marB="370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</a:tr>
            </a:tbl>
          </a:graphicData>
        </a:graphic>
      </p:graphicFrame>
      <p:sp>
        <p:nvSpPr>
          <p:cNvPr id="5" name="矩形: 圆角 4"/>
          <p:cNvSpPr/>
          <p:nvPr/>
        </p:nvSpPr>
        <p:spPr>
          <a:xfrm>
            <a:off x="6434912" y="838027"/>
            <a:ext cx="5428561" cy="152393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: 圆角 5"/>
          <p:cNvSpPr/>
          <p:nvPr/>
        </p:nvSpPr>
        <p:spPr>
          <a:xfrm>
            <a:off x="6632594" y="2820140"/>
            <a:ext cx="5428561" cy="152393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: 圆角 6"/>
          <p:cNvSpPr/>
          <p:nvPr/>
        </p:nvSpPr>
        <p:spPr>
          <a:xfrm>
            <a:off x="6550461" y="4857007"/>
            <a:ext cx="5428561" cy="152393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5912</Words>
  <Application>WPS 演示</Application>
  <PresentationFormat>宽屏</PresentationFormat>
  <Paragraphs>212</Paragraphs>
  <Slides>13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13</vt:i4>
      </vt:variant>
    </vt:vector>
  </HeadingPairs>
  <TitlesOfParts>
    <vt:vector size="35" baseType="lpstr">
      <vt:lpstr>Arial</vt:lpstr>
      <vt:lpstr>宋体</vt:lpstr>
      <vt:lpstr>Wingdings</vt:lpstr>
      <vt:lpstr>Lato Regular</vt:lpstr>
      <vt:lpstr>Lato Hairline</vt:lpstr>
      <vt:lpstr>Lato Light</vt:lpstr>
      <vt:lpstr>微软雅黑</vt:lpstr>
      <vt:lpstr>Calibri</vt:lpstr>
      <vt:lpstr>隶书</vt:lpstr>
      <vt:lpstr>仿宋</vt:lpstr>
      <vt:lpstr>等线 Light</vt:lpstr>
      <vt:lpstr>等线</vt:lpstr>
      <vt:lpstr>Arial</vt:lpstr>
      <vt:lpstr>ui-sans-serif</vt:lpstr>
      <vt:lpstr>Times New Roman</vt:lpstr>
      <vt:lpstr>Arial Unicode MS</vt:lpstr>
      <vt:lpstr>Calibri Light</vt:lpstr>
      <vt:lpstr>Segoe Print</vt:lpstr>
      <vt:lpstr>HelveticaNeue</vt:lpstr>
      <vt:lpstr>华文新魏</vt:lpstr>
      <vt:lpstr>Office 主题​​</vt:lpstr>
      <vt:lpstr>Office 主题</vt:lpstr>
      <vt:lpstr>PowerPoint 演示文稿</vt:lpstr>
      <vt:lpstr>PowerPoint 演示文稿</vt:lpstr>
      <vt:lpstr>5步审题法+思维第一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艳 刘</dc:creator>
  <cp:lastModifiedBy>Administrator</cp:lastModifiedBy>
  <cp:revision>18</cp:revision>
  <dcterms:created xsi:type="dcterms:W3CDTF">2025-10-01T03:27:00Z</dcterms:created>
  <dcterms:modified xsi:type="dcterms:W3CDTF">2025-10-09T02:00:27Z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C9D08A92C535401AB0C25361B698975F_12</vt:lpwstr>
  </property>
  <property fmtid="{D5CDD505-2E9C-101B-9397-08002B2CF9AE}" pid="3" name="KSOProductBuildVer">
    <vt:lpwstr>2052-11.8.2.7978</vt:lpwstr>
  </property>
</Properties>
</file>