
<file path=[Content_Types].xml><?xml version="1.0" encoding="utf-8"?>
<Types xmlns="http://schemas.openxmlformats.org/package/2006/content-types">
  <Default Extension="jpeg" ContentType="image/jpeg"/>
  <Default Extension="png" ContentType="image/pn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3"/>
    <p:sldMasterId id="2147483673" r:id="rId4"/>
    <p:sldMasterId id="2147483685" r:id="rId5"/>
    <p:sldMasterId id="2147483693" r:id="rId6"/>
  </p:sldMasterIdLst>
  <p:notesMasterIdLst>
    <p:notesMasterId r:id="rId11"/>
  </p:notesMasterIdLst>
  <p:sldIdLst>
    <p:sldId id="1955" r:id="rId7"/>
    <p:sldId id="1936" r:id="rId8"/>
    <p:sldId id="1937" r:id="rId9"/>
    <p:sldId id="1921" r:id="rId10"/>
    <p:sldId id="1923" r:id="rId12"/>
    <p:sldId id="1924" r:id="rId13"/>
    <p:sldId id="1938" r:id="rId14"/>
    <p:sldId id="1925" r:id="rId15"/>
    <p:sldId id="1931" r:id="rId16"/>
    <p:sldId id="1945" r:id="rId17"/>
    <p:sldId id="1943" r:id="rId18"/>
    <p:sldId id="1930" r:id="rId19"/>
    <p:sldId id="1730" r:id="rId20"/>
    <p:sldId id="1944" r:id="rId21"/>
    <p:sldId id="1927" r:id="rId22"/>
    <p:sldId id="1928" r:id="rId23"/>
    <p:sldId id="1929" r:id="rId24"/>
    <p:sldId id="1942" r:id="rId25"/>
    <p:sldId id="1939" r:id="rId26"/>
  </p:sldIdLst>
  <p:sldSz cx="12192000" cy="6858000"/>
  <p:notesSz cx="6858000" cy="9144000"/>
  <p:embeddedFontLst>
    <p:embeddedFont>
      <p:font typeface="微软雅黑" panose="020B0503020204020204" charset="-122"/>
      <p:regular r:id="rId31"/>
    </p:embeddedFont>
    <p:embeddedFont>
      <p:font typeface="黑体" panose="02010609060101010101" charset="-122"/>
      <p:regular r:id="rId32"/>
    </p:embeddedFont>
    <p:embeddedFont>
      <p:font typeface="Calibri" panose="020F0502020204030204" charset="0"/>
      <p:regular r:id="rId33"/>
      <p:bold r:id="rId34"/>
      <p:italic r:id="rId35"/>
      <p:boldItalic r:id="rId36"/>
    </p:embeddedFont>
    <p:embeddedFont>
      <p:font typeface="Calibri Light" panose="020F0302020204030204" charset="0"/>
      <p:regular r:id="rId37"/>
      <p:italic r:id="rId38"/>
    </p:embeddedFont>
    <p:embeddedFont>
      <p:font typeface="等线" panose="02010600030101010101" charset="-122"/>
      <p:regular r:id="rId39"/>
    </p:embeddedFont>
    <p:embeddedFont>
      <p:font typeface="等线 Light" panose="02010600030101010101" charset="-122"/>
      <p:regular r:id="rId4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10248" initials="1" lastIdx="0" clrIdx="0"/>
  <p:cmAuthor id="2" name="作者" initials="作" lastIdx="0" clrIdx="1"/>
  <p:cmAuthor id="3" name="li jun" initials="l" lastIdx="0" clrIdx="0"/>
  <p:cmAuthor id="4" name="Mia Vida Villanueva" initials="M" lastIdx="0" clrIdx="0"/>
  <p:cmAuthor id="5" name="1206988966@qq.com" initials="1" lastIdx="0" clrIdx="2"/>
  <p:cmAuthor id="6" name="姜伟光" initials="姜" lastIdx="0" clrIdx="0"/>
  <p:cmAuthor id="7" name="Administrator" initials="A" lastIdx="0" clrIdx="3"/>
  <p:cmAuthor id="8" name="宋洁然" initials="宋" lastIdx="0" clrIdx="1"/>
  <p:cmAuthor id="9" name="ming qiu" initials="m" lastIdx="0" clrIdx="1"/>
  <p:cmAuthor id="0" name="user" initials="" lastIdx="0" clrIdx="0"/>
  <p:cmAuthor id="10" name="未知用户4" initials="未" lastIdx="0" clrIdx="0"/>
  <p:cmAuthor id="11" name="Admin" initials="A" lastIdx="0" clrIdx="0"/>
  <p:cmAuthor id="13" name="CommUser" initials="C" lastIdx="0" clrIdx="0"/>
  <p:cmAuthor id="14" name="zq" initials="z" lastIdx="0" clrIdx="0"/>
  <p:cmAuthor id="15" name="viola_yang" initials="v" lastIdx="0" clrIdx="0"/>
  <p:cmAuthor id="16" name="志龙 姜" initials="志" lastIdx="0" clrIdx="0"/>
  <p:cmAuthor id="17" name="SHMILY" initials="S" lastIdx="0" clrIdx="0"/>
  <p:cmAuthor id="18" name="admin" initials="a" lastIdx="0" clrIdx="0"/>
  <p:cmAuthor id="19" name="Tracy Chen" initials="T" lastIdx="0" clrIdx="0"/>
  <p:cmAuthor id="20" name="dongwc0205" initials="d" lastIdx="0" clrIdx="15"/>
  <p:cmAuthor id="21" name="Hi_ Young" initials="H" lastIdx="0" clrIdx="0"/>
  <p:cmAuthor id="22" name="pangyt" initials="p" lastIdx="0" clrIdx="0"/>
  <p:cmAuthor id="23" name="easonyoun" initials="e" lastIdx="0" clrIdx="0"/>
  <p:cmAuthor id="24" name="zhouyangfan" initials="z" lastIdx="0" clrIdx="0"/>
  <p:cmAuthor id="25" name="tplife" initials="t" lastIdx="0" clrIdx="0"/>
  <p:cmAuthor id="26" name="??" initials="?" lastIdx="0" clrIdx="0"/>
  <p:cmAuthor id="12" name="12279" initials="1" lastIdx="1" clrIdx="11"/>
  <p:cmAuthor id="1483810881" name="WPS_1679281038" initials="W" lastIdx="0" clrIdx="2"/>
  <p:cmAuthor id="2001" name="骆倩怡_Znauj26B" initials="authorId_382814100" lastIdx="0" clrIdx="0"/>
  <p:cmAuthor id="30" name="1875839796@qq.com" initials="" lastIdx="0" clrIdx="29"/>
  <p:cmAuthor id="31" name="熊仪_aYju7RJj" initials="熊" lastIdx="0" clrIdx="30"/>
  <p:cmAuthor id="32" name="yifei" initials="y" lastIdx="0" clrIdx="31"/>
  <p:cmAuthor id="33" name="kingsoft" initials="k" lastIdx="0" clrIdx="32"/>
  <p:cmAuthor id="34" name="ADMIN" initials="A" lastIdx="0" clrIdx="33"/>
  <p:cmAuthor id="35" name="zhouzean" initials="z" lastIdx="0" clrIdx="34"/>
  <p:cmAuthor id="36" name="李鹏飞_6bQfzI3a" initials="李" lastIdx="0" clrIdx="35"/>
  <p:cmAuthor id="37" name="李晓菲_MZFnUzi6" initials="李" lastIdx="0" clrIdx="36"/>
  <p:cmAuthor id="38" name="小珞_QjMfU7FR" initials="小" lastIdx="0" clrIdx="37"/>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A9800"/>
    <a:srgbClr val="803D1A"/>
    <a:srgbClr val="7B8088"/>
    <a:srgbClr val="AE8300"/>
    <a:srgbClr val="08000F"/>
    <a:srgbClr val="FF7979"/>
    <a:srgbClr val="CAC800"/>
    <a:srgbClr val="FF8B8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3"/>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0" Type="http://schemas.openxmlformats.org/officeDocument/2006/relationships/font" Target="fonts/font10.fntdata"/><Relationship Id="rId4" Type="http://schemas.openxmlformats.org/officeDocument/2006/relationships/slideMaster" Target="slideMasters/slideMaster3.xml"/><Relationship Id="rId39" Type="http://schemas.openxmlformats.org/officeDocument/2006/relationships/font" Target="fonts/font9.fntdata"/><Relationship Id="rId38" Type="http://schemas.openxmlformats.org/officeDocument/2006/relationships/font" Target="fonts/font8.fntdata"/><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commentAuthors" Target="commentAuthors.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notesMaster" Target="notesMasters/notesMaster1.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词汇与结构知识</a:t>
            </a:r>
            <a:endParaRPr lang="en-US" altLang="zh-CN" dirty="0"/>
          </a:p>
          <a:p>
            <a:r>
              <a:rPr lang="zh-CN" altLang="en-US" dirty="0"/>
              <a:t>正式语篇结构知识</a:t>
            </a:r>
            <a:endParaRPr lang="en-US" altLang="zh-CN" dirty="0"/>
          </a:p>
          <a:p>
            <a:r>
              <a:rPr lang="zh-CN" altLang="en-US" dirty="0"/>
              <a:t>内容</a:t>
            </a:r>
            <a:r>
              <a:rPr lang="en-US" altLang="zh-CN" dirty="0"/>
              <a:t>/</a:t>
            </a:r>
            <a:r>
              <a:rPr lang="zh-CN" altLang="en-US" dirty="0"/>
              <a:t>世界背景知识</a:t>
            </a:r>
            <a:endParaRPr lang="en-US" altLang="zh-CN" dirty="0"/>
          </a:p>
          <a:p>
            <a:r>
              <a:rPr lang="zh-CN" altLang="en-US" dirty="0"/>
              <a:t>自动识别技能</a:t>
            </a:r>
            <a:endParaRPr lang="en-US" altLang="zh-CN" dirty="0"/>
          </a:p>
          <a:p>
            <a:r>
              <a:rPr lang="zh-CN" altLang="en-US" dirty="0"/>
              <a:t>综合与评价策略</a:t>
            </a:r>
            <a:endParaRPr lang="en-US" altLang="zh-CN" dirty="0"/>
          </a:p>
          <a:p>
            <a:r>
              <a:rPr lang="zh-CN" altLang="en-US" dirty="0"/>
              <a:t>元认知知识与技能监控</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765" indent="0" algn="ctr">
              <a:buNone/>
              <a:defRPr sz="1600"/>
            </a:lvl8pPr>
            <a:lvl9pPr marL="3656965"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advClick="0" advTm="5000">
        <p14:doors dir="vert"/>
      </p:transition>
    </mc:Choice>
    <mc:Fallback>
      <p:transition spd="slow" advClick="0"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2" name="圆角矩形 11"/>
          <p:cNvSpPr/>
          <p:nvPr userDrawn="1"/>
        </p:nvSpPr>
        <p:spPr>
          <a:xfrm rot="2603202">
            <a:off x="336606" y="165885"/>
            <a:ext cx="470229" cy="47022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20" tIns="60961" rIns="121920" bIns="60961" rtlCol="0" anchor="ctr"/>
          <a:lstStyle/>
          <a:p>
            <a:pPr algn="ctr"/>
            <a:endParaRPr lang="zh-CN" altLang="en-US" sz="3200"/>
          </a:p>
        </p:txBody>
      </p:sp>
      <p:sp>
        <p:nvSpPr>
          <p:cNvPr id="3" name="Line 9"/>
          <p:cNvSpPr>
            <a:spLocks noChangeShapeType="1"/>
          </p:cNvSpPr>
          <p:nvPr userDrawn="1"/>
        </p:nvSpPr>
        <p:spPr bwMode="auto">
          <a:xfrm>
            <a:off x="805839" y="695491"/>
            <a:ext cx="11387572" cy="0"/>
          </a:xfrm>
          <a:prstGeom prst="line">
            <a:avLst/>
          </a:prstGeom>
          <a:ln w="28575">
            <a:gradFill>
              <a:gsLst>
                <a:gs pos="0">
                  <a:schemeClr val="tx1">
                    <a:lumMod val="35000"/>
                    <a:lumOff val="65000"/>
                  </a:schemeClr>
                </a:gs>
                <a:gs pos="100000">
                  <a:schemeClr val="bg1"/>
                </a:gs>
              </a:gsLst>
              <a:lin ang="5400000" scaled="0"/>
            </a:gra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121920" tIns="60961" rIns="121920" bIns="60961" numCol="1" anchor="t" anchorCtr="0" compatLnSpc="1"/>
          <a:lstStyle/>
          <a:p>
            <a:pPr>
              <a:lnSpc>
                <a:spcPct val="120000"/>
              </a:lnSpc>
            </a:pPr>
            <a:endParaRPr lang="zh-CN" altLang="en-US" sz="3200">
              <a:solidFill>
                <a:schemeClr val="tx2"/>
              </a:solidFill>
              <a:latin typeface="微软雅黑" panose="020B0503020204020204" charset="-122"/>
              <a:ea typeface="微软雅黑" panose="020B0503020204020204" charset="-122"/>
            </a:endParaRPr>
          </a:p>
        </p:txBody>
      </p:sp>
      <p:sp>
        <p:nvSpPr>
          <p:cNvPr id="4" name="圆角矩形 13"/>
          <p:cNvSpPr/>
          <p:nvPr userDrawn="1"/>
        </p:nvSpPr>
        <p:spPr>
          <a:xfrm rot="2634344">
            <a:off x="551426" y="237849"/>
            <a:ext cx="410548" cy="410548"/>
          </a:xfrm>
          <a:prstGeom prst="roundRect">
            <a:avLst/>
          </a:prstGeom>
          <a:solidFill>
            <a:schemeClr val="accent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20" tIns="60961" rIns="121920" bIns="60961" rtlCol="0" anchor="ctr"/>
          <a:lstStyle/>
          <a:p>
            <a:pPr algn="ctr"/>
            <a:endParaRPr lang="zh-CN" altLang="en-US" sz="3200"/>
          </a:p>
        </p:txBody>
      </p:sp>
    </p:spTree>
  </p:cSld>
  <p:clrMapOvr>
    <a:masterClrMapping/>
  </p:clrMapOvr>
  <mc:AlternateContent xmlns:mc="http://schemas.openxmlformats.org/markup-compatibility/2006">
    <mc:Choice xmlns:p14="http://schemas.microsoft.com/office/powerpoint/2010/main" Requires="p14">
      <p:transition spd="slow" p14:dur="1600" advClick="0" advTm="5000">
        <p14:prism isInverted="1"/>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8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圆角矩形 11"/>
          <p:cNvSpPr/>
          <p:nvPr userDrawn="1"/>
        </p:nvSpPr>
        <p:spPr>
          <a:xfrm rot="2603202">
            <a:off x="336606" y="165885"/>
            <a:ext cx="470229" cy="47022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20" tIns="60961" rIns="121920" bIns="60961" rtlCol="0" anchor="ctr"/>
          <a:lstStyle/>
          <a:p>
            <a:pPr algn="ctr"/>
            <a:endParaRPr lang="zh-CN" altLang="en-US" sz="3200"/>
          </a:p>
        </p:txBody>
      </p:sp>
      <p:sp>
        <p:nvSpPr>
          <p:cNvPr id="3" name="Line 9"/>
          <p:cNvSpPr>
            <a:spLocks noChangeShapeType="1"/>
          </p:cNvSpPr>
          <p:nvPr userDrawn="1"/>
        </p:nvSpPr>
        <p:spPr bwMode="auto">
          <a:xfrm>
            <a:off x="805839" y="695491"/>
            <a:ext cx="11387572" cy="0"/>
          </a:xfrm>
          <a:prstGeom prst="line">
            <a:avLst/>
          </a:prstGeom>
          <a:ln w="28575">
            <a:gradFill>
              <a:gsLst>
                <a:gs pos="0">
                  <a:schemeClr val="tx1">
                    <a:lumMod val="35000"/>
                    <a:lumOff val="65000"/>
                  </a:schemeClr>
                </a:gs>
                <a:gs pos="100000">
                  <a:schemeClr val="bg1"/>
                </a:gs>
              </a:gsLst>
              <a:lin ang="5400000" scaled="0"/>
            </a:gra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121920" tIns="60961" rIns="121920" bIns="60961" numCol="1" anchor="t" anchorCtr="0" compatLnSpc="1"/>
          <a:lstStyle/>
          <a:p>
            <a:pPr>
              <a:lnSpc>
                <a:spcPct val="120000"/>
              </a:lnSpc>
            </a:pPr>
            <a:endParaRPr lang="zh-CN" altLang="en-US" sz="3200">
              <a:solidFill>
                <a:schemeClr val="tx2"/>
              </a:solidFill>
              <a:latin typeface="微软雅黑" panose="020B0503020204020204" charset="-122"/>
              <a:ea typeface="微软雅黑" panose="020B0503020204020204" charset="-122"/>
            </a:endParaRPr>
          </a:p>
        </p:txBody>
      </p:sp>
      <p:sp>
        <p:nvSpPr>
          <p:cNvPr id="4" name="圆角矩形 13"/>
          <p:cNvSpPr/>
          <p:nvPr userDrawn="1"/>
        </p:nvSpPr>
        <p:spPr>
          <a:xfrm rot="2634344">
            <a:off x="551426" y="237849"/>
            <a:ext cx="410548" cy="410548"/>
          </a:xfrm>
          <a:prstGeom prst="roundRect">
            <a:avLst/>
          </a:prstGeom>
          <a:solidFill>
            <a:schemeClr val="accent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20" tIns="60961" rIns="121920" bIns="60961" rtlCol="0" anchor="ctr"/>
          <a:lstStyle/>
          <a:p>
            <a:pPr algn="ctr"/>
            <a:endParaRPr lang="zh-CN" altLang="en-US" sz="3200"/>
          </a:p>
        </p:txBody>
      </p:sp>
    </p:spTree>
  </p:cSld>
  <p:clrMapOvr>
    <a:masterClrMapping/>
  </p:clrMapOvr>
  <mc:AlternateContent xmlns:mc="http://schemas.openxmlformats.org/markup-compatibility/2006">
    <mc:Choice xmlns:p14="http://schemas.microsoft.com/office/powerpoint/2010/main" Requires="p14">
      <p:transition spd="slow" p14:dur="1250" advClick="0" advTm="5000">
        <p14:switch dir="r"/>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8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圆角矩形 11"/>
          <p:cNvSpPr/>
          <p:nvPr userDrawn="1"/>
        </p:nvSpPr>
        <p:spPr>
          <a:xfrm rot="2603202">
            <a:off x="336606" y="165885"/>
            <a:ext cx="470229" cy="47022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20" tIns="60961" rIns="121920" bIns="60961" rtlCol="0" anchor="ctr"/>
          <a:lstStyle/>
          <a:p>
            <a:pPr algn="ctr"/>
            <a:endParaRPr lang="zh-CN" altLang="en-US" sz="3200"/>
          </a:p>
        </p:txBody>
      </p:sp>
      <p:sp>
        <p:nvSpPr>
          <p:cNvPr id="3" name="Line 9"/>
          <p:cNvSpPr>
            <a:spLocks noChangeShapeType="1"/>
          </p:cNvSpPr>
          <p:nvPr userDrawn="1"/>
        </p:nvSpPr>
        <p:spPr bwMode="auto">
          <a:xfrm>
            <a:off x="805839" y="695491"/>
            <a:ext cx="11387572" cy="0"/>
          </a:xfrm>
          <a:prstGeom prst="line">
            <a:avLst/>
          </a:prstGeom>
          <a:ln w="28575">
            <a:gradFill>
              <a:gsLst>
                <a:gs pos="0">
                  <a:schemeClr val="tx1">
                    <a:lumMod val="35000"/>
                    <a:lumOff val="65000"/>
                  </a:schemeClr>
                </a:gs>
                <a:gs pos="100000">
                  <a:schemeClr val="bg1"/>
                </a:gs>
              </a:gsLst>
              <a:lin ang="5400000" scaled="0"/>
            </a:gra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121920" tIns="60961" rIns="121920" bIns="60961" numCol="1" anchor="t" anchorCtr="0" compatLnSpc="1"/>
          <a:lstStyle/>
          <a:p>
            <a:pPr>
              <a:lnSpc>
                <a:spcPct val="120000"/>
              </a:lnSpc>
            </a:pPr>
            <a:endParaRPr lang="zh-CN" altLang="en-US" sz="3200">
              <a:solidFill>
                <a:schemeClr val="tx2"/>
              </a:solidFill>
              <a:latin typeface="微软雅黑" panose="020B0503020204020204" charset="-122"/>
              <a:ea typeface="微软雅黑" panose="020B0503020204020204" charset="-122"/>
            </a:endParaRPr>
          </a:p>
        </p:txBody>
      </p:sp>
      <p:sp>
        <p:nvSpPr>
          <p:cNvPr id="4" name="圆角矩形 13"/>
          <p:cNvSpPr/>
          <p:nvPr userDrawn="1"/>
        </p:nvSpPr>
        <p:spPr>
          <a:xfrm rot="2634344">
            <a:off x="551426" y="237849"/>
            <a:ext cx="410548" cy="410548"/>
          </a:xfrm>
          <a:prstGeom prst="roundRect">
            <a:avLst/>
          </a:prstGeom>
          <a:solidFill>
            <a:schemeClr val="accent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20" tIns="60961" rIns="121920" bIns="60961" rtlCol="0" anchor="ctr"/>
          <a:lstStyle/>
          <a:p>
            <a:pPr algn="ctr"/>
            <a:endParaRPr lang="zh-CN" altLang="en-US" sz="3200"/>
          </a:p>
        </p:txBody>
      </p:sp>
    </p:spTree>
  </p:cSld>
  <p:clrMapOvr>
    <a:masterClrMapping/>
  </p:clrMapOvr>
  <mc:AlternateContent xmlns:mc="http://schemas.openxmlformats.org/markup-compatibility/2006">
    <mc:Choice xmlns:p14="http://schemas.microsoft.com/office/powerpoint/2010/main" Requires="p14">
      <p:transition spd="slow" p14:dur="1250" advClick="0" advTm="5000">
        <p14:flip dir="r"/>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8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2" name="圆角矩形 11"/>
          <p:cNvSpPr/>
          <p:nvPr userDrawn="1"/>
        </p:nvSpPr>
        <p:spPr>
          <a:xfrm rot="2603202">
            <a:off x="336606" y="165885"/>
            <a:ext cx="470229" cy="47022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20" tIns="60961" rIns="121920" bIns="60961" rtlCol="0" anchor="ctr"/>
          <a:lstStyle/>
          <a:p>
            <a:pPr algn="ctr"/>
            <a:endParaRPr lang="zh-CN" altLang="en-US" sz="3200"/>
          </a:p>
        </p:txBody>
      </p:sp>
      <p:sp>
        <p:nvSpPr>
          <p:cNvPr id="3" name="Line 9"/>
          <p:cNvSpPr>
            <a:spLocks noChangeShapeType="1"/>
          </p:cNvSpPr>
          <p:nvPr userDrawn="1"/>
        </p:nvSpPr>
        <p:spPr bwMode="auto">
          <a:xfrm>
            <a:off x="805839" y="695491"/>
            <a:ext cx="11387572" cy="0"/>
          </a:xfrm>
          <a:prstGeom prst="line">
            <a:avLst/>
          </a:prstGeom>
          <a:ln w="28575">
            <a:gradFill>
              <a:gsLst>
                <a:gs pos="0">
                  <a:schemeClr val="tx1">
                    <a:lumMod val="35000"/>
                    <a:lumOff val="65000"/>
                  </a:schemeClr>
                </a:gs>
                <a:gs pos="100000">
                  <a:schemeClr val="bg1"/>
                </a:gs>
              </a:gsLst>
              <a:lin ang="5400000" scaled="0"/>
            </a:gra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121920" tIns="60961" rIns="121920" bIns="60961" numCol="1" anchor="t" anchorCtr="0" compatLnSpc="1"/>
          <a:lstStyle/>
          <a:p>
            <a:pPr>
              <a:lnSpc>
                <a:spcPct val="120000"/>
              </a:lnSpc>
            </a:pPr>
            <a:endParaRPr lang="zh-CN" altLang="en-US" sz="3200">
              <a:solidFill>
                <a:schemeClr val="tx2"/>
              </a:solidFill>
              <a:latin typeface="微软雅黑" panose="020B0503020204020204" charset="-122"/>
              <a:ea typeface="微软雅黑" panose="020B0503020204020204" charset="-122"/>
            </a:endParaRPr>
          </a:p>
        </p:txBody>
      </p:sp>
      <p:sp>
        <p:nvSpPr>
          <p:cNvPr id="4" name="圆角矩形 13"/>
          <p:cNvSpPr/>
          <p:nvPr userDrawn="1"/>
        </p:nvSpPr>
        <p:spPr>
          <a:xfrm rot="2634344">
            <a:off x="551426" y="237849"/>
            <a:ext cx="410548" cy="410548"/>
          </a:xfrm>
          <a:prstGeom prst="roundRect">
            <a:avLst/>
          </a:prstGeom>
          <a:solidFill>
            <a:schemeClr val="accent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20" tIns="60961" rIns="121920" bIns="60961" rtlCol="0" anchor="ctr"/>
          <a:lstStyle/>
          <a:p>
            <a:pPr algn="ctr"/>
            <a:endParaRPr lang="zh-CN" altLang="en-US" sz="3200"/>
          </a:p>
        </p:txBody>
      </p:sp>
    </p:spTree>
  </p:cSld>
  <p:clrMapOvr>
    <a:masterClrMapping/>
  </p:clrMapOvr>
  <mc:AlternateContent xmlns:mc="http://schemas.openxmlformats.org/markup-compatibility/2006">
    <mc:Choice xmlns:p14="http://schemas.microsoft.com/office/powerpoint/2010/main" Requires="p14">
      <p:transition spd="slow" p14:dur="1600" advClick="0" advTm="5000">
        <p14:gallery dir="l"/>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8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5000">
        <p:blinds dir="vert"/>
      </p:transition>
    </mc:Choice>
    <mc:Fallback>
      <p:transition spd="slow" advClick="0" advTm="500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121917" tIns="60958" rIns="121917" bIns="60958"/>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lIns="121917" tIns="60958" rIns="121917" bIns="60958"/>
          <a:lstStyle>
            <a:lvl1pPr>
              <a:defRPr/>
            </a:lvl1pPr>
          </a:lstStyle>
          <a:p>
            <a:fld id="{80F42DC0-2E3F-F440-A3AA-64F0AA1F84F2}" type="datetime1">
              <a:rPr lang="zh-CN" altLang="en-US"/>
            </a:fld>
            <a:endParaRPr lang="zh-CN" altLang="en-US" sz="1900">
              <a:solidFill>
                <a:schemeClr val="tx1"/>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lIns="121917" tIns="60958" rIns="121917" bIns="60958"/>
          <a:lstStyle>
            <a:lvl1pPr>
              <a:defRPr/>
            </a:lvl1pPr>
          </a:lstStyle>
          <a:p>
            <a:endParaRPr lang="zh-CN" altLang="zh-CN"/>
          </a:p>
        </p:txBody>
      </p:sp>
      <p:sp>
        <p:nvSpPr>
          <p:cNvPr id="5" name="幻灯片编号占位符 4"/>
          <p:cNvSpPr>
            <a:spLocks noGrp="1"/>
          </p:cNvSpPr>
          <p:nvPr>
            <p:ph type="sldNum" sz="quarter" idx="12"/>
          </p:nvPr>
        </p:nvSpPr>
        <p:spPr>
          <a:xfrm>
            <a:off x="8610600" y="6356351"/>
            <a:ext cx="2743200" cy="365125"/>
          </a:xfrm>
          <a:prstGeom prst="rect">
            <a:avLst/>
          </a:prstGeom>
        </p:spPr>
        <p:txBody>
          <a:bodyPr lIns="121917" tIns="60958" rIns="121917" bIns="60958"/>
          <a:lstStyle>
            <a:lvl1pPr>
              <a:defRPr/>
            </a:lvl1pPr>
          </a:lstStyle>
          <a:p>
            <a:fld id="{C5FC99A0-26D8-5E4B-82FB-70809BCEE9F6}" type="slidenum">
              <a:rPr lang="zh-CN" altLang="en-US"/>
            </a:fld>
            <a:endParaRPr lang="zh-CN" altLang="en-US" sz="190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8"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8"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a:prstGeom prst="rect">
            <a:avLst/>
          </a:prstGeom>
        </p:spPr>
        <p:txBody>
          <a:bodyPr anchor="b"/>
          <a:lstStyle>
            <a:lvl1pPr algn="l">
              <a:defRPr sz="2665"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1"/>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1" y="1435101"/>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2" name="矩形 1"/>
          <p:cNvSpPr/>
          <p:nvPr userDrawn="1"/>
        </p:nvSpPr>
        <p:spPr>
          <a:xfrm>
            <a:off x="0" y="5588205"/>
            <a:ext cx="12192317" cy="1270113"/>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2" name="矩形 1"/>
          <p:cNvSpPr/>
          <p:nvPr userDrawn="1"/>
        </p:nvSpPr>
        <p:spPr>
          <a:xfrm>
            <a:off x="0" y="4868259"/>
            <a:ext cx="12192317" cy="1990059"/>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sp>
        <p:nvSpPr>
          <p:cNvPr id="2" name="矩形 1"/>
          <p:cNvSpPr/>
          <p:nvPr userDrawn="1"/>
        </p:nvSpPr>
        <p:spPr>
          <a:xfrm>
            <a:off x="0" y="4149107"/>
            <a:ext cx="12192317" cy="2709212"/>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3428365"/>
            <a:ext cx="12192317" cy="3429953"/>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空白">
    <p:spTree>
      <p:nvGrpSpPr>
        <p:cNvPr id="1" name=""/>
        <p:cNvGrpSpPr/>
        <p:nvPr/>
      </p:nvGrpSpPr>
      <p:grpSpPr>
        <a:xfrm>
          <a:off x="0" y="0"/>
          <a:ext cx="0" cy="0"/>
          <a:chOff x="0" y="0"/>
          <a:chExt cx="0" cy="0"/>
        </a:xfrm>
      </p:grpSpPr>
      <p:sp>
        <p:nvSpPr>
          <p:cNvPr id="2" name="矩形 1"/>
          <p:cNvSpPr/>
          <p:nvPr userDrawn="1"/>
        </p:nvSpPr>
        <p:spPr>
          <a:xfrm>
            <a:off x="0" y="2708419"/>
            <a:ext cx="12192317" cy="4149900"/>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空白">
    <p:spTree>
      <p:nvGrpSpPr>
        <p:cNvPr id="1" name=""/>
        <p:cNvGrpSpPr/>
        <p:nvPr/>
      </p:nvGrpSpPr>
      <p:grpSpPr>
        <a:xfrm>
          <a:off x="0" y="0"/>
          <a:ext cx="0" cy="0"/>
          <a:chOff x="0" y="0"/>
          <a:chExt cx="0" cy="0"/>
        </a:xfrm>
      </p:grpSpPr>
      <p:sp>
        <p:nvSpPr>
          <p:cNvPr id="2" name="矩形 1"/>
          <p:cNvSpPr/>
          <p:nvPr userDrawn="1"/>
        </p:nvSpPr>
        <p:spPr>
          <a:xfrm>
            <a:off x="0" y="0"/>
            <a:ext cx="12192317" cy="6858319"/>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EBA3B82-A7C2-4350-964A-B86F1CE825A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C178AD-6212-4FD1-A27C-53B1EDB173AB}" type="slidenum">
              <a:rPr lang="zh-CN" altLang="en-US" smtClean="0"/>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EBA3B82-A7C2-4350-964A-B86F1CE825A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C178AD-6212-4FD1-A27C-53B1EDB173AB}" type="slidenum">
              <a:rPr lang="zh-CN" altLang="en-US" smtClean="0"/>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EBA3B82-A7C2-4350-964A-B86F1CE825A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C178AD-6212-4FD1-A27C-53B1EDB173AB}" type="slidenum">
              <a:rPr lang="zh-CN" altLang="en-US" smtClean="0"/>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5EBA3B82-A7C2-4350-964A-B86F1CE825A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C178AD-6212-4FD1-A27C-53B1EDB173AB}" type="slidenum">
              <a:rPr lang="zh-CN" altLang="en-US" smtClean="0"/>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5EBA3B82-A7C2-4350-964A-B86F1CE825A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CC178AD-6212-4FD1-A27C-53B1EDB173AB}" type="slidenum">
              <a:rPr lang="zh-CN" altLang="en-US" smtClean="0"/>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EBA3B82-A7C2-4350-964A-B86F1CE825A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CC178AD-6212-4FD1-A27C-53B1EDB173AB}" type="slidenum">
              <a:rPr lang="zh-CN" altLang="en-US" smtClean="0"/>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EBA3B82-A7C2-4350-964A-B86F1CE825A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CC178AD-6212-4FD1-A27C-53B1EDB173AB}" type="slidenum">
              <a:rPr lang="zh-CN" altLang="en-US" smtClean="0"/>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EBA3B82-A7C2-4350-964A-B86F1CE825A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C178AD-6212-4FD1-A27C-53B1EDB173A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EBA3B82-A7C2-4350-964A-B86F1CE825A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C178AD-6212-4FD1-A27C-53B1EDB173AB}" type="slidenum">
              <a:rPr lang="zh-CN" altLang="en-US" smtClean="0"/>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EBA3B82-A7C2-4350-964A-B86F1CE825A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C178AD-6212-4FD1-A27C-53B1EDB173AB}" type="slidenum">
              <a:rPr lang="zh-CN" altLang="en-US" smtClean="0"/>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EBA3B82-A7C2-4350-964A-B86F1CE825A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C178AD-6212-4FD1-A27C-53B1EDB173A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539826D-3D35-43DB-AC13-7FE6D50F14CD}" type="slidenum">
              <a:rPr lang="zh-CN" altLang="en-US" smtClean="0"/>
            </a:fld>
            <a:endParaRPr lang="zh-CN" altLang="en-US"/>
          </a:p>
        </p:txBody>
      </p:sp>
      <p:sp>
        <p:nvSpPr>
          <p:cNvPr id="5" name="文本框 4"/>
          <p:cNvSpPr txBox="1"/>
          <p:nvPr userDrawn="1"/>
        </p:nvSpPr>
        <p:spPr>
          <a:xfrm>
            <a:off x="6101715" y="1697990"/>
            <a:ext cx="4064000" cy="368300"/>
          </a:xfrm>
          <a:prstGeom prst="rect">
            <a:avLst/>
          </a:prstGeom>
          <a:noFill/>
        </p:spPr>
        <p:txBody>
          <a:bodyPr wrap="square" rtlCol="0">
            <a:spAutoFit/>
          </a:bodyPr>
          <a:lstStyle/>
          <a:p>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765" indent="0">
              <a:buNone/>
              <a:defRPr sz="1000"/>
            </a:lvl8pPr>
            <a:lvl9pPr marL="3656965"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765" indent="0">
              <a:buNone/>
              <a:defRPr sz="2000"/>
            </a:lvl8pPr>
            <a:lvl9pPr marL="3656965"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765" indent="0">
              <a:buNone/>
              <a:defRPr sz="1000"/>
            </a:lvl8pPr>
            <a:lvl9pPr marL="3656965"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39618-264D-40B7-BFFC-7899F4CDF68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39826D-3D35-43DB-AC13-7FE6D50F14C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4" Type="http://schemas.openxmlformats.org/officeDocument/2006/relationships/theme" Target="../theme/theme3.xml"/><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0.xml"/><Relationship Id="rId8" Type="http://schemas.openxmlformats.org/officeDocument/2006/relationships/slideLayout" Target="../slideLayouts/slideLayout49.xml"/><Relationship Id="rId7" Type="http://schemas.openxmlformats.org/officeDocument/2006/relationships/slideLayout" Target="../slideLayouts/slideLayout48.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3" Type="http://schemas.openxmlformats.org/officeDocument/2006/relationships/slideLayout" Target="../slideLayouts/slideLayout44.xml"/><Relationship Id="rId2" Type="http://schemas.openxmlformats.org/officeDocument/2006/relationships/slideLayout" Target="../slideLayouts/slideLayout43.xml"/><Relationship Id="rId12" Type="http://schemas.openxmlformats.org/officeDocument/2006/relationships/theme" Target="../theme/theme5.xml"/><Relationship Id="rId11" Type="http://schemas.openxmlformats.org/officeDocument/2006/relationships/slideLayout" Target="../slideLayouts/slideLayout52.xml"/><Relationship Id="rId10" Type="http://schemas.openxmlformats.org/officeDocument/2006/relationships/slideLayout" Target="../slideLayouts/slideLayout51.xml"/><Relationship Id="rId1"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D39618-264D-40B7-BFFC-7899F4CDF68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39826D-3D35-43DB-AC13-7FE6D50F14C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print">
            <a:lum/>
          </a:blip>
          <a:srcRect/>
          <a:stretch>
            <a:fillRect/>
          </a:stretch>
        </a:blipFill>
        <a:effectLst/>
      </p:bgPr>
    </p:bg>
    <p:spTree>
      <p:nvGrpSpPr>
        <p:cNvPr id="1" name=""/>
        <p:cNvGrpSpPr/>
        <p:nvPr/>
      </p:nvGrpSpPr>
      <p:grpSpPr>
        <a:xfrm>
          <a:off x="0" y="0"/>
          <a:ext cx="0" cy="0"/>
          <a:chOff x="0" y="0"/>
          <a:chExt cx="0" cy="0"/>
        </a:xfrm>
      </p:grpSpPr>
      <p:cxnSp>
        <p:nvCxnSpPr>
          <p:cNvPr id="9" name="直接连接符 8"/>
          <p:cNvCxnSpPr/>
          <p:nvPr userDrawn="1"/>
        </p:nvCxnSpPr>
        <p:spPr>
          <a:xfrm>
            <a:off x="4847861" y="544100"/>
            <a:ext cx="7104789"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 name="组合 4"/>
          <p:cNvGrpSpPr/>
          <p:nvPr userDrawn="1"/>
        </p:nvGrpSpPr>
        <p:grpSpPr>
          <a:xfrm>
            <a:off x="861968" y="172516"/>
            <a:ext cx="3774964" cy="805031"/>
            <a:chOff x="903371" y="249943"/>
            <a:chExt cx="2831223" cy="679699"/>
          </a:xfrm>
        </p:grpSpPr>
        <p:sp>
          <p:nvSpPr>
            <p:cNvPr id="6" name="任意多边形 5"/>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121920" tIns="60960" rIns="121920" bIns="60960" numCol="1" anchor="t" anchorCtr="0" compatLnSpc="1">
              <a:noAutofit/>
            </a:bodyPr>
            <a:lstStyle/>
            <a:p>
              <a:endParaRPr lang="zh-CN" altLang="en-US" sz="2400">
                <a:solidFill>
                  <a:prstClr val="black"/>
                </a:solidFill>
              </a:endParaRPr>
            </a:p>
          </p:txBody>
        </p:sp>
        <p:sp>
          <p:nvSpPr>
            <p:cNvPr id="8" name="任意多边形 7"/>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rgbClr val="C00000"/>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121920" tIns="60960" rIns="121920" bIns="60960" numCol="1" anchor="t" anchorCtr="0" compatLnSpc="1">
              <a:noAutofit/>
            </a:bodyPr>
            <a:lstStyle/>
            <a:p>
              <a:endParaRPr lang="zh-CN" altLang="en-US" sz="2400">
                <a:solidFill>
                  <a:prstClr val="black"/>
                </a:solidFill>
              </a:endParaRPr>
            </a:p>
          </p:txBody>
        </p:sp>
      </p:grpSp>
      <p:grpSp>
        <p:nvGrpSpPr>
          <p:cNvPr id="2" name="组合 1"/>
          <p:cNvGrpSpPr/>
          <p:nvPr userDrawn="1"/>
        </p:nvGrpSpPr>
        <p:grpSpPr>
          <a:xfrm>
            <a:off x="200787" y="63167"/>
            <a:ext cx="1212281" cy="952420"/>
            <a:chOff x="150590" y="47375"/>
            <a:chExt cx="909211" cy="714315"/>
          </a:xfrm>
        </p:grpSpPr>
        <p:grpSp>
          <p:nvGrpSpPr>
            <p:cNvPr id="13" name="组合 12"/>
            <p:cNvGrpSpPr/>
            <p:nvPr/>
          </p:nvGrpSpPr>
          <p:grpSpPr>
            <a:xfrm>
              <a:off x="179512" y="47375"/>
              <a:ext cx="714315" cy="714315"/>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ea typeface="微软雅黑" panose="020B0503020204020204" charset="-122"/>
                </a:endParaRPr>
              </a:p>
            </p:txBody>
          </p:sp>
          <p:sp>
            <p:nvSpPr>
              <p:cNvPr id="16" name="椭圆 1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charset="-122"/>
                </a:endParaRPr>
              </a:p>
            </p:txBody>
          </p:sp>
        </p:grpSp>
        <p:sp>
          <p:nvSpPr>
            <p:cNvPr id="12" name="TextBox 11"/>
            <p:cNvSpPr txBox="1"/>
            <p:nvPr/>
          </p:nvSpPr>
          <p:spPr>
            <a:xfrm>
              <a:off x="150590" y="177242"/>
              <a:ext cx="909211" cy="407194"/>
            </a:xfrm>
            <a:prstGeom prst="rect">
              <a:avLst/>
            </a:prstGeom>
            <a:noFill/>
          </p:spPr>
          <p:txBody>
            <a:bodyPr wrap="square" rtlCol="0">
              <a:spAutoFit/>
            </a:bodyPr>
            <a:lstStyle/>
            <a:p>
              <a:r>
                <a:rPr lang="en-US" altLang="zh-CN" sz="2935" b="1">
                  <a:solidFill>
                    <a:srgbClr val="C00000"/>
                  </a:solidFill>
                  <a:latin typeface="Something Fishy" panose="020B0806030902050204" pitchFamily="34" charset="0"/>
                </a:rPr>
                <a:t>LOGO</a:t>
              </a:r>
              <a:endParaRPr lang="zh-CN" altLang="en-US" sz="2935" b="1">
                <a:solidFill>
                  <a:srgbClr val="C00000"/>
                </a:solidFill>
                <a:latin typeface="Something Fishy" panose="020B0806030902050204" pitchFamily="34" charset="0"/>
              </a:endParaRPr>
            </a:p>
          </p:txBody>
        </p:sp>
      </p:grpSp>
      <p:pic>
        <p:nvPicPr>
          <p:cNvPr id="23" name="图片 22"/>
          <p:cNvPicPr>
            <a:picLocks noChangeAspect="1"/>
          </p:cNvPicPr>
          <p:nvPr userDrawn="1"/>
        </p:nvPicPr>
        <p:blipFill rotWithShape="1">
          <a:blip r:embed="rId13" cstate="print"/>
          <a:srcRect/>
          <a:stretch>
            <a:fillRect/>
          </a:stretch>
        </p:blipFill>
        <p:spPr>
          <a:xfrm>
            <a:off x="239607" y="49107"/>
            <a:ext cx="992293" cy="949113"/>
          </a:xfrm>
          <a:prstGeom prst="rect">
            <a:avLst/>
          </a:prstGeom>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p:timing>
    <p:tnLst>
      <p:par>
        <p:cTn id="1" dur="indefinite" restart="never" nodeType="tmRoot"/>
      </p:par>
    </p:tnLst>
  </p:timing>
  <p:txStyles>
    <p:titleStyle>
      <a:lvl1pPr algn="ctr" defTabSz="1218565"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129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089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049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09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906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765" algn="l" defTabSz="1218565" rtl="0" eaLnBrk="1" latinLnBrk="0" hangingPunct="1">
        <a:defRPr sz="2400" kern="1200">
          <a:solidFill>
            <a:schemeClr val="tx1"/>
          </a:solidFill>
          <a:latin typeface="+mn-lt"/>
          <a:ea typeface="+mn-ea"/>
          <a:cs typeface="+mn-cs"/>
        </a:defRPr>
      </a:lvl5pPr>
      <a:lvl6pPr marL="3046095" algn="l" defTabSz="1218565" rtl="0" eaLnBrk="1" latinLnBrk="0" hangingPunct="1">
        <a:defRPr sz="2400" kern="1200">
          <a:solidFill>
            <a:schemeClr val="tx1"/>
          </a:solidFill>
          <a:latin typeface="+mn-lt"/>
          <a:ea typeface="+mn-ea"/>
          <a:cs typeface="+mn-cs"/>
        </a:defRPr>
      </a:lvl6pPr>
      <a:lvl7pPr marL="3655695" algn="l" defTabSz="1218565" rtl="0" eaLnBrk="1" latinLnBrk="0" hangingPunct="1">
        <a:defRPr sz="2400" kern="1200">
          <a:solidFill>
            <a:schemeClr val="tx1"/>
          </a:solidFill>
          <a:latin typeface="+mn-lt"/>
          <a:ea typeface="+mn-ea"/>
          <a:cs typeface="+mn-cs"/>
        </a:defRPr>
      </a:lvl7pPr>
      <a:lvl8pPr marL="4265295" algn="l" defTabSz="1218565" rtl="0" eaLnBrk="1" latinLnBrk="0" hangingPunct="1">
        <a:defRPr sz="2400" kern="1200">
          <a:solidFill>
            <a:schemeClr val="tx1"/>
          </a:solidFill>
          <a:latin typeface="+mn-lt"/>
          <a:ea typeface="+mn-ea"/>
          <a:cs typeface="+mn-cs"/>
        </a:defRPr>
      </a:lvl8pPr>
      <a:lvl9pPr marL="4874895" algn="l" defTabSz="121856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BA3B82-A7C2-4350-964A-B86F1CE825A1}"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C178AD-6212-4FD1-A27C-53B1EDB173A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9" Type="http://schemas.openxmlformats.org/officeDocument/2006/relationships/image" Target="../media/image82.png"/><Relationship Id="rId8" Type="http://schemas.openxmlformats.org/officeDocument/2006/relationships/image" Target="../media/image81.png"/><Relationship Id="rId7" Type="http://schemas.openxmlformats.org/officeDocument/2006/relationships/image" Target="../media/image80.png"/><Relationship Id="rId6" Type="http://schemas.openxmlformats.org/officeDocument/2006/relationships/image" Target="../media/image62.png"/><Relationship Id="rId5" Type="http://schemas.openxmlformats.org/officeDocument/2006/relationships/image" Target="../media/image18.png"/><Relationship Id="rId4" Type="http://schemas.microsoft.com/office/2007/relationships/hdphoto" Target="../media/image19.wdp"/><Relationship Id="rId3" Type="http://schemas.openxmlformats.org/officeDocument/2006/relationships/image" Target="../media/image20.png"/><Relationship Id="rId2" Type="http://schemas.openxmlformats.org/officeDocument/2006/relationships/image" Target="../media/image60.GIF"/><Relationship Id="rId16" Type="http://schemas.openxmlformats.org/officeDocument/2006/relationships/notesSlide" Target="../notesSlides/notesSlide6.xml"/><Relationship Id="rId15" Type="http://schemas.openxmlformats.org/officeDocument/2006/relationships/slideLayout" Target="../slideLayouts/slideLayout2.xml"/><Relationship Id="rId14" Type="http://schemas.openxmlformats.org/officeDocument/2006/relationships/image" Target="../media/image4.jpeg"/><Relationship Id="rId13" Type="http://schemas.openxmlformats.org/officeDocument/2006/relationships/image" Target="../media/image87.png"/><Relationship Id="rId12" Type="http://schemas.openxmlformats.org/officeDocument/2006/relationships/image" Target="../media/image85.png"/><Relationship Id="rId11" Type="http://schemas.openxmlformats.org/officeDocument/2006/relationships/image" Target="../media/image84.png"/><Relationship Id="rId10" Type="http://schemas.openxmlformats.org/officeDocument/2006/relationships/image" Target="../media/image83.png"/><Relationship Id="rId1" Type="http://schemas.openxmlformats.org/officeDocument/2006/relationships/tags" Target="../tags/tag18.xml"/></Relationships>
</file>

<file path=ppt/slides/_rels/slide11.xml.rels><?xml version="1.0" encoding="UTF-8" standalone="yes"?>
<Relationships xmlns="http://schemas.openxmlformats.org/package/2006/relationships"><Relationship Id="rId9" Type="http://schemas.openxmlformats.org/officeDocument/2006/relationships/image" Target="../media/image82.png"/><Relationship Id="rId8" Type="http://schemas.openxmlformats.org/officeDocument/2006/relationships/image" Target="../media/image81.png"/><Relationship Id="rId7" Type="http://schemas.openxmlformats.org/officeDocument/2006/relationships/image" Target="../media/image80.png"/><Relationship Id="rId6" Type="http://schemas.openxmlformats.org/officeDocument/2006/relationships/image" Target="../media/image62.png"/><Relationship Id="rId5" Type="http://schemas.openxmlformats.org/officeDocument/2006/relationships/image" Target="../media/image18.png"/><Relationship Id="rId4" Type="http://schemas.microsoft.com/office/2007/relationships/hdphoto" Target="../media/image19.wdp"/><Relationship Id="rId3" Type="http://schemas.openxmlformats.org/officeDocument/2006/relationships/image" Target="../media/image20.png"/><Relationship Id="rId2" Type="http://schemas.openxmlformats.org/officeDocument/2006/relationships/image" Target="../media/image60.GIF"/><Relationship Id="rId16" Type="http://schemas.openxmlformats.org/officeDocument/2006/relationships/notesSlide" Target="../notesSlides/notesSlide7.xml"/><Relationship Id="rId15" Type="http://schemas.openxmlformats.org/officeDocument/2006/relationships/slideLayout" Target="../slideLayouts/slideLayout2.xml"/><Relationship Id="rId14" Type="http://schemas.openxmlformats.org/officeDocument/2006/relationships/image" Target="../media/image4.jpeg"/><Relationship Id="rId13" Type="http://schemas.openxmlformats.org/officeDocument/2006/relationships/image" Target="../media/image88.GIF"/><Relationship Id="rId12" Type="http://schemas.openxmlformats.org/officeDocument/2006/relationships/image" Target="../media/image85.png"/><Relationship Id="rId11" Type="http://schemas.openxmlformats.org/officeDocument/2006/relationships/image" Target="../media/image84.png"/><Relationship Id="rId10" Type="http://schemas.openxmlformats.org/officeDocument/2006/relationships/image" Target="../media/image83.png"/><Relationship Id="rId1" Type="http://schemas.openxmlformats.org/officeDocument/2006/relationships/tags" Target="../tags/tag19.xml"/></Relationships>
</file>

<file path=ppt/slides/_rels/slide12.xml.rels><?xml version="1.0" encoding="UTF-8" standalone="yes"?>
<Relationships xmlns="http://schemas.openxmlformats.org/package/2006/relationships"><Relationship Id="rId9" Type="http://schemas.openxmlformats.org/officeDocument/2006/relationships/image" Target="../media/image89.png"/><Relationship Id="rId8" Type="http://schemas.microsoft.com/office/2007/relationships/hdphoto" Target="../media/image75.wdp"/><Relationship Id="rId7" Type="http://schemas.openxmlformats.org/officeDocument/2006/relationships/image" Target="../media/image74.png"/><Relationship Id="rId6" Type="http://schemas.openxmlformats.org/officeDocument/2006/relationships/image" Target="../media/image62.png"/><Relationship Id="rId5" Type="http://schemas.openxmlformats.org/officeDocument/2006/relationships/image" Target="../media/image18.png"/><Relationship Id="rId4" Type="http://schemas.microsoft.com/office/2007/relationships/hdphoto" Target="../media/image19.wdp"/><Relationship Id="rId3" Type="http://schemas.openxmlformats.org/officeDocument/2006/relationships/image" Target="../media/image20.png"/><Relationship Id="rId2" Type="http://schemas.openxmlformats.org/officeDocument/2006/relationships/image" Target="../media/image60.GIF"/><Relationship Id="rId12" Type="http://schemas.openxmlformats.org/officeDocument/2006/relationships/notesSlide" Target="../notesSlides/notesSlide8.xml"/><Relationship Id="rId11" Type="http://schemas.openxmlformats.org/officeDocument/2006/relationships/slideLayout" Target="../slideLayouts/slideLayout2.xml"/><Relationship Id="rId10" Type="http://schemas.openxmlformats.org/officeDocument/2006/relationships/image" Target="../media/image4.jpeg"/><Relationship Id="rId1" Type="http://schemas.openxmlformats.org/officeDocument/2006/relationships/tags" Target="../tags/tag20.xml"/></Relationships>
</file>

<file path=ppt/slides/_rels/slide13.xml.rels><?xml version="1.0" encoding="UTF-8" standalone="yes"?>
<Relationships xmlns="http://schemas.openxmlformats.org/package/2006/relationships"><Relationship Id="rId9" Type="http://schemas.microsoft.com/office/2007/relationships/hdphoto" Target="../media/image75.wdp"/><Relationship Id="rId8" Type="http://schemas.openxmlformats.org/officeDocument/2006/relationships/image" Target="../media/image74.png"/><Relationship Id="rId7" Type="http://schemas.openxmlformats.org/officeDocument/2006/relationships/image" Target="../media/image62.png"/><Relationship Id="rId6" Type="http://schemas.openxmlformats.org/officeDocument/2006/relationships/image" Target="../media/image91.png"/><Relationship Id="rId5" Type="http://schemas.openxmlformats.org/officeDocument/2006/relationships/image" Target="../media/image18.png"/><Relationship Id="rId4" Type="http://schemas.microsoft.com/office/2007/relationships/hdphoto" Target="../media/image19.wdp"/><Relationship Id="rId3" Type="http://schemas.openxmlformats.org/officeDocument/2006/relationships/image" Target="../media/image20.png"/><Relationship Id="rId2" Type="http://schemas.openxmlformats.org/officeDocument/2006/relationships/image" Target="../media/image60.GIF"/><Relationship Id="rId12" Type="http://schemas.openxmlformats.org/officeDocument/2006/relationships/slideLayout" Target="../slideLayouts/slideLayout35.xml"/><Relationship Id="rId11" Type="http://schemas.openxmlformats.org/officeDocument/2006/relationships/tags" Target="../tags/tag21.xml"/><Relationship Id="rId10" Type="http://schemas.openxmlformats.org/officeDocument/2006/relationships/image" Target="../media/image4.jpeg"/><Relationship Id="rId1" Type="http://schemas.openxmlformats.org/officeDocument/2006/relationships/image" Target="../media/image90.png"/></Relationships>
</file>

<file path=ppt/slides/_rels/slide14.xml.rels><?xml version="1.0" encoding="UTF-8" standalone="yes"?>
<Relationships xmlns="http://schemas.openxmlformats.org/package/2006/relationships"><Relationship Id="rId9" Type="http://schemas.openxmlformats.org/officeDocument/2006/relationships/tags" Target="../tags/tag22.xml"/><Relationship Id="rId8" Type="http://schemas.openxmlformats.org/officeDocument/2006/relationships/image" Target="../media/image4.jpeg"/><Relationship Id="rId7" Type="http://schemas.microsoft.com/office/2007/relationships/hdphoto" Target="../media/image75.wdp"/><Relationship Id="rId6" Type="http://schemas.openxmlformats.org/officeDocument/2006/relationships/image" Target="../media/image74.png"/><Relationship Id="rId5" Type="http://schemas.openxmlformats.org/officeDocument/2006/relationships/image" Target="../media/image62.png"/><Relationship Id="rId4" Type="http://schemas.openxmlformats.org/officeDocument/2006/relationships/image" Target="../media/image18.png"/><Relationship Id="rId3" Type="http://schemas.microsoft.com/office/2007/relationships/hdphoto" Target="../media/image19.wdp"/><Relationship Id="rId2" Type="http://schemas.openxmlformats.org/officeDocument/2006/relationships/image" Target="../media/image20.png"/><Relationship Id="rId10" Type="http://schemas.openxmlformats.org/officeDocument/2006/relationships/slideLayout" Target="../slideLayouts/slideLayout35.xml"/><Relationship Id="rId1" Type="http://schemas.openxmlformats.org/officeDocument/2006/relationships/image" Target="../media/image60.GIF"/></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4.jpeg"/><Relationship Id="rId7" Type="http://schemas.openxmlformats.org/officeDocument/2006/relationships/image" Target="../media/image62.png"/><Relationship Id="rId6" Type="http://schemas.openxmlformats.org/officeDocument/2006/relationships/image" Target="../media/image18.png"/><Relationship Id="rId5" Type="http://schemas.microsoft.com/office/2007/relationships/hdphoto" Target="../media/image19.wdp"/><Relationship Id="rId4" Type="http://schemas.openxmlformats.org/officeDocument/2006/relationships/image" Target="../media/image20.png"/><Relationship Id="rId3" Type="http://schemas.openxmlformats.org/officeDocument/2006/relationships/image" Target="../media/image60.GIF"/><Relationship Id="rId2" Type="http://schemas.openxmlformats.org/officeDocument/2006/relationships/tags" Target="../tags/tag23.xml"/><Relationship Id="rId10" Type="http://schemas.openxmlformats.org/officeDocument/2006/relationships/notesSlide" Target="../notesSlides/notesSlide9.xml"/><Relationship Id="rId1" Type="http://schemas.openxmlformats.org/officeDocument/2006/relationships/image" Target="../media/image92.png"/></Relationships>
</file>

<file path=ppt/slides/_rels/slide16.xml.rels><?xml version="1.0" encoding="UTF-8" standalone="yes"?>
<Relationships xmlns="http://schemas.openxmlformats.org/package/2006/relationships"><Relationship Id="rId9" Type="http://schemas.openxmlformats.org/officeDocument/2006/relationships/image" Target="../media/image82.png"/><Relationship Id="rId8" Type="http://schemas.openxmlformats.org/officeDocument/2006/relationships/image" Target="../media/image81.png"/><Relationship Id="rId7" Type="http://schemas.openxmlformats.org/officeDocument/2006/relationships/image" Target="../media/image80.png"/><Relationship Id="rId6" Type="http://schemas.openxmlformats.org/officeDocument/2006/relationships/image" Target="../media/image62.png"/><Relationship Id="rId5" Type="http://schemas.openxmlformats.org/officeDocument/2006/relationships/image" Target="../media/image18.png"/><Relationship Id="rId4" Type="http://schemas.microsoft.com/office/2007/relationships/hdphoto" Target="../media/image19.wdp"/><Relationship Id="rId3" Type="http://schemas.openxmlformats.org/officeDocument/2006/relationships/image" Target="../media/image20.png"/><Relationship Id="rId20" Type="http://schemas.openxmlformats.org/officeDocument/2006/relationships/notesSlide" Target="../notesSlides/notesSlide10.xml"/><Relationship Id="rId2" Type="http://schemas.openxmlformats.org/officeDocument/2006/relationships/image" Target="../media/image60.GIF"/><Relationship Id="rId19" Type="http://schemas.openxmlformats.org/officeDocument/2006/relationships/slideLayout" Target="../slideLayouts/slideLayout2.xml"/><Relationship Id="rId18" Type="http://schemas.openxmlformats.org/officeDocument/2006/relationships/image" Target="../media/image4.jpeg"/><Relationship Id="rId17" Type="http://schemas.openxmlformats.org/officeDocument/2006/relationships/image" Target="../media/image92.png"/><Relationship Id="rId16" Type="http://schemas.openxmlformats.org/officeDocument/2006/relationships/image" Target="../media/image96.png"/><Relationship Id="rId15" Type="http://schemas.openxmlformats.org/officeDocument/2006/relationships/image" Target="../media/image95.png"/><Relationship Id="rId14" Type="http://schemas.openxmlformats.org/officeDocument/2006/relationships/image" Target="../media/image94.png"/><Relationship Id="rId13" Type="http://schemas.openxmlformats.org/officeDocument/2006/relationships/image" Target="../media/image93.png"/><Relationship Id="rId12" Type="http://schemas.openxmlformats.org/officeDocument/2006/relationships/image" Target="../media/image85.png"/><Relationship Id="rId11" Type="http://schemas.openxmlformats.org/officeDocument/2006/relationships/image" Target="../media/image84.png"/><Relationship Id="rId10" Type="http://schemas.openxmlformats.org/officeDocument/2006/relationships/image" Target="../media/image83.png"/><Relationship Id="rId1" Type="http://schemas.openxmlformats.org/officeDocument/2006/relationships/tags" Target="../tags/tag24.xml"/></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4.jpeg"/><Relationship Id="rId7" Type="http://schemas.openxmlformats.org/officeDocument/2006/relationships/image" Target="../media/image62.png"/><Relationship Id="rId6" Type="http://schemas.openxmlformats.org/officeDocument/2006/relationships/image" Target="../media/image18.png"/><Relationship Id="rId5" Type="http://schemas.microsoft.com/office/2007/relationships/hdphoto" Target="../media/image19.wdp"/><Relationship Id="rId4" Type="http://schemas.openxmlformats.org/officeDocument/2006/relationships/image" Target="../media/image20.png"/><Relationship Id="rId3" Type="http://schemas.openxmlformats.org/officeDocument/2006/relationships/image" Target="../media/image60.GIF"/><Relationship Id="rId2" Type="http://schemas.openxmlformats.org/officeDocument/2006/relationships/tags" Target="../tags/tag25.xml"/><Relationship Id="rId10" Type="http://schemas.openxmlformats.org/officeDocument/2006/relationships/notesSlide" Target="../notesSlides/notesSlide11.xml"/><Relationship Id="rId1" Type="http://schemas.openxmlformats.org/officeDocument/2006/relationships/image" Target="../media/image92.png"/></Relationships>
</file>

<file path=ppt/slides/_rels/slide18.xml.rels><?xml version="1.0" encoding="UTF-8" standalone="yes"?>
<Relationships xmlns="http://schemas.openxmlformats.org/package/2006/relationships"><Relationship Id="rId9" Type="http://schemas.openxmlformats.org/officeDocument/2006/relationships/image" Target="../media/image98.png"/><Relationship Id="rId8" Type="http://schemas.openxmlformats.org/officeDocument/2006/relationships/image" Target="../media/image4.jpeg"/><Relationship Id="rId7" Type="http://schemas.openxmlformats.org/officeDocument/2006/relationships/image" Target="../media/image97.png"/><Relationship Id="rId6" Type="http://schemas.openxmlformats.org/officeDocument/2006/relationships/image" Target="../media/image92.png"/><Relationship Id="rId5" Type="http://schemas.openxmlformats.org/officeDocument/2006/relationships/image" Target="../media/image18.png"/><Relationship Id="rId4" Type="http://schemas.microsoft.com/office/2007/relationships/hdphoto" Target="../media/image19.wdp"/><Relationship Id="rId3" Type="http://schemas.openxmlformats.org/officeDocument/2006/relationships/image" Target="../media/image20.png"/><Relationship Id="rId2" Type="http://schemas.openxmlformats.org/officeDocument/2006/relationships/image" Target="../media/image60.GIF"/><Relationship Id="rId11" Type="http://schemas.openxmlformats.org/officeDocument/2006/relationships/notesSlide" Target="../notesSlides/notesSlide12.xml"/><Relationship Id="rId10" Type="http://schemas.openxmlformats.org/officeDocument/2006/relationships/slideLayout" Target="../slideLayouts/slideLayout2.xml"/><Relationship Id="rId1" Type="http://schemas.openxmlformats.org/officeDocument/2006/relationships/tags" Target="../tags/tag26.xml"/></Relationships>
</file>

<file path=ppt/slides/_rels/slide19.xml.rels><?xml version="1.0" encoding="UTF-8" standalone="yes"?>
<Relationships xmlns="http://schemas.openxmlformats.org/package/2006/relationships"><Relationship Id="rId9" Type="http://schemas.openxmlformats.org/officeDocument/2006/relationships/image" Target="../media/image103.png"/><Relationship Id="rId8" Type="http://schemas.openxmlformats.org/officeDocument/2006/relationships/tags" Target="../tags/tag28.xml"/><Relationship Id="rId7" Type="http://schemas.microsoft.com/office/2007/relationships/hdphoto" Target="../media/image102.wdp"/><Relationship Id="rId6" Type="http://schemas.openxmlformats.org/officeDocument/2006/relationships/image" Target="../media/image101.png"/><Relationship Id="rId5" Type="http://schemas.openxmlformats.org/officeDocument/2006/relationships/tags" Target="../tags/tag27.xml"/><Relationship Id="rId4" Type="http://schemas.openxmlformats.org/officeDocument/2006/relationships/image" Target="../media/image59.png"/><Relationship Id="rId3" Type="http://schemas.openxmlformats.org/officeDocument/2006/relationships/image" Target="../media/image58.png"/><Relationship Id="rId25" Type="http://schemas.openxmlformats.org/officeDocument/2006/relationships/slideLayout" Target="../slideLayouts/slideLayout2.xml"/><Relationship Id="rId24" Type="http://schemas.openxmlformats.org/officeDocument/2006/relationships/image" Target="../media/image4.jpeg"/><Relationship Id="rId23" Type="http://schemas.openxmlformats.org/officeDocument/2006/relationships/image" Target="../media/image107.png"/><Relationship Id="rId22" Type="http://schemas.openxmlformats.org/officeDocument/2006/relationships/image" Target="../media/image11.png"/><Relationship Id="rId21" Type="http://schemas.openxmlformats.org/officeDocument/2006/relationships/image" Target="../media/image10.png"/><Relationship Id="rId20" Type="http://schemas.openxmlformats.org/officeDocument/2006/relationships/image" Target="../media/image9.png"/><Relationship Id="rId2" Type="http://schemas.openxmlformats.org/officeDocument/2006/relationships/image" Target="../media/image100.png"/><Relationship Id="rId19" Type="http://schemas.openxmlformats.org/officeDocument/2006/relationships/image" Target="../media/image8.png"/><Relationship Id="rId18" Type="http://schemas.openxmlformats.org/officeDocument/2006/relationships/image" Target="../media/image7.png"/><Relationship Id="rId17" Type="http://schemas.openxmlformats.org/officeDocument/2006/relationships/tags" Target="../tags/tag33.xml"/><Relationship Id="rId16" Type="http://schemas.openxmlformats.org/officeDocument/2006/relationships/image" Target="../media/image106.png"/><Relationship Id="rId15" Type="http://schemas.openxmlformats.org/officeDocument/2006/relationships/tags" Target="../tags/tag32.xml"/><Relationship Id="rId14" Type="http://schemas.openxmlformats.org/officeDocument/2006/relationships/image" Target="../media/image105.png"/><Relationship Id="rId13" Type="http://schemas.openxmlformats.org/officeDocument/2006/relationships/tags" Target="../tags/tag31.xml"/><Relationship Id="rId12" Type="http://schemas.openxmlformats.org/officeDocument/2006/relationships/tags" Target="../tags/tag30.xml"/><Relationship Id="rId11" Type="http://schemas.openxmlformats.org/officeDocument/2006/relationships/tags" Target="../tags/tag29.xml"/><Relationship Id="rId10" Type="http://schemas.microsoft.com/office/2007/relationships/hdphoto" Target="../media/image104.wdp"/><Relationship Id="rId1" Type="http://schemas.openxmlformats.org/officeDocument/2006/relationships/image" Target="../media/image99.jpe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4.jpe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9" Type="http://schemas.openxmlformats.org/officeDocument/2006/relationships/image" Target="../media/image20.png"/><Relationship Id="rId8" Type="http://schemas.microsoft.com/office/2007/relationships/hdphoto" Target="../media/image19.wdp"/><Relationship Id="rId7" Type="http://schemas.openxmlformats.org/officeDocument/2006/relationships/image" Target="../media/image18.png"/><Relationship Id="rId6" Type="http://schemas.openxmlformats.org/officeDocument/2006/relationships/image" Target="../media/image17.png"/><Relationship Id="rId5" Type="http://schemas.microsoft.com/office/2007/relationships/hdphoto" Target="../media/image16.wdp"/><Relationship Id="rId49" Type="http://schemas.openxmlformats.org/officeDocument/2006/relationships/slideLayout" Target="../slideLayouts/slideLayout50.xml"/><Relationship Id="rId48" Type="http://schemas.openxmlformats.org/officeDocument/2006/relationships/image" Target="../media/image4.jpeg"/><Relationship Id="rId47" Type="http://schemas.openxmlformats.org/officeDocument/2006/relationships/image" Target="../media/image57.png"/><Relationship Id="rId46" Type="http://schemas.openxmlformats.org/officeDocument/2006/relationships/image" Target="../media/image56.png"/><Relationship Id="rId45" Type="http://schemas.openxmlformats.org/officeDocument/2006/relationships/tags" Target="../tags/tag1.xml"/><Relationship Id="rId44" Type="http://schemas.openxmlformats.org/officeDocument/2006/relationships/image" Target="../media/image55.png"/><Relationship Id="rId43" Type="http://schemas.openxmlformats.org/officeDocument/2006/relationships/image" Target="../media/image54.png"/><Relationship Id="rId42" Type="http://schemas.openxmlformats.org/officeDocument/2006/relationships/image" Target="../media/image53.png"/><Relationship Id="rId41" Type="http://schemas.openxmlformats.org/officeDocument/2006/relationships/image" Target="../media/image52.png"/><Relationship Id="rId40" Type="http://schemas.openxmlformats.org/officeDocument/2006/relationships/image" Target="../media/image51.png"/><Relationship Id="rId4" Type="http://schemas.openxmlformats.org/officeDocument/2006/relationships/image" Target="../media/image15.png"/><Relationship Id="rId39" Type="http://schemas.openxmlformats.org/officeDocument/2006/relationships/image" Target="../media/image50.png"/><Relationship Id="rId38" Type="http://schemas.openxmlformats.org/officeDocument/2006/relationships/image" Target="../media/image49.png"/><Relationship Id="rId37" Type="http://schemas.openxmlformats.org/officeDocument/2006/relationships/image" Target="../media/image48.png"/><Relationship Id="rId36" Type="http://schemas.openxmlformats.org/officeDocument/2006/relationships/image" Target="../media/image47.png"/><Relationship Id="rId35" Type="http://schemas.openxmlformats.org/officeDocument/2006/relationships/image" Target="../media/image46.png"/><Relationship Id="rId34" Type="http://schemas.openxmlformats.org/officeDocument/2006/relationships/image" Target="../media/image45.png"/><Relationship Id="rId33" Type="http://schemas.openxmlformats.org/officeDocument/2006/relationships/image" Target="../media/image44.png"/><Relationship Id="rId32" Type="http://schemas.openxmlformats.org/officeDocument/2006/relationships/image" Target="../media/image43.png"/><Relationship Id="rId31" Type="http://schemas.openxmlformats.org/officeDocument/2006/relationships/image" Target="../media/image42.png"/><Relationship Id="rId30" Type="http://schemas.openxmlformats.org/officeDocument/2006/relationships/image" Target="../media/image41.png"/><Relationship Id="rId3" Type="http://schemas.openxmlformats.org/officeDocument/2006/relationships/image" Target="../media/image14.png"/><Relationship Id="rId29" Type="http://schemas.openxmlformats.org/officeDocument/2006/relationships/image" Target="../media/image40.png"/><Relationship Id="rId28" Type="http://schemas.openxmlformats.org/officeDocument/2006/relationships/image" Target="../media/image39.png"/><Relationship Id="rId27" Type="http://schemas.openxmlformats.org/officeDocument/2006/relationships/image" Target="../media/image38.png"/><Relationship Id="rId26" Type="http://schemas.openxmlformats.org/officeDocument/2006/relationships/image" Target="../media/image37.png"/><Relationship Id="rId25" Type="http://schemas.openxmlformats.org/officeDocument/2006/relationships/image" Target="../media/image36.png"/><Relationship Id="rId24" Type="http://schemas.openxmlformats.org/officeDocument/2006/relationships/image" Target="../media/image35.png"/><Relationship Id="rId23" Type="http://schemas.openxmlformats.org/officeDocument/2006/relationships/image" Target="../media/image34.png"/><Relationship Id="rId22" Type="http://schemas.openxmlformats.org/officeDocument/2006/relationships/image" Target="../media/image33.png"/><Relationship Id="rId21" Type="http://schemas.openxmlformats.org/officeDocument/2006/relationships/image" Target="../media/image32.png"/><Relationship Id="rId20" Type="http://schemas.openxmlformats.org/officeDocument/2006/relationships/image" Target="../media/image31.png"/><Relationship Id="rId2" Type="http://schemas.microsoft.com/office/2007/relationships/hdphoto" Target="../media/image13.wdp"/><Relationship Id="rId19" Type="http://schemas.openxmlformats.org/officeDocument/2006/relationships/image" Target="../media/image30.png"/><Relationship Id="rId18" Type="http://schemas.openxmlformats.org/officeDocument/2006/relationships/image" Target="../media/image29.png"/><Relationship Id="rId17" Type="http://schemas.openxmlformats.org/officeDocument/2006/relationships/image" Target="../media/image28.png"/><Relationship Id="rId16" Type="http://schemas.microsoft.com/office/2007/relationships/hdphoto" Target="../media/image27.wdp"/><Relationship Id="rId15" Type="http://schemas.openxmlformats.org/officeDocument/2006/relationships/image" Target="../media/image26.png"/><Relationship Id="rId14" Type="http://schemas.microsoft.com/office/2007/relationships/hdphoto" Target="../media/image25.wdp"/><Relationship Id="rId13" Type="http://schemas.openxmlformats.org/officeDocument/2006/relationships/image" Target="../media/image24.png"/><Relationship Id="rId12" Type="http://schemas.openxmlformats.org/officeDocument/2006/relationships/image" Target="../media/image23.png"/><Relationship Id="rId11" Type="http://schemas.openxmlformats.org/officeDocument/2006/relationships/image" Target="../media/image22.png"/><Relationship Id="rId10" Type="http://schemas.openxmlformats.org/officeDocument/2006/relationships/image" Target="../media/image21.png"/><Relationship Id="rId1" Type="http://schemas.openxmlformats.org/officeDocument/2006/relationships/image" Target="../media/image12.png"/></Relationships>
</file>

<file path=ppt/slides/_rels/slide4.xml.rels><?xml version="1.0" encoding="UTF-8" standalone="yes"?>
<Relationships xmlns="http://schemas.openxmlformats.org/package/2006/relationships"><Relationship Id="rId9" Type="http://schemas.openxmlformats.org/officeDocument/2006/relationships/image" Target="../media/image18.png"/><Relationship Id="rId8" Type="http://schemas.microsoft.com/office/2007/relationships/hdphoto" Target="../media/image19.wdp"/><Relationship Id="rId7" Type="http://schemas.openxmlformats.org/officeDocument/2006/relationships/image" Target="../media/image20.png"/><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GIF"/><Relationship Id="rId3" Type="http://schemas.openxmlformats.org/officeDocument/2006/relationships/tags" Target="../tags/tag2.xml"/><Relationship Id="rId2" Type="http://schemas.openxmlformats.org/officeDocument/2006/relationships/image" Target="../media/image59.png"/><Relationship Id="rId12" Type="http://schemas.openxmlformats.org/officeDocument/2006/relationships/notesSlide" Target="../notesSlides/notesSlide1.xml"/><Relationship Id="rId11" Type="http://schemas.openxmlformats.org/officeDocument/2006/relationships/slideLayout" Target="../slideLayouts/slideLayout2.xml"/><Relationship Id="rId10" Type="http://schemas.openxmlformats.org/officeDocument/2006/relationships/image" Target="../media/image4.jpeg"/><Relationship Id="rId1" Type="http://schemas.openxmlformats.org/officeDocument/2006/relationships/image" Target="../media/image58.png"/></Relationships>
</file>

<file path=ppt/slides/_rels/slide5.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image" Target="../media/image61.png"/><Relationship Id="rId4" Type="http://schemas.openxmlformats.org/officeDocument/2006/relationships/image" Target="../media/image60.GIF"/><Relationship Id="rId3" Type="http://schemas.openxmlformats.org/officeDocument/2006/relationships/tags" Target="../tags/tag3.xml"/><Relationship Id="rId20" Type="http://schemas.openxmlformats.org/officeDocument/2006/relationships/notesSlide" Target="../notesSlides/notesSlide2.xml"/><Relationship Id="rId2" Type="http://schemas.openxmlformats.org/officeDocument/2006/relationships/image" Target="../media/image59.png"/><Relationship Id="rId19" Type="http://schemas.openxmlformats.org/officeDocument/2006/relationships/slideLayout" Target="../slideLayouts/slideLayout2.xml"/><Relationship Id="rId18" Type="http://schemas.openxmlformats.org/officeDocument/2006/relationships/image" Target="../media/image4.jpeg"/><Relationship Id="rId17" Type="http://schemas.openxmlformats.org/officeDocument/2006/relationships/image" Target="../media/image18.png"/><Relationship Id="rId16" Type="http://schemas.microsoft.com/office/2007/relationships/hdphoto" Target="../media/image19.wdp"/><Relationship Id="rId15" Type="http://schemas.openxmlformats.org/officeDocument/2006/relationships/image" Target="../media/image20.png"/><Relationship Id="rId14" Type="http://schemas.openxmlformats.org/officeDocument/2006/relationships/image" Target="../media/image62.png"/><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image" Target="../media/image58.png"/></Relationships>
</file>

<file path=ppt/slides/_rels/slide6.xml.rels><?xml version="1.0" encoding="UTF-8" standalone="yes"?>
<Relationships xmlns="http://schemas.openxmlformats.org/package/2006/relationships"><Relationship Id="rId9" Type="http://schemas.microsoft.com/office/2007/relationships/hdphoto" Target="../media/image19.wdp"/><Relationship Id="rId8" Type="http://schemas.openxmlformats.org/officeDocument/2006/relationships/image" Target="../media/image20.png"/><Relationship Id="rId7" Type="http://schemas.openxmlformats.org/officeDocument/2006/relationships/image" Target="../media/image59.png"/><Relationship Id="rId6" Type="http://schemas.openxmlformats.org/officeDocument/2006/relationships/image" Target="../media/image58.png"/><Relationship Id="rId5" Type="http://schemas.openxmlformats.org/officeDocument/2006/relationships/image" Target="../media/image62.png"/><Relationship Id="rId4" Type="http://schemas.openxmlformats.org/officeDocument/2006/relationships/image" Target="../media/image63.png"/><Relationship Id="rId3" Type="http://schemas.openxmlformats.org/officeDocument/2006/relationships/image" Target="../media/image61.png"/><Relationship Id="rId2" Type="http://schemas.openxmlformats.org/officeDocument/2006/relationships/image" Target="../media/image60.GIF"/><Relationship Id="rId13" Type="http://schemas.openxmlformats.org/officeDocument/2006/relationships/notesSlide" Target="../notesSlides/notesSlide3.xml"/><Relationship Id="rId12" Type="http://schemas.openxmlformats.org/officeDocument/2006/relationships/slideLayout" Target="../slideLayouts/slideLayout2.xml"/><Relationship Id="rId11" Type="http://schemas.openxmlformats.org/officeDocument/2006/relationships/image" Target="../media/image4.jpeg"/><Relationship Id="rId10" Type="http://schemas.openxmlformats.org/officeDocument/2006/relationships/image" Target="../media/image18.png"/><Relationship Id="rId1" Type="http://schemas.openxmlformats.org/officeDocument/2006/relationships/tags" Target="../tags/tag12.xml"/></Relationships>
</file>

<file path=ppt/slides/_rels/slide7.xml.rels><?xml version="1.0" encoding="UTF-8" standalone="yes"?>
<Relationships xmlns="http://schemas.openxmlformats.org/package/2006/relationships"><Relationship Id="rId9" Type="http://schemas.openxmlformats.org/officeDocument/2006/relationships/image" Target="../media/image72.png"/><Relationship Id="rId8" Type="http://schemas.microsoft.com/office/2007/relationships/hdphoto" Target="../media/image71.wdp"/><Relationship Id="rId7" Type="http://schemas.openxmlformats.org/officeDocument/2006/relationships/image" Target="../media/image70.png"/><Relationship Id="rId6" Type="http://schemas.microsoft.com/office/2007/relationships/hdphoto" Target="../media/image69.wdp"/><Relationship Id="rId5" Type="http://schemas.openxmlformats.org/officeDocument/2006/relationships/image" Target="../media/image68.png"/><Relationship Id="rId4" Type="http://schemas.openxmlformats.org/officeDocument/2006/relationships/image" Target="../media/image67.png"/><Relationship Id="rId3" Type="http://schemas.openxmlformats.org/officeDocument/2006/relationships/image" Target="../media/image66.png"/><Relationship Id="rId28" Type="http://schemas.openxmlformats.org/officeDocument/2006/relationships/slideLayout" Target="../slideLayouts/slideLayout42.xml"/><Relationship Id="rId27" Type="http://schemas.openxmlformats.org/officeDocument/2006/relationships/image" Target="../media/image4.jpeg"/><Relationship Id="rId26" Type="http://schemas.openxmlformats.org/officeDocument/2006/relationships/image" Target="../media/image78.png"/><Relationship Id="rId25" Type="http://schemas.openxmlformats.org/officeDocument/2006/relationships/image" Target="../media/image77.png"/><Relationship Id="rId24" Type="http://schemas.openxmlformats.org/officeDocument/2006/relationships/image" Target="../media/image62.png"/><Relationship Id="rId23" Type="http://schemas.openxmlformats.org/officeDocument/2006/relationships/tags" Target="../tags/tag15.xml"/><Relationship Id="rId22" Type="http://schemas.openxmlformats.org/officeDocument/2006/relationships/image" Target="../media/image46.png"/><Relationship Id="rId21" Type="http://schemas.openxmlformats.org/officeDocument/2006/relationships/image" Target="../media/image45.png"/><Relationship Id="rId20" Type="http://schemas.openxmlformats.org/officeDocument/2006/relationships/image" Target="../media/image43.png"/><Relationship Id="rId2" Type="http://schemas.microsoft.com/office/2007/relationships/hdphoto" Target="../media/image65.wdp"/><Relationship Id="rId19" Type="http://schemas.openxmlformats.org/officeDocument/2006/relationships/image" Target="../media/image42.png"/><Relationship Id="rId18" Type="http://schemas.openxmlformats.org/officeDocument/2006/relationships/image" Target="../media/image36.png"/><Relationship Id="rId17" Type="http://schemas.openxmlformats.org/officeDocument/2006/relationships/image" Target="../media/image29.png"/><Relationship Id="rId16" Type="http://schemas.openxmlformats.org/officeDocument/2006/relationships/image" Target="../media/image28.png"/><Relationship Id="rId15" Type="http://schemas.openxmlformats.org/officeDocument/2006/relationships/image" Target="../media/image76.png"/><Relationship Id="rId14" Type="http://schemas.openxmlformats.org/officeDocument/2006/relationships/tags" Target="../tags/tag14.xml"/><Relationship Id="rId13" Type="http://schemas.openxmlformats.org/officeDocument/2006/relationships/tags" Target="../tags/tag13.xml"/><Relationship Id="rId12" Type="http://schemas.microsoft.com/office/2007/relationships/hdphoto" Target="../media/image75.wdp"/><Relationship Id="rId11" Type="http://schemas.openxmlformats.org/officeDocument/2006/relationships/image" Target="../media/image74.png"/><Relationship Id="rId10" Type="http://schemas.openxmlformats.org/officeDocument/2006/relationships/image" Target="../media/image73.png"/><Relationship Id="rId1" Type="http://schemas.openxmlformats.org/officeDocument/2006/relationships/image" Target="../media/image64.png"/></Relationships>
</file>

<file path=ppt/slides/_rels/slide8.xml.rels><?xml version="1.0" encoding="UTF-8" standalone="yes"?>
<Relationships xmlns="http://schemas.openxmlformats.org/package/2006/relationships"><Relationship Id="rId9" Type="http://schemas.openxmlformats.org/officeDocument/2006/relationships/image" Target="../media/image79.png"/><Relationship Id="rId8" Type="http://schemas.microsoft.com/office/2007/relationships/hdphoto" Target="../media/image75.wdp"/><Relationship Id="rId7" Type="http://schemas.openxmlformats.org/officeDocument/2006/relationships/image" Target="../media/image74.png"/><Relationship Id="rId6" Type="http://schemas.openxmlformats.org/officeDocument/2006/relationships/image" Target="../media/image62.png"/><Relationship Id="rId5" Type="http://schemas.openxmlformats.org/officeDocument/2006/relationships/image" Target="../media/image18.png"/><Relationship Id="rId4" Type="http://schemas.microsoft.com/office/2007/relationships/hdphoto" Target="../media/image19.wdp"/><Relationship Id="rId3" Type="http://schemas.openxmlformats.org/officeDocument/2006/relationships/image" Target="../media/image20.png"/><Relationship Id="rId2" Type="http://schemas.openxmlformats.org/officeDocument/2006/relationships/image" Target="../media/image60.GIF"/><Relationship Id="rId12" Type="http://schemas.openxmlformats.org/officeDocument/2006/relationships/notesSlide" Target="../notesSlides/notesSlide4.xml"/><Relationship Id="rId11" Type="http://schemas.openxmlformats.org/officeDocument/2006/relationships/slideLayout" Target="../slideLayouts/slideLayout2.xml"/><Relationship Id="rId10" Type="http://schemas.openxmlformats.org/officeDocument/2006/relationships/image" Target="../media/image4.jpeg"/><Relationship Id="rId1" Type="http://schemas.openxmlformats.org/officeDocument/2006/relationships/tags" Target="../tags/tag16.xml"/></Relationships>
</file>

<file path=ppt/slides/_rels/slide9.xml.rels><?xml version="1.0" encoding="UTF-8" standalone="yes"?>
<Relationships xmlns="http://schemas.openxmlformats.org/package/2006/relationships"><Relationship Id="rId9" Type="http://schemas.openxmlformats.org/officeDocument/2006/relationships/image" Target="../media/image82.png"/><Relationship Id="rId8" Type="http://schemas.openxmlformats.org/officeDocument/2006/relationships/image" Target="../media/image81.png"/><Relationship Id="rId7" Type="http://schemas.openxmlformats.org/officeDocument/2006/relationships/image" Target="../media/image80.png"/><Relationship Id="rId6" Type="http://schemas.openxmlformats.org/officeDocument/2006/relationships/image" Target="../media/image62.png"/><Relationship Id="rId5" Type="http://schemas.openxmlformats.org/officeDocument/2006/relationships/image" Target="../media/image18.png"/><Relationship Id="rId4" Type="http://schemas.microsoft.com/office/2007/relationships/hdphoto" Target="../media/image19.wdp"/><Relationship Id="rId3" Type="http://schemas.openxmlformats.org/officeDocument/2006/relationships/image" Target="../media/image20.png"/><Relationship Id="rId2" Type="http://schemas.openxmlformats.org/officeDocument/2006/relationships/image" Target="../media/image60.GIF"/><Relationship Id="rId16" Type="http://schemas.openxmlformats.org/officeDocument/2006/relationships/notesSlide" Target="../notesSlides/notesSlide5.xml"/><Relationship Id="rId15" Type="http://schemas.openxmlformats.org/officeDocument/2006/relationships/slideLayout" Target="../slideLayouts/slideLayout2.xml"/><Relationship Id="rId14" Type="http://schemas.openxmlformats.org/officeDocument/2006/relationships/image" Target="../media/image4.jpeg"/><Relationship Id="rId13" Type="http://schemas.openxmlformats.org/officeDocument/2006/relationships/image" Target="../media/image86.png"/><Relationship Id="rId12" Type="http://schemas.openxmlformats.org/officeDocument/2006/relationships/image" Target="../media/image85.png"/><Relationship Id="rId11" Type="http://schemas.openxmlformats.org/officeDocument/2006/relationships/image" Target="../media/image84.png"/><Relationship Id="rId10" Type="http://schemas.openxmlformats.org/officeDocument/2006/relationships/image" Target="../media/image83.png"/><Relationship Id="rId1" Type="http://schemas.openxmlformats.org/officeDocument/2006/relationships/tags" Target="../tags/tag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4"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6" name="图片 6" descr="logo横版 png"/>
          <p:cNvPicPr>
            <a:picLocks noChangeAspect="1"/>
          </p:cNvPicPr>
          <p:nvPr/>
        </p:nvPicPr>
        <p:blipFill>
          <a:blip r:embed="rId2"/>
          <a:stretch>
            <a:fillRect/>
          </a:stretch>
        </p:blipFill>
        <p:spPr>
          <a:xfrm>
            <a:off x="11477625" y="82550"/>
            <a:ext cx="608013" cy="642938"/>
          </a:xfrm>
          <a:prstGeom prst="rect">
            <a:avLst/>
          </a:prstGeom>
          <a:noFill/>
          <a:ln w="9525">
            <a:noFill/>
          </a:ln>
        </p:spPr>
      </p:pic>
      <p:pic>
        <p:nvPicPr>
          <p:cNvPr id="7" name="图片 1" descr="qrcode_for_gh_3a435f224ccf_1280"/>
          <p:cNvPicPr>
            <a:picLocks noChangeAspect="1"/>
          </p:cNvPicPr>
          <p:nvPr/>
        </p:nvPicPr>
        <p:blipFill>
          <a:blip r:embed="rId3"/>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出自【趣你的PPT】(微信:qunideppt)：最优质的PPT资源库"/>
          <p:cNvSpPr txBox="1"/>
          <p:nvPr>
            <p:custDataLst>
              <p:tags r:id="rId1"/>
            </p:custDataLst>
          </p:nvPr>
        </p:nvSpPr>
        <p:spPr>
          <a:xfrm>
            <a:off x="984250" y="165735"/>
            <a:ext cx="10053955" cy="542290"/>
          </a:xfrm>
          <a:prstGeom prst="rect">
            <a:avLst/>
          </a:prstGeom>
          <a:noFill/>
        </p:spPr>
        <p:txBody>
          <a:bodyPr wrap="square" rtlCol="0">
            <a:noAutofit/>
          </a:bodyPr>
          <a:lstStyle/>
          <a:p>
            <a:pPr fontAlgn="ctr">
              <a:lnSpc>
                <a:spcPct val="110000"/>
              </a:lnSpc>
            </a:pPr>
            <a:r>
              <a:rPr sz="2400" b="1" dirty="0">
                <a:solidFill>
                  <a:srgbClr val="0070C0"/>
                </a:solidFill>
                <a:latin typeface="微软雅黑" panose="020B0503020204020204" charset="-122"/>
                <a:ea typeface="微软雅黑" panose="020B0503020204020204" charset="-122"/>
              </a:rPr>
              <a:t>基于语义连贯标词扩展法的读后续写</a:t>
            </a:r>
            <a:r>
              <a:rPr lang="zh-CN" altLang="en-US" sz="2400" b="1" dirty="0">
                <a:solidFill>
                  <a:srgbClr val="0070C0"/>
                </a:solidFill>
                <a:latin typeface="微软雅黑" panose="020B0503020204020204" charset="-122"/>
                <a:ea typeface="微软雅黑" panose="020B0503020204020204" charset="-122"/>
              </a:rPr>
              <a:t>协同生成</a:t>
            </a:r>
            <a:r>
              <a:rPr sz="2400" b="1" dirty="0">
                <a:solidFill>
                  <a:srgbClr val="0070C0"/>
                </a:solidFill>
                <a:latin typeface="微软雅黑" panose="020B0503020204020204" charset="-122"/>
                <a:ea typeface="微软雅黑" panose="020B0503020204020204" charset="-122"/>
              </a:rPr>
              <a:t>：</a:t>
            </a:r>
            <a:endParaRPr sz="2400" b="1" dirty="0">
              <a:solidFill>
                <a:srgbClr val="0070C0"/>
              </a:solidFill>
              <a:latin typeface="微软雅黑" panose="020B0503020204020204" charset="-122"/>
              <a:ea typeface="微软雅黑" panose="020B0503020204020204" charset="-122"/>
            </a:endParaRPr>
          </a:p>
        </p:txBody>
      </p:sp>
      <p:cxnSp>
        <p:nvCxnSpPr>
          <p:cNvPr id="10" name="直接连接符 9"/>
          <p:cNvCxnSpPr/>
          <p:nvPr/>
        </p:nvCxnSpPr>
        <p:spPr>
          <a:xfrm>
            <a:off x="1588" y="750283"/>
            <a:ext cx="12192000" cy="0"/>
          </a:xfrm>
          <a:prstGeom prst="line">
            <a:avLst/>
          </a:prstGeom>
          <a:noFill/>
          <a:ln w="12700" cap="flat" cmpd="sng" algn="ctr">
            <a:solidFill>
              <a:srgbClr val="0070C0"/>
            </a:solidFill>
            <a:prstDash val="solid"/>
            <a:miter lim="800000"/>
          </a:ln>
          <a:effectLst/>
        </p:spPr>
      </p:cxnSp>
      <p:sp>
        <p:nvSpPr>
          <p:cNvPr id="5" name="矩形 4"/>
          <p:cNvSpPr/>
          <p:nvPr/>
        </p:nvSpPr>
        <p:spPr>
          <a:xfrm>
            <a:off x="1588" y="6670716"/>
            <a:ext cx="12192000" cy="194645"/>
          </a:xfrm>
          <a:prstGeom prst="rect">
            <a:avLst/>
          </a:prstGeom>
          <a:solidFill>
            <a:srgbClr val="0070C0"/>
          </a:solidFill>
          <a:ln w="12700" cap="flat" cmpd="sng" algn="ctr">
            <a:noFill/>
            <a:prstDash val="solid"/>
            <a:miter lim="800000"/>
          </a:ln>
          <a:effectLst/>
        </p:spPr>
        <p:txBody>
          <a:bodyPr rtlCol="0" anchor="ctr"/>
          <a:p>
            <a:pPr algn="ctr"/>
            <a:endParaRPr lang="zh-CN" altLang="en-US" dirty="0">
              <a:solidFill>
                <a:srgbClr val="44546A">
                  <a:lumMod val="60000"/>
                  <a:lumOff val="40000"/>
                </a:srgbClr>
              </a:solidFill>
              <a:latin typeface="Arial" panose="020B0604020202020204" pitchFamily="34" charset="0"/>
              <a:ea typeface="微软雅黑" panose="020B0503020204020204" charset="-122"/>
            </a:endParaRPr>
          </a:p>
        </p:txBody>
      </p:sp>
      <p:pic>
        <p:nvPicPr>
          <p:cNvPr id="6" name="图片 5"/>
          <p:cNvPicPr/>
          <p:nvPr/>
        </p:nvPicPr>
        <p:blipFill>
          <a:blip r:embed="rId2"/>
          <a:stretch>
            <a:fillRect/>
          </a:stretch>
        </p:blipFill>
        <p:spPr>
          <a:xfrm>
            <a:off x="0" y="6591935"/>
            <a:ext cx="708025" cy="287655"/>
          </a:xfrm>
          <a:prstGeom prst="rect">
            <a:avLst/>
          </a:prstGeom>
        </p:spPr>
      </p:pic>
      <p:sp>
        <p:nvSpPr>
          <p:cNvPr id="3" name="文本框 2"/>
          <p:cNvSpPr txBox="1"/>
          <p:nvPr/>
        </p:nvSpPr>
        <p:spPr>
          <a:xfrm>
            <a:off x="880110" y="6614795"/>
            <a:ext cx="3183890" cy="306705"/>
          </a:xfrm>
          <a:prstGeom prst="rect">
            <a:avLst/>
          </a:prstGeom>
          <a:noFill/>
        </p:spPr>
        <p:txBody>
          <a:bodyPr wrap="square" rtlCol="0" anchor="t">
            <a:spAutoFit/>
          </a:bodyPr>
          <a:p>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浙江强基联盟</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2025</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年</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10</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月高三联考</a:t>
            </a:r>
            <a:endParaRPr lang="zh-CN" altLang="en-US" sz="1400" b="1">
              <a:solidFill>
                <a:srgbClr val="FFFFFF"/>
              </a:solidFill>
              <a:latin typeface="微软雅黑" panose="020B0503020204020204" charset="-122"/>
              <a:ea typeface="微软雅黑" panose="020B0503020204020204" charset="-122"/>
              <a:cs typeface="微软雅黑" panose="020B0503020204020204" charset="-122"/>
            </a:endParaRPr>
          </a:p>
        </p:txBody>
      </p:sp>
      <p:pic>
        <p:nvPicPr>
          <p:cNvPr id="7" name="图片 6"/>
          <p:cNvPicPr/>
          <p:nvPr/>
        </p:nvPicPr>
        <p:blipFill>
          <a:blip r:embed="rId2"/>
          <a:stretch>
            <a:fillRect/>
          </a:stretch>
        </p:blipFill>
        <p:spPr>
          <a:xfrm>
            <a:off x="127000" y="6718935"/>
            <a:ext cx="708025" cy="287655"/>
          </a:xfrm>
          <a:prstGeom prst="rect">
            <a:avLst/>
          </a:prstGeom>
        </p:spPr>
      </p:pic>
      <p:grpSp>
        <p:nvGrpSpPr>
          <p:cNvPr id="26" name="组合 25"/>
          <p:cNvGrpSpPr/>
          <p:nvPr/>
        </p:nvGrpSpPr>
        <p:grpSpPr>
          <a:xfrm>
            <a:off x="0" y="6614795"/>
            <a:ext cx="12192000" cy="428625"/>
            <a:chOff x="0" y="6615399"/>
            <a:chExt cx="12287885" cy="489107"/>
          </a:xfrm>
        </p:grpSpPr>
        <p:pic>
          <p:nvPicPr>
            <p:cNvPr id="25" name="图片 24"/>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a:xfrm>
              <a:off x="10160000" y="6615399"/>
              <a:ext cx="2127885" cy="489107"/>
            </a:xfrm>
            <a:prstGeom prst="rect">
              <a:avLst/>
            </a:prstGeom>
          </p:spPr>
        </p:pic>
        <p:pic>
          <p:nvPicPr>
            <p:cNvPr id="24" name="图片 23"/>
            <p:cNvPicPr>
              <a:picLocks noChangeAspect="1"/>
            </p:cNvPicPr>
            <p:nvPr/>
          </p:nvPicPr>
          <p:blipFill rotWithShape="1">
            <a:blip r:embed="rId5">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a:xfrm flipH="1">
              <a:off x="0" y="6615399"/>
              <a:ext cx="10160000" cy="489107"/>
            </a:xfrm>
            <a:prstGeom prst="rect">
              <a:avLst/>
            </a:prstGeom>
          </p:spPr>
        </p:pic>
      </p:grpSp>
      <p:sp>
        <p:nvSpPr>
          <p:cNvPr id="9" name="文本框 8"/>
          <p:cNvSpPr txBox="1"/>
          <p:nvPr/>
        </p:nvSpPr>
        <p:spPr>
          <a:xfrm>
            <a:off x="783590" y="6614795"/>
            <a:ext cx="3183890" cy="306705"/>
          </a:xfrm>
          <a:prstGeom prst="rect">
            <a:avLst/>
          </a:prstGeom>
          <a:noFill/>
        </p:spPr>
        <p:txBody>
          <a:bodyPr wrap="square" rtlCol="0" anchor="t">
            <a:spAutoFit/>
          </a:bodyPr>
          <a:p>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浙江强基联盟</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2025</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年</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10</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月高三联考</a:t>
            </a:r>
            <a:endParaRPr lang="zh-CN" altLang="en-US" sz="1400" b="1">
              <a:solidFill>
                <a:srgbClr val="FFFFFF"/>
              </a:solidFill>
              <a:latin typeface="微软雅黑" panose="020B0503020204020204" charset="-122"/>
              <a:ea typeface="微软雅黑" panose="020B0503020204020204" charset="-122"/>
              <a:cs typeface="微软雅黑" panose="020B0503020204020204" charset="-122"/>
            </a:endParaRPr>
          </a:p>
        </p:txBody>
      </p:sp>
      <p:pic>
        <p:nvPicPr>
          <p:cNvPr id="13" name="图片 12"/>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flipH="1">
            <a:off x="1905" y="-64770"/>
            <a:ext cx="1499235" cy="1101090"/>
          </a:xfrm>
          <a:prstGeom prst="rect">
            <a:avLst/>
          </a:prstGeom>
        </p:spPr>
      </p:pic>
      <p:grpSp>
        <p:nvGrpSpPr>
          <p:cNvPr id="43" name="组合 42"/>
          <p:cNvGrpSpPr/>
          <p:nvPr/>
        </p:nvGrpSpPr>
        <p:grpSpPr>
          <a:xfrm flipH="1" flipV="1">
            <a:off x="6891687" y="-40348"/>
            <a:ext cx="5894819" cy="3163507"/>
            <a:chOff x="-538359" y="4208160"/>
            <a:chExt cx="5577749" cy="2692400"/>
          </a:xfrm>
        </p:grpSpPr>
        <p:grpSp>
          <p:nvGrpSpPr>
            <p:cNvPr id="49" name="组合 48"/>
            <p:cNvGrpSpPr/>
            <p:nvPr/>
          </p:nvGrpSpPr>
          <p:grpSpPr>
            <a:xfrm>
              <a:off x="-16242" y="4208160"/>
              <a:ext cx="1587409" cy="2692400"/>
              <a:chOff x="-16242" y="4208160"/>
              <a:chExt cx="1587409" cy="2692400"/>
            </a:xfrm>
          </p:grpSpPr>
          <p:pic>
            <p:nvPicPr>
              <p:cNvPr id="69" name="图片 68"/>
              <p:cNvPicPr>
                <a:picLocks noChangeAspect="1"/>
              </p:cNvPicPr>
              <p:nvPr/>
            </p:nvPicPr>
            <p:blipFill rotWithShape="1">
              <a:blip r:embed="rId7"/>
              <a:srcRect/>
              <a:stretch>
                <a:fillRect/>
              </a:stretch>
            </p:blipFill>
            <p:spPr>
              <a:xfrm>
                <a:off x="-16242" y="4208160"/>
                <a:ext cx="1587409" cy="2692400"/>
              </a:xfrm>
              <a:prstGeom prst="rect">
                <a:avLst/>
              </a:prstGeom>
            </p:spPr>
          </p:pic>
          <p:pic>
            <p:nvPicPr>
              <p:cNvPr id="72" name="图片 71"/>
              <p:cNvPicPr>
                <a:picLocks noChangeAspect="1"/>
              </p:cNvPicPr>
              <p:nvPr/>
            </p:nvPicPr>
            <p:blipFill rotWithShape="1">
              <a:blip r:embed="rId8"/>
              <a:srcRect/>
              <a:stretch>
                <a:fillRect/>
              </a:stretch>
            </p:blipFill>
            <p:spPr>
              <a:xfrm>
                <a:off x="-7629" y="4972484"/>
                <a:ext cx="1271049" cy="1924143"/>
              </a:xfrm>
              <a:prstGeom prst="rect">
                <a:avLst/>
              </a:prstGeom>
            </p:spPr>
          </p:pic>
        </p:grpSp>
        <p:grpSp>
          <p:nvGrpSpPr>
            <p:cNvPr id="50" name="组合 49"/>
            <p:cNvGrpSpPr/>
            <p:nvPr/>
          </p:nvGrpSpPr>
          <p:grpSpPr>
            <a:xfrm>
              <a:off x="-538359" y="5296301"/>
              <a:ext cx="5577749" cy="1595547"/>
              <a:chOff x="-538359" y="5296301"/>
              <a:chExt cx="5577749" cy="1595547"/>
            </a:xfrm>
          </p:grpSpPr>
          <p:pic>
            <p:nvPicPr>
              <p:cNvPr id="51" name="图片 50"/>
              <p:cNvPicPr>
                <a:picLocks noChangeAspect="1"/>
              </p:cNvPicPr>
              <p:nvPr/>
            </p:nvPicPr>
            <p:blipFill rotWithShape="1">
              <a:blip r:embed="rId9"/>
              <a:srcRect l="-10069"/>
              <a:stretch>
                <a:fillRect/>
              </a:stretch>
            </p:blipFill>
            <p:spPr>
              <a:xfrm>
                <a:off x="1905824" y="6099207"/>
                <a:ext cx="3133566" cy="780515"/>
              </a:xfrm>
              <a:prstGeom prst="rect">
                <a:avLst/>
              </a:prstGeom>
            </p:spPr>
          </p:pic>
          <p:grpSp>
            <p:nvGrpSpPr>
              <p:cNvPr id="52" name="组合 51"/>
              <p:cNvGrpSpPr/>
              <p:nvPr/>
            </p:nvGrpSpPr>
            <p:grpSpPr>
              <a:xfrm>
                <a:off x="536423" y="5296301"/>
                <a:ext cx="3573013" cy="1595547"/>
                <a:chOff x="604135" y="5331733"/>
                <a:chExt cx="3505091" cy="1565217"/>
              </a:xfrm>
            </p:grpSpPr>
            <p:pic>
              <p:nvPicPr>
                <p:cNvPr id="57" name="图片 56"/>
                <p:cNvPicPr>
                  <a:picLocks noChangeAspect="1"/>
                </p:cNvPicPr>
                <p:nvPr/>
              </p:nvPicPr>
              <p:blipFill rotWithShape="1">
                <a:blip r:embed="rId10"/>
                <a:srcRect/>
                <a:stretch>
                  <a:fillRect/>
                </a:stretch>
              </p:blipFill>
              <p:spPr>
                <a:xfrm flipH="1">
                  <a:off x="1416826" y="5334965"/>
                  <a:ext cx="2692400" cy="1561985"/>
                </a:xfrm>
                <a:prstGeom prst="rect">
                  <a:avLst/>
                </a:prstGeom>
              </p:spPr>
            </p:pic>
            <p:pic>
              <p:nvPicPr>
                <p:cNvPr id="68" name="图片 67"/>
                <p:cNvPicPr>
                  <a:picLocks noChangeAspect="1"/>
                </p:cNvPicPr>
                <p:nvPr/>
              </p:nvPicPr>
              <p:blipFill rotWithShape="1">
                <a:blip r:embed="rId10"/>
                <a:srcRect/>
                <a:stretch>
                  <a:fillRect/>
                </a:stretch>
              </p:blipFill>
              <p:spPr>
                <a:xfrm>
                  <a:off x="604135" y="5331733"/>
                  <a:ext cx="2692400" cy="1561985"/>
                </a:xfrm>
                <a:prstGeom prst="rect">
                  <a:avLst/>
                </a:prstGeom>
              </p:spPr>
            </p:pic>
          </p:grpSp>
          <p:pic>
            <p:nvPicPr>
              <p:cNvPr id="53" name="图片 52"/>
              <p:cNvPicPr>
                <a:picLocks noChangeAspect="1"/>
              </p:cNvPicPr>
              <p:nvPr/>
            </p:nvPicPr>
            <p:blipFill rotWithShape="1">
              <a:blip r:embed="rId11"/>
              <a:srcRect l="-10069"/>
              <a:stretch>
                <a:fillRect/>
              </a:stretch>
            </p:blipFill>
            <p:spPr>
              <a:xfrm>
                <a:off x="-538359" y="6106751"/>
                <a:ext cx="2963503" cy="780515"/>
              </a:xfrm>
              <a:prstGeom prst="rect">
                <a:avLst/>
              </a:prstGeom>
            </p:spPr>
          </p:pic>
          <p:pic>
            <p:nvPicPr>
              <p:cNvPr id="54" name="图片 53"/>
              <p:cNvPicPr>
                <a:picLocks noChangeAspect="1"/>
              </p:cNvPicPr>
              <p:nvPr/>
            </p:nvPicPr>
            <p:blipFill rotWithShape="1">
              <a:blip r:embed="rId12"/>
              <a:srcRect/>
              <a:stretch>
                <a:fillRect/>
              </a:stretch>
            </p:blipFill>
            <p:spPr>
              <a:xfrm>
                <a:off x="40870" y="5882222"/>
                <a:ext cx="1885008" cy="997500"/>
              </a:xfrm>
              <a:prstGeom prst="rect">
                <a:avLst/>
              </a:prstGeom>
            </p:spPr>
          </p:pic>
        </p:grpSp>
      </p:grpSp>
      <p:graphicFrame>
        <p:nvGraphicFramePr>
          <p:cNvPr id="8" name="表格 7"/>
          <p:cNvGraphicFramePr/>
          <p:nvPr/>
        </p:nvGraphicFramePr>
        <p:xfrm>
          <a:off x="107950" y="1325880"/>
          <a:ext cx="11703685" cy="4615180"/>
        </p:xfrm>
        <a:graphic>
          <a:graphicData uri="http://schemas.openxmlformats.org/drawingml/2006/table">
            <a:tbl>
              <a:tblPr firstRow="1" bandRow="1">
                <a:tableStyleId>{5940675A-B579-460E-94D1-54222C63F5DA}</a:tableStyleId>
              </a:tblPr>
              <a:tblGrid>
                <a:gridCol w="2106295"/>
                <a:gridCol w="1973580"/>
                <a:gridCol w="7623810"/>
              </a:tblGrid>
              <a:tr h="0">
                <a:tc>
                  <a:txBody>
                    <a:bodyPr/>
                    <a:p>
                      <a:pPr indent="0" algn="ctr">
                        <a:buNone/>
                      </a:pPr>
                      <a:r>
                        <a:rPr lang="en-US" sz="2400" b="1">
                          <a:latin typeface="宋体" panose="02010600030101010101" pitchFamily="2" charset="-122"/>
                          <a:ea typeface="宋体" panose="02010600030101010101" pitchFamily="2" charset="-122"/>
                          <a:cs typeface="宋体" panose="02010600030101010101" pitchFamily="2" charset="-122"/>
                        </a:rPr>
                        <a:t>语义连贯方式</a:t>
                      </a:r>
                      <a:endParaRPr lang="en-US" altLang="en-US" sz="2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lgn="ctr">
                        <a:buNone/>
                      </a:pPr>
                      <a:r>
                        <a:rPr lang="zh-CN" altLang="en-US" sz="2400" b="1">
                          <a:latin typeface="宋体" panose="02010600030101010101" pitchFamily="2" charset="-122"/>
                          <a:ea typeface="宋体" panose="02010600030101010101" pitchFamily="2" charset="-122"/>
                          <a:cs typeface="宋体" panose="02010600030101010101" pitchFamily="2" charset="-122"/>
                        </a:rPr>
                        <a:t>原文标词</a:t>
                      </a:r>
                      <a:endParaRPr lang="zh-CN" altLang="en-US" sz="2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lgn="ctr">
                        <a:buNone/>
                      </a:pPr>
                      <a:r>
                        <a:rPr lang="zh-CN" altLang="en-US" sz="2400" b="1">
                          <a:latin typeface="宋体" panose="02010600030101010101" pitchFamily="2" charset="-122"/>
                          <a:ea typeface="宋体" panose="02010600030101010101" pitchFamily="2" charset="-122"/>
                          <a:cs typeface="宋体" panose="02010600030101010101" pitchFamily="2" charset="-122"/>
                        </a:rPr>
                        <a:t>续文</a:t>
                      </a:r>
                      <a:r>
                        <a:rPr lang="en-US" sz="2400" b="1">
                          <a:latin typeface="宋体" panose="02010600030101010101" pitchFamily="2" charset="-122"/>
                          <a:ea typeface="宋体" panose="02010600030101010101" pitchFamily="2" charset="-122"/>
                          <a:cs typeface="宋体" panose="02010600030101010101" pitchFamily="2" charset="-122"/>
                        </a:rPr>
                        <a:t>协同</a:t>
                      </a:r>
                      <a:endParaRPr lang="en-US" altLang="en-US" sz="2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r>
              <a:tr h="4249420">
                <a:tc>
                  <a:txBody>
                    <a:bodyPr/>
                    <a:p>
                      <a:pPr indent="0">
                        <a:buNone/>
                      </a:pPr>
                      <a:endParaRPr lang="en-US" sz="2400" b="1">
                        <a:solidFill>
                          <a:srgbClr val="C00000"/>
                        </a:solidFill>
                        <a:latin typeface="黑体" panose="02010609060101010101" charset="-122"/>
                        <a:ea typeface="黑体" panose="02010609060101010101" charset="-122"/>
                        <a:cs typeface="宋体" panose="02010600030101010101" pitchFamily="2" charset="-122"/>
                        <a:sym typeface="+mn-ea"/>
                      </a:endParaRPr>
                    </a:p>
                    <a:p>
                      <a:pPr indent="0">
                        <a:buNone/>
                      </a:pPr>
                      <a:endParaRPr lang="en-US" sz="2400" b="1">
                        <a:solidFill>
                          <a:srgbClr val="C00000"/>
                        </a:solidFill>
                        <a:latin typeface="黑体" panose="02010609060101010101" charset="-122"/>
                        <a:ea typeface="黑体" panose="02010609060101010101" charset="-122"/>
                        <a:cs typeface="宋体" panose="02010600030101010101" pitchFamily="2" charset="-122"/>
                        <a:sym typeface="+mn-ea"/>
                      </a:endParaRPr>
                    </a:p>
                    <a:p>
                      <a:pPr indent="0">
                        <a:buNone/>
                      </a:pPr>
                      <a:r>
                        <a:rPr lang="en-US" sz="2400" b="1">
                          <a:solidFill>
                            <a:srgbClr val="C00000"/>
                          </a:solidFill>
                          <a:latin typeface="黑体" panose="02010609060101010101" charset="-122"/>
                          <a:ea typeface="黑体" panose="02010609060101010101" charset="-122"/>
                          <a:cs typeface="宋体" panose="02010600030101010101" pitchFamily="2" charset="-122"/>
                          <a:sym typeface="+mn-ea"/>
                        </a:rPr>
                        <a:t>←</a:t>
                      </a:r>
                      <a:r>
                        <a:rPr lang="zh-CN" altLang="en-US" sz="2400">
                          <a:latin typeface="黑体" panose="02010609060101010101" charset="-122"/>
                          <a:ea typeface="黑体" panose="02010609060101010101" charset="-122"/>
                          <a:cs typeface="黑体" panose="02010609060101010101" charset="-122"/>
                          <a:sym typeface="+mn-ea"/>
                        </a:rPr>
                        <a:t>反</a:t>
                      </a:r>
                      <a:r>
                        <a:rPr lang="en-US" sz="2400">
                          <a:latin typeface="黑体" panose="02010609060101010101" charset="-122"/>
                          <a:ea typeface="黑体" panose="02010609060101010101" charset="-122"/>
                          <a:cs typeface="黑体" panose="02010609060101010101" charset="-122"/>
                          <a:sym typeface="+mn-ea"/>
                        </a:rPr>
                        <a:t>义复现</a:t>
                      </a:r>
                      <a:endParaRPr lang="en-US" altLang="en-US" sz="2400" b="0">
                        <a:solidFill>
                          <a:srgbClr val="C00000"/>
                        </a:solidFill>
                        <a:latin typeface="黑体" panose="02010609060101010101" charset="-122"/>
                        <a:ea typeface="黑体" panose="02010609060101010101" charset="-122"/>
                        <a:cs typeface="黑体" panose="02010609060101010101" charset="-122"/>
                        <a:sym typeface="+mn-ea"/>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zh-CN" sz="2400" b="0">
                          <a:latin typeface="Times New Roman" panose="02020603050405020304" charset="0"/>
                          <a:ea typeface="宋体" panose="02010600030101010101" pitchFamily="2" charset="-122"/>
                          <a:cs typeface="Times New Roman" panose="02020603050405020304" charset="0"/>
                          <a:sym typeface="+mn-ea"/>
                        </a:rPr>
                        <a:t>the large hand;</a:t>
                      </a:r>
                      <a:endParaRPr lang="en-US" altLang="zh-CN" sz="2400" b="0">
                        <a:latin typeface="Times New Roman" panose="02020603050405020304" charset="0"/>
                        <a:ea typeface="宋体" panose="02010600030101010101" pitchFamily="2" charset="-122"/>
                        <a:cs typeface="Times New Roman" panose="02020603050405020304" charset="0"/>
                        <a:sym typeface="+mn-ea"/>
                      </a:endParaRPr>
                    </a:p>
                    <a:p>
                      <a:pPr indent="0">
                        <a:buNone/>
                      </a:pPr>
                      <a:r>
                        <a:rPr lang="en-US" altLang="zh-CN" sz="2400" b="0">
                          <a:latin typeface="Times New Roman" panose="02020603050405020304" charset="0"/>
                          <a:ea typeface="宋体" panose="02010600030101010101" pitchFamily="2" charset="-122"/>
                          <a:cs typeface="Times New Roman" panose="02020603050405020304" charset="0"/>
                          <a:sym typeface="+mn-ea"/>
                        </a:rPr>
                        <a:t>the wrong watch, the wrong-colored ring</a:t>
                      </a:r>
                      <a:endParaRPr lang="en-US" altLang="zh-CN" sz="2400" b="0">
                        <a:latin typeface="Times New Roman" panose="02020603050405020304" charset="0"/>
                        <a:ea typeface="宋体" panose="02010600030101010101" pitchFamily="2" charset="-122"/>
                        <a:cs typeface="Times New Roman" panose="02020603050405020304" charset="0"/>
                        <a:sym typeface="+mn-ea"/>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zh-CN" altLang="en-US" sz="2400" b="0">
                          <a:noFill/>
                          <a:latin typeface="Times New Roman" panose="02020603050405020304" charset="0"/>
                          <a:ea typeface="宋体" panose="02010600030101010101" pitchFamily="2" charset="-122"/>
                          <a:cs typeface="Times New Roman" panose="02020603050405020304" charset="0"/>
                        </a:rPr>
                        <a:t>In </a:t>
                      </a:r>
                      <a:r>
                        <a:rPr lang="en-US" altLang="zh-CN" sz="2400" b="0">
                          <a:noFill/>
                          <a:latin typeface="Times New Roman" panose="02020603050405020304" charset="0"/>
                          <a:ea typeface="宋体" panose="02010600030101010101" pitchFamily="2" charset="-122"/>
                          <a:cs typeface="Times New Roman" panose="02020603050405020304" charset="0"/>
                        </a:rPr>
                        <a:t>the crowd, I grasped at </a:t>
                      </a:r>
                      <a:r>
                        <a:rPr lang="en-US" altLang="zh-CN" sz="2400" b="0" u="sng">
                          <a:noFill/>
                          <a:latin typeface="Times New Roman" panose="02020603050405020304" charset="0"/>
                          <a:ea typeface="宋体" panose="02010600030101010101" pitchFamily="2" charset="-122"/>
                          <a:cs typeface="Times New Roman" panose="02020603050405020304" charset="0"/>
                        </a:rPr>
                        <a:t>the large long-lost hand</a:t>
                      </a:r>
                      <a:r>
                        <a:rPr lang="en-US" altLang="zh-CN" sz="2400" b="0">
                          <a:noFill/>
                          <a:latin typeface="Times New Roman" panose="02020603050405020304" charset="0"/>
                          <a:ea typeface="宋体" panose="02010600030101010101" pitchFamily="2" charset="-122"/>
                          <a:cs typeface="Times New Roman" panose="02020603050405020304" charset="0"/>
                        </a:rPr>
                        <a:t> — </a:t>
                      </a:r>
                      <a:r>
                        <a:rPr lang="en-US" altLang="zh-CN" sz="2400" b="0" u="sng">
                          <a:noFill/>
                          <a:latin typeface="Times New Roman" panose="02020603050405020304" charset="0"/>
                          <a:ea typeface="宋体" panose="02010600030101010101" pitchFamily="2" charset="-122"/>
                          <a:cs typeface="Times New Roman" panose="02020603050405020304" charset="0"/>
                        </a:rPr>
                        <a:t>the right watch, the right-colored ring</a:t>
                      </a:r>
                      <a:r>
                        <a:rPr lang="en-US" altLang="zh-CN" sz="2400" b="0">
                          <a:noFill/>
                          <a:latin typeface="Times New Roman" panose="02020603050405020304" charset="0"/>
                          <a:ea typeface="宋体" panose="02010600030101010101" pitchFamily="2" charset="-122"/>
                          <a:cs typeface="Times New Roman" panose="02020603050405020304" charset="0"/>
                        </a:rPr>
                        <a:t> with satisfaction.</a:t>
                      </a:r>
                      <a:endParaRPr lang="en-US" altLang="zh-CN" sz="2400" b="0">
                        <a:noFill/>
                        <a:latin typeface="Times New Roman" panose="02020603050405020304" charset="0"/>
                        <a:ea typeface="宋体" panose="02010600030101010101" pitchFamily="2" charset="-122"/>
                        <a:cs typeface="Times New Roman" panose="02020603050405020304" charset="0"/>
                      </a:endParaRPr>
                    </a:p>
                    <a:p>
                      <a:pPr indent="0">
                        <a:buNone/>
                      </a:pPr>
                      <a:endParaRPr lang="en-US" altLang="zh-CN" sz="2400" b="0">
                        <a:solidFill>
                          <a:schemeClr val="tx1"/>
                        </a:solidFill>
                        <a:latin typeface="Times New Roman" panose="02020603050405020304" charset="0"/>
                        <a:ea typeface="宋体" panose="02010600030101010101" pitchFamily="2" charset="-122"/>
                        <a:cs typeface="Times New Roman" panose="02020603050405020304" charset="0"/>
                      </a:endParaRPr>
                    </a:p>
                    <a:p>
                      <a:pPr indent="0">
                        <a:buNone/>
                      </a:pPr>
                      <a:r>
                        <a:rPr lang="zh-CN" altLang="en-US" sz="2400" b="0">
                          <a:solidFill>
                            <a:srgbClr val="0070C0"/>
                          </a:solidFill>
                          <a:latin typeface="Times New Roman" panose="02020603050405020304" charset="0"/>
                          <a:ea typeface="宋体" panose="02010600030101010101" pitchFamily="2" charset="-122"/>
                          <a:cs typeface="Times New Roman" panose="02020603050405020304" charset="0"/>
                        </a:rPr>
                        <a:t>（</a:t>
                      </a:r>
                      <a:r>
                        <a:rPr lang="en-US" altLang="zh-CN" sz="2400" b="0">
                          <a:solidFill>
                            <a:srgbClr val="0070C0"/>
                          </a:solidFill>
                          <a:latin typeface="Times New Roman" panose="02020603050405020304" charset="0"/>
                          <a:ea typeface="宋体" panose="02010600030101010101" pitchFamily="2" charset="-122"/>
                          <a:cs typeface="Times New Roman" panose="02020603050405020304" charset="0"/>
                        </a:rPr>
                        <a:t>*</a:t>
                      </a:r>
                      <a:r>
                        <a:rPr lang="zh-CN" altLang="en-US" sz="2400" b="0">
                          <a:solidFill>
                            <a:srgbClr val="0070C0"/>
                          </a:solidFill>
                          <a:latin typeface="Times New Roman" panose="02020603050405020304" charset="0"/>
                          <a:ea typeface="宋体" panose="02010600030101010101" pitchFamily="2" charset="-122"/>
                          <a:cs typeface="Times New Roman" panose="02020603050405020304" charset="0"/>
                        </a:rPr>
                        <a:t>反义互补的词汇衔接有助于合理地激化冲突和化解</a:t>
                      </a:r>
                      <a:endParaRPr lang="zh-CN" altLang="en-US" sz="2400" b="0">
                        <a:solidFill>
                          <a:srgbClr val="0070C0"/>
                        </a:solidFill>
                        <a:latin typeface="Times New Roman" panose="02020603050405020304" charset="0"/>
                        <a:ea typeface="宋体" panose="02010600030101010101" pitchFamily="2" charset="-122"/>
                        <a:cs typeface="Times New Roman" panose="02020603050405020304" charset="0"/>
                      </a:endParaRPr>
                    </a:p>
                    <a:p>
                      <a:pPr indent="0">
                        <a:buNone/>
                      </a:pPr>
                      <a:r>
                        <a:rPr lang="zh-CN" altLang="en-US" sz="2400" b="0">
                          <a:solidFill>
                            <a:srgbClr val="0070C0"/>
                          </a:solidFill>
                          <a:latin typeface="Times New Roman" panose="02020603050405020304" charset="0"/>
                          <a:ea typeface="宋体" panose="02010600030101010101" pitchFamily="2" charset="-122"/>
                          <a:cs typeface="Times New Roman" panose="02020603050405020304" charset="0"/>
                        </a:rPr>
                        <a:t>矛盾）</a:t>
                      </a:r>
                      <a:endParaRPr lang="zh-CN" altLang="en-US" sz="2400" b="0">
                        <a:solidFill>
                          <a:srgbClr val="0070C0"/>
                        </a:solidFill>
                        <a:latin typeface="Times New Roman" panose="02020603050405020304" charset="0"/>
                        <a:ea typeface="宋体" panose="02010600030101010101" pitchFamily="2" charset="-122"/>
                        <a:cs typeface="Times New Roman" panose="02020603050405020304" charset="0"/>
                      </a:endParaRPr>
                    </a:p>
                    <a:p>
                      <a:pPr indent="0">
                        <a:buNone/>
                      </a:pPr>
                      <a:endParaRPr lang="en-US" altLang="zh-CN" sz="2400" b="0">
                        <a:solidFill>
                          <a:srgbClr val="0070C0"/>
                        </a:solidFill>
                        <a:latin typeface="Times New Roman" panose="02020603050405020304" charset="0"/>
                        <a:ea typeface="宋体" panose="02010600030101010101" pitchFamily="2" charset="-122"/>
                        <a:cs typeface="Times New Roman" panose="02020603050405020304" charset="0"/>
                      </a:endParaRPr>
                    </a:p>
                    <a:p>
                      <a:pPr indent="0">
                        <a:buNone/>
                      </a:pPr>
                      <a:r>
                        <a:rPr lang="en-US" altLang="zh-CN" sz="2400" b="0">
                          <a:latin typeface="Times New Roman" panose="02020603050405020304" charset="0"/>
                          <a:ea typeface="宋体" panose="02010600030101010101" pitchFamily="2" charset="-122"/>
                          <a:cs typeface="Times New Roman" panose="02020603050405020304" charset="0"/>
                        </a:rPr>
                        <a:t>   </a:t>
                      </a:r>
                      <a:r>
                        <a:rPr lang="zh-CN" altLang="en-US" sz="2400" b="0">
                          <a:latin typeface="Times New Roman" panose="02020603050405020304" charset="0"/>
                          <a:ea typeface="宋体" panose="02010600030101010101" pitchFamily="2" charset="-122"/>
                          <a:cs typeface="Times New Roman" panose="02020603050405020304" charset="0"/>
                        </a:rPr>
                        <a:t>在人群中，我紧紧握住那只久违的大手</a:t>
                      </a:r>
                      <a:r>
                        <a:rPr lang="en-US" altLang="zh-CN" sz="2400" b="0">
                          <a:latin typeface="Times New Roman" panose="02020603050405020304" charset="0"/>
                          <a:ea typeface="宋体" panose="02010600030101010101" pitchFamily="2" charset="-122"/>
                          <a:cs typeface="Times New Roman" panose="02020603050405020304" charset="0"/>
                        </a:rPr>
                        <a:t>——</a:t>
                      </a:r>
                      <a:r>
                        <a:rPr lang="zh-CN" altLang="en-US" sz="2400" b="0">
                          <a:latin typeface="Times New Roman" panose="02020603050405020304" charset="0"/>
                          <a:ea typeface="宋体" panose="02010600030101010101" pitchFamily="2" charset="-122"/>
                          <a:cs typeface="Times New Roman" panose="02020603050405020304" charset="0"/>
                        </a:rPr>
                        <a:t>那是一只戴着正确手表、佩戴着正确颜色戒指的手，我心中满是满足感。</a:t>
                      </a:r>
                      <a:endParaRPr lang="zh-CN" altLang="en-US" sz="2400" b="0">
                        <a:latin typeface="Times New Roman" panose="02020603050405020304" charset="0"/>
                        <a:ea typeface="宋体" panose="02010600030101010101" pitchFamily="2" charset="-122"/>
                        <a:cs typeface="Times New Roman" panose="02020603050405020304" charset="0"/>
                      </a:endParaRPr>
                    </a:p>
                    <a:p>
                      <a:pPr indent="0">
                        <a:buNone/>
                      </a:pPr>
                      <a:endParaRPr lang="zh-CN" altLang="en-US" sz="2400" b="0">
                        <a:latin typeface="Times New Roman" panose="02020603050405020304" charset="0"/>
                        <a:ea typeface="宋体" panose="02010600030101010101" pitchFamily="2" charset="-122"/>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bl>
          </a:graphicData>
        </a:graphic>
      </p:graphicFrame>
      <p:pic>
        <p:nvPicPr>
          <p:cNvPr id="11" name="图片 10" descr="在故宫的奇妙之旅 (9)"/>
          <p:cNvPicPr>
            <a:picLocks noChangeAspect="1"/>
          </p:cNvPicPr>
          <p:nvPr/>
        </p:nvPicPr>
        <p:blipFill>
          <a:blip r:embed="rId13"/>
          <a:stretch>
            <a:fillRect/>
          </a:stretch>
        </p:blipFill>
        <p:spPr>
          <a:xfrm>
            <a:off x="197485" y="3622675"/>
            <a:ext cx="3916680" cy="2255520"/>
          </a:xfrm>
          <a:prstGeom prst="rect">
            <a:avLst/>
          </a:prstGeom>
        </p:spPr>
      </p:pic>
      <p:sp>
        <p:nvSpPr>
          <p:cNvPr id="12" name="文本框 11"/>
          <p:cNvSpPr txBox="1"/>
          <p:nvPr/>
        </p:nvSpPr>
        <p:spPr>
          <a:xfrm>
            <a:off x="4380230" y="1840865"/>
            <a:ext cx="7359015" cy="829945"/>
          </a:xfrm>
          <a:prstGeom prst="rect">
            <a:avLst/>
          </a:prstGeom>
          <a:noFill/>
        </p:spPr>
        <p:txBody>
          <a:bodyPr wrap="square" rtlCol="0" anchor="t">
            <a:spAutoFit/>
          </a:bodyPr>
          <a:p>
            <a:pPr indent="0">
              <a:buNone/>
            </a:pPr>
            <a:r>
              <a:rPr lang="zh-CN" altLang="en-US" sz="2400">
                <a:latin typeface="Times New Roman" panose="02020603050405020304" charset="0"/>
                <a:ea typeface="宋体" panose="02010600030101010101" pitchFamily="2" charset="-122"/>
                <a:cs typeface="Times New Roman" panose="02020603050405020304" charset="0"/>
                <a:sym typeface="+mn-ea"/>
              </a:rPr>
              <a:t>In </a:t>
            </a:r>
            <a:r>
              <a:rPr lang="en-US" altLang="zh-CN" sz="2400">
                <a:latin typeface="Times New Roman" panose="02020603050405020304" charset="0"/>
                <a:ea typeface="宋体" panose="02010600030101010101" pitchFamily="2" charset="-122"/>
                <a:cs typeface="Times New Roman" panose="02020603050405020304" charset="0"/>
                <a:sym typeface="+mn-ea"/>
              </a:rPr>
              <a:t>the crowd, I grasped at </a:t>
            </a:r>
            <a:r>
              <a:rPr lang="en-US" altLang="zh-CN" sz="2400" u="sng">
                <a:solidFill>
                  <a:srgbClr val="C00000"/>
                </a:solidFill>
                <a:latin typeface="Times New Roman" panose="02020603050405020304" charset="0"/>
                <a:ea typeface="宋体" panose="02010600030101010101" pitchFamily="2" charset="-122"/>
                <a:cs typeface="Times New Roman" panose="02020603050405020304" charset="0"/>
                <a:sym typeface="+mn-ea"/>
              </a:rPr>
              <a:t>the large long-lost hand</a:t>
            </a:r>
            <a:r>
              <a:rPr lang="en-US" altLang="zh-CN" sz="2400">
                <a:latin typeface="Times New Roman" panose="02020603050405020304" charset="0"/>
                <a:ea typeface="宋体" panose="02010600030101010101" pitchFamily="2" charset="-122"/>
                <a:cs typeface="Times New Roman" panose="02020603050405020304" charset="0"/>
                <a:sym typeface="+mn-ea"/>
              </a:rPr>
              <a:t> — </a:t>
            </a:r>
            <a:r>
              <a:rPr lang="en-US" altLang="zh-CN" sz="2400" u="sng">
                <a:solidFill>
                  <a:srgbClr val="C00000"/>
                </a:solidFill>
                <a:latin typeface="Times New Roman" panose="02020603050405020304" charset="0"/>
                <a:ea typeface="宋体" panose="02010600030101010101" pitchFamily="2" charset="-122"/>
                <a:cs typeface="Times New Roman" panose="02020603050405020304" charset="0"/>
                <a:sym typeface="+mn-ea"/>
              </a:rPr>
              <a:t>the right watch, the right-colored ring</a:t>
            </a:r>
            <a:r>
              <a:rPr lang="en-US" altLang="zh-CN" sz="2400">
                <a:latin typeface="Times New Roman" panose="02020603050405020304" charset="0"/>
                <a:ea typeface="宋体" panose="02010600030101010101" pitchFamily="2" charset="-122"/>
                <a:cs typeface="Times New Roman" panose="02020603050405020304" charset="0"/>
                <a:sym typeface="+mn-ea"/>
              </a:rPr>
              <a:t> with satisfaction.</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pic>
        <p:nvPicPr>
          <p:cNvPr id="4" name="图片 6" descr="logo横版 png"/>
          <p:cNvPicPr>
            <a:picLocks noChangeAspect="1"/>
          </p:cNvPicPr>
          <p:nvPr/>
        </p:nvPicPr>
        <p:blipFill>
          <a:blip r:embed="rId14"/>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出自【趣你的PPT】(微信:qunideppt)：最优质的PPT资源库"/>
          <p:cNvSpPr txBox="1"/>
          <p:nvPr>
            <p:custDataLst>
              <p:tags r:id="rId1"/>
            </p:custDataLst>
          </p:nvPr>
        </p:nvSpPr>
        <p:spPr>
          <a:xfrm>
            <a:off x="984250" y="165735"/>
            <a:ext cx="10053955" cy="542290"/>
          </a:xfrm>
          <a:prstGeom prst="rect">
            <a:avLst/>
          </a:prstGeom>
          <a:noFill/>
        </p:spPr>
        <p:txBody>
          <a:bodyPr wrap="square" rtlCol="0">
            <a:noAutofit/>
          </a:bodyPr>
          <a:lstStyle/>
          <a:p>
            <a:pPr fontAlgn="ctr">
              <a:lnSpc>
                <a:spcPct val="110000"/>
              </a:lnSpc>
            </a:pPr>
            <a:r>
              <a:rPr sz="2400" b="1" dirty="0">
                <a:solidFill>
                  <a:srgbClr val="0070C0"/>
                </a:solidFill>
                <a:latin typeface="微软雅黑" panose="020B0503020204020204" charset="-122"/>
                <a:ea typeface="微软雅黑" panose="020B0503020204020204" charset="-122"/>
              </a:rPr>
              <a:t>基于语义连贯标词扩展法的读后续写</a:t>
            </a:r>
            <a:r>
              <a:rPr lang="zh-CN" altLang="en-US" sz="2400" b="1" dirty="0">
                <a:solidFill>
                  <a:srgbClr val="0070C0"/>
                </a:solidFill>
                <a:latin typeface="微软雅黑" panose="020B0503020204020204" charset="-122"/>
                <a:ea typeface="微软雅黑" panose="020B0503020204020204" charset="-122"/>
              </a:rPr>
              <a:t>协同生成</a:t>
            </a:r>
            <a:r>
              <a:rPr sz="2400" b="1" dirty="0">
                <a:solidFill>
                  <a:srgbClr val="0070C0"/>
                </a:solidFill>
                <a:latin typeface="微软雅黑" panose="020B0503020204020204" charset="-122"/>
                <a:ea typeface="微软雅黑" panose="020B0503020204020204" charset="-122"/>
              </a:rPr>
              <a:t>：</a:t>
            </a:r>
            <a:endParaRPr sz="2400" b="1" dirty="0">
              <a:solidFill>
                <a:srgbClr val="0070C0"/>
              </a:solidFill>
              <a:latin typeface="微软雅黑" panose="020B0503020204020204" charset="-122"/>
              <a:ea typeface="微软雅黑" panose="020B0503020204020204" charset="-122"/>
            </a:endParaRPr>
          </a:p>
        </p:txBody>
      </p:sp>
      <p:cxnSp>
        <p:nvCxnSpPr>
          <p:cNvPr id="10" name="直接连接符 9"/>
          <p:cNvCxnSpPr/>
          <p:nvPr/>
        </p:nvCxnSpPr>
        <p:spPr>
          <a:xfrm>
            <a:off x="1588" y="750283"/>
            <a:ext cx="12192000" cy="0"/>
          </a:xfrm>
          <a:prstGeom prst="line">
            <a:avLst/>
          </a:prstGeom>
          <a:noFill/>
          <a:ln w="12700" cap="flat" cmpd="sng" algn="ctr">
            <a:solidFill>
              <a:srgbClr val="0070C0"/>
            </a:solidFill>
            <a:prstDash val="solid"/>
            <a:miter lim="800000"/>
          </a:ln>
          <a:effectLst/>
        </p:spPr>
      </p:cxnSp>
      <p:sp>
        <p:nvSpPr>
          <p:cNvPr id="5" name="矩形 4"/>
          <p:cNvSpPr/>
          <p:nvPr/>
        </p:nvSpPr>
        <p:spPr>
          <a:xfrm>
            <a:off x="1588" y="6670716"/>
            <a:ext cx="12192000" cy="194645"/>
          </a:xfrm>
          <a:prstGeom prst="rect">
            <a:avLst/>
          </a:prstGeom>
          <a:solidFill>
            <a:srgbClr val="0070C0"/>
          </a:solidFill>
          <a:ln w="12700" cap="flat" cmpd="sng" algn="ctr">
            <a:noFill/>
            <a:prstDash val="solid"/>
            <a:miter lim="800000"/>
          </a:ln>
          <a:effectLst/>
        </p:spPr>
        <p:txBody>
          <a:bodyPr rtlCol="0" anchor="ctr"/>
          <a:p>
            <a:pPr algn="ctr"/>
            <a:endParaRPr lang="zh-CN" altLang="en-US" dirty="0">
              <a:solidFill>
                <a:srgbClr val="44546A">
                  <a:lumMod val="60000"/>
                  <a:lumOff val="40000"/>
                </a:srgbClr>
              </a:solidFill>
              <a:latin typeface="Arial" panose="020B0604020202020204" pitchFamily="34" charset="0"/>
              <a:ea typeface="微软雅黑" panose="020B0503020204020204" charset="-122"/>
            </a:endParaRPr>
          </a:p>
        </p:txBody>
      </p:sp>
      <p:pic>
        <p:nvPicPr>
          <p:cNvPr id="6" name="图片 5"/>
          <p:cNvPicPr/>
          <p:nvPr/>
        </p:nvPicPr>
        <p:blipFill>
          <a:blip r:embed="rId2"/>
          <a:stretch>
            <a:fillRect/>
          </a:stretch>
        </p:blipFill>
        <p:spPr>
          <a:xfrm>
            <a:off x="0" y="6591935"/>
            <a:ext cx="708025" cy="287655"/>
          </a:xfrm>
          <a:prstGeom prst="rect">
            <a:avLst/>
          </a:prstGeom>
        </p:spPr>
      </p:pic>
      <p:sp>
        <p:nvSpPr>
          <p:cNvPr id="3" name="文本框 2"/>
          <p:cNvSpPr txBox="1"/>
          <p:nvPr/>
        </p:nvSpPr>
        <p:spPr>
          <a:xfrm>
            <a:off x="880110" y="6614795"/>
            <a:ext cx="3183890" cy="306705"/>
          </a:xfrm>
          <a:prstGeom prst="rect">
            <a:avLst/>
          </a:prstGeom>
          <a:noFill/>
        </p:spPr>
        <p:txBody>
          <a:bodyPr wrap="square" rtlCol="0" anchor="t">
            <a:spAutoFit/>
          </a:bodyPr>
          <a:p>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浙江强基联盟</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2025</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年</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10</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月高三联考</a:t>
            </a:r>
            <a:endParaRPr lang="zh-CN" altLang="en-US" sz="1400" b="1">
              <a:solidFill>
                <a:srgbClr val="FFFFFF"/>
              </a:solidFill>
              <a:latin typeface="微软雅黑" panose="020B0503020204020204" charset="-122"/>
              <a:ea typeface="微软雅黑" panose="020B0503020204020204" charset="-122"/>
              <a:cs typeface="微软雅黑" panose="020B0503020204020204" charset="-122"/>
            </a:endParaRPr>
          </a:p>
        </p:txBody>
      </p:sp>
      <p:pic>
        <p:nvPicPr>
          <p:cNvPr id="7" name="图片 6"/>
          <p:cNvPicPr/>
          <p:nvPr/>
        </p:nvPicPr>
        <p:blipFill>
          <a:blip r:embed="rId2"/>
          <a:stretch>
            <a:fillRect/>
          </a:stretch>
        </p:blipFill>
        <p:spPr>
          <a:xfrm>
            <a:off x="127000" y="6718935"/>
            <a:ext cx="708025" cy="287655"/>
          </a:xfrm>
          <a:prstGeom prst="rect">
            <a:avLst/>
          </a:prstGeom>
        </p:spPr>
      </p:pic>
      <p:grpSp>
        <p:nvGrpSpPr>
          <p:cNvPr id="26" name="组合 25"/>
          <p:cNvGrpSpPr/>
          <p:nvPr/>
        </p:nvGrpSpPr>
        <p:grpSpPr>
          <a:xfrm>
            <a:off x="0" y="6614795"/>
            <a:ext cx="12192000" cy="428625"/>
            <a:chOff x="0" y="6615399"/>
            <a:chExt cx="12287885" cy="489107"/>
          </a:xfrm>
        </p:grpSpPr>
        <p:pic>
          <p:nvPicPr>
            <p:cNvPr id="25" name="图片 24"/>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a:xfrm>
              <a:off x="10160000" y="6615399"/>
              <a:ext cx="2127885" cy="489107"/>
            </a:xfrm>
            <a:prstGeom prst="rect">
              <a:avLst/>
            </a:prstGeom>
          </p:spPr>
        </p:pic>
        <p:pic>
          <p:nvPicPr>
            <p:cNvPr id="24" name="图片 23"/>
            <p:cNvPicPr>
              <a:picLocks noChangeAspect="1"/>
            </p:cNvPicPr>
            <p:nvPr/>
          </p:nvPicPr>
          <p:blipFill rotWithShape="1">
            <a:blip r:embed="rId5">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a:xfrm flipH="1">
              <a:off x="0" y="6615399"/>
              <a:ext cx="10160000" cy="489107"/>
            </a:xfrm>
            <a:prstGeom prst="rect">
              <a:avLst/>
            </a:prstGeom>
          </p:spPr>
        </p:pic>
      </p:grpSp>
      <p:sp>
        <p:nvSpPr>
          <p:cNvPr id="9" name="文本框 8"/>
          <p:cNvSpPr txBox="1"/>
          <p:nvPr/>
        </p:nvSpPr>
        <p:spPr>
          <a:xfrm>
            <a:off x="783590" y="6614795"/>
            <a:ext cx="3183890" cy="306705"/>
          </a:xfrm>
          <a:prstGeom prst="rect">
            <a:avLst/>
          </a:prstGeom>
          <a:noFill/>
        </p:spPr>
        <p:txBody>
          <a:bodyPr wrap="square" rtlCol="0" anchor="t">
            <a:spAutoFit/>
          </a:bodyPr>
          <a:p>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浙江强基联盟</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2025</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年</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10</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月高三联考</a:t>
            </a:r>
            <a:endParaRPr lang="zh-CN" altLang="en-US" sz="1400" b="1">
              <a:solidFill>
                <a:srgbClr val="FFFFFF"/>
              </a:solidFill>
              <a:latin typeface="微软雅黑" panose="020B0503020204020204" charset="-122"/>
              <a:ea typeface="微软雅黑" panose="020B0503020204020204" charset="-122"/>
              <a:cs typeface="微软雅黑" panose="020B0503020204020204" charset="-122"/>
            </a:endParaRPr>
          </a:p>
        </p:txBody>
      </p:sp>
      <p:pic>
        <p:nvPicPr>
          <p:cNvPr id="13" name="图片 12"/>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flipH="1">
            <a:off x="1905" y="-64770"/>
            <a:ext cx="1499235" cy="1101090"/>
          </a:xfrm>
          <a:prstGeom prst="rect">
            <a:avLst/>
          </a:prstGeom>
        </p:spPr>
      </p:pic>
      <p:grpSp>
        <p:nvGrpSpPr>
          <p:cNvPr id="43" name="组合 42"/>
          <p:cNvGrpSpPr/>
          <p:nvPr/>
        </p:nvGrpSpPr>
        <p:grpSpPr>
          <a:xfrm flipH="1" flipV="1">
            <a:off x="6891687" y="-40348"/>
            <a:ext cx="5894819" cy="3163507"/>
            <a:chOff x="-538359" y="4208160"/>
            <a:chExt cx="5577749" cy="2692400"/>
          </a:xfrm>
        </p:grpSpPr>
        <p:grpSp>
          <p:nvGrpSpPr>
            <p:cNvPr id="49" name="组合 48"/>
            <p:cNvGrpSpPr/>
            <p:nvPr/>
          </p:nvGrpSpPr>
          <p:grpSpPr>
            <a:xfrm>
              <a:off x="-16242" y="4208160"/>
              <a:ext cx="1587409" cy="2692400"/>
              <a:chOff x="-16242" y="4208160"/>
              <a:chExt cx="1587409" cy="2692400"/>
            </a:xfrm>
          </p:grpSpPr>
          <p:pic>
            <p:nvPicPr>
              <p:cNvPr id="69" name="图片 68"/>
              <p:cNvPicPr>
                <a:picLocks noChangeAspect="1"/>
              </p:cNvPicPr>
              <p:nvPr/>
            </p:nvPicPr>
            <p:blipFill rotWithShape="1">
              <a:blip r:embed="rId7"/>
              <a:srcRect/>
              <a:stretch>
                <a:fillRect/>
              </a:stretch>
            </p:blipFill>
            <p:spPr>
              <a:xfrm>
                <a:off x="-16242" y="4208160"/>
                <a:ext cx="1587409" cy="2692400"/>
              </a:xfrm>
              <a:prstGeom prst="rect">
                <a:avLst/>
              </a:prstGeom>
            </p:spPr>
          </p:pic>
          <p:pic>
            <p:nvPicPr>
              <p:cNvPr id="72" name="图片 71"/>
              <p:cNvPicPr>
                <a:picLocks noChangeAspect="1"/>
              </p:cNvPicPr>
              <p:nvPr/>
            </p:nvPicPr>
            <p:blipFill rotWithShape="1">
              <a:blip r:embed="rId8"/>
              <a:srcRect/>
              <a:stretch>
                <a:fillRect/>
              </a:stretch>
            </p:blipFill>
            <p:spPr>
              <a:xfrm>
                <a:off x="-7629" y="4972484"/>
                <a:ext cx="1271049" cy="1924143"/>
              </a:xfrm>
              <a:prstGeom prst="rect">
                <a:avLst/>
              </a:prstGeom>
            </p:spPr>
          </p:pic>
        </p:grpSp>
        <p:grpSp>
          <p:nvGrpSpPr>
            <p:cNvPr id="50" name="组合 49"/>
            <p:cNvGrpSpPr/>
            <p:nvPr/>
          </p:nvGrpSpPr>
          <p:grpSpPr>
            <a:xfrm>
              <a:off x="-538359" y="5296301"/>
              <a:ext cx="5577749" cy="1595547"/>
              <a:chOff x="-538359" y="5296301"/>
              <a:chExt cx="5577749" cy="1595547"/>
            </a:xfrm>
          </p:grpSpPr>
          <p:pic>
            <p:nvPicPr>
              <p:cNvPr id="51" name="图片 50"/>
              <p:cNvPicPr>
                <a:picLocks noChangeAspect="1"/>
              </p:cNvPicPr>
              <p:nvPr/>
            </p:nvPicPr>
            <p:blipFill rotWithShape="1">
              <a:blip r:embed="rId9"/>
              <a:srcRect l="-10069"/>
              <a:stretch>
                <a:fillRect/>
              </a:stretch>
            </p:blipFill>
            <p:spPr>
              <a:xfrm>
                <a:off x="1905824" y="6099207"/>
                <a:ext cx="3133566" cy="780515"/>
              </a:xfrm>
              <a:prstGeom prst="rect">
                <a:avLst/>
              </a:prstGeom>
            </p:spPr>
          </p:pic>
          <p:grpSp>
            <p:nvGrpSpPr>
              <p:cNvPr id="52" name="组合 51"/>
              <p:cNvGrpSpPr/>
              <p:nvPr/>
            </p:nvGrpSpPr>
            <p:grpSpPr>
              <a:xfrm>
                <a:off x="536423" y="5296301"/>
                <a:ext cx="3573013" cy="1595547"/>
                <a:chOff x="604135" y="5331733"/>
                <a:chExt cx="3505091" cy="1565217"/>
              </a:xfrm>
            </p:grpSpPr>
            <p:pic>
              <p:nvPicPr>
                <p:cNvPr id="57" name="图片 56"/>
                <p:cNvPicPr>
                  <a:picLocks noChangeAspect="1"/>
                </p:cNvPicPr>
                <p:nvPr/>
              </p:nvPicPr>
              <p:blipFill rotWithShape="1">
                <a:blip r:embed="rId10"/>
                <a:srcRect/>
                <a:stretch>
                  <a:fillRect/>
                </a:stretch>
              </p:blipFill>
              <p:spPr>
                <a:xfrm flipH="1">
                  <a:off x="1416826" y="5334965"/>
                  <a:ext cx="2692400" cy="1561985"/>
                </a:xfrm>
                <a:prstGeom prst="rect">
                  <a:avLst/>
                </a:prstGeom>
              </p:spPr>
            </p:pic>
            <p:pic>
              <p:nvPicPr>
                <p:cNvPr id="68" name="图片 67"/>
                <p:cNvPicPr>
                  <a:picLocks noChangeAspect="1"/>
                </p:cNvPicPr>
                <p:nvPr/>
              </p:nvPicPr>
              <p:blipFill rotWithShape="1">
                <a:blip r:embed="rId10"/>
                <a:srcRect/>
                <a:stretch>
                  <a:fillRect/>
                </a:stretch>
              </p:blipFill>
              <p:spPr>
                <a:xfrm>
                  <a:off x="604135" y="5331733"/>
                  <a:ext cx="2692400" cy="1561985"/>
                </a:xfrm>
                <a:prstGeom prst="rect">
                  <a:avLst/>
                </a:prstGeom>
              </p:spPr>
            </p:pic>
          </p:grpSp>
          <p:pic>
            <p:nvPicPr>
              <p:cNvPr id="53" name="图片 52"/>
              <p:cNvPicPr>
                <a:picLocks noChangeAspect="1"/>
              </p:cNvPicPr>
              <p:nvPr/>
            </p:nvPicPr>
            <p:blipFill rotWithShape="1">
              <a:blip r:embed="rId11"/>
              <a:srcRect l="-10069"/>
              <a:stretch>
                <a:fillRect/>
              </a:stretch>
            </p:blipFill>
            <p:spPr>
              <a:xfrm>
                <a:off x="-538359" y="6106751"/>
                <a:ext cx="2963503" cy="780515"/>
              </a:xfrm>
              <a:prstGeom prst="rect">
                <a:avLst/>
              </a:prstGeom>
            </p:spPr>
          </p:pic>
          <p:pic>
            <p:nvPicPr>
              <p:cNvPr id="54" name="图片 53"/>
              <p:cNvPicPr>
                <a:picLocks noChangeAspect="1"/>
              </p:cNvPicPr>
              <p:nvPr/>
            </p:nvPicPr>
            <p:blipFill rotWithShape="1">
              <a:blip r:embed="rId12"/>
              <a:srcRect/>
              <a:stretch>
                <a:fillRect/>
              </a:stretch>
            </p:blipFill>
            <p:spPr>
              <a:xfrm>
                <a:off x="40870" y="5882222"/>
                <a:ext cx="1885008" cy="997500"/>
              </a:xfrm>
              <a:prstGeom prst="rect">
                <a:avLst/>
              </a:prstGeom>
            </p:spPr>
          </p:pic>
        </p:grpSp>
      </p:grpSp>
      <p:graphicFrame>
        <p:nvGraphicFramePr>
          <p:cNvPr id="8" name="表格 7"/>
          <p:cNvGraphicFramePr/>
          <p:nvPr/>
        </p:nvGraphicFramePr>
        <p:xfrm>
          <a:off x="127000" y="986155"/>
          <a:ext cx="11931650" cy="4864100"/>
        </p:xfrm>
        <a:graphic>
          <a:graphicData uri="http://schemas.openxmlformats.org/drawingml/2006/table">
            <a:tbl>
              <a:tblPr firstRow="1" bandRow="1">
                <a:tableStyleId>{5940675A-B579-460E-94D1-54222C63F5DA}</a:tableStyleId>
              </a:tblPr>
              <a:tblGrid>
                <a:gridCol w="2106295"/>
                <a:gridCol w="2353310"/>
                <a:gridCol w="7472045"/>
              </a:tblGrid>
              <a:tr h="385445">
                <a:tc>
                  <a:txBody>
                    <a:bodyPr/>
                    <a:p>
                      <a:pPr indent="0" algn="ctr">
                        <a:buNone/>
                      </a:pPr>
                      <a:r>
                        <a:rPr lang="en-US" sz="2400" b="1">
                          <a:latin typeface="宋体" panose="02010600030101010101" pitchFamily="2" charset="-122"/>
                          <a:ea typeface="宋体" panose="02010600030101010101" pitchFamily="2" charset="-122"/>
                          <a:cs typeface="宋体" panose="02010600030101010101" pitchFamily="2" charset="-122"/>
                        </a:rPr>
                        <a:t>语义连贯方式</a:t>
                      </a:r>
                      <a:endParaRPr lang="en-US" altLang="en-US" sz="2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lgn="ctr">
                        <a:buNone/>
                      </a:pPr>
                      <a:r>
                        <a:rPr lang="zh-CN" altLang="en-US" sz="2400" b="1">
                          <a:latin typeface="宋体" panose="02010600030101010101" pitchFamily="2" charset="-122"/>
                          <a:ea typeface="宋体" panose="02010600030101010101" pitchFamily="2" charset="-122"/>
                          <a:cs typeface="宋体" panose="02010600030101010101" pitchFamily="2" charset="-122"/>
                        </a:rPr>
                        <a:t>原文标词</a:t>
                      </a:r>
                      <a:endParaRPr lang="zh-CN" altLang="en-US" sz="2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lgn="ctr">
                        <a:buNone/>
                      </a:pPr>
                      <a:r>
                        <a:rPr lang="zh-CN" altLang="en-US" sz="2400" b="1">
                          <a:latin typeface="宋体" panose="02010600030101010101" pitchFamily="2" charset="-122"/>
                          <a:ea typeface="宋体" panose="02010600030101010101" pitchFamily="2" charset="-122"/>
                          <a:cs typeface="宋体" panose="02010600030101010101" pitchFamily="2" charset="-122"/>
                        </a:rPr>
                        <a:t>续文</a:t>
                      </a:r>
                      <a:r>
                        <a:rPr lang="en-US" sz="2400" b="1">
                          <a:latin typeface="宋体" panose="02010600030101010101" pitchFamily="2" charset="-122"/>
                          <a:ea typeface="宋体" panose="02010600030101010101" pitchFamily="2" charset="-122"/>
                          <a:cs typeface="宋体" panose="02010600030101010101" pitchFamily="2" charset="-122"/>
                        </a:rPr>
                        <a:t>协同</a:t>
                      </a:r>
                      <a:endParaRPr lang="en-US" altLang="en-US" sz="2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r>
              <a:tr h="4478655">
                <a:tc>
                  <a:txBody>
                    <a:bodyPr/>
                    <a:p>
                      <a:pPr indent="0">
                        <a:buNone/>
                      </a:pPr>
                      <a:endParaRPr lang="en-US" sz="2400" b="1">
                        <a:solidFill>
                          <a:schemeClr val="tx1"/>
                        </a:solidFill>
                        <a:latin typeface="黑体" panose="02010609060101010101" charset="-122"/>
                        <a:ea typeface="黑体" panose="02010609060101010101" charset="-122"/>
                        <a:cs typeface="黑体" panose="02010609060101010101" charset="-122"/>
                        <a:sym typeface="+mn-ea"/>
                      </a:endParaRPr>
                    </a:p>
                    <a:p>
                      <a:pPr indent="0">
                        <a:buNone/>
                      </a:pPr>
                      <a:r>
                        <a:rPr lang="en-US" sz="2400" b="1">
                          <a:solidFill>
                            <a:schemeClr val="tx1"/>
                          </a:solidFill>
                          <a:latin typeface="黑体" panose="02010609060101010101" charset="-122"/>
                          <a:ea typeface="黑体" panose="02010609060101010101" charset="-122"/>
                          <a:cs typeface="黑体" panose="02010609060101010101" charset="-122"/>
                          <a:sym typeface="+mn-ea"/>
                        </a:rPr>
                        <a:t>  </a:t>
                      </a:r>
                      <a:endParaRPr lang="en-US" sz="2400" b="1">
                        <a:solidFill>
                          <a:schemeClr val="tx1"/>
                        </a:solidFill>
                        <a:latin typeface="黑体" panose="02010609060101010101" charset="-122"/>
                        <a:ea typeface="黑体" panose="02010609060101010101" charset="-122"/>
                        <a:cs typeface="黑体" panose="02010609060101010101" charset="-122"/>
                        <a:sym typeface="+mn-ea"/>
                      </a:endParaRPr>
                    </a:p>
                    <a:p>
                      <a:pPr indent="0">
                        <a:buNone/>
                      </a:pPr>
                      <a:r>
                        <a:rPr lang="en-US" sz="2400" b="1">
                          <a:solidFill>
                            <a:schemeClr val="tx1"/>
                          </a:solidFill>
                          <a:latin typeface="黑体" panose="02010609060101010101" charset="-122"/>
                          <a:ea typeface="黑体" panose="02010609060101010101" charset="-122"/>
                          <a:cs typeface="黑体" panose="02010609060101010101" charset="-122"/>
                          <a:sym typeface="+mn-ea"/>
                        </a:rPr>
                        <a:t>  语义扩展</a:t>
                      </a:r>
                      <a:endParaRPr lang="en-US" altLang="en-US" sz="2400" b="1">
                        <a:solidFill>
                          <a:srgbClr val="C00000"/>
                        </a:solidFill>
                        <a:latin typeface="黑体" panose="02010609060101010101" charset="-122"/>
                        <a:ea typeface="黑体" panose="02010609060101010101" charset="-122"/>
                        <a:cs typeface="黑体" panose="02010609060101010101" charset="-122"/>
                      </a:endParaRPr>
                    </a:p>
                    <a:p>
                      <a:pPr indent="0" algn="l">
                        <a:buNone/>
                      </a:pPr>
                      <a:r>
                        <a:rPr lang="en-US" sz="2400">
                          <a:solidFill>
                            <a:srgbClr val="C00000"/>
                          </a:solidFill>
                          <a:latin typeface="黑体" panose="02010609060101010101" charset="-122"/>
                          <a:ea typeface="黑体" panose="02010609060101010101" charset="-122"/>
                          <a:cs typeface="黑体" panose="02010609060101010101" charset="-122"/>
                          <a:sym typeface="+mn-ea"/>
                        </a:rPr>
                        <a:t>   →→</a:t>
                      </a:r>
                      <a:endParaRPr lang="en-US" altLang="en-US" sz="2400" b="0">
                        <a:solidFill>
                          <a:srgbClr val="C00000"/>
                        </a:solidFill>
                        <a:latin typeface="黑体" panose="02010609060101010101" charset="-122"/>
                        <a:ea typeface="黑体" panose="02010609060101010101" charset="-122"/>
                        <a:cs typeface="黑体" panose="02010609060101010101" charset="-122"/>
                        <a:sym typeface="+mn-ea"/>
                      </a:endParaRPr>
                    </a:p>
                    <a:p>
                      <a:pPr indent="0">
                        <a:buNone/>
                      </a:pPr>
                      <a:endParaRPr lang="en-US" altLang="en-US" sz="2400" b="0">
                        <a:solidFill>
                          <a:srgbClr val="C00000"/>
                        </a:solidFill>
                        <a:latin typeface="黑体" panose="02010609060101010101" charset="-122"/>
                        <a:ea typeface="黑体" panose="02010609060101010101" charset="-122"/>
                        <a:cs typeface="黑体" panose="02010609060101010101" charset="-122"/>
                        <a:sym typeface="+mn-ea"/>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zh-CN" sz="2400" b="0">
                          <a:latin typeface="Times New Roman" panose="02020603050405020304" charset="0"/>
                          <a:ea typeface="宋体" panose="02010600030101010101" pitchFamily="2" charset="-122"/>
                          <a:cs typeface="Times New Roman" panose="02020603050405020304" charset="0"/>
                          <a:sym typeface="+mn-ea"/>
                        </a:rPr>
                        <a:t>walk through history; </a:t>
                      </a:r>
                      <a:r>
                        <a:rPr lang="en-US" altLang="en-US" sz="2400" b="0">
                          <a:latin typeface="Times New Roman" panose="02020603050405020304" charset="0"/>
                          <a:ea typeface="宋体" panose="02010600030101010101" pitchFamily="2" charset="-122"/>
                          <a:cs typeface="Times New Roman" panose="02020603050405020304" charset="0"/>
                          <a:sym typeface="+mn-ea"/>
                        </a:rPr>
                        <a:t>China; </a:t>
                      </a:r>
                      <a:r>
                        <a:rPr lang="en-US" altLang="zh-CN" sz="2400" b="0">
                          <a:latin typeface="Times New Roman" panose="02020603050405020304" charset="0"/>
                          <a:ea typeface="宋体" panose="02010600030101010101" pitchFamily="2" charset="-122"/>
                          <a:cs typeface="Times New Roman" panose="02020603050405020304" charset="0"/>
                          <a:sym typeface="+mn-ea"/>
                        </a:rPr>
                        <a:t>warrior; the stories hidden in every corner; imperial; magic</a:t>
                      </a:r>
                      <a:r>
                        <a:rPr lang="zh-CN" altLang="en-US" sz="2400" b="0">
                          <a:latin typeface="Times New Roman" panose="02020603050405020304" charset="0"/>
                          <a:ea typeface="宋体" panose="02010600030101010101" pitchFamily="2" charset="-122"/>
                          <a:cs typeface="Times New Roman" panose="02020603050405020304" charset="0"/>
                          <a:sym typeface="+mn-ea"/>
                        </a:rPr>
                        <a:t>；</a:t>
                      </a:r>
                      <a:r>
                        <a:rPr lang="en-US" altLang="zh-CN" sz="2400" b="0">
                          <a:latin typeface="Times New Roman" panose="02020603050405020304" charset="0"/>
                          <a:ea typeface="宋体" panose="02010600030101010101" pitchFamily="2" charset="-122"/>
                          <a:cs typeface="Times New Roman" panose="02020603050405020304" charset="0"/>
                          <a:sym typeface="+mn-ea"/>
                        </a:rPr>
                        <a:t>fairy</a:t>
                      </a:r>
                      <a:endParaRPr lang="en-US" altLang="zh-CN" sz="2400" b="0">
                        <a:latin typeface="Times New Roman" panose="02020603050405020304" charset="0"/>
                        <a:ea typeface="宋体" panose="02010600030101010101" pitchFamily="2" charset="-122"/>
                        <a:cs typeface="Times New Roman" panose="02020603050405020304" charset="0"/>
                        <a:sym typeface="+mn-ea"/>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zh-CN" sz="2400" b="0">
                          <a:noFill/>
                          <a:latin typeface="Times New Roman" panose="02020603050405020304" charset="0"/>
                          <a:ea typeface="宋体" panose="02010600030101010101" pitchFamily="2" charset="-122"/>
                          <a:cs typeface="Times New Roman" panose="02020603050405020304" charset="0"/>
                        </a:rPr>
                        <a:t>Just like </a:t>
                      </a:r>
                      <a:r>
                        <a:rPr lang="en-US" altLang="zh-CN" sz="2400" b="0" u="sng">
                          <a:noFill/>
                          <a:latin typeface="Times New Roman" panose="02020603050405020304" charset="0"/>
                          <a:ea typeface="宋体" panose="02010600030101010101" pitchFamily="2" charset="-122"/>
                          <a:cs typeface="Times New Roman" panose="02020603050405020304" charset="0"/>
                        </a:rPr>
                        <a:t>ancient imperial warriors</a:t>
                      </a:r>
                      <a:r>
                        <a:rPr lang="en-US" altLang="zh-CN" sz="2400" b="0">
                          <a:noFill/>
                          <a:latin typeface="Times New Roman" panose="02020603050405020304" charset="0"/>
                          <a:ea typeface="宋体" panose="02010600030101010101" pitchFamily="2" charset="-122"/>
                          <a:cs typeface="Times New Roman" panose="02020603050405020304" charset="0"/>
                        </a:rPr>
                        <a:t>, A group of kind-hearted Chinese people came to my rescue, </a:t>
                      </a:r>
                      <a:r>
                        <a:rPr lang="en-US" altLang="zh-CN" sz="2400" b="0" u="sng">
                          <a:noFill/>
                          <a:latin typeface="Times New Roman" panose="02020603050405020304" charset="0"/>
                          <a:ea typeface="宋体" panose="02010600030101010101" pitchFamily="2" charset="-122"/>
                          <a:cs typeface="Times New Roman" panose="02020603050405020304" charset="0"/>
                        </a:rPr>
                        <a:t>chasing terrifying monsters all away</a:t>
                      </a:r>
                      <a:r>
                        <a:rPr lang="en-US" altLang="zh-CN" sz="2400" b="0">
                          <a:noFill/>
                          <a:latin typeface="Times New Roman" panose="02020603050405020304" charset="0"/>
                          <a:ea typeface="宋体" panose="02010600030101010101" pitchFamily="2" charset="-122"/>
                          <a:cs typeface="Times New Roman" panose="02020603050405020304" charset="0"/>
                        </a:rPr>
                        <a:t>. One person comforted me tenderly, another promptly went to call the police, and yet another went to the broadcasting station to announce the missing-person notice. Being protected like a </a:t>
                      </a:r>
                      <a:r>
                        <a:rPr lang="en-US" altLang="zh-CN" sz="2400" b="0" u="sng">
                          <a:noFill/>
                          <a:latin typeface="Times New Roman" panose="02020603050405020304" charset="0"/>
                          <a:ea typeface="宋体" panose="02010600030101010101" pitchFamily="2" charset="-122"/>
                          <a:cs typeface="Times New Roman" panose="02020603050405020304" charset="0"/>
                        </a:rPr>
                        <a:t>fairy</a:t>
                      </a:r>
                      <a:r>
                        <a:rPr lang="en-US" altLang="zh-CN" sz="2400" b="0">
                          <a:noFill/>
                          <a:latin typeface="Times New Roman" panose="02020603050405020304" charset="0"/>
                          <a:ea typeface="宋体" panose="02010600030101010101" pitchFamily="2" charset="-122"/>
                          <a:cs typeface="Times New Roman" panose="02020603050405020304" charset="0"/>
                        </a:rPr>
                        <a:t>, I couldn't refrain from smiling through tears. </a:t>
                      </a:r>
                      <a:r>
                        <a:rPr lang="en-US" altLang="zh-CN" sz="2400" b="0" u="sng">
                          <a:noFill/>
                          <a:latin typeface="Times New Roman" panose="02020603050405020304" charset="0"/>
                          <a:ea typeface="宋体" panose="02010600030101010101" pitchFamily="2" charset="-122"/>
                          <a:cs typeface="Times New Roman" panose="02020603050405020304" charset="0"/>
                        </a:rPr>
                        <a:t>Magic stories</a:t>
                      </a:r>
                      <a:r>
                        <a:rPr lang="en-US" altLang="zh-CN" sz="2400" b="0">
                          <a:noFill/>
                          <a:latin typeface="Times New Roman" panose="02020603050405020304" charset="0"/>
                          <a:ea typeface="宋体" panose="02010600030101010101" pitchFamily="2" charset="-122"/>
                          <a:cs typeface="Times New Roman" panose="02020603050405020304" charset="0"/>
                        </a:rPr>
                        <a:t> like this </a:t>
                      </a:r>
                      <a:r>
                        <a:rPr lang="en-US" altLang="zh-CN" sz="2400" b="0" u="sng">
                          <a:noFill/>
                          <a:latin typeface="Times New Roman" panose="02020603050405020304" charset="0"/>
                          <a:ea typeface="宋体" panose="02010600030101010101" pitchFamily="2" charset="-122"/>
                          <a:cs typeface="Times New Roman" panose="02020603050405020304" charset="0"/>
                        </a:rPr>
                        <a:t>hidden in every corner</a:t>
                      </a:r>
                      <a:r>
                        <a:rPr lang="en-US" altLang="zh-CN" sz="2400" b="0">
                          <a:noFill/>
                          <a:latin typeface="Times New Roman" panose="02020603050405020304" charset="0"/>
                          <a:ea typeface="宋体" panose="02010600030101010101" pitchFamily="2" charset="-122"/>
                          <a:cs typeface="Times New Roman" panose="02020603050405020304" charset="0"/>
                        </a:rPr>
                        <a:t>, I was </a:t>
                      </a:r>
                      <a:r>
                        <a:rPr lang="en-US" altLang="zh-CN" sz="2400" b="0" u="sng">
                          <a:noFill/>
                          <a:latin typeface="Times New Roman" panose="02020603050405020304" charset="0"/>
                          <a:ea typeface="宋体" panose="02010600030101010101" pitchFamily="2" charset="-122"/>
                          <a:cs typeface="Times New Roman" panose="02020603050405020304" charset="0"/>
                        </a:rPr>
                        <a:t>walking through history.</a:t>
                      </a:r>
                      <a:r>
                        <a:rPr lang="en-US" altLang="zh-CN" sz="2400" b="0">
                          <a:noFill/>
                          <a:latin typeface="Times New Roman" panose="02020603050405020304" charset="0"/>
                          <a:ea typeface="宋体" panose="02010600030101010101" pitchFamily="2" charset="-122"/>
                          <a:cs typeface="Times New Roman" panose="02020603050405020304" charset="0"/>
                        </a:rPr>
                        <a:t> </a:t>
                      </a:r>
                      <a:r>
                        <a:rPr lang="en-US" altLang="zh-CN" sz="2400" b="0">
                          <a:latin typeface="Times New Roman" panose="02020603050405020304" charset="0"/>
                          <a:ea typeface="宋体" panose="02010600030101010101" pitchFamily="2" charset="-122"/>
                          <a:cs typeface="Times New Roman" panose="02020603050405020304" charset="0"/>
                        </a:rPr>
                        <a:t> </a:t>
                      </a:r>
                      <a:r>
                        <a:rPr lang="en-US" altLang="zh-CN" sz="2400" b="0">
                          <a:solidFill>
                            <a:srgbClr val="0070C0"/>
                          </a:solidFill>
                          <a:latin typeface="Times New Roman" panose="02020603050405020304" charset="0"/>
                          <a:ea typeface="宋体" panose="02010600030101010101" pitchFamily="2" charset="-122"/>
                          <a:cs typeface="Times New Roman" panose="02020603050405020304" charset="0"/>
                        </a:rPr>
                        <a:t> (*</a:t>
                      </a:r>
                      <a:r>
                        <a:rPr lang="en-US" altLang="en-US" sz="2400" b="0">
                          <a:solidFill>
                            <a:srgbClr val="0070C0"/>
                          </a:solidFill>
                          <a:latin typeface="Times New Roman" panose="02020603050405020304" charset="0"/>
                          <a:ea typeface="宋体" panose="02010600030101010101" pitchFamily="2" charset="-122"/>
                          <a:cs typeface="Times New Roman" panose="02020603050405020304" charset="0"/>
                        </a:rPr>
                        <a:t>①</a:t>
                      </a:r>
                      <a:r>
                        <a:rPr lang="zh-CN" altLang="en-US" sz="2400" b="0">
                          <a:solidFill>
                            <a:srgbClr val="0070C0"/>
                          </a:solidFill>
                          <a:latin typeface="Times New Roman" panose="02020603050405020304" charset="0"/>
                          <a:ea typeface="宋体" panose="02010600030101010101" pitchFamily="2" charset="-122"/>
                          <a:cs typeface="Times New Roman" panose="02020603050405020304" charset="0"/>
                        </a:rPr>
                        <a:t>儿童视角和心理表现得非常真实；</a:t>
                      </a:r>
                      <a:r>
                        <a:rPr lang="en-US" altLang="en-US" sz="2400">
                          <a:solidFill>
                            <a:srgbClr val="0070C0"/>
                          </a:solidFill>
                          <a:latin typeface="Times New Roman" panose="02020603050405020304" charset="0"/>
                          <a:ea typeface="宋体" panose="02010600030101010101" pitchFamily="2" charset="-122"/>
                          <a:cs typeface="Times New Roman" panose="02020603050405020304" charset="0"/>
                          <a:sym typeface="+mn-ea"/>
                        </a:rPr>
                        <a:t>②</a:t>
                      </a:r>
                      <a:r>
                        <a:rPr lang="zh-CN" altLang="en-US" sz="2400">
                          <a:solidFill>
                            <a:srgbClr val="0070C0"/>
                          </a:solidFill>
                          <a:latin typeface="Times New Roman" panose="02020603050405020304" charset="0"/>
                          <a:ea typeface="宋体" panose="02010600030101010101" pitchFamily="2" charset="-122"/>
                          <a:cs typeface="Times New Roman" panose="02020603050405020304" charset="0"/>
                          <a:sym typeface="+mn-ea"/>
                        </a:rPr>
                        <a:t>热心助人的群体效应</a:t>
                      </a:r>
                      <a:r>
                        <a:rPr lang="en-US" altLang="zh-CN" sz="2400" b="0">
                          <a:solidFill>
                            <a:srgbClr val="0070C0"/>
                          </a:solidFill>
                          <a:latin typeface="Times New Roman" panose="02020603050405020304" charset="0"/>
                          <a:ea typeface="宋体" panose="02010600030101010101" pitchFamily="2" charset="-122"/>
                          <a:cs typeface="Times New Roman" panose="02020603050405020304" charset="0"/>
                        </a:rPr>
                        <a:t>)</a:t>
                      </a:r>
                      <a:endParaRPr lang="en-US" altLang="zh-CN" sz="2400" b="0">
                        <a:solidFill>
                          <a:srgbClr val="0070C0"/>
                        </a:solidFill>
                        <a:latin typeface="Times New Roman" panose="02020603050405020304" charset="0"/>
                        <a:ea typeface="宋体" panose="02010600030101010101" pitchFamily="2" charset="-122"/>
                        <a:cs typeface="Times New Roman" panose="02020603050405020304" charset="0"/>
                      </a:endParaRPr>
                    </a:p>
                    <a:p>
                      <a:pPr indent="0">
                        <a:buNone/>
                      </a:pPr>
                      <a:r>
                        <a:rPr lang="en-US" altLang="zh-CN" sz="2400" b="0">
                          <a:latin typeface="Times New Roman" panose="02020603050405020304" charset="0"/>
                          <a:ea typeface="宋体" panose="02010600030101010101" pitchFamily="2" charset="-122"/>
                          <a:cs typeface="Times New Roman" panose="02020603050405020304" charset="0"/>
                        </a:rPr>
                        <a:t>    </a:t>
                      </a:r>
                      <a:r>
                        <a:rPr lang="zh-CN" altLang="en-US" sz="2400" b="0">
                          <a:latin typeface="Times New Roman" panose="02020603050405020304" charset="0"/>
                          <a:ea typeface="宋体" panose="02010600030101010101" pitchFamily="2" charset="-122"/>
                          <a:cs typeface="Times New Roman" panose="02020603050405020304" charset="0"/>
                        </a:rPr>
                        <a:t>就像古代的帝王战士一样，一群善良的中国人来救我，把可怕的怪物都赶走了。一个人温柔地安慰我，另一个人立刻去报警，还有一个人去广播电台宣布失踪。在仙女般的呵护下，我忍不住破涕而笑。像这样神奇的故事隐藏在每一个角落，我正在穿越历史。</a:t>
                      </a:r>
                      <a:endParaRPr lang="zh-CN" altLang="en-US" sz="2400" b="0">
                        <a:latin typeface="Times New Roman" panose="02020603050405020304" charset="0"/>
                        <a:ea typeface="宋体" panose="02010600030101010101" pitchFamily="2" charset="-122"/>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bl>
          </a:graphicData>
        </a:graphic>
      </p:graphicFrame>
      <p:pic>
        <p:nvPicPr>
          <p:cNvPr id="12" name="图片 11" descr="mmexport1760317020719"/>
          <p:cNvPicPr>
            <a:picLocks noChangeAspect="1"/>
          </p:cNvPicPr>
          <p:nvPr/>
        </p:nvPicPr>
        <p:blipFill>
          <a:blip r:embed="rId13"/>
          <a:stretch>
            <a:fillRect/>
          </a:stretch>
        </p:blipFill>
        <p:spPr>
          <a:xfrm>
            <a:off x="228600" y="4016375"/>
            <a:ext cx="4248785" cy="2449830"/>
          </a:xfrm>
          <a:prstGeom prst="rect">
            <a:avLst/>
          </a:prstGeom>
        </p:spPr>
      </p:pic>
      <p:sp>
        <p:nvSpPr>
          <p:cNvPr id="14" name="文本框 13"/>
          <p:cNvSpPr txBox="1"/>
          <p:nvPr/>
        </p:nvSpPr>
        <p:spPr>
          <a:xfrm>
            <a:off x="4594225" y="1308735"/>
            <a:ext cx="7580630" cy="3046095"/>
          </a:xfrm>
          <a:prstGeom prst="rect">
            <a:avLst/>
          </a:prstGeom>
          <a:noFill/>
        </p:spPr>
        <p:txBody>
          <a:bodyPr wrap="square" rtlCol="0" anchor="t">
            <a:spAutoFit/>
          </a:bodyPr>
          <a:p>
            <a:r>
              <a:rPr lang="en-US" altLang="zh-CN" sz="2400">
                <a:latin typeface="Times New Roman" panose="02020603050405020304" charset="0"/>
                <a:ea typeface="宋体" panose="02010600030101010101" pitchFamily="2" charset="-122"/>
                <a:cs typeface="Times New Roman" panose="02020603050405020304" charset="0"/>
                <a:sym typeface="+mn-ea"/>
              </a:rPr>
              <a:t>Just like </a:t>
            </a:r>
            <a:r>
              <a:rPr lang="en-US" altLang="zh-CN" sz="2400" u="sng">
                <a:solidFill>
                  <a:srgbClr val="C00000"/>
                </a:solidFill>
                <a:latin typeface="Times New Roman" panose="02020603050405020304" charset="0"/>
                <a:ea typeface="宋体" panose="02010600030101010101" pitchFamily="2" charset="-122"/>
                <a:cs typeface="Times New Roman" panose="02020603050405020304" charset="0"/>
                <a:sym typeface="+mn-ea"/>
              </a:rPr>
              <a:t>ancient imperial warriors</a:t>
            </a:r>
            <a:r>
              <a:rPr lang="en-US" altLang="zh-CN" sz="2400">
                <a:latin typeface="Times New Roman" panose="02020603050405020304" charset="0"/>
                <a:ea typeface="宋体" panose="02010600030101010101" pitchFamily="2" charset="-122"/>
                <a:cs typeface="Times New Roman" panose="02020603050405020304" charset="0"/>
                <a:sym typeface="+mn-ea"/>
              </a:rPr>
              <a:t>, A group of kind-hearted Chinese people came to my rescue, </a:t>
            </a:r>
            <a:r>
              <a:rPr lang="en-US" altLang="zh-CN" sz="2400" u="sng">
                <a:solidFill>
                  <a:srgbClr val="0070C0"/>
                </a:solidFill>
                <a:latin typeface="Times New Roman" panose="02020603050405020304" charset="0"/>
                <a:ea typeface="宋体" panose="02010600030101010101" pitchFamily="2" charset="-122"/>
                <a:cs typeface="Times New Roman" panose="02020603050405020304" charset="0"/>
                <a:sym typeface="+mn-ea"/>
              </a:rPr>
              <a:t>chasing terrifying monsters all away</a:t>
            </a:r>
            <a:r>
              <a:rPr lang="en-US" altLang="zh-CN" sz="2400">
                <a:solidFill>
                  <a:srgbClr val="0070C0"/>
                </a:solidFill>
                <a:latin typeface="Times New Roman" panose="02020603050405020304" charset="0"/>
                <a:ea typeface="宋体" panose="02010600030101010101" pitchFamily="2" charset="-122"/>
                <a:cs typeface="Times New Roman" panose="02020603050405020304" charset="0"/>
                <a:sym typeface="+mn-ea"/>
              </a:rPr>
              <a:t>.</a:t>
            </a:r>
            <a:r>
              <a:rPr lang="en-US" altLang="zh-CN" sz="2400">
                <a:latin typeface="Times New Roman" panose="02020603050405020304" charset="0"/>
                <a:ea typeface="宋体" panose="02010600030101010101" pitchFamily="2" charset="-122"/>
                <a:cs typeface="Times New Roman" panose="02020603050405020304" charset="0"/>
                <a:sym typeface="+mn-ea"/>
              </a:rPr>
              <a:t> One person comforted me tenderly, another promptly went to call the police, and yet another went to the broadcasting station to announce the missing-person notice. Being protected like a </a:t>
            </a:r>
            <a:r>
              <a:rPr lang="en-US" altLang="zh-CN" sz="2400" u="sng">
                <a:solidFill>
                  <a:srgbClr val="0070C0"/>
                </a:solidFill>
                <a:latin typeface="Times New Roman" panose="02020603050405020304" charset="0"/>
                <a:ea typeface="宋体" panose="02010600030101010101" pitchFamily="2" charset="-122"/>
                <a:cs typeface="Times New Roman" panose="02020603050405020304" charset="0"/>
                <a:sym typeface="+mn-ea"/>
              </a:rPr>
              <a:t>fairy</a:t>
            </a:r>
            <a:r>
              <a:rPr lang="en-US" altLang="zh-CN" sz="2400">
                <a:latin typeface="Times New Roman" panose="02020603050405020304" charset="0"/>
                <a:ea typeface="宋体" panose="02010600030101010101" pitchFamily="2" charset="-122"/>
                <a:cs typeface="Times New Roman" panose="02020603050405020304" charset="0"/>
                <a:sym typeface="+mn-ea"/>
              </a:rPr>
              <a:t>, I couldn't refrain from smiling through tears. </a:t>
            </a:r>
            <a:r>
              <a:rPr lang="en-US" altLang="zh-CN" sz="2400" u="sng">
                <a:solidFill>
                  <a:srgbClr val="C00000"/>
                </a:solidFill>
                <a:latin typeface="Times New Roman" panose="02020603050405020304" charset="0"/>
                <a:ea typeface="宋体" panose="02010600030101010101" pitchFamily="2" charset="-122"/>
                <a:cs typeface="Times New Roman" panose="02020603050405020304" charset="0"/>
                <a:sym typeface="+mn-ea"/>
              </a:rPr>
              <a:t>Magic stories</a:t>
            </a:r>
            <a:r>
              <a:rPr lang="en-US" altLang="zh-CN" sz="2400">
                <a:latin typeface="Times New Roman" panose="02020603050405020304" charset="0"/>
                <a:ea typeface="宋体" panose="02010600030101010101" pitchFamily="2" charset="-122"/>
                <a:cs typeface="Times New Roman" panose="02020603050405020304" charset="0"/>
                <a:sym typeface="+mn-ea"/>
              </a:rPr>
              <a:t> like this </a:t>
            </a:r>
            <a:r>
              <a:rPr lang="en-US" altLang="zh-CN" sz="2400" u="sng">
                <a:solidFill>
                  <a:srgbClr val="C00000"/>
                </a:solidFill>
                <a:latin typeface="Times New Roman" panose="02020603050405020304" charset="0"/>
                <a:ea typeface="宋体" panose="02010600030101010101" pitchFamily="2" charset="-122"/>
                <a:cs typeface="Times New Roman" panose="02020603050405020304" charset="0"/>
                <a:sym typeface="+mn-ea"/>
              </a:rPr>
              <a:t>hidden in every corner</a:t>
            </a:r>
            <a:r>
              <a:rPr lang="en-US" altLang="zh-CN" sz="2400">
                <a:latin typeface="Times New Roman" panose="02020603050405020304" charset="0"/>
                <a:ea typeface="宋体" panose="02010600030101010101" pitchFamily="2" charset="-122"/>
                <a:cs typeface="Times New Roman" panose="02020603050405020304" charset="0"/>
                <a:sym typeface="+mn-ea"/>
              </a:rPr>
              <a:t>, I was </a:t>
            </a:r>
            <a:r>
              <a:rPr lang="en-US" altLang="zh-CN" sz="2400" u="sng">
                <a:solidFill>
                  <a:srgbClr val="C00000"/>
                </a:solidFill>
                <a:latin typeface="Times New Roman" panose="02020603050405020304" charset="0"/>
                <a:ea typeface="宋体" panose="02010600030101010101" pitchFamily="2" charset="-122"/>
                <a:cs typeface="Times New Roman" panose="02020603050405020304" charset="0"/>
                <a:sym typeface="+mn-ea"/>
              </a:rPr>
              <a:t>walking through history</a:t>
            </a:r>
            <a:r>
              <a:rPr lang="en-US" altLang="zh-CN" sz="2400" u="sng">
                <a:latin typeface="Times New Roman" panose="02020603050405020304" charset="0"/>
                <a:ea typeface="宋体" panose="02010600030101010101" pitchFamily="2" charset="-122"/>
                <a:cs typeface="Times New Roman" panose="02020603050405020304" charset="0"/>
                <a:sym typeface="+mn-ea"/>
              </a:rPr>
              <a:t>.</a:t>
            </a:r>
            <a:r>
              <a:rPr lang="en-US" altLang="zh-CN" sz="2400">
                <a:latin typeface="Times New Roman" panose="02020603050405020304" charset="0"/>
                <a:ea typeface="宋体" panose="02010600030101010101" pitchFamily="2" charset="-122"/>
                <a:cs typeface="Times New Roman" panose="02020603050405020304" charset="0"/>
                <a:sym typeface="+mn-ea"/>
              </a:rPr>
              <a:t> </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pic>
        <p:nvPicPr>
          <p:cNvPr id="4" name="图片 6" descr="logo横版 png"/>
          <p:cNvPicPr>
            <a:picLocks noChangeAspect="1"/>
          </p:cNvPicPr>
          <p:nvPr/>
        </p:nvPicPr>
        <p:blipFill>
          <a:blip r:embed="rId14"/>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出自【趣你的PPT】(微信:qunideppt)：最优质的PPT资源库"/>
          <p:cNvSpPr txBox="1"/>
          <p:nvPr>
            <p:custDataLst>
              <p:tags r:id="rId1"/>
            </p:custDataLst>
          </p:nvPr>
        </p:nvSpPr>
        <p:spPr>
          <a:xfrm>
            <a:off x="984250" y="165735"/>
            <a:ext cx="10053955" cy="542290"/>
          </a:xfrm>
          <a:prstGeom prst="rect">
            <a:avLst/>
          </a:prstGeom>
          <a:noFill/>
        </p:spPr>
        <p:txBody>
          <a:bodyPr wrap="square" rtlCol="0">
            <a:noAutofit/>
          </a:bodyPr>
          <a:lstStyle/>
          <a:p>
            <a:pPr fontAlgn="ctr">
              <a:lnSpc>
                <a:spcPct val="110000"/>
              </a:lnSpc>
            </a:pPr>
            <a:r>
              <a:rPr sz="2400" b="1" dirty="0">
                <a:solidFill>
                  <a:srgbClr val="0070C0"/>
                </a:solidFill>
                <a:latin typeface="微软雅黑" panose="020B0503020204020204" charset="-122"/>
                <a:ea typeface="微软雅黑" panose="020B0503020204020204" charset="-122"/>
              </a:rPr>
              <a:t>基于语义连贯标词扩展法的读后续写</a:t>
            </a:r>
            <a:r>
              <a:rPr lang="zh-CN" altLang="en-US" sz="2400" b="1" dirty="0">
                <a:solidFill>
                  <a:srgbClr val="0070C0"/>
                </a:solidFill>
                <a:latin typeface="微软雅黑" panose="020B0503020204020204" charset="-122"/>
                <a:ea typeface="微软雅黑" panose="020B0503020204020204" charset="-122"/>
              </a:rPr>
              <a:t>协同生成</a:t>
            </a:r>
            <a:r>
              <a:rPr sz="2400" b="1" dirty="0">
                <a:solidFill>
                  <a:srgbClr val="0070C0"/>
                </a:solidFill>
                <a:latin typeface="微软雅黑" panose="020B0503020204020204" charset="-122"/>
                <a:ea typeface="微软雅黑" panose="020B0503020204020204" charset="-122"/>
              </a:rPr>
              <a:t>：</a:t>
            </a:r>
            <a:endParaRPr sz="2400" b="1" dirty="0">
              <a:solidFill>
                <a:srgbClr val="0070C0"/>
              </a:solidFill>
              <a:latin typeface="微软雅黑" panose="020B0503020204020204" charset="-122"/>
              <a:ea typeface="微软雅黑" panose="020B0503020204020204" charset="-122"/>
            </a:endParaRPr>
          </a:p>
        </p:txBody>
      </p:sp>
      <p:cxnSp>
        <p:nvCxnSpPr>
          <p:cNvPr id="10" name="直接连接符 9"/>
          <p:cNvCxnSpPr/>
          <p:nvPr/>
        </p:nvCxnSpPr>
        <p:spPr>
          <a:xfrm>
            <a:off x="1588" y="750283"/>
            <a:ext cx="12192000" cy="0"/>
          </a:xfrm>
          <a:prstGeom prst="line">
            <a:avLst/>
          </a:prstGeom>
          <a:noFill/>
          <a:ln w="12700" cap="flat" cmpd="sng" algn="ctr">
            <a:solidFill>
              <a:srgbClr val="0070C0"/>
            </a:solidFill>
            <a:prstDash val="solid"/>
            <a:miter lim="800000"/>
          </a:ln>
          <a:effectLst/>
        </p:spPr>
      </p:cxnSp>
      <p:sp>
        <p:nvSpPr>
          <p:cNvPr id="5" name="矩形 4"/>
          <p:cNvSpPr/>
          <p:nvPr/>
        </p:nvSpPr>
        <p:spPr>
          <a:xfrm>
            <a:off x="1588" y="6670716"/>
            <a:ext cx="12192000" cy="194645"/>
          </a:xfrm>
          <a:prstGeom prst="rect">
            <a:avLst/>
          </a:prstGeom>
          <a:solidFill>
            <a:srgbClr val="0070C0"/>
          </a:solidFill>
          <a:ln w="12700" cap="flat" cmpd="sng" algn="ctr">
            <a:noFill/>
            <a:prstDash val="solid"/>
            <a:miter lim="800000"/>
          </a:ln>
          <a:effectLst/>
        </p:spPr>
        <p:txBody>
          <a:bodyPr rtlCol="0" anchor="ctr"/>
          <a:p>
            <a:pPr algn="ctr"/>
            <a:endParaRPr lang="zh-CN" altLang="en-US" dirty="0">
              <a:solidFill>
                <a:srgbClr val="44546A">
                  <a:lumMod val="60000"/>
                  <a:lumOff val="40000"/>
                </a:srgbClr>
              </a:solidFill>
              <a:latin typeface="Arial" panose="020B0604020202020204" pitchFamily="34" charset="0"/>
              <a:ea typeface="微软雅黑" panose="020B0503020204020204" charset="-122"/>
            </a:endParaRPr>
          </a:p>
        </p:txBody>
      </p:sp>
      <p:pic>
        <p:nvPicPr>
          <p:cNvPr id="6" name="图片 5"/>
          <p:cNvPicPr/>
          <p:nvPr/>
        </p:nvPicPr>
        <p:blipFill>
          <a:blip r:embed="rId2"/>
          <a:stretch>
            <a:fillRect/>
          </a:stretch>
        </p:blipFill>
        <p:spPr>
          <a:xfrm>
            <a:off x="0" y="6591935"/>
            <a:ext cx="708025" cy="287655"/>
          </a:xfrm>
          <a:prstGeom prst="rect">
            <a:avLst/>
          </a:prstGeom>
        </p:spPr>
      </p:pic>
      <p:sp>
        <p:nvSpPr>
          <p:cNvPr id="3" name="文本框 2"/>
          <p:cNvSpPr txBox="1"/>
          <p:nvPr/>
        </p:nvSpPr>
        <p:spPr>
          <a:xfrm>
            <a:off x="880110" y="6614795"/>
            <a:ext cx="3183890" cy="306705"/>
          </a:xfrm>
          <a:prstGeom prst="rect">
            <a:avLst/>
          </a:prstGeom>
          <a:noFill/>
        </p:spPr>
        <p:txBody>
          <a:bodyPr wrap="square" rtlCol="0" anchor="t">
            <a:spAutoFit/>
          </a:bodyPr>
          <a:p>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浙江强基联盟</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2025</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年</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10</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月高三联考</a:t>
            </a:r>
            <a:endParaRPr lang="zh-CN" altLang="en-US" sz="1400" b="1">
              <a:solidFill>
                <a:srgbClr val="FFFFFF"/>
              </a:solidFill>
              <a:latin typeface="微软雅黑" panose="020B0503020204020204" charset="-122"/>
              <a:ea typeface="微软雅黑" panose="020B0503020204020204" charset="-122"/>
              <a:cs typeface="微软雅黑" panose="020B0503020204020204" charset="-122"/>
            </a:endParaRPr>
          </a:p>
        </p:txBody>
      </p:sp>
      <p:graphicFrame>
        <p:nvGraphicFramePr>
          <p:cNvPr id="8" name="表格 7"/>
          <p:cNvGraphicFramePr/>
          <p:nvPr/>
        </p:nvGraphicFramePr>
        <p:xfrm>
          <a:off x="127000" y="750570"/>
          <a:ext cx="11972925" cy="5896610"/>
        </p:xfrm>
        <a:graphic>
          <a:graphicData uri="http://schemas.openxmlformats.org/drawingml/2006/table">
            <a:tbl>
              <a:tblPr firstRow="1" bandRow="1">
                <a:tableStyleId>{5940675A-B579-460E-94D1-54222C63F5DA}</a:tableStyleId>
              </a:tblPr>
              <a:tblGrid>
                <a:gridCol w="2568575"/>
                <a:gridCol w="1995170"/>
                <a:gridCol w="7409180"/>
              </a:tblGrid>
              <a:tr h="384175">
                <a:tc>
                  <a:txBody>
                    <a:bodyPr/>
                    <a:p>
                      <a:pPr indent="0" algn="ctr">
                        <a:buNone/>
                      </a:pPr>
                      <a:r>
                        <a:rPr lang="en-US" sz="2400" b="1">
                          <a:latin typeface="宋体" panose="02010600030101010101" pitchFamily="2" charset="-122"/>
                          <a:ea typeface="宋体" panose="02010600030101010101" pitchFamily="2" charset="-122"/>
                          <a:cs typeface="宋体" panose="02010600030101010101" pitchFamily="2" charset="-122"/>
                        </a:rPr>
                        <a:t>语义连贯方式</a:t>
                      </a:r>
                      <a:endParaRPr lang="en-US" altLang="en-US" sz="2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lgn="ctr">
                        <a:buNone/>
                      </a:pPr>
                      <a:r>
                        <a:rPr lang="zh-CN" altLang="en-US" sz="2400" b="1">
                          <a:latin typeface="宋体" panose="02010600030101010101" pitchFamily="2" charset="-122"/>
                          <a:ea typeface="宋体" panose="02010600030101010101" pitchFamily="2" charset="-122"/>
                          <a:cs typeface="宋体" panose="02010600030101010101" pitchFamily="2" charset="-122"/>
                        </a:rPr>
                        <a:t>原文标词</a:t>
                      </a:r>
                      <a:endParaRPr lang="zh-CN" altLang="en-US" sz="2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lgn="ctr">
                        <a:buNone/>
                      </a:pPr>
                      <a:r>
                        <a:rPr lang="zh-CN" altLang="en-US" sz="2400" b="1">
                          <a:latin typeface="宋体" panose="02010600030101010101" pitchFamily="2" charset="-122"/>
                          <a:ea typeface="宋体" panose="02010600030101010101" pitchFamily="2" charset="-122"/>
                          <a:cs typeface="宋体" panose="02010600030101010101" pitchFamily="2" charset="-122"/>
                        </a:rPr>
                        <a:t>续文</a:t>
                      </a:r>
                      <a:r>
                        <a:rPr lang="en-US" sz="2400" b="1">
                          <a:latin typeface="宋体" panose="02010600030101010101" pitchFamily="2" charset="-122"/>
                          <a:ea typeface="宋体" panose="02010600030101010101" pitchFamily="2" charset="-122"/>
                          <a:cs typeface="宋体" panose="02010600030101010101" pitchFamily="2" charset="-122"/>
                        </a:rPr>
                        <a:t>协同</a:t>
                      </a:r>
                      <a:endParaRPr lang="en-US" altLang="en-US" sz="2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r>
              <a:tr h="1854835">
                <a:tc rowSpan="2">
                  <a:txBody>
                    <a:bodyPr/>
                    <a:p>
                      <a:pPr indent="0">
                        <a:buNone/>
                      </a:pPr>
                      <a:endParaRPr lang="en-US" sz="2400">
                        <a:latin typeface="黑体" panose="02010609060101010101" charset="-122"/>
                        <a:ea typeface="黑体" panose="02010609060101010101" charset="-122"/>
                        <a:cs typeface="黑体" panose="02010609060101010101" charset="-122"/>
                        <a:sym typeface="+mn-ea"/>
                      </a:endParaRPr>
                    </a:p>
                    <a:p>
                      <a:pPr indent="0">
                        <a:buNone/>
                      </a:pPr>
                      <a:endParaRPr lang="en-US" sz="2400">
                        <a:latin typeface="黑体" panose="02010609060101010101" charset="-122"/>
                        <a:ea typeface="黑体" panose="02010609060101010101" charset="-122"/>
                        <a:cs typeface="黑体" panose="02010609060101010101" charset="-122"/>
                        <a:sym typeface="+mn-ea"/>
                      </a:endParaRPr>
                    </a:p>
                    <a:p>
                      <a:pPr indent="0">
                        <a:buNone/>
                      </a:pPr>
                      <a:endParaRPr lang="en-US" sz="2400">
                        <a:latin typeface="黑体" panose="02010609060101010101" charset="-122"/>
                        <a:ea typeface="黑体" panose="02010609060101010101" charset="-122"/>
                        <a:cs typeface="黑体" panose="02010609060101010101" charset="-122"/>
                        <a:sym typeface="+mn-ea"/>
                      </a:endParaRPr>
                    </a:p>
                    <a:p>
                      <a:pPr indent="0">
                        <a:buNone/>
                      </a:pPr>
                      <a:endParaRPr lang="en-US" sz="2400">
                        <a:latin typeface="黑体" panose="02010609060101010101" charset="-122"/>
                        <a:ea typeface="黑体" panose="02010609060101010101" charset="-122"/>
                        <a:cs typeface="黑体" panose="02010609060101010101" charset="-122"/>
                        <a:sym typeface="+mn-ea"/>
                      </a:endParaRPr>
                    </a:p>
                    <a:p>
                      <a:pPr indent="0">
                        <a:buNone/>
                      </a:pPr>
                      <a:r>
                        <a:rPr lang="en-US" sz="2400">
                          <a:latin typeface="黑体" panose="02010609060101010101" charset="-122"/>
                          <a:ea typeface="黑体" panose="02010609060101010101" charset="-122"/>
                          <a:cs typeface="黑体" panose="02010609060101010101" charset="-122"/>
                          <a:sym typeface="+mn-ea"/>
                        </a:rPr>
                        <a:t>   </a:t>
                      </a:r>
                      <a:r>
                        <a:rPr lang="zh-CN" altLang="en-US" sz="2400">
                          <a:latin typeface="黑体" panose="02010609060101010101" charset="-122"/>
                          <a:ea typeface="黑体" panose="02010609060101010101" charset="-122"/>
                          <a:cs typeface="黑体" panose="02010609060101010101" charset="-122"/>
                          <a:sym typeface="+mn-ea"/>
                        </a:rPr>
                        <a:t>主题</a:t>
                      </a:r>
                      <a:r>
                        <a:rPr lang="en-US" sz="2400">
                          <a:latin typeface="黑体" panose="02010609060101010101" charset="-122"/>
                          <a:ea typeface="黑体" panose="02010609060101010101" charset="-122"/>
                          <a:cs typeface="黑体" panose="02010609060101010101" charset="-122"/>
                          <a:sym typeface="+mn-ea"/>
                        </a:rPr>
                        <a:t>升华</a:t>
                      </a:r>
                      <a:r>
                        <a:rPr lang="en-US" sz="2400">
                          <a:solidFill>
                            <a:srgbClr val="C00000"/>
                          </a:solidFill>
                          <a:latin typeface="黑体" panose="02010609060101010101" charset="-122"/>
                          <a:ea typeface="黑体" panose="02010609060101010101" charset="-122"/>
                          <a:cs typeface="黑体" panose="02010609060101010101" charset="-122"/>
                          <a:sym typeface="+mn-ea"/>
                        </a:rPr>
                        <a:t>↑</a:t>
                      </a:r>
                      <a:endParaRPr lang="en-US" altLang="en-US" sz="2400" b="0">
                        <a:solidFill>
                          <a:srgbClr val="C00000"/>
                        </a:solidFill>
                        <a:latin typeface="黑体" panose="02010609060101010101" charset="-122"/>
                        <a:ea typeface="黑体" panose="02010609060101010101" charset="-122"/>
                        <a:cs typeface="黑体" panose="02010609060101010101" charset="-122"/>
                        <a:sym typeface="+mn-ea"/>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zh-CN" sz="2400" u="sng">
                          <a:solidFill>
                            <a:srgbClr val="C00000"/>
                          </a:solidFill>
                          <a:latin typeface="Times New Roman" panose="02020603050405020304" charset="0"/>
                          <a:ea typeface="宋体" panose="02010600030101010101" pitchFamily="2" charset="-122"/>
                          <a:cs typeface="Times New Roman" panose="02020603050405020304" charset="0"/>
                          <a:sym typeface="+mn-ea"/>
                        </a:rPr>
                        <a:t>China</a:t>
                      </a:r>
                      <a:r>
                        <a:rPr lang="en-US" altLang="zh-CN" sz="2400">
                          <a:latin typeface="Times New Roman" panose="02020603050405020304" charset="0"/>
                          <a:ea typeface="宋体" panose="02010600030101010101" pitchFamily="2" charset="-122"/>
                          <a:cs typeface="Times New Roman" panose="02020603050405020304" charset="0"/>
                          <a:sym typeface="+mn-ea"/>
                        </a:rPr>
                        <a:t>;</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a:p>
                      <a:pPr indent="0">
                        <a:buNone/>
                      </a:pPr>
                      <a:r>
                        <a:rPr lang="en-US" altLang="zh-CN" sz="2400" b="0">
                          <a:latin typeface="Times New Roman" panose="02020603050405020304" charset="0"/>
                          <a:ea typeface="宋体" panose="02010600030101010101" pitchFamily="2" charset="-122"/>
                          <a:cs typeface="Times New Roman" panose="02020603050405020304" charset="0"/>
                        </a:rPr>
                        <a:t>magnificent buildings</a:t>
                      </a:r>
                      <a:endParaRPr lang="en-US" altLang="zh-CN" sz="2400" b="0">
                        <a:latin typeface="Times New Roman" panose="02020603050405020304" charset="0"/>
                        <a:ea typeface="宋体" panose="02010600030101010101" pitchFamily="2" charset="-122"/>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zh-CN" sz="2400" b="0">
                          <a:noFill/>
                          <a:latin typeface="Times New Roman" panose="02020603050405020304" charset="0"/>
                          <a:ea typeface="宋体" panose="02010600030101010101" pitchFamily="2" charset="-122"/>
                          <a:cs typeface="Times New Roman" panose="02020603050405020304" charset="0"/>
                        </a:rPr>
                        <a:t>It was exactly that moment that I came into enlightenment that </a:t>
                      </a:r>
                      <a:r>
                        <a:rPr lang="en-US" altLang="zh-CN" sz="2400" b="0" u="sng">
                          <a:noFill/>
                          <a:latin typeface="Times New Roman" panose="02020603050405020304" charset="0"/>
                          <a:ea typeface="宋体" panose="02010600030101010101" pitchFamily="2" charset="-122"/>
                          <a:cs typeface="Times New Roman" panose="02020603050405020304" charset="0"/>
                        </a:rPr>
                        <a:t>China</a:t>
                      </a:r>
                      <a:r>
                        <a:rPr lang="en-US" altLang="zh-CN" sz="2400" b="0">
                          <a:noFill/>
                          <a:latin typeface="Times New Roman" panose="02020603050405020304" charset="0"/>
                          <a:ea typeface="宋体" panose="02010600030101010101" pitchFamily="2" charset="-122"/>
                          <a:cs typeface="Times New Roman" panose="02020603050405020304" charset="0"/>
                        </a:rPr>
                        <a:t> boasts not only </a:t>
                      </a:r>
                      <a:r>
                        <a:rPr lang="en-US" altLang="zh-CN" sz="2400" b="0" u="sng">
                          <a:noFill/>
                          <a:latin typeface="Times New Roman" panose="02020603050405020304" charset="0"/>
                          <a:ea typeface="宋体" panose="02010600030101010101" pitchFamily="2" charset="-122"/>
                          <a:cs typeface="Times New Roman" panose="02020603050405020304" charset="0"/>
                        </a:rPr>
                        <a:t>magnificent buildings</a:t>
                      </a:r>
                      <a:r>
                        <a:rPr lang="en-US" altLang="zh-CN" sz="2400" b="0">
                          <a:noFill/>
                          <a:latin typeface="Times New Roman" panose="02020603050405020304" charset="0"/>
                          <a:ea typeface="宋体" panose="02010600030101010101" pitchFamily="2" charset="-122"/>
                          <a:cs typeface="Times New Roman" panose="02020603050405020304" charset="0"/>
                        </a:rPr>
                        <a:t>, but also invaluable humanistic charm.</a:t>
                      </a:r>
                      <a:endParaRPr lang="en-US" altLang="zh-CN" sz="2400" b="0">
                        <a:noFill/>
                        <a:latin typeface="Times New Roman" panose="02020603050405020304" charset="0"/>
                        <a:ea typeface="宋体" panose="02010600030101010101" pitchFamily="2" charset="-122"/>
                        <a:cs typeface="Times New Roman" panose="02020603050405020304" charset="0"/>
                      </a:endParaRPr>
                    </a:p>
                    <a:p>
                      <a:pPr indent="0">
                        <a:buNone/>
                      </a:pPr>
                      <a:r>
                        <a:rPr lang="en-US" altLang="zh-CN" sz="2400" b="0">
                          <a:latin typeface="Times New Roman" panose="02020603050405020304" charset="0"/>
                          <a:ea typeface="宋体" panose="02010600030101010101" pitchFamily="2" charset="-122"/>
                          <a:cs typeface="Times New Roman" panose="02020603050405020304" charset="0"/>
                        </a:rPr>
                        <a:t>   </a:t>
                      </a:r>
                      <a:r>
                        <a:rPr lang="zh-CN" altLang="en-US" sz="2400" b="0">
                          <a:latin typeface="Times New Roman" panose="02020603050405020304" charset="0"/>
                          <a:ea typeface="宋体" panose="02010600030101010101" pitchFamily="2" charset="-122"/>
                          <a:cs typeface="Times New Roman" panose="02020603050405020304" charset="0"/>
                        </a:rPr>
                        <a:t>也正是在那一刻，我恍然大悟：中国不仅有宏伟的建筑，还有无价的人文魅力。</a:t>
                      </a:r>
                      <a:endParaRPr lang="zh-CN" altLang="en-US" sz="2400" b="0">
                        <a:solidFill>
                          <a:srgbClr val="0070C0"/>
                        </a:solidFill>
                        <a:latin typeface="Times New Roman" panose="02020603050405020304" charset="0"/>
                        <a:ea typeface="宋体" panose="02010600030101010101" pitchFamily="2" charset="-122"/>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687320">
                <a:tc vMerge="1">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altLang="zh-CN" sz="2400" u="sng">
                          <a:solidFill>
                            <a:srgbClr val="C00000"/>
                          </a:solidFill>
                          <a:latin typeface="Times New Roman" panose="02020603050405020304" charset="0"/>
                          <a:ea typeface="宋体" panose="02010600030101010101" pitchFamily="2" charset="-122"/>
                          <a:cs typeface="Times New Roman" panose="02020603050405020304" charset="0"/>
                          <a:sym typeface="+mn-ea"/>
                        </a:rPr>
                        <a:t>China</a:t>
                      </a:r>
                      <a:r>
                        <a:rPr lang="en-US" altLang="zh-CN" sz="2400">
                          <a:latin typeface="Times New Roman" panose="02020603050405020304" charset="0"/>
                          <a:ea typeface="宋体" panose="02010600030101010101" pitchFamily="2" charset="-122"/>
                          <a:cs typeface="Times New Roman" panose="02020603050405020304" charset="0"/>
                          <a:sym typeface="+mn-ea"/>
                        </a:rPr>
                        <a:t>;warrior</a:t>
                      </a:r>
                      <a:r>
                        <a:rPr lang="zh-CN" altLang="en-US" sz="2400">
                          <a:latin typeface="Times New Roman" panose="02020603050405020304" charset="0"/>
                          <a:ea typeface="宋体" panose="02010600030101010101" pitchFamily="2" charset="-122"/>
                          <a:cs typeface="Times New Roman" panose="02020603050405020304" charset="0"/>
                          <a:sym typeface="+mn-ea"/>
                        </a:rPr>
                        <a:t>；</a:t>
                      </a:r>
                      <a:endParaRPr lang="zh-CN" altLang="en-US" sz="2400">
                        <a:latin typeface="Times New Roman" panose="02020603050405020304" charset="0"/>
                        <a:ea typeface="宋体" panose="02010600030101010101" pitchFamily="2" charset="-122"/>
                        <a:cs typeface="Times New Roman" panose="02020603050405020304" charset="0"/>
                        <a:sym typeface="+mn-ea"/>
                      </a:endParaRPr>
                    </a:p>
                    <a:p>
                      <a:pPr indent="0">
                        <a:buNone/>
                      </a:pPr>
                      <a:r>
                        <a:rPr lang="en-US" altLang="zh-CN" sz="2400">
                          <a:latin typeface="Times New Roman" panose="02020603050405020304" charset="0"/>
                          <a:ea typeface="宋体" panose="02010600030101010101" pitchFamily="2" charset="-122"/>
                          <a:cs typeface="Times New Roman" panose="02020603050405020304" charset="0"/>
                          <a:sym typeface="+mn-ea"/>
                        </a:rPr>
                        <a:t>a fairy tale;</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a:p>
                      <a:pPr indent="0">
                        <a:buNone/>
                      </a:pPr>
                      <a:r>
                        <a:rPr lang="en-US" altLang="zh-CN" sz="2400" u="sng">
                          <a:solidFill>
                            <a:srgbClr val="C00000"/>
                          </a:solidFill>
                          <a:latin typeface="Times New Roman" panose="02020603050405020304" charset="0"/>
                          <a:ea typeface="宋体" panose="02010600030101010101" pitchFamily="2" charset="-122"/>
                          <a:cs typeface="Times New Roman" panose="02020603050405020304" charset="0"/>
                          <a:sym typeface="+mn-ea"/>
                        </a:rPr>
                        <a:t>the Forbidden City</a:t>
                      </a:r>
                      <a:r>
                        <a:rPr lang="en-US" altLang="zh-CN" sz="2400">
                          <a:solidFill>
                            <a:schemeClr val="tx1"/>
                          </a:solidFill>
                          <a:latin typeface="Times New Roman" panose="02020603050405020304" charset="0"/>
                          <a:ea typeface="宋体" panose="02010600030101010101" pitchFamily="2" charset="-122"/>
                          <a:cs typeface="Times New Roman" panose="02020603050405020304" charset="0"/>
                          <a:sym typeface="+mn-ea"/>
                        </a:rPr>
                        <a:t>'s magnificence</a:t>
                      </a:r>
                      <a:endParaRPr lang="en-US" altLang="zh-CN" sz="2400" b="0">
                        <a:solidFill>
                          <a:schemeClr val="tx1"/>
                        </a:solidFill>
                        <a:latin typeface="Times New Roman" panose="02020603050405020304" charset="0"/>
                        <a:ea typeface="宋体" panose="02010600030101010101" pitchFamily="2" charset="-122"/>
                        <a:cs typeface="Times New Roman" panose="02020603050405020304" charset="0"/>
                        <a:sym typeface="+mn-ea"/>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zh-CN" sz="2400" b="0">
                          <a:noFill/>
                          <a:latin typeface="Times New Roman" panose="02020603050405020304" charset="0"/>
                          <a:ea typeface="宋体" panose="02010600030101010101" pitchFamily="2" charset="-122"/>
                          <a:cs typeface="Times New Roman" panose="02020603050405020304" charset="0"/>
                        </a:rPr>
                        <a:t>Just like </a:t>
                      </a:r>
                      <a:r>
                        <a:rPr lang="en-US" altLang="zh-CN" sz="2400" b="0" u="sng">
                          <a:noFill/>
                          <a:latin typeface="Times New Roman" panose="02020603050405020304" charset="0"/>
                          <a:ea typeface="宋体" panose="02010600030101010101" pitchFamily="2" charset="-122"/>
                          <a:cs typeface="Times New Roman" panose="02020603050405020304" charset="0"/>
                        </a:rPr>
                        <a:t>ancient warrior</a:t>
                      </a:r>
                      <a:r>
                        <a:rPr lang="en-US" altLang="zh-CN" sz="2400" b="0">
                          <a:noFill/>
                          <a:latin typeface="Times New Roman" panose="02020603050405020304" charset="0"/>
                          <a:ea typeface="宋体" panose="02010600030101010101" pitchFamily="2" charset="-122"/>
                          <a:cs typeface="Times New Roman" panose="02020603050405020304" charset="0"/>
                        </a:rPr>
                        <a:t>, a </a:t>
                      </a:r>
                      <a:r>
                        <a:rPr lang="en-US" altLang="zh-CN" sz="2400" b="0" u="sng">
                          <a:noFill/>
                          <a:latin typeface="Times New Roman" panose="02020603050405020304" charset="0"/>
                          <a:ea typeface="宋体" panose="02010600030101010101" pitchFamily="2" charset="-122"/>
                          <a:cs typeface="Times New Roman" panose="02020603050405020304" charset="0"/>
                        </a:rPr>
                        <a:t>Chinese</a:t>
                      </a:r>
                      <a:r>
                        <a:rPr lang="en-US" altLang="zh-CN" sz="2400" b="0">
                          <a:noFill/>
                          <a:latin typeface="Times New Roman" panose="02020603050405020304" charset="0"/>
                          <a:ea typeface="宋体" panose="02010600030101010101" pitchFamily="2" charset="-122"/>
                          <a:cs typeface="Times New Roman" panose="02020603050405020304" charset="0"/>
                        </a:rPr>
                        <a:t> stranger's kindness turned a terrifying episode into </a:t>
                      </a:r>
                      <a:r>
                        <a:rPr lang="en-US" altLang="zh-CN" sz="2400" b="0" u="sng">
                          <a:noFill/>
                          <a:latin typeface="Times New Roman" panose="02020603050405020304" charset="0"/>
                          <a:ea typeface="宋体" panose="02010600030101010101" pitchFamily="2" charset="-122"/>
                          <a:cs typeface="Times New Roman" panose="02020603050405020304" charset="0"/>
                        </a:rPr>
                        <a:t>a fairy tale</a:t>
                      </a:r>
                      <a:r>
                        <a:rPr lang="en-US" altLang="zh-CN" sz="2400" b="0">
                          <a:noFill/>
                          <a:latin typeface="Times New Roman" panose="02020603050405020304" charset="0"/>
                          <a:ea typeface="宋体" panose="02010600030101010101" pitchFamily="2" charset="-122"/>
                          <a:cs typeface="Times New Roman" panose="02020603050405020304" charset="0"/>
                        </a:rPr>
                        <a:t> that, along with </a:t>
                      </a:r>
                      <a:r>
                        <a:rPr lang="en-US" altLang="zh-CN" sz="2400" b="0" u="sng">
                          <a:noFill/>
                          <a:latin typeface="Times New Roman" panose="02020603050405020304" charset="0"/>
                          <a:ea typeface="宋体" panose="02010600030101010101" pitchFamily="2" charset="-122"/>
                          <a:cs typeface="Times New Roman" panose="02020603050405020304" charset="0"/>
                        </a:rPr>
                        <a:t>the Forbidden City's magnificence</a:t>
                      </a:r>
                      <a:r>
                        <a:rPr lang="en-US" altLang="zh-CN" sz="2400" b="0">
                          <a:noFill/>
                          <a:latin typeface="Times New Roman" panose="02020603050405020304" charset="0"/>
                          <a:ea typeface="宋体" panose="02010600030101010101" pitchFamily="2" charset="-122"/>
                          <a:cs typeface="Times New Roman" panose="02020603050405020304" charset="0"/>
                        </a:rPr>
                        <a:t>, would stay with me forever.</a:t>
                      </a:r>
                      <a:endParaRPr lang="en-US" altLang="zh-CN" sz="2400" b="0">
                        <a:noFill/>
                        <a:latin typeface="Times New Roman" panose="02020603050405020304" charset="0"/>
                        <a:ea typeface="宋体" panose="02010600030101010101" pitchFamily="2" charset="-122"/>
                        <a:cs typeface="Times New Roman" panose="02020603050405020304" charset="0"/>
                      </a:endParaRPr>
                    </a:p>
                    <a:p>
                      <a:pPr indent="0">
                        <a:buNone/>
                      </a:pPr>
                      <a:r>
                        <a:rPr lang="en-US" altLang="zh-CN" sz="2400" b="0">
                          <a:latin typeface="Times New Roman" panose="02020603050405020304" charset="0"/>
                          <a:ea typeface="宋体" panose="02010600030101010101" pitchFamily="2" charset="-122"/>
                          <a:cs typeface="Times New Roman" panose="02020603050405020304" charset="0"/>
                        </a:rPr>
                        <a:t>   </a:t>
                      </a:r>
                      <a:r>
                        <a:rPr lang="zh-CN" altLang="en-US" sz="2400" b="0">
                          <a:latin typeface="Times New Roman" panose="02020603050405020304" charset="0"/>
                          <a:ea typeface="宋体" panose="02010600030101010101" pitchFamily="2" charset="-122"/>
                          <a:cs typeface="Times New Roman" panose="02020603050405020304" charset="0"/>
                        </a:rPr>
                        <a:t>就像古代的勇士一样，这个陌生中国人的善意会将一段可怕的遭遇变成一个童话，连同故宫的壮丽，永远留在我的记忆里。</a:t>
                      </a:r>
                      <a:endParaRPr lang="zh-CN" altLang="en-US" sz="2400" b="0">
                        <a:latin typeface="Times New Roman" panose="02020603050405020304" charset="0"/>
                        <a:ea typeface="宋体" panose="02010600030101010101" pitchFamily="2" charset="-122"/>
                        <a:cs typeface="Times New Roman" panose="02020603050405020304" charset="0"/>
                      </a:endParaRPr>
                    </a:p>
                    <a:p>
                      <a:pPr indent="0">
                        <a:buNone/>
                      </a:pPr>
                      <a:r>
                        <a:rPr lang="zh-CN" altLang="en-US" sz="2400">
                          <a:solidFill>
                            <a:srgbClr val="0070C0"/>
                          </a:solidFill>
                          <a:latin typeface="Times New Roman" panose="02020603050405020304" charset="0"/>
                          <a:ea typeface="宋体" panose="02010600030101010101" pitchFamily="2" charset="-122"/>
                          <a:cs typeface="Times New Roman" panose="02020603050405020304" charset="0"/>
                          <a:sym typeface="+mn-ea"/>
                        </a:rPr>
                        <a:t>（</a:t>
                      </a:r>
                      <a:r>
                        <a:rPr lang="en-US" altLang="zh-CN" sz="2400">
                          <a:solidFill>
                            <a:srgbClr val="0070C0"/>
                          </a:solidFill>
                          <a:latin typeface="Times New Roman" panose="02020603050405020304" charset="0"/>
                          <a:ea typeface="宋体" panose="02010600030101010101" pitchFamily="2" charset="-122"/>
                          <a:cs typeface="Times New Roman" panose="02020603050405020304" charset="0"/>
                          <a:sym typeface="+mn-ea"/>
                        </a:rPr>
                        <a:t>*</a:t>
                      </a:r>
                      <a:r>
                        <a:rPr lang="zh-CN" altLang="en-US" sz="2400">
                          <a:solidFill>
                            <a:srgbClr val="0070C0"/>
                          </a:solidFill>
                          <a:latin typeface="Times New Roman" panose="02020603050405020304" charset="0"/>
                          <a:ea typeface="宋体" panose="02010600030101010101" pitchFamily="2" charset="-122"/>
                          <a:cs typeface="Times New Roman" panose="02020603050405020304" charset="0"/>
                          <a:sym typeface="+mn-ea"/>
                        </a:rPr>
                        <a:t>在读后续写中，抓牢核心关键词存在复现关系，紧扣主题，不出现偏题现象。再可结合原文语境积极模仿与创造，催化词汇新颖性，实现主题自然升华）</a:t>
                      </a:r>
                      <a:endParaRPr lang="zh-CN" altLang="en-US" sz="2400" b="0">
                        <a:solidFill>
                          <a:srgbClr val="0070C0"/>
                        </a:solidFill>
                        <a:latin typeface="Times New Roman" panose="02020603050405020304" charset="0"/>
                        <a:ea typeface="宋体" panose="02010600030101010101" pitchFamily="2" charset="-122"/>
                        <a:cs typeface="Times New Roman" panose="02020603050405020304" charset="0"/>
                      </a:endParaRPr>
                    </a:p>
                    <a:p>
                      <a:pPr indent="0">
                        <a:buNone/>
                      </a:pPr>
                      <a:endParaRPr lang="zh-CN" altLang="en-US" sz="2400" b="0">
                        <a:solidFill>
                          <a:srgbClr val="0070C0"/>
                        </a:solidFill>
                        <a:latin typeface="Times New Roman" panose="02020603050405020304" charset="0"/>
                        <a:ea typeface="宋体" panose="02010600030101010101" pitchFamily="2" charset="-122"/>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7" name="图片 6"/>
          <p:cNvPicPr/>
          <p:nvPr/>
        </p:nvPicPr>
        <p:blipFill>
          <a:blip r:embed="rId2"/>
          <a:stretch>
            <a:fillRect/>
          </a:stretch>
        </p:blipFill>
        <p:spPr>
          <a:xfrm>
            <a:off x="127000" y="6718935"/>
            <a:ext cx="708025" cy="287655"/>
          </a:xfrm>
          <a:prstGeom prst="rect">
            <a:avLst/>
          </a:prstGeom>
        </p:spPr>
      </p:pic>
      <p:grpSp>
        <p:nvGrpSpPr>
          <p:cNvPr id="26" name="组合 25"/>
          <p:cNvGrpSpPr/>
          <p:nvPr/>
        </p:nvGrpSpPr>
        <p:grpSpPr>
          <a:xfrm>
            <a:off x="0" y="6614795"/>
            <a:ext cx="12192000" cy="428625"/>
            <a:chOff x="0" y="6615399"/>
            <a:chExt cx="12287885" cy="489107"/>
          </a:xfrm>
        </p:grpSpPr>
        <p:pic>
          <p:nvPicPr>
            <p:cNvPr id="25" name="图片 24"/>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a:xfrm>
              <a:off x="10160000" y="6615399"/>
              <a:ext cx="2127885" cy="489107"/>
            </a:xfrm>
            <a:prstGeom prst="rect">
              <a:avLst/>
            </a:prstGeom>
          </p:spPr>
        </p:pic>
        <p:pic>
          <p:nvPicPr>
            <p:cNvPr id="24" name="图片 23"/>
            <p:cNvPicPr>
              <a:picLocks noChangeAspect="1"/>
            </p:cNvPicPr>
            <p:nvPr/>
          </p:nvPicPr>
          <p:blipFill rotWithShape="1">
            <a:blip r:embed="rId5">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a:xfrm flipH="1">
              <a:off x="0" y="6615399"/>
              <a:ext cx="10160000" cy="489107"/>
            </a:xfrm>
            <a:prstGeom prst="rect">
              <a:avLst/>
            </a:prstGeom>
          </p:spPr>
        </p:pic>
      </p:grpSp>
      <p:sp>
        <p:nvSpPr>
          <p:cNvPr id="9" name="文本框 8"/>
          <p:cNvSpPr txBox="1"/>
          <p:nvPr/>
        </p:nvSpPr>
        <p:spPr>
          <a:xfrm>
            <a:off x="783590" y="6614795"/>
            <a:ext cx="3183890" cy="306705"/>
          </a:xfrm>
          <a:prstGeom prst="rect">
            <a:avLst/>
          </a:prstGeom>
          <a:noFill/>
        </p:spPr>
        <p:txBody>
          <a:bodyPr wrap="square" rtlCol="0" anchor="t">
            <a:spAutoFit/>
          </a:bodyPr>
          <a:p>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浙江强基联盟</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2025</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年</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10</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月高三联考</a:t>
            </a:r>
            <a:endParaRPr lang="zh-CN" altLang="en-US" sz="1400" b="1">
              <a:solidFill>
                <a:srgbClr val="FFFFFF"/>
              </a:solidFill>
              <a:latin typeface="微软雅黑" panose="020B0503020204020204" charset="-122"/>
              <a:ea typeface="微软雅黑" panose="020B0503020204020204" charset="-122"/>
              <a:cs typeface="微软雅黑" panose="020B0503020204020204" charset="-122"/>
            </a:endParaRPr>
          </a:p>
        </p:txBody>
      </p:sp>
      <p:pic>
        <p:nvPicPr>
          <p:cNvPr id="13" name="图片 12"/>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flipH="1">
            <a:off x="0" y="-64770"/>
            <a:ext cx="1499235" cy="1101090"/>
          </a:xfrm>
          <a:prstGeom prst="rect">
            <a:avLst/>
          </a:prstGeom>
        </p:spPr>
      </p:pic>
      <p:pic>
        <p:nvPicPr>
          <p:cNvPr id="11" name="图片 10"/>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53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flipH="1">
            <a:off x="10109819" y="5212"/>
            <a:ext cx="2114628" cy="2046956"/>
          </a:xfrm>
          <a:prstGeom prst="rect">
            <a:avLst/>
          </a:prstGeom>
        </p:spPr>
      </p:pic>
      <p:pic>
        <p:nvPicPr>
          <p:cNvPr id="4" name="图片 3"/>
          <p:cNvPicPr>
            <a:picLocks noChangeAspect="1"/>
          </p:cNvPicPr>
          <p:nvPr/>
        </p:nvPicPr>
        <p:blipFill>
          <a:blip r:embed="rId9"/>
          <a:srcRect/>
          <a:stretch>
            <a:fillRect/>
          </a:stretch>
        </p:blipFill>
        <p:spPr>
          <a:xfrm>
            <a:off x="320040" y="4889500"/>
            <a:ext cx="4102100" cy="1976120"/>
          </a:xfrm>
          <a:prstGeom prst="rect">
            <a:avLst/>
          </a:prstGeom>
        </p:spPr>
      </p:pic>
      <p:sp>
        <p:nvSpPr>
          <p:cNvPr id="12" name="文本框 11"/>
          <p:cNvSpPr txBox="1"/>
          <p:nvPr/>
        </p:nvSpPr>
        <p:spPr>
          <a:xfrm>
            <a:off x="4712335" y="1105535"/>
            <a:ext cx="7386955" cy="1198880"/>
          </a:xfrm>
          <a:prstGeom prst="rect">
            <a:avLst/>
          </a:prstGeom>
          <a:noFill/>
        </p:spPr>
        <p:txBody>
          <a:bodyPr wrap="square" rtlCol="0" anchor="t">
            <a:spAutoFit/>
          </a:bodyPr>
          <a:p>
            <a:pPr indent="0">
              <a:buNone/>
            </a:pPr>
            <a:r>
              <a:rPr lang="en-US" altLang="zh-CN" sz="2400">
                <a:latin typeface="Times New Roman" panose="02020603050405020304" charset="0"/>
                <a:ea typeface="宋体" panose="02010600030101010101" pitchFamily="2" charset="-122"/>
                <a:cs typeface="Times New Roman" panose="02020603050405020304" charset="0"/>
                <a:sym typeface="+mn-ea"/>
              </a:rPr>
              <a:t>It was exactly that moment that I came into enlightenment that </a:t>
            </a:r>
            <a:r>
              <a:rPr lang="en-US" altLang="zh-CN" sz="2400" u="sng">
                <a:solidFill>
                  <a:srgbClr val="C00000"/>
                </a:solidFill>
                <a:latin typeface="Times New Roman" panose="02020603050405020304" charset="0"/>
                <a:ea typeface="宋体" panose="02010600030101010101" pitchFamily="2" charset="-122"/>
                <a:cs typeface="Times New Roman" panose="02020603050405020304" charset="0"/>
                <a:sym typeface="+mn-ea"/>
              </a:rPr>
              <a:t>China</a:t>
            </a:r>
            <a:r>
              <a:rPr lang="en-US" altLang="zh-CN" sz="2400">
                <a:latin typeface="Times New Roman" panose="02020603050405020304" charset="0"/>
                <a:ea typeface="宋体" panose="02010600030101010101" pitchFamily="2" charset="-122"/>
                <a:cs typeface="Times New Roman" panose="02020603050405020304" charset="0"/>
                <a:sym typeface="+mn-ea"/>
              </a:rPr>
              <a:t> boasts not only </a:t>
            </a:r>
            <a:r>
              <a:rPr lang="en-US" altLang="zh-CN" sz="2400" u="sng">
                <a:solidFill>
                  <a:srgbClr val="C00000"/>
                </a:solidFill>
                <a:latin typeface="Times New Roman" panose="02020603050405020304" charset="0"/>
                <a:ea typeface="宋体" panose="02010600030101010101" pitchFamily="2" charset="-122"/>
                <a:cs typeface="Times New Roman" panose="02020603050405020304" charset="0"/>
                <a:sym typeface="+mn-ea"/>
              </a:rPr>
              <a:t>magnificent buildings</a:t>
            </a:r>
            <a:r>
              <a:rPr lang="en-US" altLang="zh-CN" sz="2400">
                <a:latin typeface="Times New Roman" panose="02020603050405020304" charset="0"/>
                <a:ea typeface="宋体" panose="02010600030101010101" pitchFamily="2" charset="-122"/>
                <a:cs typeface="Times New Roman" panose="02020603050405020304" charset="0"/>
                <a:sym typeface="+mn-ea"/>
              </a:rPr>
              <a:t>, but also invaluable humanistic charm.</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sp>
        <p:nvSpPr>
          <p:cNvPr id="14" name="文本框 13"/>
          <p:cNvSpPr txBox="1"/>
          <p:nvPr/>
        </p:nvSpPr>
        <p:spPr>
          <a:xfrm>
            <a:off x="4713605" y="3026410"/>
            <a:ext cx="7386320" cy="1568450"/>
          </a:xfrm>
          <a:prstGeom prst="rect">
            <a:avLst/>
          </a:prstGeom>
          <a:noFill/>
        </p:spPr>
        <p:txBody>
          <a:bodyPr wrap="square" rtlCol="0" anchor="t">
            <a:spAutoFit/>
          </a:bodyPr>
          <a:p>
            <a:pPr indent="0">
              <a:buNone/>
            </a:pPr>
            <a:r>
              <a:rPr lang="en-US" altLang="zh-CN" sz="2400">
                <a:latin typeface="Times New Roman" panose="02020603050405020304" charset="0"/>
                <a:ea typeface="宋体" panose="02010600030101010101" pitchFamily="2" charset="-122"/>
                <a:cs typeface="Times New Roman" panose="02020603050405020304" charset="0"/>
                <a:sym typeface="+mn-ea"/>
              </a:rPr>
              <a:t>Just like </a:t>
            </a:r>
            <a:r>
              <a:rPr lang="en-US" altLang="zh-CN" sz="2400" u="sng">
                <a:solidFill>
                  <a:srgbClr val="C00000"/>
                </a:solidFill>
                <a:latin typeface="Times New Roman" panose="02020603050405020304" charset="0"/>
                <a:ea typeface="宋体" panose="02010600030101010101" pitchFamily="2" charset="-122"/>
                <a:cs typeface="Times New Roman" panose="02020603050405020304" charset="0"/>
                <a:sym typeface="+mn-ea"/>
              </a:rPr>
              <a:t>ancient warrior</a:t>
            </a:r>
            <a:r>
              <a:rPr lang="en-US" altLang="zh-CN" sz="2400">
                <a:latin typeface="Times New Roman" panose="02020603050405020304" charset="0"/>
                <a:ea typeface="宋体" panose="02010600030101010101" pitchFamily="2" charset="-122"/>
                <a:cs typeface="Times New Roman" panose="02020603050405020304" charset="0"/>
                <a:sym typeface="+mn-ea"/>
              </a:rPr>
              <a:t>, the </a:t>
            </a:r>
            <a:r>
              <a:rPr lang="en-US" altLang="zh-CN" sz="2400" u="sng">
                <a:solidFill>
                  <a:srgbClr val="C00000"/>
                </a:solidFill>
                <a:latin typeface="Times New Roman" panose="02020603050405020304" charset="0"/>
                <a:ea typeface="宋体" panose="02010600030101010101" pitchFamily="2" charset="-122"/>
                <a:cs typeface="Times New Roman" panose="02020603050405020304" charset="0"/>
                <a:sym typeface="+mn-ea"/>
              </a:rPr>
              <a:t>Chinese</a:t>
            </a:r>
            <a:r>
              <a:rPr lang="en-US" altLang="zh-CN" sz="2400">
                <a:latin typeface="Times New Roman" panose="02020603050405020304" charset="0"/>
                <a:ea typeface="宋体" panose="02010600030101010101" pitchFamily="2" charset="-122"/>
                <a:cs typeface="Times New Roman" panose="02020603050405020304" charset="0"/>
                <a:sym typeface="+mn-ea"/>
              </a:rPr>
              <a:t> stranger's kindness turned a terrifying episode into </a:t>
            </a:r>
            <a:r>
              <a:rPr lang="en-US" altLang="zh-CN" sz="2400" u="sng">
                <a:solidFill>
                  <a:srgbClr val="C00000"/>
                </a:solidFill>
                <a:latin typeface="Times New Roman" panose="02020603050405020304" charset="0"/>
                <a:ea typeface="宋体" panose="02010600030101010101" pitchFamily="2" charset="-122"/>
                <a:cs typeface="Times New Roman" panose="02020603050405020304" charset="0"/>
                <a:sym typeface="+mn-ea"/>
              </a:rPr>
              <a:t>a fairy tale</a:t>
            </a:r>
            <a:r>
              <a:rPr lang="en-US" altLang="zh-CN" sz="2400">
                <a:latin typeface="Times New Roman" panose="02020603050405020304" charset="0"/>
                <a:ea typeface="宋体" panose="02010600030101010101" pitchFamily="2" charset="-122"/>
                <a:cs typeface="Times New Roman" panose="02020603050405020304" charset="0"/>
                <a:sym typeface="+mn-ea"/>
              </a:rPr>
              <a:t> that, along with </a:t>
            </a:r>
            <a:r>
              <a:rPr lang="en-US" altLang="zh-CN" sz="2400" u="sng">
                <a:solidFill>
                  <a:srgbClr val="C00000"/>
                </a:solidFill>
                <a:latin typeface="Times New Roman" panose="02020603050405020304" charset="0"/>
                <a:ea typeface="宋体" panose="02010600030101010101" pitchFamily="2" charset="-122"/>
                <a:cs typeface="Times New Roman" panose="02020603050405020304" charset="0"/>
                <a:sym typeface="+mn-ea"/>
              </a:rPr>
              <a:t>the Forbidden City's magnificence</a:t>
            </a:r>
            <a:r>
              <a:rPr lang="en-US" altLang="zh-CN" sz="2400">
                <a:latin typeface="Times New Roman" panose="02020603050405020304" charset="0"/>
                <a:ea typeface="宋体" panose="02010600030101010101" pitchFamily="2" charset="-122"/>
                <a:cs typeface="Times New Roman" panose="02020603050405020304" charset="0"/>
                <a:sym typeface="+mn-ea"/>
              </a:rPr>
              <a:t>, would stay with me forever.</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pic>
        <p:nvPicPr>
          <p:cNvPr id="15" name="图片 6" descr="logo横版 png"/>
          <p:cNvPicPr>
            <a:picLocks noChangeAspect="1"/>
          </p:cNvPicPr>
          <p:nvPr/>
        </p:nvPicPr>
        <p:blipFill>
          <a:blip r:embed="rId10"/>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ppt_y</p:attrName>
                                        </p:attrNameLst>
                                      </p:cBhvr>
                                      <p:tavLst>
                                        <p:tav tm="0">
                                          <p:val>
                                            <p:strVal val="#ppt_y+#ppt_h*1.125000"/>
                                          </p:val>
                                        </p:tav>
                                        <p:tav tm="100000">
                                          <p:val>
                                            <p:strVal val="#ppt_y"/>
                                          </p:val>
                                        </p:tav>
                                      </p:tavLst>
                                    </p:anim>
                                    <p:animEffect transition="in" filter="wipe(up)">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4" grpId="0"/>
      <p:bldP spid="1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extBox 3"/>
          <p:cNvSpPr txBox="1"/>
          <p:nvPr/>
        </p:nvSpPr>
        <p:spPr>
          <a:xfrm>
            <a:off x="1171575" y="157480"/>
            <a:ext cx="9867900" cy="460375"/>
          </a:xfrm>
          <a:prstGeom prst="rect">
            <a:avLst/>
          </a:prstGeom>
          <a:noFill/>
        </p:spPr>
        <p:txBody>
          <a:bodyPr wrap="square" rtlCol="0">
            <a:spAutoFit/>
          </a:bodyPr>
          <a:p>
            <a:r>
              <a:rPr lang="en-US" altLang="zh-CN" sz="2400" b="1" dirty="0">
                <a:solidFill>
                  <a:srgbClr val="0070C0"/>
                </a:solidFill>
                <a:latin typeface="微软雅黑" panose="020B0503020204020204" charset="-122"/>
                <a:ea typeface="微软雅黑" panose="020B0503020204020204" charset="-122"/>
              </a:rPr>
              <a:t> </a:t>
            </a:r>
            <a:r>
              <a:rPr sz="2400" b="1" dirty="0">
                <a:solidFill>
                  <a:srgbClr val="0070C0"/>
                </a:solidFill>
                <a:latin typeface="微软雅黑" panose="020B0503020204020204" charset="-122"/>
                <a:ea typeface="微软雅黑" panose="020B0503020204020204" charset="-122"/>
              </a:rPr>
              <a:t>语篇衔接的三个“一定”</a:t>
            </a:r>
            <a:r>
              <a:rPr lang="zh-CN" altLang="en-US" sz="2400" b="1" dirty="0">
                <a:solidFill>
                  <a:srgbClr val="0070C0"/>
                </a:solidFill>
                <a:latin typeface="微软雅黑" panose="020B0503020204020204" charset="-122"/>
                <a:ea typeface="微软雅黑" panose="020B0503020204020204" charset="-122"/>
              </a:rPr>
              <a:t>实现语义连贯和逻辑衔接</a:t>
            </a:r>
            <a:endParaRPr lang="zh-CN" altLang="en-US" sz="2400" b="1" dirty="0">
              <a:solidFill>
                <a:srgbClr val="0070C0"/>
              </a:solidFill>
              <a:latin typeface="微软雅黑" panose="020B0503020204020204" charset="-122"/>
              <a:ea typeface="微软雅黑" panose="020B0503020204020204" charset="-122"/>
            </a:endParaRPr>
          </a:p>
        </p:txBody>
      </p:sp>
      <p:sp>
        <p:nvSpPr>
          <p:cNvPr id="52" name="Rectangle 36"/>
          <p:cNvSpPr>
            <a:spLocks noChangeArrowheads="1"/>
          </p:cNvSpPr>
          <p:nvPr/>
        </p:nvSpPr>
        <p:spPr bwMode="auto">
          <a:xfrm>
            <a:off x="8351943" y="2841837"/>
            <a:ext cx="3098800" cy="1155065"/>
          </a:xfrm>
          <a:prstGeom prst="rect">
            <a:avLst/>
          </a:prstGeom>
          <a:noFill/>
          <a:ln w="9525">
            <a:noFill/>
            <a:miter lim="800000"/>
          </a:ln>
        </p:spPr>
        <p:txBody>
          <a:bodyPr wrap="square" lIns="121917" tIns="60958" rIns="121917" bIns="60958">
            <a:spAutoFit/>
          </a:bodyPr>
          <a:lstStyle/>
          <a:p>
            <a:pPr latinLnBrk="1">
              <a:lnSpc>
                <a:spcPct val="120000"/>
              </a:lnSpc>
            </a:pPr>
            <a:r>
              <a:rPr kumimoji="1" lang="zh-CN" altLang="en-US" sz="1865" b="1" dirty="0">
                <a:latin typeface="微软雅黑" panose="020B0503020204020204" charset="-122"/>
                <a:ea typeface="微软雅黑" panose="020B0503020204020204" charset="-122"/>
              </a:rPr>
              <a:t>①一定要有与第二段段首句中的同词或同义词。</a:t>
            </a:r>
            <a:endParaRPr kumimoji="1" lang="zh-CN" altLang="en-US" sz="1865" b="1" dirty="0">
              <a:latin typeface="微软雅黑" panose="020B0503020204020204" charset="-122"/>
              <a:ea typeface="微软雅黑" panose="020B0503020204020204" charset="-122"/>
            </a:endParaRPr>
          </a:p>
          <a:p>
            <a:pPr latinLnBrk="1">
              <a:lnSpc>
                <a:spcPct val="120000"/>
              </a:lnSpc>
            </a:pPr>
            <a:r>
              <a:rPr kumimoji="1" lang="zh-CN" altLang="en-US" sz="1865" b="1" dirty="0">
                <a:latin typeface="微软雅黑" panose="020B0503020204020204" charset="-122"/>
                <a:ea typeface="微软雅黑" panose="020B0503020204020204" charset="-122"/>
                <a:sym typeface="+mn-ea"/>
              </a:rPr>
              <a:t>②</a:t>
            </a:r>
            <a:r>
              <a:rPr kumimoji="1" lang="zh-CN" altLang="en-US" sz="1865" b="1" dirty="0">
                <a:latin typeface="微软雅黑" panose="020B0503020204020204" charset="-122"/>
                <a:ea typeface="微软雅黑" panose="020B0503020204020204" charset="-122"/>
              </a:rPr>
              <a:t>实现无缝衔接</a:t>
            </a:r>
            <a:endParaRPr kumimoji="1" lang="zh-CN" altLang="en-US" sz="1865" b="1" dirty="0">
              <a:latin typeface="微软雅黑" panose="020B0503020204020204" charset="-122"/>
              <a:ea typeface="微软雅黑" panose="020B0503020204020204" charset="-122"/>
            </a:endParaRPr>
          </a:p>
        </p:txBody>
      </p:sp>
      <p:sp>
        <p:nvSpPr>
          <p:cNvPr id="53" name="Rectangle 37"/>
          <p:cNvSpPr>
            <a:spLocks noChangeArrowheads="1"/>
          </p:cNvSpPr>
          <p:nvPr/>
        </p:nvSpPr>
        <p:spPr bwMode="auto">
          <a:xfrm>
            <a:off x="8242317" y="2217430"/>
            <a:ext cx="1766570" cy="563245"/>
          </a:xfrm>
          <a:prstGeom prst="rect">
            <a:avLst/>
          </a:prstGeom>
          <a:noFill/>
          <a:ln w="9525" algn="ctr">
            <a:noFill/>
            <a:miter lim="800000"/>
          </a:ln>
        </p:spPr>
        <p:txBody>
          <a:bodyPr wrap="none" lIns="121917" tIns="60958" rIns="121917" bIns="60958">
            <a:spAutoFit/>
          </a:bodyPr>
          <a:lstStyle/>
          <a:p>
            <a:pPr latinLnBrk="1">
              <a:lnSpc>
                <a:spcPct val="120000"/>
              </a:lnSpc>
              <a:defRPr/>
            </a:pPr>
            <a:r>
              <a:rPr kumimoji="1" lang="zh-CN" altLang="en-US" sz="2400" b="1" kern="0" dirty="0">
                <a:solidFill>
                  <a:srgbClr val="0070C0"/>
                </a:solidFill>
                <a:latin typeface="微软雅黑" panose="020B0503020204020204" charset="-122"/>
                <a:ea typeface="微软雅黑" panose="020B0503020204020204" charset="-122"/>
              </a:rPr>
              <a:t>第一段结尾</a:t>
            </a:r>
            <a:endParaRPr kumimoji="1" lang="zh-CN" altLang="en-US" sz="2400" b="1" kern="0" dirty="0">
              <a:solidFill>
                <a:srgbClr val="0070C0"/>
              </a:solidFill>
              <a:latin typeface="微软雅黑" panose="020B0503020204020204" charset="-122"/>
              <a:ea typeface="微软雅黑" panose="020B0503020204020204" charset="-122"/>
            </a:endParaRPr>
          </a:p>
        </p:txBody>
      </p:sp>
      <p:sp>
        <p:nvSpPr>
          <p:cNvPr id="56" name="Rectangle 36"/>
          <p:cNvSpPr>
            <a:spLocks noChangeArrowheads="1"/>
          </p:cNvSpPr>
          <p:nvPr/>
        </p:nvSpPr>
        <p:spPr bwMode="auto">
          <a:xfrm>
            <a:off x="8351943" y="5097145"/>
            <a:ext cx="3192780" cy="1155065"/>
          </a:xfrm>
          <a:prstGeom prst="rect">
            <a:avLst/>
          </a:prstGeom>
          <a:noFill/>
          <a:ln w="9525">
            <a:noFill/>
            <a:miter lim="800000"/>
          </a:ln>
        </p:spPr>
        <p:txBody>
          <a:bodyPr wrap="square" lIns="121917" tIns="60958" rIns="121917" bIns="60958">
            <a:spAutoFit/>
          </a:bodyPr>
          <a:lstStyle/>
          <a:p>
            <a:pPr latinLnBrk="1">
              <a:lnSpc>
                <a:spcPct val="120000"/>
              </a:lnSpc>
            </a:pPr>
            <a:r>
              <a:rPr kumimoji="1" lang="zh-CN" altLang="en-US" sz="1865" b="1" dirty="0">
                <a:latin typeface="微软雅黑" panose="020B0503020204020204" charset="-122"/>
                <a:ea typeface="微软雅黑" panose="020B0503020204020204" charset="-122"/>
              </a:rPr>
              <a:t>①一定要呼应原文中体现主题或伏笔的关键词。</a:t>
            </a:r>
            <a:endParaRPr kumimoji="1" lang="zh-CN" altLang="en-US" sz="1865" b="1" dirty="0">
              <a:latin typeface="微软雅黑" panose="020B0503020204020204" charset="-122"/>
              <a:ea typeface="微软雅黑" panose="020B0503020204020204" charset="-122"/>
            </a:endParaRPr>
          </a:p>
          <a:p>
            <a:pPr latinLnBrk="1">
              <a:lnSpc>
                <a:spcPct val="120000"/>
              </a:lnSpc>
            </a:pPr>
            <a:r>
              <a:rPr kumimoji="1" lang="zh-CN" altLang="en-US" sz="1865" b="1" dirty="0">
                <a:latin typeface="微软雅黑" panose="020B0503020204020204" charset="-122"/>
                <a:ea typeface="微软雅黑" panose="020B0503020204020204" charset="-122"/>
                <a:sym typeface="+mn-ea"/>
              </a:rPr>
              <a:t>②</a:t>
            </a:r>
            <a:r>
              <a:rPr kumimoji="1" lang="zh-CN" altLang="en-US" sz="1865" b="1" dirty="0">
                <a:latin typeface="微软雅黑" panose="020B0503020204020204" charset="-122"/>
                <a:ea typeface="微软雅黑" panose="020B0503020204020204" charset="-122"/>
              </a:rPr>
              <a:t>实现主题升华</a:t>
            </a:r>
            <a:endParaRPr kumimoji="1" lang="zh-CN" altLang="en-US" sz="1865" b="1" dirty="0">
              <a:latin typeface="微软雅黑" panose="020B0503020204020204" charset="-122"/>
              <a:ea typeface="微软雅黑" panose="020B0503020204020204" charset="-122"/>
            </a:endParaRPr>
          </a:p>
        </p:txBody>
      </p:sp>
      <p:sp>
        <p:nvSpPr>
          <p:cNvPr id="57" name="Rectangle 37"/>
          <p:cNvSpPr>
            <a:spLocks noChangeArrowheads="1"/>
          </p:cNvSpPr>
          <p:nvPr/>
        </p:nvSpPr>
        <p:spPr bwMode="auto">
          <a:xfrm>
            <a:off x="8445941" y="4402060"/>
            <a:ext cx="1938020" cy="612775"/>
          </a:xfrm>
          <a:prstGeom prst="rect">
            <a:avLst/>
          </a:prstGeom>
          <a:noFill/>
          <a:ln w="9525" algn="ctr">
            <a:noFill/>
            <a:miter lim="800000"/>
          </a:ln>
        </p:spPr>
        <p:txBody>
          <a:bodyPr wrap="none" lIns="121917" tIns="60958" rIns="121917" bIns="60958">
            <a:spAutoFit/>
          </a:bodyPr>
          <a:lstStyle/>
          <a:p>
            <a:pPr latinLnBrk="1">
              <a:lnSpc>
                <a:spcPct val="120000"/>
              </a:lnSpc>
              <a:defRPr/>
            </a:pPr>
            <a:r>
              <a:rPr kumimoji="1" lang="zh-CN" altLang="en-US" sz="2665" b="1" kern="0" dirty="0">
                <a:solidFill>
                  <a:srgbClr val="C00000"/>
                </a:solidFill>
                <a:latin typeface="微软雅黑" panose="020B0503020204020204" charset="-122"/>
                <a:ea typeface="微软雅黑" panose="020B0503020204020204" charset="-122"/>
              </a:rPr>
              <a:t>第二段结尾</a:t>
            </a:r>
            <a:endParaRPr kumimoji="1" lang="zh-CN" altLang="en-US" sz="2665" b="1" kern="0" dirty="0">
              <a:solidFill>
                <a:srgbClr val="C00000"/>
              </a:solidFill>
              <a:latin typeface="微软雅黑" panose="020B0503020204020204" charset="-122"/>
              <a:ea typeface="微软雅黑" panose="020B0503020204020204" charset="-122"/>
            </a:endParaRPr>
          </a:p>
        </p:txBody>
      </p:sp>
      <p:sp>
        <p:nvSpPr>
          <p:cNvPr id="58" name="Rectangle 36"/>
          <p:cNvSpPr>
            <a:spLocks noChangeArrowheads="1"/>
          </p:cNvSpPr>
          <p:nvPr/>
        </p:nvSpPr>
        <p:spPr bwMode="auto">
          <a:xfrm>
            <a:off x="500592" y="4157345"/>
            <a:ext cx="3109807" cy="1012825"/>
          </a:xfrm>
          <a:prstGeom prst="rect">
            <a:avLst/>
          </a:prstGeom>
          <a:noFill/>
          <a:ln w="9525">
            <a:noFill/>
            <a:miter lim="800000"/>
          </a:ln>
        </p:spPr>
        <p:txBody>
          <a:bodyPr wrap="square" lIns="121917" tIns="60958" rIns="121917" bIns="60958">
            <a:spAutoFit/>
          </a:bodyPr>
          <a:lstStyle/>
          <a:p>
            <a:pPr fontAlgn="auto" latinLnBrk="1">
              <a:lnSpc>
                <a:spcPts val="1740"/>
              </a:lnSpc>
            </a:pPr>
            <a:r>
              <a:rPr kumimoji="1" lang="zh-CN" altLang="en-US" sz="1865" b="1" dirty="0">
                <a:latin typeface="微软雅黑" panose="020B0503020204020204" charset="-122"/>
                <a:ea typeface="微软雅黑" panose="020B0503020204020204" charset="-122"/>
              </a:rPr>
              <a:t>①一定要把段首句的名词或动词（尤其是后半句），用在写作开头，实现语义连贯。</a:t>
            </a:r>
            <a:endParaRPr kumimoji="1" lang="zh-CN" altLang="en-US" sz="1865" b="1" dirty="0">
              <a:latin typeface="微软雅黑" panose="020B0503020204020204" charset="-122"/>
              <a:ea typeface="微软雅黑" panose="020B0503020204020204" charset="-122"/>
            </a:endParaRPr>
          </a:p>
          <a:p>
            <a:pPr fontAlgn="auto" latinLnBrk="1">
              <a:lnSpc>
                <a:spcPts val="1740"/>
              </a:lnSpc>
            </a:pPr>
            <a:r>
              <a:rPr kumimoji="1" lang="zh-CN" altLang="en-US" sz="1865" b="1" dirty="0">
                <a:latin typeface="微软雅黑" panose="020B0503020204020204" charset="-122"/>
                <a:ea typeface="微软雅黑" panose="020B0503020204020204" charset="-122"/>
                <a:sym typeface="+mn-ea"/>
              </a:rPr>
              <a:t>②力争</a:t>
            </a:r>
            <a:r>
              <a:rPr kumimoji="1" lang="zh-CN" altLang="en-US" sz="1865" b="1" dirty="0">
                <a:latin typeface="微软雅黑" panose="020B0503020204020204" charset="-122"/>
                <a:ea typeface="微软雅黑" panose="020B0503020204020204" charset="-122"/>
              </a:rPr>
              <a:t>高分开头</a:t>
            </a:r>
            <a:endParaRPr kumimoji="1" lang="zh-CN" altLang="en-US" sz="1865" b="1" dirty="0">
              <a:latin typeface="微软雅黑" panose="020B0503020204020204" charset="-122"/>
              <a:ea typeface="微软雅黑" panose="020B0503020204020204" charset="-122"/>
            </a:endParaRPr>
          </a:p>
        </p:txBody>
      </p:sp>
      <p:sp>
        <p:nvSpPr>
          <p:cNvPr id="59" name="Rectangle 37"/>
          <p:cNvSpPr>
            <a:spLocks noChangeArrowheads="1"/>
          </p:cNvSpPr>
          <p:nvPr/>
        </p:nvSpPr>
        <p:spPr bwMode="auto">
          <a:xfrm>
            <a:off x="986118" y="3433914"/>
            <a:ext cx="2376170" cy="563245"/>
          </a:xfrm>
          <a:prstGeom prst="rect">
            <a:avLst/>
          </a:prstGeom>
          <a:noFill/>
          <a:ln w="9525" algn="ctr">
            <a:noFill/>
            <a:miter lim="800000"/>
          </a:ln>
        </p:spPr>
        <p:txBody>
          <a:bodyPr wrap="none" lIns="121917" tIns="60958" rIns="121917" bIns="60958">
            <a:spAutoFit/>
          </a:bodyPr>
          <a:lstStyle/>
          <a:p>
            <a:pPr latinLnBrk="1">
              <a:lnSpc>
                <a:spcPct val="120000"/>
              </a:lnSpc>
              <a:defRPr/>
            </a:pPr>
            <a:r>
              <a:rPr kumimoji="1" lang="zh-CN" altLang="en-US" sz="2400" b="1" kern="0" dirty="0">
                <a:solidFill>
                  <a:srgbClr val="00B050"/>
                </a:solidFill>
                <a:latin typeface="微软雅黑" panose="020B0503020204020204" charset="-122"/>
                <a:ea typeface="微软雅黑" panose="020B0503020204020204" charset="-122"/>
              </a:rPr>
              <a:t>第一、二段开头</a:t>
            </a:r>
            <a:endParaRPr kumimoji="1" lang="zh-CN" altLang="en-US" sz="2400" b="1" kern="0" dirty="0">
              <a:solidFill>
                <a:srgbClr val="00B050"/>
              </a:solidFill>
              <a:latin typeface="微软雅黑" panose="020B0503020204020204" charset="-122"/>
              <a:ea typeface="微软雅黑" panose="020B0503020204020204" charset="-122"/>
            </a:endParaRPr>
          </a:p>
        </p:txBody>
      </p:sp>
      <p:sp>
        <p:nvSpPr>
          <p:cNvPr id="60" name="Line 39"/>
          <p:cNvSpPr>
            <a:spLocks noChangeShapeType="1"/>
          </p:cNvSpPr>
          <p:nvPr/>
        </p:nvSpPr>
        <p:spPr bwMode="auto">
          <a:xfrm>
            <a:off x="341380" y="3996950"/>
            <a:ext cx="3360000" cy="0"/>
          </a:xfrm>
          <a:prstGeom prst="line">
            <a:avLst/>
          </a:prstGeom>
          <a:noFill/>
          <a:ln w="15875">
            <a:solidFill>
              <a:srgbClr val="00B050"/>
            </a:solidFill>
            <a:prstDash val="dash"/>
            <a:round/>
            <a:headEnd type="oval" w="med" len="med"/>
            <a:tailEnd type="triangle" w="med" len="med"/>
          </a:ln>
        </p:spPr>
        <p:txBody>
          <a:bodyPr wrap="none" lIns="121917" tIns="60958" rIns="121917" bIns="60958" anchor="ctr"/>
          <a:lstStyle/>
          <a:p>
            <a:pPr>
              <a:defRPr/>
            </a:pPr>
            <a:endParaRPr lang="zh-CN" altLang="en-US" kern="0">
              <a:solidFill>
                <a:sysClr val="windowText" lastClr="000000"/>
              </a:solidFill>
            </a:endParaRPr>
          </a:p>
        </p:txBody>
      </p:sp>
      <p:sp>
        <p:nvSpPr>
          <p:cNvPr id="61" name="Line 39"/>
          <p:cNvSpPr>
            <a:spLocks noChangeShapeType="1"/>
          </p:cNvSpPr>
          <p:nvPr/>
        </p:nvSpPr>
        <p:spPr bwMode="auto">
          <a:xfrm rot="10800000">
            <a:off x="7480310" y="2746206"/>
            <a:ext cx="3360000" cy="0"/>
          </a:xfrm>
          <a:prstGeom prst="line">
            <a:avLst/>
          </a:prstGeom>
          <a:noFill/>
          <a:ln w="15875">
            <a:solidFill>
              <a:srgbClr val="3399FF"/>
            </a:solidFill>
            <a:prstDash val="dash"/>
            <a:round/>
            <a:headEnd type="oval" w="med" len="med"/>
            <a:tailEnd type="triangle" w="med" len="med"/>
          </a:ln>
        </p:spPr>
        <p:txBody>
          <a:bodyPr wrap="none" lIns="121917" tIns="60958" rIns="121917" bIns="60958" anchor="ctr"/>
          <a:lstStyle/>
          <a:p>
            <a:pPr>
              <a:defRPr/>
            </a:pPr>
            <a:endParaRPr lang="zh-CN" altLang="en-US" kern="0">
              <a:solidFill>
                <a:sysClr val="windowText" lastClr="000000"/>
              </a:solidFill>
            </a:endParaRPr>
          </a:p>
        </p:txBody>
      </p:sp>
      <p:sp>
        <p:nvSpPr>
          <p:cNvPr id="62" name="Line 39"/>
          <p:cNvSpPr>
            <a:spLocks noChangeShapeType="1"/>
          </p:cNvSpPr>
          <p:nvPr/>
        </p:nvSpPr>
        <p:spPr bwMode="auto">
          <a:xfrm rot="10800000">
            <a:off x="7979421" y="5013809"/>
            <a:ext cx="3360000" cy="0"/>
          </a:xfrm>
          <a:prstGeom prst="line">
            <a:avLst/>
          </a:prstGeom>
          <a:noFill/>
          <a:ln w="15875">
            <a:solidFill>
              <a:srgbClr val="C00000"/>
            </a:solidFill>
            <a:prstDash val="dash"/>
            <a:round/>
            <a:headEnd type="oval" w="med" len="med"/>
            <a:tailEnd type="triangle" w="med" len="med"/>
          </a:ln>
        </p:spPr>
        <p:txBody>
          <a:bodyPr wrap="none" lIns="121917" tIns="60958" rIns="121917" bIns="60958" anchor="ctr"/>
          <a:lstStyle/>
          <a:p>
            <a:pPr>
              <a:defRPr/>
            </a:pPr>
            <a:endParaRPr lang="zh-CN" altLang="en-US" kern="0">
              <a:solidFill>
                <a:sysClr val="windowText" lastClr="000000"/>
              </a:solidFill>
            </a:endParaRPr>
          </a:p>
        </p:txBody>
      </p:sp>
      <p:pic>
        <p:nvPicPr>
          <p:cNvPr id="11" name="图片 10"/>
          <p:cNvPicPr>
            <a:picLocks noChangeAspect="1"/>
          </p:cNvPicPr>
          <p:nvPr/>
        </p:nvPicPr>
        <p:blipFill>
          <a:blip r:embed="rId1">
            <a:clrChange>
              <a:clrFrom>
                <a:srgbClr val="FFFFFF">
                  <a:alpha val="100000"/>
                </a:srgbClr>
              </a:clrFrom>
              <a:clrTo>
                <a:srgbClr val="FFFFFF">
                  <a:alpha val="100000"/>
                  <a:alpha val="0"/>
                </a:srgbClr>
              </a:clrTo>
            </a:clrChange>
          </a:blip>
          <a:srcRect/>
          <a:stretch>
            <a:fillRect/>
          </a:stretch>
        </p:blipFill>
        <p:spPr>
          <a:xfrm>
            <a:off x="123402" y="995045"/>
            <a:ext cx="1677247" cy="1846580"/>
          </a:xfrm>
          <a:prstGeom prst="rect">
            <a:avLst/>
          </a:prstGeom>
        </p:spPr>
      </p:pic>
      <p:cxnSp>
        <p:nvCxnSpPr>
          <p:cNvPr id="2" name="直接连接符 1"/>
          <p:cNvCxnSpPr/>
          <p:nvPr/>
        </p:nvCxnSpPr>
        <p:spPr>
          <a:xfrm>
            <a:off x="1588" y="732503"/>
            <a:ext cx="12192000" cy="0"/>
          </a:xfrm>
          <a:prstGeom prst="line">
            <a:avLst/>
          </a:prstGeom>
          <a:noFill/>
          <a:ln w="12700" cap="flat" cmpd="sng" algn="ctr">
            <a:solidFill>
              <a:srgbClr val="0070C0"/>
            </a:solidFill>
            <a:prstDash val="solid"/>
            <a:miter lim="800000"/>
          </a:ln>
          <a:effectLst/>
        </p:spPr>
      </p:cxnSp>
      <p:pic>
        <p:nvPicPr>
          <p:cNvPr id="6" name="图片 5"/>
          <p:cNvPicPr/>
          <p:nvPr/>
        </p:nvPicPr>
        <p:blipFill>
          <a:blip r:embed="rId2"/>
          <a:stretch>
            <a:fillRect/>
          </a:stretch>
        </p:blipFill>
        <p:spPr>
          <a:xfrm>
            <a:off x="0" y="6591935"/>
            <a:ext cx="708025" cy="287655"/>
          </a:xfrm>
          <a:prstGeom prst="rect">
            <a:avLst/>
          </a:prstGeom>
        </p:spPr>
      </p:pic>
      <p:grpSp>
        <p:nvGrpSpPr>
          <p:cNvPr id="26" name="组合 25"/>
          <p:cNvGrpSpPr/>
          <p:nvPr/>
        </p:nvGrpSpPr>
        <p:grpSpPr>
          <a:xfrm>
            <a:off x="0" y="6614795"/>
            <a:ext cx="12192000" cy="428625"/>
            <a:chOff x="0" y="6615399"/>
            <a:chExt cx="12287885" cy="489107"/>
          </a:xfrm>
        </p:grpSpPr>
        <p:pic>
          <p:nvPicPr>
            <p:cNvPr id="25" name="图片 24"/>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a:xfrm>
              <a:off x="10160000" y="6615399"/>
              <a:ext cx="2127885" cy="489107"/>
            </a:xfrm>
            <a:prstGeom prst="rect">
              <a:avLst/>
            </a:prstGeom>
          </p:spPr>
        </p:pic>
        <p:pic>
          <p:nvPicPr>
            <p:cNvPr id="24" name="图片 23"/>
            <p:cNvPicPr>
              <a:picLocks noChangeAspect="1"/>
            </p:cNvPicPr>
            <p:nvPr/>
          </p:nvPicPr>
          <p:blipFill rotWithShape="1">
            <a:blip r:embed="rId5">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a:xfrm flipH="1">
              <a:off x="0" y="6615399"/>
              <a:ext cx="10160000" cy="489107"/>
            </a:xfrm>
            <a:prstGeom prst="rect">
              <a:avLst/>
            </a:prstGeom>
          </p:spPr>
        </p:pic>
      </p:grpSp>
      <p:sp>
        <p:nvSpPr>
          <p:cNvPr id="3" name="文本框 2"/>
          <p:cNvSpPr txBox="1"/>
          <p:nvPr/>
        </p:nvSpPr>
        <p:spPr>
          <a:xfrm>
            <a:off x="783590" y="6614795"/>
            <a:ext cx="3183890" cy="306705"/>
          </a:xfrm>
          <a:prstGeom prst="rect">
            <a:avLst/>
          </a:prstGeom>
          <a:noFill/>
        </p:spPr>
        <p:txBody>
          <a:bodyPr wrap="square" rtlCol="0" anchor="t">
            <a:spAutoFit/>
          </a:bodyPr>
          <a:p>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浙江强基联盟</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2025</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年</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10</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月高三联考</a:t>
            </a:r>
            <a:endParaRPr lang="zh-CN" altLang="en-US" sz="1400" b="1">
              <a:solidFill>
                <a:srgbClr val="FFFFFF"/>
              </a:solidFill>
              <a:latin typeface="微软雅黑" panose="020B0503020204020204" charset="-122"/>
              <a:ea typeface="微软雅黑" panose="020B0503020204020204" charset="-122"/>
              <a:cs typeface="微软雅黑" panose="020B0503020204020204" charset="-122"/>
            </a:endParaRPr>
          </a:p>
        </p:txBody>
      </p:sp>
      <p:pic>
        <p:nvPicPr>
          <p:cNvPr id="55" name="图片 54" descr="未标题-2.png"/>
          <p:cNvPicPr>
            <a:picLocks noChangeAspect="1"/>
          </p:cNvPicPr>
          <p:nvPr/>
        </p:nvPicPr>
        <p:blipFill>
          <a:blip r:embed="rId6"/>
          <a:stretch>
            <a:fillRect/>
          </a:stretch>
        </p:blipFill>
        <p:spPr>
          <a:xfrm>
            <a:off x="3575033" y="2174703"/>
            <a:ext cx="4355720" cy="4692823"/>
          </a:xfrm>
          <a:prstGeom prst="rect">
            <a:avLst/>
          </a:prstGeom>
        </p:spPr>
      </p:pic>
      <p:pic>
        <p:nvPicPr>
          <p:cNvPr id="13" name="图片 12"/>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flipH="1">
            <a:off x="1905" y="-64770"/>
            <a:ext cx="1499235" cy="1101090"/>
          </a:xfrm>
          <a:prstGeom prst="rect">
            <a:avLst/>
          </a:prstGeom>
        </p:spPr>
      </p:pic>
      <p:pic>
        <p:nvPicPr>
          <p:cNvPr id="8" name="图片 7"/>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53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flipH="1">
            <a:off x="10109819" y="5212"/>
            <a:ext cx="2114628" cy="2046956"/>
          </a:xfrm>
          <a:prstGeom prst="rect">
            <a:avLst/>
          </a:prstGeom>
        </p:spPr>
      </p:pic>
      <p:sp>
        <p:nvSpPr>
          <p:cNvPr id="10" name="文本框 9"/>
          <p:cNvSpPr txBox="1"/>
          <p:nvPr/>
        </p:nvSpPr>
        <p:spPr>
          <a:xfrm>
            <a:off x="1771015" y="736600"/>
            <a:ext cx="10283190" cy="1398905"/>
          </a:xfrm>
          <a:prstGeom prst="rect">
            <a:avLst/>
          </a:prstGeom>
          <a:noFill/>
        </p:spPr>
        <p:txBody>
          <a:bodyPr wrap="square" rtlCol="0" anchor="t">
            <a:spAutoFit/>
          </a:bodyPr>
          <a:p>
            <a:pPr marL="342900" indent="-342900" fontAlgn="auto">
              <a:lnSpc>
                <a:spcPts val="3400"/>
              </a:lnSpc>
              <a:buFont typeface="Wingdings" panose="05000000000000000000" charset="0"/>
              <a:buChar char="Ø"/>
            </a:pPr>
            <a:r>
              <a:rPr lang="zh-CN" altLang="en-US" sz="2000" b="1" dirty="0" smtClean="0">
                <a:solidFill>
                  <a:schemeClr val="accent5">
                    <a:lumMod val="75000"/>
                  </a:schemeClr>
                </a:solidFill>
                <a:latin typeface="Times New Roman" panose="02020603050405020304" charset="0"/>
                <a:cs typeface="Times New Roman" panose="02020603050405020304" charset="0"/>
              </a:rPr>
              <a:t>根据衔接连贯理论，通过词汇的有效衔接</a:t>
            </a:r>
            <a:r>
              <a:rPr lang="zh-CN" altLang="en-US" sz="2000" b="1" baseline="-25000" dirty="0" smtClean="0">
                <a:solidFill>
                  <a:schemeClr val="accent5">
                    <a:lumMod val="75000"/>
                  </a:schemeClr>
                </a:solidFill>
                <a:latin typeface="Times New Roman" panose="02020603050405020304" charset="0"/>
                <a:cs typeface="Times New Roman" panose="02020603050405020304" charset="0"/>
              </a:rPr>
              <a:t>（词汇同现或词汇复现）</a:t>
            </a:r>
            <a:r>
              <a:rPr lang="zh-CN" altLang="en-US" sz="2000" b="1" dirty="0" smtClean="0">
                <a:solidFill>
                  <a:schemeClr val="accent5">
                    <a:lumMod val="75000"/>
                  </a:schemeClr>
                </a:solidFill>
                <a:latin typeface="Times New Roman" panose="02020603050405020304" charset="0"/>
                <a:cs typeface="Times New Roman" panose="02020603050405020304" charset="0"/>
              </a:rPr>
              <a:t>实现语义连贯和逻辑衔接。</a:t>
            </a:r>
            <a:endParaRPr lang="zh-CN" altLang="en-US" sz="2000" b="1" dirty="0" smtClean="0">
              <a:solidFill>
                <a:schemeClr val="accent5">
                  <a:lumMod val="75000"/>
                </a:schemeClr>
              </a:solidFill>
              <a:latin typeface="Times New Roman" panose="02020603050405020304" charset="0"/>
              <a:cs typeface="Times New Roman" panose="02020603050405020304" charset="0"/>
            </a:endParaRPr>
          </a:p>
          <a:p>
            <a:pPr marL="342900" indent="-342900" fontAlgn="auto">
              <a:lnSpc>
                <a:spcPts val="3400"/>
              </a:lnSpc>
              <a:buFont typeface="Wingdings" panose="05000000000000000000" charset="0"/>
              <a:buChar char="Ø"/>
            </a:pPr>
            <a:r>
              <a:rPr lang="zh-CN" altLang="en-US" sz="2000" b="1" dirty="0" smtClean="0">
                <a:solidFill>
                  <a:schemeClr val="accent5">
                    <a:lumMod val="75000"/>
                  </a:schemeClr>
                </a:solidFill>
                <a:latin typeface="Times New Roman" panose="02020603050405020304" charset="0"/>
                <a:cs typeface="Times New Roman" panose="02020603050405020304" charset="0"/>
              </a:rPr>
              <a:t>这种复现位置较近的显性的衔接方式旨在减少读者或阅卷老师处理信息所花费的力气，提高交际效率，既不会感到累赘，也不会产生误解、曲解、难解现象。</a:t>
            </a:r>
            <a:endParaRPr lang="zh-CN" altLang="en-US" sz="2000" b="1" dirty="0" smtClean="0">
              <a:solidFill>
                <a:schemeClr val="accent5">
                  <a:lumMod val="75000"/>
                </a:schemeClr>
              </a:solidFill>
              <a:latin typeface="Times New Roman" panose="02020603050405020304" charset="0"/>
              <a:cs typeface="Times New Roman" panose="02020603050405020304" charset="0"/>
            </a:endParaRPr>
          </a:p>
        </p:txBody>
      </p:sp>
      <p:pic>
        <p:nvPicPr>
          <p:cNvPr id="4" name="图片 6" descr="logo横版 png"/>
          <p:cNvPicPr>
            <a:picLocks noChangeAspect="1"/>
          </p:cNvPicPr>
          <p:nvPr/>
        </p:nvPicPr>
        <p:blipFill>
          <a:blip r:embed="rId10"/>
          <a:stretch>
            <a:fillRect/>
          </a:stretch>
        </p:blipFill>
        <p:spPr>
          <a:xfrm>
            <a:off x="11477625" y="82550"/>
            <a:ext cx="608013" cy="642938"/>
          </a:xfrm>
          <a:prstGeom prst="rect">
            <a:avLst/>
          </a:prstGeom>
          <a:noFill/>
          <a:ln w="9525">
            <a:noFill/>
          </a:ln>
        </p:spPr>
      </p:pic>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1600"/>
                            </p:stCondLst>
                            <p:childTnLst>
                              <p:par>
                                <p:cTn id="10" presetID="20" presetClass="entr" presetSubtype="0" fill="hold" nodeType="after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wedge">
                                      <p:cBhvr>
                                        <p:cTn id="12" dur="2000"/>
                                        <p:tgtEl>
                                          <p:spTgt spid="55"/>
                                        </p:tgtEl>
                                      </p:cBhvr>
                                    </p:animEffect>
                                  </p:childTnLst>
                                </p:cTn>
                              </p:par>
                            </p:childTnLst>
                          </p:cTn>
                        </p:par>
                        <p:par>
                          <p:cTn id="13" fill="hold">
                            <p:stCondLst>
                              <p:cond delay="36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59"/>
                                        </p:tgtEl>
                                        <p:attrNameLst>
                                          <p:attrName>style.visibility</p:attrName>
                                        </p:attrNameLst>
                                      </p:cBhvr>
                                      <p:to>
                                        <p:strVal val="visible"/>
                                      </p:to>
                                    </p:set>
                                    <p:anim calcmode="lin" valueType="num">
                                      <p:cBhvr>
                                        <p:cTn id="16" dur="500" fill="hold"/>
                                        <p:tgtEl>
                                          <p:spTgt spid="59"/>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9"/>
                                        </p:tgtEl>
                                        <p:attrNameLst>
                                          <p:attrName>ppt_y</p:attrName>
                                        </p:attrNameLst>
                                      </p:cBhvr>
                                      <p:tavLst>
                                        <p:tav tm="0">
                                          <p:val>
                                            <p:strVal val="#ppt_y"/>
                                          </p:val>
                                        </p:tav>
                                        <p:tav tm="100000">
                                          <p:val>
                                            <p:strVal val="#ppt_y"/>
                                          </p:val>
                                        </p:tav>
                                      </p:tavLst>
                                    </p:anim>
                                    <p:anim calcmode="lin" valueType="num">
                                      <p:cBhvr>
                                        <p:cTn id="18" dur="500" fill="hold"/>
                                        <p:tgtEl>
                                          <p:spTgt spid="59"/>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9"/>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9"/>
                                        </p:tgtEl>
                                      </p:cBhvr>
                                    </p:animEffect>
                                  </p:childTnLst>
                                </p:cTn>
                              </p:par>
                            </p:childTnLst>
                          </p:cTn>
                        </p:par>
                        <p:par>
                          <p:cTn id="21" fill="hold">
                            <p:stCondLst>
                              <p:cond delay="4400"/>
                            </p:stCondLst>
                            <p:childTnLst>
                              <p:par>
                                <p:cTn id="22" presetID="22" presetClass="entr" presetSubtype="8" fill="hold" grpId="0" nodeType="after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wipe(left)">
                                      <p:cBhvr>
                                        <p:cTn id="24" dur="500"/>
                                        <p:tgtEl>
                                          <p:spTgt spid="60"/>
                                        </p:tgtEl>
                                      </p:cBhvr>
                                    </p:animEffect>
                                  </p:childTnLst>
                                </p:cTn>
                              </p:par>
                            </p:childTnLst>
                          </p:cTn>
                        </p:par>
                        <p:par>
                          <p:cTn id="25" fill="hold">
                            <p:stCondLst>
                              <p:cond delay="4900"/>
                            </p:stCondLst>
                            <p:childTnLst>
                              <p:par>
                                <p:cTn id="26" presetID="27" presetClass="entr" presetSubtype="0" fill="hold" grpId="0" nodeType="afterEffect">
                                  <p:stCondLst>
                                    <p:cond delay="0"/>
                                  </p:stCondLst>
                                  <p:iterate type="lt">
                                    <p:tmPct val="50000"/>
                                  </p:iterate>
                                  <p:childTnLst>
                                    <p:set>
                                      <p:cBhvr>
                                        <p:cTn id="27" dur="1" fill="hold">
                                          <p:stCondLst>
                                            <p:cond delay="0"/>
                                          </p:stCondLst>
                                        </p:cTn>
                                        <p:tgtEl>
                                          <p:spTgt spid="58"/>
                                        </p:tgtEl>
                                        <p:attrNameLst>
                                          <p:attrName>style.visibility</p:attrName>
                                        </p:attrNameLst>
                                      </p:cBhvr>
                                      <p:to>
                                        <p:strVal val="visible"/>
                                      </p:to>
                                    </p:set>
                                    <p:anim calcmode="discrete" valueType="clr">
                                      <p:cBhvr override="childStyle">
                                        <p:cTn id="28" dur="80"/>
                                        <p:tgtEl>
                                          <p:spTgt spid="58"/>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58"/>
                                        </p:tgtEl>
                                        <p:attrNameLst>
                                          <p:attrName>fillcolor</p:attrName>
                                        </p:attrNameLst>
                                      </p:cBhvr>
                                      <p:tavLst>
                                        <p:tav tm="0">
                                          <p:val>
                                            <p:clrVal>
                                              <a:schemeClr val="accent2"/>
                                            </p:clrVal>
                                          </p:val>
                                        </p:tav>
                                        <p:tav tm="50000">
                                          <p:val>
                                            <p:clrVal>
                                              <a:schemeClr val="hlink"/>
                                            </p:clrVal>
                                          </p:val>
                                        </p:tav>
                                      </p:tavLst>
                                    </p:anim>
                                    <p:set>
                                      <p:cBhvr>
                                        <p:cTn id="30" dur="80"/>
                                        <p:tgtEl>
                                          <p:spTgt spid="58"/>
                                        </p:tgtEl>
                                        <p:attrNameLst>
                                          <p:attrName>fill.type</p:attrName>
                                        </p:attrNameLst>
                                      </p:cBhvr>
                                      <p:to>
                                        <p:strVal val="solid"/>
                                      </p:to>
                                    </p:set>
                                  </p:childTnLst>
                                </p:cTn>
                              </p:par>
                            </p:childTnLst>
                          </p:cTn>
                        </p:par>
                        <p:par>
                          <p:cTn id="31" fill="hold">
                            <p:stCondLst>
                              <p:cond delay="6699"/>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53"/>
                                        </p:tgtEl>
                                        <p:attrNameLst>
                                          <p:attrName>style.visibility</p:attrName>
                                        </p:attrNameLst>
                                      </p:cBhvr>
                                      <p:to>
                                        <p:strVal val="visible"/>
                                      </p:to>
                                    </p:set>
                                    <p:anim calcmode="lin" valueType="num">
                                      <p:cBhvr>
                                        <p:cTn id="34" dur="500" fill="hold"/>
                                        <p:tgtEl>
                                          <p:spTgt spid="53"/>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53"/>
                                        </p:tgtEl>
                                        <p:attrNameLst>
                                          <p:attrName>ppt_y</p:attrName>
                                        </p:attrNameLst>
                                      </p:cBhvr>
                                      <p:tavLst>
                                        <p:tav tm="0">
                                          <p:val>
                                            <p:strVal val="#ppt_y"/>
                                          </p:val>
                                        </p:tav>
                                        <p:tav tm="100000">
                                          <p:val>
                                            <p:strVal val="#ppt_y"/>
                                          </p:val>
                                        </p:tav>
                                      </p:tavLst>
                                    </p:anim>
                                    <p:anim calcmode="lin" valueType="num">
                                      <p:cBhvr>
                                        <p:cTn id="36" dur="500" fill="hold"/>
                                        <p:tgtEl>
                                          <p:spTgt spid="53"/>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53"/>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53"/>
                                        </p:tgtEl>
                                      </p:cBhvr>
                                    </p:animEffect>
                                  </p:childTnLst>
                                </p:cTn>
                              </p:par>
                            </p:childTnLst>
                          </p:cTn>
                        </p:par>
                        <p:par>
                          <p:cTn id="39" fill="hold">
                            <p:stCondLst>
                              <p:cond delay="7400"/>
                            </p:stCondLst>
                            <p:childTnLst>
                              <p:par>
                                <p:cTn id="40" presetID="22" presetClass="entr" presetSubtype="2" fill="hold" grpId="0" nodeType="after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wipe(right)">
                                      <p:cBhvr>
                                        <p:cTn id="42" dur="500"/>
                                        <p:tgtEl>
                                          <p:spTgt spid="61"/>
                                        </p:tgtEl>
                                      </p:cBhvr>
                                    </p:animEffect>
                                  </p:childTnLst>
                                </p:cTn>
                              </p:par>
                            </p:childTnLst>
                          </p:cTn>
                        </p:par>
                        <p:par>
                          <p:cTn id="43" fill="hold">
                            <p:stCondLst>
                              <p:cond delay="7900"/>
                            </p:stCondLst>
                            <p:childTnLst>
                              <p:par>
                                <p:cTn id="44" presetID="27" presetClass="entr" presetSubtype="0" fill="hold" grpId="0" nodeType="afterEffect">
                                  <p:stCondLst>
                                    <p:cond delay="0"/>
                                  </p:stCondLst>
                                  <p:iterate type="lt">
                                    <p:tmPct val="50000"/>
                                  </p:iterate>
                                  <p:childTnLst>
                                    <p:set>
                                      <p:cBhvr>
                                        <p:cTn id="45" dur="1" fill="hold">
                                          <p:stCondLst>
                                            <p:cond delay="0"/>
                                          </p:stCondLst>
                                        </p:cTn>
                                        <p:tgtEl>
                                          <p:spTgt spid="52"/>
                                        </p:tgtEl>
                                        <p:attrNameLst>
                                          <p:attrName>style.visibility</p:attrName>
                                        </p:attrNameLst>
                                      </p:cBhvr>
                                      <p:to>
                                        <p:strVal val="visible"/>
                                      </p:to>
                                    </p:set>
                                    <p:anim calcmode="discrete" valueType="clr">
                                      <p:cBhvr override="childStyle">
                                        <p:cTn id="46" dur="80"/>
                                        <p:tgtEl>
                                          <p:spTgt spid="52"/>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52"/>
                                        </p:tgtEl>
                                        <p:attrNameLst>
                                          <p:attrName>fillcolor</p:attrName>
                                        </p:attrNameLst>
                                      </p:cBhvr>
                                      <p:tavLst>
                                        <p:tav tm="0">
                                          <p:val>
                                            <p:clrVal>
                                              <a:schemeClr val="accent2"/>
                                            </p:clrVal>
                                          </p:val>
                                        </p:tav>
                                        <p:tav tm="50000">
                                          <p:val>
                                            <p:clrVal>
                                              <a:schemeClr val="hlink"/>
                                            </p:clrVal>
                                          </p:val>
                                        </p:tav>
                                      </p:tavLst>
                                    </p:anim>
                                    <p:set>
                                      <p:cBhvr>
                                        <p:cTn id="48" dur="80"/>
                                        <p:tgtEl>
                                          <p:spTgt spid="52"/>
                                        </p:tgtEl>
                                        <p:attrNameLst>
                                          <p:attrName>fill.type</p:attrName>
                                        </p:attrNameLst>
                                      </p:cBhvr>
                                      <p:to>
                                        <p:strVal val="solid"/>
                                      </p:to>
                                    </p:set>
                                  </p:childTnLst>
                                </p:cTn>
                              </p:par>
                            </p:childTnLst>
                          </p:cTn>
                        </p:par>
                        <p:par>
                          <p:cTn id="49" fill="hold">
                            <p:stCondLst>
                              <p:cond delay="9060"/>
                            </p:stCondLst>
                            <p:childTnLst>
                              <p:par>
                                <p:cTn id="50" presetID="41" presetClass="entr" presetSubtype="0" fill="hold" grpId="0" nodeType="afterEffect">
                                  <p:stCondLst>
                                    <p:cond delay="0"/>
                                  </p:stCondLst>
                                  <p:iterate type="lt">
                                    <p:tmPct val="10000"/>
                                  </p:iterate>
                                  <p:childTnLst>
                                    <p:set>
                                      <p:cBhvr>
                                        <p:cTn id="51" dur="1" fill="hold">
                                          <p:stCondLst>
                                            <p:cond delay="0"/>
                                          </p:stCondLst>
                                        </p:cTn>
                                        <p:tgtEl>
                                          <p:spTgt spid="57"/>
                                        </p:tgtEl>
                                        <p:attrNameLst>
                                          <p:attrName>style.visibility</p:attrName>
                                        </p:attrNameLst>
                                      </p:cBhvr>
                                      <p:to>
                                        <p:strVal val="visible"/>
                                      </p:to>
                                    </p:set>
                                    <p:anim calcmode="lin" valueType="num">
                                      <p:cBhvr>
                                        <p:cTn id="52"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57"/>
                                        </p:tgtEl>
                                        <p:attrNameLst>
                                          <p:attrName>ppt_y</p:attrName>
                                        </p:attrNameLst>
                                      </p:cBhvr>
                                      <p:tavLst>
                                        <p:tav tm="0">
                                          <p:val>
                                            <p:strVal val="#ppt_y"/>
                                          </p:val>
                                        </p:tav>
                                        <p:tav tm="100000">
                                          <p:val>
                                            <p:strVal val="#ppt_y"/>
                                          </p:val>
                                        </p:tav>
                                      </p:tavLst>
                                    </p:anim>
                                    <p:anim calcmode="lin" valueType="num">
                                      <p:cBhvr>
                                        <p:cTn id="54"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57"/>
                                        </p:tgtEl>
                                      </p:cBhvr>
                                    </p:animEffect>
                                  </p:childTnLst>
                                </p:cTn>
                              </p:par>
                            </p:childTnLst>
                          </p:cTn>
                        </p:par>
                        <p:par>
                          <p:cTn id="57" fill="hold">
                            <p:stCondLst>
                              <p:cond delay="9760"/>
                            </p:stCondLst>
                            <p:childTnLst>
                              <p:par>
                                <p:cTn id="58" presetID="22" presetClass="entr" presetSubtype="2" fill="hold" grpId="0" nodeType="afterEffect">
                                  <p:stCondLst>
                                    <p:cond delay="0"/>
                                  </p:stCondLst>
                                  <p:childTnLst>
                                    <p:set>
                                      <p:cBhvr>
                                        <p:cTn id="59" dur="1" fill="hold">
                                          <p:stCondLst>
                                            <p:cond delay="0"/>
                                          </p:stCondLst>
                                        </p:cTn>
                                        <p:tgtEl>
                                          <p:spTgt spid="62"/>
                                        </p:tgtEl>
                                        <p:attrNameLst>
                                          <p:attrName>style.visibility</p:attrName>
                                        </p:attrNameLst>
                                      </p:cBhvr>
                                      <p:to>
                                        <p:strVal val="visible"/>
                                      </p:to>
                                    </p:set>
                                    <p:animEffect transition="in" filter="wipe(right)">
                                      <p:cBhvr>
                                        <p:cTn id="60" dur="500"/>
                                        <p:tgtEl>
                                          <p:spTgt spid="62"/>
                                        </p:tgtEl>
                                      </p:cBhvr>
                                    </p:animEffect>
                                  </p:childTnLst>
                                </p:cTn>
                              </p:par>
                            </p:childTnLst>
                          </p:cTn>
                        </p:par>
                        <p:par>
                          <p:cTn id="61" fill="hold">
                            <p:stCondLst>
                              <p:cond delay="10260"/>
                            </p:stCondLst>
                            <p:childTnLst>
                              <p:par>
                                <p:cTn id="62" presetID="27" presetClass="entr" presetSubtype="0" fill="hold" grpId="0" nodeType="afterEffect">
                                  <p:stCondLst>
                                    <p:cond delay="0"/>
                                  </p:stCondLst>
                                  <p:iterate type="lt">
                                    <p:tmPct val="50000"/>
                                  </p:iterate>
                                  <p:childTnLst>
                                    <p:set>
                                      <p:cBhvr>
                                        <p:cTn id="63" dur="1" fill="hold">
                                          <p:stCondLst>
                                            <p:cond delay="0"/>
                                          </p:stCondLst>
                                        </p:cTn>
                                        <p:tgtEl>
                                          <p:spTgt spid="56"/>
                                        </p:tgtEl>
                                        <p:attrNameLst>
                                          <p:attrName>style.visibility</p:attrName>
                                        </p:attrNameLst>
                                      </p:cBhvr>
                                      <p:to>
                                        <p:strVal val="visible"/>
                                      </p:to>
                                    </p:set>
                                    <p:anim calcmode="discrete" valueType="clr">
                                      <p:cBhvr override="childStyle">
                                        <p:cTn id="64" dur="80"/>
                                        <p:tgtEl>
                                          <p:spTgt spid="56"/>
                                        </p:tgtEl>
                                        <p:attrNameLst>
                                          <p:attrName>style.color</p:attrName>
                                        </p:attrNameLst>
                                      </p:cBhvr>
                                      <p:tavLst>
                                        <p:tav tm="0">
                                          <p:val>
                                            <p:clrVal>
                                              <a:schemeClr val="accent2"/>
                                            </p:clrVal>
                                          </p:val>
                                        </p:tav>
                                        <p:tav tm="50000">
                                          <p:val>
                                            <p:clrVal>
                                              <a:schemeClr val="hlink"/>
                                            </p:clrVal>
                                          </p:val>
                                        </p:tav>
                                      </p:tavLst>
                                    </p:anim>
                                    <p:anim calcmode="discrete" valueType="clr">
                                      <p:cBhvr>
                                        <p:cTn id="65" dur="80"/>
                                        <p:tgtEl>
                                          <p:spTgt spid="56"/>
                                        </p:tgtEl>
                                        <p:attrNameLst>
                                          <p:attrName>fillcolor</p:attrName>
                                        </p:attrNameLst>
                                      </p:cBhvr>
                                      <p:tavLst>
                                        <p:tav tm="0">
                                          <p:val>
                                            <p:clrVal>
                                              <a:schemeClr val="accent2"/>
                                            </p:clrVal>
                                          </p:val>
                                        </p:tav>
                                        <p:tav tm="50000">
                                          <p:val>
                                            <p:clrVal>
                                              <a:schemeClr val="hlink"/>
                                            </p:clrVal>
                                          </p:val>
                                        </p:tav>
                                      </p:tavLst>
                                    </p:anim>
                                    <p:set>
                                      <p:cBhvr>
                                        <p:cTn id="66" dur="80"/>
                                        <p:tgtEl>
                                          <p:spTgt spid="5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2" grpId="0"/>
      <p:bldP spid="53" grpId="0"/>
      <p:bldP spid="56" grpId="0"/>
      <p:bldP spid="57" grpId="0"/>
      <p:bldP spid="58" grpId="0"/>
      <p:bldP spid="59" grpId="0"/>
      <p:bldP spid="60" grpId="0" bldLvl="0" animBg="1"/>
      <p:bldP spid="61" grpId="0" bldLvl="0" animBg="1"/>
      <p:bldP spid="6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extBox 3"/>
          <p:cNvSpPr txBox="1"/>
          <p:nvPr/>
        </p:nvSpPr>
        <p:spPr>
          <a:xfrm>
            <a:off x="1171575" y="157480"/>
            <a:ext cx="9867900" cy="460375"/>
          </a:xfrm>
          <a:prstGeom prst="rect">
            <a:avLst/>
          </a:prstGeom>
          <a:noFill/>
        </p:spPr>
        <p:txBody>
          <a:bodyPr wrap="square" rtlCol="0">
            <a:spAutoFit/>
          </a:bodyPr>
          <a:p>
            <a:r>
              <a:rPr lang="en-US" altLang="zh-CN" sz="2400" b="1" dirty="0">
                <a:solidFill>
                  <a:srgbClr val="0070C0"/>
                </a:solidFill>
                <a:latin typeface="微软雅黑" panose="020B0503020204020204" charset="-122"/>
                <a:ea typeface="微软雅黑" panose="020B0503020204020204" charset="-122"/>
              </a:rPr>
              <a:t> </a:t>
            </a:r>
            <a:r>
              <a:rPr sz="2400" b="1" dirty="0">
                <a:solidFill>
                  <a:srgbClr val="0070C0"/>
                </a:solidFill>
                <a:latin typeface="微软雅黑" panose="020B0503020204020204" charset="-122"/>
                <a:ea typeface="微软雅黑" panose="020B0503020204020204" charset="-122"/>
              </a:rPr>
              <a:t>语篇衔接的三个“一定”</a:t>
            </a:r>
            <a:r>
              <a:rPr lang="zh-CN" altLang="en-US" sz="2400" b="1" dirty="0">
                <a:solidFill>
                  <a:srgbClr val="0070C0"/>
                </a:solidFill>
                <a:latin typeface="微软雅黑" panose="020B0503020204020204" charset="-122"/>
                <a:ea typeface="微软雅黑" panose="020B0503020204020204" charset="-122"/>
              </a:rPr>
              <a:t>实现语义连贯和逻辑衔接</a:t>
            </a:r>
            <a:endParaRPr lang="zh-CN" altLang="en-US" sz="2400" b="1" dirty="0">
              <a:solidFill>
                <a:srgbClr val="0070C0"/>
              </a:solidFill>
              <a:latin typeface="微软雅黑" panose="020B0503020204020204" charset="-122"/>
              <a:ea typeface="微软雅黑" panose="020B0503020204020204" charset="-122"/>
            </a:endParaRPr>
          </a:p>
        </p:txBody>
      </p:sp>
      <p:cxnSp>
        <p:nvCxnSpPr>
          <p:cNvPr id="2" name="直接连接符 1"/>
          <p:cNvCxnSpPr/>
          <p:nvPr/>
        </p:nvCxnSpPr>
        <p:spPr>
          <a:xfrm>
            <a:off x="1588" y="732503"/>
            <a:ext cx="12192000" cy="0"/>
          </a:xfrm>
          <a:prstGeom prst="line">
            <a:avLst/>
          </a:prstGeom>
          <a:noFill/>
          <a:ln w="12700" cap="flat" cmpd="sng" algn="ctr">
            <a:solidFill>
              <a:srgbClr val="0070C0"/>
            </a:solidFill>
            <a:prstDash val="solid"/>
            <a:miter lim="800000"/>
          </a:ln>
          <a:effectLst/>
        </p:spPr>
      </p:cxnSp>
      <p:pic>
        <p:nvPicPr>
          <p:cNvPr id="6" name="图片 5"/>
          <p:cNvPicPr/>
          <p:nvPr/>
        </p:nvPicPr>
        <p:blipFill>
          <a:blip r:embed="rId1"/>
          <a:stretch>
            <a:fillRect/>
          </a:stretch>
        </p:blipFill>
        <p:spPr>
          <a:xfrm>
            <a:off x="0" y="6591935"/>
            <a:ext cx="708025" cy="287655"/>
          </a:xfrm>
          <a:prstGeom prst="rect">
            <a:avLst/>
          </a:prstGeom>
        </p:spPr>
      </p:pic>
      <p:grpSp>
        <p:nvGrpSpPr>
          <p:cNvPr id="26" name="组合 25"/>
          <p:cNvGrpSpPr/>
          <p:nvPr/>
        </p:nvGrpSpPr>
        <p:grpSpPr>
          <a:xfrm>
            <a:off x="0" y="6614795"/>
            <a:ext cx="12192000" cy="428625"/>
            <a:chOff x="0" y="6615399"/>
            <a:chExt cx="12287885" cy="489107"/>
          </a:xfrm>
        </p:grpSpPr>
        <p:pic>
          <p:nvPicPr>
            <p:cNvPr id="25" name="图片 24"/>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a:xfrm>
              <a:off x="10160000" y="6615399"/>
              <a:ext cx="2127885" cy="489107"/>
            </a:xfrm>
            <a:prstGeom prst="rect">
              <a:avLst/>
            </a:prstGeom>
          </p:spPr>
        </p:pic>
        <p:pic>
          <p:nvPicPr>
            <p:cNvPr id="24" name="图片 23"/>
            <p:cNvPicPr>
              <a:picLocks noChangeAspect="1"/>
            </p:cNvPicPr>
            <p:nvPr/>
          </p:nvPicPr>
          <p:blipFill rotWithShape="1">
            <a:blip r:embed="rId4">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a:xfrm flipH="1">
              <a:off x="0" y="6615399"/>
              <a:ext cx="10160000" cy="489107"/>
            </a:xfrm>
            <a:prstGeom prst="rect">
              <a:avLst/>
            </a:prstGeom>
          </p:spPr>
        </p:pic>
      </p:grpSp>
      <p:sp>
        <p:nvSpPr>
          <p:cNvPr id="3" name="文本框 2"/>
          <p:cNvSpPr txBox="1"/>
          <p:nvPr/>
        </p:nvSpPr>
        <p:spPr>
          <a:xfrm>
            <a:off x="783590" y="6614795"/>
            <a:ext cx="3183890" cy="306705"/>
          </a:xfrm>
          <a:prstGeom prst="rect">
            <a:avLst/>
          </a:prstGeom>
          <a:noFill/>
        </p:spPr>
        <p:txBody>
          <a:bodyPr wrap="square" rtlCol="0" anchor="t">
            <a:spAutoFit/>
          </a:bodyPr>
          <a:p>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浙江强基联盟</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2025</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年</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10</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月高三联考</a:t>
            </a:r>
            <a:endParaRPr lang="zh-CN" altLang="en-US" sz="1400" b="1">
              <a:solidFill>
                <a:srgbClr val="FFFFFF"/>
              </a:solidFill>
              <a:latin typeface="微软雅黑" panose="020B0503020204020204" charset="-122"/>
              <a:ea typeface="微软雅黑" panose="020B0503020204020204" charset="-122"/>
              <a:cs typeface="微软雅黑" panose="020B0503020204020204" charset="-122"/>
            </a:endParaRPr>
          </a:p>
        </p:txBody>
      </p:sp>
      <p:pic>
        <p:nvPicPr>
          <p:cNvPr id="13" name="图片 12"/>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flipH="1">
            <a:off x="1905" y="-64770"/>
            <a:ext cx="1499235" cy="1101090"/>
          </a:xfrm>
          <a:prstGeom prst="rect">
            <a:avLst/>
          </a:prstGeom>
        </p:spPr>
      </p:pic>
      <p:pic>
        <p:nvPicPr>
          <p:cNvPr id="8" name="图片 7"/>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3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flipH="1">
            <a:off x="10109819" y="5212"/>
            <a:ext cx="2114628" cy="2046956"/>
          </a:xfrm>
          <a:prstGeom prst="rect">
            <a:avLst/>
          </a:prstGeom>
        </p:spPr>
      </p:pic>
      <p:sp>
        <p:nvSpPr>
          <p:cNvPr id="4" name="文本框 3"/>
          <p:cNvSpPr txBox="1"/>
          <p:nvPr/>
        </p:nvSpPr>
        <p:spPr>
          <a:xfrm>
            <a:off x="128905" y="774065"/>
            <a:ext cx="11911330" cy="5763260"/>
          </a:xfrm>
          <a:prstGeom prst="rect">
            <a:avLst/>
          </a:prstGeom>
        </p:spPr>
        <p:txBody>
          <a:bodyPr>
            <a:noAutofit/>
          </a:bodyPr>
          <a:p>
            <a:pPr marL="0" indent="209550" algn="l" defTabSz="266700">
              <a:spcBef>
                <a:spcPct val="0"/>
              </a:spcBef>
              <a:spcAft>
                <a:spcPct val="0"/>
              </a:spcAft>
            </a:pPr>
            <a:r>
              <a:rPr lang="en-US" altLang="zh-CN" sz="2900">
                <a:solidFill>
                  <a:srgbClr val="4874CB"/>
                </a:solidFill>
                <a:latin typeface="Times New Roman" panose="02020603050405020304"/>
                <a:ea typeface="宋体" panose="02010600030101010101" pitchFamily="2" charset="-122"/>
              </a:rPr>
              <a:t>  </a:t>
            </a:r>
            <a:r>
              <a:rPr lang="en-US" altLang="zh-CN" sz="2900" i="1">
                <a:solidFill>
                  <a:srgbClr val="4874CB"/>
                </a:solidFill>
                <a:latin typeface="Times New Roman" panose="02020603050405020304"/>
                <a:ea typeface="宋体" panose="02010600030101010101" pitchFamily="2" charset="-122"/>
              </a:rPr>
              <a:t>My blood turned to ice.</a:t>
            </a:r>
            <a:r>
              <a:rPr lang="en-US" altLang="zh-CN" sz="2900">
                <a:solidFill>
                  <a:srgbClr val="4874CB"/>
                </a:solidFill>
                <a:latin typeface="Times New Roman" panose="02020603050405020304"/>
                <a:ea typeface="宋体" panose="02010600030101010101" pitchFamily="2" charset="-122"/>
              </a:rPr>
              <a:t> </a:t>
            </a:r>
            <a:r>
              <a:rPr lang="en-US" altLang="zh-CN" sz="2900" u="sng">
                <a:solidFill>
                  <a:srgbClr val="C00000"/>
                </a:solidFill>
                <a:latin typeface="Times New Roman" panose="02020603050405020304"/>
                <a:ea typeface="Times New Roman" panose="02020603050405020304"/>
              </a:rPr>
              <a:t>So furious was I that</a:t>
            </a:r>
            <a:r>
              <a:rPr lang="zh-CN" altLang="en-US" sz="2900" b="1" u="sng" baseline="-25000">
                <a:solidFill>
                  <a:srgbClr val="C00000"/>
                </a:solidFill>
                <a:latin typeface="Times New Roman" panose="02020603050405020304"/>
                <a:ea typeface="宋体" panose="02010600030101010101" pitchFamily="2" charset="-122"/>
              </a:rPr>
              <a:t>（倒装句）</a:t>
            </a:r>
            <a:r>
              <a:rPr lang="en-US" altLang="zh-CN" sz="2900">
                <a:solidFill>
                  <a:srgbClr val="C00000"/>
                </a:solidFill>
                <a:latin typeface="Times New Roman" panose="02020603050405020304"/>
                <a:ea typeface="Times New Roman" panose="02020603050405020304"/>
              </a:rPr>
              <a:t> I was tripped and fell occasionally. Heart pounding and palms sweating, I glanced up at the unfamiliar man cautiously.</a:t>
            </a:r>
            <a:r>
              <a:rPr lang="en-US" altLang="zh-CN" sz="2900">
                <a:solidFill>
                  <a:srgbClr val="000000"/>
                </a:solidFill>
                <a:latin typeface="Times New Roman" panose="02020603050405020304"/>
                <a:ea typeface="Times New Roman" panose="02020603050405020304"/>
              </a:rPr>
              <a:t> </a:t>
            </a:r>
            <a:r>
              <a:rPr lang="zh-CN" altLang="en-US" sz="2900" b="1" u="sng" baseline="-25000">
                <a:solidFill>
                  <a:srgbClr val="C00000"/>
                </a:solidFill>
                <a:latin typeface="Times New Roman" panose="02020603050405020304"/>
                <a:ea typeface="宋体" panose="02010600030101010101" pitchFamily="2" charset="-122"/>
              </a:rPr>
              <a:t>（我的动作描写和心理描写与段首句紧密衔接）</a:t>
            </a:r>
            <a:r>
              <a:rPr lang="en-US" altLang="zh-CN" sz="2900">
                <a:solidFill>
                  <a:srgbClr val="000000"/>
                </a:solidFill>
                <a:latin typeface="Times New Roman" panose="02020603050405020304"/>
                <a:ea typeface="Times New Roman" panose="02020603050405020304"/>
              </a:rPr>
              <a:t>..... </a:t>
            </a:r>
            <a:r>
              <a:rPr lang="en-US" altLang="zh-CN" sz="2900">
                <a:solidFill>
                  <a:schemeClr val="accent3">
                    <a:lumMod val="50000"/>
                  </a:schemeClr>
                </a:solidFill>
                <a:latin typeface="Times New Roman" panose="02020603050405020304"/>
                <a:ea typeface="Times New Roman" panose="02020603050405020304"/>
              </a:rPr>
              <a:t>With his help, the announcement to find my family started, and just then I heard a familiar voice calling my name</a:t>
            </a:r>
            <a:r>
              <a:rPr lang="en-US" altLang="zh-CN" sz="2900">
                <a:solidFill>
                  <a:schemeClr val="accent3">
                    <a:lumMod val="50000"/>
                  </a:schemeClr>
                </a:solidFill>
                <a:latin typeface="Times New Roman" panose="02020603050405020304"/>
                <a:ea typeface="宋体" panose="02010600030101010101" pitchFamily="2" charset="-122"/>
              </a:rPr>
              <a:t>—</a:t>
            </a:r>
            <a:r>
              <a:rPr lang="en-US" altLang="zh-CN" sz="2900">
                <a:solidFill>
                  <a:schemeClr val="accent3">
                    <a:lumMod val="50000"/>
                  </a:schemeClr>
                </a:solidFill>
                <a:latin typeface="Times New Roman" panose="02020603050405020304"/>
                <a:ea typeface="Times New Roman" panose="02020603050405020304"/>
              </a:rPr>
              <a:t>it was </a:t>
            </a:r>
            <a:r>
              <a:rPr lang="en-US" altLang="zh-CN" sz="2900" b="1">
                <a:solidFill>
                  <a:schemeClr val="accent3">
                    <a:lumMod val="50000"/>
                  </a:schemeClr>
                </a:solidFill>
                <a:latin typeface="Times New Roman" panose="02020603050405020304"/>
                <a:ea typeface="Times New Roman" panose="02020603050405020304"/>
              </a:rPr>
              <a:t>Dad</a:t>
            </a:r>
            <a:r>
              <a:rPr lang="en-US" altLang="zh-CN" sz="2900">
                <a:solidFill>
                  <a:schemeClr val="accent3">
                    <a:lumMod val="50000"/>
                  </a:schemeClr>
                </a:solidFill>
                <a:latin typeface="Times New Roman" panose="02020603050405020304"/>
                <a:ea typeface="Times New Roman" panose="02020603050405020304"/>
              </a:rPr>
              <a:t>!</a:t>
            </a:r>
            <a:r>
              <a:rPr lang="zh-CN" altLang="en-US" sz="2900" b="1" u="sng" baseline="-25000">
                <a:solidFill>
                  <a:schemeClr val="accent3">
                    <a:lumMod val="50000"/>
                  </a:schemeClr>
                </a:solidFill>
                <a:latin typeface="Times New Roman" panose="02020603050405020304"/>
                <a:ea typeface="宋体" panose="02010600030101010101" pitchFamily="2" charset="-122"/>
              </a:rPr>
              <a:t>（一定要出现</a:t>
            </a:r>
            <a:r>
              <a:rPr lang="en-US" altLang="zh-CN" sz="2900" b="1" u="sng" baseline="-25000">
                <a:solidFill>
                  <a:schemeClr val="accent3">
                    <a:lumMod val="50000"/>
                  </a:schemeClr>
                </a:solidFill>
                <a:latin typeface="Times New Roman" panose="02020603050405020304"/>
                <a:ea typeface="宋体" panose="02010600030101010101" pitchFamily="2" charset="-122"/>
              </a:rPr>
              <a:t>dad, </a:t>
            </a:r>
            <a:r>
              <a:rPr lang="zh-CN" altLang="en-US" sz="2900" b="1" u="sng" baseline="-25000">
                <a:solidFill>
                  <a:schemeClr val="accent3">
                    <a:lumMod val="50000"/>
                  </a:schemeClr>
                </a:solidFill>
                <a:latin typeface="Times New Roman" panose="02020603050405020304"/>
                <a:ea typeface="宋体" panose="02010600030101010101" pitchFamily="2" charset="-122"/>
              </a:rPr>
              <a:t>与第二段段首句中的</a:t>
            </a:r>
            <a:r>
              <a:rPr lang="en-US" altLang="zh-CN" sz="2900" b="1" u="sng" baseline="-25000">
                <a:solidFill>
                  <a:schemeClr val="accent3">
                    <a:lumMod val="50000"/>
                  </a:schemeClr>
                </a:solidFill>
                <a:latin typeface="Times New Roman" panose="02020603050405020304"/>
                <a:ea typeface="宋体" panose="02010600030101010101" pitchFamily="2" charset="-122"/>
              </a:rPr>
              <a:t>he</a:t>
            </a:r>
            <a:r>
              <a:rPr lang="zh-CN" altLang="en-US" sz="2900" b="1" u="sng" baseline="-25000">
                <a:solidFill>
                  <a:schemeClr val="accent3">
                    <a:lumMod val="50000"/>
                  </a:schemeClr>
                </a:solidFill>
                <a:latin typeface="Times New Roman" panose="02020603050405020304"/>
                <a:ea typeface="宋体" panose="02010600030101010101" pitchFamily="2" charset="-122"/>
              </a:rPr>
              <a:t>指代同一人，形成逻辑无缝衔接。）</a:t>
            </a:r>
            <a:endParaRPr lang="en-US" altLang="zh-CN" sz="2900" b="1" u="sng" baseline="-25000">
              <a:solidFill>
                <a:schemeClr val="accent3">
                  <a:lumMod val="50000"/>
                </a:schemeClr>
              </a:solidFill>
              <a:latin typeface="Times New Roman" panose="02020603050405020304"/>
              <a:ea typeface="Times New Roman" panose="02020603050405020304"/>
            </a:endParaRPr>
          </a:p>
          <a:p>
            <a:pPr marL="0" indent="209550" algn="l" defTabSz="266700">
              <a:spcBef>
                <a:spcPct val="0"/>
              </a:spcBef>
              <a:spcAft>
                <a:spcPct val="0"/>
              </a:spcAft>
            </a:pPr>
            <a:endParaRPr lang="en-US" altLang="zh-CN" sz="2900">
              <a:solidFill>
                <a:schemeClr val="accent3">
                  <a:lumMod val="50000"/>
                </a:schemeClr>
              </a:solidFill>
              <a:latin typeface="Times New Roman" panose="02020603050405020304"/>
              <a:ea typeface="Times New Roman" panose="02020603050405020304"/>
            </a:endParaRPr>
          </a:p>
          <a:p>
            <a:pPr marL="0" indent="0" algn="l" defTabSz="266700">
              <a:spcBef>
                <a:spcPct val="0"/>
              </a:spcBef>
              <a:spcAft>
                <a:spcPct val="0"/>
              </a:spcAft>
            </a:pPr>
            <a:r>
              <a:rPr lang="en-US" altLang="zh-CN" sz="2900">
                <a:solidFill>
                  <a:srgbClr val="4874CB"/>
                </a:solidFill>
                <a:latin typeface="Times New Roman" panose="02020603050405020304"/>
                <a:ea typeface="宋体" panose="02010600030101010101" pitchFamily="2" charset="-122"/>
              </a:rPr>
              <a:t>   </a:t>
            </a:r>
            <a:r>
              <a:rPr lang="en-US" altLang="zh-CN" sz="2900" i="1">
                <a:solidFill>
                  <a:srgbClr val="4874CB"/>
                </a:solidFill>
                <a:latin typeface="Times New Roman" panose="02020603050405020304"/>
                <a:ea typeface="宋体" panose="02010600030101010101" pitchFamily="2" charset="-122"/>
              </a:rPr>
              <a:t>There he was, just three people away</a:t>
            </a:r>
            <a:r>
              <a:rPr lang="en-US" altLang="zh-CN" sz="2900">
                <a:solidFill>
                  <a:srgbClr val="4874CB"/>
                </a:solidFill>
                <a:latin typeface="Times New Roman" panose="02020603050405020304"/>
                <a:ea typeface="宋体" panose="02010600030101010101" pitchFamily="2" charset="-122"/>
              </a:rPr>
              <a:t>. </a:t>
            </a:r>
            <a:r>
              <a:rPr lang="en-US" altLang="zh-CN" sz="2900" u="sng">
                <a:solidFill>
                  <a:srgbClr val="7030A0"/>
                </a:solidFill>
                <a:latin typeface="Times New Roman" panose="02020603050405020304"/>
                <a:ea typeface="Times New Roman" panose="02020603050405020304"/>
              </a:rPr>
              <a:t>Excitement mingled with happiness</a:t>
            </a:r>
            <a:r>
              <a:rPr lang="zh-CN" altLang="en-US" sz="2900" u="sng" baseline="-25000">
                <a:solidFill>
                  <a:srgbClr val="7030A0"/>
                </a:solidFill>
                <a:latin typeface="Times New Roman" panose="02020603050405020304"/>
                <a:ea typeface="宋体" panose="02010600030101010101" pitchFamily="2" charset="-122"/>
              </a:rPr>
              <a:t>（独立主格结构）</a:t>
            </a:r>
            <a:r>
              <a:rPr lang="en-US" altLang="zh-CN" sz="2900">
                <a:solidFill>
                  <a:srgbClr val="7030A0"/>
                </a:solidFill>
                <a:latin typeface="Times New Roman" panose="02020603050405020304"/>
                <a:ea typeface="Times New Roman" panose="02020603050405020304"/>
              </a:rPr>
              <a:t>, an upsurge of delight swept over me</a:t>
            </a:r>
            <a:r>
              <a:rPr lang="en-US" altLang="zh-CN" sz="2900" b="0">
                <a:solidFill>
                  <a:srgbClr val="7030A0"/>
                </a:solidFill>
                <a:latin typeface="Times New Roman" panose="02020603050405020304"/>
                <a:ea typeface="Times New Roman" panose="02020603050405020304"/>
              </a:rPr>
              <a:t>. In the crowd, I grasped at the large long- lost hand —the right watch, the right-colored ring with satisfaction.</a:t>
            </a:r>
            <a:r>
              <a:rPr lang="zh-CN" altLang="en-US" sz="2900" b="1" u="sng" baseline="-25000">
                <a:solidFill>
                  <a:srgbClr val="7030A0"/>
                </a:solidFill>
                <a:latin typeface="Times New Roman" panose="02020603050405020304"/>
                <a:ea typeface="宋体" panose="02010600030101010101" pitchFamily="2" charset="-122"/>
              </a:rPr>
              <a:t>（找到爸爸的心理描写与动作描写，自然生动）</a:t>
            </a:r>
            <a:r>
              <a:rPr lang="en-US" altLang="zh-CN" sz="2900" b="0" u="sng" baseline="-25000">
                <a:solidFill>
                  <a:srgbClr val="7030A0"/>
                </a:solidFill>
                <a:latin typeface="Times New Roman" panose="02020603050405020304"/>
                <a:ea typeface="Times New Roman" panose="02020603050405020304"/>
              </a:rPr>
              <a:t> </a:t>
            </a:r>
            <a:r>
              <a:rPr lang="en-US" altLang="zh-CN" sz="2900" b="0">
                <a:solidFill>
                  <a:srgbClr val="7030A0"/>
                </a:solidFill>
                <a:latin typeface="Times New Roman" panose="02020603050405020304"/>
                <a:ea typeface="Times New Roman" panose="02020603050405020304"/>
              </a:rPr>
              <a:t>.</a:t>
            </a:r>
            <a:r>
              <a:rPr lang="en-US" altLang="zh-CN" sz="2900" b="0">
                <a:solidFill>
                  <a:srgbClr val="000000"/>
                </a:solidFill>
                <a:latin typeface="Times New Roman" panose="02020603050405020304"/>
                <a:ea typeface="Times New Roman" panose="02020603050405020304"/>
              </a:rPr>
              <a:t>.....</a:t>
            </a:r>
            <a:r>
              <a:rPr lang="en-US" altLang="zh-CN" sz="2900" b="0">
                <a:solidFill>
                  <a:srgbClr val="CA9800"/>
                </a:solidFill>
                <a:latin typeface="Times New Roman" panose="02020603050405020304"/>
                <a:ea typeface="Times New Roman" panose="02020603050405020304"/>
              </a:rPr>
              <a:t>It was exactly that moment that I came into enlightenment that </a:t>
            </a:r>
            <a:r>
              <a:rPr lang="en-US" altLang="zh-CN" sz="2900" b="0" u="sng">
                <a:solidFill>
                  <a:srgbClr val="CA9800"/>
                </a:solidFill>
                <a:latin typeface="Times New Roman" panose="02020603050405020304"/>
                <a:ea typeface="Times New Roman" panose="02020603050405020304"/>
              </a:rPr>
              <a:t>China</a:t>
            </a:r>
            <a:r>
              <a:rPr lang="en-US" altLang="zh-CN" sz="2900" b="0">
                <a:solidFill>
                  <a:srgbClr val="CA9800"/>
                </a:solidFill>
                <a:latin typeface="Times New Roman" panose="02020603050405020304"/>
                <a:ea typeface="Times New Roman" panose="02020603050405020304"/>
              </a:rPr>
              <a:t> boasts not only splendid natural landscapes, but also </a:t>
            </a:r>
            <a:r>
              <a:rPr lang="en-US" altLang="zh-CN" sz="2900" b="0" u="sng">
                <a:solidFill>
                  <a:srgbClr val="CA9800"/>
                </a:solidFill>
                <a:latin typeface="Times New Roman" panose="02020603050405020304"/>
                <a:ea typeface="Times New Roman" panose="02020603050405020304"/>
              </a:rPr>
              <a:t>invaluable humanistic charm</a:t>
            </a:r>
            <a:r>
              <a:rPr lang="en-US" altLang="zh-CN" sz="2900" b="0">
                <a:solidFill>
                  <a:srgbClr val="CA9800"/>
                </a:solidFill>
                <a:latin typeface="Times New Roman" panose="02020603050405020304"/>
                <a:ea typeface="Times New Roman" panose="02020603050405020304"/>
              </a:rPr>
              <a:t>.</a:t>
            </a:r>
            <a:r>
              <a:rPr lang="zh-CN" altLang="en-US" sz="2900" b="1" u="sng" baseline="-25000">
                <a:solidFill>
                  <a:srgbClr val="CA9800"/>
                </a:solidFill>
                <a:latin typeface="Times New Roman" panose="02020603050405020304"/>
                <a:ea typeface="宋体" panose="02010600030101010101" pitchFamily="2" charset="-122"/>
              </a:rPr>
              <a:t>（突显中国的人文美，主题鲜明）</a:t>
            </a:r>
            <a:endParaRPr lang="zh-CN" altLang="en-US" sz="2900" b="1" u="sng" baseline="-25000">
              <a:solidFill>
                <a:srgbClr val="CA9800"/>
              </a:solidFill>
              <a:latin typeface="Times New Roman" panose="02020603050405020304"/>
              <a:ea typeface="宋体" panose="02010600030101010101" pitchFamily="2" charset="-122"/>
            </a:endParaRPr>
          </a:p>
        </p:txBody>
      </p:sp>
      <p:pic>
        <p:nvPicPr>
          <p:cNvPr id="7" name="图片 6" descr="logo横版 png"/>
          <p:cNvPicPr>
            <a:picLocks noChangeAspect="1"/>
          </p:cNvPicPr>
          <p:nvPr/>
        </p:nvPicPr>
        <p:blipFill>
          <a:blip r:embed="rId8"/>
          <a:stretch>
            <a:fillRect/>
          </a:stretch>
        </p:blipFill>
        <p:spPr>
          <a:xfrm>
            <a:off x="11477625" y="82550"/>
            <a:ext cx="608013" cy="642938"/>
          </a:xfrm>
          <a:prstGeom prst="rect">
            <a:avLst/>
          </a:prstGeom>
          <a:noFill/>
          <a:ln w="9525">
            <a:noFill/>
          </a:ln>
        </p:spPr>
      </p:pic>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stretch>
            <a:fillRect/>
          </a:stretch>
        </p:blipFill>
        <p:spPr>
          <a:xfrm>
            <a:off x="8948420" y="-33655"/>
            <a:ext cx="3308350" cy="1416685"/>
          </a:xfrm>
          <a:prstGeom prst="rect">
            <a:avLst/>
          </a:prstGeom>
        </p:spPr>
      </p:pic>
      <p:sp>
        <p:nvSpPr>
          <p:cNvPr id="2" name="出自【趣你的PPT】(微信:qunideppt)：最优质的PPT资源库"/>
          <p:cNvSpPr txBox="1"/>
          <p:nvPr>
            <p:custDataLst>
              <p:tags r:id="rId2"/>
            </p:custDataLst>
          </p:nvPr>
        </p:nvSpPr>
        <p:spPr>
          <a:xfrm>
            <a:off x="984250" y="165735"/>
            <a:ext cx="10053955" cy="542290"/>
          </a:xfrm>
          <a:prstGeom prst="rect">
            <a:avLst/>
          </a:prstGeom>
          <a:noFill/>
        </p:spPr>
        <p:txBody>
          <a:bodyPr wrap="square" rtlCol="0">
            <a:noAutofit/>
          </a:bodyPr>
          <a:lstStyle/>
          <a:p>
            <a:pPr fontAlgn="ctr">
              <a:lnSpc>
                <a:spcPct val="110000"/>
              </a:lnSpc>
            </a:pPr>
            <a:r>
              <a:rPr lang="en-US" altLang="zh-CN" sz="2400" b="1" dirty="0">
                <a:solidFill>
                  <a:srgbClr val="0070C0"/>
                </a:solidFill>
                <a:latin typeface="微软雅黑" panose="020B0503020204020204" charset="-122"/>
                <a:ea typeface="微软雅黑" panose="020B0503020204020204" charset="-122"/>
              </a:rPr>
              <a:t>“</a:t>
            </a:r>
            <a:r>
              <a:rPr lang="zh-CN" altLang="en-US" sz="2400" b="1" dirty="0">
                <a:solidFill>
                  <a:srgbClr val="0070C0"/>
                </a:solidFill>
                <a:latin typeface="微软雅黑" panose="020B0503020204020204" charset="-122"/>
                <a:ea typeface="微软雅黑" panose="020B0503020204020204" charset="-122"/>
              </a:rPr>
              <a:t>冲突</a:t>
            </a:r>
            <a:r>
              <a:rPr lang="en-US" altLang="zh-CN" sz="2400" b="1" dirty="0">
                <a:solidFill>
                  <a:srgbClr val="0070C0"/>
                </a:solidFill>
                <a:latin typeface="微软雅黑" panose="020B0503020204020204" charset="-122"/>
                <a:ea typeface="微软雅黑" panose="020B0503020204020204" charset="-122"/>
              </a:rPr>
              <a:t>-</a:t>
            </a:r>
            <a:r>
              <a:rPr lang="zh-CN" altLang="en-US" sz="2400" b="1" dirty="0">
                <a:solidFill>
                  <a:srgbClr val="0070C0"/>
                </a:solidFill>
                <a:latin typeface="微软雅黑" panose="020B0503020204020204" charset="-122"/>
                <a:ea typeface="微软雅黑" panose="020B0503020204020204" charset="-122"/>
              </a:rPr>
              <a:t>解决</a:t>
            </a:r>
            <a:r>
              <a:rPr lang="en-US" altLang="zh-CN" sz="2400" b="1" dirty="0">
                <a:solidFill>
                  <a:srgbClr val="0070C0"/>
                </a:solidFill>
                <a:latin typeface="微软雅黑" panose="020B0503020204020204" charset="-122"/>
                <a:ea typeface="微软雅黑" panose="020B0503020204020204" charset="-122"/>
              </a:rPr>
              <a:t>”</a:t>
            </a:r>
            <a:r>
              <a:rPr lang="zh-CN" altLang="en-US" sz="2400" b="1" dirty="0">
                <a:solidFill>
                  <a:srgbClr val="0070C0"/>
                </a:solidFill>
                <a:latin typeface="微软雅黑" panose="020B0503020204020204" charset="-122"/>
                <a:ea typeface="微软雅黑" panose="020B0503020204020204" charset="-122"/>
              </a:rPr>
              <a:t>的闭环模式</a:t>
            </a:r>
            <a:r>
              <a:rPr lang="en-US" altLang="zh-CN" sz="2400" b="1" dirty="0">
                <a:solidFill>
                  <a:srgbClr val="0070C0"/>
                </a:solidFill>
                <a:latin typeface="微软雅黑" panose="020B0503020204020204" charset="-122"/>
                <a:ea typeface="微软雅黑" panose="020B0503020204020204" charset="-122"/>
              </a:rPr>
              <a:t>+“</a:t>
            </a:r>
            <a:r>
              <a:rPr lang="zh-CN" altLang="en-US" sz="2400" b="1" dirty="0">
                <a:solidFill>
                  <a:srgbClr val="0070C0"/>
                </a:solidFill>
                <a:latin typeface="微软雅黑" panose="020B0503020204020204" charset="-122"/>
                <a:ea typeface="微软雅黑" panose="020B0503020204020204" charset="-122"/>
              </a:rPr>
              <a:t>思维</a:t>
            </a:r>
            <a:r>
              <a:rPr lang="en-US" altLang="zh-CN" sz="2400" b="1" dirty="0">
                <a:solidFill>
                  <a:srgbClr val="0070C0"/>
                </a:solidFill>
                <a:latin typeface="微软雅黑" panose="020B0503020204020204" charset="-122"/>
                <a:ea typeface="微软雅黑" panose="020B0503020204020204" charset="-122"/>
              </a:rPr>
              <a:t>-</a:t>
            </a:r>
            <a:r>
              <a:rPr lang="zh-CN" altLang="en-US" sz="2400" b="1" dirty="0">
                <a:solidFill>
                  <a:srgbClr val="0070C0"/>
                </a:solidFill>
                <a:latin typeface="微软雅黑" panose="020B0503020204020204" charset="-122"/>
                <a:ea typeface="微软雅黑" panose="020B0503020204020204" charset="-122"/>
              </a:rPr>
              <a:t>语言</a:t>
            </a:r>
            <a:r>
              <a:rPr lang="en-US" altLang="zh-CN" sz="2400" b="1" dirty="0">
                <a:solidFill>
                  <a:srgbClr val="0070C0"/>
                </a:solidFill>
                <a:latin typeface="微软雅黑" panose="020B0503020204020204" charset="-122"/>
                <a:ea typeface="微软雅黑" panose="020B0503020204020204" charset="-122"/>
              </a:rPr>
              <a:t>-</a:t>
            </a:r>
            <a:r>
              <a:rPr lang="zh-CN" altLang="en-US" sz="2400" b="1" dirty="0">
                <a:solidFill>
                  <a:srgbClr val="0070C0"/>
                </a:solidFill>
                <a:latin typeface="微软雅黑" panose="020B0503020204020204" charset="-122"/>
                <a:ea typeface="微软雅黑" panose="020B0503020204020204" charset="-122"/>
              </a:rPr>
              <a:t>思想</a:t>
            </a:r>
            <a:r>
              <a:rPr lang="en-US" altLang="zh-CN" sz="2400" b="1" dirty="0">
                <a:solidFill>
                  <a:srgbClr val="0070C0"/>
                </a:solidFill>
                <a:latin typeface="微软雅黑" panose="020B0503020204020204" charset="-122"/>
                <a:ea typeface="微软雅黑" panose="020B0503020204020204" charset="-122"/>
              </a:rPr>
              <a:t>”</a:t>
            </a:r>
            <a:r>
              <a:rPr lang="zh-CN" altLang="en-US" sz="2400" b="1" dirty="0">
                <a:solidFill>
                  <a:srgbClr val="0070C0"/>
                </a:solidFill>
                <a:latin typeface="微软雅黑" panose="020B0503020204020204" charset="-122"/>
                <a:ea typeface="微软雅黑" panose="020B0503020204020204" charset="-122"/>
              </a:rPr>
              <a:t>三维写作指导</a:t>
            </a:r>
            <a:r>
              <a:rPr sz="2400" b="1" dirty="0">
                <a:solidFill>
                  <a:srgbClr val="0070C0"/>
                </a:solidFill>
                <a:latin typeface="微软雅黑" panose="020B0503020204020204" charset="-122"/>
                <a:ea typeface="微软雅黑" panose="020B0503020204020204" charset="-122"/>
              </a:rPr>
              <a:t>：</a:t>
            </a:r>
            <a:endParaRPr sz="2400" b="1" dirty="0">
              <a:solidFill>
                <a:srgbClr val="0070C0"/>
              </a:solidFill>
              <a:latin typeface="微软雅黑" panose="020B0503020204020204" charset="-122"/>
              <a:ea typeface="微软雅黑" panose="020B0503020204020204" charset="-122"/>
            </a:endParaRPr>
          </a:p>
        </p:txBody>
      </p:sp>
      <p:cxnSp>
        <p:nvCxnSpPr>
          <p:cNvPr id="10" name="直接连接符 9"/>
          <p:cNvCxnSpPr/>
          <p:nvPr/>
        </p:nvCxnSpPr>
        <p:spPr>
          <a:xfrm>
            <a:off x="1588" y="750283"/>
            <a:ext cx="12192000" cy="0"/>
          </a:xfrm>
          <a:prstGeom prst="line">
            <a:avLst/>
          </a:prstGeom>
          <a:noFill/>
          <a:ln w="12700" cap="flat" cmpd="sng" algn="ctr">
            <a:solidFill>
              <a:srgbClr val="0070C0"/>
            </a:solidFill>
            <a:prstDash val="solid"/>
            <a:miter lim="800000"/>
          </a:ln>
          <a:effectLst/>
        </p:spPr>
      </p:cxnSp>
      <p:sp>
        <p:nvSpPr>
          <p:cNvPr id="5" name="矩形 4"/>
          <p:cNvSpPr/>
          <p:nvPr/>
        </p:nvSpPr>
        <p:spPr>
          <a:xfrm>
            <a:off x="1588" y="6670716"/>
            <a:ext cx="12192000" cy="194645"/>
          </a:xfrm>
          <a:prstGeom prst="rect">
            <a:avLst/>
          </a:prstGeom>
          <a:solidFill>
            <a:srgbClr val="0070C0"/>
          </a:solidFill>
          <a:ln w="12700" cap="flat" cmpd="sng" algn="ctr">
            <a:noFill/>
            <a:prstDash val="solid"/>
            <a:miter lim="800000"/>
          </a:ln>
          <a:effectLst/>
        </p:spPr>
        <p:txBody>
          <a:bodyPr rtlCol="0" anchor="ctr"/>
          <a:p>
            <a:pPr algn="ctr"/>
            <a:endParaRPr lang="zh-CN" altLang="en-US" dirty="0">
              <a:solidFill>
                <a:srgbClr val="44546A">
                  <a:lumMod val="60000"/>
                  <a:lumOff val="40000"/>
                </a:srgbClr>
              </a:solidFill>
              <a:latin typeface="Arial" panose="020B0604020202020204" pitchFamily="34" charset="0"/>
              <a:ea typeface="微软雅黑" panose="020B0503020204020204" charset="-122"/>
            </a:endParaRPr>
          </a:p>
        </p:txBody>
      </p:sp>
      <p:pic>
        <p:nvPicPr>
          <p:cNvPr id="6" name="图片 5"/>
          <p:cNvPicPr/>
          <p:nvPr/>
        </p:nvPicPr>
        <p:blipFill>
          <a:blip r:embed="rId3"/>
          <a:stretch>
            <a:fillRect/>
          </a:stretch>
        </p:blipFill>
        <p:spPr>
          <a:xfrm>
            <a:off x="0" y="6591935"/>
            <a:ext cx="708025" cy="287655"/>
          </a:xfrm>
          <a:prstGeom prst="rect">
            <a:avLst/>
          </a:prstGeom>
        </p:spPr>
      </p:pic>
      <p:sp>
        <p:nvSpPr>
          <p:cNvPr id="3" name="文本框 2"/>
          <p:cNvSpPr txBox="1"/>
          <p:nvPr/>
        </p:nvSpPr>
        <p:spPr>
          <a:xfrm>
            <a:off x="880110" y="6614795"/>
            <a:ext cx="3183890" cy="306705"/>
          </a:xfrm>
          <a:prstGeom prst="rect">
            <a:avLst/>
          </a:prstGeom>
          <a:noFill/>
        </p:spPr>
        <p:txBody>
          <a:bodyPr wrap="square" rtlCol="0" anchor="t">
            <a:spAutoFit/>
          </a:bodyPr>
          <a:p>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浙江强基联盟</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2025</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年</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10</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月高三联考</a:t>
            </a:r>
            <a:endParaRPr lang="zh-CN" altLang="en-US" sz="1400" b="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220980" y="728345"/>
            <a:ext cx="11741785" cy="5990590"/>
          </a:xfrm>
          <a:prstGeom prst="rect">
            <a:avLst/>
          </a:prstGeom>
        </p:spPr>
        <p:txBody>
          <a:bodyPr wrap="square">
            <a:spAutoFit/>
          </a:bodyPr>
          <a:p>
            <a:pPr indent="152400" algn="just" defTabSz="266700" fontAlgn="auto">
              <a:lnSpc>
                <a:spcPts val="2300"/>
              </a:lnSpc>
              <a:spcBef>
                <a:spcPct val="0"/>
              </a:spcBef>
              <a:spcAft>
                <a:spcPct val="0"/>
              </a:spcAft>
            </a:pPr>
            <a:r>
              <a:rPr lang="zh-CN" altLang="en-US" sz="2000" b="1">
                <a:solidFill>
                  <a:srgbClr val="0070C0"/>
                </a:solidFill>
                <a:latin typeface="微软雅黑" panose="020B0503020204020204" charset="-122"/>
                <a:ea typeface="微软雅黑" panose="020B0503020204020204" charset="-122"/>
                <a:cs typeface="微软雅黑" panose="020B0503020204020204" charset="-122"/>
              </a:rPr>
              <a:t>一、</a:t>
            </a:r>
            <a:r>
              <a:rPr lang="en-US" altLang="zh-CN" sz="2000" b="1">
                <a:solidFill>
                  <a:srgbClr val="0070C0"/>
                </a:solidFill>
                <a:latin typeface="微软雅黑" panose="020B0503020204020204" charset="-122"/>
                <a:ea typeface="微软雅黑" panose="020B0503020204020204" charset="-122"/>
                <a:cs typeface="微软雅黑" panose="020B0503020204020204" charset="-122"/>
              </a:rPr>
              <a:t>“</a:t>
            </a:r>
            <a:r>
              <a:rPr lang="zh-CN" altLang="en-US" sz="2000" b="1">
                <a:solidFill>
                  <a:srgbClr val="0070C0"/>
                </a:solidFill>
                <a:latin typeface="微软雅黑" panose="020B0503020204020204" charset="-122"/>
                <a:ea typeface="微软雅黑" panose="020B0503020204020204" charset="-122"/>
                <a:cs typeface="微软雅黑" panose="020B0503020204020204" charset="-122"/>
              </a:rPr>
              <a:t>冲突</a:t>
            </a:r>
            <a:r>
              <a:rPr lang="en-US" altLang="zh-CN" sz="2000" b="1">
                <a:solidFill>
                  <a:srgbClr val="0070C0"/>
                </a:solidFill>
                <a:latin typeface="微软雅黑" panose="020B0503020204020204" charset="-122"/>
                <a:ea typeface="微软雅黑" panose="020B0503020204020204" charset="-122"/>
                <a:cs typeface="微软雅黑" panose="020B0503020204020204" charset="-122"/>
              </a:rPr>
              <a:t>-</a:t>
            </a:r>
            <a:r>
              <a:rPr lang="zh-CN" altLang="en-US" sz="2000" b="1">
                <a:solidFill>
                  <a:srgbClr val="0070C0"/>
                </a:solidFill>
                <a:latin typeface="微软雅黑" panose="020B0503020204020204" charset="-122"/>
                <a:ea typeface="微软雅黑" panose="020B0503020204020204" charset="-122"/>
                <a:cs typeface="微软雅黑" panose="020B0503020204020204" charset="-122"/>
              </a:rPr>
              <a:t>解决</a:t>
            </a:r>
            <a:r>
              <a:rPr lang="en-US" altLang="zh-CN" sz="2000" b="1">
                <a:solidFill>
                  <a:srgbClr val="0070C0"/>
                </a:solidFill>
                <a:latin typeface="微软雅黑" panose="020B0503020204020204" charset="-122"/>
                <a:ea typeface="微软雅黑" panose="020B0503020204020204" charset="-122"/>
                <a:cs typeface="微软雅黑" panose="020B0503020204020204" charset="-122"/>
              </a:rPr>
              <a:t>”</a:t>
            </a:r>
            <a:r>
              <a:rPr lang="zh-CN" altLang="en-US" sz="2000" b="1">
                <a:solidFill>
                  <a:srgbClr val="0070C0"/>
                </a:solidFill>
                <a:latin typeface="微软雅黑" panose="020B0503020204020204" charset="-122"/>
                <a:ea typeface="微软雅黑" panose="020B0503020204020204" charset="-122"/>
                <a:cs typeface="微软雅黑" panose="020B0503020204020204" charset="-122"/>
              </a:rPr>
              <a:t>的闭环模式：</a:t>
            </a:r>
            <a:endParaRPr lang="zh-CN" altLang="en-US" sz="2000">
              <a:solidFill>
                <a:srgbClr val="FF0000"/>
              </a:solidFill>
              <a:latin typeface="宋体" panose="02010600030101010101" pitchFamily="2" charset="-122"/>
              <a:ea typeface="宋体" panose="02010600030101010101" pitchFamily="2" charset="-122"/>
            </a:endParaRPr>
          </a:p>
          <a:p>
            <a:pPr indent="152400" algn="just" defTabSz="266700" fontAlgn="auto">
              <a:lnSpc>
                <a:spcPts val="2300"/>
              </a:lnSpc>
              <a:spcBef>
                <a:spcPct val="0"/>
              </a:spcBef>
              <a:spcAft>
                <a:spcPct val="0"/>
              </a:spcAft>
            </a:pPr>
            <a:r>
              <a:rPr lang="en-US" altLang="zh-CN" sz="2000">
                <a:solidFill>
                  <a:srgbClr val="FF0000"/>
                </a:solidFill>
                <a:latin typeface="宋体" panose="02010600030101010101" pitchFamily="2" charset="-122"/>
                <a:ea typeface="宋体" panose="02010600030101010101" pitchFamily="2" charset="-122"/>
              </a:rPr>
              <a:t>   </a:t>
            </a:r>
            <a:r>
              <a:rPr lang="zh-CN" altLang="en-US" sz="2000">
                <a:solidFill>
                  <a:srgbClr val="FF0000"/>
                </a:solidFill>
                <a:latin typeface="宋体" panose="02010600030101010101" pitchFamily="2" charset="-122"/>
                <a:ea typeface="宋体" panose="02010600030101010101" pitchFamily="2" charset="-122"/>
              </a:rPr>
              <a:t>下午离园时，</a:t>
            </a:r>
            <a:r>
              <a:rPr lang="zh-CN" altLang="en-US" sz="2000">
                <a:solidFill>
                  <a:srgbClr val="FF0000"/>
                </a:solidFill>
                <a:latin typeface="Times New Roman" panose="02020603050405020304"/>
                <a:ea typeface="宋体" panose="02010600030101010101" pitchFamily="2" charset="-122"/>
              </a:rPr>
              <a:t>“</a:t>
            </a:r>
            <a:r>
              <a:rPr lang="zh-CN" altLang="en-US" sz="2000">
                <a:solidFill>
                  <a:srgbClr val="FF0000"/>
                </a:solidFill>
                <a:latin typeface="宋体" panose="02010600030101010101" pitchFamily="2" charset="-122"/>
                <a:ea typeface="宋体" panose="02010600030101010101" pitchFamily="2" charset="-122"/>
              </a:rPr>
              <a:t>我</a:t>
            </a:r>
            <a:r>
              <a:rPr lang="zh-CN" altLang="en-US" sz="2000">
                <a:solidFill>
                  <a:srgbClr val="FF0000"/>
                </a:solidFill>
                <a:latin typeface="Times New Roman" panose="02020603050405020304"/>
                <a:ea typeface="宋体" panose="02010600030101010101" pitchFamily="2" charset="-122"/>
              </a:rPr>
              <a:t>”</a:t>
            </a:r>
            <a:r>
              <a:rPr lang="zh-CN" altLang="en-US" sz="2000">
                <a:solidFill>
                  <a:srgbClr val="FF0000"/>
                </a:solidFill>
                <a:latin typeface="宋体" panose="02010600030101010101" pitchFamily="2" charset="-122"/>
                <a:ea typeface="宋体" panose="02010600030101010101" pitchFamily="2" charset="-122"/>
              </a:rPr>
              <a:t>因人群拥挤牵错了手。 直接引出续写的核心任务：解决“失散”危机，</a:t>
            </a:r>
            <a:r>
              <a:rPr lang="zh-CN" altLang="en-US" sz="2000">
                <a:solidFill>
                  <a:srgbClr val="FF0000"/>
                </a:solidFill>
                <a:latin typeface="宋体" panose="02010600030101010101" pitchFamily="2" charset="-122"/>
                <a:ea typeface="宋体" panose="02010600030101010101" pitchFamily="2" charset="-122"/>
                <a:sym typeface="+mn-ea"/>
              </a:rPr>
              <a:t>以“失散—寻找—团聚”为核心逻辑，</a:t>
            </a:r>
            <a:r>
              <a:rPr lang="zh-CN" altLang="en-US" sz="2000">
                <a:solidFill>
                  <a:srgbClr val="FF0000"/>
                </a:solidFill>
                <a:latin typeface="宋体" panose="02010600030101010101" pitchFamily="2" charset="-122"/>
                <a:ea typeface="宋体" panose="02010600030101010101" pitchFamily="2" charset="-122"/>
              </a:rPr>
              <a:t>完成故事闭环。</a:t>
            </a:r>
            <a:endParaRPr lang="zh-CN" altLang="en-US" sz="2000">
              <a:solidFill>
                <a:srgbClr val="FF0000"/>
              </a:solidFill>
              <a:latin typeface="宋体" panose="02010600030101010101" pitchFamily="2" charset="-122"/>
              <a:ea typeface="宋体" panose="02010600030101010101" pitchFamily="2" charset="-122"/>
            </a:endParaRPr>
          </a:p>
          <a:p>
            <a:pPr indent="152400" algn="just" defTabSz="266700" fontAlgn="auto">
              <a:lnSpc>
                <a:spcPts val="2300"/>
              </a:lnSpc>
              <a:spcBef>
                <a:spcPct val="0"/>
              </a:spcBef>
              <a:spcAft>
                <a:spcPct val="0"/>
              </a:spcAft>
            </a:pPr>
            <a:r>
              <a:rPr lang="zh-CN" altLang="en-US" sz="2000" b="1">
                <a:solidFill>
                  <a:srgbClr val="0070C0"/>
                </a:solidFill>
                <a:latin typeface="微软雅黑" panose="020B0503020204020204" charset="-122"/>
                <a:ea typeface="微软雅黑" panose="020B0503020204020204" charset="-122"/>
                <a:cs typeface="微软雅黑" panose="020B0503020204020204" charset="-122"/>
              </a:rPr>
              <a:t>二、</a:t>
            </a:r>
            <a:r>
              <a:rPr lang="en-US" altLang="zh-CN" sz="2000" b="1">
                <a:solidFill>
                  <a:srgbClr val="0070C0"/>
                </a:solidFill>
                <a:latin typeface="微软雅黑" panose="020B0503020204020204" charset="-122"/>
                <a:ea typeface="微软雅黑" panose="020B0503020204020204" charset="-122"/>
                <a:cs typeface="微软雅黑" panose="020B0503020204020204" charset="-122"/>
              </a:rPr>
              <a:t>“</a:t>
            </a:r>
            <a:r>
              <a:rPr lang="zh-CN" altLang="en-US" sz="2000" b="1">
                <a:solidFill>
                  <a:srgbClr val="0070C0"/>
                </a:solidFill>
                <a:latin typeface="微软雅黑" panose="020B0503020204020204" charset="-122"/>
                <a:ea typeface="微软雅黑" panose="020B0503020204020204" charset="-122"/>
                <a:cs typeface="微软雅黑" panose="020B0503020204020204" charset="-122"/>
              </a:rPr>
              <a:t>思维</a:t>
            </a:r>
            <a:r>
              <a:rPr lang="en-US" altLang="zh-CN" sz="2000" b="1">
                <a:solidFill>
                  <a:srgbClr val="0070C0"/>
                </a:solidFill>
                <a:latin typeface="微软雅黑" panose="020B0503020204020204" charset="-122"/>
                <a:ea typeface="微软雅黑" panose="020B0503020204020204" charset="-122"/>
                <a:cs typeface="微软雅黑" panose="020B0503020204020204" charset="-122"/>
              </a:rPr>
              <a:t>-</a:t>
            </a:r>
            <a:r>
              <a:rPr lang="zh-CN" altLang="en-US" sz="2000" b="1">
                <a:solidFill>
                  <a:srgbClr val="0070C0"/>
                </a:solidFill>
                <a:latin typeface="微软雅黑" panose="020B0503020204020204" charset="-122"/>
                <a:ea typeface="微软雅黑" panose="020B0503020204020204" charset="-122"/>
                <a:cs typeface="微软雅黑" panose="020B0503020204020204" charset="-122"/>
              </a:rPr>
              <a:t>语言</a:t>
            </a:r>
            <a:r>
              <a:rPr lang="en-US" altLang="zh-CN" sz="2000" b="1">
                <a:solidFill>
                  <a:srgbClr val="0070C0"/>
                </a:solidFill>
                <a:latin typeface="微软雅黑" panose="020B0503020204020204" charset="-122"/>
                <a:ea typeface="微软雅黑" panose="020B0503020204020204" charset="-122"/>
                <a:cs typeface="微软雅黑" panose="020B0503020204020204" charset="-122"/>
              </a:rPr>
              <a:t>-</a:t>
            </a:r>
            <a:r>
              <a:rPr lang="zh-CN" altLang="en-US" sz="2000" b="1">
                <a:solidFill>
                  <a:srgbClr val="0070C0"/>
                </a:solidFill>
                <a:latin typeface="微软雅黑" panose="020B0503020204020204" charset="-122"/>
                <a:ea typeface="微软雅黑" panose="020B0503020204020204" charset="-122"/>
                <a:cs typeface="微软雅黑" panose="020B0503020204020204" charset="-122"/>
              </a:rPr>
              <a:t>思想</a:t>
            </a:r>
            <a:r>
              <a:rPr lang="en-US" altLang="zh-CN" sz="2000" b="1">
                <a:solidFill>
                  <a:srgbClr val="0070C0"/>
                </a:solidFill>
                <a:latin typeface="微软雅黑" panose="020B0503020204020204" charset="-122"/>
                <a:ea typeface="微软雅黑" panose="020B0503020204020204" charset="-122"/>
                <a:cs typeface="微软雅黑" panose="020B0503020204020204" charset="-122"/>
              </a:rPr>
              <a:t>”</a:t>
            </a:r>
            <a:r>
              <a:rPr lang="zh-CN" altLang="en-US" sz="2000" b="1">
                <a:solidFill>
                  <a:srgbClr val="0070C0"/>
                </a:solidFill>
                <a:latin typeface="微软雅黑" panose="020B0503020204020204" charset="-122"/>
                <a:ea typeface="微软雅黑" panose="020B0503020204020204" charset="-122"/>
                <a:cs typeface="微软雅黑" panose="020B0503020204020204" charset="-122"/>
              </a:rPr>
              <a:t>三维写作指导：</a:t>
            </a:r>
            <a:endParaRPr lang="zh-CN" altLang="en-US" sz="2000" b="1">
              <a:solidFill>
                <a:srgbClr val="0070C0"/>
              </a:solidFill>
              <a:latin typeface="微软雅黑" panose="020B0503020204020204" charset="-122"/>
              <a:ea typeface="微软雅黑" panose="020B0503020204020204" charset="-122"/>
              <a:cs typeface="微软雅黑" panose="020B0503020204020204" charset="-122"/>
            </a:endParaRPr>
          </a:p>
          <a:p>
            <a:pPr indent="152400" algn="just" defTabSz="266700" fontAlgn="auto">
              <a:lnSpc>
                <a:spcPts val="2300"/>
              </a:lnSpc>
              <a:spcBef>
                <a:spcPct val="0"/>
              </a:spcBef>
              <a:spcAft>
                <a:spcPct val="0"/>
              </a:spcAft>
            </a:pPr>
            <a:r>
              <a:rPr lang="en-US" altLang="zh-CN" sz="2000" b="1">
                <a:solidFill>
                  <a:srgbClr val="FF0000"/>
                </a:solidFill>
                <a:latin typeface="Times New Roman" panose="02020603050405020304"/>
                <a:ea typeface="Times New Roman" panose="02020603050405020304"/>
              </a:rPr>
              <a:t>1. </a:t>
            </a:r>
            <a:r>
              <a:rPr lang="zh-CN" altLang="en-US" sz="2000" b="1">
                <a:solidFill>
                  <a:srgbClr val="FF0000"/>
                </a:solidFill>
                <a:latin typeface="Times New Roman" panose="02020603050405020304"/>
                <a:ea typeface="宋体" panose="02010600030101010101" pitchFamily="2" charset="-122"/>
              </a:rPr>
              <a:t>情节逻辑：</a:t>
            </a:r>
            <a:endParaRPr lang="zh-CN" altLang="en-US" sz="2000" b="1">
              <a:solidFill>
                <a:srgbClr val="FF0000"/>
              </a:solidFill>
              <a:latin typeface="Times New Roman" panose="02020603050405020304"/>
              <a:ea typeface="宋体" panose="02010600030101010101" pitchFamily="2" charset="-122"/>
            </a:endParaRPr>
          </a:p>
          <a:p>
            <a:pPr indent="152400" algn="just" defTabSz="266700" fontAlgn="auto">
              <a:lnSpc>
                <a:spcPts val="2300"/>
              </a:lnSpc>
              <a:spcBef>
                <a:spcPct val="0"/>
              </a:spcBef>
              <a:spcAft>
                <a:spcPct val="0"/>
              </a:spcAft>
            </a:pPr>
            <a:r>
              <a:rPr lang="en-US" altLang="zh-CN" sz="2000" b="0">
                <a:latin typeface="Times New Roman" panose="02020603050405020304"/>
                <a:ea typeface="Times New Roman" panose="02020603050405020304"/>
              </a:rPr>
              <a:t>- </a:t>
            </a:r>
            <a:r>
              <a:rPr lang="zh-CN" altLang="en-US" sz="2000" b="0">
                <a:latin typeface="Times New Roman" panose="02020603050405020304"/>
                <a:ea typeface="宋体" panose="02010600030101010101" pitchFamily="2" charset="-122"/>
              </a:rPr>
              <a:t>开篇（</a:t>
            </a:r>
            <a:r>
              <a:rPr lang="en-US" altLang="zh-CN" sz="2000" b="0">
                <a:latin typeface="Times New Roman" panose="02020603050405020304"/>
                <a:ea typeface="Times New Roman" panose="02020603050405020304"/>
              </a:rPr>
              <a:t>My blood turned to ice.</a:t>
            </a:r>
            <a:r>
              <a:rPr lang="zh-CN" altLang="en-US" sz="2000" b="0">
                <a:latin typeface="Times New Roman" panose="02020603050405020304"/>
                <a:ea typeface="宋体" panose="02010600030101010101" pitchFamily="2" charset="-122"/>
              </a:rPr>
              <a:t>）：立刻渲染“失散”的恐慌感，通过动作（如“松开手、颤抖、哭喊”）、心理（如“大脑空白、心跳骤停”）描写强化紧张氛围。</a:t>
            </a:r>
            <a:endParaRPr lang="zh-CN" altLang="en-US" sz="2000" b="0">
              <a:latin typeface="Times New Roman" panose="02020603050405020304"/>
              <a:ea typeface="宋体" panose="02010600030101010101" pitchFamily="2" charset="-122"/>
            </a:endParaRPr>
          </a:p>
          <a:p>
            <a:pPr indent="152400" algn="just" defTabSz="266700" fontAlgn="auto">
              <a:lnSpc>
                <a:spcPts val="2300"/>
              </a:lnSpc>
              <a:spcBef>
                <a:spcPct val="0"/>
              </a:spcBef>
              <a:spcAft>
                <a:spcPct val="0"/>
              </a:spcAft>
            </a:pPr>
            <a:r>
              <a:rPr lang="en-US" altLang="zh-CN" sz="2000" b="0">
                <a:latin typeface="Times New Roman" panose="02020603050405020304"/>
                <a:ea typeface="Times New Roman" panose="02020603050405020304"/>
              </a:rPr>
              <a:t>- </a:t>
            </a:r>
            <a:r>
              <a:rPr lang="zh-CN" altLang="en-US" sz="2000" b="0">
                <a:latin typeface="Times New Roman" panose="02020603050405020304"/>
                <a:ea typeface="宋体" panose="02010600030101010101" pitchFamily="2" charset="-122"/>
              </a:rPr>
              <a:t>发展（</a:t>
            </a:r>
            <a:r>
              <a:rPr lang="en-US" altLang="zh-CN" sz="2000" b="0">
                <a:latin typeface="Times New Roman" panose="02020603050405020304"/>
                <a:ea typeface="Times New Roman" panose="02020603050405020304"/>
              </a:rPr>
              <a:t>There he was, just three people away.</a:t>
            </a:r>
            <a:r>
              <a:rPr lang="zh-CN" altLang="en-US" sz="2000" b="0">
                <a:latin typeface="Times New Roman" panose="02020603050405020304"/>
                <a:ea typeface="宋体" panose="02010600030101010101" pitchFamily="2" charset="-122"/>
              </a:rPr>
              <a:t>）：设计“团聚”的合理路径，可借助陌生人帮助（如热心中国游客、景区工作人员）、相机的照片、自身记忆（如记得父母约定的集合点）推进情节，避免“凭空出现父母”的突兀感。</a:t>
            </a:r>
            <a:endParaRPr lang="zh-CN" altLang="en-US" sz="2000" b="0">
              <a:latin typeface="Times New Roman" panose="02020603050405020304"/>
              <a:ea typeface="宋体" panose="02010600030101010101" pitchFamily="2" charset="-122"/>
            </a:endParaRPr>
          </a:p>
          <a:p>
            <a:pPr indent="152400" algn="just" defTabSz="266700" fontAlgn="auto">
              <a:lnSpc>
                <a:spcPts val="2300"/>
              </a:lnSpc>
              <a:spcBef>
                <a:spcPct val="0"/>
              </a:spcBef>
              <a:spcAft>
                <a:spcPct val="0"/>
              </a:spcAft>
            </a:pPr>
            <a:r>
              <a:rPr lang="en-US" altLang="zh-CN" sz="2000" b="0">
                <a:latin typeface="Times New Roman" panose="02020603050405020304"/>
                <a:ea typeface="Times New Roman" panose="02020603050405020304"/>
              </a:rPr>
              <a:t>- </a:t>
            </a:r>
            <a:r>
              <a:rPr lang="zh-CN" altLang="en-US" sz="2000" b="0">
                <a:latin typeface="Times New Roman" panose="02020603050405020304"/>
                <a:ea typeface="宋体" panose="02010600030101010101" pitchFamily="2" charset="-122"/>
              </a:rPr>
              <a:t>结尾：团聚后可加入“对紫禁城的新感悟”（如历史与人文温暖的结合），升华主题。</a:t>
            </a:r>
            <a:endParaRPr lang="zh-CN" altLang="en-US" sz="2000" b="0">
              <a:latin typeface="Times New Roman" panose="02020603050405020304"/>
              <a:ea typeface="宋体" panose="02010600030101010101" pitchFamily="2" charset="-122"/>
            </a:endParaRPr>
          </a:p>
          <a:p>
            <a:pPr indent="152400" algn="just" defTabSz="266700" fontAlgn="auto">
              <a:lnSpc>
                <a:spcPts val="2300"/>
              </a:lnSpc>
              <a:spcBef>
                <a:spcPct val="0"/>
              </a:spcBef>
              <a:spcAft>
                <a:spcPct val="0"/>
              </a:spcAft>
            </a:pPr>
            <a:r>
              <a:rPr lang="en-US" altLang="zh-CN" sz="2000" b="1">
                <a:solidFill>
                  <a:srgbClr val="FF0000"/>
                </a:solidFill>
                <a:latin typeface="Times New Roman" panose="02020603050405020304"/>
                <a:ea typeface="Times New Roman" panose="02020603050405020304"/>
              </a:rPr>
              <a:t>2. </a:t>
            </a:r>
            <a:r>
              <a:rPr lang="zh-CN" altLang="en-US" sz="2000" b="1">
                <a:solidFill>
                  <a:srgbClr val="FF0000"/>
                </a:solidFill>
                <a:latin typeface="Times New Roman" panose="02020603050405020304"/>
                <a:ea typeface="宋体" panose="02010600030101010101" pitchFamily="2" charset="-122"/>
              </a:rPr>
              <a:t>人物塑造：</a:t>
            </a:r>
            <a:endParaRPr lang="zh-CN" altLang="en-US" sz="2000" b="1">
              <a:solidFill>
                <a:srgbClr val="FF0000"/>
              </a:solidFill>
              <a:latin typeface="Times New Roman" panose="02020603050405020304"/>
              <a:ea typeface="宋体" panose="02010600030101010101" pitchFamily="2" charset="-122"/>
            </a:endParaRPr>
          </a:p>
          <a:p>
            <a:pPr indent="152400" algn="just" defTabSz="266700" fontAlgn="auto">
              <a:lnSpc>
                <a:spcPts val="2300"/>
              </a:lnSpc>
              <a:spcBef>
                <a:spcPct val="0"/>
              </a:spcBef>
              <a:spcAft>
                <a:spcPct val="0"/>
              </a:spcAft>
            </a:pPr>
            <a:r>
              <a:rPr lang="en-US" altLang="zh-CN" sz="2000" b="0">
                <a:latin typeface="Times New Roman" panose="02020603050405020304"/>
                <a:ea typeface="Times New Roman" panose="02020603050405020304"/>
              </a:rPr>
              <a:t>- </a:t>
            </a:r>
            <a:r>
              <a:rPr lang="zh-CN" altLang="en-US" sz="2000" b="0">
                <a:latin typeface="Times New Roman" panose="02020603050405020304"/>
                <a:ea typeface="宋体" panose="02010600030101010101" pitchFamily="2" charset="-122"/>
              </a:rPr>
              <a:t>“我”（儿童视角）：保持</a:t>
            </a:r>
            <a:r>
              <a:rPr lang="en-US" altLang="zh-CN" sz="2000" b="0">
                <a:latin typeface="Times New Roman" panose="02020603050405020304"/>
                <a:ea typeface="Times New Roman" panose="02020603050405020304"/>
              </a:rPr>
              <a:t>10</a:t>
            </a:r>
            <a:r>
              <a:rPr lang="zh-CN" altLang="en-US" sz="2000" b="0">
                <a:latin typeface="Times New Roman" panose="02020603050405020304"/>
                <a:ea typeface="宋体" panose="02010600030101010101" pitchFamily="2" charset="-122"/>
              </a:rPr>
              <a:t>岁孩子的胆怯与依赖，比如“因害怕而攥紧衣角”“找到父母后扑进怀里”。</a:t>
            </a:r>
            <a:endParaRPr lang="zh-CN" altLang="en-US" sz="2000" b="0">
              <a:latin typeface="Times New Roman" panose="02020603050405020304"/>
              <a:ea typeface="宋体" panose="02010600030101010101" pitchFamily="2" charset="-122"/>
            </a:endParaRPr>
          </a:p>
          <a:p>
            <a:pPr indent="152400" algn="just" defTabSz="266700" fontAlgn="auto">
              <a:lnSpc>
                <a:spcPts val="2300"/>
              </a:lnSpc>
              <a:spcBef>
                <a:spcPct val="0"/>
              </a:spcBef>
              <a:spcAft>
                <a:spcPct val="0"/>
              </a:spcAft>
            </a:pPr>
            <a:r>
              <a:rPr lang="en-US" altLang="zh-CN" sz="2000" b="0">
                <a:latin typeface="Times New Roman" panose="02020603050405020304"/>
                <a:ea typeface="Times New Roman" panose="02020603050405020304"/>
              </a:rPr>
              <a:t>- </a:t>
            </a:r>
            <a:r>
              <a:rPr lang="zh-CN" altLang="en-US" sz="2000" b="0">
                <a:latin typeface="Times New Roman" panose="02020603050405020304"/>
                <a:ea typeface="宋体" panose="02010600030101010101" pitchFamily="2" charset="-122"/>
              </a:rPr>
              <a:t>父母：体现担忧与疼爱，比如“父亲额头的汗珠”“母亲哽咽的声音”。</a:t>
            </a:r>
            <a:endParaRPr lang="zh-CN" altLang="en-US" sz="2000" b="0">
              <a:latin typeface="Times New Roman" panose="02020603050405020304"/>
              <a:ea typeface="宋体" panose="02010600030101010101" pitchFamily="2" charset="-122"/>
            </a:endParaRPr>
          </a:p>
          <a:p>
            <a:pPr indent="152400" algn="just" defTabSz="266700" fontAlgn="auto">
              <a:lnSpc>
                <a:spcPts val="2300"/>
              </a:lnSpc>
              <a:spcBef>
                <a:spcPct val="0"/>
              </a:spcBef>
              <a:spcAft>
                <a:spcPct val="0"/>
              </a:spcAft>
            </a:pPr>
            <a:r>
              <a:rPr lang="en-US" altLang="zh-CN" sz="2000" b="0">
                <a:latin typeface="Times New Roman" panose="02020603050405020304"/>
                <a:ea typeface="Times New Roman" panose="02020603050405020304"/>
              </a:rPr>
              <a:t>- </a:t>
            </a:r>
            <a:r>
              <a:rPr lang="zh-CN" altLang="en-US" sz="2000" b="1" u="sng">
                <a:solidFill>
                  <a:srgbClr val="0070C0"/>
                </a:solidFill>
                <a:latin typeface="Times New Roman" panose="02020603050405020304"/>
                <a:ea typeface="宋体" panose="02010600030101010101" pitchFamily="2" charset="-122"/>
              </a:rPr>
              <a:t>不可或缺的角色（中国人的援助）</a:t>
            </a:r>
            <a:r>
              <a:rPr lang="zh-CN" altLang="en-US" sz="2000" b="0">
                <a:latin typeface="Times New Roman" panose="02020603050405020304"/>
                <a:ea typeface="宋体" panose="02010600030101010101" pitchFamily="2" charset="-122"/>
              </a:rPr>
              <a:t>：陌生人需友善</a:t>
            </a:r>
            <a:r>
              <a:rPr lang="zh-CN" altLang="en-US" sz="2000">
                <a:latin typeface="Times New Roman" panose="02020603050405020304"/>
                <a:ea typeface="宋体" panose="02010600030101010101" pitchFamily="2" charset="-122"/>
                <a:sym typeface="+mn-ea"/>
              </a:rPr>
              <a:t>机智，</a:t>
            </a:r>
            <a:r>
              <a:rPr lang="zh-CN" altLang="en-US" sz="2000" b="0">
                <a:latin typeface="Times New Roman" panose="02020603050405020304"/>
                <a:ea typeface="宋体" panose="02010600030101010101" pitchFamily="2" charset="-122"/>
              </a:rPr>
              <a:t>有礼节，通过“蹲下平视”“轻声安慰”，</a:t>
            </a:r>
            <a:r>
              <a:rPr lang="en-US" altLang="zh-CN" sz="2000" b="0">
                <a:latin typeface="Times New Roman" panose="02020603050405020304"/>
                <a:ea typeface="宋体" panose="02010600030101010101" pitchFamily="2" charset="-122"/>
              </a:rPr>
              <a:t>“</a:t>
            </a:r>
            <a:r>
              <a:rPr lang="zh-CN" altLang="en-US" sz="2000" b="0">
                <a:latin typeface="Times New Roman" panose="02020603050405020304"/>
                <a:ea typeface="宋体" panose="02010600030101010101" pitchFamily="2" charset="-122"/>
              </a:rPr>
              <a:t>广播寻人</a:t>
            </a:r>
            <a:r>
              <a:rPr lang="en-US" altLang="zh-CN" sz="2000" b="0">
                <a:latin typeface="Times New Roman" panose="02020603050405020304"/>
                <a:ea typeface="宋体" panose="02010600030101010101" pitchFamily="2" charset="-122"/>
              </a:rPr>
              <a:t>”</a:t>
            </a:r>
            <a:r>
              <a:rPr lang="zh-CN" altLang="en-US" sz="2000" b="0">
                <a:latin typeface="Times New Roman" panose="02020603050405020304"/>
                <a:ea typeface="宋体" panose="02010600030101010101" pitchFamily="2" charset="-122"/>
              </a:rPr>
              <a:t>等细节塑造。</a:t>
            </a:r>
            <a:endParaRPr lang="zh-CN" altLang="en-US" sz="2000" b="0">
              <a:latin typeface="Times New Roman" panose="02020603050405020304"/>
              <a:ea typeface="宋体" panose="02010600030101010101" pitchFamily="2" charset="-122"/>
            </a:endParaRPr>
          </a:p>
          <a:p>
            <a:pPr indent="152400" algn="just" defTabSz="266700" fontAlgn="auto">
              <a:lnSpc>
                <a:spcPts val="2300"/>
              </a:lnSpc>
              <a:spcBef>
                <a:spcPct val="0"/>
              </a:spcBef>
              <a:spcAft>
                <a:spcPct val="0"/>
              </a:spcAft>
            </a:pPr>
            <a:r>
              <a:rPr lang="en-US" altLang="zh-CN" sz="2000" b="1">
                <a:solidFill>
                  <a:srgbClr val="FF0000"/>
                </a:solidFill>
                <a:latin typeface="Times New Roman" panose="02020603050405020304"/>
                <a:ea typeface="Times New Roman" panose="02020603050405020304"/>
              </a:rPr>
              <a:t>3. </a:t>
            </a:r>
            <a:r>
              <a:rPr lang="zh-CN" altLang="en-US" sz="2000" b="1">
                <a:solidFill>
                  <a:srgbClr val="FF0000"/>
                </a:solidFill>
                <a:latin typeface="Times New Roman" panose="02020603050405020304"/>
                <a:ea typeface="宋体" panose="02010600030101010101" pitchFamily="2" charset="-122"/>
              </a:rPr>
              <a:t>语言风格：</a:t>
            </a:r>
            <a:endParaRPr lang="zh-CN" altLang="en-US" sz="2000" b="1">
              <a:solidFill>
                <a:srgbClr val="FF0000"/>
              </a:solidFill>
              <a:latin typeface="Times New Roman" panose="02020603050405020304"/>
              <a:ea typeface="宋体" panose="02010600030101010101" pitchFamily="2" charset="-122"/>
            </a:endParaRPr>
          </a:p>
          <a:p>
            <a:pPr indent="152400" algn="just" defTabSz="266700" fontAlgn="auto">
              <a:lnSpc>
                <a:spcPts val="2300"/>
              </a:lnSpc>
              <a:spcBef>
                <a:spcPct val="0"/>
              </a:spcBef>
              <a:spcAft>
                <a:spcPct val="0"/>
              </a:spcAft>
            </a:pPr>
            <a:r>
              <a:rPr lang="en-US" altLang="zh-CN" sz="2000" b="0">
                <a:latin typeface="Times New Roman" panose="02020603050405020304"/>
                <a:ea typeface="Times New Roman" panose="02020603050405020304"/>
              </a:rPr>
              <a:t>- </a:t>
            </a:r>
            <a:r>
              <a:rPr lang="zh-CN" altLang="en-US" sz="2000" b="0">
                <a:latin typeface="Times New Roman" panose="02020603050405020304"/>
                <a:ea typeface="宋体" panose="02010600030101010101" pitchFamily="2" charset="-122"/>
              </a:rPr>
              <a:t>复刻原文的诗意描写，如将人群比作“潮水”，将失散的自己比作“迷宫里的小蚂蚁”。</a:t>
            </a:r>
            <a:endParaRPr lang="zh-CN" altLang="en-US" sz="2000" b="0">
              <a:latin typeface="Times New Roman" panose="02020603050405020304"/>
              <a:ea typeface="宋体" panose="02010600030101010101" pitchFamily="2" charset="-122"/>
            </a:endParaRPr>
          </a:p>
          <a:p>
            <a:pPr indent="152400" algn="just" defTabSz="266700" fontAlgn="auto">
              <a:lnSpc>
                <a:spcPts val="2300"/>
              </a:lnSpc>
              <a:spcBef>
                <a:spcPct val="0"/>
              </a:spcBef>
              <a:spcAft>
                <a:spcPct val="0"/>
              </a:spcAft>
            </a:pPr>
            <a:r>
              <a:rPr lang="en-US" altLang="zh-CN" sz="2000" b="0">
                <a:latin typeface="Times New Roman" panose="02020603050405020304"/>
                <a:ea typeface="Times New Roman" panose="02020603050405020304"/>
              </a:rPr>
              <a:t>- </a:t>
            </a:r>
            <a:r>
              <a:rPr lang="zh-CN" altLang="en-US" sz="2000" b="0">
                <a:latin typeface="Times New Roman" panose="02020603050405020304"/>
                <a:ea typeface="宋体" panose="02010600030101010101" pitchFamily="2" charset="-122"/>
              </a:rPr>
              <a:t>运用感官细节（视觉：红墙金瓦；听觉：人群喧嚣；触觉：大理石的冰凉），增强画面感。</a:t>
            </a:r>
            <a:endParaRPr lang="zh-CN" altLang="en-US" sz="2000" b="0">
              <a:latin typeface="Times New Roman" panose="02020603050405020304"/>
              <a:ea typeface="宋体" panose="02010600030101010101" pitchFamily="2" charset="-122"/>
            </a:endParaRPr>
          </a:p>
        </p:txBody>
      </p:sp>
      <p:pic>
        <p:nvPicPr>
          <p:cNvPr id="8" name="图片 7"/>
          <p:cNvPicPr/>
          <p:nvPr/>
        </p:nvPicPr>
        <p:blipFill>
          <a:blip r:embed="rId3"/>
          <a:stretch>
            <a:fillRect/>
          </a:stretch>
        </p:blipFill>
        <p:spPr>
          <a:xfrm>
            <a:off x="127000" y="6718935"/>
            <a:ext cx="708025" cy="287655"/>
          </a:xfrm>
          <a:prstGeom prst="rect">
            <a:avLst/>
          </a:prstGeom>
        </p:spPr>
      </p:pic>
      <p:grpSp>
        <p:nvGrpSpPr>
          <p:cNvPr id="26" name="组合 25"/>
          <p:cNvGrpSpPr/>
          <p:nvPr/>
        </p:nvGrpSpPr>
        <p:grpSpPr>
          <a:xfrm>
            <a:off x="0" y="6614795"/>
            <a:ext cx="12192000" cy="428625"/>
            <a:chOff x="0" y="6615399"/>
            <a:chExt cx="12287885" cy="489107"/>
          </a:xfrm>
        </p:grpSpPr>
        <p:pic>
          <p:nvPicPr>
            <p:cNvPr id="25" name="图片 24"/>
            <p:cNvPicPr>
              <a:picLocks noChangeAspect="1"/>
            </p:cNvPicPr>
            <p:nvPr/>
          </p:nvPicPr>
          <p:blipFill rotWithShape="1">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a:xfrm>
              <a:off x="10160000" y="6615399"/>
              <a:ext cx="2127885" cy="489107"/>
            </a:xfrm>
            <a:prstGeom prst="rect">
              <a:avLst/>
            </a:prstGeom>
          </p:spPr>
        </p:pic>
        <p:pic>
          <p:nvPicPr>
            <p:cNvPr id="24" name="图片 23"/>
            <p:cNvPicPr>
              <a:picLocks noChangeAspect="1"/>
            </p:cNvPicPr>
            <p:nvPr/>
          </p:nvPicPr>
          <p:blipFill rotWithShape="1">
            <a:blip r:embed="rId6">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a:xfrm flipH="1">
              <a:off x="0" y="6615399"/>
              <a:ext cx="10160000" cy="489107"/>
            </a:xfrm>
            <a:prstGeom prst="rect">
              <a:avLst/>
            </a:prstGeom>
          </p:spPr>
        </p:pic>
      </p:grpSp>
      <p:sp>
        <p:nvSpPr>
          <p:cNvPr id="9" name="文本框 8"/>
          <p:cNvSpPr txBox="1"/>
          <p:nvPr/>
        </p:nvSpPr>
        <p:spPr>
          <a:xfrm>
            <a:off x="783590" y="6614795"/>
            <a:ext cx="3183890" cy="306705"/>
          </a:xfrm>
          <a:prstGeom prst="rect">
            <a:avLst/>
          </a:prstGeom>
          <a:noFill/>
        </p:spPr>
        <p:txBody>
          <a:bodyPr wrap="square" rtlCol="0" anchor="t">
            <a:spAutoFit/>
          </a:bodyPr>
          <a:p>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浙江强基联盟</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2025</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年</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10</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月高三联考</a:t>
            </a:r>
            <a:endParaRPr lang="zh-CN" altLang="en-US" sz="1400" b="1">
              <a:solidFill>
                <a:srgbClr val="FFFFFF"/>
              </a:solidFill>
              <a:latin typeface="微软雅黑" panose="020B0503020204020204" charset="-122"/>
              <a:ea typeface="微软雅黑" panose="020B0503020204020204" charset="-122"/>
              <a:cs typeface="微软雅黑" panose="020B0503020204020204" charset="-122"/>
            </a:endParaRPr>
          </a:p>
        </p:txBody>
      </p:sp>
      <p:pic>
        <p:nvPicPr>
          <p:cNvPr id="13" name="图片 12"/>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flipH="1">
            <a:off x="1905" y="-64770"/>
            <a:ext cx="1499235" cy="1101090"/>
          </a:xfrm>
          <a:prstGeom prst="rect">
            <a:avLst/>
          </a:prstGeom>
        </p:spPr>
      </p:pic>
      <p:pic>
        <p:nvPicPr>
          <p:cNvPr id="4" name="图片 6" descr="logo横版 png"/>
          <p:cNvPicPr>
            <a:picLocks noChangeAspect="1"/>
          </p:cNvPicPr>
          <p:nvPr/>
        </p:nvPicPr>
        <p:blipFill>
          <a:blip r:embed="rId8"/>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出自【趣你的PPT】(微信:qunideppt)：最优质的PPT资源库"/>
          <p:cNvSpPr txBox="1"/>
          <p:nvPr>
            <p:custDataLst>
              <p:tags r:id="rId1"/>
            </p:custDataLst>
          </p:nvPr>
        </p:nvSpPr>
        <p:spPr>
          <a:xfrm>
            <a:off x="984250" y="165735"/>
            <a:ext cx="10053955" cy="542290"/>
          </a:xfrm>
          <a:prstGeom prst="rect">
            <a:avLst/>
          </a:prstGeom>
          <a:noFill/>
        </p:spPr>
        <p:txBody>
          <a:bodyPr wrap="square" rtlCol="0">
            <a:noAutofit/>
          </a:bodyPr>
          <a:lstStyle/>
          <a:p>
            <a:pPr fontAlgn="ctr">
              <a:lnSpc>
                <a:spcPct val="110000"/>
              </a:lnSpc>
            </a:pPr>
            <a:r>
              <a:rPr lang="zh-CN" altLang="en-US" sz="2400" b="1" dirty="0">
                <a:solidFill>
                  <a:srgbClr val="0070C0"/>
                </a:solidFill>
                <a:latin typeface="微软雅黑" panose="020B0503020204020204" charset="-122"/>
                <a:ea typeface="微软雅黑" panose="020B0503020204020204" charset="-122"/>
              </a:rPr>
              <a:t>容易踩坑误区：</a:t>
            </a:r>
            <a:endParaRPr lang="zh-CN" altLang="en-US" sz="2400" b="1" dirty="0">
              <a:solidFill>
                <a:srgbClr val="0070C0"/>
              </a:solidFill>
              <a:latin typeface="微软雅黑" panose="020B0503020204020204" charset="-122"/>
              <a:ea typeface="微软雅黑" panose="020B0503020204020204" charset="-122"/>
            </a:endParaRPr>
          </a:p>
        </p:txBody>
      </p:sp>
      <p:cxnSp>
        <p:nvCxnSpPr>
          <p:cNvPr id="10" name="直接连接符 9"/>
          <p:cNvCxnSpPr/>
          <p:nvPr/>
        </p:nvCxnSpPr>
        <p:spPr>
          <a:xfrm>
            <a:off x="1588" y="750283"/>
            <a:ext cx="12192000" cy="0"/>
          </a:xfrm>
          <a:prstGeom prst="line">
            <a:avLst/>
          </a:prstGeom>
          <a:noFill/>
          <a:ln w="12700" cap="flat" cmpd="sng" algn="ctr">
            <a:solidFill>
              <a:srgbClr val="0070C0"/>
            </a:solidFill>
            <a:prstDash val="solid"/>
            <a:miter lim="800000"/>
          </a:ln>
          <a:effectLst/>
        </p:spPr>
      </p:cxnSp>
      <p:sp>
        <p:nvSpPr>
          <p:cNvPr id="5" name="矩形 4"/>
          <p:cNvSpPr/>
          <p:nvPr/>
        </p:nvSpPr>
        <p:spPr>
          <a:xfrm>
            <a:off x="1588" y="6670716"/>
            <a:ext cx="12192000" cy="194645"/>
          </a:xfrm>
          <a:prstGeom prst="rect">
            <a:avLst/>
          </a:prstGeom>
          <a:solidFill>
            <a:srgbClr val="0070C0"/>
          </a:solidFill>
          <a:ln w="12700" cap="flat" cmpd="sng" algn="ctr">
            <a:noFill/>
            <a:prstDash val="solid"/>
            <a:miter lim="800000"/>
          </a:ln>
          <a:effectLst/>
        </p:spPr>
        <p:txBody>
          <a:bodyPr rtlCol="0" anchor="ctr"/>
          <a:p>
            <a:pPr algn="ctr"/>
            <a:endParaRPr lang="zh-CN" altLang="en-US" dirty="0">
              <a:solidFill>
                <a:srgbClr val="44546A">
                  <a:lumMod val="60000"/>
                  <a:lumOff val="40000"/>
                </a:srgbClr>
              </a:solidFill>
              <a:latin typeface="Arial" panose="020B0604020202020204" pitchFamily="34" charset="0"/>
              <a:ea typeface="微软雅黑" panose="020B0503020204020204" charset="-122"/>
            </a:endParaRPr>
          </a:p>
        </p:txBody>
      </p:sp>
      <p:pic>
        <p:nvPicPr>
          <p:cNvPr id="6" name="图片 5"/>
          <p:cNvPicPr/>
          <p:nvPr/>
        </p:nvPicPr>
        <p:blipFill>
          <a:blip r:embed="rId2"/>
          <a:stretch>
            <a:fillRect/>
          </a:stretch>
        </p:blipFill>
        <p:spPr>
          <a:xfrm>
            <a:off x="0" y="6591935"/>
            <a:ext cx="708025" cy="287655"/>
          </a:xfrm>
          <a:prstGeom prst="rect">
            <a:avLst/>
          </a:prstGeom>
        </p:spPr>
      </p:pic>
      <p:sp>
        <p:nvSpPr>
          <p:cNvPr id="3" name="文本框 2"/>
          <p:cNvSpPr txBox="1"/>
          <p:nvPr/>
        </p:nvSpPr>
        <p:spPr>
          <a:xfrm>
            <a:off x="880110" y="6614795"/>
            <a:ext cx="3183890" cy="306705"/>
          </a:xfrm>
          <a:prstGeom prst="rect">
            <a:avLst/>
          </a:prstGeom>
          <a:noFill/>
        </p:spPr>
        <p:txBody>
          <a:bodyPr wrap="square" rtlCol="0" anchor="t">
            <a:spAutoFit/>
          </a:bodyPr>
          <a:p>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浙江强基联盟</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2025</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年</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10</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月高三联考</a:t>
            </a:r>
            <a:endParaRPr lang="zh-CN" altLang="en-US" sz="1400" b="1">
              <a:solidFill>
                <a:srgbClr val="FFFFFF"/>
              </a:solidFill>
              <a:latin typeface="微软雅黑" panose="020B0503020204020204" charset="-122"/>
              <a:ea typeface="微软雅黑" panose="020B0503020204020204" charset="-122"/>
              <a:cs typeface="微软雅黑" panose="020B0503020204020204" charset="-122"/>
            </a:endParaRPr>
          </a:p>
        </p:txBody>
      </p:sp>
      <p:pic>
        <p:nvPicPr>
          <p:cNvPr id="8" name="图片 7"/>
          <p:cNvPicPr/>
          <p:nvPr/>
        </p:nvPicPr>
        <p:blipFill>
          <a:blip r:embed="rId2"/>
          <a:stretch>
            <a:fillRect/>
          </a:stretch>
        </p:blipFill>
        <p:spPr>
          <a:xfrm>
            <a:off x="127000" y="6718935"/>
            <a:ext cx="708025" cy="287655"/>
          </a:xfrm>
          <a:prstGeom prst="rect">
            <a:avLst/>
          </a:prstGeom>
        </p:spPr>
      </p:pic>
      <p:grpSp>
        <p:nvGrpSpPr>
          <p:cNvPr id="26" name="组合 25"/>
          <p:cNvGrpSpPr/>
          <p:nvPr/>
        </p:nvGrpSpPr>
        <p:grpSpPr>
          <a:xfrm>
            <a:off x="0" y="6614795"/>
            <a:ext cx="12192000" cy="428625"/>
            <a:chOff x="0" y="6615399"/>
            <a:chExt cx="12287885" cy="489107"/>
          </a:xfrm>
        </p:grpSpPr>
        <p:pic>
          <p:nvPicPr>
            <p:cNvPr id="25" name="图片 24"/>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a:xfrm>
              <a:off x="10160000" y="6615399"/>
              <a:ext cx="2127885" cy="489107"/>
            </a:xfrm>
            <a:prstGeom prst="rect">
              <a:avLst/>
            </a:prstGeom>
          </p:spPr>
        </p:pic>
        <p:pic>
          <p:nvPicPr>
            <p:cNvPr id="24" name="图片 23"/>
            <p:cNvPicPr>
              <a:picLocks noChangeAspect="1"/>
            </p:cNvPicPr>
            <p:nvPr/>
          </p:nvPicPr>
          <p:blipFill rotWithShape="1">
            <a:blip r:embed="rId5">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a:xfrm flipH="1">
              <a:off x="0" y="6615399"/>
              <a:ext cx="10160000" cy="489107"/>
            </a:xfrm>
            <a:prstGeom prst="rect">
              <a:avLst/>
            </a:prstGeom>
          </p:spPr>
        </p:pic>
      </p:grpSp>
      <p:sp>
        <p:nvSpPr>
          <p:cNvPr id="9" name="文本框 8"/>
          <p:cNvSpPr txBox="1"/>
          <p:nvPr/>
        </p:nvSpPr>
        <p:spPr>
          <a:xfrm>
            <a:off x="783590" y="6614795"/>
            <a:ext cx="3183890" cy="306705"/>
          </a:xfrm>
          <a:prstGeom prst="rect">
            <a:avLst/>
          </a:prstGeom>
          <a:noFill/>
        </p:spPr>
        <p:txBody>
          <a:bodyPr wrap="square" rtlCol="0" anchor="t">
            <a:spAutoFit/>
          </a:bodyPr>
          <a:p>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浙江强基联盟</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2025</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年</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10</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月高三联考</a:t>
            </a:r>
            <a:endParaRPr lang="zh-CN" altLang="en-US" sz="1400" b="1">
              <a:solidFill>
                <a:srgbClr val="FFFFFF"/>
              </a:solidFill>
              <a:latin typeface="微软雅黑" panose="020B0503020204020204" charset="-122"/>
              <a:ea typeface="微软雅黑" panose="020B0503020204020204" charset="-122"/>
              <a:cs typeface="微软雅黑" panose="020B0503020204020204" charset="-122"/>
            </a:endParaRPr>
          </a:p>
        </p:txBody>
      </p:sp>
      <p:pic>
        <p:nvPicPr>
          <p:cNvPr id="13" name="图片 12"/>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flipH="1">
            <a:off x="1905" y="-64770"/>
            <a:ext cx="1499235" cy="1101090"/>
          </a:xfrm>
          <a:prstGeom prst="rect">
            <a:avLst/>
          </a:prstGeom>
        </p:spPr>
      </p:pic>
      <p:grpSp>
        <p:nvGrpSpPr>
          <p:cNvPr id="43" name="组合 42"/>
          <p:cNvGrpSpPr/>
          <p:nvPr/>
        </p:nvGrpSpPr>
        <p:grpSpPr>
          <a:xfrm flipH="1" flipV="1">
            <a:off x="6891687" y="-40348"/>
            <a:ext cx="5894819" cy="3163507"/>
            <a:chOff x="-538359" y="4208160"/>
            <a:chExt cx="5577749" cy="2692400"/>
          </a:xfrm>
        </p:grpSpPr>
        <p:grpSp>
          <p:nvGrpSpPr>
            <p:cNvPr id="49" name="组合 48"/>
            <p:cNvGrpSpPr/>
            <p:nvPr/>
          </p:nvGrpSpPr>
          <p:grpSpPr>
            <a:xfrm>
              <a:off x="-16242" y="4208160"/>
              <a:ext cx="1587409" cy="2692400"/>
              <a:chOff x="-16242" y="4208160"/>
              <a:chExt cx="1587409" cy="2692400"/>
            </a:xfrm>
          </p:grpSpPr>
          <p:pic>
            <p:nvPicPr>
              <p:cNvPr id="69" name="图片 68"/>
              <p:cNvPicPr>
                <a:picLocks noChangeAspect="1"/>
              </p:cNvPicPr>
              <p:nvPr/>
            </p:nvPicPr>
            <p:blipFill rotWithShape="1">
              <a:blip r:embed="rId7"/>
              <a:srcRect/>
              <a:stretch>
                <a:fillRect/>
              </a:stretch>
            </p:blipFill>
            <p:spPr>
              <a:xfrm>
                <a:off x="-16242" y="4208160"/>
                <a:ext cx="1587409" cy="2692400"/>
              </a:xfrm>
              <a:prstGeom prst="rect">
                <a:avLst/>
              </a:prstGeom>
            </p:spPr>
          </p:pic>
          <p:pic>
            <p:nvPicPr>
              <p:cNvPr id="72" name="图片 71"/>
              <p:cNvPicPr>
                <a:picLocks noChangeAspect="1"/>
              </p:cNvPicPr>
              <p:nvPr/>
            </p:nvPicPr>
            <p:blipFill rotWithShape="1">
              <a:blip r:embed="rId8"/>
              <a:srcRect/>
              <a:stretch>
                <a:fillRect/>
              </a:stretch>
            </p:blipFill>
            <p:spPr>
              <a:xfrm>
                <a:off x="-7629" y="4972484"/>
                <a:ext cx="1271049" cy="1924143"/>
              </a:xfrm>
              <a:prstGeom prst="rect">
                <a:avLst/>
              </a:prstGeom>
            </p:spPr>
          </p:pic>
        </p:grpSp>
        <p:grpSp>
          <p:nvGrpSpPr>
            <p:cNvPr id="50" name="组合 49"/>
            <p:cNvGrpSpPr/>
            <p:nvPr/>
          </p:nvGrpSpPr>
          <p:grpSpPr>
            <a:xfrm>
              <a:off x="-538359" y="5296301"/>
              <a:ext cx="5577749" cy="1595547"/>
              <a:chOff x="-538359" y="5296301"/>
              <a:chExt cx="5577749" cy="1595547"/>
            </a:xfrm>
          </p:grpSpPr>
          <p:pic>
            <p:nvPicPr>
              <p:cNvPr id="51" name="图片 50"/>
              <p:cNvPicPr>
                <a:picLocks noChangeAspect="1"/>
              </p:cNvPicPr>
              <p:nvPr/>
            </p:nvPicPr>
            <p:blipFill rotWithShape="1">
              <a:blip r:embed="rId9"/>
              <a:srcRect l="-10069"/>
              <a:stretch>
                <a:fillRect/>
              </a:stretch>
            </p:blipFill>
            <p:spPr>
              <a:xfrm>
                <a:off x="1905824" y="6099207"/>
                <a:ext cx="3133566" cy="780515"/>
              </a:xfrm>
              <a:prstGeom prst="rect">
                <a:avLst/>
              </a:prstGeom>
            </p:spPr>
          </p:pic>
          <p:grpSp>
            <p:nvGrpSpPr>
              <p:cNvPr id="52" name="组合 51"/>
              <p:cNvGrpSpPr/>
              <p:nvPr/>
            </p:nvGrpSpPr>
            <p:grpSpPr>
              <a:xfrm>
                <a:off x="536423" y="5296301"/>
                <a:ext cx="3573013" cy="1595547"/>
                <a:chOff x="604135" y="5331733"/>
                <a:chExt cx="3505091" cy="1565217"/>
              </a:xfrm>
            </p:grpSpPr>
            <p:pic>
              <p:nvPicPr>
                <p:cNvPr id="57" name="图片 56"/>
                <p:cNvPicPr>
                  <a:picLocks noChangeAspect="1"/>
                </p:cNvPicPr>
                <p:nvPr/>
              </p:nvPicPr>
              <p:blipFill rotWithShape="1">
                <a:blip r:embed="rId10"/>
                <a:srcRect/>
                <a:stretch>
                  <a:fillRect/>
                </a:stretch>
              </p:blipFill>
              <p:spPr>
                <a:xfrm flipH="1">
                  <a:off x="1416826" y="5334965"/>
                  <a:ext cx="2692400" cy="1561985"/>
                </a:xfrm>
                <a:prstGeom prst="rect">
                  <a:avLst/>
                </a:prstGeom>
              </p:spPr>
            </p:pic>
            <p:pic>
              <p:nvPicPr>
                <p:cNvPr id="68" name="图片 67"/>
                <p:cNvPicPr>
                  <a:picLocks noChangeAspect="1"/>
                </p:cNvPicPr>
                <p:nvPr/>
              </p:nvPicPr>
              <p:blipFill rotWithShape="1">
                <a:blip r:embed="rId10"/>
                <a:srcRect/>
                <a:stretch>
                  <a:fillRect/>
                </a:stretch>
              </p:blipFill>
              <p:spPr>
                <a:xfrm>
                  <a:off x="604135" y="5331733"/>
                  <a:ext cx="2692400" cy="1561985"/>
                </a:xfrm>
                <a:prstGeom prst="rect">
                  <a:avLst/>
                </a:prstGeom>
              </p:spPr>
            </p:pic>
          </p:grpSp>
          <p:pic>
            <p:nvPicPr>
              <p:cNvPr id="53" name="图片 52"/>
              <p:cNvPicPr>
                <a:picLocks noChangeAspect="1"/>
              </p:cNvPicPr>
              <p:nvPr/>
            </p:nvPicPr>
            <p:blipFill rotWithShape="1">
              <a:blip r:embed="rId11"/>
              <a:srcRect l="-10069"/>
              <a:stretch>
                <a:fillRect/>
              </a:stretch>
            </p:blipFill>
            <p:spPr>
              <a:xfrm>
                <a:off x="-538359" y="6106751"/>
                <a:ext cx="2963503" cy="780515"/>
              </a:xfrm>
              <a:prstGeom prst="rect">
                <a:avLst/>
              </a:prstGeom>
            </p:spPr>
          </p:pic>
          <p:pic>
            <p:nvPicPr>
              <p:cNvPr id="54" name="图片 53"/>
              <p:cNvPicPr>
                <a:picLocks noChangeAspect="1"/>
              </p:cNvPicPr>
              <p:nvPr/>
            </p:nvPicPr>
            <p:blipFill rotWithShape="1">
              <a:blip r:embed="rId12"/>
              <a:srcRect/>
              <a:stretch>
                <a:fillRect/>
              </a:stretch>
            </p:blipFill>
            <p:spPr>
              <a:xfrm>
                <a:off x="4303" y="5874113"/>
                <a:ext cx="1885008" cy="997500"/>
              </a:xfrm>
              <a:prstGeom prst="rect">
                <a:avLst/>
              </a:prstGeom>
            </p:spPr>
          </p:pic>
        </p:grpSp>
      </p:grpSp>
      <p:grpSp>
        <p:nvGrpSpPr>
          <p:cNvPr id="88" name="组合 87"/>
          <p:cNvGrpSpPr/>
          <p:nvPr/>
        </p:nvGrpSpPr>
        <p:grpSpPr>
          <a:xfrm flipH="1" flipV="1">
            <a:off x="9066126" y="2288479"/>
            <a:ext cx="3164381" cy="1385921"/>
            <a:chOff x="-36744" y="5375159"/>
            <a:chExt cx="3806538" cy="1708060"/>
          </a:xfrm>
        </p:grpSpPr>
        <p:pic>
          <p:nvPicPr>
            <p:cNvPr id="89" name="图片 88"/>
            <p:cNvPicPr>
              <a:picLocks noChangeAspect="1"/>
            </p:cNvPicPr>
            <p:nvPr/>
          </p:nvPicPr>
          <p:blipFill rotWithShape="1">
            <a:blip r:embed="rId13">
              <a:duotone>
                <a:schemeClr val="accent3">
                  <a:shade val="45000"/>
                  <a:satMod val="135000"/>
                </a:schemeClr>
                <a:prstClr val="white"/>
              </a:duotone>
            </a:blip>
            <a:srcRect/>
            <a:stretch>
              <a:fillRect/>
            </a:stretch>
          </p:blipFill>
          <p:spPr>
            <a:xfrm flipH="1">
              <a:off x="-27184" y="5662939"/>
              <a:ext cx="3388787" cy="1420280"/>
            </a:xfrm>
            <a:prstGeom prst="rect">
              <a:avLst/>
            </a:prstGeom>
          </p:spPr>
        </p:pic>
        <p:pic>
          <p:nvPicPr>
            <p:cNvPr id="92" name="图片 91"/>
            <p:cNvPicPr>
              <a:picLocks noChangeAspect="1"/>
            </p:cNvPicPr>
            <p:nvPr/>
          </p:nvPicPr>
          <p:blipFill rotWithShape="1">
            <a:blip r:embed="rId14">
              <a:duotone>
                <a:schemeClr val="accent3">
                  <a:shade val="45000"/>
                  <a:satMod val="135000"/>
                </a:schemeClr>
                <a:prstClr val="white"/>
              </a:duotone>
            </a:blip>
            <a:srcRect/>
            <a:stretch>
              <a:fillRect/>
            </a:stretch>
          </p:blipFill>
          <p:spPr>
            <a:xfrm flipH="1">
              <a:off x="-36744" y="5375159"/>
              <a:ext cx="3806538" cy="1389100"/>
            </a:xfrm>
            <a:prstGeom prst="rect">
              <a:avLst/>
            </a:prstGeom>
          </p:spPr>
        </p:pic>
      </p:grpSp>
      <p:pic>
        <p:nvPicPr>
          <p:cNvPr id="16" name="图片 15"/>
          <p:cNvPicPr>
            <a:picLocks noChangeAspect="1"/>
          </p:cNvPicPr>
          <p:nvPr/>
        </p:nvPicPr>
        <p:blipFill rotWithShape="1">
          <a:blip r:embed="rId15"/>
          <a:srcRect/>
          <a:stretch>
            <a:fillRect/>
          </a:stretch>
        </p:blipFill>
        <p:spPr>
          <a:xfrm>
            <a:off x="10007055" y="-133670"/>
            <a:ext cx="2216571" cy="910535"/>
          </a:xfrm>
          <a:prstGeom prst="rect">
            <a:avLst/>
          </a:prstGeom>
        </p:spPr>
      </p:pic>
      <p:pic>
        <p:nvPicPr>
          <p:cNvPr id="17" name="图片 16"/>
          <p:cNvPicPr>
            <a:picLocks noChangeAspect="1"/>
          </p:cNvPicPr>
          <p:nvPr/>
        </p:nvPicPr>
        <p:blipFill rotWithShape="1">
          <a:blip r:embed="rId16"/>
          <a:srcRect r="-17487"/>
          <a:stretch>
            <a:fillRect/>
          </a:stretch>
        </p:blipFill>
        <p:spPr>
          <a:xfrm>
            <a:off x="7258261" y="560732"/>
            <a:ext cx="3023798" cy="910535"/>
          </a:xfrm>
          <a:prstGeom prst="rect">
            <a:avLst/>
          </a:prstGeom>
        </p:spPr>
      </p:pic>
      <p:pic>
        <p:nvPicPr>
          <p:cNvPr id="18" name="图片 17"/>
          <p:cNvPicPr>
            <a:picLocks noChangeAspect="1"/>
          </p:cNvPicPr>
          <p:nvPr/>
        </p:nvPicPr>
        <p:blipFill>
          <a:blip r:embed="rId17"/>
          <a:stretch>
            <a:fillRect/>
          </a:stretch>
        </p:blipFill>
        <p:spPr>
          <a:xfrm>
            <a:off x="8175968" y="-33440"/>
            <a:ext cx="4080729" cy="2499445"/>
          </a:xfrm>
          <a:prstGeom prst="rect">
            <a:avLst/>
          </a:prstGeom>
        </p:spPr>
      </p:pic>
      <p:sp>
        <p:nvSpPr>
          <p:cNvPr id="7" name="文本框 6"/>
          <p:cNvSpPr txBox="1"/>
          <p:nvPr/>
        </p:nvSpPr>
        <p:spPr>
          <a:xfrm>
            <a:off x="132080" y="1021080"/>
            <a:ext cx="11830685" cy="5323205"/>
          </a:xfrm>
          <a:prstGeom prst="rect">
            <a:avLst/>
          </a:prstGeom>
        </p:spPr>
        <p:txBody>
          <a:bodyPr wrap="square">
            <a:spAutoFit/>
          </a:bodyPr>
          <a:p>
            <a:pPr indent="152400" algn="just" defTabSz="266700" fontAlgn="auto">
              <a:lnSpc>
                <a:spcPts val="3400"/>
              </a:lnSpc>
              <a:spcBef>
                <a:spcPct val="0"/>
              </a:spcBef>
              <a:spcAft>
                <a:spcPct val="0"/>
              </a:spcAft>
            </a:pPr>
            <a:r>
              <a:rPr lang="en-US" altLang="zh-CN" sz="2400" b="1">
                <a:latin typeface="Times New Roman" panose="02020603050405020304"/>
                <a:ea typeface="宋体" panose="02010600030101010101" pitchFamily="2" charset="-122"/>
              </a:rPr>
              <a:t>1.</a:t>
            </a:r>
            <a:r>
              <a:rPr lang="en-US" altLang="en-US" sz="2400" b="1">
                <a:latin typeface="Times New Roman" panose="02020603050405020304"/>
                <a:ea typeface="宋体" panose="02010600030101010101" pitchFamily="2" charset="-122"/>
              </a:rPr>
              <a:t> </a:t>
            </a:r>
            <a:r>
              <a:rPr lang="zh-CN" altLang="en-US" sz="2400" b="1">
                <a:latin typeface="Times New Roman" panose="02020603050405020304"/>
                <a:ea typeface="宋体" panose="02010600030101010101" pitchFamily="2" charset="-122"/>
              </a:rPr>
              <a:t>情节突兀：</a:t>
            </a:r>
            <a:endParaRPr lang="zh-CN" altLang="en-US" sz="2400" b="1">
              <a:latin typeface="Times New Roman" panose="02020603050405020304"/>
              <a:ea typeface="宋体" panose="02010600030101010101" pitchFamily="2" charset="-122"/>
            </a:endParaRPr>
          </a:p>
          <a:p>
            <a:pPr indent="152400" algn="just" defTabSz="266700" fontAlgn="auto">
              <a:lnSpc>
                <a:spcPts val="3400"/>
              </a:lnSpc>
              <a:spcBef>
                <a:spcPct val="0"/>
              </a:spcBef>
              <a:spcAft>
                <a:spcPct val="0"/>
              </a:spcAft>
            </a:pPr>
            <a:r>
              <a:rPr lang="zh-CN" altLang="en-US" sz="2400" b="0">
                <a:latin typeface="Times New Roman" panose="02020603050405020304"/>
                <a:ea typeface="宋体" panose="02010600030101010101" pitchFamily="2" charset="-122"/>
              </a:rPr>
              <a:t> </a:t>
            </a:r>
            <a:r>
              <a:rPr lang="en-US" altLang="zh-CN" sz="2400" b="0">
                <a:latin typeface="Times New Roman" panose="02020603050405020304"/>
                <a:ea typeface="宋体" panose="02010600030101010101" pitchFamily="2" charset="-122"/>
              </a:rPr>
              <a:t>  </a:t>
            </a:r>
            <a:r>
              <a:rPr lang="zh-CN" altLang="en-US" sz="2400" b="0">
                <a:latin typeface="Times New Roman" panose="02020603050405020304"/>
                <a:ea typeface="宋体" panose="02010600030101010101" pitchFamily="2" charset="-122"/>
              </a:rPr>
              <a:t>若直接让父母</a:t>
            </a:r>
            <a:r>
              <a:rPr lang="en-US" altLang="zh-CN" sz="2400" b="0">
                <a:latin typeface="Times New Roman" panose="02020603050405020304"/>
                <a:ea typeface="宋体" panose="02010600030101010101" pitchFamily="2" charset="-122"/>
              </a:rPr>
              <a:t>“</a:t>
            </a:r>
            <a:r>
              <a:rPr lang="zh-CN" altLang="en-US" sz="2400" b="0">
                <a:latin typeface="Times New Roman" panose="02020603050405020304"/>
                <a:ea typeface="宋体" panose="02010600030101010101" pitchFamily="2" charset="-122"/>
              </a:rPr>
              <a:t>突然出现</a:t>
            </a:r>
            <a:r>
              <a:rPr lang="en-US" altLang="zh-CN" sz="2400" b="0">
                <a:latin typeface="Times New Roman" panose="02020603050405020304"/>
                <a:ea typeface="宋体" panose="02010600030101010101" pitchFamily="2" charset="-122"/>
              </a:rPr>
              <a:t>”</a:t>
            </a:r>
            <a:r>
              <a:rPr lang="zh-CN" altLang="en-US" sz="2400" b="0">
                <a:latin typeface="Times New Roman" panose="02020603050405020304"/>
                <a:ea typeface="宋体" panose="02010600030101010101" pitchFamily="2" charset="-122"/>
              </a:rPr>
              <a:t>，缺少</a:t>
            </a:r>
            <a:r>
              <a:rPr lang="en-US" altLang="zh-CN" sz="2400" b="0">
                <a:latin typeface="Times New Roman" panose="02020603050405020304"/>
                <a:ea typeface="宋体" panose="02010600030101010101" pitchFamily="2" charset="-122"/>
              </a:rPr>
              <a:t>“</a:t>
            </a:r>
            <a:r>
              <a:rPr lang="zh-CN" altLang="en-US" sz="2400" b="0">
                <a:latin typeface="Times New Roman" panose="02020603050405020304"/>
                <a:ea typeface="宋体" panose="02010600030101010101" pitchFamily="2" charset="-122"/>
              </a:rPr>
              <a:t>寻找过程</a:t>
            </a:r>
            <a:r>
              <a:rPr lang="en-US" altLang="zh-CN" sz="2400" b="0">
                <a:latin typeface="Times New Roman" panose="02020603050405020304"/>
                <a:ea typeface="宋体" panose="02010600030101010101" pitchFamily="2" charset="-122"/>
              </a:rPr>
              <a:t>”</a:t>
            </a:r>
            <a:r>
              <a:rPr lang="zh-CN" altLang="en-US" sz="2400" b="0">
                <a:latin typeface="Times New Roman" panose="02020603050405020304"/>
                <a:ea typeface="宋体" panose="02010600030101010101" pitchFamily="2" charset="-122"/>
              </a:rPr>
              <a:t>，会让故事失去张力。</a:t>
            </a:r>
            <a:endParaRPr lang="zh-CN" altLang="en-US" sz="2400" b="0">
              <a:latin typeface="Times New Roman" panose="02020603050405020304"/>
              <a:ea typeface="宋体" panose="02010600030101010101" pitchFamily="2" charset="-122"/>
            </a:endParaRPr>
          </a:p>
          <a:p>
            <a:pPr indent="152400" algn="just" defTabSz="266700" fontAlgn="auto">
              <a:lnSpc>
                <a:spcPts val="3400"/>
              </a:lnSpc>
              <a:spcBef>
                <a:spcPct val="0"/>
              </a:spcBef>
              <a:spcAft>
                <a:spcPct val="0"/>
              </a:spcAft>
            </a:pPr>
            <a:r>
              <a:rPr lang="en-US" altLang="zh-CN" sz="2400" b="1">
                <a:latin typeface="Times New Roman" panose="02020603050405020304"/>
                <a:ea typeface="宋体" panose="02010600030101010101" pitchFamily="2" charset="-122"/>
              </a:rPr>
              <a:t>2.</a:t>
            </a:r>
            <a:r>
              <a:rPr lang="zh-CN" altLang="en-US" sz="2400" b="1">
                <a:latin typeface="Times New Roman" panose="02020603050405020304"/>
                <a:ea typeface="宋体" panose="02010600030101010101" pitchFamily="2" charset="-122"/>
              </a:rPr>
              <a:t>素材同质化，未能展开合理逻辑建构：</a:t>
            </a:r>
            <a:endParaRPr lang="zh-CN" altLang="en-US" sz="2400" b="1">
              <a:latin typeface="Times New Roman" panose="02020603050405020304"/>
              <a:ea typeface="宋体" panose="02010600030101010101" pitchFamily="2" charset="-122"/>
            </a:endParaRPr>
          </a:p>
          <a:p>
            <a:pPr indent="152400" algn="just" defTabSz="266700" fontAlgn="auto">
              <a:lnSpc>
                <a:spcPts val="3400"/>
              </a:lnSpc>
              <a:spcBef>
                <a:spcPct val="0"/>
              </a:spcBef>
              <a:spcAft>
                <a:spcPct val="0"/>
              </a:spcAft>
            </a:pPr>
            <a:r>
              <a:rPr lang="en-US" altLang="zh-CN" sz="2400" b="0">
                <a:latin typeface="Times New Roman" panose="02020603050405020304"/>
                <a:ea typeface="宋体" panose="02010600030101010101" pitchFamily="2" charset="-122"/>
              </a:rPr>
              <a:t>   </a:t>
            </a:r>
            <a:r>
              <a:rPr lang="zh-CN" altLang="en-US" sz="2400">
                <a:latin typeface="Times New Roman" panose="02020603050405020304"/>
                <a:ea typeface="宋体" panose="02010600030101010101" pitchFamily="2" charset="-122"/>
                <a:sym typeface="+mn-ea"/>
              </a:rPr>
              <a:t>过度使用常见的素材，大量</a:t>
            </a:r>
            <a:r>
              <a:rPr lang="zh-CN" altLang="en-US" sz="2400" b="0">
                <a:latin typeface="Times New Roman" panose="02020603050405020304"/>
                <a:ea typeface="宋体" panose="02010600030101010101" pitchFamily="2" charset="-122"/>
              </a:rPr>
              <a:t>描写的迷失恐慌，父母感激。</a:t>
            </a:r>
            <a:endParaRPr lang="zh-CN" altLang="en-US" sz="2400" b="0">
              <a:latin typeface="Times New Roman" panose="02020603050405020304"/>
              <a:ea typeface="宋体" panose="02010600030101010101" pitchFamily="2" charset="-122"/>
            </a:endParaRPr>
          </a:p>
          <a:p>
            <a:pPr indent="152400" algn="just" defTabSz="266700" fontAlgn="auto">
              <a:lnSpc>
                <a:spcPts val="3400"/>
              </a:lnSpc>
              <a:spcBef>
                <a:spcPct val="0"/>
              </a:spcBef>
              <a:spcAft>
                <a:spcPct val="0"/>
              </a:spcAft>
            </a:pPr>
            <a:r>
              <a:rPr lang="zh-CN" altLang="en-US" sz="2400" b="0">
                <a:latin typeface="Times New Roman" panose="02020603050405020304"/>
                <a:ea typeface="宋体" panose="02010600030101010101" pitchFamily="2" charset="-122"/>
              </a:rPr>
              <a:t> </a:t>
            </a:r>
            <a:r>
              <a:rPr lang="en-US" altLang="zh-CN" sz="2400" b="0">
                <a:latin typeface="Times New Roman" panose="02020603050405020304"/>
                <a:ea typeface="宋体" panose="02010600030101010101" pitchFamily="2" charset="-122"/>
              </a:rPr>
              <a:t>  </a:t>
            </a:r>
            <a:r>
              <a:rPr lang="zh-CN" altLang="en-US" sz="2400" b="0">
                <a:latin typeface="Times New Roman" panose="02020603050405020304"/>
                <a:ea typeface="宋体" panose="02010600030101010101" pitchFamily="2" charset="-122"/>
              </a:rPr>
              <a:t>没能塑造</a:t>
            </a:r>
            <a:r>
              <a:rPr lang="en-US" altLang="zh-CN" sz="2400" b="0">
                <a:latin typeface="Times New Roman" panose="02020603050405020304"/>
                <a:ea typeface="宋体" panose="02010600030101010101" pitchFamily="2" charset="-122"/>
              </a:rPr>
              <a:t>“</a:t>
            </a:r>
            <a:r>
              <a:rPr lang="zh-CN" altLang="en-US" sz="2400" b="0">
                <a:latin typeface="Times New Roman" panose="02020603050405020304"/>
                <a:ea typeface="宋体" panose="02010600030101010101" pitchFamily="2" charset="-122"/>
              </a:rPr>
              <a:t>陌生人的帮助（最合理的是中国人）</a:t>
            </a:r>
            <a:r>
              <a:rPr lang="en-US" altLang="zh-CN" sz="2400" b="0">
                <a:latin typeface="Times New Roman" panose="02020603050405020304"/>
                <a:ea typeface="宋体" panose="02010600030101010101" pitchFamily="2" charset="-122"/>
              </a:rPr>
              <a:t>”</a:t>
            </a:r>
            <a:r>
              <a:rPr lang="zh-CN" altLang="en-US" sz="2400" b="0">
                <a:latin typeface="Times New Roman" panose="02020603050405020304"/>
                <a:ea typeface="宋体" panose="02010600030101010101" pitchFamily="2" charset="-122"/>
              </a:rPr>
              <a:t>的情节，没有读懂文章的伏笔</a:t>
            </a:r>
            <a:r>
              <a:rPr lang="en-US" altLang="zh-CN" sz="2400" b="0">
                <a:latin typeface="Times New Roman" panose="02020603050405020304"/>
                <a:ea typeface="宋体" panose="02010600030101010101" pitchFamily="2" charset="-122"/>
              </a:rPr>
              <a:t>——</a:t>
            </a:r>
            <a:r>
              <a:rPr lang="zh-CN" altLang="en-US" sz="2400" b="0">
                <a:latin typeface="Times New Roman" panose="02020603050405020304"/>
                <a:ea typeface="宋体" panose="02010600030101010101" pitchFamily="2" charset="-122"/>
              </a:rPr>
              <a:t>让</a:t>
            </a:r>
            <a:r>
              <a:rPr lang="en-US" altLang="zh-CN" sz="2400" b="0">
                <a:latin typeface="Times New Roman" panose="02020603050405020304"/>
                <a:ea typeface="宋体" panose="02010600030101010101" pitchFamily="2" charset="-122"/>
              </a:rPr>
              <a:t>“</a:t>
            </a:r>
            <a:r>
              <a:rPr lang="zh-CN" altLang="en-US" sz="2400" b="0">
                <a:latin typeface="Times New Roman" panose="02020603050405020304"/>
                <a:ea typeface="宋体" panose="02010600030101010101" pitchFamily="2" charset="-122"/>
              </a:rPr>
              <a:t>文化之美</a:t>
            </a:r>
            <a:r>
              <a:rPr lang="en-US" altLang="zh-CN" sz="2400" b="0">
                <a:latin typeface="Times New Roman" panose="02020603050405020304"/>
                <a:ea typeface="宋体" panose="02010600030101010101" pitchFamily="2" charset="-122"/>
              </a:rPr>
              <a:t>”</a:t>
            </a:r>
            <a:r>
              <a:rPr lang="zh-CN" altLang="en-US" sz="2400" b="0">
                <a:latin typeface="Times New Roman" panose="02020603050405020304"/>
                <a:ea typeface="宋体" panose="02010600030101010101" pitchFamily="2" charset="-122"/>
              </a:rPr>
              <a:t>与</a:t>
            </a:r>
            <a:r>
              <a:rPr lang="en-US" altLang="zh-CN" sz="2400" b="0">
                <a:latin typeface="Times New Roman" panose="02020603050405020304"/>
                <a:ea typeface="宋体" panose="02010600030101010101" pitchFamily="2" charset="-122"/>
              </a:rPr>
              <a:t>“</a:t>
            </a:r>
            <a:r>
              <a:rPr lang="zh-CN" altLang="en-US" sz="2400" b="0">
                <a:latin typeface="Times New Roman" panose="02020603050405020304"/>
                <a:ea typeface="宋体" panose="02010600030101010101" pitchFamily="2" charset="-122"/>
              </a:rPr>
              <a:t>人性之美</a:t>
            </a:r>
            <a:r>
              <a:rPr lang="en-US" altLang="zh-CN" sz="2400" b="0">
                <a:latin typeface="Times New Roman" panose="02020603050405020304"/>
                <a:ea typeface="宋体" panose="02010600030101010101" pitchFamily="2" charset="-122"/>
              </a:rPr>
              <a:t>”</a:t>
            </a:r>
            <a:r>
              <a:rPr lang="zh-CN" altLang="en-US" sz="2400" b="0">
                <a:latin typeface="Times New Roman" panose="02020603050405020304"/>
                <a:ea typeface="宋体" panose="02010600030101010101" pitchFamily="2" charset="-122"/>
              </a:rPr>
              <a:t>共振</a:t>
            </a:r>
            <a:r>
              <a:rPr lang="en-US" altLang="zh-CN" sz="2400" b="0">
                <a:latin typeface="Times New Roman" panose="02020603050405020304"/>
                <a:ea typeface="宋体" panose="02010600030101010101" pitchFamily="2" charset="-122"/>
              </a:rPr>
              <a:t> </a:t>
            </a:r>
            <a:r>
              <a:rPr lang="zh-CN" altLang="en-US" sz="2400" b="0">
                <a:latin typeface="Times New Roman" panose="02020603050405020304"/>
                <a:ea typeface="宋体" panose="02010600030101010101" pitchFamily="2" charset="-122"/>
              </a:rPr>
              <a:t>，让故事从</a:t>
            </a:r>
            <a:r>
              <a:rPr lang="en-US" altLang="zh-CN" sz="2400" b="0">
                <a:latin typeface="Times New Roman" panose="02020603050405020304"/>
                <a:ea typeface="宋体" panose="02010600030101010101" pitchFamily="2" charset="-122"/>
              </a:rPr>
              <a:t>“</a:t>
            </a:r>
            <a:r>
              <a:rPr lang="zh-CN" altLang="en-US" sz="2400" b="0">
                <a:latin typeface="Times New Roman" panose="02020603050405020304"/>
                <a:ea typeface="宋体" panose="02010600030101010101" pitchFamily="2" charset="-122"/>
              </a:rPr>
              <a:t>个人遇险</a:t>
            </a:r>
            <a:r>
              <a:rPr lang="en-US" altLang="zh-CN" sz="2400" b="0">
                <a:latin typeface="Times New Roman" panose="02020603050405020304"/>
                <a:ea typeface="宋体" panose="02010600030101010101" pitchFamily="2" charset="-122"/>
              </a:rPr>
              <a:t>”</a:t>
            </a:r>
            <a:r>
              <a:rPr lang="zh-CN" altLang="en-US" sz="2400" b="0">
                <a:latin typeface="Times New Roman" panose="02020603050405020304"/>
                <a:ea typeface="宋体" panose="02010600030101010101" pitchFamily="2" charset="-122"/>
              </a:rPr>
              <a:t>升华为</a:t>
            </a:r>
            <a:r>
              <a:rPr lang="en-US" altLang="zh-CN" sz="2400" b="0">
                <a:latin typeface="Times New Roman" panose="02020603050405020304"/>
                <a:ea typeface="宋体" panose="02010600030101010101" pitchFamily="2" charset="-122"/>
              </a:rPr>
              <a:t>“</a:t>
            </a:r>
            <a:r>
              <a:rPr lang="zh-CN" altLang="en-US" sz="2400" b="0">
                <a:latin typeface="Times New Roman" panose="02020603050405020304"/>
                <a:ea typeface="宋体" panose="02010600030101010101" pitchFamily="2" charset="-122"/>
              </a:rPr>
              <a:t>文化与人性的双重感悟</a:t>
            </a:r>
            <a:r>
              <a:rPr lang="en-US" altLang="zh-CN" sz="2400" b="0">
                <a:latin typeface="Times New Roman" panose="02020603050405020304"/>
                <a:ea typeface="宋体" panose="02010600030101010101" pitchFamily="2" charset="-122"/>
              </a:rPr>
              <a:t>”</a:t>
            </a:r>
            <a:r>
              <a:rPr lang="zh-CN" altLang="en-US" sz="2400" b="0">
                <a:latin typeface="Times New Roman" panose="02020603050405020304"/>
                <a:ea typeface="宋体" panose="02010600030101010101" pitchFamily="2" charset="-122"/>
              </a:rPr>
              <a:t>，立意会更深刻高远。</a:t>
            </a:r>
            <a:endParaRPr lang="zh-CN" altLang="en-US" sz="2400" b="0">
              <a:latin typeface="Times New Roman" panose="02020603050405020304"/>
              <a:ea typeface="宋体" panose="02010600030101010101" pitchFamily="2" charset="-122"/>
            </a:endParaRPr>
          </a:p>
          <a:p>
            <a:pPr indent="152400" algn="just" defTabSz="266700" fontAlgn="auto">
              <a:lnSpc>
                <a:spcPts val="3400"/>
              </a:lnSpc>
              <a:spcBef>
                <a:spcPct val="0"/>
              </a:spcBef>
              <a:spcAft>
                <a:spcPct val="0"/>
              </a:spcAft>
            </a:pPr>
            <a:r>
              <a:rPr lang="en-US" altLang="zh-CN" sz="2400" b="1">
                <a:latin typeface="Times New Roman" panose="02020603050405020304"/>
                <a:ea typeface="宋体" panose="02010600030101010101" pitchFamily="2" charset="-122"/>
              </a:rPr>
              <a:t>3.</a:t>
            </a:r>
            <a:r>
              <a:rPr lang="en-US" altLang="en-US" sz="2400" b="1">
                <a:latin typeface="Times New Roman" panose="02020603050405020304"/>
                <a:ea typeface="宋体" panose="02010600030101010101" pitchFamily="2" charset="-122"/>
              </a:rPr>
              <a:t> </a:t>
            </a:r>
            <a:r>
              <a:rPr lang="zh-CN" altLang="en-US" sz="2400" b="1">
                <a:latin typeface="Times New Roman" panose="02020603050405020304"/>
                <a:ea typeface="宋体" panose="02010600030101010101" pitchFamily="2" charset="-122"/>
              </a:rPr>
              <a:t>人物</a:t>
            </a:r>
            <a:r>
              <a:rPr lang="en-US" altLang="zh-CN" sz="2400" b="1">
                <a:latin typeface="Times New Roman" panose="02020603050405020304"/>
                <a:ea typeface="宋体" panose="02010600030101010101" pitchFamily="2" charset="-122"/>
              </a:rPr>
              <a:t>OOC</a:t>
            </a:r>
            <a:r>
              <a:rPr lang="zh-CN" altLang="en-US" sz="2400" b="1">
                <a:latin typeface="Times New Roman" panose="02020603050405020304"/>
                <a:ea typeface="宋体" panose="02010600030101010101" pitchFamily="2" charset="-122"/>
              </a:rPr>
              <a:t>（脱离人设</a:t>
            </a:r>
            <a:r>
              <a:rPr lang="en-US" altLang="zh-CN" sz="2400" b="1">
                <a:latin typeface="Times New Roman" panose="02020603050405020304"/>
                <a:ea typeface="宋体" panose="02010600030101010101" pitchFamily="2" charset="-122"/>
              </a:rPr>
              <a:t>Out Of Character</a:t>
            </a:r>
            <a:r>
              <a:rPr lang="zh-CN" altLang="en-US" sz="2400" b="1">
                <a:latin typeface="Times New Roman" panose="02020603050405020304"/>
                <a:ea typeface="宋体" panose="02010600030101010101" pitchFamily="2" charset="-122"/>
              </a:rPr>
              <a:t>）：</a:t>
            </a:r>
            <a:endParaRPr lang="zh-CN" altLang="en-US" sz="2400" b="1">
              <a:latin typeface="Times New Roman" panose="02020603050405020304"/>
              <a:ea typeface="宋体" panose="02010600030101010101" pitchFamily="2" charset="-122"/>
            </a:endParaRPr>
          </a:p>
          <a:p>
            <a:pPr indent="152400" algn="just" defTabSz="266700" fontAlgn="auto">
              <a:lnSpc>
                <a:spcPts val="3400"/>
              </a:lnSpc>
              <a:spcBef>
                <a:spcPct val="0"/>
              </a:spcBef>
              <a:spcAft>
                <a:spcPct val="0"/>
              </a:spcAft>
            </a:pPr>
            <a:r>
              <a:rPr lang="zh-CN" altLang="en-US" sz="2400" b="0">
                <a:latin typeface="Times New Roman" panose="02020603050405020304"/>
                <a:ea typeface="宋体" panose="02010600030101010101" pitchFamily="2" charset="-122"/>
              </a:rPr>
              <a:t> </a:t>
            </a:r>
            <a:r>
              <a:rPr lang="en-US" altLang="zh-CN" sz="2400" b="0">
                <a:latin typeface="Times New Roman" panose="02020603050405020304"/>
                <a:ea typeface="宋体" panose="02010600030101010101" pitchFamily="2" charset="-122"/>
              </a:rPr>
              <a:t>    “</a:t>
            </a:r>
            <a:r>
              <a:rPr lang="zh-CN" altLang="en-US" sz="2400" b="0">
                <a:latin typeface="Times New Roman" panose="02020603050405020304"/>
                <a:ea typeface="宋体" panose="02010600030101010101" pitchFamily="2" charset="-122"/>
              </a:rPr>
              <a:t>我</a:t>
            </a:r>
            <a:r>
              <a:rPr lang="en-US" altLang="zh-CN" sz="2400" b="0">
                <a:latin typeface="Times New Roman" panose="02020603050405020304"/>
                <a:ea typeface="宋体" panose="02010600030101010101" pitchFamily="2" charset="-122"/>
              </a:rPr>
              <a:t>”</a:t>
            </a:r>
            <a:r>
              <a:rPr lang="zh-CN" altLang="en-US" sz="2400" b="0">
                <a:latin typeface="Times New Roman" panose="02020603050405020304"/>
                <a:ea typeface="宋体" panose="02010600030101010101" pitchFamily="2" charset="-122"/>
              </a:rPr>
              <a:t>若表现得过于冷静（如独自淡定找父母），不符合</a:t>
            </a:r>
            <a:r>
              <a:rPr lang="en-US" altLang="zh-CN" sz="2400" b="0">
                <a:latin typeface="Times New Roman" panose="02020603050405020304"/>
                <a:ea typeface="宋体" panose="02010600030101010101" pitchFamily="2" charset="-122"/>
              </a:rPr>
              <a:t>10</a:t>
            </a:r>
            <a:r>
              <a:rPr lang="zh-CN" altLang="en-US" sz="2400" b="0">
                <a:latin typeface="Times New Roman" panose="02020603050405020304"/>
                <a:ea typeface="宋体" panose="02010600030101010101" pitchFamily="2" charset="-122"/>
              </a:rPr>
              <a:t>岁孩子的心理；父母若对失散毫不着急，也违背常理。</a:t>
            </a:r>
            <a:endParaRPr lang="zh-CN" altLang="en-US" sz="2400" b="0">
              <a:latin typeface="Times New Roman" panose="02020603050405020304"/>
              <a:ea typeface="宋体" panose="02010600030101010101" pitchFamily="2" charset="-122"/>
            </a:endParaRPr>
          </a:p>
          <a:p>
            <a:pPr indent="152400" algn="just" defTabSz="266700" fontAlgn="auto">
              <a:lnSpc>
                <a:spcPts val="3400"/>
              </a:lnSpc>
              <a:spcBef>
                <a:spcPct val="0"/>
              </a:spcBef>
              <a:spcAft>
                <a:spcPct val="0"/>
              </a:spcAft>
            </a:pPr>
            <a:r>
              <a:rPr lang="en-US" altLang="zh-CN" sz="2400" b="1">
                <a:latin typeface="Times New Roman" panose="02020603050405020304"/>
                <a:ea typeface="宋体" panose="02010600030101010101" pitchFamily="2" charset="-122"/>
              </a:rPr>
              <a:t>4.</a:t>
            </a:r>
            <a:r>
              <a:rPr lang="en-US" altLang="en-US" sz="2400" b="1">
                <a:latin typeface="Times New Roman" panose="02020603050405020304"/>
                <a:ea typeface="宋体" panose="02010600030101010101" pitchFamily="2" charset="-122"/>
              </a:rPr>
              <a:t> </a:t>
            </a:r>
            <a:r>
              <a:rPr lang="zh-CN" altLang="en-US" sz="2400" b="1">
                <a:latin typeface="Times New Roman" panose="02020603050405020304"/>
                <a:ea typeface="宋体" panose="02010600030101010101" pitchFamily="2" charset="-122"/>
              </a:rPr>
              <a:t>主题偏离：</a:t>
            </a:r>
            <a:endParaRPr lang="zh-CN" altLang="en-US" sz="2400" b="1">
              <a:latin typeface="Times New Roman" panose="02020603050405020304"/>
              <a:ea typeface="宋体" panose="02010600030101010101" pitchFamily="2" charset="-122"/>
            </a:endParaRPr>
          </a:p>
          <a:p>
            <a:pPr indent="152400" algn="just" defTabSz="266700" fontAlgn="auto">
              <a:lnSpc>
                <a:spcPts val="3400"/>
              </a:lnSpc>
              <a:spcBef>
                <a:spcPct val="0"/>
              </a:spcBef>
              <a:spcAft>
                <a:spcPct val="0"/>
              </a:spcAft>
            </a:pPr>
            <a:r>
              <a:rPr lang="zh-CN" altLang="en-US" sz="2400" b="0">
                <a:latin typeface="Times New Roman" panose="02020603050405020304"/>
                <a:ea typeface="宋体" panose="02010600030101010101" pitchFamily="2" charset="-122"/>
              </a:rPr>
              <a:t> </a:t>
            </a:r>
            <a:r>
              <a:rPr lang="en-US" altLang="zh-CN" sz="2400" b="0">
                <a:latin typeface="Times New Roman" panose="02020603050405020304"/>
                <a:ea typeface="宋体" panose="02010600030101010101" pitchFamily="2" charset="-122"/>
              </a:rPr>
              <a:t>   </a:t>
            </a:r>
            <a:r>
              <a:rPr lang="zh-CN" altLang="en-US" sz="2400" b="0">
                <a:latin typeface="Times New Roman" panose="02020603050405020304"/>
                <a:ea typeface="宋体" panose="02010600030101010101" pitchFamily="2" charset="-122"/>
              </a:rPr>
              <a:t>若只写</a:t>
            </a:r>
            <a:r>
              <a:rPr lang="en-US" altLang="zh-CN" sz="2400" b="0">
                <a:latin typeface="Times New Roman" panose="02020603050405020304"/>
                <a:ea typeface="宋体" panose="02010600030101010101" pitchFamily="2" charset="-122"/>
              </a:rPr>
              <a:t>“</a:t>
            </a:r>
            <a:r>
              <a:rPr lang="zh-CN" altLang="en-US" sz="2400" b="0">
                <a:latin typeface="Times New Roman" panose="02020603050405020304"/>
                <a:ea typeface="宋体" panose="02010600030101010101" pitchFamily="2" charset="-122"/>
              </a:rPr>
              <a:t>失散团聚</a:t>
            </a:r>
            <a:r>
              <a:rPr lang="en-US" altLang="zh-CN" sz="2400" b="0">
                <a:latin typeface="Times New Roman" panose="02020603050405020304"/>
                <a:ea typeface="宋体" panose="02010600030101010101" pitchFamily="2" charset="-122"/>
              </a:rPr>
              <a:t>”</a:t>
            </a:r>
            <a:r>
              <a:rPr lang="zh-CN" altLang="en-US" sz="2400" b="0">
                <a:latin typeface="Times New Roman" panose="02020603050405020304"/>
                <a:ea typeface="宋体" panose="02010600030101010101" pitchFamily="2" charset="-122"/>
              </a:rPr>
              <a:t>，忽略对紫禁城</a:t>
            </a:r>
            <a:r>
              <a:rPr lang="en-US" altLang="zh-CN" sz="2400" b="0">
                <a:latin typeface="Times New Roman" panose="02020603050405020304"/>
                <a:ea typeface="宋体" panose="02010600030101010101" pitchFamily="2" charset="-122"/>
              </a:rPr>
              <a:t>“</a:t>
            </a:r>
            <a:r>
              <a:rPr lang="zh-CN" altLang="en-US" sz="2400" b="0">
                <a:latin typeface="Times New Roman" panose="02020603050405020304"/>
                <a:ea typeface="宋体" panose="02010600030101010101" pitchFamily="2" charset="-122"/>
              </a:rPr>
              <a:t>历史感</a:t>
            </a:r>
            <a:r>
              <a:rPr lang="en-US" altLang="zh-CN" sz="2400" b="0">
                <a:latin typeface="Times New Roman" panose="02020603050405020304"/>
                <a:ea typeface="宋体" panose="02010600030101010101" pitchFamily="2" charset="-122"/>
              </a:rPr>
              <a:t>”</a:t>
            </a:r>
            <a:r>
              <a:rPr lang="zh-CN" altLang="en-US" sz="2400" b="0">
                <a:latin typeface="Times New Roman" panose="02020603050405020304"/>
                <a:ea typeface="宋体" panose="02010600030101010101" pitchFamily="2" charset="-122"/>
              </a:rPr>
              <a:t>或</a:t>
            </a:r>
            <a:r>
              <a:rPr lang="en-US" altLang="zh-CN" sz="2400" b="0">
                <a:latin typeface="Times New Roman" panose="02020603050405020304"/>
                <a:ea typeface="宋体" panose="02010600030101010101" pitchFamily="2" charset="-122"/>
              </a:rPr>
              <a:t>“</a:t>
            </a:r>
            <a:r>
              <a:rPr lang="zh-CN" altLang="en-US" sz="2400" b="0">
                <a:latin typeface="Times New Roman" panose="02020603050405020304"/>
                <a:ea typeface="宋体" panose="02010600030101010101" pitchFamily="2" charset="-122"/>
              </a:rPr>
              <a:t>人文温暖</a:t>
            </a:r>
            <a:r>
              <a:rPr lang="en-US" altLang="zh-CN" sz="2400" b="0">
                <a:latin typeface="Times New Roman" panose="02020603050405020304"/>
                <a:ea typeface="宋体" panose="02010600030101010101" pitchFamily="2" charset="-122"/>
              </a:rPr>
              <a:t>”</a:t>
            </a:r>
            <a:r>
              <a:rPr lang="zh-CN" altLang="en-US" sz="2400" b="0">
                <a:latin typeface="Times New Roman" panose="02020603050405020304"/>
                <a:ea typeface="宋体" panose="02010600030101010101" pitchFamily="2" charset="-122"/>
              </a:rPr>
              <a:t>的呼应，会让故事深度不足。</a:t>
            </a:r>
            <a:endParaRPr lang="zh-CN" altLang="en-US" sz="2400" b="0">
              <a:latin typeface="Times New Roman" panose="02020603050405020304"/>
              <a:ea typeface="宋体" panose="02010600030101010101" pitchFamily="2" charset="-122"/>
            </a:endParaRPr>
          </a:p>
        </p:txBody>
      </p:sp>
      <p:pic>
        <p:nvPicPr>
          <p:cNvPr id="4" name="图片 6" descr="logo横版 png"/>
          <p:cNvPicPr>
            <a:picLocks noChangeAspect="1"/>
          </p:cNvPicPr>
          <p:nvPr/>
        </p:nvPicPr>
        <p:blipFill>
          <a:blip r:embed="rId18"/>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stretch>
            <a:fillRect/>
          </a:stretch>
        </p:blipFill>
        <p:spPr>
          <a:xfrm>
            <a:off x="9457690" y="-33655"/>
            <a:ext cx="2799080" cy="1012825"/>
          </a:xfrm>
          <a:prstGeom prst="rect">
            <a:avLst/>
          </a:prstGeom>
        </p:spPr>
      </p:pic>
      <p:sp>
        <p:nvSpPr>
          <p:cNvPr id="2" name="出自【趣你的PPT】(微信:qunideppt)：最优质的PPT资源库"/>
          <p:cNvSpPr txBox="1"/>
          <p:nvPr>
            <p:custDataLst>
              <p:tags r:id="rId2"/>
            </p:custDataLst>
          </p:nvPr>
        </p:nvSpPr>
        <p:spPr>
          <a:xfrm>
            <a:off x="1197610" y="165735"/>
            <a:ext cx="7348220" cy="542290"/>
          </a:xfrm>
          <a:prstGeom prst="rect">
            <a:avLst/>
          </a:prstGeom>
          <a:noFill/>
        </p:spPr>
        <p:txBody>
          <a:bodyPr wrap="square" rtlCol="0">
            <a:noAutofit/>
          </a:bodyPr>
          <a:lstStyle/>
          <a:p>
            <a:pPr fontAlgn="ctr">
              <a:lnSpc>
                <a:spcPct val="110000"/>
              </a:lnSpc>
            </a:pPr>
            <a:r>
              <a:rPr lang="zh-CN" altLang="en-US" sz="2400" b="1" dirty="0">
                <a:solidFill>
                  <a:srgbClr val="0070C0"/>
                </a:solidFill>
                <a:latin typeface="微软雅黑" panose="020B0503020204020204" charset="-122"/>
                <a:ea typeface="微软雅黑" panose="020B0503020204020204" charset="-122"/>
              </a:rPr>
              <a:t>范文赏析</a:t>
            </a:r>
            <a:r>
              <a:rPr sz="2400" b="1" dirty="0">
                <a:solidFill>
                  <a:srgbClr val="0070C0"/>
                </a:solidFill>
                <a:latin typeface="微软雅黑" panose="020B0503020204020204" charset="-122"/>
                <a:ea typeface="微软雅黑" panose="020B0503020204020204" charset="-122"/>
              </a:rPr>
              <a:t>：</a:t>
            </a:r>
            <a:endParaRPr sz="2400" b="1" dirty="0">
              <a:solidFill>
                <a:srgbClr val="0070C0"/>
              </a:solidFill>
              <a:latin typeface="微软雅黑" panose="020B0503020204020204" charset="-122"/>
              <a:ea typeface="微软雅黑" panose="020B0503020204020204" charset="-122"/>
            </a:endParaRPr>
          </a:p>
        </p:txBody>
      </p:sp>
      <p:cxnSp>
        <p:nvCxnSpPr>
          <p:cNvPr id="10" name="直接连接符 9"/>
          <p:cNvCxnSpPr/>
          <p:nvPr/>
        </p:nvCxnSpPr>
        <p:spPr>
          <a:xfrm>
            <a:off x="1588" y="750283"/>
            <a:ext cx="12192000" cy="0"/>
          </a:xfrm>
          <a:prstGeom prst="line">
            <a:avLst/>
          </a:prstGeom>
          <a:noFill/>
          <a:ln w="12700" cap="flat" cmpd="sng" algn="ctr">
            <a:solidFill>
              <a:srgbClr val="0070C0"/>
            </a:solidFill>
            <a:prstDash val="solid"/>
            <a:miter lim="800000"/>
          </a:ln>
          <a:effectLst/>
        </p:spPr>
      </p:cxnSp>
      <p:sp>
        <p:nvSpPr>
          <p:cNvPr id="5" name="矩形 4"/>
          <p:cNvSpPr/>
          <p:nvPr/>
        </p:nvSpPr>
        <p:spPr>
          <a:xfrm>
            <a:off x="1588" y="6670716"/>
            <a:ext cx="12192000" cy="194645"/>
          </a:xfrm>
          <a:prstGeom prst="rect">
            <a:avLst/>
          </a:prstGeom>
          <a:solidFill>
            <a:srgbClr val="0070C0"/>
          </a:solidFill>
          <a:ln w="12700" cap="flat" cmpd="sng" algn="ctr">
            <a:noFill/>
            <a:prstDash val="solid"/>
            <a:miter lim="800000"/>
          </a:ln>
          <a:effectLst/>
        </p:spPr>
        <p:txBody>
          <a:bodyPr rtlCol="0" anchor="ctr"/>
          <a:p>
            <a:pPr algn="ctr"/>
            <a:endParaRPr lang="zh-CN" altLang="en-US" dirty="0">
              <a:solidFill>
                <a:srgbClr val="44546A">
                  <a:lumMod val="60000"/>
                  <a:lumOff val="40000"/>
                </a:srgbClr>
              </a:solidFill>
              <a:latin typeface="Arial" panose="020B0604020202020204" pitchFamily="34" charset="0"/>
              <a:ea typeface="微软雅黑" panose="020B0503020204020204" charset="-122"/>
            </a:endParaRPr>
          </a:p>
        </p:txBody>
      </p:sp>
      <p:pic>
        <p:nvPicPr>
          <p:cNvPr id="6" name="图片 5"/>
          <p:cNvPicPr/>
          <p:nvPr/>
        </p:nvPicPr>
        <p:blipFill>
          <a:blip r:embed="rId3"/>
          <a:stretch>
            <a:fillRect/>
          </a:stretch>
        </p:blipFill>
        <p:spPr>
          <a:xfrm>
            <a:off x="0" y="6591935"/>
            <a:ext cx="708025" cy="287655"/>
          </a:xfrm>
          <a:prstGeom prst="rect">
            <a:avLst/>
          </a:prstGeom>
        </p:spPr>
      </p:pic>
      <p:sp>
        <p:nvSpPr>
          <p:cNvPr id="3" name="文本框 2"/>
          <p:cNvSpPr txBox="1"/>
          <p:nvPr/>
        </p:nvSpPr>
        <p:spPr>
          <a:xfrm>
            <a:off x="880110" y="6614795"/>
            <a:ext cx="3183890" cy="306705"/>
          </a:xfrm>
          <a:prstGeom prst="rect">
            <a:avLst/>
          </a:prstGeom>
          <a:noFill/>
        </p:spPr>
        <p:txBody>
          <a:bodyPr wrap="square" rtlCol="0" anchor="t">
            <a:spAutoFit/>
          </a:bodyPr>
          <a:p>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浙江强基联盟</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2025</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年</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10</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月高三联考</a:t>
            </a:r>
            <a:endParaRPr lang="zh-CN" altLang="en-US" sz="1400" b="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166370" y="719455"/>
            <a:ext cx="5998210" cy="5939155"/>
          </a:xfrm>
          <a:prstGeom prst="rect">
            <a:avLst/>
          </a:prstGeom>
          <a:ln>
            <a:solidFill>
              <a:schemeClr val="accent5">
                <a:lumMod val="40000"/>
                <a:lumOff val="60000"/>
              </a:schemeClr>
            </a:solidFill>
          </a:ln>
        </p:spPr>
        <p:txBody>
          <a:bodyPr wrap="square">
            <a:spAutoFit/>
          </a:bodyPr>
          <a:p>
            <a:pPr marL="0" indent="279400" algn="l" defTabSz="266700">
              <a:spcBef>
                <a:spcPct val="0"/>
              </a:spcBef>
              <a:spcAft>
                <a:spcPct val="0"/>
              </a:spcAft>
            </a:pPr>
            <a:r>
              <a:rPr lang="en-US" altLang="zh-CN" sz="2000" i="1">
                <a:solidFill>
                  <a:srgbClr val="0070C0"/>
                </a:solidFill>
                <a:latin typeface="Times New Roman" panose="02020603050405020304"/>
                <a:ea typeface="宋体" panose="02010600030101010101" pitchFamily="2" charset="-122"/>
              </a:rPr>
              <a:t>My blood turned to ice.</a:t>
            </a:r>
            <a:r>
              <a:rPr lang="en-US" altLang="zh-CN" sz="2000">
                <a:latin typeface="Times New Roman" panose="02020603050405020304"/>
                <a:ea typeface="宋体" panose="02010600030101010101" pitchFamily="2" charset="-122"/>
              </a:rPr>
              <a:t> My heart pounded violently when I realized I was holding a stranger's hand. I looked up at the man—he had kind eyes and a gentle smile. "Are you lost?" he asked, crouching down to my height. I nodded, fighting back tears. Without hesitation, he asked a nearby guard for help, describing my parents and keeping me calm. Though he was a stranger, his patience and warmth made the terrifying moment feel a little safer. Then I heard Dad's voice calling my name.</a:t>
            </a:r>
            <a:endParaRPr lang="en-US" altLang="zh-CN" sz="2000">
              <a:latin typeface="Times New Roman" panose="02020603050405020304"/>
              <a:ea typeface="宋体" panose="02010600030101010101" pitchFamily="2" charset="-122"/>
            </a:endParaRPr>
          </a:p>
          <a:p>
            <a:pPr marL="0" indent="279400" algn="l" defTabSz="266700">
              <a:spcBef>
                <a:spcPct val="0"/>
              </a:spcBef>
              <a:spcAft>
                <a:spcPct val="0"/>
              </a:spcAft>
            </a:pPr>
            <a:r>
              <a:rPr lang="en-US" altLang="zh-CN" sz="2000" i="1">
                <a:solidFill>
                  <a:srgbClr val="0070C0"/>
                </a:solidFill>
                <a:latin typeface="Times New Roman" panose="02020603050405020304"/>
                <a:ea typeface="宋体" panose="02010600030101010101" pitchFamily="2" charset="-122"/>
              </a:rPr>
              <a:t>There he was, just three people away. </a:t>
            </a:r>
            <a:r>
              <a:rPr lang="en-US" altLang="zh-CN" sz="2000">
                <a:latin typeface="Times New Roman" panose="02020603050405020304"/>
                <a:ea typeface="宋体" panose="02010600030101010101" pitchFamily="2" charset="-122"/>
              </a:rPr>
              <a:t>He came rushing toward me through the crowd, his face pale with worry. The second he saw me, his shoulders relaxed, and he pulled me into a tight hug. He thanked the kind stranger again and again, his voice shaking. As we walked away, I glanced back at the man, already lost in the crowd. That day, I learned something — Beijing's beauty wasn't just in its golden rooftops or ancient walls, but in people like him, who stopped to help a scared little child.  </a:t>
            </a:r>
            <a:endParaRPr lang="en-US" altLang="zh-CN" sz="2000">
              <a:latin typeface="Times New Roman" panose="02020603050405020304"/>
              <a:ea typeface="宋体" panose="02010600030101010101" pitchFamily="2" charset="-122"/>
            </a:endParaRPr>
          </a:p>
        </p:txBody>
      </p:sp>
      <p:sp>
        <p:nvSpPr>
          <p:cNvPr id="8" name="文本框 7"/>
          <p:cNvSpPr txBox="1"/>
          <p:nvPr/>
        </p:nvSpPr>
        <p:spPr>
          <a:xfrm>
            <a:off x="6248400" y="750570"/>
            <a:ext cx="5866130" cy="5902960"/>
          </a:xfrm>
          <a:prstGeom prst="rect">
            <a:avLst/>
          </a:prstGeom>
          <a:ln>
            <a:solidFill>
              <a:schemeClr val="accent6">
                <a:lumMod val="40000"/>
                <a:lumOff val="60000"/>
              </a:schemeClr>
            </a:solidFill>
          </a:ln>
        </p:spPr>
        <p:txBody>
          <a:bodyPr wrap="square">
            <a:noAutofit/>
          </a:bodyPr>
          <a:p>
            <a:pPr marL="0" indent="0" algn="just" defTabSz="266700">
              <a:spcBef>
                <a:spcPct val="0"/>
              </a:spcBef>
              <a:spcAft>
                <a:spcPct val="0"/>
              </a:spcAft>
            </a:pPr>
            <a:r>
              <a:rPr lang="en-US" altLang="zh-CN" sz="1600" b="1">
                <a:solidFill>
                  <a:srgbClr val="002060"/>
                </a:solidFill>
                <a:latin typeface="Times New Roman" panose="02020603050405020304"/>
                <a:ea typeface="宋体" panose="02010600030101010101" pitchFamily="2" charset="-122"/>
              </a:rPr>
              <a:t>1. </a:t>
            </a:r>
            <a:r>
              <a:rPr lang="zh-CN" altLang="en-US" sz="1600" b="1">
                <a:solidFill>
                  <a:srgbClr val="002060"/>
                </a:solidFill>
                <a:latin typeface="宋体" panose="02010600030101010101" pitchFamily="2" charset="-122"/>
                <a:ea typeface="宋体" panose="02010600030101010101" pitchFamily="2" charset="-122"/>
              </a:rPr>
              <a:t>情绪渲染：精准传递</a:t>
            </a:r>
            <a:r>
              <a:rPr lang="zh-CN" altLang="en-US" sz="1600" b="1">
                <a:solidFill>
                  <a:srgbClr val="002060"/>
                </a:solidFill>
                <a:latin typeface="Times New Roman" panose="02020603050405020304"/>
                <a:ea typeface="宋体" panose="02010600030101010101" pitchFamily="2" charset="-122"/>
              </a:rPr>
              <a:t>“</a:t>
            </a:r>
            <a:r>
              <a:rPr lang="zh-CN" altLang="en-US" sz="1600" b="1">
                <a:solidFill>
                  <a:srgbClr val="002060"/>
                </a:solidFill>
                <a:latin typeface="宋体" panose="02010600030101010101" pitchFamily="2" charset="-122"/>
                <a:ea typeface="宋体" panose="02010600030101010101" pitchFamily="2" charset="-122"/>
              </a:rPr>
              <a:t>恐慌</a:t>
            </a:r>
            <a:r>
              <a:rPr lang="en-US" altLang="zh-CN" sz="1600" b="1">
                <a:solidFill>
                  <a:srgbClr val="002060"/>
                </a:solidFill>
                <a:latin typeface="Times New Roman" panose="02020603050405020304"/>
                <a:ea typeface="宋体" panose="02010600030101010101" pitchFamily="2" charset="-122"/>
              </a:rPr>
              <a:t>→</a:t>
            </a:r>
            <a:r>
              <a:rPr lang="zh-CN" altLang="en-US" sz="1600" b="1">
                <a:solidFill>
                  <a:srgbClr val="002060"/>
                </a:solidFill>
                <a:latin typeface="宋体" panose="02010600030101010101" pitchFamily="2" charset="-122"/>
                <a:ea typeface="宋体" panose="02010600030101010101" pitchFamily="2" charset="-122"/>
              </a:rPr>
              <a:t>安心</a:t>
            </a:r>
            <a:r>
              <a:rPr lang="zh-CN" altLang="en-US" sz="1600" b="1">
                <a:solidFill>
                  <a:srgbClr val="002060"/>
                </a:solidFill>
                <a:latin typeface="Times New Roman" panose="02020603050405020304"/>
                <a:ea typeface="宋体" panose="02010600030101010101" pitchFamily="2" charset="-122"/>
              </a:rPr>
              <a:t>”</a:t>
            </a:r>
            <a:r>
              <a:rPr lang="zh-CN" altLang="en-US" sz="1600" b="1">
                <a:solidFill>
                  <a:srgbClr val="002060"/>
                </a:solidFill>
                <a:latin typeface="宋体" panose="02010600030101010101" pitchFamily="2" charset="-122"/>
                <a:ea typeface="宋体" panose="02010600030101010101" pitchFamily="2" charset="-122"/>
              </a:rPr>
              <a:t>的层次变化</a:t>
            </a:r>
            <a:endParaRPr lang="zh-CN" altLang="en-US" sz="1600" b="1">
              <a:solidFill>
                <a:srgbClr val="002060"/>
              </a:solidFill>
              <a:latin typeface="宋体" panose="02010600030101010101" pitchFamily="2" charset="-122"/>
              <a:ea typeface="宋体" panose="02010600030101010101" pitchFamily="2" charset="-122"/>
            </a:endParaRPr>
          </a:p>
          <a:p>
            <a:pPr marL="285750" indent="-285750" algn="just" defTabSz="266700">
              <a:spcBef>
                <a:spcPct val="0"/>
              </a:spcBef>
              <a:spcAft>
                <a:spcPct val="0"/>
              </a:spcAft>
              <a:buFont typeface="Arial" panose="020B0604020202020204" pitchFamily="34" charset="0"/>
              <a:buChar char="•"/>
            </a:pPr>
            <a:r>
              <a:rPr lang="zh-CN" altLang="en-US" sz="1600" b="0">
                <a:solidFill>
                  <a:srgbClr val="002060"/>
                </a:solidFill>
                <a:latin typeface="宋体" panose="02010600030101010101" pitchFamily="2" charset="-122"/>
                <a:ea typeface="宋体" panose="02010600030101010101" pitchFamily="2" charset="-122"/>
              </a:rPr>
              <a:t>开篇</a:t>
            </a:r>
            <a:r>
              <a:rPr lang="en-US" altLang="zh-CN" sz="1600" b="0">
                <a:solidFill>
                  <a:srgbClr val="002060"/>
                </a:solidFill>
                <a:latin typeface="Times New Roman" panose="02020603050405020304"/>
                <a:ea typeface="宋体" panose="02010600030101010101" pitchFamily="2" charset="-122"/>
              </a:rPr>
              <a:t>“My blood turned to ice”“heart pounded violently”</a:t>
            </a:r>
            <a:r>
              <a:rPr lang="zh-CN" altLang="en-US" sz="1600" b="0">
                <a:solidFill>
                  <a:srgbClr val="002060"/>
                </a:solidFill>
                <a:latin typeface="宋体" panose="02010600030101010101" pitchFamily="2" charset="-122"/>
                <a:ea typeface="宋体" panose="02010600030101010101" pitchFamily="2" charset="-122"/>
              </a:rPr>
              <a:t>用夸张和动作描写，瞬间将</a:t>
            </a:r>
            <a:r>
              <a:rPr lang="zh-CN" altLang="en-US" sz="1600" b="0">
                <a:solidFill>
                  <a:srgbClr val="002060"/>
                </a:solidFill>
                <a:latin typeface="Times New Roman" panose="02020603050405020304"/>
                <a:ea typeface="宋体" panose="02010600030101010101" pitchFamily="2" charset="-122"/>
              </a:rPr>
              <a:t>“</a:t>
            </a:r>
            <a:r>
              <a:rPr lang="zh-CN" altLang="en-US" sz="1600" b="0">
                <a:solidFill>
                  <a:srgbClr val="002060"/>
                </a:solidFill>
                <a:latin typeface="宋体" panose="02010600030101010101" pitchFamily="2" charset="-122"/>
                <a:ea typeface="宋体" panose="02010600030101010101" pitchFamily="2" charset="-122"/>
              </a:rPr>
              <a:t>发现牵错手</a:t>
            </a:r>
            <a:r>
              <a:rPr lang="zh-CN" altLang="en-US" sz="1600" b="0">
                <a:solidFill>
                  <a:srgbClr val="002060"/>
                </a:solidFill>
                <a:latin typeface="Times New Roman" panose="02020603050405020304"/>
                <a:ea typeface="宋体" panose="02010600030101010101" pitchFamily="2" charset="-122"/>
              </a:rPr>
              <a:t>”</a:t>
            </a:r>
            <a:r>
              <a:rPr lang="zh-CN" altLang="en-US" sz="1600" b="0">
                <a:solidFill>
                  <a:srgbClr val="002060"/>
                </a:solidFill>
                <a:latin typeface="宋体" panose="02010600030101010101" pitchFamily="2" charset="-122"/>
                <a:ea typeface="宋体" panose="02010600030101010101" pitchFamily="2" charset="-122"/>
              </a:rPr>
              <a:t>的恐慌感拉满，与原文</a:t>
            </a:r>
            <a:r>
              <a:rPr lang="zh-CN" altLang="en-US" sz="1600" b="0">
                <a:solidFill>
                  <a:srgbClr val="002060"/>
                </a:solidFill>
                <a:latin typeface="Times New Roman" panose="02020603050405020304"/>
                <a:ea typeface="宋体" panose="02010600030101010101" pitchFamily="2" charset="-122"/>
              </a:rPr>
              <a:t>“</a:t>
            </a:r>
            <a:r>
              <a:rPr lang="zh-CN" altLang="en-US" sz="1600" b="0">
                <a:solidFill>
                  <a:srgbClr val="002060"/>
                </a:solidFill>
                <a:latin typeface="宋体" panose="02010600030101010101" pitchFamily="2" charset="-122"/>
                <a:ea typeface="宋体" panose="02010600030101010101" pitchFamily="2" charset="-122"/>
              </a:rPr>
              <a:t>走失</a:t>
            </a:r>
            <a:r>
              <a:rPr lang="zh-CN" altLang="en-US" sz="1600" b="0">
                <a:solidFill>
                  <a:srgbClr val="002060"/>
                </a:solidFill>
                <a:latin typeface="Times New Roman" panose="02020603050405020304"/>
                <a:ea typeface="宋体" panose="02010600030101010101" pitchFamily="2" charset="-122"/>
              </a:rPr>
              <a:t>”</a:t>
            </a:r>
            <a:r>
              <a:rPr lang="zh-CN" altLang="en-US" sz="1600" b="0">
                <a:solidFill>
                  <a:srgbClr val="002060"/>
                </a:solidFill>
                <a:latin typeface="宋体" panose="02010600030101010101" pitchFamily="2" charset="-122"/>
                <a:ea typeface="宋体" panose="02010600030101010101" pitchFamily="2" charset="-122"/>
              </a:rPr>
              <a:t>的情节冲突完美衔接；</a:t>
            </a:r>
            <a:endParaRPr lang="zh-CN" altLang="en-US" sz="1600" b="0">
              <a:solidFill>
                <a:srgbClr val="002060"/>
              </a:solidFill>
              <a:latin typeface="宋体" panose="02010600030101010101" pitchFamily="2" charset="-122"/>
              <a:ea typeface="宋体" panose="02010600030101010101" pitchFamily="2" charset="-122"/>
            </a:endParaRPr>
          </a:p>
          <a:p>
            <a:pPr marL="285750" indent="-285750" algn="just" defTabSz="266700">
              <a:spcBef>
                <a:spcPct val="0"/>
              </a:spcBef>
              <a:spcAft>
                <a:spcPct val="0"/>
              </a:spcAft>
              <a:buFont typeface="Arial" panose="020B0604020202020204" pitchFamily="34" charset="0"/>
              <a:buChar char="•"/>
            </a:pPr>
            <a:r>
              <a:rPr lang="zh-CN" altLang="en-US" sz="1600" b="0">
                <a:solidFill>
                  <a:srgbClr val="002060"/>
                </a:solidFill>
                <a:latin typeface="宋体" panose="02010600030101010101" pitchFamily="2" charset="-122"/>
                <a:ea typeface="宋体" panose="02010600030101010101" pitchFamily="2" charset="-122"/>
              </a:rPr>
              <a:t>后续</a:t>
            </a:r>
            <a:r>
              <a:rPr lang="en-US" altLang="zh-CN" sz="1600" b="0">
                <a:solidFill>
                  <a:srgbClr val="002060"/>
                </a:solidFill>
                <a:latin typeface="Times New Roman" panose="02020603050405020304"/>
                <a:ea typeface="宋体" panose="02010600030101010101" pitchFamily="2" charset="-122"/>
              </a:rPr>
              <a:t>“fighting back tears”“keeping me calm”</a:t>
            </a:r>
            <a:r>
              <a:rPr lang="zh-CN" altLang="en-US" sz="1600" b="0">
                <a:solidFill>
                  <a:srgbClr val="002060"/>
                </a:solidFill>
                <a:latin typeface="宋体" panose="02010600030101010101" pitchFamily="2" charset="-122"/>
                <a:ea typeface="宋体" panose="02010600030101010101" pitchFamily="2" charset="-122"/>
              </a:rPr>
              <a:t>则细腻地展现了孩子从强忍泪水到逐渐安心的过程，情绪转折自然且有说服力。 </a:t>
            </a:r>
            <a:endParaRPr lang="zh-CN" altLang="en-US" sz="1600" b="0">
              <a:solidFill>
                <a:srgbClr val="002060"/>
              </a:solidFill>
              <a:latin typeface="宋体" panose="02010600030101010101" pitchFamily="2" charset="-122"/>
              <a:ea typeface="宋体" panose="02010600030101010101" pitchFamily="2" charset="-122"/>
            </a:endParaRPr>
          </a:p>
          <a:p>
            <a:pPr marL="0" indent="0" algn="just" defTabSz="266700">
              <a:spcBef>
                <a:spcPct val="0"/>
              </a:spcBef>
              <a:spcAft>
                <a:spcPct val="0"/>
              </a:spcAft>
            </a:pPr>
            <a:r>
              <a:rPr lang="en-US" altLang="zh-CN" sz="1600" b="1">
                <a:solidFill>
                  <a:srgbClr val="002060"/>
                </a:solidFill>
                <a:latin typeface="Times New Roman" panose="02020603050405020304"/>
                <a:ea typeface="宋体" panose="02010600030101010101" pitchFamily="2" charset="-122"/>
              </a:rPr>
              <a:t>2. </a:t>
            </a:r>
            <a:r>
              <a:rPr lang="zh-CN" altLang="en-US" sz="1600" b="1">
                <a:solidFill>
                  <a:srgbClr val="002060"/>
                </a:solidFill>
                <a:latin typeface="宋体" panose="02010600030101010101" pitchFamily="2" charset="-122"/>
                <a:ea typeface="宋体" panose="02010600030101010101" pitchFamily="2" charset="-122"/>
              </a:rPr>
              <a:t>人物塑造：用</a:t>
            </a:r>
            <a:r>
              <a:rPr lang="zh-CN" altLang="en-US" sz="1600" b="1">
                <a:solidFill>
                  <a:srgbClr val="002060"/>
                </a:solidFill>
                <a:latin typeface="Times New Roman" panose="02020603050405020304"/>
                <a:ea typeface="宋体" panose="02010600030101010101" pitchFamily="2" charset="-122"/>
              </a:rPr>
              <a:t>“</a:t>
            </a:r>
            <a:r>
              <a:rPr lang="zh-CN" altLang="en-US" sz="1600" b="1">
                <a:solidFill>
                  <a:srgbClr val="002060"/>
                </a:solidFill>
                <a:latin typeface="宋体" panose="02010600030101010101" pitchFamily="2" charset="-122"/>
                <a:ea typeface="宋体" panose="02010600030101010101" pitchFamily="2" charset="-122"/>
              </a:rPr>
              <a:t>微动作</a:t>
            </a:r>
            <a:r>
              <a:rPr lang="zh-CN" altLang="en-US" sz="1600" b="1">
                <a:solidFill>
                  <a:srgbClr val="002060"/>
                </a:solidFill>
                <a:latin typeface="Times New Roman" panose="02020603050405020304"/>
                <a:ea typeface="宋体" panose="02010600030101010101" pitchFamily="2" charset="-122"/>
              </a:rPr>
              <a:t>”</a:t>
            </a:r>
            <a:r>
              <a:rPr lang="zh-CN" altLang="en-US" sz="1600" b="1">
                <a:solidFill>
                  <a:srgbClr val="002060"/>
                </a:solidFill>
                <a:latin typeface="宋体" panose="02010600030101010101" pitchFamily="2" charset="-122"/>
                <a:ea typeface="宋体" panose="02010600030101010101" pitchFamily="2" charset="-122"/>
              </a:rPr>
              <a:t>让角色更立体</a:t>
            </a:r>
            <a:endParaRPr lang="zh-CN" altLang="en-US" sz="1600" b="1">
              <a:solidFill>
                <a:srgbClr val="002060"/>
              </a:solidFill>
              <a:latin typeface="宋体" panose="02010600030101010101" pitchFamily="2" charset="-122"/>
              <a:ea typeface="宋体" panose="02010600030101010101" pitchFamily="2" charset="-122"/>
            </a:endParaRPr>
          </a:p>
          <a:p>
            <a:pPr marL="285750" indent="-285750" algn="just" defTabSz="266700">
              <a:spcBef>
                <a:spcPct val="0"/>
              </a:spcBef>
              <a:spcAft>
                <a:spcPct val="0"/>
              </a:spcAft>
              <a:buFont typeface="Arial" panose="020B0604020202020204" pitchFamily="34" charset="0"/>
              <a:buChar char="•"/>
            </a:pPr>
            <a:r>
              <a:rPr lang="en-US" altLang="zh-CN" sz="1600" b="0">
                <a:solidFill>
                  <a:srgbClr val="002060"/>
                </a:solidFill>
                <a:latin typeface="Times New Roman" panose="02020603050405020304"/>
                <a:ea typeface="宋体" panose="02010600030101010101" pitchFamily="2" charset="-122"/>
              </a:rPr>
              <a:t> </a:t>
            </a:r>
            <a:r>
              <a:rPr lang="zh-CN" altLang="en-US" sz="1600" b="0">
                <a:solidFill>
                  <a:srgbClr val="002060"/>
                </a:solidFill>
                <a:latin typeface="宋体" panose="02010600030101010101" pitchFamily="2" charset="-122"/>
                <a:ea typeface="宋体" panose="02010600030101010101" pitchFamily="2" charset="-122"/>
              </a:rPr>
              <a:t>陌生人的善意通过</a:t>
            </a:r>
            <a:r>
              <a:rPr lang="en-US" altLang="zh-CN" sz="1600" b="0">
                <a:solidFill>
                  <a:srgbClr val="002060"/>
                </a:solidFill>
                <a:latin typeface="Times New Roman" panose="02020603050405020304"/>
                <a:ea typeface="宋体" panose="02010600030101010101" pitchFamily="2" charset="-122"/>
              </a:rPr>
              <a:t>“crouching down to my height”</a:t>
            </a:r>
            <a:r>
              <a:rPr lang="zh-CN" altLang="en-US" sz="1600" b="0">
                <a:solidFill>
                  <a:srgbClr val="002060"/>
                </a:solidFill>
                <a:latin typeface="宋体" panose="02010600030101010101" pitchFamily="2" charset="-122"/>
                <a:ea typeface="宋体" panose="02010600030101010101" pitchFamily="2" charset="-122"/>
              </a:rPr>
              <a:t>（蹲到与孩子平视）、</a:t>
            </a:r>
            <a:r>
              <a:rPr lang="en-US" altLang="zh-CN" sz="1600" b="0">
                <a:solidFill>
                  <a:srgbClr val="002060"/>
                </a:solidFill>
                <a:latin typeface="Times New Roman" panose="02020603050405020304"/>
                <a:ea typeface="宋体" panose="02010600030101010101" pitchFamily="2" charset="-122"/>
              </a:rPr>
              <a:t>“asking a guard for help”</a:t>
            </a:r>
            <a:r>
              <a:rPr lang="zh-CN" altLang="en-US" sz="1600" b="0">
                <a:solidFill>
                  <a:srgbClr val="002060"/>
                </a:solidFill>
                <a:latin typeface="宋体" panose="02010600030101010101" pitchFamily="2" charset="-122"/>
                <a:ea typeface="宋体" panose="02010600030101010101" pitchFamily="2" charset="-122"/>
              </a:rPr>
              <a:t>（向保安求助）等细节体现，既符合成人对孩子的关怀逻辑，又避免了</a:t>
            </a:r>
            <a:r>
              <a:rPr lang="zh-CN" altLang="en-US" sz="1600" b="0">
                <a:solidFill>
                  <a:srgbClr val="002060"/>
                </a:solidFill>
                <a:latin typeface="Times New Roman" panose="02020603050405020304"/>
                <a:ea typeface="宋体" panose="02010600030101010101" pitchFamily="2" charset="-122"/>
              </a:rPr>
              <a:t>“</a:t>
            </a:r>
            <a:r>
              <a:rPr lang="zh-CN" altLang="en-US" sz="1600" b="0">
                <a:solidFill>
                  <a:srgbClr val="002060"/>
                </a:solidFill>
                <a:latin typeface="宋体" panose="02010600030101010101" pitchFamily="2" charset="-122"/>
                <a:ea typeface="宋体" panose="02010600030101010101" pitchFamily="2" charset="-122"/>
              </a:rPr>
              <a:t>过度完美</a:t>
            </a:r>
            <a:r>
              <a:rPr lang="zh-CN" altLang="en-US" sz="1600" b="0">
                <a:solidFill>
                  <a:srgbClr val="002060"/>
                </a:solidFill>
                <a:latin typeface="Times New Roman" panose="02020603050405020304"/>
                <a:ea typeface="宋体" panose="02010600030101010101" pitchFamily="2" charset="-122"/>
              </a:rPr>
              <a:t>”</a:t>
            </a:r>
            <a:r>
              <a:rPr lang="zh-CN" altLang="en-US" sz="1600" b="0">
                <a:solidFill>
                  <a:srgbClr val="002060"/>
                </a:solidFill>
                <a:latin typeface="宋体" panose="02010600030101010101" pitchFamily="2" charset="-122"/>
                <a:ea typeface="宋体" panose="02010600030101010101" pitchFamily="2" charset="-122"/>
              </a:rPr>
              <a:t>的失真感；</a:t>
            </a:r>
            <a:endParaRPr lang="zh-CN" altLang="en-US" sz="1600" b="0">
              <a:solidFill>
                <a:srgbClr val="002060"/>
              </a:solidFill>
              <a:latin typeface="宋体" panose="02010600030101010101" pitchFamily="2" charset="-122"/>
              <a:ea typeface="宋体" panose="02010600030101010101" pitchFamily="2" charset="-122"/>
            </a:endParaRPr>
          </a:p>
          <a:p>
            <a:pPr marL="285750" indent="-285750" algn="just" defTabSz="266700">
              <a:spcBef>
                <a:spcPct val="0"/>
              </a:spcBef>
              <a:spcAft>
                <a:spcPct val="0"/>
              </a:spcAft>
              <a:buFont typeface="Arial" panose="020B0604020202020204" pitchFamily="34" charset="0"/>
              <a:buChar char="•"/>
            </a:pPr>
            <a:r>
              <a:rPr lang="zh-CN" altLang="en-US" sz="1600" b="0">
                <a:solidFill>
                  <a:srgbClr val="002060"/>
                </a:solidFill>
                <a:latin typeface="宋体" panose="02010600030101010101" pitchFamily="2" charset="-122"/>
                <a:ea typeface="宋体" panose="02010600030101010101" pitchFamily="2" charset="-122"/>
              </a:rPr>
              <a:t>父亲的形象通过</a:t>
            </a:r>
            <a:r>
              <a:rPr lang="en-US" altLang="zh-CN" sz="1600" b="0">
                <a:solidFill>
                  <a:srgbClr val="002060"/>
                </a:solidFill>
                <a:latin typeface="Times New Roman" panose="02020603050405020304"/>
                <a:ea typeface="宋体" panose="02010600030101010101" pitchFamily="2" charset="-122"/>
              </a:rPr>
              <a:t>“face pale with worry”“voice shaking”</a:t>
            </a:r>
            <a:r>
              <a:rPr lang="zh-CN" altLang="en-US" sz="1600" b="0">
                <a:solidFill>
                  <a:srgbClr val="002060"/>
                </a:solidFill>
                <a:latin typeface="宋体" panose="02010600030101010101" pitchFamily="2" charset="-122"/>
                <a:ea typeface="宋体" panose="02010600030101010101" pitchFamily="2" charset="-122"/>
              </a:rPr>
              <a:t>（声音颤抖）等描写，将</a:t>
            </a:r>
            <a:r>
              <a:rPr lang="zh-CN" altLang="en-US" sz="1600" b="0">
                <a:solidFill>
                  <a:srgbClr val="002060"/>
                </a:solidFill>
                <a:latin typeface="Times New Roman" panose="02020603050405020304"/>
                <a:ea typeface="宋体" panose="02010600030101010101" pitchFamily="2" charset="-122"/>
              </a:rPr>
              <a:t>“</a:t>
            </a:r>
            <a:r>
              <a:rPr lang="zh-CN" altLang="en-US" sz="1600" b="0">
                <a:solidFill>
                  <a:srgbClr val="002060"/>
                </a:solidFill>
                <a:latin typeface="宋体" panose="02010600030101010101" pitchFamily="2" charset="-122"/>
                <a:ea typeface="宋体" panose="02010600030101010101" pitchFamily="2" charset="-122"/>
              </a:rPr>
              <a:t>找到孩子时的紧张与感激</a:t>
            </a:r>
            <a:r>
              <a:rPr lang="zh-CN" altLang="en-US" sz="1600" b="0">
                <a:solidFill>
                  <a:srgbClr val="002060"/>
                </a:solidFill>
                <a:latin typeface="Times New Roman" panose="02020603050405020304"/>
                <a:ea typeface="宋体" panose="02010600030101010101" pitchFamily="2" charset="-122"/>
              </a:rPr>
              <a:t>”</a:t>
            </a:r>
            <a:r>
              <a:rPr lang="zh-CN" altLang="en-US" sz="1600" b="0">
                <a:solidFill>
                  <a:srgbClr val="002060"/>
                </a:solidFill>
                <a:latin typeface="宋体" panose="02010600030101010101" pitchFamily="2" charset="-122"/>
                <a:ea typeface="宋体" panose="02010600030101010101" pitchFamily="2" charset="-122"/>
              </a:rPr>
              <a:t>刻画得淋漓尽致，让</a:t>
            </a:r>
            <a:r>
              <a:rPr lang="zh-CN" altLang="en-US" sz="1600" b="0">
                <a:solidFill>
                  <a:srgbClr val="002060"/>
                </a:solidFill>
                <a:latin typeface="Times New Roman" panose="02020603050405020304"/>
                <a:ea typeface="宋体" panose="02010600030101010101" pitchFamily="2" charset="-122"/>
              </a:rPr>
              <a:t>“</a:t>
            </a:r>
            <a:r>
              <a:rPr lang="zh-CN" altLang="en-US" sz="1600" b="0">
                <a:solidFill>
                  <a:srgbClr val="002060"/>
                </a:solidFill>
                <a:latin typeface="宋体" panose="02010600030101010101" pitchFamily="2" charset="-122"/>
                <a:ea typeface="宋体" panose="02010600030101010101" pitchFamily="2" charset="-122"/>
              </a:rPr>
              <a:t>亲子情感</a:t>
            </a:r>
            <a:r>
              <a:rPr lang="zh-CN" altLang="en-US" sz="1600" b="0">
                <a:solidFill>
                  <a:srgbClr val="002060"/>
                </a:solidFill>
                <a:latin typeface="Times New Roman" panose="02020603050405020304"/>
                <a:ea typeface="宋体" panose="02010600030101010101" pitchFamily="2" charset="-122"/>
              </a:rPr>
              <a:t>”</a:t>
            </a:r>
            <a:r>
              <a:rPr lang="zh-CN" altLang="en-US" sz="1600" b="0">
                <a:solidFill>
                  <a:srgbClr val="002060"/>
                </a:solidFill>
                <a:latin typeface="宋体" panose="02010600030101010101" pitchFamily="2" charset="-122"/>
                <a:ea typeface="宋体" panose="02010600030101010101" pitchFamily="2" charset="-122"/>
              </a:rPr>
              <a:t>和</a:t>
            </a:r>
            <a:r>
              <a:rPr lang="zh-CN" altLang="en-US" sz="1600" b="0">
                <a:solidFill>
                  <a:srgbClr val="002060"/>
                </a:solidFill>
                <a:latin typeface="Times New Roman" panose="02020603050405020304"/>
                <a:ea typeface="宋体" panose="02010600030101010101" pitchFamily="2" charset="-122"/>
              </a:rPr>
              <a:t>“</a:t>
            </a:r>
            <a:r>
              <a:rPr lang="zh-CN" altLang="en-US" sz="1600" b="0">
                <a:solidFill>
                  <a:srgbClr val="002060"/>
                </a:solidFill>
                <a:latin typeface="宋体" panose="02010600030101010101" pitchFamily="2" charset="-122"/>
                <a:ea typeface="宋体" panose="02010600030101010101" pitchFamily="2" charset="-122"/>
              </a:rPr>
              <a:t>陌生人善意</a:t>
            </a:r>
            <a:r>
              <a:rPr lang="zh-CN" altLang="en-US" sz="1600" b="0">
                <a:solidFill>
                  <a:srgbClr val="002060"/>
                </a:solidFill>
                <a:latin typeface="Times New Roman" panose="02020603050405020304"/>
                <a:ea typeface="宋体" panose="02010600030101010101" pitchFamily="2" charset="-122"/>
              </a:rPr>
              <a:t>”</a:t>
            </a:r>
            <a:r>
              <a:rPr lang="zh-CN" altLang="en-US" sz="1600" b="0">
                <a:solidFill>
                  <a:srgbClr val="002060"/>
                </a:solidFill>
                <a:latin typeface="宋体" panose="02010600030101010101" pitchFamily="2" charset="-122"/>
                <a:ea typeface="宋体" panose="02010600030101010101" pitchFamily="2" charset="-122"/>
              </a:rPr>
              <a:t>形成呼应。</a:t>
            </a:r>
            <a:endParaRPr lang="zh-CN" altLang="en-US" sz="1600" b="0">
              <a:solidFill>
                <a:srgbClr val="002060"/>
              </a:solidFill>
              <a:latin typeface="宋体" panose="02010600030101010101" pitchFamily="2" charset="-122"/>
              <a:ea typeface="宋体" panose="02010600030101010101" pitchFamily="2" charset="-122"/>
            </a:endParaRPr>
          </a:p>
          <a:p>
            <a:pPr marL="0" indent="0" algn="just" defTabSz="266700">
              <a:spcBef>
                <a:spcPct val="0"/>
              </a:spcBef>
              <a:spcAft>
                <a:spcPct val="0"/>
              </a:spcAft>
            </a:pPr>
            <a:r>
              <a:rPr lang="en-US" altLang="zh-CN" sz="1600" b="1">
                <a:solidFill>
                  <a:srgbClr val="002060"/>
                </a:solidFill>
                <a:latin typeface="Times New Roman" panose="02020603050405020304"/>
                <a:ea typeface="宋体" panose="02010600030101010101" pitchFamily="2" charset="-122"/>
              </a:rPr>
              <a:t>3. </a:t>
            </a:r>
            <a:r>
              <a:rPr lang="zh-CN" altLang="en-US" sz="1600" b="1">
                <a:solidFill>
                  <a:srgbClr val="002060"/>
                </a:solidFill>
                <a:latin typeface="宋体" panose="02010600030101010101" pitchFamily="2" charset="-122"/>
                <a:ea typeface="宋体" panose="02010600030101010101" pitchFamily="2" charset="-122"/>
              </a:rPr>
              <a:t>主题升华：让</a:t>
            </a:r>
            <a:r>
              <a:rPr lang="zh-CN" altLang="en-US" sz="1600" b="1">
                <a:solidFill>
                  <a:srgbClr val="002060"/>
                </a:solidFill>
                <a:latin typeface="Times New Roman" panose="02020603050405020304"/>
                <a:ea typeface="宋体" panose="02010600030101010101" pitchFamily="2" charset="-122"/>
              </a:rPr>
              <a:t>“</a:t>
            </a:r>
            <a:r>
              <a:rPr lang="zh-CN" altLang="en-US" sz="1600" b="1">
                <a:solidFill>
                  <a:srgbClr val="002060"/>
                </a:solidFill>
                <a:latin typeface="宋体" panose="02010600030101010101" pitchFamily="2" charset="-122"/>
                <a:ea typeface="宋体" panose="02010600030101010101" pitchFamily="2" charset="-122"/>
              </a:rPr>
              <a:t>文化之美</a:t>
            </a:r>
            <a:r>
              <a:rPr lang="zh-CN" altLang="en-US" sz="1600" b="1">
                <a:solidFill>
                  <a:srgbClr val="002060"/>
                </a:solidFill>
                <a:latin typeface="Times New Roman" panose="02020603050405020304"/>
                <a:ea typeface="宋体" panose="02010600030101010101" pitchFamily="2" charset="-122"/>
              </a:rPr>
              <a:t>”</a:t>
            </a:r>
            <a:r>
              <a:rPr lang="zh-CN" altLang="en-US" sz="1600" b="1">
                <a:solidFill>
                  <a:srgbClr val="002060"/>
                </a:solidFill>
                <a:latin typeface="宋体" panose="02010600030101010101" pitchFamily="2" charset="-122"/>
                <a:ea typeface="宋体" panose="02010600030101010101" pitchFamily="2" charset="-122"/>
              </a:rPr>
              <a:t>与</a:t>
            </a:r>
            <a:r>
              <a:rPr lang="zh-CN" altLang="en-US" sz="1600" b="1">
                <a:solidFill>
                  <a:srgbClr val="002060"/>
                </a:solidFill>
                <a:latin typeface="Times New Roman" panose="02020603050405020304"/>
                <a:ea typeface="宋体" panose="02010600030101010101" pitchFamily="2" charset="-122"/>
              </a:rPr>
              <a:t>“</a:t>
            </a:r>
            <a:r>
              <a:rPr lang="zh-CN" altLang="en-US" sz="1600" b="1">
                <a:solidFill>
                  <a:srgbClr val="002060"/>
                </a:solidFill>
                <a:latin typeface="宋体" panose="02010600030101010101" pitchFamily="2" charset="-122"/>
                <a:ea typeface="宋体" panose="02010600030101010101" pitchFamily="2" charset="-122"/>
              </a:rPr>
              <a:t>人性之美</a:t>
            </a:r>
            <a:r>
              <a:rPr lang="zh-CN" altLang="en-US" sz="1600" b="1">
                <a:solidFill>
                  <a:srgbClr val="002060"/>
                </a:solidFill>
                <a:latin typeface="Times New Roman" panose="02020603050405020304"/>
                <a:ea typeface="宋体" panose="02010600030101010101" pitchFamily="2" charset="-122"/>
              </a:rPr>
              <a:t>”</a:t>
            </a:r>
            <a:r>
              <a:rPr lang="zh-CN" altLang="en-US" sz="1600" b="1">
                <a:solidFill>
                  <a:srgbClr val="002060"/>
                </a:solidFill>
                <a:latin typeface="宋体" panose="02010600030101010101" pitchFamily="2" charset="-122"/>
                <a:ea typeface="宋体" panose="02010600030101010101" pitchFamily="2" charset="-122"/>
              </a:rPr>
              <a:t>共振 </a:t>
            </a:r>
            <a:endParaRPr lang="zh-CN" altLang="en-US" sz="1600" b="1">
              <a:solidFill>
                <a:srgbClr val="002060"/>
              </a:solidFill>
              <a:latin typeface="宋体" panose="02010600030101010101" pitchFamily="2" charset="-122"/>
              <a:ea typeface="宋体" panose="02010600030101010101" pitchFamily="2" charset="-122"/>
            </a:endParaRPr>
          </a:p>
          <a:p>
            <a:pPr marL="0" indent="0" algn="just" defTabSz="266700">
              <a:spcBef>
                <a:spcPct val="0"/>
              </a:spcBef>
              <a:spcAft>
                <a:spcPct val="0"/>
              </a:spcAft>
            </a:pPr>
            <a:r>
              <a:rPr lang="en-US" altLang="zh-CN" sz="1600" b="0">
                <a:solidFill>
                  <a:srgbClr val="002060"/>
                </a:solidFill>
                <a:latin typeface="宋体" panose="02010600030101010101" pitchFamily="2" charset="-122"/>
                <a:ea typeface="宋体" panose="02010600030101010101" pitchFamily="2" charset="-122"/>
              </a:rPr>
              <a:t>  </a:t>
            </a:r>
            <a:r>
              <a:rPr lang="zh-CN" altLang="en-US" sz="1600" b="0">
                <a:solidFill>
                  <a:srgbClr val="002060"/>
                </a:solidFill>
                <a:latin typeface="宋体" panose="02010600030101010101" pitchFamily="2" charset="-122"/>
                <a:ea typeface="宋体" panose="02010600030101010101" pitchFamily="2" charset="-122"/>
              </a:rPr>
              <a:t>结尾</a:t>
            </a:r>
            <a:r>
              <a:rPr lang="en-US" altLang="zh-CN" sz="1600" b="0">
                <a:solidFill>
                  <a:srgbClr val="002060"/>
                </a:solidFill>
                <a:latin typeface="Times New Roman" panose="02020603050405020304"/>
                <a:ea typeface="宋体" panose="02010600030101010101" pitchFamily="2" charset="-122"/>
              </a:rPr>
              <a:t>“Beijing's beauty wasn't just in its golden rooftops or ancient walls, but in people like him”</a:t>
            </a:r>
            <a:r>
              <a:rPr lang="zh-CN" altLang="en-US" sz="1600" b="0">
                <a:solidFill>
                  <a:srgbClr val="002060"/>
                </a:solidFill>
                <a:latin typeface="宋体" panose="02010600030101010101" pitchFamily="2" charset="-122"/>
                <a:ea typeface="宋体" panose="02010600030101010101" pitchFamily="2" charset="-122"/>
              </a:rPr>
              <a:t>（北京的美不仅在建筑，更在助人的陌生人），巧妙地将原文对故宫</a:t>
            </a:r>
            <a:r>
              <a:rPr lang="zh-CN" altLang="en-US" sz="1600" b="0">
                <a:solidFill>
                  <a:srgbClr val="002060"/>
                </a:solidFill>
                <a:latin typeface="Times New Roman" panose="02020603050405020304"/>
                <a:ea typeface="宋体" panose="02010600030101010101" pitchFamily="2" charset="-122"/>
              </a:rPr>
              <a:t>“</a:t>
            </a:r>
            <a:r>
              <a:rPr lang="zh-CN" altLang="en-US" sz="1600" b="0">
                <a:solidFill>
                  <a:srgbClr val="002060"/>
                </a:solidFill>
                <a:latin typeface="宋体" panose="02010600030101010101" pitchFamily="2" charset="-122"/>
                <a:ea typeface="宋体" panose="02010600030101010101" pitchFamily="2" charset="-122"/>
              </a:rPr>
              <a:t>历史壮美</a:t>
            </a:r>
            <a:r>
              <a:rPr lang="zh-CN" altLang="en-US" sz="1600" b="0">
                <a:solidFill>
                  <a:srgbClr val="002060"/>
                </a:solidFill>
                <a:latin typeface="Times New Roman" panose="02020603050405020304"/>
                <a:ea typeface="宋体" panose="02010600030101010101" pitchFamily="2" charset="-122"/>
              </a:rPr>
              <a:t>”</a:t>
            </a:r>
            <a:r>
              <a:rPr lang="zh-CN" altLang="en-US" sz="1600" b="0">
                <a:solidFill>
                  <a:srgbClr val="002060"/>
                </a:solidFill>
                <a:latin typeface="宋体" panose="02010600030101010101" pitchFamily="2" charset="-122"/>
                <a:ea typeface="宋体" panose="02010600030101010101" pitchFamily="2" charset="-122"/>
              </a:rPr>
              <a:t>的描写，升华到</a:t>
            </a:r>
            <a:r>
              <a:rPr lang="zh-CN" altLang="en-US" sz="1600" b="0">
                <a:solidFill>
                  <a:srgbClr val="002060"/>
                </a:solidFill>
                <a:latin typeface="Times New Roman" panose="02020603050405020304"/>
                <a:ea typeface="宋体" panose="02010600030101010101" pitchFamily="2" charset="-122"/>
              </a:rPr>
              <a:t>“</a:t>
            </a:r>
            <a:r>
              <a:rPr lang="zh-CN" altLang="en-US" sz="1600" b="0">
                <a:solidFill>
                  <a:srgbClr val="002060"/>
                </a:solidFill>
                <a:latin typeface="宋体" panose="02010600030101010101" pitchFamily="2" charset="-122"/>
                <a:ea typeface="宋体" panose="02010600030101010101" pitchFamily="2" charset="-122"/>
              </a:rPr>
              <a:t>人性温暖也是城市魅力</a:t>
            </a:r>
            <a:r>
              <a:rPr lang="zh-CN" altLang="en-US" sz="1600" b="0">
                <a:solidFill>
                  <a:srgbClr val="002060"/>
                </a:solidFill>
                <a:latin typeface="Times New Roman" panose="02020603050405020304"/>
                <a:ea typeface="宋体" panose="02010600030101010101" pitchFamily="2" charset="-122"/>
              </a:rPr>
              <a:t>”</a:t>
            </a:r>
            <a:r>
              <a:rPr lang="zh-CN" altLang="en-US" sz="1600" b="0">
                <a:solidFill>
                  <a:srgbClr val="002060"/>
                </a:solidFill>
                <a:latin typeface="宋体" panose="02010600030101010101" pitchFamily="2" charset="-122"/>
                <a:ea typeface="宋体" panose="02010600030101010101" pitchFamily="2" charset="-122"/>
              </a:rPr>
              <a:t>的层面，让故事从</a:t>
            </a:r>
            <a:r>
              <a:rPr lang="zh-CN" altLang="en-US" sz="1600" b="0">
                <a:solidFill>
                  <a:srgbClr val="002060"/>
                </a:solidFill>
                <a:latin typeface="Times New Roman" panose="02020603050405020304"/>
                <a:ea typeface="宋体" panose="02010600030101010101" pitchFamily="2" charset="-122"/>
              </a:rPr>
              <a:t>“</a:t>
            </a:r>
            <a:r>
              <a:rPr lang="zh-CN" altLang="en-US" sz="1600" b="0">
                <a:solidFill>
                  <a:srgbClr val="002060"/>
                </a:solidFill>
                <a:latin typeface="宋体" panose="02010600030101010101" pitchFamily="2" charset="-122"/>
                <a:ea typeface="宋体" panose="02010600030101010101" pitchFamily="2" charset="-122"/>
              </a:rPr>
              <a:t>个人遇险</a:t>
            </a:r>
            <a:r>
              <a:rPr lang="zh-CN" altLang="en-US" sz="1600" b="0">
                <a:solidFill>
                  <a:srgbClr val="002060"/>
                </a:solidFill>
                <a:latin typeface="Times New Roman" panose="02020603050405020304"/>
                <a:ea typeface="宋体" panose="02010600030101010101" pitchFamily="2" charset="-122"/>
              </a:rPr>
              <a:t>”</a:t>
            </a:r>
            <a:r>
              <a:rPr lang="zh-CN" altLang="en-US" sz="1600" b="0">
                <a:solidFill>
                  <a:srgbClr val="002060"/>
                </a:solidFill>
                <a:latin typeface="宋体" panose="02010600030101010101" pitchFamily="2" charset="-122"/>
                <a:ea typeface="宋体" panose="02010600030101010101" pitchFamily="2" charset="-122"/>
              </a:rPr>
              <a:t>升华为</a:t>
            </a:r>
            <a:r>
              <a:rPr lang="zh-CN" altLang="en-US" sz="1600" b="0">
                <a:solidFill>
                  <a:srgbClr val="002060"/>
                </a:solidFill>
                <a:latin typeface="Times New Roman" panose="02020603050405020304"/>
                <a:ea typeface="宋体" panose="02010600030101010101" pitchFamily="2" charset="-122"/>
              </a:rPr>
              <a:t>“</a:t>
            </a:r>
            <a:r>
              <a:rPr lang="zh-CN" altLang="en-US" sz="1600" b="0">
                <a:solidFill>
                  <a:srgbClr val="002060"/>
                </a:solidFill>
                <a:latin typeface="宋体" panose="02010600030101010101" pitchFamily="2" charset="-122"/>
                <a:ea typeface="宋体" panose="02010600030101010101" pitchFamily="2" charset="-122"/>
              </a:rPr>
              <a:t>文化与人性的双重感悟</a:t>
            </a:r>
            <a:r>
              <a:rPr lang="zh-CN" altLang="en-US" sz="1600" b="0">
                <a:solidFill>
                  <a:srgbClr val="002060"/>
                </a:solidFill>
                <a:latin typeface="Times New Roman" panose="02020603050405020304"/>
                <a:ea typeface="宋体" panose="02010600030101010101" pitchFamily="2" charset="-122"/>
              </a:rPr>
              <a:t>”</a:t>
            </a:r>
            <a:r>
              <a:rPr lang="zh-CN" altLang="en-US" sz="1600" b="0">
                <a:solidFill>
                  <a:srgbClr val="002060"/>
                </a:solidFill>
                <a:latin typeface="宋体" panose="02010600030101010101" pitchFamily="2" charset="-122"/>
                <a:ea typeface="宋体" panose="02010600030101010101" pitchFamily="2" charset="-122"/>
              </a:rPr>
              <a:t>，立意更深刻。</a:t>
            </a:r>
            <a:endParaRPr lang="zh-CN" altLang="en-US" sz="1600" b="0">
              <a:solidFill>
                <a:srgbClr val="002060"/>
              </a:solidFill>
              <a:latin typeface="宋体" panose="02010600030101010101" pitchFamily="2" charset="-122"/>
              <a:ea typeface="宋体" panose="02010600030101010101" pitchFamily="2" charset="-122"/>
            </a:endParaRPr>
          </a:p>
          <a:p>
            <a:pPr marL="0" indent="0" algn="just" defTabSz="266700">
              <a:spcBef>
                <a:spcPct val="0"/>
              </a:spcBef>
              <a:spcAft>
                <a:spcPct val="0"/>
              </a:spcAft>
            </a:pPr>
            <a:endParaRPr lang="zh-CN" altLang="en-US" sz="1600" b="0">
              <a:solidFill>
                <a:srgbClr val="002060"/>
              </a:solidFill>
              <a:latin typeface="宋体" panose="02010600030101010101" pitchFamily="2" charset="-122"/>
              <a:ea typeface="宋体" panose="02010600030101010101" pitchFamily="2" charset="-122"/>
            </a:endParaRPr>
          </a:p>
          <a:p>
            <a:pPr marL="0" indent="0" algn="just" defTabSz="266700">
              <a:spcBef>
                <a:spcPct val="0"/>
              </a:spcBef>
              <a:spcAft>
                <a:spcPct val="0"/>
              </a:spcAft>
            </a:pPr>
            <a:r>
              <a:rPr lang="en-US" altLang="zh-CN" sz="1600" b="0">
                <a:solidFill>
                  <a:srgbClr val="002060"/>
                </a:solidFill>
                <a:latin typeface="宋体" panose="02010600030101010101" pitchFamily="2" charset="-122"/>
                <a:ea typeface="宋体" panose="02010600030101010101" pitchFamily="2" charset="-122"/>
              </a:rPr>
              <a:t>   </a:t>
            </a:r>
            <a:r>
              <a:rPr lang="zh-CN" altLang="en-US" sz="1600" b="0">
                <a:solidFill>
                  <a:srgbClr val="002060"/>
                </a:solidFill>
                <a:latin typeface="宋体" panose="02010600030101010101" pitchFamily="2" charset="-122"/>
                <a:ea typeface="宋体" panose="02010600030101010101" pitchFamily="2" charset="-122"/>
              </a:rPr>
              <a:t>整体而言，这篇续写逻辑通顺、语言地道，协同性强，是一篇符合高考要求的优秀范文。</a:t>
            </a:r>
            <a:endParaRPr lang="zh-CN" altLang="en-US" sz="1600" b="0">
              <a:solidFill>
                <a:srgbClr val="002060"/>
              </a:solidFill>
              <a:latin typeface="宋体" panose="02010600030101010101" pitchFamily="2" charset="-122"/>
              <a:ea typeface="宋体" panose="02010600030101010101" pitchFamily="2" charset="-122"/>
            </a:endParaRPr>
          </a:p>
        </p:txBody>
      </p:sp>
      <p:pic>
        <p:nvPicPr>
          <p:cNvPr id="9" name="图片 8"/>
          <p:cNvPicPr/>
          <p:nvPr/>
        </p:nvPicPr>
        <p:blipFill>
          <a:blip r:embed="rId3"/>
          <a:stretch>
            <a:fillRect/>
          </a:stretch>
        </p:blipFill>
        <p:spPr>
          <a:xfrm>
            <a:off x="127000" y="6718935"/>
            <a:ext cx="708025" cy="287655"/>
          </a:xfrm>
          <a:prstGeom prst="rect">
            <a:avLst/>
          </a:prstGeom>
        </p:spPr>
      </p:pic>
      <p:grpSp>
        <p:nvGrpSpPr>
          <p:cNvPr id="26" name="组合 25"/>
          <p:cNvGrpSpPr/>
          <p:nvPr/>
        </p:nvGrpSpPr>
        <p:grpSpPr>
          <a:xfrm>
            <a:off x="0" y="6614795"/>
            <a:ext cx="12192000" cy="428625"/>
            <a:chOff x="0" y="6615399"/>
            <a:chExt cx="12287885" cy="489107"/>
          </a:xfrm>
        </p:grpSpPr>
        <p:pic>
          <p:nvPicPr>
            <p:cNvPr id="25" name="图片 24"/>
            <p:cNvPicPr>
              <a:picLocks noChangeAspect="1"/>
            </p:cNvPicPr>
            <p:nvPr/>
          </p:nvPicPr>
          <p:blipFill rotWithShape="1">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a:xfrm>
              <a:off x="10160000" y="6615399"/>
              <a:ext cx="2127885" cy="489107"/>
            </a:xfrm>
            <a:prstGeom prst="rect">
              <a:avLst/>
            </a:prstGeom>
          </p:spPr>
        </p:pic>
        <p:pic>
          <p:nvPicPr>
            <p:cNvPr id="24" name="图片 23"/>
            <p:cNvPicPr>
              <a:picLocks noChangeAspect="1"/>
            </p:cNvPicPr>
            <p:nvPr/>
          </p:nvPicPr>
          <p:blipFill rotWithShape="1">
            <a:blip r:embed="rId6">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a:xfrm flipH="1">
              <a:off x="0" y="6615399"/>
              <a:ext cx="10160000" cy="489107"/>
            </a:xfrm>
            <a:prstGeom prst="rect">
              <a:avLst/>
            </a:prstGeom>
          </p:spPr>
        </p:pic>
      </p:grpSp>
      <p:sp>
        <p:nvSpPr>
          <p:cNvPr id="11" name="文本框 10"/>
          <p:cNvSpPr txBox="1"/>
          <p:nvPr/>
        </p:nvSpPr>
        <p:spPr>
          <a:xfrm>
            <a:off x="783590" y="6614795"/>
            <a:ext cx="3183890" cy="306705"/>
          </a:xfrm>
          <a:prstGeom prst="rect">
            <a:avLst/>
          </a:prstGeom>
          <a:noFill/>
        </p:spPr>
        <p:txBody>
          <a:bodyPr wrap="square" rtlCol="0" anchor="t">
            <a:spAutoFit/>
          </a:bodyPr>
          <a:p>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浙江强基联盟</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2025</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年</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10</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月高三联考</a:t>
            </a:r>
            <a:endParaRPr lang="zh-CN" altLang="en-US" sz="1400" b="1">
              <a:solidFill>
                <a:srgbClr val="FFFFFF"/>
              </a:solidFill>
              <a:latin typeface="微软雅黑" panose="020B0503020204020204" charset="-122"/>
              <a:ea typeface="微软雅黑" panose="020B0503020204020204" charset="-122"/>
              <a:cs typeface="微软雅黑" panose="020B0503020204020204" charset="-122"/>
            </a:endParaRPr>
          </a:p>
        </p:txBody>
      </p:sp>
      <p:pic>
        <p:nvPicPr>
          <p:cNvPr id="13" name="图片 12"/>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flipH="1">
            <a:off x="1905" y="-64770"/>
            <a:ext cx="1499235" cy="1101090"/>
          </a:xfrm>
          <a:prstGeom prst="rect">
            <a:avLst/>
          </a:prstGeom>
        </p:spPr>
      </p:pic>
      <p:pic>
        <p:nvPicPr>
          <p:cNvPr id="4" name="图片 6" descr="logo横版 png"/>
          <p:cNvPicPr>
            <a:picLocks noChangeAspect="1"/>
          </p:cNvPicPr>
          <p:nvPr/>
        </p:nvPicPr>
        <p:blipFill>
          <a:blip r:embed="rId8"/>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出自【趣你的PPT】(微信:qunideppt)：最优质的PPT资源库"/>
          <p:cNvSpPr txBox="1"/>
          <p:nvPr>
            <p:custDataLst>
              <p:tags r:id="rId1"/>
            </p:custDataLst>
          </p:nvPr>
        </p:nvSpPr>
        <p:spPr>
          <a:xfrm>
            <a:off x="2366645" y="165735"/>
            <a:ext cx="7032625" cy="542290"/>
          </a:xfrm>
          <a:prstGeom prst="rect">
            <a:avLst/>
          </a:prstGeom>
          <a:noFill/>
        </p:spPr>
        <p:txBody>
          <a:bodyPr wrap="square" rtlCol="0">
            <a:noAutofit/>
          </a:bodyPr>
          <a:lstStyle/>
          <a:p>
            <a:pPr fontAlgn="ctr">
              <a:lnSpc>
                <a:spcPct val="110000"/>
              </a:lnSpc>
            </a:pPr>
            <a:r>
              <a:rPr lang="en-US" altLang="zh-CN" sz="2400" b="1" dirty="0">
                <a:solidFill>
                  <a:srgbClr val="0070C0"/>
                </a:solidFill>
                <a:latin typeface="微软雅黑" panose="020B0503020204020204" charset="-122"/>
                <a:ea typeface="微软雅黑" panose="020B0503020204020204" charset="-122"/>
              </a:rPr>
              <a:t>AI</a:t>
            </a:r>
            <a:r>
              <a:rPr lang="zh-CN" altLang="en-US" sz="2400" b="1" dirty="0">
                <a:solidFill>
                  <a:srgbClr val="0070C0"/>
                </a:solidFill>
                <a:latin typeface="微软雅黑" panose="020B0503020204020204" charset="-122"/>
                <a:ea typeface="微软雅黑" panose="020B0503020204020204" charset="-122"/>
              </a:rPr>
              <a:t>赋能的</a:t>
            </a:r>
            <a:r>
              <a:rPr lang="zh-CN" sz="2400" b="1" dirty="0">
                <a:solidFill>
                  <a:srgbClr val="0070C0"/>
                </a:solidFill>
                <a:latin typeface="微软雅黑" panose="020B0503020204020204" charset="-122"/>
                <a:ea typeface="微软雅黑" panose="020B0503020204020204" charset="-122"/>
              </a:rPr>
              <a:t>听说读写综合素养提升（视频播放）</a:t>
            </a:r>
            <a:r>
              <a:rPr sz="2400" b="1" dirty="0">
                <a:solidFill>
                  <a:srgbClr val="0070C0"/>
                </a:solidFill>
                <a:latin typeface="微软雅黑" panose="020B0503020204020204" charset="-122"/>
                <a:ea typeface="微软雅黑" panose="020B0503020204020204" charset="-122"/>
              </a:rPr>
              <a:t>：</a:t>
            </a:r>
            <a:endParaRPr sz="2400" b="1" dirty="0">
              <a:solidFill>
                <a:srgbClr val="0070C0"/>
              </a:solidFill>
              <a:latin typeface="微软雅黑" panose="020B0503020204020204" charset="-122"/>
              <a:ea typeface="微软雅黑" panose="020B0503020204020204" charset="-122"/>
            </a:endParaRPr>
          </a:p>
        </p:txBody>
      </p:sp>
      <p:cxnSp>
        <p:nvCxnSpPr>
          <p:cNvPr id="10" name="直接连接符 9"/>
          <p:cNvCxnSpPr/>
          <p:nvPr/>
        </p:nvCxnSpPr>
        <p:spPr>
          <a:xfrm>
            <a:off x="1588" y="750283"/>
            <a:ext cx="12192000" cy="0"/>
          </a:xfrm>
          <a:prstGeom prst="line">
            <a:avLst/>
          </a:prstGeom>
          <a:noFill/>
          <a:ln w="12700" cap="flat" cmpd="sng" algn="ctr">
            <a:solidFill>
              <a:srgbClr val="0070C0"/>
            </a:solidFill>
            <a:prstDash val="solid"/>
            <a:miter lim="800000"/>
          </a:ln>
          <a:effectLst/>
        </p:spPr>
      </p:cxnSp>
      <p:sp>
        <p:nvSpPr>
          <p:cNvPr id="5" name="矩形 4"/>
          <p:cNvSpPr/>
          <p:nvPr/>
        </p:nvSpPr>
        <p:spPr>
          <a:xfrm>
            <a:off x="1588" y="6670716"/>
            <a:ext cx="12192000" cy="194645"/>
          </a:xfrm>
          <a:prstGeom prst="rect">
            <a:avLst/>
          </a:prstGeom>
          <a:solidFill>
            <a:srgbClr val="0070C0"/>
          </a:solidFill>
          <a:ln w="12700" cap="flat" cmpd="sng" algn="ctr">
            <a:noFill/>
            <a:prstDash val="solid"/>
            <a:miter lim="800000"/>
          </a:ln>
          <a:effectLst/>
        </p:spPr>
        <p:txBody>
          <a:bodyPr rtlCol="0" anchor="ctr"/>
          <a:p>
            <a:pPr algn="ctr"/>
            <a:endParaRPr lang="zh-CN" altLang="en-US" dirty="0">
              <a:solidFill>
                <a:srgbClr val="44546A">
                  <a:lumMod val="60000"/>
                  <a:lumOff val="40000"/>
                </a:srgbClr>
              </a:solidFill>
              <a:latin typeface="Arial" panose="020B0604020202020204" pitchFamily="34" charset="0"/>
              <a:ea typeface="微软雅黑" panose="020B0503020204020204" charset="-122"/>
            </a:endParaRPr>
          </a:p>
        </p:txBody>
      </p:sp>
      <p:pic>
        <p:nvPicPr>
          <p:cNvPr id="6" name="图片 5"/>
          <p:cNvPicPr/>
          <p:nvPr/>
        </p:nvPicPr>
        <p:blipFill>
          <a:blip r:embed="rId2"/>
          <a:stretch>
            <a:fillRect/>
          </a:stretch>
        </p:blipFill>
        <p:spPr>
          <a:xfrm>
            <a:off x="0" y="6591935"/>
            <a:ext cx="708025" cy="287655"/>
          </a:xfrm>
          <a:prstGeom prst="rect">
            <a:avLst/>
          </a:prstGeom>
        </p:spPr>
      </p:pic>
      <p:sp>
        <p:nvSpPr>
          <p:cNvPr id="3" name="文本框 2"/>
          <p:cNvSpPr txBox="1"/>
          <p:nvPr/>
        </p:nvSpPr>
        <p:spPr>
          <a:xfrm>
            <a:off x="880110" y="6614795"/>
            <a:ext cx="3183890" cy="306705"/>
          </a:xfrm>
          <a:prstGeom prst="rect">
            <a:avLst/>
          </a:prstGeom>
          <a:noFill/>
        </p:spPr>
        <p:txBody>
          <a:bodyPr wrap="square" rtlCol="0" anchor="t">
            <a:spAutoFit/>
          </a:bodyPr>
          <a:p>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浙江强基联盟</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2025</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年</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10</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月高三联考</a:t>
            </a:r>
            <a:endParaRPr lang="zh-CN" altLang="en-US" sz="1400" b="1">
              <a:solidFill>
                <a:srgbClr val="FFFFFF"/>
              </a:solidFill>
              <a:latin typeface="微软雅黑" panose="020B0503020204020204" charset="-122"/>
              <a:ea typeface="微软雅黑" panose="020B0503020204020204" charset="-122"/>
              <a:cs typeface="微软雅黑" panose="020B0503020204020204" charset="-122"/>
            </a:endParaRPr>
          </a:p>
        </p:txBody>
      </p:sp>
      <p:pic>
        <p:nvPicPr>
          <p:cNvPr id="9" name="图片 8"/>
          <p:cNvPicPr/>
          <p:nvPr/>
        </p:nvPicPr>
        <p:blipFill>
          <a:blip r:embed="rId2"/>
          <a:stretch>
            <a:fillRect/>
          </a:stretch>
        </p:blipFill>
        <p:spPr>
          <a:xfrm>
            <a:off x="127000" y="6718935"/>
            <a:ext cx="708025" cy="287655"/>
          </a:xfrm>
          <a:prstGeom prst="rect">
            <a:avLst/>
          </a:prstGeom>
        </p:spPr>
      </p:pic>
      <p:grpSp>
        <p:nvGrpSpPr>
          <p:cNvPr id="26" name="组合 25"/>
          <p:cNvGrpSpPr/>
          <p:nvPr/>
        </p:nvGrpSpPr>
        <p:grpSpPr>
          <a:xfrm>
            <a:off x="0" y="6614795"/>
            <a:ext cx="12192000" cy="428625"/>
            <a:chOff x="0" y="6615399"/>
            <a:chExt cx="12287885" cy="489107"/>
          </a:xfrm>
        </p:grpSpPr>
        <p:pic>
          <p:nvPicPr>
            <p:cNvPr id="25" name="图片 24"/>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a:xfrm>
              <a:off x="10160000" y="6615399"/>
              <a:ext cx="2127885" cy="489107"/>
            </a:xfrm>
            <a:prstGeom prst="rect">
              <a:avLst/>
            </a:prstGeom>
          </p:spPr>
        </p:pic>
        <p:pic>
          <p:nvPicPr>
            <p:cNvPr id="24" name="图片 23"/>
            <p:cNvPicPr>
              <a:picLocks noChangeAspect="1"/>
            </p:cNvPicPr>
            <p:nvPr/>
          </p:nvPicPr>
          <p:blipFill rotWithShape="1">
            <a:blip r:embed="rId5">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a:xfrm flipH="1">
              <a:off x="0" y="6615399"/>
              <a:ext cx="10160000" cy="489107"/>
            </a:xfrm>
            <a:prstGeom prst="rect">
              <a:avLst/>
            </a:prstGeom>
          </p:spPr>
        </p:pic>
      </p:grpSp>
      <p:sp>
        <p:nvSpPr>
          <p:cNvPr id="11" name="文本框 10"/>
          <p:cNvSpPr txBox="1"/>
          <p:nvPr/>
        </p:nvSpPr>
        <p:spPr>
          <a:xfrm>
            <a:off x="783590" y="6614795"/>
            <a:ext cx="3183890" cy="306705"/>
          </a:xfrm>
          <a:prstGeom prst="rect">
            <a:avLst/>
          </a:prstGeom>
          <a:noFill/>
        </p:spPr>
        <p:txBody>
          <a:bodyPr wrap="square" rtlCol="0" anchor="t">
            <a:spAutoFit/>
          </a:bodyPr>
          <a:p>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浙江强基联盟</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2025</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年</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10</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月高三联考</a:t>
            </a:r>
            <a:endParaRPr lang="zh-CN" altLang="en-US" sz="1400" b="1">
              <a:solidFill>
                <a:srgbClr val="FFFFFF"/>
              </a:solidFill>
              <a:latin typeface="微软雅黑" panose="020B0503020204020204" charset="-122"/>
              <a:ea typeface="微软雅黑" panose="020B0503020204020204" charset="-122"/>
              <a:cs typeface="微软雅黑" panose="020B0503020204020204" charset="-122"/>
            </a:endParaRPr>
          </a:p>
        </p:txBody>
      </p:sp>
      <p:pic>
        <p:nvPicPr>
          <p:cNvPr id="12" name="图片 11"/>
          <p:cNvPicPr>
            <a:picLocks noChangeAspect="1"/>
          </p:cNvPicPr>
          <p:nvPr/>
        </p:nvPicPr>
        <p:blipFill>
          <a:blip r:embed="rId6"/>
          <a:stretch>
            <a:fillRect/>
          </a:stretch>
        </p:blipFill>
        <p:spPr>
          <a:xfrm>
            <a:off x="8982075" y="-33655"/>
            <a:ext cx="3274695" cy="1311275"/>
          </a:xfrm>
          <a:prstGeom prst="rect">
            <a:avLst/>
          </a:prstGeom>
        </p:spPr>
      </p:pic>
      <p:pic>
        <p:nvPicPr>
          <p:cNvPr id="13" name="图片 12"/>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flipH="1">
            <a:off x="1905" y="-64770"/>
            <a:ext cx="2738755" cy="1727200"/>
          </a:xfrm>
          <a:prstGeom prst="rect">
            <a:avLst/>
          </a:prstGeom>
        </p:spPr>
      </p:pic>
      <p:pic>
        <p:nvPicPr>
          <p:cNvPr id="7" name="图片 6" descr="logo横版 png"/>
          <p:cNvPicPr>
            <a:picLocks noChangeAspect="1"/>
          </p:cNvPicPr>
          <p:nvPr/>
        </p:nvPicPr>
        <p:blipFill>
          <a:blip r:embed="rId8"/>
          <a:stretch>
            <a:fillRect/>
          </a:stretch>
        </p:blipFill>
        <p:spPr>
          <a:xfrm>
            <a:off x="11477625" y="82550"/>
            <a:ext cx="608013" cy="642938"/>
          </a:xfrm>
          <a:prstGeom prst="rect">
            <a:avLst/>
          </a:prstGeom>
          <a:noFill/>
          <a:ln w="9525">
            <a:noFill/>
          </a:ln>
        </p:spPr>
      </p:pic>
      <p:pic>
        <p:nvPicPr>
          <p:cNvPr id="8" name="图片 7"/>
          <p:cNvPicPr>
            <a:picLocks noChangeAspect="1"/>
          </p:cNvPicPr>
          <p:nvPr/>
        </p:nvPicPr>
        <p:blipFill>
          <a:blip r:embed="rId9"/>
          <a:stretch>
            <a:fillRect/>
          </a:stretch>
        </p:blipFill>
        <p:spPr>
          <a:xfrm>
            <a:off x="1004570" y="575945"/>
            <a:ext cx="9841865" cy="5514975"/>
          </a:xfrm>
          <a:prstGeom prst="rect">
            <a:avLst/>
          </a:prstGeom>
        </p:spPr>
      </p:pic>
      <p:sp>
        <p:nvSpPr>
          <p:cNvPr id="14" name="文本框 13"/>
          <p:cNvSpPr txBox="1"/>
          <p:nvPr/>
        </p:nvSpPr>
        <p:spPr>
          <a:xfrm>
            <a:off x="5460365" y="6090920"/>
            <a:ext cx="2370455" cy="368300"/>
          </a:xfrm>
          <a:prstGeom prst="rect">
            <a:avLst/>
          </a:prstGeom>
          <a:noFill/>
        </p:spPr>
        <p:txBody>
          <a:bodyPr wrap="square" rtlCol="0">
            <a:spAutoFit/>
          </a:bodyPr>
          <a:p>
            <a:r>
              <a:rPr lang="zh-CN" altLang="en-US"/>
              <a:t>视频</a:t>
            </a:r>
            <a:endParaRPr lang="zh-CN"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288097" cy="6865729"/>
          </a:xfrm>
          <a:prstGeom prst="rect">
            <a:avLst/>
          </a:prstGeom>
        </p:spPr>
      </p:pic>
      <p:sp>
        <p:nvSpPr>
          <p:cNvPr id="15" name="矩形 14"/>
          <p:cNvSpPr/>
          <p:nvPr/>
        </p:nvSpPr>
        <p:spPr>
          <a:xfrm>
            <a:off x="0" y="0"/>
            <a:ext cx="12287885" cy="6864985"/>
          </a:xfrm>
          <a:prstGeom prst="rect">
            <a:avLst/>
          </a:prstGeom>
          <a:gradFill flip="none" rotWithShape="1">
            <a:gsLst>
              <a:gs pos="0">
                <a:srgbClr val="FDF8F5">
                  <a:alpha val="84000"/>
                </a:srgbClr>
              </a:gs>
              <a:gs pos="100000">
                <a:srgbClr val="FCF8F5"/>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0"/>
            <a:ext cx="12287885" cy="6865620"/>
          </a:xfrm>
          <a:prstGeom prst="rect">
            <a:avLst/>
          </a:prstGeom>
          <a:blipFill dpi="0" rotWithShape="1">
            <a:blip r:embed="rId2">
              <a:alphaModFix amt="20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nvGrpSpPr>
          <p:cNvPr id="30" name="组合 29"/>
          <p:cNvGrpSpPr/>
          <p:nvPr/>
        </p:nvGrpSpPr>
        <p:grpSpPr>
          <a:xfrm>
            <a:off x="9799530" y="0"/>
            <a:ext cx="2542196" cy="2579571"/>
            <a:chOff x="10055726" y="-7197"/>
            <a:chExt cx="2286000" cy="2200275"/>
          </a:xfrm>
        </p:grpSpPr>
        <p:pic>
          <p:nvPicPr>
            <p:cNvPr id="28" name="图片 27"/>
            <p:cNvPicPr>
              <a:picLocks noChangeAspect="1"/>
            </p:cNvPicPr>
            <p:nvPr/>
          </p:nvPicPr>
          <p:blipFill>
            <a:blip r:embed="rId3"/>
            <a:stretch>
              <a:fillRect/>
            </a:stretch>
          </p:blipFill>
          <p:spPr>
            <a:xfrm flipH="1">
              <a:off x="10055726" y="-7197"/>
              <a:ext cx="2286000" cy="2200275"/>
            </a:xfrm>
            <a:prstGeom prst="rect">
              <a:avLst/>
            </a:prstGeom>
          </p:spPr>
        </p:pic>
        <p:pic>
          <p:nvPicPr>
            <p:cNvPr id="29" name="图片 28"/>
            <p:cNvPicPr>
              <a:picLocks noChangeAspect="1"/>
            </p:cNvPicPr>
            <p:nvPr/>
          </p:nvPicPr>
          <p:blipFill rotWithShape="1">
            <a:blip r:embed="rId4"/>
            <a:srcRect/>
            <a:stretch>
              <a:fillRect/>
            </a:stretch>
          </p:blipFill>
          <p:spPr>
            <a:xfrm flipH="1">
              <a:off x="11103467" y="-7197"/>
              <a:ext cx="1184630" cy="2200275"/>
            </a:xfrm>
            <a:prstGeom prst="rect">
              <a:avLst/>
            </a:prstGeom>
          </p:spPr>
        </p:pic>
      </p:grpSp>
      <p:grpSp>
        <p:nvGrpSpPr>
          <p:cNvPr id="57" name="组合 56"/>
          <p:cNvGrpSpPr/>
          <p:nvPr/>
        </p:nvGrpSpPr>
        <p:grpSpPr>
          <a:xfrm flipH="1">
            <a:off x="-67762" y="-29250"/>
            <a:ext cx="2271497" cy="2608821"/>
            <a:chOff x="10055726" y="-7197"/>
            <a:chExt cx="2286000" cy="2200275"/>
          </a:xfrm>
        </p:grpSpPr>
        <p:pic>
          <p:nvPicPr>
            <p:cNvPr id="58" name="图片 57"/>
            <p:cNvPicPr>
              <a:picLocks noChangeAspect="1"/>
            </p:cNvPicPr>
            <p:nvPr/>
          </p:nvPicPr>
          <p:blipFill>
            <a:blip r:embed="rId3"/>
            <a:stretch>
              <a:fillRect/>
            </a:stretch>
          </p:blipFill>
          <p:spPr>
            <a:xfrm flipH="1">
              <a:off x="10055726" y="-7197"/>
              <a:ext cx="2286000" cy="2200275"/>
            </a:xfrm>
            <a:prstGeom prst="rect">
              <a:avLst/>
            </a:prstGeom>
          </p:spPr>
        </p:pic>
        <p:pic>
          <p:nvPicPr>
            <p:cNvPr id="59" name="图片 58"/>
            <p:cNvPicPr>
              <a:picLocks noChangeAspect="1"/>
            </p:cNvPicPr>
            <p:nvPr/>
          </p:nvPicPr>
          <p:blipFill rotWithShape="1">
            <a:blip r:embed="rId4"/>
            <a:srcRect/>
            <a:stretch>
              <a:fillRect/>
            </a:stretch>
          </p:blipFill>
          <p:spPr>
            <a:xfrm flipH="1">
              <a:off x="11103467" y="-7197"/>
              <a:ext cx="1184630" cy="2200275"/>
            </a:xfrm>
            <a:prstGeom prst="rect">
              <a:avLst/>
            </a:prstGeom>
          </p:spPr>
        </p:pic>
      </p:grpSp>
      <p:pic>
        <p:nvPicPr>
          <p:cNvPr id="2" name="wps稻壳儿佳誉设计原创链接：http://chn.docer.com/works?userid=219874625_8_7"/>
          <p:cNvPicPr>
            <a:picLocks noChangeAspect="1"/>
          </p:cNvPicPr>
          <p:nvPr>
            <p:custDataLst>
              <p:tags r:id="rId5"/>
            </p:custDataLst>
          </p:nvPr>
        </p:nvPicPr>
        <p:blipFill rotWithShape="1">
          <a:blip r:embed="rId6">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a:xfrm>
            <a:off x="1125515" y="3147612"/>
            <a:ext cx="3451421" cy="1378039"/>
          </a:xfrm>
          <a:prstGeom prst="rect">
            <a:avLst/>
          </a:prstGeom>
        </p:spPr>
      </p:pic>
      <p:grpSp>
        <p:nvGrpSpPr>
          <p:cNvPr id="23" name="组合 22"/>
          <p:cNvGrpSpPr/>
          <p:nvPr/>
        </p:nvGrpSpPr>
        <p:grpSpPr>
          <a:xfrm flipH="1">
            <a:off x="175977" y="978299"/>
            <a:ext cx="11098617" cy="4868516"/>
            <a:chOff x="1226666" y="2064020"/>
            <a:chExt cx="10321837" cy="4214384"/>
          </a:xfrm>
        </p:grpSpPr>
        <p:sp>
          <p:nvSpPr>
            <p:cNvPr id="43" name="矩形 42"/>
            <p:cNvSpPr/>
            <p:nvPr>
              <p:custDataLst>
                <p:tags r:id="rId8"/>
              </p:custDataLst>
            </p:nvPr>
          </p:nvSpPr>
          <p:spPr>
            <a:xfrm>
              <a:off x="4678893" y="2524434"/>
              <a:ext cx="6869610" cy="3753970"/>
            </a:xfrm>
            <a:prstGeom prst="rect">
              <a:avLst/>
            </a:prstGeom>
            <a:blipFill dpi="0" rotWithShape="1">
              <a:blip r:embed="rId9">
                <a:alphaModFix amt="30000"/>
                <a:extLst>
                  <a:ext uri="{BEBA8EAE-BF5A-486C-A8C5-ECC9F3942E4B}">
                    <a14:imgProps xmlns:a14="http://schemas.microsoft.com/office/drawing/2010/main">
                      <a14:imgLayer r:embed="rId10">
                        <a14:imgEffect>
                          <a14:colorTemperature colorTemp="5900"/>
                        </a14:imgEffect>
                        <a14:imgEffect>
                          <a14:saturation sat="66000"/>
                        </a14:imgEffect>
                      </a14:imgLayer>
                    </a14:imgProps>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矩形: 圆角 48"/>
            <p:cNvSpPr/>
            <p:nvPr>
              <p:custDataLst>
                <p:tags r:id="rId11"/>
              </p:custDataLst>
            </p:nvPr>
          </p:nvSpPr>
          <p:spPr>
            <a:xfrm>
              <a:off x="1226666" y="2064020"/>
              <a:ext cx="9685135" cy="4153026"/>
            </a:xfrm>
            <a:prstGeom prst="roundRect">
              <a:avLst>
                <a:gd name="adj" fmla="val 4800"/>
              </a:avLst>
            </a:prstGeom>
            <a:gradFill flip="none" rotWithShape="1">
              <a:gsLst>
                <a:gs pos="4023">
                  <a:srgbClr val="FDF8F5">
                    <a:alpha val="0"/>
                  </a:srgbClr>
                </a:gs>
                <a:gs pos="16000">
                  <a:srgbClr val="FDF8F5">
                    <a:alpha val="70000"/>
                  </a:srgbClr>
                </a:gs>
                <a:gs pos="70000">
                  <a:srgbClr val="FCF8F5"/>
                </a:gs>
              </a:gsLst>
              <a:lin ang="16200000" scaled="1"/>
              <a:tileRect/>
            </a:gradFill>
            <a:ln w="19050">
              <a:gradFill flip="none" rotWithShape="1">
                <a:gsLst>
                  <a:gs pos="0">
                    <a:srgbClr val="554535">
                      <a:alpha val="0"/>
                    </a:srgbClr>
                  </a:gs>
                  <a:gs pos="80000">
                    <a:srgbClr val="554535"/>
                  </a:gs>
                </a:gsLst>
                <a:lin ang="162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p>
              <a:pPr algn="ctr"/>
              <a:endParaRPr lang="zh-CN" altLang="en-US">
                <a:gradFill flip="none" rotWithShape="1">
                  <a:gsLst>
                    <a:gs pos="0">
                      <a:schemeClr val="accent1">
                        <a:lumMod val="82000"/>
                        <a:lumOff val="18000"/>
                      </a:schemeClr>
                    </a:gs>
                    <a:gs pos="100000">
                      <a:schemeClr val="accent1"/>
                    </a:gs>
                  </a:gsLst>
                  <a:lin ang="2700000" scaled="1"/>
                  <a:tileRect/>
                </a:gradFill>
                <a:latin typeface="+mj-ea"/>
                <a:ea typeface="+mj-ea"/>
              </a:endParaRPr>
            </a:p>
          </p:txBody>
        </p:sp>
        <p:sp>
          <p:nvSpPr>
            <p:cNvPr id="50" name="文本框 3"/>
            <p:cNvSpPr txBox="1"/>
            <p:nvPr>
              <p:custDataLst>
                <p:tags r:id="rId12"/>
              </p:custDataLst>
            </p:nvPr>
          </p:nvSpPr>
          <p:spPr>
            <a:xfrm flipH="1">
              <a:off x="1659798" y="2125936"/>
              <a:ext cx="8825522" cy="1324183"/>
            </a:xfrm>
            <a:prstGeom prst="rect">
              <a:avLst/>
            </a:prstGeom>
            <a:noFill/>
          </p:spPr>
          <p:txBody>
            <a:bodyPr wrap="square" rtlCol="0">
              <a:spAutoFit/>
            </a:bodyPr>
            <a:p>
              <a:pPr indent="609600" algn="just" fontAlgn="auto">
                <a:lnSpc>
                  <a:spcPct val="130000"/>
                </a:lnSpc>
                <a:buClr>
                  <a:srgbClr val="F28711"/>
                </a:buClr>
                <a:buSzPct val="70000"/>
                <a:buFont typeface="Wingdings" panose="05000000000000000000" pitchFamily="2" charset="2"/>
                <a:extLst>
                  <a:ext uri="{35155182-B16C-46BC-9424-99874614C6A1}">
                    <wpsdc:indentchars xmlns:wpsdc="http://www.wps.cn/officeDocument/2017/drawingmlCustomData" val="200" checksum="4158780845"/>
                  </a:ext>
                </a:extLst>
              </a:pPr>
              <a:r>
                <a:rPr lang="zh-CN" altLang="en-US" sz="2400">
                  <a:solidFill>
                    <a:srgbClr val="513627"/>
                  </a:solidFill>
                  <a:latin typeface="微软雅黑" panose="020B0503020204020204" charset="-122"/>
                  <a:ea typeface="微软雅黑" panose="020B0503020204020204" charset="-122"/>
                </a:rPr>
                <a:t>在读后续写中，从关键词汇、段首句、语境、语篇、主题等层面运用语义连贯的手段，可实现原文与续文的高度关联，进而促成高度协同，如语言协同、语篇协同、语境协同、结构协同、主题协同。</a:t>
              </a:r>
              <a:endParaRPr lang="zh-CN" altLang="en-US" sz="2400">
                <a:solidFill>
                  <a:srgbClr val="513627"/>
                </a:solidFill>
                <a:latin typeface="微软雅黑" panose="020B0503020204020204" charset="-122"/>
                <a:ea typeface="微软雅黑" panose="020B0503020204020204" charset="-122"/>
              </a:endParaRPr>
            </a:p>
          </p:txBody>
        </p:sp>
      </p:grpSp>
      <p:pic>
        <p:nvPicPr>
          <p:cNvPr id="21" name="图片 20" descr="图片包含 喇嘛庙, 宗教场所, 建筑物&#10;&#10;描述已自动生成"/>
          <p:cNvPicPr>
            <a:picLocks noChangeAspect="1"/>
          </p:cNvPicPr>
          <p:nvPr>
            <p:custDataLst>
              <p:tags r:id="rId13"/>
            </p:custDataLst>
          </p:nvPr>
        </p:nvPicPr>
        <p:blipFill rotWithShape="1">
          <a:blip r:embed="rId14">
            <a:alphaModFix amt="86000"/>
            <a:extLst>
              <a:ext uri="{28A0092B-C50C-407E-A947-70E740481C1C}">
                <a14:useLocalDpi xmlns:a14="http://schemas.microsoft.com/office/drawing/2010/main" val="0"/>
              </a:ext>
            </a:extLst>
          </a:blip>
          <a:srcRect b="-378"/>
          <a:stretch>
            <a:fillRect/>
          </a:stretch>
        </p:blipFill>
        <p:spPr>
          <a:xfrm>
            <a:off x="-67945" y="2132965"/>
            <a:ext cx="12282170" cy="3413125"/>
          </a:xfrm>
          <a:prstGeom prst="rect">
            <a:avLst/>
          </a:prstGeom>
        </p:spPr>
      </p:pic>
      <p:sp>
        <p:nvSpPr>
          <p:cNvPr id="27" name="wps稻壳儿佳誉设计原创店铺链接：http://chn.docer.com/works?userid=219874625_4_16_5_10"/>
          <p:cNvSpPr/>
          <p:nvPr>
            <p:custDataLst>
              <p:tags r:id="rId15"/>
            </p:custDataLst>
          </p:nvPr>
        </p:nvSpPr>
        <p:spPr>
          <a:xfrm>
            <a:off x="9242034" y="2683938"/>
            <a:ext cx="3252839" cy="4221523"/>
          </a:xfrm>
          <a:custGeom>
            <a:avLst/>
            <a:gdLst>
              <a:gd name="connsiteX0" fmla="*/ 0 w 2129931"/>
              <a:gd name="connsiteY0" fmla="*/ 0 h 2963501"/>
              <a:gd name="connsiteX1" fmla="*/ 2010042 w 2129931"/>
              <a:gd name="connsiteY1" fmla="*/ 0 h 2963501"/>
              <a:gd name="connsiteX2" fmla="*/ 2092294 w 2129931"/>
              <a:gd name="connsiteY2" fmla="*/ 74755 h 2963501"/>
              <a:gd name="connsiteX3" fmla="*/ 2129931 w 2129931"/>
              <a:gd name="connsiteY3" fmla="*/ 116167 h 2963501"/>
              <a:gd name="connsiteX4" fmla="*/ 2129931 w 2129931"/>
              <a:gd name="connsiteY4" fmla="*/ 2426459 h 2963501"/>
              <a:gd name="connsiteX5" fmla="*/ 2092294 w 2129931"/>
              <a:gd name="connsiteY5" fmla="*/ 2467871 h 2963501"/>
              <a:gd name="connsiteX6" fmla="*/ 895736 w 2129931"/>
              <a:gd name="connsiteY6" fmla="*/ 2963501 h 2963501"/>
              <a:gd name="connsiteX7" fmla="*/ 89139 w 2129931"/>
              <a:gd name="connsiteY7" fmla="*/ 2759263 h 2963501"/>
              <a:gd name="connsiteX8" fmla="*/ 0 w 2129931"/>
              <a:gd name="connsiteY8" fmla="*/ 2705110 h 296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9931" h="2963501">
                <a:moveTo>
                  <a:pt x="0" y="0"/>
                </a:moveTo>
                <a:lnTo>
                  <a:pt x="2010042" y="0"/>
                </a:lnTo>
                <a:lnTo>
                  <a:pt x="2092294" y="74755"/>
                </a:lnTo>
                <a:lnTo>
                  <a:pt x="2129931" y="116167"/>
                </a:lnTo>
                <a:lnTo>
                  <a:pt x="2129931" y="2426459"/>
                </a:lnTo>
                <a:lnTo>
                  <a:pt x="2092294" y="2467871"/>
                </a:lnTo>
                <a:cubicBezTo>
                  <a:pt x="1786068" y="2774097"/>
                  <a:pt x="1363021" y="2963501"/>
                  <a:pt x="895736" y="2963501"/>
                </a:cubicBezTo>
                <a:cubicBezTo>
                  <a:pt x="603683" y="2963501"/>
                  <a:pt x="328911" y="2889515"/>
                  <a:pt x="89139" y="2759263"/>
                </a:cubicBezTo>
                <a:lnTo>
                  <a:pt x="0" y="2705110"/>
                </a:lnTo>
                <a:close/>
              </a:path>
            </a:pathLst>
          </a:custGeom>
          <a:blipFill dpi="0" rotWithShape="1">
            <a:blip r:embed="rId1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white"/>
              </a:solidFill>
              <a:effectLst/>
              <a:uLnTx/>
              <a:uFillTx/>
              <a:cs typeface="+mn-ea"/>
              <a:sym typeface="+mn-lt"/>
            </a:endParaRPr>
          </a:p>
        </p:txBody>
      </p:sp>
      <p:sp>
        <p:nvSpPr>
          <p:cNvPr id="5" name="wps稻壳儿佳誉设计原创店铺链接：http://chn.docer.com/works?userid=219874625_4_16_5_10"/>
          <p:cNvSpPr/>
          <p:nvPr>
            <p:custDataLst>
              <p:tags r:id="rId17"/>
            </p:custDataLst>
          </p:nvPr>
        </p:nvSpPr>
        <p:spPr>
          <a:xfrm flipH="1">
            <a:off x="-14361" y="2683938"/>
            <a:ext cx="3252839" cy="4221523"/>
          </a:xfrm>
          <a:custGeom>
            <a:avLst/>
            <a:gdLst>
              <a:gd name="connsiteX0" fmla="*/ 0 w 2129931"/>
              <a:gd name="connsiteY0" fmla="*/ 0 h 2963501"/>
              <a:gd name="connsiteX1" fmla="*/ 2010042 w 2129931"/>
              <a:gd name="connsiteY1" fmla="*/ 0 h 2963501"/>
              <a:gd name="connsiteX2" fmla="*/ 2092294 w 2129931"/>
              <a:gd name="connsiteY2" fmla="*/ 74755 h 2963501"/>
              <a:gd name="connsiteX3" fmla="*/ 2129931 w 2129931"/>
              <a:gd name="connsiteY3" fmla="*/ 116167 h 2963501"/>
              <a:gd name="connsiteX4" fmla="*/ 2129931 w 2129931"/>
              <a:gd name="connsiteY4" fmla="*/ 2426459 h 2963501"/>
              <a:gd name="connsiteX5" fmla="*/ 2092294 w 2129931"/>
              <a:gd name="connsiteY5" fmla="*/ 2467871 h 2963501"/>
              <a:gd name="connsiteX6" fmla="*/ 895736 w 2129931"/>
              <a:gd name="connsiteY6" fmla="*/ 2963501 h 2963501"/>
              <a:gd name="connsiteX7" fmla="*/ 89139 w 2129931"/>
              <a:gd name="connsiteY7" fmla="*/ 2759263 h 2963501"/>
              <a:gd name="connsiteX8" fmla="*/ 0 w 2129931"/>
              <a:gd name="connsiteY8" fmla="*/ 2705110 h 296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9931" h="2963501">
                <a:moveTo>
                  <a:pt x="0" y="0"/>
                </a:moveTo>
                <a:lnTo>
                  <a:pt x="2010042" y="0"/>
                </a:lnTo>
                <a:lnTo>
                  <a:pt x="2092294" y="74755"/>
                </a:lnTo>
                <a:lnTo>
                  <a:pt x="2129931" y="116167"/>
                </a:lnTo>
                <a:lnTo>
                  <a:pt x="2129931" y="2426459"/>
                </a:lnTo>
                <a:lnTo>
                  <a:pt x="2092294" y="2467871"/>
                </a:lnTo>
                <a:cubicBezTo>
                  <a:pt x="1786068" y="2774097"/>
                  <a:pt x="1363021" y="2963501"/>
                  <a:pt x="895736" y="2963501"/>
                </a:cubicBezTo>
                <a:cubicBezTo>
                  <a:pt x="603683" y="2963501"/>
                  <a:pt x="328911" y="2889515"/>
                  <a:pt x="89139" y="2759263"/>
                </a:cubicBezTo>
                <a:lnTo>
                  <a:pt x="0" y="2705110"/>
                </a:lnTo>
                <a:close/>
              </a:path>
            </a:pathLst>
          </a:custGeom>
          <a:blipFill dpi="0" rotWithShape="1">
            <a:blip r:embed="rId1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white"/>
              </a:solidFill>
              <a:effectLst/>
              <a:uLnTx/>
              <a:uFillTx/>
              <a:cs typeface="+mn-ea"/>
              <a:sym typeface="+mn-lt"/>
            </a:endParaRPr>
          </a:p>
        </p:txBody>
      </p:sp>
      <p:pic>
        <p:nvPicPr>
          <p:cNvPr id="3" name="图片 2" descr="在故宫的奇妙之旅 (4)"/>
          <p:cNvPicPr>
            <a:picLocks noChangeAspect="1"/>
          </p:cNvPicPr>
          <p:nvPr/>
        </p:nvPicPr>
        <p:blipFill>
          <a:blip r:embed="rId18"/>
          <a:srcRect/>
          <a:stretch>
            <a:fillRect/>
          </a:stretch>
        </p:blipFill>
        <p:spPr>
          <a:xfrm>
            <a:off x="0" y="5164455"/>
            <a:ext cx="2072640" cy="1694180"/>
          </a:xfrm>
          <a:prstGeom prst="rect">
            <a:avLst/>
          </a:prstGeom>
        </p:spPr>
      </p:pic>
      <p:pic>
        <p:nvPicPr>
          <p:cNvPr id="6" name="图片 5" descr="在故宫的奇妙之旅 (8)"/>
          <p:cNvPicPr>
            <a:picLocks noChangeAspect="1"/>
          </p:cNvPicPr>
          <p:nvPr/>
        </p:nvPicPr>
        <p:blipFill>
          <a:blip r:embed="rId19"/>
          <a:stretch>
            <a:fillRect/>
          </a:stretch>
        </p:blipFill>
        <p:spPr>
          <a:xfrm>
            <a:off x="2132330" y="5163820"/>
            <a:ext cx="2282825" cy="1695450"/>
          </a:xfrm>
          <a:prstGeom prst="rect">
            <a:avLst/>
          </a:prstGeom>
        </p:spPr>
      </p:pic>
      <p:pic>
        <p:nvPicPr>
          <p:cNvPr id="7" name="图片 6" descr="在故宫的奇妙之旅 (9)"/>
          <p:cNvPicPr>
            <a:picLocks noChangeAspect="1"/>
          </p:cNvPicPr>
          <p:nvPr/>
        </p:nvPicPr>
        <p:blipFill>
          <a:blip r:embed="rId20"/>
          <a:stretch>
            <a:fillRect/>
          </a:stretch>
        </p:blipFill>
        <p:spPr>
          <a:xfrm>
            <a:off x="4474845" y="5163820"/>
            <a:ext cx="2477135" cy="1692275"/>
          </a:xfrm>
          <a:prstGeom prst="rect">
            <a:avLst/>
          </a:prstGeom>
        </p:spPr>
      </p:pic>
      <p:pic>
        <p:nvPicPr>
          <p:cNvPr id="8" name="图片 7" descr="在故宫的奇妙之旅 (10)"/>
          <p:cNvPicPr>
            <a:picLocks noChangeAspect="1"/>
          </p:cNvPicPr>
          <p:nvPr/>
        </p:nvPicPr>
        <p:blipFill>
          <a:blip r:embed="rId21"/>
          <a:stretch>
            <a:fillRect/>
          </a:stretch>
        </p:blipFill>
        <p:spPr>
          <a:xfrm>
            <a:off x="7053580" y="5164455"/>
            <a:ext cx="2543175" cy="1691640"/>
          </a:xfrm>
          <a:prstGeom prst="rect">
            <a:avLst/>
          </a:prstGeom>
        </p:spPr>
      </p:pic>
      <p:pic>
        <p:nvPicPr>
          <p:cNvPr id="9" name="图片 8" descr="新对话"/>
          <p:cNvPicPr>
            <a:picLocks noChangeAspect="1"/>
          </p:cNvPicPr>
          <p:nvPr/>
        </p:nvPicPr>
        <p:blipFill>
          <a:blip r:embed="rId22"/>
          <a:stretch>
            <a:fillRect/>
          </a:stretch>
        </p:blipFill>
        <p:spPr>
          <a:xfrm>
            <a:off x="9653270" y="5163820"/>
            <a:ext cx="2590800" cy="1695450"/>
          </a:xfrm>
          <a:prstGeom prst="rect">
            <a:avLst/>
          </a:prstGeom>
        </p:spPr>
      </p:pic>
      <p:pic>
        <p:nvPicPr>
          <p:cNvPr id="32" name="图片 31"/>
          <p:cNvPicPr>
            <a:picLocks noChangeAspect="1"/>
          </p:cNvPicPr>
          <p:nvPr/>
        </p:nvPicPr>
        <p:blipFill>
          <a:blip r:embed="rId23">
            <a:clrChange>
              <a:clrFrom>
                <a:srgbClr val="FFFFFF">
                  <a:alpha val="100000"/>
                </a:srgbClr>
              </a:clrFrom>
              <a:clrTo>
                <a:srgbClr val="FFFFFF">
                  <a:alpha val="100000"/>
                  <a:alpha val="0"/>
                </a:srgbClr>
              </a:clrTo>
            </a:clrChange>
          </a:blip>
          <a:stretch>
            <a:fillRect/>
          </a:stretch>
        </p:blipFill>
        <p:spPr>
          <a:xfrm flipH="1">
            <a:off x="-67945" y="-180975"/>
            <a:ext cx="3775075" cy="2025015"/>
          </a:xfrm>
          <a:prstGeom prst="rect">
            <a:avLst/>
          </a:prstGeom>
        </p:spPr>
      </p:pic>
      <p:pic>
        <p:nvPicPr>
          <p:cNvPr id="10" name="图片 6" descr="logo横版 png"/>
          <p:cNvPicPr>
            <a:picLocks noChangeAspect="1"/>
          </p:cNvPicPr>
          <p:nvPr/>
        </p:nvPicPr>
        <p:blipFill>
          <a:blip r:embed="rId24"/>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矩形 9"/>
          <p:cNvSpPr/>
          <p:nvPr/>
        </p:nvSpPr>
        <p:spPr>
          <a:xfrm>
            <a:off x="0" y="4926330"/>
            <a:ext cx="12244705" cy="1930400"/>
          </a:xfrm>
          <a:prstGeom prst="rect">
            <a:avLst/>
          </a:prstGeom>
          <a:solidFill>
            <a:srgbClr val="7B8088"/>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3" name="图片 2"/>
          <p:cNvPicPr>
            <a:picLocks noChangeAspect="1"/>
          </p:cNvPicPr>
          <p:nvPr/>
        </p:nvPicPr>
        <p:blipFill>
          <a:blip r:embed="rId1"/>
          <a:srcRect/>
          <a:stretch>
            <a:fillRect/>
          </a:stretch>
        </p:blipFill>
        <p:spPr>
          <a:xfrm>
            <a:off x="0" y="0"/>
            <a:ext cx="12244705" cy="5085715"/>
          </a:xfrm>
          <a:prstGeom prst="rect">
            <a:avLst/>
          </a:prstGeom>
        </p:spPr>
      </p:pic>
      <p:pic>
        <p:nvPicPr>
          <p:cNvPr id="4" name="图片 3" descr="在故宫的奇妙之旅 (4)"/>
          <p:cNvPicPr>
            <a:picLocks noChangeAspect="1"/>
          </p:cNvPicPr>
          <p:nvPr/>
        </p:nvPicPr>
        <p:blipFill>
          <a:blip r:embed="rId2"/>
          <a:srcRect/>
          <a:stretch>
            <a:fillRect/>
          </a:stretch>
        </p:blipFill>
        <p:spPr>
          <a:xfrm>
            <a:off x="0" y="5164455"/>
            <a:ext cx="2072640" cy="1694180"/>
          </a:xfrm>
          <a:prstGeom prst="rect">
            <a:avLst/>
          </a:prstGeom>
        </p:spPr>
      </p:pic>
      <p:pic>
        <p:nvPicPr>
          <p:cNvPr id="6" name="图片 5" descr="在故宫的奇妙之旅 (8)"/>
          <p:cNvPicPr>
            <a:picLocks noChangeAspect="1"/>
          </p:cNvPicPr>
          <p:nvPr/>
        </p:nvPicPr>
        <p:blipFill>
          <a:blip r:embed="rId3"/>
          <a:stretch>
            <a:fillRect/>
          </a:stretch>
        </p:blipFill>
        <p:spPr>
          <a:xfrm>
            <a:off x="2132330" y="5163820"/>
            <a:ext cx="2282825" cy="1695450"/>
          </a:xfrm>
          <a:prstGeom prst="rect">
            <a:avLst/>
          </a:prstGeom>
        </p:spPr>
      </p:pic>
      <p:pic>
        <p:nvPicPr>
          <p:cNvPr id="7" name="图片 6" descr="在故宫的奇妙之旅 (9)"/>
          <p:cNvPicPr>
            <a:picLocks noChangeAspect="1"/>
          </p:cNvPicPr>
          <p:nvPr/>
        </p:nvPicPr>
        <p:blipFill>
          <a:blip r:embed="rId4"/>
          <a:stretch>
            <a:fillRect/>
          </a:stretch>
        </p:blipFill>
        <p:spPr>
          <a:xfrm>
            <a:off x="4474845" y="5163820"/>
            <a:ext cx="2477135" cy="1692275"/>
          </a:xfrm>
          <a:prstGeom prst="rect">
            <a:avLst/>
          </a:prstGeom>
        </p:spPr>
      </p:pic>
      <p:pic>
        <p:nvPicPr>
          <p:cNvPr id="8" name="图片 7" descr="在故宫的奇妙之旅 (10)"/>
          <p:cNvPicPr>
            <a:picLocks noChangeAspect="1"/>
          </p:cNvPicPr>
          <p:nvPr/>
        </p:nvPicPr>
        <p:blipFill>
          <a:blip r:embed="rId5"/>
          <a:stretch>
            <a:fillRect/>
          </a:stretch>
        </p:blipFill>
        <p:spPr>
          <a:xfrm>
            <a:off x="7053580" y="5164455"/>
            <a:ext cx="2543175" cy="1691640"/>
          </a:xfrm>
          <a:prstGeom prst="rect">
            <a:avLst/>
          </a:prstGeom>
        </p:spPr>
      </p:pic>
      <p:pic>
        <p:nvPicPr>
          <p:cNvPr id="9" name="图片 8" descr="新对话"/>
          <p:cNvPicPr>
            <a:picLocks noChangeAspect="1"/>
          </p:cNvPicPr>
          <p:nvPr/>
        </p:nvPicPr>
        <p:blipFill>
          <a:blip r:embed="rId6"/>
          <a:stretch>
            <a:fillRect/>
          </a:stretch>
        </p:blipFill>
        <p:spPr>
          <a:xfrm>
            <a:off x="9653270" y="5163820"/>
            <a:ext cx="2590800" cy="1695450"/>
          </a:xfrm>
          <a:prstGeom prst="rect">
            <a:avLst/>
          </a:prstGeom>
        </p:spPr>
      </p:pic>
      <p:sp>
        <p:nvSpPr>
          <p:cNvPr id="2" name="文本框 1"/>
          <p:cNvSpPr txBox="1"/>
          <p:nvPr/>
        </p:nvSpPr>
        <p:spPr>
          <a:xfrm>
            <a:off x="0" y="0"/>
            <a:ext cx="12244705" cy="3428365"/>
          </a:xfrm>
          <a:prstGeom prst="rect">
            <a:avLst/>
          </a:prstGeom>
          <a:solidFill>
            <a:schemeClr val="bg1">
              <a:alpha val="14000"/>
            </a:schemeClr>
          </a:solidFill>
        </p:spPr>
        <p:txBody>
          <a:bodyPr wrap="square" rtlCol="0" anchor="t">
            <a:noAutofit/>
          </a:bodyPr>
          <a:p>
            <a:pPr marL="342900" indent="-342900" algn="l" fontAlgn="auto">
              <a:lnSpc>
                <a:spcPts val="1880"/>
              </a:lnSpc>
              <a:buFont typeface="Wingdings" panose="05000000000000000000" charset="0"/>
              <a:buChar char="Ø"/>
            </a:pPr>
            <a:endParaRPr lang="zh-CN" altLang="en-US" sz="2400" i="1">
              <a:latin typeface="微软雅黑" panose="020B0503020204020204" charset="-122"/>
              <a:ea typeface="微软雅黑" panose="020B0503020204020204" charset="-122"/>
              <a:sym typeface="+mn-ea"/>
            </a:endParaRPr>
          </a:p>
          <a:p>
            <a:pPr marL="342900" indent="-342900" algn="l">
              <a:buFont typeface="Wingdings" panose="05000000000000000000" charset="0"/>
              <a:buChar char="Ø"/>
            </a:pPr>
            <a:r>
              <a:rPr lang="zh-CN" altLang="en-US" sz="2400" i="1">
                <a:latin typeface="微软雅黑" panose="020B0503020204020204" charset="-122"/>
                <a:ea typeface="微软雅黑" panose="020B0503020204020204" charset="-122"/>
                <a:sym typeface="+mn-ea"/>
              </a:rPr>
              <a:t>浙江强基联盟</a:t>
            </a:r>
            <a:r>
              <a:rPr lang="en-US" altLang="zh-CN" sz="2400" i="1">
                <a:latin typeface="微软雅黑" panose="020B0503020204020204" charset="-122"/>
                <a:ea typeface="微软雅黑" panose="020B0503020204020204" charset="-122"/>
                <a:sym typeface="+mn-ea"/>
              </a:rPr>
              <a:t>2025</a:t>
            </a:r>
            <a:r>
              <a:rPr lang="zh-CN" altLang="en-US" sz="2400" i="1">
                <a:latin typeface="微软雅黑" panose="020B0503020204020204" charset="-122"/>
                <a:ea typeface="微软雅黑" panose="020B0503020204020204" charset="-122"/>
                <a:sym typeface="+mn-ea"/>
              </a:rPr>
              <a:t>年</a:t>
            </a:r>
            <a:r>
              <a:rPr lang="en-US" altLang="zh-CN" sz="2400" i="1">
                <a:latin typeface="微软雅黑" panose="020B0503020204020204" charset="-122"/>
                <a:ea typeface="微软雅黑" panose="020B0503020204020204" charset="-122"/>
                <a:sym typeface="+mn-ea"/>
              </a:rPr>
              <a:t>10</a:t>
            </a:r>
            <a:r>
              <a:rPr lang="zh-CN" altLang="en-US" sz="2400" i="1">
                <a:latin typeface="微软雅黑" panose="020B0503020204020204" charset="-122"/>
                <a:ea typeface="微软雅黑" panose="020B0503020204020204" charset="-122"/>
                <a:sym typeface="+mn-ea"/>
              </a:rPr>
              <a:t>月高三联考英语读后续写讲评</a:t>
            </a:r>
            <a:endParaRPr lang="zh-CN" altLang="en-US" sz="2400" i="1">
              <a:latin typeface="微软雅黑" panose="020B0503020204020204" charset="-122"/>
              <a:ea typeface="微软雅黑" panose="020B0503020204020204" charset="-122"/>
              <a:sym typeface="+mn-ea"/>
            </a:endParaRPr>
          </a:p>
          <a:p>
            <a:pPr indent="0" algn="l">
              <a:buFont typeface="Wingdings" panose="05000000000000000000" charset="0"/>
              <a:buNone/>
            </a:pPr>
            <a:endParaRPr lang="zh-CN" altLang="en-US" sz="2400" i="1">
              <a:latin typeface="微软雅黑" panose="020B0503020204020204" charset="-122"/>
              <a:ea typeface="微软雅黑" panose="020B0503020204020204" charset="-122"/>
              <a:sym typeface="+mn-ea"/>
            </a:endParaRPr>
          </a:p>
          <a:p>
            <a:pPr indent="0" algn="ctr">
              <a:buFont typeface="Wingdings" panose="05000000000000000000" charset="0"/>
              <a:buNone/>
            </a:pPr>
            <a:r>
              <a:rPr lang="zh-CN" altLang="en-US" sz="3200" b="1">
                <a:solidFill>
                  <a:srgbClr val="803D1A"/>
                </a:solidFill>
                <a:latin typeface="微软雅黑" panose="020B0503020204020204" charset="-122"/>
                <a:ea typeface="微软雅黑" panose="020B0503020204020204" charset="-122"/>
              </a:rPr>
              <a:t>语义连贯视角下的读后续写协同性策略及应用</a:t>
            </a:r>
            <a:endParaRPr lang="zh-CN" altLang="en-US" sz="2400" b="1">
              <a:latin typeface="微软雅黑" panose="020B0503020204020204" charset="-122"/>
              <a:ea typeface="微软雅黑" panose="020B0503020204020204" charset="-122"/>
            </a:endParaRPr>
          </a:p>
          <a:p>
            <a:pPr indent="0" algn="ctr">
              <a:buFont typeface="Wingdings" panose="05000000000000000000" charset="0"/>
              <a:buNone/>
            </a:pPr>
            <a:endParaRPr lang="zh-CN" altLang="en-US" sz="2400" b="1">
              <a:latin typeface="微软雅黑" panose="020B0503020204020204" charset="-122"/>
              <a:ea typeface="微软雅黑" panose="020B0503020204020204" charset="-122"/>
            </a:endParaRPr>
          </a:p>
          <a:p>
            <a:pPr indent="0" algn="ctr">
              <a:buFont typeface="Wingdings" panose="05000000000000000000" charset="0"/>
              <a:buNone/>
            </a:pPr>
            <a:r>
              <a:rPr lang="zh-CN" altLang="en-US" sz="4400" b="1">
                <a:latin typeface="微软雅黑" panose="020B0503020204020204" charset="-122"/>
                <a:ea typeface="微软雅黑" panose="020B0503020204020204" charset="-122"/>
              </a:rPr>
              <a:t>十岁的</a:t>
            </a:r>
            <a:r>
              <a:rPr lang="zh-CN" altLang="en-US" sz="4400" b="1">
                <a:latin typeface="微软雅黑" panose="020B0503020204020204" charset="-122"/>
                <a:ea typeface="微软雅黑" panose="020B0503020204020204" charset="-122"/>
                <a:sym typeface="+mn-ea"/>
              </a:rPr>
              <a:t>一次迷路</a:t>
            </a:r>
            <a:r>
              <a:rPr lang="zh-CN" altLang="en-US" sz="4400" b="1">
                <a:latin typeface="微软雅黑" panose="020B0503020204020204" charset="-122"/>
                <a:ea typeface="微软雅黑" panose="020B0503020204020204" charset="-122"/>
              </a:rPr>
              <a:t>：</a:t>
            </a:r>
            <a:r>
              <a:rPr lang="zh-CN" altLang="en-US" sz="4400" b="1">
                <a:latin typeface="微软雅黑" panose="020B0503020204020204" charset="-122"/>
                <a:ea typeface="微软雅黑" panose="020B0503020204020204" charset="-122"/>
                <a:sym typeface="+mn-ea"/>
              </a:rPr>
              <a:t>故宫的魅力与温暖</a:t>
            </a:r>
            <a:endParaRPr lang="zh-CN" altLang="en-US" sz="4400" b="1">
              <a:latin typeface="微软雅黑" panose="020B0503020204020204" charset="-122"/>
              <a:ea typeface="微软雅黑" panose="020B0503020204020204" charset="-122"/>
              <a:sym typeface="+mn-ea"/>
            </a:endParaRPr>
          </a:p>
          <a:p>
            <a:pPr indent="0" algn="ctr">
              <a:buFont typeface="Wingdings" panose="05000000000000000000" charset="0"/>
              <a:buNone/>
            </a:pPr>
            <a:endParaRPr lang="zh-CN" altLang="en-US" sz="2000" b="1">
              <a:latin typeface="微软雅黑" panose="020B0503020204020204" charset="-122"/>
              <a:ea typeface="微软雅黑" panose="020B0503020204020204" charset="-122"/>
            </a:endParaRPr>
          </a:p>
          <a:p>
            <a:pPr indent="0" algn="ctr">
              <a:buFont typeface="Wingdings" panose="05000000000000000000" charset="0"/>
              <a:buNone/>
            </a:pPr>
            <a:r>
              <a:rPr lang="zh-CN" altLang="en-US" sz="2000" b="1">
                <a:latin typeface="微软雅黑" panose="020B0503020204020204" charset="-122"/>
                <a:ea typeface="微软雅黑" panose="020B0503020204020204" charset="-122"/>
              </a:rPr>
              <a:t> </a:t>
            </a:r>
            <a:r>
              <a:rPr lang="en-US" altLang="zh-CN" sz="2000" b="1">
                <a:latin typeface="微软雅黑" panose="020B0503020204020204" charset="-122"/>
                <a:ea typeface="微软雅黑" panose="020B0503020204020204" charset="-122"/>
              </a:rPr>
              <a:t>                                                                                            ——</a:t>
            </a:r>
            <a:r>
              <a:rPr lang="zh-CN" altLang="en-US" sz="2000" b="1">
                <a:latin typeface="微软雅黑" panose="020B0503020204020204" charset="-122"/>
                <a:ea typeface="微软雅黑" panose="020B0503020204020204" charset="-122"/>
              </a:rPr>
              <a:t>浙江省常山一中</a:t>
            </a:r>
            <a:r>
              <a:rPr lang="en-US" altLang="zh-CN" sz="2000" b="1">
                <a:latin typeface="微软雅黑" panose="020B0503020204020204" charset="-122"/>
                <a:ea typeface="微软雅黑" panose="020B0503020204020204" charset="-122"/>
              </a:rPr>
              <a:t> </a:t>
            </a:r>
            <a:r>
              <a:rPr lang="zh-CN" altLang="en-US" sz="2000" b="1">
                <a:latin typeface="微软雅黑" panose="020B0503020204020204" charset="-122"/>
                <a:ea typeface="微软雅黑" panose="020B0503020204020204" charset="-122"/>
              </a:rPr>
              <a:t>吴俊峰名师工作室</a:t>
            </a:r>
            <a:endParaRPr lang="zh-CN" altLang="en-US" sz="2000" b="1">
              <a:latin typeface="微软雅黑" panose="020B0503020204020204" charset="-122"/>
              <a:ea typeface="微软雅黑" panose="020B0503020204020204" charset="-122"/>
            </a:endParaRPr>
          </a:p>
        </p:txBody>
      </p:sp>
      <p:pic>
        <p:nvPicPr>
          <p:cNvPr id="5" name="图片 6" descr="logo横版 png"/>
          <p:cNvPicPr>
            <a:picLocks noChangeAspect="1"/>
          </p:cNvPicPr>
          <p:nvPr/>
        </p:nvPicPr>
        <p:blipFill>
          <a:blip r:embed="rId7"/>
          <a:stretch>
            <a:fillRect/>
          </a:stretch>
        </p:blipFill>
        <p:spPr>
          <a:xfrm>
            <a:off x="11477625" y="82550"/>
            <a:ext cx="608013" cy="642938"/>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BEBA8EAE-BF5A-486C-A8C5-ECC9F3942E4B}">
                <a14:imgProps xmlns:a14="http://schemas.microsoft.com/office/drawing/2010/main">
                  <a14:imgLayer r:embed="rId2">
                    <a14:imgEffect>
                      <a14:colorTemperature colorTemp="72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a:xfrm rot="16200000">
            <a:off x="2633184" y="-2633183"/>
            <a:ext cx="6925633" cy="12192000"/>
          </a:xfrm>
          <a:prstGeom prst="rect">
            <a:avLst/>
          </a:prstGeom>
        </p:spPr>
      </p:pic>
      <p:sp>
        <p:nvSpPr>
          <p:cNvPr id="7" name="矩形 6"/>
          <p:cNvSpPr/>
          <p:nvPr/>
        </p:nvSpPr>
        <p:spPr>
          <a:xfrm>
            <a:off x="0" y="0"/>
            <a:ext cx="12192000" cy="6929116"/>
          </a:xfrm>
          <a:prstGeom prst="rect">
            <a:avLst/>
          </a:prstGeom>
          <a:blipFill dpi="0" rotWithShape="1">
            <a:blip r:embed="rId3">
              <a:alphaModFix amt="35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32"/>
          <p:cNvGrpSpPr/>
          <p:nvPr/>
        </p:nvGrpSpPr>
        <p:grpSpPr>
          <a:xfrm rot="822494">
            <a:off x="-664271" y="2581647"/>
            <a:ext cx="4954677" cy="2397196"/>
            <a:chOff x="1242210" y="2406609"/>
            <a:chExt cx="2601930" cy="871663"/>
          </a:xfrm>
        </p:grpSpPr>
        <p:pic>
          <p:nvPicPr>
            <p:cNvPr id="25" name="图片 2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00000"/>
                      </a14:imgEffect>
                      <a14:imgEffect>
                        <a14:colorTemperature colorTemp="11200"/>
                      </a14:imgEffect>
                    </a14:imgLayer>
                  </a14:imgProps>
                </a:ext>
              </a:extLst>
            </a:blip>
            <a:srcRect r="-17487"/>
            <a:stretch>
              <a:fillRect/>
            </a:stretch>
          </p:blipFill>
          <p:spPr>
            <a:xfrm>
              <a:off x="1474604" y="2407441"/>
              <a:ext cx="2369536" cy="713522"/>
            </a:xfrm>
            <a:prstGeom prst="rect">
              <a:avLst/>
            </a:prstGeom>
          </p:spPr>
        </p:pic>
        <p:pic>
          <p:nvPicPr>
            <p:cNvPr id="32"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100000"/>
                      </a14:imgEffect>
                      <a14:imgEffect>
                        <a14:colorTemperature colorTemp="11200"/>
                      </a14:imgEffect>
                    </a14:imgLayer>
                  </a14:imgProps>
                </a:ext>
              </a:extLst>
            </a:blip>
            <a:srcRect r="-29119"/>
            <a:stretch>
              <a:fillRect/>
            </a:stretch>
          </p:blipFill>
          <p:spPr>
            <a:xfrm>
              <a:off x="1242210" y="2406609"/>
              <a:ext cx="1910498" cy="871663"/>
            </a:xfrm>
            <a:prstGeom prst="rect">
              <a:avLst/>
            </a:prstGeom>
          </p:spPr>
        </p:pic>
      </p:grpSp>
      <p:sp>
        <p:nvSpPr>
          <p:cNvPr id="11" name="矩形 10"/>
          <p:cNvSpPr/>
          <p:nvPr/>
        </p:nvSpPr>
        <p:spPr>
          <a:xfrm>
            <a:off x="0" y="-4136"/>
            <a:ext cx="12192000" cy="6862135"/>
          </a:xfrm>
          <a:prstGeom prst="rect">
            <a:avLst/>
          </a:prstGeom>
          <a:gradFill flip="none" rotWithShape="1">
            <a:gsLst>
              <a:gs pos="56000">
                <a:srgbClr val="FCF7F4">
                  <a:alpha val="30000"/>
                </a:srgbClr>
              </a:gs>
              <a:gs pos="2000">
                <a:srgbClr val="FCF7F4">
                  <a:alpha val="63000"/>
                </a:srgbClr>
              </a:gs>
              <a:gs pos="100000">
                <a:srgbClr val="513627">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1" name="组合 40"/>
          <p:cNvGrpSpPr/>
          <p:nvPr/>
        </p:nvGrpSpPr>
        <p:grpSpPr>
          <a:xfrm>
            <a:off x="142240" y="5882005"/>
            <a:ext cx="12049760" cy="1042035"/>
            <a:chOff x="0" y="5827756"/>
            <a:chExt cx="12288097" cy="1171558"/>
          </a:xfrm>
        </p:grpSpPr>
        <p:pic>
          <p:nvPicPr>
            <p:cNvPr id="42" name="图片 41"/>
            <p:cNvPicPr>
              <a:picLocks noChangeAspect="1"/>
            </p:cNvPicPr>
            <p:nvPr/>
          </p:nvPicPr>
          <p:blipFill rotWithShape="1">
            <a:blip r:embed="rId7">
              <a:alphaModFix amt="75000"/>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a:stretch>
              <a:fillRect/>
            </a:stretch>
          </p:blipFill>
          <p:spPr>
            <a:xfrm flipH="1">
              <a:off x="0" y="5827756"/>
              <a:ext cx="10160000" cy="1171558"/>
            </a:xfrm>
            <a:prstGeom prst="rect">
              <a:avLst/>
            </a:prstGeom>
          </p:spPr>
        </p:pic>
        <p:pic>
          <p:nvPicPr>
            <p:cNvPr id="43" name="图片 42"/>
            <p:cNvPicPr>
              <a:picLocks noChangeAspect="1"/>
            </p:cNvPicPr>
            <p:nvPr/>
          </p:nvPicPr>
          <p:blipFill rotWithShape="1">
            <a:blip r:embed="rId9">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a:stretch>
              <a:fillRect/>
            </a:stretch>
          </p:blipFill>
          <p:spPr>
            <a:xfrm>
              <a:off x="10160000" y="5827756"/>
              <a:ext cx="2128097" cy="1171558"/>
            </a:xfrm>
            <a:prstGeom prst="rect">
              <a:avLst/>
            </a:prstGeom>
          </p:spPr>
        </p:pic>
      </p:grpSp>
      <p:pic>
        <p:nvPicPr>
          <p:cNvPr id="17" name="图片 16"/>
          <p:cNvPicPr>
            <a:picLocks noChangeAspect="1"/>
          </p:cNvPicPr>
          <p:nvPr/>
        </p:nvPicPr>
        <p:blipFill>
          <a:blip r:embed="rId10"/>
          <a:stretch>
            <a:fillRect/>
          </a:stretch>
        </p:blipFill>
        <p:spPr>
          <a:xfrm>
            <a:off x="10746647" y="-1"/>
            <a:ext cx="1445354" cy="2408923"/>
          </a:xfrm>
          <a:prstGeom prst="rect">
            <a:avLst/>
          </a:prstGeom>
        </p:spPr>
      </p:pic>
      <p:grpSp>
        <p:nvGrpSpPr>
          <p:cNvPr id="120" name="组合 119"/>
          <p:cNvGrpSpPr/>
          <p:nvPr/>
        </p:nvGrpSpPr>
        <p:grpSpPr>
          <a:xfrm flipH="1" flipV="1">
            <a:off x="665208" y="5622820"/>
            <a:ext cx="2093390" cy="1316169"/>
            <a:chOff x="-38237" y="-22840"/>
            <a:chExt cx="3194759" cy="1996019"/>
          </a:xfrm>
        </p:grpSpPr>
        <p:pic>
          <p:nvPicPr>
            <p:cNvPr id="121" name="图片 120"/>
            <p:cNvPicPr>
              <a:picLocks noChangeAspect="1"/>
            </p:cNvPicPr>
            <p:nvPr/>
          </p:nvPicPr>
          <p:blipFill>
            <a:blip r:embed="rId11"/>
            <a:stretch>
              <a:fillRect/>
            </a:stretch>
          </p:blipFill>
          <p:spPr>
            <a:xfrm rot="5400000" flipV="1">
              <a:off x="570486" y="-612858"/>
              <a:ext cx="1977314" cy="3194759"/>
            </a:xfrm>
            <a:prstGeom prst="rect">
              <a:avLst/>
            </a:prstGeom>
          </p:spPr>
        </p:pic>
        <p:pic>
          <p:nvPicPr>
            <p:cNvPr id="122" name="图片 121"/>
            <p:cNvPicPr>
              <a:picLocks noChangeAspect="1"/>
            </p:cNvPicPr>
            <p:nvPr/>
          </p:nvPicPr>
          <p:blipFill rotWithShape="1">
            <a:blip r:embed="rId12"/>
            <a:srcRect/>
            <a:stretch>
              <a:fillRect/>
            </a:stretch>
          </p:blipFill>
          <p:spPr>
            <a:xfrm rot="16200000" flipH="1" flipV="1">
              <a:off x="1177979" y="-604279"/>
              <a:ext cx="1258919" cy="2421798"/>
            </a:xfrm>
            <a:prstGeom prst="rect">
              <a:avLst/>
            </a:prstGeom>
          </p:spPr>
        </p:pic>
      </p:grpSp>
      <p:pic>
        <p:nvPicPr>
          <p:cNvPr id="27" name="图片 26"/>
          <p:cNvPicPr>
            <a:picLocks noChangeAspect="1"/>
          </p:cNvPicPr>
          <p:nvPr/>
        </p:nvPicPr>
        <p:blipFill rotWithShape="1">
          <a:blip r:embed="rId13">
            <a:extLst>
              <a:ext uri="{BEBA8EAE-BF5A-486C-A8C5-ECC9F3942E4B}">
                <a14:imgProps xmlns:a14="http://schemas.microsoft.com/office/drawing/2010/main">
                  <a14:imgLayer r:embed="rId14">
                    <a14:imgEffect>
                      <a14:colorTemperature colorTemp="7200"/>
                    </a14:imgEffect>
                  </a14:imgLayer>
                </a14:imgProps>
              </a:ext>
            </a:extLst>
          </a:blip>
          <a:srcRect/>
          <a:stretch>
            <a:fillRect/>
          </a:stretch>
        </p:blipFill>
        <p:spPr>
          <a:xfrm flipH="1">
            <a:off x="-2" y="0"/>
            <a:ext cx="1441707" cy="6925634"/>
          </a:xfrm>
          <a:prstGeom prst="rect">
            <a:avLst/>
          </a:prstGeom>
        </p:spPr>
      </p:pic>
      <p:grpSp>
        <p:nvGrpSpPr>
          <p:cNvPr id="34" name="组合 33"/>
          <p:cNvGrpSpPr/>
          <p:nvPr/>
        </p:nvGrpSpPr>
        <p:grpSpPr>
          <a:xfrm rot="20777506" flipH="1">
            <a:off x="7081167" y="2356557"/>
            <a:ext cx="5574604" cy="2215900"/>
            <a:chOff x="1242210" y="2406609"/>
            <a:chExt cx="2601930" cy="871663"/>
          </a:xfrm>
        </p:grpSpPr>
        <p:pic>
          <p:nvPicPr>
            <p:cNvPr id="35" name="图片 34"/>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00000"/>
                      </a14:imgEffect>
                      <a14:imgEffect>
                        <a14:colorTemperature colorTemp="11200"/>
                      </a14:imgEffect>
                    </a14:imgLayer>
                  </a14:imgProps>
                </a:ext>
              </a:extLst>
            </a:blip>
            <a:srcRect r="-17487"/>
            <a:stretch>
              <a:fillRect/>
            </a:stretch>
          </p:blipFill>
          <p:spPr>
            <a:xfrm>
              <a:off x="1474604" y="2407441"/>
              <a:ext cx="2369536" cy="713522"/>
            </a:xfrm>
            <a:prstGeom prst="rect">
              <a:avLst/>
            </a:prstGeom>
          </p:spPr>
        </p:pic>
        <p:pic>
          <p:nvPicPr>
            <p:cNvPr id="36" name="图片 35"/>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100000"/>
                      </a14:imgEffect>
                      <a14:imgEffect>
                        <a14:colorTemperature colorTemp="11200"/>
                      </a14:imgEffect>
                    </a14:imgLayer>
                  </a14:imgProps>
                </a:ext>
              </a:extLst>
            </a:blip>
            <a:srcRect r="-29119"/>
            <a:stretch>
              <a:fillRect/>
            </a:stretch>
          </p:blipFill>
          <p:spPr>
            <a:xfrm>
              <a:off x="1242210" y="2406609"/>
              <a:ext cx="1910498" cy="871663"/>
            </a:xfrm>
            <a:prstGeom prst="rect">
              <a:avLst/>
            </a:prstGeom>
          </p:spPr>
        </p:pic>
      </p:grpSp>
      <p:pic>
        <p:nvPicPr>
          <p:cNvPr id="63" name="图片 62"/>
          <p:cNvPicPr>
            <a:picLocks noChangeAspect="1"/>
          </p:cNvPicPr>
          <p:nvPr/>
        </p:nvPicPr>
        <p:blipFill rotWithShape="1">
          <a:blip r:embed="rId15">
            <a:duotone>
              <a:prstClr val="black"/>
              <a:srgbClr val="D9C3A5">
                <a:tint val="50000"/>
                <a:satMod val="180000"/>
              </a:srgbClr>
            </a:duotone>
            <a:extLst>
              <a:ext uri="{BEBA8EAE-BF5A-486C-A8C5-ECC9F3942E4B}">
                <a14:imgProps xmlns:a14="http://schemas.microsoft.com/office/drawing/2010/main">
                  <a14:imgLayer r:embed="rId16">
                    <a14:imgEffect>
                      <a14:saturation sat="200000"/>
                    </a14:imgEffect>
                  </a14:imgLayer>
                </a14:imgProps>
              </a:ext>
            </a:extLst>
          </a:blip>
          <a:srcRect/>
          <a:stretch>
            <a:fillRect/>
          </a:stretch>
        </p:blipFill>
        <p:spPr>
          <a:xfrm flipH="1">
            <a:off x="6048824" y="91646"/>
            <a:ext cx="5936325" cy="5959044"/>
          </a:xfrm>
          <a:prstGeom prst="rect">
            <a:avLst/>
          </a:prstGeom>
        </p:spPr>
      </p:pic>
      <p:grpSp>
        <p:nvGrpSpPr>
          <p:cNvPr id="134" name="组合 133"/>
          <p:cNvGrpSpPr/>
          <p:nvPr/>
        </p:nvGrpSpPr>
        <p:grpSpPr>
          <a:xfrm flipV="1">
            <a:off x="9776261" y="5771150"/>
            <a:ext cx="2042193" cy="1167838"/>
            <a:chOff x="-38237" y="-22840"/>
            <a:chExt cx="3194759" cy="1996019"/>
          </a:xfrm>
        </p:grpSpPr>
        <p:pic>
          <p:nvPicPr>
            <p:cNvPr id="135" name="图片 134"/>
            <p:cNvPicPr>
              <a:picLocks noChangeAspect="1"/>
            </p:cNvPicPr>
            <p:nvPr/>
          </p:nvPicPr>
          <p:blipFill>
            <a:blip r:embed="rId11"/>
            <a:stretch>
              <a:fillRect/>
            </a:stretch>
          </p:blipFill>
          <p:spPr>
            <a:xfrm rot="5400000" flipV="1">
              <a:off x="570486" y="-612858"/>
              <a:ext cx="1977314" cy="3194759"/>
            </a:xfrm>
            <a:prstGeom prst="rect">
              <a:avLst/>
            </a:prstGeom>
          </p:spPr>
        </p:pic>
        <p:pic>
          <p:nvPicPr>
            <p:cNvPr id="136" name="图片 135"/>
            <p:cNvPicPr>
              <a:picLocks noChangeAspect="1"/>
            </p:cNvPicPr>
            <p:nvPr/>
          </p:nvPicPr>
          <p:blipFill rotWithShape="1">
            <a:blip r:embed="rId12"/>
            <a:srcRect/>
            <a:stretch>
              <a:fillRect/>
            </a:stretch>
          </p:blipFill>
          <p:spPr>
            <a:xfrm rot="16200000" flipH="1" flipV="1">
              <a:off x="1177979" y="-604279"/>
              <a:ext cx="1258919" cy="2421798"/>
            </a:xfrm>
            <a:prstGeom prst="rect">
              <a:avLst/>
            </a:prstGeom>
          </p:spPr>
        </p:pic>
      </p:grpSp>
      <p:pic>
        <p:nvPicPr>
          <p:cNvPr id="2" name="图片 1"/>
          <p:cNvPicPr>
            <a:picLocks noChangeAspect="1"/>
          </p:cNvPicPr>
          <p:nvPr/>
        </p:nvPicPr>
        <p:blipFill rotWithShape="1">
          <a:blip r:embed="rId15">
            <a:duotone>
              <a:prstClr val="black"/>
              <a:srgbClr val="D9C3A5">
                <a:tint val="50000"/>
                <a:satMod val="180000"/>
              </a:srgbClr>
            </a:duotone>
            <a:extLst>
              <a:ext uri="{BEBA8EAE-BF5A-486C-A8C5-ECC9F3942E4B}">
                <a14:imgProps xmlns:a14="http://schemas.microsoft.com/office/drawing/2010/main">
                  <a14:imgLayer r:embed="rId16">
                    <a14:imgEffect>
                      <a14:saturation sat="200000"/>
                    </a14:imgEffect>
                  </a14:imgLayer>
                </a14:imgProps>
              </a:ext>
            </a:extLst>
          </a:blip>
          <a:srcRect/>
          <a:stretch>
            <a:fillRect/>
          </a:stretch>
        </p:blipFill>
        <p:spPr>
          <a:xfrm>
            <a:off x="2002" y="26500"/>
            <a:ext cx="5742871" cy="5764849"/>
          </a:xfrm>
          <a:prstGeom prst="rect">
            <a:avLst/>
          </a:prstGeom>
        </p:spPr>
      </p:pic>
      <p:grpSp>
        <p:nvGrpSpPr>
          <p:cNvPr id="114" name="组合 113"/>
          <p:cNvGrpSpPr/>
          <p:nvPr/>
        </p:nvGrpSpPr>
        <p:grpSpPr>
          <a:xfrm flipH="1">
            <a:off x="3241555" y="25836"/>
            <a:ext cx="1197969" cy="649662"/>
            <a:chOff x="-38237" y="-22840"/>
            <a:chExt cx="3194759" cy="1996019"/>
          </a:xfrm>
        </p:grpSpPr>
        <p:pic>
          <p:nvPicPr>
            <p:cNvPr id="115" name="图片 114"/>
            <p:cNvPicPr>
              <a:picLocks noChangeAspect="1"/>
            </p:cNvPicPr>
            <p:nvPr/>
          </p:nvPicPr>
          <p:blipFill>
            <a:blip r:embed="rId17"/>
            <a:stretch>
              <a:fillRect/>
            </a:stretch>
          </p:blipFill>
          <p:spPr>
            <a:xfrm rot="5400000" flipV="1">
              <a:off x="570486" y="-612858"/>
              <a:ext cx="1977314" cy="3194759"/>
            </a:xfrm>
            <a:prstGeom prst="rect">
              <a:avLst/>
            </a:prstGeom>
          </p:spPr>
        </p:pic>
        <p:pic>
          <p:nvPicPr>
            <p:cNvPr id="116" name="图片 115"/>
            <p:cNvPicPr>
              <a:picLocks noChangeAspect="1"/>
            </p:cNvPicPr>
            <p:nvPr/>
          </p:nvPicPr>
          <p:blipFill rotWithShape="1">
            <a:blip r:embed="rId18"/>
            <a:srcRect/>
            <a:stretch>
              <a:fillRect/>
            </a:stretch>
          </p:blipFill>
          <p:spPr>
            <a:xfrm rot="16200000" flipH="1" flipV="1">
              <a:off x="1177979" y="-604279"/>
              <a:ext cx="1258919" cy="2421798"/>
            </a:xfrm>
            <a:prstGeom prst="rect">
              <a:avLst/>
            </a:prstGeom>
          </p:spPr>
        </p:pic>
      </p:grpSp>
      <p:pic>
        <p:nvPicPr>
          <p:cNvPr id="68" name="图片 67"/>
          <p:cNvPicPr>
            <a:picLocks noChangeAspect="1"/>
          </p:cNvPicPr>
          <p:nvPr/>
        </p:nvPicPr>
        <p:blipFill rotWithShape="1">
          <a:blip r:embed="rId13">
            <a:extLst>
              <a:ext uri="{BEBA8EAE-BF5A-486C-A8C5-ECC9F3942E4B}">
                <a14:imgProps xmlns:a14="http://schemas.microsoft.com/office/drawing/2010/main">
                  <a14:imgLayer r:embed="rId14">
                    <a14:imgEffect>
                      <a14:colorTemperature colorTemp="7200"/>
                    </a14:imgEffect>
                  </a14:imgLayer>
                </a14:imgProps>
              </a:ext>
            </a:extLst>
          </a:blip>
          <a:srcRect/>
          <a:stretch>
            <a:fillRect/>
          </a:stretch>
        </p:blipFill>
        <p:spPr>
          <a:xfrm>
            <a:off x="10735937" y="22513"/>
            <a:ext cx="1441707" cy="6925634"/>
          </a:xfrm>
          <a:prstGeom prst="rect">
            <a:avLst/>
          </a:prstGeom>
        </p:spPr>
      </p:pic>
      <p:grpSp>
        <p:nvGrpSpPr>
          <p:cNvPr id="77" name="组合 76"/>
          <p:cNvGrpSpPr/>
          <p:nvPr/>
        </p:nvGrpSpPr>
        <p:grpSpPr>
          <a:xfrm flipH="1">
            <a:off x="10924867" y="4264795"/>
            <a:ext cx="1299731" cy="2649967"/>
            <a:chOff x="-65532" y="3443531"/>
            <a:chExt cx="1587409" cy="3453096"/>
          </a:xfrm>
        </p:grpSpPr>
        <p:pic>
          <p:nvPicPr>
            <p:cNvPr id="79" name="图片 78"/>
            <p:cNvPicPr>
              <a:picLocks noChangeAspect="1"/>
            </p:cNvPicPr>
            <p:nvPr/>
          </p:nvPicPr>
          <p:blipFill rotWithShape="1">
            <a:blip r:embed="rId19"/>
            <a:srcRect/>
            <a:stretch>
              <a:fillRect/>
            </a:stretch>
          </p:blipFill>
          <p:spPr>
            <a:xfrm>
              <a:off x="-65532" y="4204227"/>
              <a:ext cx="1587409" cy="2692400"/>
            </a:xfrm>
            <a:prstGeom prst="rect">
              <a:avLst/>
            </a:prstGeom>
          </p:spPr>
        </p:pic>
        <p:grpSp>
          <p:nvGrpSpPr>
            <p:cNvPr id="80" name="组合 79"/>
            <p:cNvGrpSpPr/>
            <p:nvPr/>
          </p:nvGrpSpPr>
          <p:grpSpPr>
            <a:xfrm>
              <a:off x="-65532" y="3443531"/>
              <a:ext cx="1587409" cy="3453096"/>
              <a:chOff x="-97525" y="3434665"/>
              <a:chExt cx="1587409" cy="3453096"/>
            </a:xfrm>
          </p:grpSpPr>
          <p:pic>
            <p:nvPicPr>
              <p:cNvPr id="81" name="图片 80"/>
              <p:cNvPicPr>
                <a:picLocks noChangeAspect="1"/>
              </p:cNvPicPr>
              <p:nvPr/>
            </p:nvPicPr>
            <p:blipFill rotWithShape="1">
              <a:blip r:embed="rId20"/>
              <a:srcRect/>
              <a:stretch>
                <a:fillRect/>
              </a:stretch>
            </p:blipFill>
            <p:spPr>
              <a:xfrm>
                <a:off x="-97525" y="3434665"/>
                <a:ext cx="1587409" cy="1570988"/>
              </a:xfrm>
              <a:prstGeom prst="rect">
                <a:avLst/>
              </a:prstGeom>
            </p:spPr>
          </p:pic>
          <p:pic>
            <p:nvPicPr>
              <p:cNvPr id="82" name="图片 81"/>
              <p:cNvPicPr>
                <a:picLocks noChangeAspect="1"/>
              </p:cNvPicPr>
              <p:nvPr/>
            </p:nvPicPr>
            <p:blipFill rotWithShape="1">
              <a:blip r:embed="rId21"/>
              <a:srcRect/>
              <a:stretch>
                <a:fillRect/>
              </a:stretch>
            </p:blipFill>
            <p:spPr>
              <a:xfrm>
                <a:off x="-39622" y="4963618"/>
                <a:ext cx="1271049" cy="1924143"/>
              </a:xfrm>
              <a:prstGeom prst="rect">
                <a:avLst/>
              </a:prstGeom>
            </p:spPr>
          </p:pic>
        </p:grpSp>
      </p:grpSp>
      <p:pic>
        <p:nvPicPr>
          <p:cNvPr id="20" name="图片 19"/>
          <p:cNvPicPr>
            <a:picLocks noChangeAspect="1"/>
          </p:cNvPicPr>
          <p:nvPr/>
        </p:nvPicPr>
        <p:blipFill>
          <a:blip r:embed="rId10"/>
          <a:stretch>
            <a:fillRect/>
          </a:stretch>
        </p:blipFill>
        <p:spPr>
          <a:xfrm flipH="1">
            <a:off x="-49514" y="22513"/>
            <a:ext cx="1445354" cy="2408923"/>
          </a:xfrm>
          <a:prstGeom prst="rect">
            <a:avLst/>
          </a:prstGeom>
        </p:spPr>
      </p:pic>
      <p:grpSp>
        <p:nvGrpSpPr>
          <p:cNvPr id="24" name="组合 23"/>
          <p:cNvGrpSpPr/>
          <p:nvPr/>
        </p:nvGrpSpPr>
        <p:grpSpPr>
          <a:xfrm>
            <a:off x="81280" y="22225"/>
            <a:ext cx="12137390" cy="4135120"/>
            <a:chOff x="81358" y="22449"/>
            <a:chExt cx="12137366" cy="6738777"/>
          </a:xfrm>
        </p:grpSpPr>
        <p:pic>
          <p:nvPicPr>
            <p:cNvPr id="14" name="图片 13"/>
            <p:cNvPicPr>
              <a:picLocks noChangeAspect="1"/>
            </p:cNvPicPr>
            <p:nvPr/>
          </p:nvPicPr>
          <p:blipFill rotWithShape="1">
            <a:blip r:embed="rId22"/>
            <a:srcRect b="-1"/>
            <a:stretch>
              <a:fillRect/>
            </a:stretch>
          </p:blipFill>
          <p:spPr>
            <a:xfrm flipH="1">
              <a:off x="81358" y="22513"/>
              <a:ext cx="6166726" cy="6738713"/>
            </a:xfrm>
            <a:prstGeom prst="rect">
              <a:avLst/>
            </a:prstGeom>
          </p:spPr>
        </p:pic>
        <p:pic>
          <p:nvPicPr>
            <p:cNvPr id="21" name="图片 20"/>
            <p:cNvPicPr>
              <a:picLocks noChangeAspect="1"/>
            </p:cNvPicPr>
            <p:nvPr/>
          </p:nvPicPr>
          <p:blipFill rotWithShape="1">
            <a:blip r:embed="rId23"/>
            <a:srcRect b="-1"/>
            <a:stretch>
              <a:fillRect/>
            </a:stretch>
          </p:blipFill>
          <p:spPr>
            <a:xfrm>
              <a:off x="5926062" y="22449"/>
              <a:ext cx="6292662" cy="6738713"/>
            </a:xfrm>
            <a:prstGeom prst="rect">
              <a:avLst/>
            </a:prstGeom>
          </p:spPr>
        </p:pic>
      </p:grpSp>
      <p:pic>
        <p:nvPicPr>
          <p:cNvPr id="37" name="图片 36"/>
          <p:cNvPicPr>
            <a:picLocks noChangeAspect="1"/>
          </p:cNvPicPr>
          <p:nvPr/>
        </p:nvPicPr>
        <p:blipFill>
          <a:blip r:embed="rId24"/>
          <a:stretch>
            <a:fillRect/>
          </a:stretch>
        </p:blipFill>
        <p:spPr>
          <a:xfrm flipH="1">
            <a:off x="10195698" y="-21516"/>
            <a:ext cx="2006168" cy="3429804"/>
          </a:xfrm>
          <a:prstGeom prst="rect">
            <a:avLst/>
          </a:prstGeom>
        </p:spPr>
      </p:pic>
      <p:pic>
        <p:nvPicPr>
          <p:cNvPr id="38" name="图片 37"/>
          <p:cNvPicPr>
            <a:picLocks noChangeAspect="1"/>
          </p:cNvPicPr>
          <p:nvPr/>
        </p:nvPicPr>
        <p:blipFill>
          <a:blip r:embed="rId25"/>
          <a:stretch>
            <a:fillRect/>
          </a:stretch>
        </p:blipFill>
        <p:spPr>
          <a:xfrm rot="19147129" flipH="1" flipV="1">
            <a:off x="1119611" y="-63477"/>
            <a:ext cx="583905" cy="602327"/>
          </a:xfrm>
          <a:prstGeom prst="rect">
            <a:avLst/>
          </a:prstGeom>
        </p:spPr>
      </p:pic>
      <p:pic>
        <p:nvPicPr>
          <p:cNvPr id="39" name="图片 38"/>
          <p:cNvPicPr>
            <a:picLocks noChangeAspect="1"/>
          </p:cNvPicPr>
          <p:nvPr/>
        </p:nvPicPr>
        <p:blipFill>
          <a:blip r:embed="rId26"/>
          <a:stretch>
            <a:fillRect/>
          </a:stretch>
        </p:blipFill>
        <p:spPr>
          <a:xfrm flipH="1" flipV="1">
            <a:off x="1765584" y="3692638"/>
            <a:ext cx="533420" cy="550250"/>
          </a:xfrm>
          <a:prstGeom prst="rect">
            <a:avLst/>
          </a:prstGeom>
        </p:spPr>
      </p:pic>
      <p:pic>
        <p:nvPicPr>
          <p:cNvPr id="50" name="图片 49"/>
          <p:cNvPicPr>
            <a:picLocks noChangeAspect="1"/>
          </p:cNvPicPr>
          <p:nvPr/>
        </p:nvPicPr>
        <p:blipFill>
          <a:blip r:embed="rId27"/>
          <a:stretch>
            <a:fillRect/>
          </a:stretch>
        </p:blipFill>
        <p:spPr>
          <a:xfrm rot="19147129" flipH="1" flipV="1">
            <a:off x="1228415" y="2441274"/>
            <a:ext cx="442012" cy="455958"/>
          </a:xfrm>
          <a:prstGeom prst="rect">
            <a:avLst/>
          </a:prstGeom>
        </p:spPr>
      </p:pic>
      <p:grpSp>
        <p:nvGrpSpPr>
          <p:cNvPr id="61" name="组合 60"/>
          <p:cNvGrpSpPr/>
          <p:nvPr/>
        </p:nvGrpSpPr>
        <p:grpSpPr>
          <a:xfrm>
            <a:off x="-321" y="-8272"/>
            <a:ext cx="2190088" cy="4151689"/>
            <a:chOff x="-321" y="-8272"/>
            <a:chExt cx="2190088" cy="4151689"/>
          </a:xfrm>
        </p:grpSpPr>
        <p:pic>
          <p:nvPicPr>
            <p:cNvPr id="59" name="图片 58"/>
            <p:cNvPicPr>
              <a:picLocks noChangeAspect="1"/>
            </p:cNvPicPr>
            <p:nvPr/>
          </p:nvPicPr>
          <p:blipFill rotWithShape="1">
            <a:blip r:embed="rId28"/>
            <a:srcRect b="-1"/>
            <a:stretch>
              <a:fillRect/>
            </a:stretch>
          </p:blipFill>
          <p:spPr>
            <a:xfrm>
              <a:off x="-321" y="0"/>
              <a:ext cx="913008" cy="4143417"/>
            </a:xfrm>
            <a:prstGeom prst="rect">
              <a:avLst/>
            </a:prstGeom>
          </p:spPr>
        </p:pic>
        <p:grpSp>
          <p:nvGrpSpPr>
            <p:cNvPr id="31" name="组合 30"/>
            <p:cNvGrpSpPr/>
            <p:nvPr/>
          </p:nvGrpSpPr>
          <p:grpSpPr>
            <a:xfrm>
              <a:off x="141764" y="-8272"/>
              <a:ext cx="2048003" cy="2578728"/>
              <a:chOff x="393393" y="-1"/>
              <a:chExt cx="3726169" cy="4628193"/>
            </a:xfrm>
          </p:grpSpPr>
          <p:pic>
            <p:nvPicPr>
              <p:cNvPr id="53" name="图片 52"/>
              <p:cNvPicPr>
                <a:picLocks noChangeAspect="1"/>
              </p:cNvPicPr>
              <p:nvPr/>
            </p:nvPicPr>
            <p:blipFill rotWithShape="1">
              <a:blip r:embed="rId29"/>
              <a:srcRect b="-1"/>
              <a:stretch>
                <a:fillRect/>
              </a:stretch>
            </p:blipFill>
            <p:spPr>
              <a:xfrm flipH="1">
                <a:off x="393393" y="-1"/>
                <a:ext cx="3726169" cy="4628193"/>
              </a:xfrm>
              <a:prstGeom prst="rect">
                <a:avLst/>
              </a:prstGeom>
            </p:spPr>
          </p:pic>
          <p:pic>
            <p:nvPicPr>
              <p:cNvPr id="55" name="图片 54"/>
              <p:cNvPicPr>
                <a:picLocks noChangeAspect="1"/>
              </p:cNvPicPr>
              <p:nvPr/>
            </p:nvPicPr>
            <p:blipFill rotWithShape="1">
              <a:blip r:embed="rId30"/>
              <a:srcRect b="-1"/>
              <a:stretch>
                <a:fillRect/>
              </a:stretch>
            </p:blipFill>
            <p:spPr>
              <a:xfrm>
                <a:off x="2475085" y="230593"/>
                <a:ext cx="840361" cy="1043793"/>
              </a:xfrm>
              <a:prstGeom prst="rect">
                <a:avLst/>
              </a:prstGeom>
            </p:spPr>
          </p:pic>
        </p:grpSp>
      </p:grpSp>
      <p:grpSp>
        <p:nvGrpSpPr>
          <p:cNvPr id="62" name="组合 61"/>
          <p:cNvGrpSpPr/>
          <p:nvPr/>
        </p:nvGrpSpPr>
        <p:grpSpPr>
          <a:xfrm flipH="1">
            <a:off x="7267354" y="14482"/>
            <a:ext cx="4943753" cy="4143417"/>
            <a:chOff x="-321" y="0"/>
            <a:chExt cx="4943753" cy="4143417"/>
          </a:xfrm>
        </p:grpSpPr>
        <p:pic>
          <p:nvPicPr>
            <p:cNvPr id="64" name="图片 63"/>
            <p:cNvPicPr>
              <a:picLocks noChangeAspect="1"/>
            </p:cNvPicPr>
            <p:nvPr/>
          </p:nvPicPr>
          <p:blipFill rotWithShape="1">
            <a:blip r:embed="rId28"/>
            <a:srcRect b="-1"/>
            <a:stretch>
              <a:fillRect/>
            </a:stretch>
          </p:blipFill>
          <p:spPr>
            <a:xfrm>
              <a:off x="-321" y="0"/>
              <a:ext cx="913008" cy="4143417"/>
            </a:xfrm>
            <a:prstGeom prst="rect">
              <a:avLst/>
            </a:prstGeom>
          </p:spPr>
        </p:pic>
        <p:grpSp>
          <p:nvGrpSpPr>
            <p:cNvPr id="65" name="组合 64"/>
            <p:cNvGrpSpPr/>
            <p:nvPr/>
          </p:nvGrpSpPr>
          <p:grpSpPr>
            <a:xfrm>
              <a:off x="1285918" y="12000"/>
              <a:ext cx="3657514" cy="2578728"/>
              <a:chOff x="2475085" y="36382"/>
              <a:chExt cx="6654539" cy="4628193"/>
            </a:xfrm>
          </p:grpSpPr>
          <p:pic>
            <p:nvPicPr>
              <p:cNvPr id="66" name="图片 65"/>
              <p:cNvPicPr>
                <a:picLocks noChangeAspect="1"/>
              </p:cNvPicPr>
              <p:nvPr/>
            </p:nvPicPr>
            <p:blipFill rotWithShape="1">
              <a:blip r:embed="rId29"/>
              <a:srcRect b="-1"/>
              <a:stretch>
                <a:fillRect/>
              </a:stretch>
            </p:blipFill>
            <p:spPr>
              <a:xfrm flipH="1">
                <a:off x="5403455" y="36382"/>
                <a:ext cx="3726169" cy="4628193"/>
              </a:xfrm>
              <a:prstGeom prst="rect">
                <a:avLst/>
              </a:prstGeom>
            </p:spPr>
          </p:pic>
          <p:pic>
            <p:nvPicPr>
              <p:cNvPr id="67" name="图片 66"/>
              <p:cNvPicPr>
                <a:picLocks noChangeAspect="1"/>
              </p:cNvPicPr>
              <p:nvPr/>
            </p:nvPicPr>
            <p:blipFill rotWithShape="1">
              <a:blip r:embed="rId30"/>
              <a:srcRect b="-1"/>
              <a:stretch>
                <a:fillRect/>
              </a:stretch>
            </p:blipFill>
            <p:spPr>
              <a:xfrm>
                <a:off x="2475085" y="230593"/>
                <a:ext cx="840361" cy="1043793"/>
              </a:xfrm>
              <a:prstGeom prst="rect">
                <a:avLst/>
              </a:prstGeom>
            </p:spPr>
          </p:pic>
        </p:grpSp>
      </p:grpSp>
      <p:pic>
        <p:nvPicPr>
          <p:cNvPr id="97" name="图片 96"/>
          <p:cNvPicPr>
            <a:picLocks noChangeAspect="1"/>
          </p:cNvPicPr>
          <p:nvPr/>
        </p:nvPicPr>
        <p:blipFill>
          <a:blip r:embed="rId24"/>
          <a:stretch>
            <a:fillRect/>
          </a:stretch>
        </p:blipFill>
        <p:spPr>
          <a:xfrm>
            <a:off x="-26666" y="4453"/>
            <a:ext cx="2006168" cy="3429804"/>
          </a:xfrm>
          <a:prstGeom prst="rect">
            <a:avLst/>
          </a:prstGeom>
        </p:spPr>
      </p:pic>
      <p:grpSp>
        <p:nvGrpSpPr>
          <p:cNvPr id="108" name="组合 107"/>
          <p:cNvGrpSpPr/>
          <p:nvPr/>
        </p:nvGrpSpPr>
        <p:grpSpPr>
          <a:xfrm>
            <a:off x="5854890" y="29544"/>
            <a:ext cx="1362942" cy="910359"/>
            <a:chOff x="-38237" y="-22840"/>
            <a:chExt cx="3194759" cy="1996019"/>
          </a:xfrm>
        </p:grpSpPr>
        <p:pic>
          <p:nvPicPr>
            <p:cNvPr id="109" name="图片 108"/>
            <p:cNvPicPr>
              <a:picLocks noChangeAspect="1"/>
            </p:cNvPicPr>
            <p:nvPr/>
          </p:nvPicPr>
          <p:blipFill>
            <a:blip r:embed="rId31"/>
            <a:stretch>
              <a:fillRect/>
            </a:stretch>
          </p:blipFill>
          <p:spPr>
            <a:xfrm rot="5400000" flipV="1">
              <a:off x="570486" y="-612858"/>
              <a:ext cx="1977314" cy="3194759"/>
            </a:xfrm>
            <a:prstGeom prst="rect">
              <a:avLst/>
            </a:prstGeom>
          </p:spPr>
        </p:pic>
        <p:pic>
          <p:nvPicPr>
            <p:cNvPr id="110" name="图片 109"/>
            <p:cNvPicPr>
              <a:picLocks noChangeAspect="1"/>
            </p:cNvPicPr>
            <p:nvPr/>
          </p:nvPicPr>
          <p:blipFill rotWithShape="1">
            <a:blip r:embed="rId32"/>
            <a:srcRect/>
            <a:stretch>
              <a:fillRect/>
            </a:stretch>
          </p:blipFill>
          <p:spPr>
            <a:xfrm rot="16200000" flipH="1" flipV="1">
              <a:off x="1177979" y="-604279"/>
              <a:ext cx="1258919" cy="2421798"/>
            </a:xfrm>
            <a:prstGeom prst="rect">
              <a:avLst/>
            </a:prstGeom>
          </p:spPr>
        </p:pic>
      </p:grpSp>
      <p:grpSp>
        <p:nvGrpSpPr>
          <p:cNvPr id="111" name="组合 110"/>
          <p:cNvGrpSpPr/>
          <p:nvPr/>
        </p:nvGrpSpPr>
        <p:grpSpPr>
          <a:xfrm>
            <a:off x="8150048" y="-12553"/>
            <a:ext cx="1197969" cy="649662"/>
            <a:chOff x="-38237" y="-22840"/>
            <a:chExt cx="3194759" cy="1996019"/>
          </a:xfrm>
        </p:grpSpPr>
        <p:pic>
          <p:nvPicPr>
            <p:cNvPr id="112" name="图片 111"/>
            <p:cNvPicPr>
              <a:picLocks noChangeAspect="1"/>
            </p:cNvPicPr>
            <p:nvPr/>
          </p:nvPicPr>
          <p:blipFill>
            <a:blip r:embed="rId17"/>
            <a:stretch>
              <a:fillRect/>
            </a:stretch>
          </p:blipFill>
          <p:spPr>
            <a:xfrm rot="5400000" flipV="1">
              <a:off x="570486" y="-612858"/>
              <a:ext cx="1977314" cy="3194759"/>
            </a:xfrm>
            <a:prstGeom prst="rect">
              <a:avLst/>
            </a:prstGeom>
          </p:spPr>
        </p:pic>
        <p:pic>
          <p:nvPicPr>
            <p:cNvPr id="113" name="图片 112"/>
            <p:cNvPicPr>
              <a:picLocks noChangeAspect="1"/>
            </p:cNvPicPr>
            <p:nvPr/>
          </p:nvPicPr>
          <p:blipFill rotWithShape="1">
            <a:blip r:embed="rId18"/>
            <a:srcRect/>
            <a:stretch>
              <a:fillRect/>
            </a:stretch>
          </p:blipFill>
          <p:spPr>
            <a:xfrm rot="16200000" flipH="1" flipV="1">
              <a:off x="1177979" y="-604279"/>
              <a:ext cx="1258919" cy="2421798"/>
            </a:xfrm>
            <a:prstGeom prst="rect">
              <a:avLst/>
            </a:prstGeom>
          </p:spPr>
        </p:pic>
      </p:grpSp>
      <p:pic>
        <p:nvPicPr>
          <p:cNvPr id="119" name="图片 118"/>
          <p:cNvPicPr>
            <a:picLocks noChangeAspect="1"/>
          </p:cNvPicPr>
          <p:nvPr/>
        </p:nvPicPr>
        <p:blipFill rotWithShape="1">
          <a:blip r:embed="rId15">
            <a:duotone>
              <a:prstClr val="black"/>
              <a:srgbClr val="D9C3A5">
                <a:tint val="50000"/>
                <a:satMod val="180000"/>
              </a:srgbClr>
            </a:duotone>
            <a:extLst>
              <a:ext uri="{BEBA8EAE-BF5A-486C-A8C5-ECC9F3942E4B}">
                <a14:imgProps xmlns:a14="http://schemas.microsoft.com/office/drawing/2010/main">
                  <a14:imgLayer r:embed="rId16">
                    <a14:imgEffect>
                      <a14:saturation sat="200000"/>
                    </a14:imgEffect>
                  </a14:imgLayer>
                </a14:imgProps>
              </a:ext>
            </a:extLst>
          </a:blip>
          <a:srcRect/>
          <a:stretch>
            <a:fillRect/>
          </a:stretch>
        </p:blipFill>
        <p:spPr>
          <a:xfrm>
            <a:off x="-56185" y="-2683"/>
            <a:ext cx="4065469" cy="4081027"/>
          </a:xfrm>
          <a:prstGeom prst="rect">
            <a:avLst/>
          </a:prstGeom>
        </p:spPr>
      </p:pic>
      <p:pic>
        <p:nvPicPr>
          <p:cNvPr id="40" name="图片 39"/>
          <p:cNvPicPr>
            <a:picLocks noChangeAspect="1"/>
          </p:cNvPicPr>
          <p:nvPr/>
        </p:nvPicPr>
        <p:blipFill>
          <a:blip r:embed="rId33"/>
          <a:stretch>
            <a:fillRect/>
          </a:stretch>
        </p:blipFill>
        <p:spPr>
          <a:xfrm rot="19147129" flipH="1" flipV="1">
            <a:off x="-240226" y="2185085"/>
            <a:ext cx="600707" cy="619660"/>
          </a:xfrm>
          <a:prstGeom prst="rect">
            <a:avLst/>
          </a:prstGeom>
        </p:spPr>
      </p:pic>
      <p:grpSp>
        <p:nvGrpSpPr>
          <p:cNvPr id="93" name="组合 92"/>
          <p:cNvGrpSpPr/>
          <p:nvPr/>
        </p:nvGrpSpPr>
        <p:grpSpPr>
          <a:xfrm>
            <a:off x="0" y="6807"/>
            <a:ext cx="2895798" cy="1960503"/>
            <a:chOff x="-38237" y="-22840"/>
            <a:chExt cx="3194759" cy="1996019"/>
          </a:xfrm>
        </p:grpSpPr>
        <p:pic>
          <p:nvPicPr>
            <p:cNvPr id="86" name="图片 85"/>
            <p:cNvPicPr>
              <a:picLocks noChangeAspect="1"/>
            </p:cNvPicPr>
            <p:nvPr/>
          </p:nvPicPr>
          <p:blipFill>
            <a:blip r:embed="rId11"/>
            <a:stretch>
              <a:fillRect/>
            </a:stretch>
          </p:blipFill>
          <p:spPr>
            <a:xfrm rot="5400000" flipV="1">
              <a:off x="570486" y="-612858"/>
              <a:ext cx="1977314" cy="3194759"/>
            </a:xfrm>
            <a:prstGeom prst="rect">
              <a:avLst/>
            </a:prstGeom>
          </p:spPr>
        </p:pic>
        <p:pic>
          <p:nvPicPr>
            <p:cNvPr id="90" name="图片 89"/>
            <p:cNvPicPr>
              <a:picLocks noChangeAspect="1"/>
            </p:cNvPicPr>
            <p:nvPr/>
          </p:nvPicPr>
          <p:blipFill rotWithShape="1">
            <a:blip r:embed="rId12"/>
            <a:srcRect/>
            <a:stretch>
              <a:fillRect/>
            </a:stretch>
          </p:blipFill>
          <p:spPr>
            <a:xfrm rot="16200000" flipH="1" flipV="1">
              <a:off x="1177979" y="-604279"/>
              <a:ext cx="1258919" cy="2421798"/>
            </a:xfrm>
            <a:prstGeom prst="rect">
              <a:avLst/>
            </a:prstGeom>
          </p:spPr>
        </p:pic>
      </p:grpSp>
      <p:pic>
        <p:nvPicPr>
          <p:cNvPr id="98" name="图片 97"/>
          <p:cNvPicPr>
            <a:picLocks noChangeAspect="1"/>
          </p:cNvPicPr>
          <p:nvPr/>
        </p:nvPicPr>
        <p:blipFill rotWithShape="1">
          <a:blip r:embed="rId34"/>
          <a:srcRect/>
          <a:stretch>
            <a:fillRect/>
          </a:stretch>
        </p:blipFill>
        <p:spPr>
          <a:xfrm flipH="1" flipV="1">
            <a:off x="4481392" y="11359"/>
            <a:ext cx="3882818" cy="910783"/>
          </a:xfrm>
          <a:prstGeom prst="rect">
            <a:avLst/>
          </a:prstGeom>
        </p:spPr>
      </p:pic>
      <p:pic>
        <p:nvPicPr>
          <p:cNvPr id="99" name="图片 98"/>
          <p:cNvPicPr>
            <a:picLocks noChangeAspect="1"/>
          </p:cNvPicPr>
          <p:nvPr/>
        </p:nvPicPr>
        <p:blipFill>
          <a:blip r:embed="rId35"/>
          <a:stretch>
            <a:fillRect/>
          </a:stretch>
        </p:blipFill>
        <p:spPr>
          <a:xfrm>
            <a:off x="7313524" y="-30281"/>
            <a:ext cx="541280" cy="542900"/>
          </a:xfrm>
          <a:prstGeom prst="rect">
            <a:avLst/>
          </a:prstGeom>
        </p:spPr>
      </p:pic>
      <p:pic>
        <p:nvPicPr>
          <p:cNvPr id="100" name="图片 99"/>
          <p:cNvPicPr>
            <a:picLocks noChangeAspect="1"/>
          </p:cNvPicPr>
          <p:nvPr/>
        </p:nvPicPr>
        <p:blipFill>
          <a:blip r:embed="rId36"/>
          <a:stretch>
            <a:fillRect/>
          </a:stretch>
        </p:blipFill>
        <p:spPr>
          <a:xfrm>
            <a:off x="8706891" y="1620109"/>
            <a:ext cx="544526" cy="546156"/>
          </a:xfrm>
          <a:prstGeom prst="rect">
            <a:avLst/>
          </a:prstGeom>
        </p:spPr>
      </p:pic>
      <p:pic>
        <p:nvPicPr>
          <p:cNvPr id="101" name="图片 100"/>
          <p:cNvPicPr>
            <a:picLocks noChangeAspect="1"/>
          </p:cNvPicPr>
          <p:nvPr/>
        </p:nvPicPr>
        <p:blipFill>
          <a:blip r:embed="rId37"/>
          <a:stretch>
            <a:fillRect/>
          </a:stretch>
        </p:blipFill>
        <p:spPr>
          <a:xfrm flipH="1">
            <a:off x="9860096" y="2778822"/>
            <a:ext cx="619214" cy="621068"/>
          </a:xfrm>
          <a:prstGeom prst="rect">
            <a:avLst/>
          </a:prstGeom>
        </p:spPr>
      </p:pic>
      <p:grpSp>
        <p:nvGrpSpPr>
          <p:cNvPr id="94" name="组合 93"/>
          <p:cNvGrpSpPr/>
          <p:nvPr/>
        </p:nvGrpSpPr>
        <p:grpSpPr>
          <a:xfrm flipH="1">
            <a:off x="9049960" y="10840"/>
            <a:ext cx="3194759" cy="1996019"/>
            <a:chOff x="-38237" y="-22840"/>
            <a:chExt cx="3194759" cy="1996019"/>
          </a:xfrm>
        </p:grpSpPr>
        <p:pic>
          <p:nvPicPr>
            <p:cNvPr id="95" name="图片 94"/>
            <p:cNvPicPr>
              <a:picLocks noChangeAspect="1"/>
            </p:cNvPicPr>
            <p:nvPr/>
          </p:nvPicPr>
          <p:blipFill>
            <a:blip r:embed="rId11"/>
            <a:stretch>
              <a:fillRect/>
            </a:stretch>
          </p:blipFill>
          <p:spPr>
            <a:xfrm rot="5400000" flipV="1">
              <a:off x="570486" y="-612858"/>
              <a:ext cx="1977314" cy="3194759"/>
            </a:xfrm>
            <a:prstGeom prst="rect">
              <a:avLst/>
            </a:prstGeom>
          </p:spPr>
        </p:pic>
        <p:pic>
          <p:nvPicPr>
            <p:cNvPr id="96" name="图片 95"/>
            <p:cNvPicPr>
              <a:picLocks noChangeAspect="1"/>
            </p:cNvPicPr>
            <p:nvPr/>
          </p:nvPicPr>
          <p:blipFill rotWithShape="1">
            <a:blip r:embed="rId12"/>
            <a:srcRect/>
            <a:stretch>
              <a:fillRect/>
            </a:stretch>
          </p:blipFill>
          <p:spPr>
            <a:xfrm rot="16200000" flipH="1" flipV="1">
              <a:off x="1177979" y="-604279"/>
              <a:ext cx="1258919" cy="2421798"/>
            </a:xfrm>
            <a:prstGeom prst="rect">
              <a:avLst/>
            </a:prstGeom>
          </p:spPr>
        </p:pic>
      </p:grpSp>
      <p:pic>
        <p:nvPicPr>
          <p:cNvPr id="104" name="图片 103"/>
          <p:cNvPicPr>
            <a:picLocks noChangeAspect="1"/>
          </p:cNvPicPr>
          <p:nvPr/>
        </p:nvPicPr>
        <p:blipFill rotWithShape="1">
          <a:blip r:embed="rId15">
            <a:duotone>
              <a:prstClr val="black"/>
              <a:srgbClr val="D9C3A5">
                <a:tint val="50000"/>
                <a:satMod val="180000"/>
              </a:srgbClr>
            </a:duotone>
            <a:extLst>
              <a:ext uri="{BEBA8EAE-BF5A-486C-A8C5-ECC9F3942E4B}">
                <a14:imgProps xmlns:a14="http://schemas.microsoft.com/office/drawing/2010/main">
                  <a14:imgLayer r:embed="rId16">
                    <a14:imgEffect>
                      <a14:saturation sat="200000"/>
                    </a14:imgEffect>
                  </a14:imgLayer>
                </a14:imgProps>
              </a:ext>
            </a:extLst>
          </a:blip>
          <a:srcRect/>
          <a:stretch>
            <a:fillRect/>
          </a:stretch>
        </p:blipFill>
        <p:spPr>
          <a:xfrm flipH="1">
            <a:off x="7040777" y="-22587"/>
            <a:ext cx="5157858" cy="5177597"/>
          </a:xfrm>
          <a:prstGeom prst="rect">
            <a:avLst/>
          </a:prstGeom>
        </p:spPr>
      </p:pic>
      <p:grpSp>
        <p:nvGrpSpPr>
          <p:cNvPr id="105" name="组合 104"/>
          <p:cNvGrpSpPr/>
          <p:nvPr/>
        </p:nvGrpSpPr>
        <p:grpSpPr>
          <a:xfrm flipH="1">
            <a:off x="4160392" y="-11719"/>
            <a:ext cx="1197969" cy="649662"/>
            <a:chOff x="-38237" y="-22840"/>
            <a:chExt cx="3194759" cy="1996019"/>
          </a:xfrm>
        </p:grpSpPr>
        <p:pic>
          <p:nvPicPr>
            <p:cNvPr id="106" name="图片 105"/>
            <p:cNvPicPr>
              <a:picLocks noChangeAspect="1"/>
            </p:cNvPicPr>
            <p:nvPr/>
          </p:nvPicPr>
          <p:blipFill>
            <a:blip r:embed="rId17"/>
            <a:stretch>
              <a:fillRect/>
            </a:stretch>
          </p:blipFill>
          <p:spPr>
            <a:xfrm rot="5400000" flipV="1">
              <a:off x="570486" y="-612858"/>
              <a:ext cx="1977314" cy="3194759"/>
            </a:xfrm>
            <a:prstGeom prst="rect">
              <a:avLst/>
            </a:prstGeom>
          </p:spPr>
        </p:pic>
        <p:pic>
          <p:nvPicPr>
            <p:cNvPr id="107" name="图片 106"/>
            <p:cNvPicPr>
              <a:picLocks noChangeAspect="1"/>
            </p:cNvPicPr>
            <p:nvPr/>
          </p:nvPicPr>
          <p:blipFill rotWithShape="1">
            <a:blip r:embed="rId18"/>
            <a:srcRect/>
            <a:stretch>
              <a:fillRect/>
            </a:stretch>
          </p:blipFill>
          <p:spPr>
            <a:xfrm rot="16200000" flipH="1" flipV="1">
              <a:off x="1177979" y="-604279"/>
              <a:ext cx="1258919" cy="2421798"/>
            </a:xfrm>
            <a:prstGeom prst="rect">
              <a:avLst/>
            </a:prstGeom>
          </p:spPr>
        </p:pic>
      </p:grpSp>
      <p:pic>
        <p:nvPicPr>
          <p:cNvPr id="118" name="图片 117"/>
          <p:cNvPicPr>
            <a:picLocks noChangeAspect="1"/>
          </p:cNvPicPr>
          <p:nvPr/>
        </p:nvPicPr>
        <p:blipFill rotWithShape="1">
          <a:blip r:embed="rId38"/>
          <a:srcRect b="-1"/>
          <a:stretch>
            <a:fillRect/>
          </a:stretch>
        </p:blipFill>
        <p:spPr>
          <a:xfrm flipH="1">
            <a:off x="28434" y="47473"/>
            <a:ext cx="1651864" cy="1772310"/>
          </a:xfrm>
          <a:prstGeom prst="rect">
            <a:avLst/>
          </a:prstGeom>
        </p:spPr>
      </p:pic>
      <p:grpSp>
        <p:nvGrpSpPr>
          <p:cNvPr id="131" name="组合 130"/>
          <p:cNvGrpSpPr/>
          <p:nvPr/>
        </p:nvGrpSpPr>
        <p:grpSpPr>
          <a:xfrm flipH="1" flipV="1">
            <a:off x="-58700" y="6237551"/>
            <a:ext cx="1052417" cy="671240"/>
            <a:chOff x="-38237" y="-22840"/>
            <a:chExt cx="3194759" cy="1996019"/>
          </a:xfrm>
        </p:grpSpPr>
        <p:pic>
          <p:nvPicPr>
            <p:cNvPr id="132" name="图片 131"/>
            <p:cNvPicPr>
              <a:picLocks noChangeAspect="1"/>
            </p:cNvPicPr>
            <p:nvPr/>
          </p:nvPicPr>
          <p:blipFill>
            <a:blip r:embed="rId39"/>
            <a:stretch>
              <a:fillRect/>
            </a:stretch>
          </p:blipFill>
          <p:spPr>
            <a:xfrm rot="5400000" flipV="1">
              <a:off x="570486" y="-612858"/>
              <a:ext cx="1977314" cy="3194759"/>
            </a:xfrm>
            <a:prstGeom prst="rect">
              <a:avLst/>
            </a:prstGeom>
          </p:spPr>
        </p:pic>
        <p:pic>
          <p:nvPicPr>
            <p:cNvPr id="133" name="图片 132"/>
            <p:cNvPicPr>
              <a:picLocks noChangeAspect="1"/>
            </p:cNvPicPr>
            <p:nvPr/>
          </p:nvPicPr>
          <p:blipFill rotWithShape="1">
            <a:blip r:embed="rId40"/>
            <a:srcRect/>
            <a:stretch>
              <a:fillRect/>
            </a:stretch>
          </p:blipFill>
          <p:spPr>
            <a:xfrm rot="16200000" flipH="1" flipV="1">
              <a:off x="1177979" y="-604279"/>
              <a:ext cx="1258919" cy="2421798"/>
            </a:xfrm>
            <a:prstGeom prst="rect">
              <a:avLst/>
            </a:prstGeom>
          </p:spPr>
        </p:pic>
      </p:grpSp>
      <p:grpSp>
        <p:nvGrpSpPr>
          <p:cNvPr id="137" name="组合 136"/>
          <p:cNvGrpSpPr/>
          <p:nvPr/>
        </p:nvGrpSpPr>
        <p:grpSpPr>
          <a:xfrm flipV="1">
            <a:off x="11331086" y="6368937"/>
            <a:ext cx="964785" cy="594060"/>
            <a:chOff x="-38237" y="-22840"/>
            <a:chExt cx="3194759" cy="1996019"/>
          </a:xfrm>
        </p:grpSpPr>
        <p:pic>
          <p:nvPicPr>
            <p:cNvPr id="138" name="图片 137"/>
            <p:cNvPicPr>
              <a:picLocks noChangeAspect="1"/>
            </p:cNvPicPr>
            <p:nvPr/>
          </p:nvPicPr>
          <p:blipFill>
            <a:blip r:embed="rId41"/>
            <a:stretch>
              <a:fillRect/>
            </a:stretch>
          </p:blipFill>
          <p:spPr>
            <a:xfrm rot="5400000" flipV="1">
              <a:off x="570486" y="-612858"/>
              <a:ext cx="1977314" cy="3194759"/>
            </a:xfrm>
            <a:prstGeom prst="rect">
              <a:avLst/>
            </a:prstGeom>
          </p:spPr>
        </p:pic>
        <p:pic>
          <p:nvPicPr>
            <p:cNvPr id="139" name="图片 138"/>
            <p:cNvPicPr>
              <a:picLocks noChangeAspect="1"/>
            </p:cNvPicPr>
            <p:nvPr/>
          </p:nvPicPr>
          <p:blipFill rotWithShape="1">
            <a:blip r:embed="rId42"/>
            <a:srcRect/>
            <a:stretch>
              <a:fillRect/>
            </a:stretch>
          </p:blipFill>
          <p:spPr>
            <a:xfrm rot="16200000" flipH="1" flipV="1">
              <a:off x="1177979" y="-604279"/>
              <a:ext cx="1258919" cy="2421798"/>
            </a:xfrm>
            <a:prstGeom prst="rect">
              <a:avLst/>
            </a:prstGeom>
          </p:spPr>
        </p:pic>
      </p:grpSp>
      <p:pic>
        <p:nvPicPr>
          <p:cNvPr id="102" name="图片 101"/>
          <p:cNvPicPr>
            <a:picLocks noChangeAspect="1"/>
          </p:cNvPicPr>
          <p:nvPr/>
        </p:nvPicPr>
        <p:blipFill>
          <a:blip r:embed="rId43"/>
          <a:stretch>
            <a:fillRect/>
          </a:stretch>
        </p:blipFill>
        <p:spPr>
          <a:xfrm>
            <a:off x="11377965" y="6054172"/>
            <a:ext cx="656706" cy="658672"/>
          </a:xfrm>
          <a:prstGeom prst="rect">
            <a:avLst/>
          </a:prstGeom>
        </p:spPr>
      </p:pic>
      <p:pic>
        <p:nvPicPr>
          <p:cNvPr id="140" name="图片 139"/>
          <p:cNvPicPr>
            <a:picLocks noChangeAspect="1"/>
          </p:cNvPicPr>
          <p:nvPr/>
        </p:nvPicPr>
        <p:blipFill>
          <a:blip r:embed="rId44"/>
          <a:stretch>
            <a:fillRect/>
          </a:stretch>
        </p:blipFill>
        <p:spPr>
          <a:xfrm rot="19147129" flipH="1" flipV="1">
            <a:off x="750629" y="4871882"/>
            <a:ext cx="782660" cy="807354"/>
          </a:xfrm>
          <a:prstGeom prst="rect">
            <a:avLst/>
          </a:prstGeom>
        </p:spPr>
      </p:pic>
      <p:sp>
        <p:nvSpPr>
          <p:cNvPr id="3" name="出自【趣你的PPT】(微信:qunideppt)：最优质的PPT资源库"/>
          <p:cNvSpPr txBox="1"/>
          <p:nvPr>
            <p:custDataLst>
              <p:tags r:id="rId45"/>
            </p:custDataLst>
          </p:nvPr>
        </p:nvSpPr>
        <p:spPr>
          <a:xfrm>
            <a:off x="1979295" y="120015"/>
            <a:ext cx="9156065" cy="542290"/>
          </a:xfrm>
          <a:prstGeom prst="rect">
            <a:avLst/>
          </a:prstGeom>
          <a:solidFill>
            <a:schemeClr val="bg1">
              <a:alpha val="73000"/>
            </a:schemeClr>
          </a:solidFill>
        </p:spPr>
        <p:txBody>
          <a:bodyPr wrap="square" rtlCol="0">
            <a:noAutofit/>
          </a:bodyPr>
          <a:p>
            <a:pPr fontAlgn="ctr">
              <a:lnSpc>
                <a:spcPct val="110000"/>
              </a:lnSpc>
            </a:pPr>
            <a:r>
              <a:rPr lang="zh-CN" altLang="en-US" sz="2400" b="1" dirty="0">
                <a:solidFill>
                  <a:srgbClr val="0070C0"/>
                </a:solidFill>
                <a:latin typeface="微软雅黑" panose="020B0503020204020204" charset="-122"/>
                <a:ea typeface="微软雅黑" panose="020B0503020204020204" charset="-122"/>
              </a:rPr>
              <a:t>读后续写思维模式路径优化——语义连贯标词和可视化快速构思</a:t>
            </a:r>
            <a:endParaRPr lang="zh-CN" altLang="en-US" sz="2400" b="1" dirty="0">
              <a:solidFill>
                <a:srgbClr val="0070C0"/>
              </a:solidFill>
              <a:latin typeface="微软雅黑" panose="020B0503020204020204" charset="-122"/>
              <a:ea typeface="微软雅黑" panose="020B0503020204020204" charset="-122"/>
            </a:endParaRPr>
          </a:p>
        </p:txBody>
      </p:sp>
      <p:cxnSp>
        <p:nvCxnSpPr>
          <p:cNvPr id="4" name="直接连接符 3"/>
          <p:cNvCxnSpPr/>
          <p:nvPr/>
        </p:nvCxnSpPr>
        <p:spPr>
          <a:xfrm>
            <a:off x="1588" y="750283"/>
            <a:ext cx="12192000" cy="0"/>
          </a:xfrm>
          <a:prstGeom prst="line">
            <a:avLst/>
          </a:prstGeom>
          <a:noFill/>
          <a:ln w="12700" cap="flat" cmpd="sng" algn="ctr">
            <a:solidFill>
              <a:srgbClr val="0070C0"/>
            </a:solidFill>
            <a:prstDash val="solid"/>
            <a:miter lim="800000"/>
          </a:ln>
          <a:effectLst/>
        </p:spPr>
      </p:cxnSp>
      <p:pic>
        <p:nvPicPr>
          <p:cNvPr id="9" name="图片 8" descr="搜狗截图20250514195751"/>
          <p:cNvPicPr>
            <a:picLocks noChangeAspect="1"/>
          </p:cNvPicPr>
          <p:nvPr/>
        </p:nvPicPr>
        <p:blipFill>
          <a:blip r:embed="rId46"/>
          <a:srcRect/>
          <a:stretch>
            <a:fillRect/>
          </a:stretch>
        </p:blipFill>
        <p:spPr>
          <a:xfrm>
            <a:off x="1132840" y="922020"/>
            <a:ext cx="9810115" cy="5280660"/>
          </a:xfrm>
          <a:prstGeom prst="rect">
            <a:avLst/>
          </a:prstGeom>
        </p:spPr>
      </p:pic>
      <p:pic>
        <p:nvPicPr>
          <p:cNvPr id="5" name="图片 4"/>
          <p:cNvPicPr>
            <a:picLocks noChangeAspect="1"/>
          </p:cNvPicPr>
          <p:nvPr/>
        </p:nvPicPr>
        <p:blipFill>
          <a:blip r:embed="rId47">
            <a:clrChange>
              <a:clrFrom>
                <a:srgbClr val="FFFFFF">
                  <a:alpha val="100000"/>
                </a:srgbClr>
              </a:clrFrom>
              <a:clrTo>
                <a:srgbClr val="FFFFFF">
                  <a:alpha val="100000"/>
                  <a:alpha val="0"/>
                </a:srgbClr>
              </a:clrTo>
            </a:clrChange>
          </a:blip>
          <a:stretch>
            <a:fillRect/>
          </a:stretch>
        </p:blipFill>
        <p:spPr>
          <a:xfrm flipH="1">
            <a:off x="1905" y="-180975"/>
            <a:ext cx="2705735" cy="1699895"/>
          </a:xfrm>
          <a:prstGeom prst="rect">
            <a:avLst/>
          </a:prstGeom>
        </p:spPr>
      </p:pic>
      <p:sp>
        <p:nvSpPr>
          <p:cNvPr id="8" name="文本框 7"/>
          <p:cNvSpPr txBox="1"/>
          <p:nvPr/>
        </p:nvSpPr>
        <p:spPr>
          <a:xfrm>
            <a:off x="7383145" y="1696720"/>
            <a:ext cx="3378835" cy="3415030"/>
          </a:xfrm>
          <a:prstGeom prst="rect">
            <a:avLst/>
          </a:prstGeom>
          <a:solidFill>
            <a:schemeClr val="accent4">
              <a:lumMod val="20000"/>
              <a:lumOff val="80000"/>
            </a:schemeClr>
          </a:solidFill>
        </p:spPr>
        <p:txBody>
          <a:bodyPr wrap="square" rtlCol="0" anchor="t">
            <a:spAutoFit/>
          </a:bodyPr>
          <a:p>
            <a:r>
              <a:rPr lang="en-US" altLang="zh-CN" sz="2400"/>
              <a:t>   </a:t>
            </a:r>
            <a:r>
              <a:rPr lang="zh-CN" altLang="en-US" sz="2400"/>
              <a:t>有意义的衔接链对语篇连贯有特殊作用，有意义标记的比例越高，语篇就越连贯。</a:t>
            </a:r>
            <a:endParaRPr lang="zh-CN" altLang="en-US" sz="2400"/>
          </a:p>
          <a:p>
            <a:r>
              <a:rPr lang="zh-CN" altLang="en-US" sz="2400"/>
              <a:t> </a:t>
            </a:r>
            <a:r>
              <a:rPr lang="en-US" altLang="zh-CN" sz="2400"/>
              <a:t>   </a:t>
            </a:r>
            <a:r>
              <a:rPr lang="zh-CN" altLang="en-US" sz="2400"/>
              <a:t>在读后续写中标记关键词的能力越强，衔接纽带的衔接力会越强，语篇的连贯程度就越大，协同效应越好。</a:t>
            </a:r>
            <a:endParaRPr lang="zh-CN" altLang="en-US" sz="2400"/>
          </a:p>
        </p:txBody>
      </p:sp>
      <p:pic>
        <p:nvPicPr>
          <p:cNvPr id="10" name="图片 6" descr="logo横版 png"/>
          <p:cNvPicPr>
            <a:picLocks noChangeAspect="1"/>
          </p:cNvPicPr>
          <p:nvPr/>
        </p:nvPicPr>
        <p:blipFill>
          <a:blip r:embed="rId48"/>
          <a:stretch>
            <a:fillRect/>
          </a:stretch>
        </p:blipFill>
        <p:spPr>
          <a:xfrm>
            <a:off x="11477625" y="82550"/>
            <a:ext cx="608013" cy="642938"/>
          </a:xfrm>
          <a:prstGeom prst="rect">
            <a:avLst/>
          </a:prstGeom>
          <a:noFill/>
          <a:ln w="9525">
            <a:noFill/>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500"/>
                                        <p:tgtEl>
                                          <p:spTgt spid="33"/>
                                        </p:tgtEl>
                                      </p:cBhvr>
                                    </p:animEffect>
                                    <p:anim calcmode="lin" valueType="num">
                                      <p:cBhvr>
                                        <p:cTn id="8" dur="1500" fill="hold"/>
                                        <p:tgtEl>
                                          <p:spTgt spid="33"/>
                                        </p:tgtEl>
                                        <p:attrNameLst>
                                          <p:attrName>ppt_x</p:attrName>
                                        </p:attrNameLst>
                                      </p:cBhvr>
                                      <p:tavLst>
                                        <p:tav tm="0">
                                          <p:val>
                                            <p:strVal val="#ppt_x"/>
                                          </p:val>
                                        </p:tav>
                                        <p:tav tm="100000">
                                          <p:val>
                                            <p:strVal val="#ppt_x"/>
                                          </p:val>
                                        </p:tav>
                                      </p:tavLst>
                                    </p:anim>
                                    <p:anim calcmode="lin" valueType="num">
                                      <p:cBhvr>
                                        <p:cTn id="9" dur="1500" fill="hold"/>
                                        <p:tgtEl>
                                          <p:spTgt spid="3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500"/>
                                        <p:tgtEl>
                                          <p:spTgt spid="34"/>
                                        </p:tgtEl>
                                      </p:cBhvr>
                                    </p:animEffect>
                                    <p:anim calcmode="lin" valueType="num">
                                      <p:cBhvr>
                                        <p:cTn id="13" dur="1500" fill="hold"/>
                                        <p:tgtEl>
                                          <p:spTgt spid="34"/>
                                        </p:tgtEl>
                                        <p:attrNameLst>
                                          <p:attrName>ppt_x</p:attrName>
                                        </p:attrNameLst>
                                      </p:cBhvr>
                                      <p:tavLst>
                                        <p:tav tm="0">
                                          <p:val>
                                            <p:strVal val="#ppt_x"/>
                                          </p:val>
                                        </p:tav>
                                        <p:tav tm="100000">
                                          <p:val>
                                            <p:strVal val="#ppt_x"/>
                                          </p:val>
                                        </p:tav>
                                      </p:tavLst>
                                    </p:anim>
                                    <p:anim calcmode="lin" valueType="num">
                                      <p:cBhvr>
                                        <p:cTn id="14" dur="1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0031095" y="0"/>
            <a:ext cx="2310130" cy="1868805"/>
            <a:chOff x="10055726" y="-7197"/>
            <a:chExt cx="2286000" cy="2200275"/>
          </a:xfrm>
        </p:grpSpPr>
        <p:pic>
          <p:nvPicPr>
            <p:cNvPr id="28" name="图片 27"/>
            <p:cNvPicPr>
              <a:picLocks noChangeAspect="1"/>
            </p:cNvPicPr>
            <p:nvPr/>
          </p:nvPicPr>
          <p:blipFill>
            <a:blip r:embed="rId1"/>
            <a:stretch>
              <a:fillRect/>
            </a:stretch>
          </p:blipFill>
          <p:spPr>
            <a:xfrm flipH="1">
              <a:off x="10055726" y="-7197"/>
              <a:ext cx="2286000" cy="2200275"/>
            </a:xfrm>
            <a:prstGeom prst="rect">
              <a:avLst/>
            </a:prstGeom>
          </p:spPr>
        </p:pic>
        <p:pic>
          <p:nvPicPr>
            <p:cNvPr id="29" name="图片 28"/>
            <p:cNvPicPr>
              <a:picLocks noChangeAspect="1"/>
            </p:cNvPicPr>
            <p:nvPr/>
          </p:nvPicPr>
          <p:blipFill rotWithShape="1">
            <a:blip r:embed="rId2"/>
            <a:srcRect/>
            <a:stretch>
              <a:fillRect/>
            </a:stretch>
          </p:blipFill>
          <p:spPr>
            <a:xfrm flipH="1">
              <a:off x="11103467" y="-7197"/>
              <a:ext cx="1184630" cy="2200275"/>
            </a:xfrm>
            <a:prstGeom prst="rect">
              <a:avLst/>
            </a:prstGeom>
          </p:spPr>
        </p:pic>
      </p:grpSp>
      <p:sp>
        <p:nvSpPr>
          <p:cNvPr id="7" name="文本框 6"/>
          <p:cNvSpPr txBox="1"/>
          <p:nvPr/>
        </p:nvSpPr>
        <p:spPr>
          <a:xfrm>
            <a:off x="110490" y="793115"/>
            <a:ext cx="11997055" cy="6000750"/>
          </a:xfrm>
          <a:prstGeom prst="rect">
            <a:avLst/>
          </a:prstGeom>
          <a:ln>
            <a:solidFill>
              <a:schemeClr val="accent5">
                <a:lumMod val="40000"/>
                <a:lumOff val="60000"/>
              </a:schemeClr>
            </a:solidFill>
          </a:ln>
        </p:spPr>
        <p:txBody>
          <a:bodyPr wrap="square">
            <a:spAutoFit/>
          </a:bodyPr>
          <a:p>
            <a:pPr marL="0" indent="209550" algn="l" defTabSz="266700">
              <a:spcBef>
                <a:spcPct val="0"/>
              </a:spcBef>
              <a:spcAft>
                <a:spcPct val="0"/>
              </a:spcAft>
            </a:pPr>
            <a:r>
              <a:rPr lang="en-US" altLang="zh-CN" sz="1600">
                <a:latin typeface="Times New Roman" panose="02020603050405020304"/>
                <a:ea typeface="宋体" panose="02010600030101010101" pitchFamily="2" charset="-122"/>
              </a:rPr>
              <a:t>When I was ten, my parents told me we were going to China for our summer holiday. I was over the moon—I had only ever seen the Great Wall and the Forbidden City in books, and now I would actually get to walk through history!</a:t>
            </a:r>
            <a:endParaRPr lang="en-US" altLang="zh-CN" sz="1600">
              <a:latin typeface="Times New Roman" panose="02020603050405020304"/>
              <a:ea typeface="宋体" panose="02010600030101010101" pitchFamily="2" charset="-122"/>
            </a:endParaRPr>
          </a:p>
          <a:p>
            <a:pPr marL="0" indent="209550" algn="l" defTabSz="266700">
              <a:spcBef>
                <a:spcPct val="0"/>
              </a:spcBef>
              <a:spcAft>
                <a:spcPct val="0"/>
              </a:spcAft>
            </a:pPr>
            <a:r>
              <a:rPr lang="en-US" altLang="zh-CN" sz="1600">
                <a:latin typeface="Times New Roman" panose="02020603050405020304"/>
                <a:ea typeface="宋体" panose="02010600030101010101" pitchFamily="2" charset="-122"/>
              </a:rPr>
              <a:t>For weeks, I imagined the towering palaces, the red-and-gold gates, and the stories hidden in every corner. Finally, the day arrived, and there I was, standing in the heart of Beijing, staring up at the most magnificent buildings I had ever seen.</a:t>
            </a:r>
            <a:endParaRPr lang="en-US" altLang="zh-CN" sz="1600">
              <a:latin typeface="Times New Roman" panose="02020603050405020304"/>
              <a:ea typeface="宋体" panose="02010600030101010101" pitchFamily="2" charset="-122"/>
            </a:endParaRPr>
          </a:p>
          <a:p>
            <a:pPr marL="0" indent="209550" algn="l" defTabSz="266700">
              <a:spcBef>
                <a:spcPct val="0"/>
              </a:spcBef>
              <a:spcAft>
                <a:spcPct val="0"/>
              </a:spcAft>
            </a:pPr>
            <a:r>
              <a:rPr lang="en-US" altLang="zh-CN" sz="1600">
                <a:latin typeface="Times New Roman" panose="02020603050405020304"/>
                <a:ea typeface="宋体" panose="02010600030101010101" pitchFamily="2" charset="-122"/>
              </a:rPr>
              <a:t>The Forbidden City was even more incredible in real life. The golden roofs shone under the sun, the delicate carvings told silent tales of emperors and warriors, and the vast courtyards made me feel like I had stepped into a fairy tale. Every turn revealed something new—a dragon statue, a marble staircase, a hidden garden—and I couldn't stop taking pictures, desperate to capture every detail. My parents laughed as I dragged them from one spot to another, insisting on yet another photo.</a:t>
            </a:r>
            <a:endParaRPr lang="en-US" altLang="zh-CN" sz="1600">
              <a:latin typeface="Times New Roman" panose="02020603050405020304"/>
              <a:ea typeface="宋体" panose="02010600030101010101" pitchFamily="2" charset="-122"/>
            </a:endParaRPr>
          </a:p>
          <a:p>
            <a:pPr marL="0" indent="209550" algn="l" defTabSz="266700">
              <a:spcBef>
                <a:spcPct val="0"/>
              </a:spcBef>
              <a:spcAft>
                <a:spcPct val="0"/>
              </a:spcAft>
            </a:pPr>
            <a:r>
              <a:rPr lang="en-US" altLang="zh-CN" sz="1600">
                <a:latin typeface="Times New Roman" panose="02020603050405020304"/>
                <a:ea typeface="宋体" panose="02010600030101010101" pitchFamily="2" charset="-122"/>
              </a:rPr>
              <a:t>What struck me most were the colors. The imperial yellow of the rooftops against the deep red walls looked brighter than any picture could show. Even the stone pathways seemed to glow with centuries of footsteps. I remembered running my fingers along a carved marble railing, wondering how many hands had touched that same spot over six hundred years.</a:t>
            </a:r>
            <a:endParaRPr lang="en-US" altLang="zh-CN" sz="1600">
              <a:latin typeface="Times New Roman" panose="02020603050405020304"/>
              <a:ea typeface="宋体" panose="02010600030101010101" pitchFamily="2" charset="-122"/>
            </a:endParaRPr>
          </a:p>
          <a:p>
            <a:pPr marL="0" indent="209550" algn="l" defTabSz="266700">
              <a:spcBef>
                <a:spcPct val="0"/>
              </a:spcBef>
              <a:spcAft>
                <a:spcPct val="0"/>
              </a:spcAft>
            </a:pPr>
            <a:r>
              <a:rPr lang="en-US" altLang="zh-CN" sz="1600">
                <a:latin typeface="Times New Roman" panose="02020603050405020304"/>
                <a:ea typeface="宋体" panose="02010600030101010101" pitchFamily="2" charset="-122"/>
              </a:rPr>
              <a:t>The place was packed with tourists, all murmuring in different languages, their faces filled with the same amazement as mine. Some pointed at the architecture, others posed for pictures, and a few just stood quietly, taking it all in. The energy was infectious—everyone seemed to feel the magic of this ancient place.</a:t>
            </a:r>
            <a:endParaRPr lang="en-US" altLang="zh-CN" sz="1600">
              <a:latin typeface="Times New Roman" panose="02020603050405020304"/>
              <a:ea typeface="宋体" panose="02010600030101010101" pitchFamily="2" charset="-122"/>
            </a:endParaRPr>
          </a:p>
          <a:p>
            <a:pPr marL="0" indent="209550" algn="l" defTabSz="266700">
              <a:spcBef>
                <a:spcPct val="0"/>
              </a:spcBef>
              <a:spcAft>
                <a:spcPct val="0"/>
              </a:spcAft>
            </a:pPr>
            <a:r>
              <a:rPr lang="en-US" altLang="zh-CN" sz="1600">
                <a:latin typeface="Times New Roman" panose="02020603050405020304"/>
                <a:ea typeface="宋体" panose="02010600030101010101" pitchFamily="2" charset="-122"/>
              </a:rPr>
              <a:t>As the afternoon wore on, we followed the crowd toward the exit. The sea of people was overwhelming, and I, being small for my age, grasped my father's hand tightly, afraid to get lost in the rushing crowd. The noise, the heat, and the excitement made everything feel like a blur—until suddenly, I looked down at the large hand I was holding—the wrong watch, the wrong-colored ring.</a:t>
            </a:r>
            <a:endParaRPr lang="en-US" altLang="zh-CN" sz="1600">
              <a:latin typeface="Times New Roman" panose="02020603050405020304"/>
              <a:ea typeface="宋体" panose="02010600030101010101" pitchFamily="2" charset="-122"/>
            </a:endParaRPr>
          </a:p>
          <a:p>
            <a:pPr marL="0" indent="209550" algn="l" defTabSz="266700">
              <a:spcBef>
                <a:spcPct val="0"/>
              </a:spcBef>
              <a:spcAft>
                <a:spcPct val="0"/>
              </a:spcAft>
            </a:pPr>
            <a:endParaRPr lang="en-US" altLang="zh-CN" sz="1600">
              <a:latin typeface="Times New Roman" panose="02020603050405020304"/>
              <a:ea typeface="宋体" panose="02010600030101010101" pitchFamily="2" charset="-122"/>
            </a:endParaRPr>
          </a:p>
          <a:p>
            <a:pPr marL="0" indent="209550" algn="l" defTabSz="266700">
              <a:spcBef>
                <a:spcPct val="0"/>
              </a:spcBef>
              <a:spcAft>
                <a:spcPct val="0"/>
              </a:spcAft>
            </a:pPr>
            <a:r>
              <a:rPr lang="en-US" altLang="zh-CN" sz="1600" i="1">
                <a:solidFill>
                  <a:srgbClr val="002060"/>
                </a:solidFill>
                <a:latin typeface="Times New Roman" panose="02020603050405020304"/>
                <a:ea typeface="宋体" panose="02010600030101010101" pitchFamily="2" charset="-122"/>
              </a:rPr>
              <a:t>My blood turned to ice.</a:t>
            </a:r>
            <a:endParaRPr lang="en-US" altLang="zh-CN" sz="1600" i="1">
              <a:solidFill>
                <a:srgbClr val="002060"/>
              </a:solidFill>
              <a:latin typeface="Times New Roman" panose="02020603050405020304"/>
              <a:ea typeface="宋体" panose="02010600030101010101" pitchFamily="2" charset="-122"/>
            </a:endParaRPr>
          </a:p>
          <a:p>
            <a:pPr marL="0" indent="209550" algn="l" defTabSz="266700">
              <a:spcBef>
                <a:spcPct val="0"/>
              </a:spcBef>
              <a:spcAft>
                <a:spcPct val="0"/>
              </a:spcAft>
            </a:pPr>
            <a:endParaRPr lang="en-US" altLang="zh-CN" sz="1600" i="1">
              <a:solidFill>
                <a:srgbClr val="002060"/>
              </a:solidFill>
              <a:latin typeface="Times New Roman" panose="02020603050405020304"/>
              <a:ea typeface="宋体" panose="02010600030101010101" pitchFamily="2" charset="-122"/>
            </a:endParaRPr>
          </a:p>
          <a:p>
            <a:pPr marL="0" indent="209550" algn="l" defTabSz="266700">
              <a:spcBef>
                <a:spcPct val="0"/>
              </a:spcBef>
              <a:spcAft>
                <a:spcPct val="0"/>
              </a:spcAft>
            </a:pPr>
            <a:endParaRPr lang="en-US" altLang="zh-CN" sz="1600" i="1">
              <a:solidFill>
                <a:srgbClr val="002060"/>
              </a:solidFill>
              <a:latin typeface="Times New Roman" panose="02020603050405020304"/>
              <a:ea typeface="宋体" panose="02010600030101010101" pitchFamily="2" charset="-122"/>
            </a:endParaRPr>
          </a:p>
          <a:p>
            <a:pPr marL="0" indent="209550" algn="l" defTabSz="266700">
              <a:spcBef>
                <a:spcPct val="0"/>
              </a:spcBef>
              <a:spcAft>
                <a:spcPct val="0"/>
              </a:spcAft>
            </a:pPr>
            <a:r>
              <a:rPr lang="en-US" altLang="zh-CN" sz="1600" i="1">
                <a:solidFill>
                  <a:srgbClr val="002060"/>
                </a:solidFill>
                <a:latin typeface="Times New Roman" panose="02020603050405020304"/>
                <a:ea typeface="宋体" panose="02010600030101010101" pitchFamily="2" charset="-122"/>
              </a:rPr>
              <a:t>There he was, just three people away.</a:t>
            </a:r>
            <a:endParaRPr lang="en-US" altLang="zh-CN" sz="1600" i="1">
              <a:solidFill>
                <a:srgbClr val="002060"/>
              </a:solidFill>
              <a:latin typeface="Times New Roman" panose="02020603050405020304"/>
              <a:ea typeface="宋体" panose="02010600030101010101" pitchFamily="2" charset="-122"/>
            </a:endParaRPr>
          </a:p>
          <a:p>
            <a:pPr marL="0" indent="209550" algn="l" defTabSz="266700">
              <a:spcBef>
                <a:spcPct val="0"/>
              </a:spcBef>
              <a:spcAft>
                <a:spcPct val="0"/>
              </a:spcAft>
            </a:pPr>
            <a:endParaRPr lang="en-US" altLang="zh-CN" sz="1600" i="1">
              <a:solidFill>
                <a:srgbClr val="0070C0"/>
              </a:solidFill>
              <a:latin typeface="Times New Roman" panose="02020603050405020304"/>
              <a:ea typeface="宋体" panose="02010600030101010101" pitchFamily="2" charset="-122"/>
            </a:endParaRPr>
          </a:p>
          <a:p>
            <a:pPr marL="0" indent="209550" algn="l" defTabSz="266700">
              <a:spcBef>
                <a:spcPct val="0"/>
              </a:spcBef>
              <a:spcAft>
                <a:spcPct val="0"/>
              </a:spcAft>
            </a:pPr>
            <a:endParaRPr lang="en-US" altLang="zh-CN" sz="1600" i="1">
              <a:solidFill>
                <a:srgbClr val="0070C0"/>
              </a:solidFill>
              <a:latin typeface="Times New Roman" panose="02020603050405020304"/>
              <a:ea typeface="宋体" panose="02010600030101010101" pitchFamily="2" charset="-122"/>
            </a:endParaRPr>
          </a:p>
        </p:txBody>
      </p:sp>
      <p:sp>
        <p:nvSpPr>
          <p:cNvPr id="2" name="出自【趣你的PPT】(微信:qunideppt)：最优质的PPT资源库"/>
          <p:cNvSpPr txBox="1"/>
          <p:nvPr>
            <p:custDataLst>
              <p:tags r:id="rId3"/>
            </p:custDataLst>
          </p:nvPr>
        </p:nvSpPr>
        <p:spPr>
          <a:xfrm>
            <a:off x="984250" y="165735"/>
            <a:ext cx="10053955" cy="542290"/>
          </a:xfrm>
          <a:prstGeom prst="rect">
            <a:avLst/>
          </a:prstGeom>
          <a:noFill/>
        </p:spPr>
        <p:txBody>
          <a:bodyPr wrap="square" rtlCol="0">
            <a:noAutofit/>
          </a:bodyPr>
          <a:lstStyle/>
          <a:p>
            <a:pPr fontAlgn="ctr">
              <a:lnSpc>
                <a:spcPct val="110000"/>
              </a:lnSpc>
            </a:pPr>
            <a:r>
              <a:rPr sz="2400" b="1" dirty="0">
                <a:solidFill>
                  <a:srgbClr val="0070C0"/>
                </a:solidFill>
                <a:latin typeface="微软雅黑" panose="020B0503020204020204" charset="-122"/>
                <a:ea typeface="微软雅黑" panose="020B0503020204020204" charset="-122"/>
              </a:rPr>
              <a:t>基于语义连贯标词扩展法的读后续写准确读题和可视化快速构思：</a:t>
            </a:r>
            <a:endParaRPr sz="2400" b="1" dirty="0">
              <a:solidFill>
                <a:srgbClr val="0070C0"/>
              </a:solidFill>
              <a:latin typeface="微软雅黑" panose="020B0503020204020204" charset="-122"/>
              <a:ea typeface="微软雅黑" panose="020B0503020204020204" charset="-122"/>
            </a:endParaRPr>
          </a:p>
        </p:txBody>
      </p:sp>
      <p:cxnSp>
        <p:nvCxnSpPr>
          <p:cNvPr id="10" name="直接连接符 9"/>
          <p:cNvCxnSpPr/>
          <p:nvPr/>
        </p:nvCxnSpPr>
        <p:spPr>
          <a:xfrm>
            <a:off x="1588" y="750283"/>
            <a:ext cx="12192000" cy="0"/>
          </a:xfrm>
          <a:prstGeom prst="line">
            <a:avLst/>
          </a:prstGeom>
          <a:noFill/>
          <a:ln w="12700" cap="flat" cmpd="sng" algn="ctr">
            <a:solidFill>
              <a:srgbClr val="0070C0"/>
            </a:solidFill>
            <a:prstDash val="solid"/>
            <a:miter lim="800000"/>
          </a:ln>
          <a:effectLst/>
        </p:spPr>
      </p:cxnSp>
      <p:pic>
        <p:nvPicPr>
          <p:cNvPr id="6" name="图片 5"/>
          <p:cNvPicPr/>
          <p:nvPr/>
        </p:nvPicPr>
        <p:blipFill>
          <a:blip r:embed="rId4"/>
          <a:stretch>
            <a:fillRect/>
          </a:stretch>
        </p:blipFill>
        <p:spPr>
          <a:xfrm>
            <a:off x="0" y="6591935"/>
            <a:ext cx="708025" cy="287655"/>
          </a:xfrm>
          <a:prstGeom prst="rect">
            <a:avLst/>
          </a:prstGeom>
        </p:spPr>
      </p:pic>
      <p:pic>
        <p:nvPicPr>
          <p:cNvPr id="9" name="图片 8"/>
          <p:cNvPicPr>
            <a:picLocks noChangeAspect="1"/>
          </p:cNvPicPr>
          <p:nvPr/>
        </p:nvPicPr>
        <p:blipFill>
          <a:blip r:embed="rId5">
            <a:clrChange>
              <a:clrFrom>
                <a:srgbClr val="F6F6F6">
                  <a:alpha val="100000"/>
                </a:srgbClr>
              </a:clrFrom>
              <a:clrTo>
                <a:srgbClr val="F6F6F6">
                  <a:alpha val="100000"/>
                  <a:alpha val="0"/>
                </a:srgbClr>
              </a:clrTo>
            </a:clrChange>
          </a:blip>
          <a:stretch>
            <a:fillRect/>
          </a:stretch>
        </p:blipFill>
        <p:spPr>
          <a:xfrm>
            <a:off x="5609590" y="4643755"/>
            <a:ext cx="486410" cy="463550"/>
          </a:xfrm>
          <a:prstGeom prst="rect">
            <a:avLst/>
          </a:prstGeom>
        </p:spPr>
      </p:pic>
      <p:sp>
        <p:nvSpPr>
          <p:cNvPr id="9220" name="勾3 273"/>
          <p:cNvSpPr/>
          <p:nvPr/>
        </p:nvSpPr>
        <p:spPr bwMode="auto">
          <a:xfrm>
            <a:off x="1191260" y="5924550"/>
            <a:ext cx="531495" cy="361950"/>
          </a:xfrm>
          <a:custGeom>
            <a:avLst/>
            <a:gdLst>
              <a:gd name="T0" fmla="*/ 483871232 w 1360"/>
              <a:gd name="T1" fmla="*/ 10599973 h 1358"/>
              <a:gd name="T2" fmla="*/ 432637844 w 1360"/>
              <a:gd name="T3" fmla="*/ 33173376 h 1358"/>
              <a:gd name="T4" fmla="*/ 382827656 w 1360"/>
              <a:gd name="T5" fmla="*/ 58691736 h 1358"/>
              <a:gd name="T6" fmla="*/ 334796169 w 1360"/>
              <a:gd name="T7" fmla="*/ 86957877 h 1358"/>
              <a:gd name="T8" fmla="*/ 289255504 w 1360"/>
              <a:gd name="T9" fmla="*/ 118168556 h 1358"/>
              <a:gd name="T10" fmla="*/ 246560716 w 1360"/>
              <a:gd name="T11" fmla="*/ 150164292 h 1358"/>
              <a:gd name="T12" fmla="*/ 211338023 w 1360"/>
              <a:gd name="T13" fmla="*/ 182553013 h 1358"/>
              <a:gd name="T14" fmla="*/ 181807530 w 1360"/>
              <a:gd name="T15" fmla="*/ 214156206 h 1358"/>
              <a:gd name="T16" fmla="*/ 158681436 w 1360"/>
              <a:gd name="T17" fmla="*/ 245563184 h 1358"/>
              <a:gd name="T18" fmla="*/ 133420504 w 1360"/>
              <a:gd name="T19" fmla="*/ 255181355 h 1358"/>
              <a:gd name="T20" fmla="*/ 115631109 w 1360"/>
              <a:gd name="T21" fmla="*/ 262836814 h 1358"/>
              <a:gd name="T22" fmla="*/ 106024811 w 1360"/>
              <a:gd name="T23" fmla="*/ 262444272 h 1358"/>
              <a:gd name="T24" fmla="*/ 99264912 w 1360"/>
              <a:gd name="T25" fmla="*/ 250470405 h 1358"/>
              <a:gd name="T26" fmla="*/ 85389017 w 1360"/>
              <a:gd name="T27" fmla="*/ 231233565 h 1358"/>
              <a:gd name="T28" fmla="*/ 72580800 w 1360"/>
              <a:gd name="T29" fmla="*/ 213567393 h 1358"/>
              <a:gd name="T30" fmla="*/ 60839704 w 1360"/>
              <a:gd name="T31" fmla="*/ 198845287 h 1358"/>
              <a:gd name="T32" fmla="*/ 49810207 w 1360"/>
              <a:gd name="T33" fmla="*/ 187067692 h 1358"/>
              <a:gd name="T34" fmla="*/ 39492310 w 1360"/>
              <a:gd name="T35" fmla="*/ 178037891 h 1358"/>
              <a:gd name="T36" fmla="*/ 30597603 w 1360"/>
              <a:gd name="T37" fmla="*/ 171364230 h 1358"/>
              <a:gd name="T38" fmla="*/ 20635804 w 1360"/>
              <a:gd name="T39" fmla="*/ 166456566 h 1358"/>
              <a:gd name="T40" fmla="*/ 10317902 w 1360"/>
              <a:gd name="T41" fmla="*/ 163316229 h 1358"/>
              <a:gd name="T42" fmla="*/ 0 w 1360"/>
              <a:gd name="T43" fmla="*/ 161941888 h 1358"/>
              <a:gd name="T44" fmla="*/ 13519802 w 1360"/>
              <a:gd name="T45" fmla="*/ 155071956 h 1358"/>
              <a:gd name="T46" fmla="*/ 27395702 w 1360"/>
              <a:gd name="T47" fmla="*/ 150164292 h 1358"/>
              <a:gd name="T48" fmla="*/ 38780701 w 1360"/>
              <a:gd name="T49" fmla="*/ 147612768 h 1358"/>
              <a:gd name="T50" fmla="*/ 50521807 w 1360"/>
              <a:gd name="T51" fmla="*/ 146434698 h 1358"/>
              <a:gd name="T52" fmla="*/ 65464804 w 1360"/>
              <a:gd name="T53" fmla="*/ 149379208 h 1358"/>
              <a:gd name="T54" fmla="*/ 82187116 w 1360"/>
              <a:gd name="T55" fmla="*/ 158212294 h 1358"/>
              <a:gd name="T56" fmla="*/ 98553313 w 1360"/>
              <a:gd name="T57" fmla="*/ 172345586 h 1358"/>
              <a:gd name="T58" fmla="*/ 116342708 w 1360"/>
              <a:gd name="T59" fmla="*/ 192367455 h 1358"/>
              <a:gd name="T60" fmla="*/ 145517102 w 1360"/>
              <a:gd name="T61" fmla="*/ 192759997 h 1358"/>
              <a:gd name="T62" fmla="*/ 180384331 w 1360"/>
              <a:gd name="T63" fmla="*/ 161549346 h 1358"/>
              <a:gd name="T64" fmla="*/ 218809521 w 1360"/>
              <a:gd name="T65" fmla="*/ 131320493 h 1358"/>
              <a:gd name="T66" fmla="*/ 260436611 w 1360"/>
              <a:gd name="T67" fmla="*/ 102857610 h 1358"/>
              <a:gd name="T68" fmla="*/ 305621700 w 1360"/>
              <a:gd name="T69" fmla="*/ 75572824 h 1358"/>
              <a:gd name="T70" fmla="*/ 351873964 w 1360"/>
              <a:gd name="T71" fmla="*/ 50839992 h 1358"/>
              <a:gd name="T72" fmla="*/ 399905452 w 1360"/>
              <a:gd name="T73" fmla="*/ 28266148 h 1358"/>
              <a:gd name="T74" fmla="*/ 448292441 w 1360"/>
              <a:gd name="T75" fmla="*/ 8636818 h 13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60"/>
              <a:gd name="T115" fmla="*/ 0 h 1358"/>
              <a:gd name="T116" fmla="*/ 1360 w 1360"/>
              <a:gd name="T117" fmla="*/ 1358 h 135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FF0000"/>
          </a:solidFill>
          <a:ln w="9525">
            <a:solidFill>
              <a:srgbClr val="C00000"/>
            </a:solidFill>
            <a:round/>
          </a:ln>
        </p:spPr>
        <p:txBody>
          <a:bodyPr lIns="68580" tIns="34290" rIns="68580" bIns="34290" anchor="ctr"/>
          <a:p>
            <a:endParaRPr lang="zh-CN" altLang="en-US"/>
          </a:p>
        </p:txBody>
      </p:sp>
      <p:sp>
        <p:nvSpPr>
          <p:cNvPr id="8" name="文本框 7"/>
          <p:cNvSpPr txBox="1"/>
          <p:nvPr/>
        </p:nvSpPr>
        <p:spPr>
          <a:xfrm>
            <a:off x="6440170" y="5155565"/>
            <a:ext cx="5295265" cy="1322070"/>
          </a:xfrm>
          <a:prstGeom prst="rect">
            <a:avLst/>
          </a:prstGeom>
          <a:solidFill>
            <a:srgbClr val="FFFF00"/>
          </a:solidFill>
        </p:spPr>
        <p:txBody>
          <a:bodyPr wrap="square" rtlCol="0" anchor="t">
            <a:spAutoFit/>
          </a:bodyPr>
          <a:p>
            <a:r>
              <a:rPr lang="en-US" altLang="zh-CN" sz="2000" b="1">
                <a:solidFill>
                  <a:srgbClr val="0070C0"/>
                </a:solidFill>
                <a:latin typeface="微软雅黑" panose="020B0503020204020204" charset="-122"/>
                <a:ea typeface="微软雅黑" panose="020B0503020204020204" charset="-122"/>
                <a:cs typeface="微软雅黑" panose="020B0503020204020204" charset="-122"/>
                <a:sym typeface="+mn-ea"/>
              </a:rPr>
              <a:t>Step-1. </a:t>
            </a:r>
            <a:r>
              <a:rPr lang="zh-CN" altLang="en-US" sz="2000" b="1">
                <a:solidFill>
                  <a:srgbClr val="0070C0"/>
                </a:solidFill>
                <a:latin typeface="微软雅黑" panose="020B0503020204020204" charset="-122"/>
                <a:ea typeface="微软雅黑" panose="020B0503020204020204" charset="-122"/>
                <a:cs typeface="微软雅黑" panose="020B0503020204020204" charset="-122"/>
                <a:sym typeface="+mn-ea"/>
              </a:rPr>
              <a:t>先找到矛盾冲突，以此为读写切口，</a:t>
            </a:r>
            <a:endParaRPr lang="zh-CN" altLang="en-US" sz="2000" b="1">
              <a:solidFill>
                <a:srgbClr val="0070C0"/>
              </a:solidFill>
              <a:latin typeface="微软雅黑" panose="020B0503020204020204" charset="-122"/>
              <a:ea typeface="微软雅黑" panose="020B0503020204020204" charset="-122"/>
              <a:cs typeface="微软雅黑" panose="020B0503020204020204" charset="-122"/>
              <a:sym typeface="+mn-ea"/>
            </a:endParaRPr>
          </a:p>
          <a:p>
            <a:r>
              <a:rPr lang="en-US" altLang="zh-CN" sz="2000" b="1">
                <a:solidFill>
                  <a:srgbClr val="0070C0"/>
                </a:solidFill>
                <a:latin typeface="微软雅黑" panose="020B0503020204020204" charset="-122"/>
                <a:ea typeface="微软雅黑" panose="020B0503020204020204" charset="-122"/>
                <a:cs typeface="微软雅黑" panose="020B0503020204020204" charset="-122"/>
                <a:sym typeface="+mn-ea"/>
              </a:rPr>
              <a:t>              </a:t>
            </a:r>
            <a:r>
              <a:rPr lang="zh-CN" altLang="en-US" sz="2000" b="1">
                <a:solidFill>
                  <a:srgbClr val="0070C0"/>
                </a:solidFill>
                <a:latin typeface="微软雅黑" panose="020B0503020204020204" charset="-122"/>
                <a:ea typeface="微软雅黑" panose="020B0503020204020204" charset="-122"/>
                <a:cs typeface="微软雅黑" panose="020B0503020204020204" charset="-122"/>
                <a:sym typeface="+mn-ea"/>
              </a:rPr>
              <a:t>找准和发展情节主线；</a:t>
            </a:r>
            <a:endParaRPr lang="zh-CN" altLang="en-US" sz="2000" b="1">
              <a:solidFill>
                <a:srgbClr val="0070C0"/>
              </a:solidFill>
              <a:latin typeface="微软雅黑" panose="020B0503020204020204" charset="-122"/>
              <a:ea typeface="微软雅黑" panose="020B0503020204020204" charset="-122"/>
              <a:cs typeface="微软雅黑" panose="020B0503020204020204" charset="-122"/>
              <a:sym typeface="+mn-ea"/>
            </a:endParaRPr>
          </a:p>
          <a:p>
            <a:r>
              <a:rPr lang="en-US" altLang="zh-CN" sz="2000" b="1">
                <a:solidFill>
                  <a:srgbClr val="0070C0"/>
                </a:solidFill>
                <a:latin typeface="微软雅黑" panose="020B0503020204020204" charset="-122"/>
                <a:ea typeface="微软雅黑" panose="020B0503020204020204" charset="-122"/>
                <a:cs typeface="微软雅黑" panose="020B0503020204020204" charset="-122"/>
                <a:sym typeface="+mn-ea"/>
              </a:rPr>
              <a:t>              </a:t>
            </a:r>
            <a:r>
              <a:rPr lang="zh-CN" altLang="en-US" sz="2000" b="1">
                <a:solidFill>
                  <a:srgbClr val="0070C0"/>
                </a:solidFill>
                <a:latin typeface="微软雅黑" panose="020B0503020204020204" charset="-122"/>
                <a:ea typeface="微软雅黑" panose="020B0503020204020204" charset="-122"/>
                <a:cs typeface="微软雅黑" panose="020B0503020204020204" charset="-122"/>
                <a:sym typeface="+mn-ea"/>
              </a:rPr>
              <a:t>领会原作者的写作意图和思想；</a:t>
            </a:r>
            <a:endParaRPr lang="zh-CN" altLang="en-US" sz="2000" b="1">
              <a:solidFill>
                <a:srgbClr val="0070C0"/>
              </a:solidFill>
              <a:latin typeface="微软雅黑" panose="020B0503020204020204" charset="-122"/>
              <a:ea typeface="微软雅黑" panose="020B0503020204020204" charset="-122"/>
              <a:cs typeface="微软雅黑" panose="020B0503020204020204" charset="-122"/>
              <a:sym typeface="+mn-ea"/>
            </a:endParaRPr>
          </a:p>
          <a:p>
            <a:r>
              <a:rPr lang="zh-CN" altLang="en-US" sz="2000" b="1">
                <a:solidFill>
                  <a:srgbClr val="0070C0"/>
                </a:solidFill>
                <a:latin typeface="微软雅黑" panose="020B0503020204020204" charset="-122"/>
                <a:ea typeface="微软雅黑" panose="020B0503020204020204" charset="-122"/>
                <a:cs typeface="微软雅黑" panose="020B0503020204020204" charset="-122"/>
                <a:sym typeface="+mn-ea"/>
              </a:rPr>
              <a:t> </a:t>
            </a:r>
            <a:r>
              <a:rPr lang="en-US" altLang="zh-CN" sz="2000" b="1">
                <a:solidFill>
                  <a:srgbClr val="0070C0"/>
                </a:solidFill>
                <a:latin typeface="微软雅黑" panose="020B0503020204020204" charset="-122"/>
                <a:ea typeface="微软雅黑" panose="020B0503020204020204" charset="-122"/>
                <a:cs typeface="微软雅黑" panose="020B0503020204020204" charset="-122"/>
                <a:sym typeface="+mn-ea"/>
              </a:rPr>
              <a:t>             </a:t>
            </a:r>
            <a:r>
              <a:rPr lang="zh-CN" altLang="en-US" sz="2000" b="1">
                <a:solidFill>
                  <a:srgbClr val="0070C0"/>
                </a:solidFill>
                <a:latin typeface="微软雅黑" panose="020B0503020204020204" charset="-122"/>
                <a:ea typeface="微软雅黑" panose="020B0503020204020204" charset="-122"/>
                <a:cs typeface="微软雅黑" panose="020B0503020204020204" charset="-122"/>
                <a:sym typeface="+mn-ea"/>
              </a:rPr>
              <a:t>完成</a:t>
            </a:r>
            <a:r>
              <a:rPr lang="en-US" altLang="zh-CN" sz="2000" b="1">
                <a:solidFill>
                  <a:srgbClr val="0070C0"/>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rgbClr val="0070C0"/>
                </a:solidFill>
                <a:latin typeface="微软雅黑" panose="020B0503020204020204" charset="-122"/>
                <a:ea typeface="微软雅黑" panose="020B0503020204020204" charset="-122"/>
                <a:cs typeface="微软雅黑" panose="020B0503020204020204" charset="-122"/>
                <a:sym typeface="+mn-ea"/>
              </a:rPr>
              <a:t>冲突</a:t>
            </a:r>
            <a:r>
              <a:rPr lang="en-US" altLang="zh-CN" sz="2000" b="1">
                <a:solidFill>
                  <a:srgbClr val="0070C0"/>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rgbClr val="0070C0"/>
                </a:solidFill>
                <a:latin typeface="微软雅黑" panose="020B0503020204020204" charset="-122"/>
                <a:ea typeface="微软雅黑" panose="020B0503020204020204" charset="-122"/>
                <a:cs typeface="微软雅黑" panose="020B0503020204020204" charset="-122"/>
                <a:sym typeface="+mn-ea"/>
              </a:rPr>
              <a:t>解决</a:t>
            </a:r>
            <a:r>
              <a:rPr lang="en-US" altLang="zh-CN" sz="2000" b="1">
                <a:solidFill>
                  <a:srgbClr val="0070C0"/>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rgbClr val="0070C0"/>
                </a:solidFill>
                <a:latin typeface="微软雅黑" panose="020B0503020204020204" charset="-122"/>
                <a:ea typeface="微软雅黑" panose="020B0503020204020204" charset="-122"/>
                <a:cs typeface="微软雅黑" panose="020B0503020204020204" charset="-122"/>
                <a:sym typeface="+mn-ea"/>
              </a:rPr>
              <a:t>升华</a:t>
            </a:r>
            <a:r>
              <a:rPr lang="en-US" altLang="zh-CN" sz="2000" b="1">
                <a:solidFill>
                  <a:srgbClr val="0070C0"/>
                </a:solidFill>
                <a:latin typeface="微软雅黑" panose="020B0503020204020204" charset="-122"/>
                <a:ea typeface="微软雅黑" panose="020B0503020204020204" charset="-122"/>
                <a:cs typeface="微软雅黑" panose="020B0503020204020204" charset="-122"/>
                <a:sym typeface="+mn-ea"/>
              </a:rPr>
              <a:t>”</a:t>
            </a:r>
            <a:r>
              <a:rPr lang="zh-CN" altLang="en-US" sz="2000" b="1">
                <a:solidFill>
                  <a:srgbClr val="0070C0"/>
                </a:solidFill>
                <a:latin typeface="微软雅黑" panose="020B0503020204020204" charset="-122"/>
                <a:ea typeface="微软雅黑" panose="020B0503020204020204" charset="-122"/>
                <a:cs typeface="微软雅黑" panose="020B0503020204020204" charset="-122"/>
                <a:sym typeface="+mn-ea"/>
              </a:rPr>
              <a:t>闭环模式</a:t>
            </a:r>
            <a:endParaRPr lang="zh-CN" altLang="en-US" sz="2000" b="1">
              <a:solidFill>
                <a:srgbClr val="0070C0"/>
              </a:solidFill>
              <a:latin typeface="微软雅黑" panose="020B0503020204020204" charset="-122"/>
              <a:ea typeface="微软雅黑" panose="020B0503020204020204" charset="-122"/>
              <a:cs typeface="微软雅黑" panose="020B0503020204020204" charset="-122"/>
              <a:sym typeface="+mn-ea"/>
            </a:endParaRPr>
          </a:p>
        </p:txBody>
      </p:sp>
      <p:pic>
        <p:nvPicPr>
          <p:cNvPr id="11" name="图片 10"/>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flipH="1">
            <a:off x="1905" y="-64770"/>
            <a:ext cx="1499235" cy="1101090"/>
          </a:xfrm>
          <a:prstGeom prst="rect">
            <a:avLst/>
          </a:prstGeom>
        </p:spPr>
      </p:pic>
      <p:grpSp>
        <p:nvGrpSpPr>
          <p:cNvPr id="26" name="组合 25"/>
          <p:cNvGrpSpPr/>
          <p:nvPr/>
        </p:nvGrpSpPr>
        <p:grpSpPr>
          <a:xfrm>
            <a:off x="0" y="6614795"/>
            <a:ext cx="12192000" cy="428625"/>
            <a:chOff x="0" y="6615399"/>
            <a:chExt cx="12287885" cy="489107"/>
          </a:xfrm>
        </p:grpSpPr>
        <p:pic>
          <p:nvPicPr>
            <p:cNvPr id="25" name="图片 24"/>
            <p:cNvPicPr>
              <a:picLocks noChangeAspect="1"/>
            </p:cNvPicPr>
            <p:nvPr/>
          </p:nvPicPr>
          <p:blipFill rotWithShape="1">
            <a:blip r:embed="rId7">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a:stretch>
              <a:fillRect/>
            </a:stretch>
          </p:blipFill>
          <p:spPr>
            <a:xfrm>
              <a:off x="10160000" y="6615399"/>
              <a:ext cx="2127885" cy="489107"/>
            </a:xfrm>
            <a:prstGeom prst="rect">
              <a:avLst/>
            </a:prstGeom>
          </p:spPr>
        </p:pic>
        <p:pic>
          <p:nvPicPr>
            <p:cNvPr id="24" name="图片 23"/>
            <p:cNvPicPr>
              <a:picLocks noChangeAspect="1"/>
            </p:cNvPicPr>
            <p:nvPr/>
          </p:nvPicPr>
          <p:blipFill rotWithShape="1">
            <a:blip r:embed="rId9">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a:stretch>
              <a:fillRect/>
            </a:stretch>
          </p:blipFill>
          <p:spPr>
            <a:xfrm flipH="1">
              <a:off x="0" y="6615399"/>
              <a:ext cx="10160000" cy="489107"/>
            </a:xfrm>
            <a:prstGeom prst="rect">
              <a:avLst/>
            </a:prstGeom>
          </p:spPr>
        </p:pic>
      </p:grpSp>
      <p:sp>
        <p:nvSpPr>
          <p:cNvPr id="3" name="文本框 2"/>
          <p:cNvSpPr txBox="1"/>
          <p:nvPr/>
        </p:nvSpPr>
        <p:spPr>
          <a:xfrm>
            <a:off x="783590" y="6614795"/>
            <a:ext cx="3183890" cy="306705"/>
          </a:xfrm>
          <a:prstGeom prst="rect">
            <a:avLst/>
          </a:prstGeom>
          <a:noFill/>
        </p:spPr>
        <p:txBody>
          <a:bodyPr wrap="square" rtlCol="0" anchor="t">
            <a:spAutoFit/>
          </a:bodyPr>
          <a:p>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浙江强基联盟</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2025</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年</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10</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月高三联考</a:t>
            </a:r>
            <a:endParaRPr lang="zh-CN" altLang="en-US" sz="1400" b="1">
              <a:solidFill>
                <a:srgbClr val="FFFFFF"/>
              </a:solidFill>
              <a:latin typeface="微软雅黑" panose="020B0503020204020204" charset="-122"/>
              <a:ea typeface="微软雅黑" panose="020B0503020204020204" charset="-122"/>
              <a:cs typeface="微软雅黑" panose="020B0503020204020204" charset="-122"/>
            </a:endParaRPr>
          </a:p>
        </p:txBody>
      </p:sp>
      <p:pic>
        <p:nvPicPr>
          <p:cNvPr id="4" name="图片 6" descr="logo横版 png"/>
          <p:cNvPicPr>
            <a:picLocks noChangeAspect="1"/>
          </p:cNvPicPr>
          <p:nvPr/>
        </p:nvPicPr>
        <p:blipFill>
          <a:blip r:embed="rId10"/>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9220"/>
                                        </p:tgtEl>
                                        <p:attrNameLst>
                                          <p:attrName>style.visibility</p:attrName>
                                        </p:attrNameLst>
                                      </p:cBhvr>
                                      <p:to>
                                        <p:strVal val="visible"/>
                                      </p:to>
                                    </p:set>
                                    <p:anim calcmode="lin" valueType="num">
                                      <p:cBhvr additive="base">
                                        <p:cTn id="13" dur="500"/>
                                        <p:tgtEl>
                                          <p:spTgt spid="9220"/>
                                        </p:tgtEl>
                                        <p:attrNameLst>
                                          <p:attrName>ppt_y</p:attrName>
                                        </p:attrNameLst>
                                      </p:cBhvr>
                                      <p:tavLst>
                                        <p:tav tm="0">
                                          <p:val>
                                            <p:strVal val="#ppt_y+#ppt_h*1.125000"/>
                                          </p:val>
                                        </p:tav>
                                        <p:tav tm="100000">
                                          <p:val>
                                            <p:strVal val="#ppt_y"/>
                                          </p:val>
                                        </p:tav>
                                      </p:tavLst>
                                    </p:anim>
                                    <p:animEffect transition="in" filter="wipe(up)">
                                      <p:cBhvr>
                                        <p:cTn id="14"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bldLvl="0" animBg="1"/>
      <p:bldP spid="922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nvGrpSpPr>
        <p:grpSpPr>
          <a:xfrm>
            <a:off x="10031095" y="0"/>
            <a:ext cx="2310130" cy="1868805"/>
            <a:chOff x="10055726" y="-7197"/>
            <a:chExt cx="2286000" cy="2200275"/>
          </a:xfrm>
        </p:grpSpPr>
        <p:pic>
          <p:nvPicPr>
            <p:cNvPr id="34" name="图片 33"/>
            <p:cNvPicPr>
              <a:picLocks noChangeAspect="1"/>
            </p:cNvPicPr>
            <p:nvPr/>
          </p:nvPicPr>
          <p:blipFill>
            <a:blip r:embed="rId1"/>
            <a:stretch>
              <a:fillRect/>
            </a:stretch>
          </p:blipFill>
          <p:spPr>
            <a:xfrm flipH="1">
              <a:off x="10055726" y="-7197"/>
              <a:ext cx="2286000" cy="2200275"/>
            </a:xfrm>
            <a:prstGeom prst="rect">
              <a:avLst/>
            </a:prstGeom>
          </p:spPr>
        </p:pic>
        <p:pic>
          <p:nvPicPr>
            <p:cNvPr id="35" name="图片 34"/>
            <p:cNvPicPr>
              <a:picLocks noChangeAspect="1"/>
            </p:cNvPicPr>
            <p:nvPr/>
          </p:nvPicPr>
          <p:blipFill rotWithShape="1">
            <a:blip r:embed="rId2"/>
            <a:srcRect/>
            <a:stretch>
              <a:fillRect/>
            </a:stretch>
          </p:blipFill>
          <p:spPr>
            <a:xfrm flipH="1">
              <a:off x="11103467" y="-7197"/>
              <a:ext cx="1184630" cy="2200275"/>
            </a:xfrm>
            <a:prstGeom prst="rect">
              <a:avLst/>
            </a:prstGeom>
          </p:spPr>
        </p:pic>
      </p:grpSp>
      <p:sp>
        <p:nvSpPr>
          <p:cNvPr id="7" name="文本框 6"/>
          <p:cNvSpPr txBox="1"/>
          <p:nvPr/>
        </p:nvSpPr>
        <p:spPr>
          <a:xfrm>
            <a:off x="110490" y="793115"/>
            <a:ext cx="11997055" cy="6000750"/>
          </a:xfrm>
          <a:prstGeom prst="rect">
            <a:avLst/>
          </a:prstGeom>
          <a:ln>
            <a:solidFill>
              <a:schemeClr val="accent5">
                <a:lumMod val="40000"/>
                <a:lumOff val="60000"/>
              </a:schemeClr>
            </a:solidFill>
          </a:ln>
        </p:spPr>
        <p:txBody>
          <a:bodyPr wrap="square">
            <a:spAutoFit/>
          </a:bodyPr>
          <a:p>
            <a:pPr marL="0" indent="209550" algn="l" defTabSz="266700">
              <a:spcBef>
                <a:spcPct val="0"/>
              </a:spcBef>
              <a:spcAft>
                <a:spcPct val="0"/>
              </a:spcAft>
            </a:pPr>
            <a:r>
              <a:rPr lang="en-US" altLang="zh-CN" sz="1600">
                <a:latin typeface="Times New Roman" panose="02020603050405020304"/>
                <a:ea typeface="宋体" panose="02010600030101010101" pitchFamily="2" charset="-122"/>
              </a:rPr>
              <a:t>When I was ten, my parents told me we were going to China for our summer holiday. I was over the moon—I had only ever seen the Great Wall and the Forbidden City in books, and now I would actually get to walk through history!</a:t>
            </a:r>
            <a:endParaRPr lang="en-US" altLang="zh-CN" sz="1600">
              <a:latin typeface="Times New Roman" panose="02020603050405020304"/>
              <a:ea typeface="宋体" panose="02010600030101010101" pitchFamily="2" charset="-122"/>
            </a:endParaRPr>
          </a:p>
          <a:p>
            <a:pPr marL="0" indent="209550" algn="l" defTabSz="266700">
              <a:spcBef>
                <a:spcPct val="0"/>
              </a:spcBef>
              <a:spcAft>
                <a:spcPct val="0"/>
              </a:spcAft>
            </a:pPr>
            <a:r>
              <a:rPr lang="en-US" altLang="zh-CN" sz="1600">
                <a:latin typeface="Times New Roman" panose="02020603050405020304"/>
                <a:ea typeface="宋体" panose="02010600030101010101" pitchFamily="2" charset="-122"/>
              </a:rPr>
              <a:t>For weeks, I imagined the towering palaces, the red-and-gold gates, and the stories hidden in every corner. Finally, the day arrived, and there I was, standing in the heart of Beijing, staring up at the most magnificent buildings I had ever seen.</a:t>
            </a:r>
            <a:endParaRPr lang="en-US" altLang="zh-CN" sz="1600">
              <a:latin typeface="Times New Roman" panose="02020603050405020304"/>
              <a:ea typeface="宋体" panose="02010600030101010101" pitchFamily="2" charset="-122"/>
            </a:endParaRPr>
          </a:p>
          <a:p>
            <a:pPr marL="0" indent="209550" algn="l" defTabSz="266700">
              <a:spcBef>
                <a:spcPct val="0"/>
              </a:spcBef>
              <a:spcAft>
                <a:spcPct val="0"/>
              </a:spcAft>
            </a:pPr>
            <a:r>
              <a:rPr lang="en-US" altLang="zh-CN" sz="1600">
                <a:latin typeface="Times New Roman" panose="02020603050405020304"/>
                <a:ea typeface="宋体" panose="02010600030101010101" pitchFamily="2" charset="-122"/>
              </a:rPr>
              <a:t>The Forbidden City was even more incredible in real life. The golden roofs shone under the sun, the delicate carvings told silent tales of emperors and warriors, and the vast courtyards made me feel like I had stepped into a fairy tale. Every turn revealed something new—a dragon statue, a marble staircase, a hidden garden—and I couldn't stop taking pictures, desperate to capture every detail. My parents laughed as I dragged them from one spot to another, insisting on yet another photo.</a:t>
            </a:r>
            <a:endParaRPr lang="en-US" altLang="zh-CN" sz="1600">
              <a:latin typeface="Times New Roman" panose="02020603050405020304"/>
              <a:ea typeface="宋体" panose="02010600030101010101" pitchFamily="2" charset="-122"/>
            </a:endParaRPr>
          </a:p>
          <a:p>
            <a:pPr marL="0" indent="209550" algn="l" defTabSz="266700">
              <a:spcBef>
                <a:spcPct val="0"/>
              </a:spcBef>
              <a:spcAft>
                <a:spcPct val="0"/>
              </a:spcAft>
            </a:pPr>
            <a:r>
              <a:rPr lang="en-US" altLang="zh-CN" sz="1600">
                <a:latin typeface="Times New Roman" panose="02020603050405020304"/>
                <a:ea typeface="宋体" panose="02010600030101010101" pitchFamily="2" charset="-122"/>
              </a:rPr>
              <a:t>What struck me most were the colors. The imperial yellow of the rooftops against the deep red walls looked brighter than any picture could show. Even the stone pathways seemed to glow with centuries of footsteps. I remembered running my fingers along a carved marble railing, wondering how many hands had touched that same spot over six hundred years.</a:t>
            </a:r>
            <a:endParaRPr lang="en-US" altLang="zh-CN" sz="1600">
              <a:latin typeface="Times New Roman" panose="02020603050405020304"/>
              <a:ea typeface="宋体" panose="02010600030101010101" pitchFamily="2" charset="-122"/>
            </a:endParaRPr>
          </a:p>
          <a:p>
            <a:pPr marL="0" indent="209550" algn="l" defTabSz="266700">
              <a:spcBef>
                <a:spcPct val="0"/>
              </a:spcBef>
              <a:spcAft>
                <a:spcPct val="0"/>
              </a:spcAft>
            </a:pPr>
            <a:r>
              <a:rPr lang="en-US" altLang="zh-CN" sz="1600">
                <a:latin typeface="Times New Roman" panose="02020603050405020304"/>
                <a:ea typeface="宋体" panose="02010600030101010101" pitchFamily="2" charset="-122"/>
              </a:rPr>
              <a:t>The place was packed with tourists, all murmuring in different languages, their faces filled with the same amazement as mine. Some pointed at the architecture, others posed for pictures, and a few just stood quietly, taking it all in. The energy was infectious—everyone seemed to feel the magic of this ancient place.</a:t>
            </a:r>
            <a:endParaRPr lang="en-US" altLang="zh-CN" sz="1600">
              <a:latin typeface="Times New Roman" panose="02020603050405020304"/>
              <a:ea typeface="宋体" panose="02010600030101010101" pitchFamily="2" charset="-122"/>
            </a:endParaRPr>
          </a:p>
          <a:p>
            <a:pPr marL="0" indent="209550" algn="l" defTabSz="266700">
              <a:spcBef>
                <a:spcPct val="0"/>
              </a:spcBef>
              <a:spcAft>
                <a:spcPct val="0"/>
              </a:spcAft>
            </a:pPr>
            <a:r>
              <a:rPr lang="en-US" altLang="zh-CN" sz="1600">
                <a:latin typeface="Times New Roman" panose="02020603050405020304"/>
                <a:ea typeface="宋体" panose="02010600030101010101" pitchFamily="2" charset="-122"/>
              </a:rPr>
              <a:t>As the afternoon wore on, we followed the crowd toward the exit. The sea of people was overwhelming, and I, being small for my age, grasped my father's hand tightly, afraid to get lost in the rushing crowd. The noise, the heat, and the excitement made everything feel like a blur—until suddenly, I looked down at the large hand I was holding—the wrong watch, the wrong-colored ring.</a:t>
            </a:r>
            <a:endParaRPr lang="en-US" altLang="zh-CN" sz="1600">
              <a:latin typeface="Times New Roman" panose="02020603050405020304"/>
              <a:ea typeface="宋体" panose="02010600030101010101" pitchFamily="2" charset="-122"/>
            </a:endParaRPr>
          </a:p>
          <a:p>
            <a:pPr marL="0" indent="209550" algn="l" defTabSz="266700">
              <a:spcBef>
                <a:spcPct val="0"/>
              </a:spcBef>
              <a:spcAft>
                <a:spcPct val="0"/>
              </a:spcAft>
            </a:pPr>
            <a:endParaRPr lang="en-US" altLang="zh-CN" sz="1600">
              <a:latin typeface="Times New Roman" panose="02020603050405020304"/>
              <a:ea typeface="宋体" panose="02010600030101010101" pitchFamily="2" charset="-122"/>
            </a:endParaRPr>
          </a:p>
          <a:p>
            <a:pPr marL="0" indent="209550" algn="l" defTabSz="266700">
              <a:spcBef>
                <a:spcPct val="0"/>
              </a:spcBef>
              <a:spcAft>
                <a:spcPct val="0"/>
              </a:spcAft>
            </a:pPr>
            <a:r>
              <a:rPr lang="en-US" altLang="zh-CN" sz="1600" i="1">
                <a:solidFill>
                  <a:srgbClr val="002060"/>
                </a:solidFill>
                <a:latin typeface="Times New Roman" panose="02020603050405020304"/>
                <a:ea typeface="宋体" panose="02010600030101010101" pitchFamily="2" charset="-122"/>
              </a:rPr>
              <a:t>My blood turned to ice.</a:t>
            </a:r>
            <a:endParaRPr lang="en-US" altLang="zh-CN" sz="1600" i="1">
              <a:solidFill>
                <a:srgbClr val="002060"/>
              </a:solidFill>
              <a:latin typeface="Times New Roman" panose="02020603050405020304"/>
              <a:ea typeface="宋体" panose="02010600030101010101" pitchFamily="2" charset="-122"/>
            </a:endParaRPr>
          </a:p>
          <a:p>
            <a:pPr marL="0" indent="209550" algn="l" defTabSz="266700">
              <a:spcBef>
                <a:spcPct val="0"/>
              </a:spcBef>
              <a:spcAft>
                <a:spcPct val="0"/>
              </a:spcAft>
            </a:pPr>
            <a:endParaRPr lang="en-US" altLang="zh-CN" sz="1600" i="1">
              <a:solidFill>
                <a:srgbClr val="002060"/>
              </a:solidFill>
              <a:latin typeface="Times New Roman" panose="02020603050405020304"/>
              <a:ea typeface="宋体" panose="02010600030101010101" pitchFamily="2" charset="-122"/>
            </a:endParaRPr>
          </a:p>
          <a:p>
            <a:pPr marL="0" indent="209550" algn="l" defTabSz="266700">
              <a:spcBef>
                <a:spcPct val="0"/>
              </a:spcBef>
              <a:spcAft>
                <a:spcPct val="0"/>
              </a:spcAft>
            </a:pPr>
            <a:endParaRPr lang="en-US" altLang="zh-CN" sz="1600" i="1">
              <a:solidFill>
                <a:srgbClr val="002060"/>
              </a:solidFill>
              <a:latin typeface="Times New Roman" panose="02020603050405020304"/>
              <a:ea typeface="宋体" panose="02010600030101010101" pitchFamily="2" charset="-122"/>
            </a:endParaRPr>
          </a:p>
          <a:p>
            <a:pPr marL="0" indent="209550" algn="l" defTabSz="266700">
              <a:spcBef>
                <a:spcPct val="0"/>
              </a:spcBef>
              <a:spcAft>
                <a:spcPct val="0"/>
              </a:spcAft>
            </a:pPr>
            <a:r>
              <a:rPr lang="en-US" altLang="zh-CN" sz="1600" i="1">
                <a:solidFill>
                  <a:srgbClr val="002060"/>
                </a:solidFill>
                <a:latin typeface="Times New Roman" panose="02020603050405020304"/>
                <a:ea typeface="宋体" panose="02010600030101010101" pitchFamily="2" charset="-122"/>
              </a:rPr>
              <a:t>There he was, just three people away.</a:t>
            </a:r>
            <a:endParaRPr lang="en-US" altLang="zh-CN" sz="1600" i="1">
              <a:solidFill>
                <a:srgbClr val="002060"/>
              </a:solidFill>
              <a:latin typeface="Times New Roman" panose="02020603050405020304"/>
              <a:ea typeface="宋体" panose="02010600030101010101" pitchFamily="2" charset="-122"/>
            </a:endParaRPr>
          </a:p>
          <a:p>
            <a:pPr marL="0" indent="209550" algn="l" defTabSz="266700">
              <a:spcBef>
                <a:spcPct val="0"/>
              </a:spcBef>
              <a:spcAft>
                <a:spcPct val="0"/>
              </a:spcAft>
            </a:pPr>
            <a:endParaRPr lang="en-US" altLang="zh-CN" sz="1600" i="1">
              <a:solidFill>
                <a:srgbClr val="0070C0"/>
              </a:solidFill>
              <a:latin typeface="Times New Roman" panose="02020603050405020304"/>
              <a:ea typeface="宋体" panose="02010600030101010101" pitchFamily="2" charset="-122"/>
            </a:endParaRPr>
          </a:p>
          <a:p>
            <a:pPr marL="0" indent="209550" algn="l" defTabSz="266700">
              <a:spcBef>
                <a:spcPct val="0"/>
              </a:spcBef>
              <a:spcAft>
                <a:spcPct val="0"/>
              </a:spcAft>
            </a:pPr>
            <a:endParaRPr lang="en-US" altLang="zh-CN" sz="1600" i="1">
              <a:solidFill>
                <a:srgbClr val="0070C0"/>
              </a:solidFill>
              <a:latin typeface="Times New Roman" panose="02020603050405020304"/>
              <a:ea typeface="宋体" panose="02010600030101010101" pitchFamily="2" charset="-122"/>
            </a:endParaRPr>
          </a:p>
        </p:txBody>
      </p:sp>
      <p:sp>
        <p:nvSpPr>
          <p:cNvPr id="2" name="出自【趣你的PPT】(微信:qunideppt)：最优质的PPT资源库"/>
          <p:cNvSpPr txBox="1"/>
          <p:nvPr>
            <p:custDataLst>
              <p:tags r:id="rId3"/>
            </p:custDataLst>
          </p:nvPr>
        </p:nvSpPr>
        <p:spPr>
          <a:xfrm>
            <a:off x="984250" y="165735"/>
            <a:ext cx="10053955" cy="542290"/>
          </a:xfrm>
          <a:prstGeom prst="rect">
            <a:avLst/>
          </a:prstGeom>
          <a:noFill/>
        </p:spPr>
        <p:txBody>
          <a:bodyPr wrap="square" rtlCol="0">
            <a:noAutofit/>
          </a:bodyPr>
          <a:lstStyle/>
          <a:p>
            <a:pPr fontAlgn="ctr">
              <a:lnSpc>
                <a:spcPct val="110000"/>
              </a:lnSpc>
            </a:pPr>
            <a:r>
              <a:rPr sz="2400" b="1" dirty="0">
                <a:solidFill>
                  <a:srgbClr val="0070C0"/>
                </a:solidFill>
                <a:latin typeface="微软雅黑" panose="020B0503020204020204" charset="-122"/>
                <a:ea typeface="微软雅黑" panose="020B0503020204020204" charset="-122"/>
              </a:rPr>
              <a:t>基于语义连贯标词扩展法的读后续写准确读题和可视化快速构思：</a:t>
            </a:r>
            <a:endParaRPr sz="2400" b="1" dirty="0">
              <a:solidFill>
                <a:srgbClr val="0070C0"/>
              </a:solidFill>
              <a:latin typeface="微软雅黑" panose="020B0503020204020204" charset="-122"/>
              <a:ea typeface="微软雅黑" panose="020B0503020204020204" charset="-122"/>
            </a:endParaRPr>
          </a:p>
        </p:txBody>
      </p:sp>
      <p:cxnSp>
        <p:nvCxnSpPr>
          <p:cNvPr id="10" name="直接连接符 9"/>
          <p:cNvCxnSpPr/>
          <p:nvPr/>
        </p:nvCxnSpPr>
        <p:spPr>
          <a:xfrm>
            <a:off x="1588" y="750283"/>
            <a:ext cx="12192000" cy="0"/>
          </a:xfrm>
          <a:prstGeom prst="line">
            <a:avLst/>
          </a:prstGeom>
          <a:noFill/>
          <a:ln w="12700" cap="flat" cmpd="sng" algn="ctr">
            <a:solidFill>
              <a:srgbClr val="0070C0"/>
            </a:solidFill>
            <a:prstDash val="solid"/>
            <a:miter lim="800000"/>
          </a:ln>
          <a:effectLst/>
        </p:spPr>
      </p:cxnSp>
      <p:pic>
        <p:nvPicPr>
          <p:cNvPr id="6" name="图片 5"/>
          <p:cNvPicPr/>
          <p:nvPr/>
        </p:nvPicPr>
        <p:blipFill>
          <a:blip r:embed="rId4"/>
          <a:stretch>
            <a:fillRect/>
          </a:stretch>
        </p:blipFill>
        <p:spPr>
          <a:xfrm>
            <a:off x="0" y="6591935"/>
            <a:ext cx="708025" cy="287655"/>
          </a:xfrm>
          <a:prstGeom prst="rect">
            <a:avLst/>
          </a:prstGeom>
        </p:spPr>
      </p:pic>
      <p:pic>
        <p:nvPicPr>
          <p:cNvPr id="9" name="图片 8"/>
          <p:cNvPicPr>
            <a:picLocks noChangeAspect="1"/>
          </p:cNvPicPr>
          <p:nvPr/>
        </p:nvPicPr>
        <p:blipFill>
          <a:blip r:embed="rId5">
            <a:clrChange>
              <a:clrFrom>
                <a:srgbClr val="F6F6F6">
                  <a:alpha val="100000"/>
                </a:srgbClr>
              </a:clrFrom>
              <a:clrTo>
                <a:srgbClr val="F6F6F6">
                  <a:alpha val="100000"/>
                  <a:alpha val="0"/>
                </a:srgbClr>
              </a:clrTo>
            </a:clrChange>
          </a:blip>
          <a:stretch>
            <a:fillRect/>
          </a:stretch>
        </p:blipFill>
        <p:spPr>
          <a:xfrm>
            <a:off x="5609590" y="4643755"/>
            <a:ext cx="486410" cy="463550"/>
          </a:xfrm>
          <a:prstGeom prst="rect">
            <a:avLst/>
          </a:prstGeom>
        </p:spPr>
      </p:pic>
      <p:sp>
        <p:nvSpPr>
          <p:cNvPr id="9220" name="勾3 273"/>
          <p:cNvSpPr/>
          <p:nvPr/>
        </p:nvSpPr>
        <p:spPr bwMode="auto">
          <a:xfrm>
            <a:off x="1191260" y="5924550"/>
            <a:ext cx="531495" cy="361950"/>
          </a:xfrm>
          <a:custGeom>
            <a:avLst/>
            <a:gdLst>
              <a:gd name="T0" fmla="*/ 483871232 w 1360"/>
              <a:gd name="T1" fmla="*/ 10599973 h 1358"/>
              <a:gd name="T2" fmla="*/ 432637844 w 1360"/>
              <a:gd name="T3" fmla="*/ 33173376 h 1358"/>
              <a:gd name="T4" fmla="*/ 382827656 w 1360"/>
              <a:gd name="T5" fmla="*/ 58691736 h 1358"/>
              <a:gd name="T6" fmla="*/ 334796169 w 1360"/>
              <a:gd name="T7" fmla="*/ 86957877 h 1358"/>
              <a:gd name="T8" fmla="*/ 289255504 w 1360"/>
              <a:gd name="T9" fmla="*/ 118168556 h 1358"/>
              <a:gd name="T10" fmla="*/ 246560716 w 1360"/>
              <a:gd name="T11" fmla="*/ 150164292 h 1358"/>
              <a:gd name="T12" fmla="*/ 211338023 w 1360"/>
              <a:gd name="T13" fmla="*/ 182553013 h 1358"/>
              <a:gd name="T14" fmla="*/ 181807530 w 1360"/>
              <a:gd name="T15" fmla="*/ 214156206 h 1358"/>
              <a:gd name="T16" fmla="*/ 158681436 w 1360"/>
              <a:gd name="T17" fmla="*/ 245563184 h 1358"/>
              <a:gd name="T18" fmla="*/ 133420504 w 1360"/>
              <a:gd name="T19" fmla="*/ 255181355 h 1358"/>
              <a:gd name="T20" fmla="*/ 115631109 w 1360"/>
              <a:gd name="T21" fmla="*/ 262836814 h 1358"/>
              <a:gd name="T22" fmla="*/ 106024811 w 1360"/>
              <a:gd name="T23" fmla="*/ 262444272 h 1358"/>
              <a:gd name="T24" fmla="*/ 99264912 w 1360"/>
              <a:gd name="T25" fmla="*/ 250470405 h 1358"/>
              <a:gd name="T26" fmla="*/ 85389017 w 1360"/>
              <a:gd name="T27" fmla="*/ 231233565 h 1358"/>
              <a:gd name="T28" fmla="*/ 72580800 w 1360"/>
              <a:gd name="T29" fmla="*/ 213567393 h 1358"/>
              <a:gd name="T30" fmla="*/ 60839704 w 1360"/>
              <a:gd name="T31" fmla="*/ 198845287 h 1358"/>
              <a:gd name="T32" fmla="*/ 49810207 w 1360"/>
              <a:gd name="T33" fmla="*/ 187067692 h 1358"/>
              <a:gd name="T34" fmla="*/ 39492310 w 1360"/>
              <a:gd name="T35" fmla="*/ 178037891 h 1358"/>
              <a:gd name="T36" fmla="*/ 30597603 w 1360"/>
              <a:gd name="T37" fmla="*/ 171364230 h 1358"/>
              <a:gd name="T38" fmla="*/ 20635804 w 1360"/>
              <a:gd name="T39" fmla="*/ 166456566 h 1358"/>
              <a:gd name="T40" fmla="*/ 10317902 w 1360"/>
              <a:gd name="T41" fmla="*/ 163316229 h 1358"/>
              <a:gd name="T42" fmla="*/ 0 w 1360"/>
              <a:gd name="T43" fmla="*/ 161941888 h 1358"/>
              <a:gd name="T44" fmla="*/ 13519802 w 1360"/>
              <a:gd name="T45" fmla="*/ 155071956 h 1358"/>
              <a:gd name="T46" fmla="*/ 27395702 w 1360"/>
              <a:gd name="T47" fmla="*/ 150164292 h 1358"/>
              <a:gd name="T48" fmla="*/ 38780701 w 1360"/>
              <a:gd name="T49" fmla="*/ 147612768 h 1358"/>
              <a:gd name="T50" fmla="*/ 50521807 w 1360"/>
              <a:gd name="T51" fmla="*/ 146434698 h 1358"/>
              <a:gd name="T52" fmla="*/ 65464804 w 1360"/>
              <a:gd name="T53" fmla="*/ 149379208 h 1358"/>
              <a:gd name="T54" fmla="*/ 82187116 w 1360"/>
              <a:gd name="T55" fmla="*/ 158212294 h 1358"/>
              <a:gd name="T56" fmla="*/ 98553313 w 1360"/>
              <a:gd name="T57" fmla="*/ 172345586 h 1358"/>
              <a:gd name="T58" fmla="*/ 116342708 w 1360"/>
              <a:gd name="T59" fmla="*/ 192367455 h 1358"/>
              <a:gd name="T60" fmla="*/ 145517102 w 1360"/>
              <a:gd name="T61" fmla="*/ 192759997 h 1358"/>
              <a:gd name="T62" fmla="*/ 180384331 w 1360"/>
              <a:gd name="T63" fmla="*/ 161549346 h 1358"/>
              <a:gd name="T64" fmla="*/ 218809521 w 1360"/>
              <a:gd name="T65" fmla="*/ 131320493 h 1358"/>
              <a:gd name="T66" fmla="*/ 260436611 w 1360"/>
              <a:gd name="T67" fmla="*/ 102857610 h 1358"/>
              <a:gd name="T68" fmla="*/ 305621700 w 1360"/>
              <a:gd name="T69" fmla="*/ 75572824 h 1358"/>
              <a:gd name="T70" fmla="*/ 351873964 w 1360"/>
              <a:gd name="T71" fmla="*/ 50839992 h 1358"/>
              <a:gd name="T72" fmla="*/ 399905452 w 1360"/>
              <a:gd name="T73" fmla="*/ 28266148 h 1358"/>
              <a:gd name="T74" fmla="*/ 448292441 w 1360"/>
              <a:gd name="T75" fmla="*/ 8636818 h 13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60"/>
              <a:gd name="T115" fmla="*/ 0 h 1358"/>
              <a:gd name="T116" fmla="*/ 1360 w 1360"/>
              <a:gd name="T117" fmla="*/ 1358 h 135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FF0000"/>
          </a:solidFill>
          <a:ln w="9525">
            <a:solidFill>
              <a:srgbClr val="C00000"/>
            </a:solidFill>
            <a:round/>
          </a:ln>
        </p:spPr>
        <p:txBody>
          <a:bodyPr lIns="68580" tIns="34290" rIns="68580" bIns="34290" anchor="ctr"/>
          <a:p>
            <a:endParaRPr lang="zh-CN" altLang="en-US"/>
          </a:p>
        </p:txBody>
      </p:sp>
      <p:sp>
        <p:nvSpPr>
          <p:cNvPr id="20" name="等腰三角形 19"/>
          <p:cNvSpPr/>
          <p:nvPr/>
        </p:nvSpPr>
        <p:spPr>
          <a:xfrm>
            <a:off x="6627495" y="1951355"/>
            <a:ext cx="596900" cy="354330"/>
          </a:xfrm>
          <a:prstGeom prst="triangle">
            <a:avLst/>
          </a:prstGeom>
          <a:solidFill>
            <a:schemeClr val="accent3">
              <a:lumMod val="75000"/>
              <a:alpha val="39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b="1">
                <a:solidFill>
                  <a:srgbClr val="C00000"/>
                </a:solidFill>
              </a:rPr>
              <a:t>E</a:t>
            </a:r>
            <a:endParaRPr lang="en-US" altLang="zh-CN" sz="3600" b="1">
              <a:solidFill>
                <a:srgbClr val="C00000"/>
              </a:solidFill>
            </a:endParaRPr>
          </a:p>
        </p:txBody>
      </p:sp>
      <p:sp>
        <p:nvSpPr>
          <p:cNvPr id="8" name="等腰三角形 7"/>
          <p:cNvSpPr/>
          <p:nvPr/>
        </p:nvSpPr>
        <p:spPr>
          <a:xfrm>
            <a:off x="2497455" y="3867785"/>
            <a:ext cx="596900" cy="354330"/>
          </a:xfrm>
          <a:prstGeom prst="triangle">
            <a:avLst/>
          </a:prstGeom>
          <a:solidFill>
            <a:schemeClr val="accent3">
              <a:lumMod val="75000"/>
              <a:alpha val="37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b="1">
                <a:solidFill>
                  <a:srgbClr val="C00000"/>
                </a:solidFill>
              </a:rPr>
              <a:t>E</a:t>
            </a:r>
            <a:endParaRPr lang="en-US" altLang="zh-CN" sz="3600" b="1">
              <a:solidFill>
                <a:srgbClr val="C00000"/>
              </a:solidFill>
            </a:endParaRPr>
          </a:p>
        </p:txBody>
      </p:sp>
      <p:sp>
        <p:nvSpPr>
          <p:cNvPr id="16" name="等腰三角形 15"/>
          <p:cNvSpPr/>
          <p:nvPr/>
        </p:nvSpPr>
        <p:spPr>
          <a:xfrm>
            <a:off x="2060575" y="542290"/>
            <a:ext cx="731520" cy="415925"/>
          </a:xfrm>
          <a:prstGeom prst="triangle">
            <a:avLst/>
          </a:prstGeom>
          <a:solidFill>
            <a:srgbClr val="7030A0">
              <a:alpha val="3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b="1">
                <a:solidFill>
                  <a:srgbClr val="C00000"/>
                </a:solidFill>
              </a:rPr>
              <a:t>H</a:t>
            </a:r>
            <a:endParaRPr lang="en-US" altLang="zh-CN" sz="3600" b="1">
              <a:solidFill>
                <a:srgbClr val="C00000"/>
              </a:solidFill>
            </a:endParaRPr>
          </a:p>
        </p:txBody>
      </p:sp>
      <p:sp>
        <p:nvSpPr>
          <p:cNvPr id="11" name="等腰三角形 10"/>
          <p:cNvSpPr/>
          <p:nvPr/>
        </p:nvSpPr>
        <p:spPr>
          <a:xfrm>
            <a:off x="55880" y="1724025"/>
            <a:ext cx="596900" cy="347345"/>
          </a:xfrm>
          <a:prstGeom prst="triangle">
            <a:avLst/>
          </a:prstGeom>
          <a:solidFill>
            <a:schemeClr val="accent3">
              <a:lumMod val="75000"/>
              <a:alpha val="34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b="1">
                <a:solidFill>
                  <a:srgbClr val="C00000"/>
                </a:solidFill>
              </a:rPr>
              <a:t>E</a:t>
            </a:r>
            <a:endParaRPr lang="en-US" altLang="zh-CN" sz="3600" b="1">
              <a:solidFill>
                <a:srgbClr val="C00000"/>
              </a:solidFill>
            </a:endParaRPr>
          </a:p>
        </p:txBody>
      </p:sp>
      <p:sp>
        <p:nvSpPr>
          <p:cNvPr id="24" name="等腰三角形 23"/>
          <p:cNvSpPr/>
          <p:nvPr/>
        </p:nvSpPr>
        <p:spPr>
          <a:xfrm>
            <a:off x="5848985" y="2346960"/>
            <a:ext cx="713105" cy="442595"/>
          </a:xfrm>
          <a:prstGeom prst="triangle">
            <a:avLst/>
          </a:prstGeom>
          <a:solidFill>
            <a:srgbClr val="FFFF00">
              <a:alpha val="4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b="1">
                <a:solidFill>
                  <a:srgbClr val="C00000"/>
                </a:solidFill>
              </a:rPr>
              <a:t>T</a:t>
            </a:r>
            <a:endParaRPr lang="en-US" altLang="zh-CN" sz="3600" b="1">
              <a:solidFill>
                <a:srgbClr val="C00000"/>
              </a:solidFill>
            </a:endParaRPr>
          </a:p>
        </p:txBody>
      </p:sp>
      <p:sp>
        <p:nvSpPr>
          <p:cNvPr id="15" name="圆角矩形 14"/>
          <p:cNvSpPr/>
          <p:nvPr>
            <p:custDataLst>
              <p:tags r:id="rId6"/>
            </p:custDataLst>
          </p:nvPr>
        </p:nvSpPr>
        <p:spPr>
          <a:xfrm>
            <a:off x="5262245" y="2550160"/>
            <a:ext cx="639445" cy="294640"/>
          </a:xfrm>
          <a:prstGeom prst="roundRect">
            <a:avLst/>
          </a:prstGeom>
          <a:solidFill>
            <a:srgbClr val="FFFF00">
              <a:alpha val="27000"/>
            </a:srgbClr>
          </a:solidFill>
          <a:ln w="25400" cap="flat" cmpd="sng" algn="ctr">
            <a:noFill/>
            <a:prstDash val="solid"/>
          </a:ln>
          <a:effectLst/>
        </p:spPr>
        <p:txBody>
          <a:bodyPr rtlCol="0" anchor="ctr"/>
          <a:p>
            <a:pPr algn="ctr"/>
            <a:endParaRPr lang="zh-CN" altLang="en-US" sz="2400"/>
          </a:p>
        </p:txBody>
      </p:sp>
      <p:sp>
        <p:nvSpPr>
          <p:cNvPr id="17" name="圆角矩形 16"/>
          <p:cNvSpPr/>
          <p:nvPr>
            <p:custDataLst>
              <p:tags r:id="rId7"/>
            </p:custDataLst>
          </p:nvPr>
        </p:nvSpPr>
        <p:spPr>
          <a:xfrm>
            <a:off x="403225" y="4030980"/>
            <a:ext cx="639445" cy="294640"/>
          </a:xfrm>
          <a:prstGeom prst="roundRect">
            <a:avLst/>
          </a:prstGeom>
          <a:solidFill>
            <a:schemeClr val="accent3">
              <a:lumMod val="75000"/>
              <a:alpha val="27000"/>
            </a:schemeClr>
          </a:solidFill>
          <a:ln w="25400" cap="flat" cmpd="sng" algn="ctr">
            <a:noFill/>
            <a:prstDash val="solid"/>
          </a:ln>
          <a:effectLst/>
        </p:spPr>
        <p:txBody>
          <a:bodyPr rtlCol="0" anchor="ctr"/>
          <a:p>
            <a:pPr algn="ctr"/>
            <a:endParaRPr lang="zh-CN" altLang="en-US" sz="2400"/>
          </a:p>
        </p:txBody>
      </p:sp>
      <p:sp>
        <p:nvSpPr>
          <p:cNvPr id="18" name="圆角矩形 17"/>
          <p:cNvSpPr/>
          <p:nvPr>
            <p:custDataLst>
              <p:tags r:id="rId8"/>
            </p:custDataLst>
          </p:nvPr>
        </p:nvSpPr>
        <p:spPr>
          <a:xfrm>
            <a:off x="7172325" y="2071370"/>
            <a:ext cx="721995" cy="294640"/>
          </a:xfrm>
          <a:prstGeom prst="roundRect">
            <a:avLst/>
          </a:prstGeom>
          <a:solidFill>
            <a:schemeClr val="accent3">
              <a:lumMod val="75000"/>
              <a:alpha val="27000"/>
            </a:schemeClr>
          </a:solidFill>
          <a:ln w="25400" cap="flat" cmpd="sng" algn="ctr">
            <a:noFill/>
            <a:prstDash val="solid"/>
          </a:ln>
          <a:effectLst/>
        </p:spPr>
        <p:txBody>
          <a:bodyPr rtlCol="0" anchor="ctr"/>
          <a:p>
            <a:pPr algn="ctr"/>
            <a:endParaRPr lang="zh-CN" altLang="en-US" sz="2400"/>
          </a:p>
        </p:txBody>
      </p:sp>
      <p:sp>
        <p:nvSpPr>
          <p:cNvPr id="19" name="圆角矩形 18"/>
          <p:cNvSpPr/>
          <p:nvPr>
            <p:custDataLst>
              <p:tags r:id="rId9"/>
            </p:custDataLst>
          </p:nvPr>
        </p:nvSpPr>
        <p:spPr>
          <a:xfrm>
            <a:off x="3382645" y="1835150"/>
            <a:ext cx="763270" cy="294640"/>
          </a:xfrm>
          <a:prstGeom prst="roundRect">
            <a:avLst/>
          </a:prstGeom>
          <a:solidFill>
            <a:schemeClr val="accent3">
              <a:lumMod val="75000"/>
              <a:alpha val="27000"/>
            </a:schemeClr>
          </a:solidFill>
          <a:ln w="25400" cap="flat" cmpd="sng" algn="ctr">
            <a:noFill/>
            <a:prstDash val="solid"/>
          </a:ln>
          <a:effectLst/>
        </p:spPr>
        <p:txBody>
          <a:bodyPr rtlCol="0" anchor="ctr"/>
          <a:p>
            <a:pPr algn="ctr"/>
            <a:endParaRPr lang="zh-CN" altLang="en-US" sz="2400"/>
          </a:p>
        </p:txBody>
      </p:sp>
      <p:sp>
        <p:nvSpPr>
          <p:cNvPr id="22" name="等腰三角形 21"/>
          <p:cNvSpPr/>
          <p:nvPr/>
        </p:nvSpPr>
        <p:spPr>
          <a:xfrm>
            <a:off x="880110" y="542290"/>
            <a:ext cx="731520" cy="415925"/>
          </a:xfrm>
          <a:prstGeom prst="triangle">
            <a:avLst/>
          </a:prstGeom>
          <a:solidFill>
            <a:srgbClr val="7030A0">
              <a:alpha val="3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b="1">
                <a:solidFill>
                  <a:srgbClr val="C00000"/>
                </a:solidFill>
              </a:rPr>
              <a:t>H</a:t>
            </a:r>
            <a:endParaRPr lang="en-US" altLang="zh-CN" sz="3600" b="1">
              <a:solidFill>
                <a:srgbClr val="C00000"/>
              </a:solidFill>
            </a:endParaRPr>
          </a:p>
        </p:txBody>
      </p:sp>
      <p:sp>
        <p:nvSpPr>
          <p:cNvPr id="23" name="圆角矩形 22"/>
          <p:cNvSpPr/>
          <p:nvPr>
            <p:custDataLst>
              <p:tags r:id="rId10"/>
            </p:custDataLst>
          </p:nvPr>
        </p:nvSpPr>
        <p:spPr>
          <a:xfrm>
            <a:off x="6028690" y="2255520"/>
            <a:ext cx="639445" cy="294640"/>
          </a:xfrm>
          <a:prstGeom prst="roundRect">
            <a:avLst/>
          </a:prstGeom>
          <a:solidFill>
            <a:srgbClr val="FFFF00">
              <a:alpha val="27000"/>
            </a:srgbClr>
          </a:solidFill>
          <a:ln w="25400" cap="flat" cmpd="sng" algn="ctr">
            <a:noFill/>
            <a:prstDash val="solid"/>
          </a:ln>
          <a:effectLst/>
        </p:spPr>
        <p:txBody>
          <a:bodyPr rtlCol="0" anchor="ctr"/>
          <a:p>
            <a:pPr algn="ctr"/>
            <a:endParaRPr lang="zh-CN" altLang="en-US" sz="2400"/>
          </a:p>
        </p:txBody>
      </p:sp>
      <p:sp>
        <p:nvSpPr>
          <p:cNvPr id="25" name="圆角矩形 24"/>
          <p:cNvSpPr/>
          <p:nvPr>
            <p:custDataLst>
              <p:tags r:id="rId11"/>
            </p:custDataLst>
          </p:nvPr>
        </p:nvSpPr>
        <p:spPr>
          <a:xfrm>
            <a:off x="10412730" y="1835150"/>
            <a:ext cx="721995" cy="294640"/>
          </a:xfrm>
          <a:prstGeom prst="roundRect">
            <a:avLst/>
          </a:prstGeom>
          <a:solidFill>
            <a:schemeClr val="accent3">
              <a:lumMod val="75000"/>
              <a:alpha val="27000"/>
            </a:schemeClr>
          </a:solidFill>
          <a:ln w="25400" cap="flat" cmpd="sng" algn="ctr">
            <a:noFill/>
            <a:prstDash val="solid"/>
          </a:ln>
          <a:effectLst/>
        </p:spPr>
        <p:txBody>
          <a:bodyPr rtlCol="0" anchor="ctr"/>
          <a:p>
            <a:pPr algn="ctr"/>
            <a:endParaRPr lang="zh-CN" altLang="en-US" sz="2400"/>
          </a:p>
        </p:txBody>
      </p:sp>
      <p:sp>
        <p:nvSpPr>
          <p:cNvPr id="26" name="五角星 25"/>
          <p:cNvSpPr/>
          <p:nvPr/>
        </p:nvSpPr>
        <p:spPr>
          <a:xfrm>
            <a:off x="4910455" y="601345"/>
            <a:ext cx="442595" cy="478155"/>
          </a:xfrm>
          <a:prstGeom prst="star5">
            <a:avLst/>
          </a:prstGeom>
          <a:solidFill>
            <a:srgbClr val="C00000">
              <a:alpha val="47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solidFill>
                <a:srgbClr val="C00000"/>
              </a:solidFill>
            </a:endParaRPr>
          </a:p>
        </p:txBody>
      </p:sp>
      <p:sp>
        <p:nvSpPr>
          <p:cNvPr id="27" name="圆角矩形 26"/>
          <p:cNvSpPr/>
          <p:nvPr>
            <p:custDataLst>
              <p:tags r:id="rId12"/>
            </p:custDataLst>
          </p:nvPr>
        </p:nvSpPr>
        <p:spPr>
          <a:xfrm>
            <a:off x="5043805" y="1540510"/>
            <a:ext cx="988060" cy="294640"/>
          </a:xfrm>
          <a:prstGeom prst="roundRect">
            <a:avLst/>
          </a:prstGeom>
          <a:solidFill>
            <a:schemeClr val="accent3">
              <a:lumMod val="75000"/>
              <a:alpha val="27000"/>
            </a:schemeClr>
          </a:solidFill>
          <a:ln w="25400" cap="flat" cmpd="sng" algn="ctr">
            <a:noFill/>
            <a:prstDash val="solid"/>
          </a:ln>
          <a:effectLst/>
        </p:spPr>
        <p:txBody>
          <a:bodyPr rtlCol="0" anchor="ctr"/>
          <a:p>
            <a:pPr algn="ctr"/>
            <a:endParaRPr lang="zh-CN" altLang="en-US" sz="2400"/>
          </a:p>
        </p:txBody>
      </p:sp>
      <p:sp>
        <p:nvSpPr>
          <p:cNvPr id="28" name="圆角矩形 27"/>
          <p:cNvSpPr/>
          <p:nvPr>
            <p:custDataLst>
              <p:tags r:id="rId13"/>
            </p:custDataLst>
          </p:nvPr>
        </p:nvSpPr>
        <p:spPr>
          <a:xfrm>
            <a:off x="9055735" y="3495040"/>
            <a:ext cx="866140" cy="294640"/>
          </a:xfrm>
          <a:prstGeom prst="roundRect">
            <a:avLst/>
          </a:prstGeom>
          <a:solidFill>
            <a:schemeClr val="accent3">
              <a:lumMod val="75000"/>
              <a:alpha val="27000"/>
            </a:schemeClr>
          </a:solidFill>
          <a:ln w="25400" cap="flat" cmpd="sng" algn="ctr">
            <a:noFill/>
            <a:prstDash val="solid"/>
          </a:ln>
          <a:effectLst/>
        </p:spPr>
        <p:txBody>
          <a:bodyPr rtlCol="0" anchor="ctr"/>
          <a:p>
            <a:pPr algn="ctr"/>
            <a:endParaRPr lang="zh-CN" altLang="en-US" sz="2400"/>
          </a:p>
        </p:txBody>
      </p:sp>
      <p:sp>
        <p:nvSpPr>
          <p:cNvPr id="12" name="五角星 11"/>
          <p:cNvSpPr/>
          <p:nvPr/>
        </p:nvSpPr>
        <p:spPr>
          <a:xfrm>
            <a:off x="2349500" y="1356995"/>
            <a:ext cx="442595" cy="478155"/>
          </a:xfrm>
          <a:prstGeom prst="star5">
            <a:avLst/>
          </a:prstGeom>
          <a:solidFill>
            <a:srgbClr val="C00000">
              <a:alpha val="47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solidFill>
                <a:srgbClr val="C00000"/>
              </a:solidFill>
            </a:endParaRPr>
          </a:p>
        </p:txBody>
      </p:sp>
      <p:sp>
        <p:nvSpPr>
          <p:cNvPr id="3" name="文本框 2"/>
          <p:cNvSpPr txBox="1"/>
          <p:nvPr/>
        </p:nvSpPr>
        <p:spPr>
          <a:xfrm>
            <a:off x="880110" y="6614795"/>
            <a:ext cx="3183890" cy="306705"/>
          </a:xfrm>
          <a:prstGeom prst="rect">
            <a:avLst/>
          </a:prstGeom>
          <a:noFill/>
        </p:spPr>
        <p:txBody>
          <a:bodyPr wrap="square" rtlCol="0" anchor="t">
            <a:spAutoFit/>
          </a:bodyPr>
          <a:p>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浙江强基联盟</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2025</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年</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10</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月高三联考</a:t>
            </a:r>
            <a:endParaRPr lang="zh-CN" altLang="en-US" sz="1400" b="1">
              <a:solidFill>
                <a:srgbClr val="FFFFFF"/>
              </a:solidFill>
              <a:latin typeface="微软雅黑" panose="020B0503020204020204" charset="-122"/>
              <a:ea typeface="微软雅黑" panose="020B0503020204020204" charset="-122"/>
              <a:cs typeface="微软雅黑" panose="020B0503020204020204" charset="-122"/>
            </a:endParaRPr>
          </a:p>
        </p:txBody>
      </p:sp>
      <p:pic>
        <p:nvPicPr>
          <p:cNvPr id="13" name="图片 12"/>
          <p:cNvPicPr>
            <a:picLocks noChangeAspect="1"/>
          </p:cNvPicPr>
          <p:nvPr/>
        </p:nvPicPr>
        <p:blipFill>
          <a:blip r:embed="rId14">
            <a:clrChange>
              <a:clrFrom>
                <a:srgbClr val="FFFFFF">
                  <a:alpha val="100000"/>
                </a:srgbClr>
              </a:clrFrom>
              <a:clrTo>
                <a:srgbClr val="FFFFFF">
                  <a:alpha val="100000"/>
                  <a:alpha val="0"/>
                </a:srgbClr>
              </a:clrTo>
            </a:clrChange>
          </a:blip>
          <a:stretch>
            <a:fillRect/>
          </a:stretch>
        </p:blipFill>
        <p:spPr>
          <a:xfrm flipH="1">
            <a:off x="1905" y="-64770"/>
            <a:ext cx="1499235" cy="1101090"/>
          </a:xfrm>
          <a:prstGeom prst="rect">
            <a:avLst/>
          </a:prstGeom>
        </p:spPr>
      </p:pic>
      <p:pic>
        <p:nvPicPr>
          <p:cNvPr id="14" name="图片 13"/>
          <p:cNvPicPr/>
          <p:nvPr/>
        </p:nvPicPr>
        <p:blipFill>
          <a:blip r:embed="rId4"/>
          <a:stretch>
            <a:fillRect/>
          </a:stretch>
        </p:blipFill>
        <p:spPr>
          <a:xfrm>
            <a:off x="127000" y="6718935"/>
            <a:ext cx="708025" cy="287655"/>
          </a:xfrm>
          <a:prstGeom prst="rect">
            <a:avLst/>
          </a:prstGeom>
        </p:spPr>
      </p:pic>
      <p:grpSp>
        <p:nvGrpSpPr>
          <p:cNvPr id="21" name="组合 20"/>
          <p:cNvGrpSpPr/>
          <p:nvPr/>
        </p:nvGrpSpPr>
        <p:grpSpPr>
          <a:xfrm>
            <a:off x="0" y="6614795"/>
            <a:ext cx="12192000" cy="428625"/>
            <a:chOff x="0" y="6615399"/>
            <a:chExt cx="12287885" cy="489107"/>
          </a:xfrm>
        </p:grpSpPr>
        <p:pic>
          <p:nvPicPr>
            <p:cNvPr id="29" name="图片 28"/>
            <p:cNvPicPr>
              <a:picLocks noChangeAspect="1"/>
            </p:cNvPicPr>
            <p:nvPr/>
          </p:nvPicPr>
          <p:blipFill rotWithShape="1">
            <a:blip r:embed="rId15">
              <a:extLst>
                <a:ext uri="{BEBA8EAE-BF5A-486C-A8C5-ECC9F3942E4B}">
                  <a14:imgProps xmlns:a14="http://schemas.microsoft.com/office/drawing/2010/main">
                    <a14:imgLayer r:embed="rId16">
                      <a14:imgEffect>
                        <a14:saturation sat="66000"/>
                      </a14:imgEffect>
                    </a14:imgLayer>
                  </a14:imgProps>
                </a:ext>
                <a:ext uri="{28A0092B-C50C-407E-A947-70E740481C1C}">
                  <a14:useLocalDpi xmlns:a14="http://schemas.microsoft.com/office/drawing/2010/main" val="0"/>
                </a:ext>
              </a:extLst>
            </a:blip>
            <a:srcRect/>
            <a:stretch>
              <a:fillRect/>
            </a:stretch>
          </p:blipFill>
          <p:spPr>
            <a:xfrm>
              <a:off x="10160000" y="6615399"/>
              <a:ext cx="2127885" cy="489107"/>
            </a:xfrm>
            <a:prstGeom prst="rect">
              <a:avLst/>
            </a:prstGeom>
          </p:spPr>
        </p:pic>
        <p:pic>
          <p:nvPicPr>
            <p:cNvPr id="30" name="图片 29"/>
            <p:cNvPicPr>
              <a:picLocks noChangeAspect="1"/>
            </p:cNvPicPr>
            <p:nvPr/>
          </p:nvPicPr>
          <p:blipFill rotWithShape="1">
            <a:blip r:embed="rId17">
              <a:extLst>
                <a:ext uri="{BEBA8EAE-BF5A-486C-A8C5-ECC9F3942E4B}">
                  <a14:imgProps xmlns:a14="http://schemas.microsoft.com/office/drawing/2010/main">
                    <a14:imgLayer r:embed="rId16">
                      <a14:imgEffect>
                        <a14:saturation sat="66000"/>
                      </a14:imgEffect>
                    </a14:imgLayer>
                  </a14:imgProps>
                </a:ext>
                <a:ext uri="{28A0092B-C50C-407E-A947-70E740481C1C}">
                  <a14:useLocalDpi xmlns:a14="http://schemas.microsoft.com/office/drawing/2010/main" val="0"/>
                </a:ext>
              </a:extLst>
            </a:blip>
            <a:srcRect/>
            <a:stretch>
              <a:fillRect/>
            </a:stretch>
          </p:blipFill>
          <p:spPr>
            <a:xfrm flipH="1">
              <a:off x="0" y="6615399"/>
              <a:ext cx="10160000" cy="489107"/>
            </a:xfrm>
            <a:prstGeom prst="rect">
              <a:avLst/>
            </a:prstGeom>
          </p:spPr>
        </p:pic>
      </p:grpSp>
      <p:sp>
        <p:nvSpPr>
          <p:cNvPr id="31" name="文本框 30"/>
          <p:cNvSpPr txBox="1"/>
          <p:nvPr/>
        </p:nvSpPr>
        <p:spPr>
          <a:xfrm>
            <a:off x="783590" y="6614795"/>
            <a:ext cx="3183890" cy="306705"/>
          </a:xfrm>
          <a:prstGeom prst="rect">
            <a:avLst/>
          </a:prstGeom>
          <a:noFill/>
        </p:spPr>
        <p:txBody>
          <a:bodyPr wrap="square" rtlCol="0" anchor="t">
            <a:spAutoFit/>
          </a:bodyPr>
          <a:p>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浙江强基联盟</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2025</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年</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10</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月高三联考</a:t>
            </a:r>
            <a:endParaRPr lang="zh-CN" altLang="en-US" sz="1400" b="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3935095" y="5279390"/>
            <a:ext cx="7573010" cy="1014730"/>
          </a:xfrm>
          <a:prstGeom prst="rect">
            <a:avLst/>
          </a:prstGeom>
          <a:solidFill>
            <a:srgbClr val="FFFF00"/>
          </a:solidFill>
        </p:spPr>
        <p:txBody>
          <a:bodyPr wrap="square" rtlCol="0" anchor="t">
            <a:spAutoFit/>
          </a:bodyPr>
          <a:p>
            <a:r>
              <a:rPr lang="en-US" altLang="zh-CN" sz="2000" b="1">
                <a:solidFill>
                  <a:srgbClr val="0070C0"/>
                </a:solidFill>
                <a:latin typeface="微软雅黑" panose="020B0503020204020204" charset="-122"/>
                <a:ea typeface="微软雅黑" panose="020B0503020204020204" charset="-122"/>
                <a:cs typeface="微软雅黑" panose="020B0503020204020204" charset="-122"/>
                <a:sym typeface="+mn-ea"/>
              </a:rPr>
              <a:t>Step-</a:t>
            </a:r>
            <a:r>
              <a:rPr lang="zh-CN" altLang="en-US" sz="2000" b="1">
                <a:solidFill>
                  <a:srgbClr val="0070C0"/>
                </a:solidFill>
                <a:latin typeface="微软雅黑" panose="020B0503020204020204" charset="-122"/>
                <a:ea typeface="微软雅黑" panose="020B0503020204020204" charset="-122"/>
                <a:cs typeface="微软雅黑" panose="020B0503020204020204" charset="-122"/>
                <a:sym typeface="+mn-ea"/>
              </a:rPr>
              <a:t>2. </a:t>
            </a:r>
            <a:r>
              <a:rPr lang="zh-CN" altLang="en-US" sz="2000" b="1">
                <a:solidFill>
                  <a:srgbClr val="0070C0"/>
                </a:solidFill>
                <a:latin typeface="微软雅黑" panose="020B0503020204020204" charset="-122"/>
                <a:ea typeface="微软雅黑" panose="020B0503020204020204" charset="-122"/>
                <a:cs typeface="微软雅黑" panose="020B0503020204020204" charset="-122"/>
              </a:rPr>
              <a:t>对原文</a:t>
            </a:r>
            <a:r>
              <a:rPr lang="zh-CN" altLang="en-US" sz="2000" b="1">
                <a:solidFill>
                  <a:srgbClr val="0070C0"/>
                </a:solidFill>
                <a:latin typeface="微软雅黑" panose="020B0503020204020204" charset="-122"/>
                <a:ea typeface="微软雅黑" panose="020B0503020204020204" charset="-122"/>
                <a:cs typeface="微软雅黑" panose="020B0503020204020204" charset="-122"/>
                <a:sym typeface="+mn-ea"/>
              </a:rPr>
              <a:t>有效</a:t>
            </a:r>
            <a:r>
              <a:rPr lang="zh-CN" altLang="en-US" sz="2000" b="1">
                <a:solidFill>
                  <a:srgbClr val="0070C0"/>
                </a:solidFill>
                <a:latin typeface="微软雅黑" panose="020B0503020204020204" charset="-122"/>
                <a:ea typeface="微软雅黑" panose="020B0503020204020204" charset="-122"/>
                <a:cs typeface="微软雅黑" panose="020B0503020204020204" charset="-122"/>
              </a:rPr>
              <a:t>解读，标记原文中有意义的关键词、特色词、核心词，并创造性在续文中扩展逻辑语义关系，增强语境关联，促成协同效应。</a:t>
            </a:r>
            <a:endParaRPr lang="zh-CN" altLang="en-US" sz="2000" b="1">
              <a:solidFill>
                <a:srgbClr val="0070C0"/>
              </a:solidFill>
              <a:latin typeface="微软雅黑" panose="020B0503020204020204" charset="-122"/>
              <a:ea typeface="微软雅黑" panose="020B0503020204020204" charset="-122"/>
              <a:cs typeface="微软雅黑" panose="020B0503020204020204" charset="-122"/>
            </a:endParaRPr>
          </a:p>
        </p:txBody>
      </p:sp>
      <p:pic>
        <p:nvPicPr>
          <p:cNvPr id="5" name="图片 6" descr="logo横版 png"/>
          <p:cNvPicPr>
            <a:picLocks noChangeAspect="1"/>
          </p:cNvPicPr>
          <p:nvPr/>
        </p:nvPicPr>
        <p:blipFill>
          <a:blip r:embed="rId18"/>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9220"/>
                                        </p:tgtEl>
                                        <p:attrNameLst>
                                          <p:attrName>style.visibility</p:attrName>
                                        </p:attrNameLst>
                                      </p:cBhvr>
                                      <p:to>
                                        <p:strVal val="visible"/>
                                      </p:to>
                                    </p:set>
                                    <p:anim calcmode="lin" valueType="num">
                                      <p:cBhvr additive="base">
                                        <p:cTn id="13" dur="500"/>
                                        <p:tgtEl>
                                          <p:spTgt spid="9220"/>
                                        </p:tgtEl>
                                        <p:attrNameLst>
                                          <p:attrName>ppt_y</p:attrName>
                                        </p:attrNameLst>
                                      </p:cBhvr>
                                      <p:tavLst>
                                        <p:tav tm="0">
                                          <p:val>
                                            <p:strVal val="#ppt_y+#ppt_h*1.125000"/>
                                          </p:val>
                                        </p:tav>
                                        <p:tav tm="100000">
                                          <p:val>
                                            <p:strVal val="#ppt_y"/>
                                          </p:val>
                                        </p:tav>
                                      </p:tavLst>
                                    </p:anim>
                                    <p:animEffect transition="in" filter="wipe(up)">
                                      <p:cBhvr>
                                        <p:cTn id="14" dur="500"/>
                                        <p:tgtEl>
                                          <p:spTgt spid="9220"/>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p:tgtEl>
                                          <p:spTgt spid="20"/>
                                        </p:tgtEl>
                                        <p:attrNameLst>
                                          <p:attrName>ppt_y</p:attrName>
                                        </p:attrNameLst>
                                      </p:cBhvr>
                                      <p:tavLst>
                                        <p:tav tm="0">
                                          <p:val>
                                            <p:strVal val="#ppt_y+#ppt_h*1.125000"/>
                                          </p:val>
                                        </p:tav>
                                        <p:tav tm="100000">
                                          <p:val>
                                            <p:strVal val="#ppt_y"/>
                                          </p:val>
                                        </p:tav>
                                      </p:tavLst>
                                    </p:anim>
                                    <p:animEffect transition="in" filter="wipe(up)">
                                      <p:cBhvr>
                                        <p:cTn id="20" dur="500"/>
                                        <p:tgtEl>
                                          <p:spTgt spid="20"/>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up)">
                                      <p:cBhvr>
                                        <p:cTn id="24" dur="500"/>
                                        <p:tgtEl>
                                          <p:spTgt spid="8"/>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p:tgtEl>
                                          <p:spTgt spid="11"/>
                                        </p:tgtEl>
                                        <p:attrNameLst>
                                          <p:attrName>ppt_y</p:attrName>
                                        </p:attrNameLst>
                                      </p:cBhvr>
                                      <p:tavLst>
                                        <p:tav tm="0">
                                          <p:val>
                                            <p:strVal val="#ppt_y+#ppt_h*1.125000"/>
                                          </p:val>
                                        </p:tav>
                                        <p:tav tm="100000">
                                          <p:val>
                                            <p:strVal val="#ppt_y"/>
                                          </p:val>
                                        </p:tav>
                                      </p:tavLst>
                                    </p:anim>
                                    <p:animEffect transition="in" filter="wipe(up)">
                                      <p:cBhvr>
                                        <p:cTn id="28" dur="500"/>
                                        <p:tgtEl>
                                          <p:spTgt spid="11"/>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p:tgtEl>
                                          <p:spTgt spid="16"/>
                                        </p:tgtEl>
                                        <p:attrNameLst>
                                          <p:attrName>ppt_y</p:attrName>
                                        </p:attrNameLst>
                                      </p:cBhvr>
                                      <p:tavLst>
                                        <p:tav tm="0">
                                          <p:val>
                                            <p:strVal val="#ppt_y+#ppt_h*1.125000"/>
                                          </p:val>
                                        </p:tav>
                                        <p:tav tm="100000">
                                          <p:val>
                                            <p:strVal val="#ppt_y"/>
                                          </p:val>
                                        </p:tav>
                                      </p:tavLst>
                                    </p:anim>
                                    <p:animEffect transition="in" filter="wipe(up)">
                                      <p:cBhvr>
                                        <p:cTn id="32" dur="500"/>
                                        <p:tgtEl>
                                          <p:spTgt spid="16"/>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p:tgtEl>
                                          <p:spTgt spid="24"/>
                                        </p:tgtEl>
                                        <p:attrNameLst>
                                          <p:attrName>ppt_y</p:attrName>
                                        </p:attrNameLst>
                                      </p:cBhvr>
                                      <p:tavLst>
                                        <p:tav tm="0">
                                          <p:val>
                                            <p:strVal val="#ppt_y+#ppt_h*1.125000"/>
                                          </p:val>
                                        </p:tav>
                                        <p:tav tm="100000">
                                          <p:val>
                                            <p:strVal val="#ppt_y"/>
                                          </p:val>
                                        </p:tav>
                                      </p:tavLst>
                                    </p:anim>
                                    <p:animEffect transition="in" filter="wipe(up)">
                                      <p:cBhvr>
                                        <p:cTn id="36" dur="500"/>
                                        <p:tgtEl>
                                          <p:spTgt spid="2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p:tgtEl>
                                          <p:spTgt spid="22"/>
                                        </p:tgtEl>
                                        <p:attrNameLst>
                                          <p:attrName>ppt_y</p:attrName>
                                        </p:attrNameLst>
                                      </p:cBhvr>
                                      <p:tavLst>
                                        <p:tav tm="0">
                                          <p:val>
                                            <p:strVal val="#ppt_y+#ppt_h*1.125000"/>
                                          </p:val>
                                        </p:tav>
                                        <p:tav tm="100000">
                                          <p:val>
                                            <p:strVal val="#ppt_y"/>
                                          </p:val>
                                        </p:tav>
                                      </p:tavLst>
                                    </p:anim>
                                    <p:animEffect transition="in" filter="wipe(up)">
                                      <p:cBhvr>
                                        <p:cTn id="52" dur="500"/>
                                        <p:tgtEl>
                                          <p:spTgt spid="22"/>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inVertical)">
                                      <p:cBhvr>
                                        <p:cTn id="55" dur="500"/>
                                        <p:tgtEl>
                                          <p:spTgt spid="23"/>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barn(inVertical)">
                                      <p:cBhvr>
                                        <p:cTn id="58" dur="500"/>
                                        <p:tgtEl>
                                          <p:spTgt spid="25"/>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barn(inVertical)">
                                      <p:cBhvr>
                                        <p:cTn id="61" dur="500"/>
                                        <p:tgtEl>
                                          <p:spTgt spid="27"/>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barn(inVertical)">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barn(inVertical)">
                                      <p:cBhvr>
                                        <p:cTn id="69" dur="500"/>
                                        <p:tgtEl>
                                          <p:spTgt spid="26"/>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barn(inVertical)">
                                      <p:cBhvr>
                                        <p:cTn id="7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bldLvl="0" animBg="1"/>
      <p:bldP spid="9220" grpId="1" animBg="1"/>
      <p:bldP spid="20" grpId="0" bldLvl="0" animBg="1"/>
      <p:bldP spid="20" grpId="1" animBg="1"/>
      <p:bldP spid="8" grpId="0" bldLvl="0" animBg="1"/>
      <p:bldP spid="8" grpId="1" animBg="1"/>
      <p:bldP spid="16" grpId="0" bldLvl="0" animBg="1"/>
      <p:bldP spid="16" grpId="1" animBg="1"/>
      <p:bldP spid="11" grpId="0" bldLvl="0" animBg="1"/>
      <p:bldP spid="11" grpId="1" animBg="1"/>
      <p:bldP spid="24" grpId="0" bldLvl="0" animBg="1"/>
      <p:bldP spid="24" grpId="1" animBg="1"/>
      <p:bldP spid="15" grpId="0" bldLvl="0" animBg="1"/>
      <p:bldP spid="15" grpId="1" animBg="1"/>
      <p:bldP spid="17" grpId="0" bldLvl="0" animBg="1"/>
      <p:bldP spid="17" grpId="1" animBg="1"/>
      <p:bldP spid="18" grpId="0" bldLvl="0" animBg="1"/>
      <p:bldP spid="18" grpId="1" animBg="1"/>
      <p:bldP spid="19" grpId="0" bldLvl="0" animBg="1"/>
      <p:bldP spid="19" grpId="1" animBg="1"/>
      <p:bldP spid="22" grpId="0" bldLvl="0" animBg="1"/>
      <p:bldP spid="22" grpId="1" animBg="1"/>
      <p:bldP spid="23" grpId="0" bldLvl="0" animBg="1"/>
      <p:bldP spid="23" grpId="1" animBg="1"/>
      <p:bldP spid="25" grpId="0" bldLvl="0" animBg="1"/>
      <p:bldP spid="25" grpId="1" animBg="1"/>
      <p:bldP spid="26" grpId="0" bldLvl="0" animBg="1"/>
      <p:bldP spid="26" grpId="1" animBg="1"/>
      <p:bldP spid="27" grpId="0" bldLvl="0" animBg="1"/>
      <p:bldP spid="27" grpId="1" animBg="1"/>
      <p:bldP spid="28" grpId="0" bldLvl="0" animBg="1"/>
      <p:bldP spid="28" grpId="1" animBg="1"/>
      <p:bldP spid="12" grpId="0" bldLvl="0" animBg="1"/>
      <p:bldP spid="1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出自【趣你的PPT】(微信:qunideppt)：最优质的PPT资源库"/>
          <p:cNvSpPr txBox="1"/>
          <p:nvPr>
            <p:custDataLst>
              <p:tags r:id="rId1"/>
            </p:custDataLst>
          </p:nvPr>
        </p:nvSpPr>
        <p:spPr>
          <a:xfrm>
            <a:off x="984250" y="165735"/>
            <a:ext cx="10053955" cy="542290"/>
          </a:xfrm>
          <a:prstGeom prst="rect">
            <a:avLst/>
          </a:prstGeom>
          <a:noFill/>
        </p:spPr>
        <p:txBody>
          <a:bodyPr wrap="square" rtlCol="0">
            <a:noAutofit/>
          </a:bodyPr>
          <a:lstStyle/>
          <a:p>
            <a:pPr fontAlgn="ctr">
              <a:lnSpc>
                <a:spcPct val="110000"/>
              </a:lnSpc>
            </a:pPr>
            <a:r>
              <a:rPr sz="2400" b="1" dirty="0">
                <a:solidFill>
                  <a:srgbClr val="0070C0"/>
                </a:solidFill>
                <a:latin typeface="微软雅黑" panose="020B0503020204020204" charset="-122"/>
                <a:ea typeface="微软雅黑" panose="020B0503020204020204" charset="-122"/>
              </a:rPr>
              <a:t>基于语义连贯标词扩展法的读后续写准确读题和可视化快速构思：</a:t>
            </a:r>
            <a:endParaRPr sz="2400" b="1" dirty="0">
              <a:solidFill>
                <a:srgbClr val="0070C0"/>
              </a:solidFill>
              <a:latin typeface="微软雅黑" panose="020B0503020204020204" charset="-122"/>
              <a:ea typeface="微软雅黑" panose="020B0503020204020204" charset="-122"/>
            </a:endParaRPr>
          </a:p>
        </p:txBody>
      </p:sp>
      <p:cxnSp>
        <p:nvCxnSpPr>
          <p:cNvPr id="10" name="直接连接符 9"/>
          <p:cNvCxnSpPr/>
          <p:nvPr/>
        </p:nvCxnSpPr>
        <p:spPr>
          <a:xfrm>
            <a:off x="1588" y="750283"/>
            <a:ext cx="12192000" cy="0"/>
          </a:xfrm>
          <a:prstGeom prst="line">
            <a:avLst/>
          </a:prstGeom>
          <a:noFill/>
          <a:ln w="12700" cap="flat" cmpd="sng" algn="ctr">
            <a:solidFill>
              <a:srgbClr val="0070C0"/>
            </a:solidFill>
            <a:prstDash val="solid"/>
            <a:miter lim="800000"/>
          </a:ln>
          <a:effectLst/>
        </p:spPr>
      </p:cxnSp>
      <p:sp>
        <p:nvSpPr>
          <p:cNvPr id="5" name="矩形 4"/>
          <p:cNvSpPr/>
          <p:nvPr/>
        </p:nvSpPr>
        <p:spPr>
          <a:xfrm>
            <a:off x="1588" y="6670716"/>
            <a:ext cx="12192000" cy="194645"/>
          </a:xfrm>
          <a:prstGeom prst="rect">
            <a:avLst/>
          </a:prstGeom>
          <a:solidFill>
            <a:srgbClr val="0070C0"/>
          </a:solidFill>
          <a:ln w="12700" cap="flat" cmpd="sng" algn="ctr">
            <a:noFill/>
            <a:prstDash val="solid"/>
            <a:miter lim="800000"/>
          </a:ln>
          <a:effectLst/>
        </p:spPr>
        <p:txBody>
          <a:bodyPr rtlCol="0" anchor="ctr"/>
          <a:p>
            <a:pPr algn="ctr"/>
            <a:endParaRPr lang="zh-CN" altLang="en-US" dirty="0">
              <a:solidFill>
                <a:srgbClr val="44546A">
                  <a:lumMod val="60000"/>
                  <a:lumOff val="40000"/>
                </a:srgbClr>
              </a:solidFill>
              <a:latin typeface="Arial" panose="020B0604020202020204" pitchFamily="34" charset="0"/>
              <a:ea typeface="微软雅黑" panose="020B0503020204020204" charset="-122"/>
            </a:endParaRPr>
          </a:p>
        </p:txBody>
      </p:sp>
      <p:pic>
        <p:nvPicPr>
          <p:cNvPr id="6" name="图片 5"/>
          <p:cNvPicPr/>
          <p:nvPr/>
        </p:nvPicPr>
        <p:blipFill>
          <a:blip r:embed="rId2"/>
          <a:stretch>
            <a:fillRect/>
          </a:stretch>
        </p:blipFill>
        <p:spPr>
          <a:xfrm>
            <a:off x="0" y="6591935"/>
            <a:ext cx="708025" cy="287655"/>
          </a:xfrm>
          <a:prstGeom prst="rect">
            <a:avLst/>
          </a:prstGeom>
        </p:spPr>
      </p:pic>
      <p:sp>
        <p:nvSpPr>
          <p:cNvPr id="3" name="文本框 2"/>
          <p:cNvSpPr txBox="1"/>
          <p:nvPr/>
        </p:nvSpPr>
        <p:spPr>
          <a:xfrm>
            <a:off x="880110" y="6614795"/>
            <a:ext cx="3183890" cy="306705"/>
          </a:xfrm>
          <a:prstGeom prst="rect">
            <a:avLst/>
          </a:prstGeom>
          <a:noFill/>
        </p:spPr>
        <p:txBody>
          <a:bodyPr wrap="square" rtlCol="0" anchor="t">
            <a:spAutoFit/>
          </a:bodyPr>
          <a:p>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浙江强基联盟</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2025</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年</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10</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月高三联考</a:t>
            </a:r>
            <a:endParaRPr lang="zh-CN" altLang="en-US" sz="1400" b="1">
              <a:solidFill>
                <a:srgbClr val="FFFFFF"/>
              </a:solidFill>
              <a:latin typeface="微软雅黑" panose="020B0503020204020204" charset="-122"/>
              <a:ea typeface="微软雅黑" panose="020B0503020204020204" charset="-122"/>
              <a:cs typeface="微软雅黑" panose="020B0503020204020204" charset="-122"/>
            </a:endParaRPr>
          </a:p>
        </p:txBody>
      </p:sp>
      <p:pic>
        <p:nvPicPr>
          <p:cNvPr id="9" name="图片 8"/>
          <p:cNvPicPr>
            <a:picLocks noChangeAspect="1"/>
          </p:cNvPicPr>
          <p:nvPr/>
        </p:nvPicPr>
        <p:blipFill>
          <a:blip r:embed="rId3">
            <a:clrChange>
              <a:clrFrom>
                <a:srgbClr val="F6F6F6">
                  <a:alpha val="100000"/>
                </a:srgbClr>
              </a:clrFrom>
              <a:clrTo>
                <a:srgbClr val="F6F6F6">
                  <a:alpha val="100000"/>
                  <a:alpha val="0"/>
                </a:srgbClr>
              </a:clrTo>
            </a:clrChange>
          </a:blip>
          <a:stretch>
            <a:fillRect/>
          </a:stretch>
        </p:blipFill>
        <p:spPr>
          <a:xfrm>
            <a:off x="5609590" y="4643755"/>
            <a:ext cx="486410" cy="463550"/>
          </a:xfrm>
          <a:prstGeom prst="rect">
            <a:avLst/>
          </a:prstGeom>
        </p:spPr>
      </p:pic>
      <p:pic>
        <p:nvPicPr>
          <p:cNvPr id="8" name="图片 7" descr="搜狗截图20250514195751"/>
          <p:cNvPicPr>
            <a:picLocks noChangeAspect="1"/>
          </p:cNvPicPr>
          <p:nvPr/>
        </p:nvPicPr>
        <p:blipFill>
          <a:blip r:embed="rId4"/>
          <a:srcRect/>
          <a:stretch>
            <a:fillRect/>
          </a:stretch>
        </p:blipFill>
        <p:spPr>
          <a:xfrm>
            <a:off x="50165" y="749935"/>
            <a:ext cx="12141835" cy="5842000"/>
          </a:xfrm>
          <a:prstGeom prst="rect">
            <a:avLst/>
          </a:prstGeom>
        </p:spPr>
      </p:pic>
      <p:sp>
        <p:nvSpPr>
          <p:cNvPr id="11" name="文本框 10"/>
          <p:cNvSpPr txBox="1"/>
          <p:nvPr/>
        </p:nvSpPr>
        <p:spPr>
          <a:xfrm>
            <a:off x="6306185" y="1099820"/>
            <a:ext cx="3471545" cy="460375"/>
          </a:xfrm>
          <a:prstGeom prst="rect">
            <a:avLst/>
          </a:prstGeom>
          <a:noFill/>
        </p:spPr>
        <p:txBody>
          <a:bodyPr wrap="square" rtlCol="0" anchor="t">
            <a:spAutoFit/>
          </a:bodyPr>
          <a:p>
            <a:r>
              <a:rPr lang="en-US" altLang="zh-CN" sz="2400" b="1">
                <a:solidFill>
                  <a:srgbClr val="C00000"/>
                </a:solidFill>
                <a:latin typeface="Times New Roman" panose="02020603050405020304"/>
                <a:ea typeface="宋体" panose="02010600030101010101" pitchFamily="2" charset="-122"/>
                <a:sym typeface="+mn-ea"/>
              </a:rPr>
              <a:t>China/Beijing</a:t>
            </a:r>
            <a:endParaRPr lang="en-US" altLang="zh-CN" sz="2400" b="1">
              <a:solidFill>
                <a:srgbClr val="C00000"/>
              </a:solidFill>
              <a:latin typeface="Times New Roman" panose="02020603050405020304"/>
              <a:ea typeface="宋体" panose="02010600030101010101" pitchFamily="2" charset="-122"/>
              <a:sym typeface="+mn-ea"/>
            </a:endParaRPr>
          </a:p>
        </p:txBody>
      </p:sp>
      <p:sp>
        <p:nvSpPr>
          <p:cNvPr id="12" name="文本框 11"/>
          <p:cNvSpPr txBox="1"/>
          <p:nvPr/>
        </p:nvSpPr>
        <p:spPr>
          <a:xfrm>
            <a:off x="7637780" y="4528820"/>
            <a:ext cx="4033520" cy="460375"/>
          </a:xfrm>
          <a:prstGeom prst="rect">
            <a:avLst/>
          </a:prstGeom>
          <a:noFill/>
        </p:spPr>
        <p:txBody>
          <a:bodyPr wrap="square" rtlCol="0" anchor="t">
            <a:spAutoFit/>
          </a:bodyPr>
          <a:p>
            <a:r>
              <a:rPr lang="zh-CN" altLang="en-US" sz="2400" b="1">
                <a:solidFill>
                  <a:srgbClr val="C00000"/>
                </a:solidFill>
                <a:latin typeface="Times New Roman" panose="02020603050405020304" charset="0"/>
                <a:cs typeface="Times New Roman" panose="02020603050405020304" charset="0"/>
              </a:rPr>
              <a:t>失散团聚</a:t>
            </a:r>
            <a:r>
              <a:rPr lang="en-US" altLang="zh-CN" sz="2400" b="1">
                <a:solidFill>
                  <a:srgbClr val="C00000"/>
                </a:solidFill>
                <a:latin typeface="Times New Roman" panose="02020603050405020304" charset="0"/>
                <a:cs typeface="Times New Roman" panose="02020603050405020304" charset="0"/>
              </a:rPr>
              <a:t>find  the parents</a:t>
            </a:r>
            <a:endParaRPr lang="en-US" altLang="zh-CN" sz="2400" b="1">
              <a:solidFill>
                <a:srgbClr val="C00000"/>
              </a:solidFill>
              <a:latin typeface="Times New Roman" panose="02020603050405020304" charset="0"/>
              <a:cs typeface="Times New Roman" panose="02020603050405020304" charset="0"/>
            </a:endParaRPr>
          </a:p>
        </p:txBody>
      </p:sp>
      <p:sp>
        <p:nvSpPr>
          <p:cNvPr id="13" name="文本框 12"/>
          <p:cNvSpPr txBox="1"/>
          <p:nvPr/>
        </p:nvSpPr>
        <p:spPr>
          <a:xfrm>
            <a:off x="7493000" y="5303520"/>
            <a:ext cx="4446905" cy="1198880"/>
          </a:xfrm>
          <a:prstGeom prst="rect">
            <a:avLst/>
          </a:prstGeom>
          <a:noFill/>
        </p:spPr>
        <p:txBody>
          <a:bodyPr wrap="square" rtlCol="0" anchor="t">
            <a:spAutoFit/>
          </a:bodyPr>
          <a:p>
            <a:r>
              <a:rPr lang="en-US" altLang="zh-CN" sz="2400">
                <a:solidFill>
                  <a:srgbClr val="C00000"/>
                </a:solidFill>
                <a:latin typeface="Times New Roman" panose="02020603050405020304"/>
                <a:ea typeface="宋体" panose="02010600030101010101" pitchFamily="2" charset="-122"/>
                <a:sym typeface="+mn-ea"/>
              </a:rPr>
              <a:t>China/ the Forbidden City:</a:t>
            </a:r>
            <a:endParaRPr lang="en-US" altLang="zh-CN" sz="2400">
              <a:solidFill>
                <a:srgbClr val="C00000"/>
              </a:solidFill>
              <a:latin typeface="Times New Roman" panose="02020603050405020304"/>
              <a:ea typeface="宋体" panose="02010600030101010101" pitchFamily="2" charset="-122"/>
              <a:sym typeface="+mn-ea"/>
            </a:endParaRPr>
          </a:p>
          <a:p>
            <a:r>
              <a:rPr lang="en-US" altLang="zh-CN" sz="2400">
                <a:solidFill>
                  <a:srgbClr val="C00000"/>
                </a:solidFill>
                <a:latin typeface="Times New Roman" panose="02020603050405020304"/>
                <a:ea typeface="宋体" panose="02010600030101010101" pitchFamily="2" charset="-122"/>
                <a:sym typeface="+mn-ea"/>
              </a:rPr>
              <a:t> </a:t>
            </a:r>
            <a:r>
              <a:rPr lang="en-US" altLang="zh-CN" sz="2400" b="1" u="sng">
                <a:solidFill>
                  <a:srgbClr val="C00000"/>
                </a:solidFill>
                <a:latin typeface="Times New Roman" panose="02020603050405020304"/>
                <a:ea typeface="宋体" panose="02010600030101010101" pitchFamily="2" charset="-122"/>
                <a:sym typeface="+mn-ea"/>
              </a:rPr>
              <a:t>magnificent;  a fairy tale; magic; incredible; amazement</a:t>
            </a:r>
            <a:endParaRPr lang="en-US" altLang="zh-CN" sz="2400" b="1" u="sng">
              <a:solidFill>
                <a:srgbClr val="C00000"/>
              </a:solidFill>
              <a:latin typeface="Times New Roman" panose="02020603050405020304"/>
              <a:ea typeface="宋体" panose="02010600030101010101" pitchFamily="2" charset="-122"/>
              <a:sym typeface="+mn-ea"/>
            </a:endParaRPr>
          </a:p>
        </p:txBody>
      </p:sp>
      <p:sp>
        <p:nvSpPr>
          <p:cNvPr id="14" name="文本框 13"/>
          <p:cNvSpPr txBox="1"/>
          <p:nvPr/>
        </p:nvSpPr>
        <p:spPr>
          <a:xfrm>
            <a:off x="7735570" y="1822450"/>
            <a:ext cx="4126230" cy="829945"/>
          </a:xfrm>
          <a:prstGeom prst="rect">
            <a:avLst/>
          </a:prstGeom>
          <a:noFill/>
        </p:spPr>
        <p:txBody>
          <a:bodyPr wrap="square" rtlCol="0" anchor="t">
            <a:spAutoFit/>
          </a:bodyPr>
          <a:p>
            <a:r>
              <a:rPr lang="en-US" altLang="zh-CN" sz="2400" b="1">
                <a:solidFill>
                  <a:srgbClr val="C00000"/>
                </a:solidFill>
                <a:latin typeface="Times New Roman" panose="02020603050405020304"/>
                <a:ea typeface="宋体" panose="02010600030101010101" pitchFamily="2" charset="-122"/>
                <a:sym typeface="+mn-ea"/>
              </a:rPr>
              <a:t>taking pictures</a:t>
            </a:r>
            <a:r>
              <a:rPr lang="zh-CN" altLang="en-US" sz="2400" b="1">
                <a:solidFill>
                  <a:srgbClr val="C00000"/>
                </a:solidFill>
                <a:latin typeface="Times New Roman" panose="02020603050405020304"/>
                <a:ea typeface="宋体" panose="02010600030101010101" pitchFamily="2" charset="-122"/>
                <a:sym typeface="+mn-ea"/>
              </a:rPr>
              <a:t>；</a:t>
            </a:r>
            <a:endParaRPr lang="zh-CN" altLang="en-US" sz="2400" b="1">
              <a:solidFill>
                <a:srgbClr val="C00000"/>
              </a:solidFill>
              <a:latin typeface="Times New Roman" panose="02020603050405020304"/>
              <a:ea typeface="宋体" panose="02010600030101010101" pitchFamily="2" charset="-122"/>
              <a:sym typeface="+mn-ea"/>
            </a:endParaRPr>
          </a:p>
          <a:p>
            <a:r>
              <a:rPr lang="en-US" altLang="zh-CN" sz="2400" b="1">
                <a:solidFill>
                  <a:srgbClr val="C00000"/>
                </a:solidFill>
                <a:latin typeface="Times New Roman" panose="02020603050405020304"/>
                <a:ea typeface="宋体" panose="02010600030101010101" pitchFamily="2" charset="-122"/>
                <a:sym typeface="+mn-ea"/>
              </a:rPr>
              <a:t>visiting architectures</a:t>
            </a:r>
            <a:endParaRPr lang="en-US" altLang="zh-CN" sz="2400" b="1">
              <a:solidFill>
                <a:srgbClr val="C00000"/>
              </a:solidFill>
              <a:latin typeface="Times New Roman" panose="02020603050405020304"/>
              <a:ea typeface="宋体" panose="02010600030101010101" pitchFamily="2" charset="-122"/>
              <a:sym typeface="+mn-ea"/>
            </a:endParaRPr>
          </a:p>
        </p:txBody>
      </p:sp>
      <p:sp>
        <p:nvSpPr>
          <p:cNvPr id="15" name="文本框 14"/>
          <p:cNvSpPr txBox="1"/>
          <p:nvPr/>
        </p:nvSpPr>
        <p:spPr>
          <a:xfrm>
            <a:off x="7680325" y="2804795"/>
            <a:ext cx="3569970" cy="460375"/>
          </a:xfrm>
          <a:prstGeom prst="rect">
            <a:avLst/>
          </a:prstGeom>
          <a:noFill/>
        </p:spPr>
        <p:txBody>
          <a:bodyPr wrap="square" rtlCol="0" anchor="t">
            <a:spAutoFit/>
          </a:bodyPr>
          <a:p>
            <a:r>
              <a:rPr lang="en-US" altLang="zh-CN" sz="2400" b="1">
                <a:solidFill>
                  <a:srgbClr val="C00000"/>
                </a:solidFill>
                <a:latin typeface="Times New Roman" panose="02020603050405020304"/>
                <a:ea typeface="宋体" panose="02010600030101010101" pitchFamily="2" charset="-122"/>
                <a:sym typeface="+mn-ea"/>
              </a:rPr>
              <a:t>ten-year-old </a:t>
            </a:r>
            <a:endParaRPr lang="en-US" altLang="zh-CN" sz="2400" b="1">
              <a:solidFill>
                <a:srgbClr val="C00000"/>
              </a:solidFill>
              <a:latin typeface="Times New Roman" panose="02020603050405020304"/>
              <a:ea typeface="宋体" panose="02010600030101010101" pitchFamily="2" charset="-122"/>
              <a:sym typeface="+mn-ea"/>
            </a:endParaRPr>
          </a:p>
        </p:txBody>
      </p:sp>
      <p:sp>
        <p:nvSpPr>
          <p:cNvPr id="16" name="文本框 15"/>
          <p:cNvSpPr txBox="1"/>
          <p:nvPr/>
        </p:nvSpPr>
        <p:spPr>
          <a:xfrm>
            <a:off x="7373620" y="3520440"/>
            <a:ext cx="4566920" cy="460375"/>
          </a:xfrm>
          <a:prstGeom prst="rect">
            <a:avLst/>
          </a:prstGeom>
          <a:noFill/>
        </p:spPr>
        <p:txBody>
          <a:bodyPr wrap="square" rtlCol="0" anchor="t">
            <a:spAutoFit/>
          </a:bodyPr>
          <a:p>
            <a:r>
              <a:rPr lang="en-US" altLang="zh-CN" sz="2400" b="1">
                <a:solidFill>
                  <a:srgbClr val="C00000"/>
                </a:solidFill>
                <a:latin typeface="Times New Roman" panose="02020603050405020304"/>
                <a:ea typeface="宋体" panose="02010600030101010101" pitchFamily="2" charset="-122"/>
                <a:sym typeface="+mn-ea"/>
              </a:rPr>
              <a:t>The 600-year-old Forbidden City</a:t>
            </a:r>
            <a:endParaRPr lang="en-US" altLang="zh-CN" sz="2400" b="1">
              <a:solidFill>
                <a:srgbClr val="C00000"/>
              </a:solidFill>
              <a:latin typeface="Times New Roman" panose="02020603050405020304"/>
              <a:ea typeface="宋体" panose="02010600030101010101" pitchFamily="2" charset="-122"/>
              <a:sym typeface="+mn-ea"/>
            </a:endParaRPr>
          </a:p>
        </p:txBody>
      </p:sp>
      <p:pic>
        <p:nvPicPr>
          <p:cNvPr id="7" name="图片 6"/>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flipH="1">
            <a:off x="1905" y="-64770"/>
            <a:ext cx="1499235" cy="1101090"/>
          </a:xfrm>
          <a:prstGeom prst="rect">
            <a:avLst/>
          </a:prstGeom>
        </p:spPr>
      </p:pic>
      <p:grpSp>
        <p:nvGrpSpPr>
          <p:cNvPr id="30" name="组合 29"/>
          <p:cNvGrpSpPr/>
          <p:nvPr/>
        </p:nvGrpSpPr>
        <p:grpSpPr>
          <a:xfrm>
            <a:off x="10031095" y="0"/>
            <a:ext cx="2310130" cy="1868805"/>
            <a:chOff x="10055726" y="-7197"/>
            <a:chExt cx="2286000" cy="2200275"/>
          </a:xfrm>
        </p:grpSpPr>
        <p:pic>
          <p:nvPicPr>
            <p:cNvPr id="28" name="图片 27"/>
            <p:cNvPicPr>
              <a:picLocks noChangeAspect="1"/>
            </p:cNvPicPr>
            <p:nvPr/>
          </p:nvPicPr>
          <p:blipFill>
            <a:blip r:embed="rId6"/>
            <a:stretch>
              <a:fillRect/>
            </a:stretch>
          </p:blipFill>
          <p:spPr>
            <a:xfrm flipH="1">
              <a:off x="10055726" y="-7197"/>
              <a:ext cx="2286000" cy="2200275"/>
            </a:xfrm>
            <a:prstGeom prst="rect">
              <a:avLst/>
            </a:prstGeom>
          </p:spPr>
        </p:pic>
        <p:pic>
          <p:nvPicPr>
            <p:cNvPr id="29" name="图片 28"/>
            <p:cNvPicPr>
              <a:picLocks noChangeAspect="1"/>
            </p:cNvPicPr>
            <p:nvPr/>
          </p:nvPicPr>
          <p:blipFill rotWithShape="1">
            <a:blip r:embed="rId7"/>
            <a:srcRect/>
            <a:stretch>
              <a:fillRect/>
            </a:stretch>
          </p:blipFill>
          <p:spPr>
            <a:xfrm flipH="1">
              <a:off x="11103467" y="-7197"/>
              <a:ext cx="1184630" cy="2200275"/>
            </a:xfrm>
            <a:prstGeom prst="rect">
              <a:avLst/>
            </a:prstGeom>
          </p:spPr>
        </p:pic>
      </p:grpSp>
      <p:pic>
        <p:nvPicPr>
          <p:cNvPr id="18" name="图片 17"/>
          <p:cNvPicPr/>
          <p:nvPr/>
        </p:nvPicPr>
        <p:blipFill>
          <a:blip r:embed="rId2"/>
          <a:stretch>
            <a:fillRect/>
          </a:stretch>
        </p:blipFill>
        <p:spPr>
          <a:xfrm>
            <a:off x="127000" y="6718935"/>
            <a:ext cx="708025" cy="287655"/>
          </a:xfrm>
          <a:prstGeom prst="rect">
            <a:avLst/>
          </a:prstGeom>
        </p:spPr>
      </p:pic>
      <p:sp>
        <p:nvSpPr>
          <p:cNvPr id="19" name="文本框 18"/>
          <p:cNvSpPr txBox="1"/>
          <p:nvPr/>
        </p:nvSpPr>
        <p:spPr>
          <a:xfrm>
            <a:off x="1007110" y="6741795"/>
            <a:ext cx="3183890" cy="306705"/>
          </a:xfrm>
          <a:prstGeom prst="rect">
            <a:avLst/>
          </a:prstGeom>
          <a:noFill/>
        </p:spPr>
        <p:txBody>
          <a:bodyPr wrap="square" rtlCol="0" anchor="t">
            <a:spAutoFit/>
          </a:bodyPr>
          <a:p>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浙江强基联盟</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2025</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年</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10</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月高三联考</a:t>
            </a:r>
            <a:endParaRPr lang="zh-CN" altLang="en-US" sz="1400" b="1">
              <a:solidFill>
                <a:srgbClr val="FFFFFF"/>
              </a:solidFill>
              <a:latin typeface="微软雅黑" panose="020B0503020204020204" charset="-122"/>
              <a:ea typeface="微软雅黑" panose="020B0503020204020204" charset="-122"/>
              <a:cs typeface="微软雅黑" panose="020B0503020204020204" charset="-122"/>
            </a:endParaRPr>
          </a:p>
        </p:txBody>
      </p:sp>
      <p:pic>
        <p:nvPicPr>
          <p:cNvPr id="20" name="图片 19"/>
          <p:cNvPicPr/>
          <p:nvPr/>
        </p:nvPicPr>
        <p:blipFill>
          <a:blip r:embed="rId2"/>
          <a:stretch>
            <a:fillRect/>
          </a:stretch>
        </p:blipFill>
        <p:spPr>
          <a:xfrm>
            <a:off x="127000" y="6718935"/>
            <a:ext cx="708025" cy="287655"/>
          </a:xfrm>
          <a:prstGeom prst="rect">
            <a:avLst/>
          </a:prstGeom>
        </p:spPr>
      </p:pic>
      <p:grpSp>
        <p:nvGrpSpPr>
          <p:cNvPr id="26" name="组合 25"/>
          <p:cNvGrpSpPr/>
          <p:nvPr/>
        </p:nvGrpSpPr>
        <p:grpSpPr>
          <a:xfrm>
            <a:off x="0" y="6614795"/>
            <a:ext cx="12192000" cy="428625"/>
            <a:chOff x="0" y="6615399"/>
            <a:chExt cx="12287885" cy="489107"/>
          </a:xfrm>
        </p:grpSpPr>
        <p:pic>
          <p:nvPicPr>
            <p:cNvPr id="25" name="图片 24"/>
            <p:cNvPicPr>
              <a:picLocks noChangeAspect="1"/>
            </p:cNvPicPr>
            <p:nvPr/>
          </p:nvPicPr>
          <p:blipFill rotWithShape="1">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rcRect/>
            <a:stretch>
              <a:fillRect/>
            </a:stretch>
          </p:blipFill>
          <p:spPr>
            <a:xfrm>
              <a:off x="10160000" y="6615399"/>
              <a:ext cx="2127885" cy="489107"/>
            </a:xfrm>
            <a:prstGeom prst="rect">
              <a:avLst/>
            </a:prstGeom>
          </p:spPr>
        </p:pic>
        <p:pic>
          <p:nvPicPr>
            <p:cNvPr id="24" name="图片 23"/>
            <p:cNvPicPr>
              <a:picLocks noChangeAspect="1"/>
            </p:cNvPicPr>
            <p:nvPr/>
          </p:nvPicPr>
          <p:blipFill rotWithShape="1">
            <a:blip r:embed="rId10">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rcRect/>
            <a:stretch>
              <a:fillRect/>
            </a:stretch>
          </p:blipFill>
          <p:spPr>
            <a:xfrm flipH="1">
              <a:off x="0" y="6615399"/>
              <a:ext cx="10160000" cy="489107"/>
            </a:xfrm>
            <a:prstGeom prst="rect">
              <a:avLst/>
            </a:prstGeom>
          </p:spPr>
        </p:pic>
      </p:grpSp>
      <p:sp>
        <p:nvSpPr>
          <p:cNvPr id="21" name="文本框 20"/>
          <p:cNvSpPr txBox="1"/>
          <p:nvPr/>
        </p:nvSpPr>
        <p:spPr>
          <a:xfrm>
            <a:off x="783590" y="6614795"/>
            <a:ext cx="3183890" cy="306705"/>
          </a:xfrm>
          <a:prstGeom prst="rect">
            <a:avLst/>
          </a:prstGeom>
          <a:noFill/>
        </p:spPr>
        <p:txBody>
          <a:bodyPr wrap="square" rtlCol="0" anchor="t">
            <a:spAutoFit/>
          </a:bodyPr>
          <a:p>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浙江强基联盟</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2025</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年</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10</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月高三联考</a:t>
            </a:r>
            <a:endParaRPr lang="zh-CN" altLang="en-US" sz="1400" b="1">
              <a:solidFill>
                <a:srgbClr val="FFFFFF"/>
              </a:solidFill>
              <a:latin typeface="微软雅黑" panose="020B0503020204020204" charset="-122"/>
              <a:ea typeface="微软雅黑" panose="020B0503020204020204" charset="-122"/>
              <a:cs typeface="微软雅黑" panose="020B0503020204020204" charset="-122"/>
            </a:endParaRPr>
          </a:p>
        </p:txBody>
      </p:sp>
      <p:pic>
        <p:nvPicPr>
          <p:cNvPr id="4" name="图片 6" descr="logo横版 png"/>
          <p:cNvPicPr>
            <a:picLocks noChangeAspect="1"/>
          </p:cNvPicPr>
          <p:nvPr/>
        </p:nvPicPr>
        <p:blipFill>
          <a:blip r:embed="rId11"/>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ppt_y</p:attrName>
                                        </p:attrNameLst>
                                      </p:cBhvr>
                                      <p:tavLst>
                                        <p:tav tm="0">
                                          <p:val>
                                            <p:strVal val="#ppt_y+#ppt_h*1.125000"/>
                                          </p:val>
                                        </p:tav>
                                        <p:tav tm="100000">
                                          <p:val>
                                            <p:strVal val="#ppt_y"/>
                                          </p:val>
                                        </p:tav>
                                      </p:tavLst>
                                    </p:anim>
                                    <p:animEffect transition="in" filter="wipe(up)">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p:tgtEl>
                                          <p:spTgt spid="15"/>
                                        </p:tgtEl>
                                        <p:attrNameLst>
                                          <p:attrName>ppt_y</p:attrName>
                                        </p:attrNameLst>
                                      </p:cBhvr>
                                      <p:tavLst>
                                        <p:tav tm="0">
                                          <p:val>
                                            <p:strVal val="#ppt_y+#ppt_h*1.125000"/>
                                          </p:val>
                                        </p:tav>
                                        <p:tav tm="100000">
                                          <p:val>
                                            <p:strVal val="#ppt_y"/>
                                          </p:val>
                                        </p:tav>
                                      </p:tavLst>
                                    </p:anim>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p:tgtEl>
                                          <p:spTgt spid="16"/>
                                        </p:tgtEl>
                                        <p:attrNameLst>
                                          <p:attrName>ppt_y</p:attrName>
                                        </p:attrNameLst>
                                      </p:cBhvr>
                                      <p:tavLst>
                                        <p:tav tm="0">
                                          <p:val>
                                            <p:strVal val="#ppt_y+#ppt_h*1.125000"/>
                                          </p:val>
                                        </p:tav>
                                        <p:tav tm="100000">
                                          <p:val>
                                            <p:strVal val="#ppt_y"/>
                                          </p:val>
                                        </p:tav>
                                      </p:tavLst>
                                    </p:anim>
                                    <p:animEffect transition="in" filter="wipe(up)">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p:tgtEl>
                                          <p:spTgt spid="12"/>
                                        </p:tgtEl>
                                        <p:attrNameLst>
                                          <p:attrName>ppt_y</p:attrName>
                                        </p:attrNameLst>
                                      </p:cBhvr>
                                      <p:tavLst>
                                        <p:tav tm="0">
                                          <p:val>
                                            <p:strVal val="#ppt_y+#ppt_h*1.125000"/>
                                          </p:val>
                                        </p:tav>
                                        <p:tav tm="100000">
                                          <p:val>
                                            <p:strVal val="#ppt_y"/>
                                          </p:val>
                                        </p:tav>
                                      </p:tavLst>
                                    </p:anim>
                                    <p:animEffect transition="in" filter="wipe(up)">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p:tgtEl>
                                          <p:spTgt spid="13"/>
                                        </p:tgtEl>
                                        <p:attrNameLst>
                                          <p:attrName>ppt_y</p:attrName>
                                        </p:attrNameLst>
                                      </p:cBhvr>
                                      <p:tavLst>
                                        <p:tav tm="0">
                                          <p:val>
                                            <p:strVal val="#ppt_y+#ppt_h*1.125000"/>
                                          </p:val>
                                        </p:tav>
                                        <p:tav tm="100000">
                                          <p:val>
                                            <p:strVal val="#ppt_y"/>
                                          </p:val>
                                        </p:tav>
                                      </p:tavLst>
                                    </p:anim>
                                    <p:animEffect transition="in" filter="wipe(up)">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4" grpId="0"/>
      <p:bldP spid="14" grpId="1"/>
      <p:bldP spid="15" grpId="0"/>
      <p:bldP spid="15" grpId="1"/>
      <p:bldP spid="16" grpId="0"/>
      <p:bldP spid="16" grpId="1"/>
      <p:bldP spid="13" grpId="0"/>
      <p:bldP spid="13" grpId="1"/>
      <p:bldP spid="12" grpId="0"/>
      <p:bldP spid="1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1">
            <a:extLst>
              <a:ext uri="{BEBA8EAE-BF5A-486C-A8C5-ECC9F3942E4B}">
                <a14:imgProps xmlns:a14="http://schemas.microsoft.com/office/drawing/2010/main">
                  <a14:imgLayer r:embed="rId2">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a:xfrm>
            <a:off x="-14887" y="5619241"/>
            <a:ext cx="12237365" cy="1286251"/>
          </a:xfrm>
          <a:prstGeom prst="rect">
            <a:avLst/>
          </a:prstGeom>
        </p:spPr>
      </p:pic>
      <p:sp>
        <p:nvSpPr>
          <p:cNvPr id="106" name="矩形 105"/>
          <p:cNvSpPr/>
          <p:nvPr/>
        </p:nvSpPr>
        <p:spPr>
          <a:xfrm rot="16200000" flipH="1">
            <a:off x="2656303" y="-2656301"/>
            <a:ext cx="6887760" cy="12200363"/>
          </a:xfrm>
          <a:prstGeom prst="rect">
            <a:avLst/>
          </a:prstGeom>
          <a:blipFill dpi="0" rotWithShape="1">
            <a:blip r:embed="rId3">
              <a:alphaModFix amt="30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98276" y="0"/>
            <a:ext cx="12520753" cy="6905492"/>
            <a:chOff x="-277870" y="-2"/>
            <a:chExt cx="12469870" cy="6537323"/>
          </a:xfrm>
          <a:effectLst>
            <a:outerShdw blurRad="50800" dist="38100" dir="5400000" algn="t" rotWithShape="0">
              <a:srgbClr val="343A3F"/>
            </a:outerShdw>
          </a:effectLst>
        </p:grpSpPr>
        <p:grpSp>
          <p:nvGrpSpPr>
            <p:cNvPr id="3" name="组合 2"/>
            <p:cNvGrpSpPr/>
            <p:nvPr/>
          </p:nvGrpSpPr>
          <p:grpSpPr>
            <a:xfrm>
              <a:off x="-14886" y="-2"/>
              <a:ext cx="12206886" cy="6352676"/>
              <a:chOff x="-294019" y="-83896"/>
              <a:chExt cx="12206886" cy="6304545"/>
            </a:xfrm>
          </p:grpSpPr>
          <p:sp>
            <p:nvSpPr>
              <p:cNvPr id="5" name="任意多边形: 形状 4"/>
              <p:cNvSpPr/>
              <p:nvPr/>
            </p:nvSpPr>
            <p:spPr>
              <a:xfrm flipV="1">
                <a:off x="-294019" y="-83895"/>
                <a:ext cx="12206886" cy="6304544"/>
              </a:xfrm>
              <a:custGeom>
                <a:avLst/>
                <a:gdLst>
                  <a:gd name="connsiteX0" fmla="*/ 0 w 12214302"/>
                  <a:gd name="connsiteY0" fmla="*/ 661639 h 6846849"/>
                  <a:gd name="connsiteX1" fmla="*/ 223024 w 12214302"/>
                  <a:gd name="connsiteY1" fmla="*/ 654205 h 6846849"/>
                  <a:gd name="connsiteX2" fmla="*/ 312234 w 12214302"/>
                  <a:gd name="connsiteY2" fmla="*/ 669073 h 6846849"/>
                  <a:gd name="connsiteX3" fmla="*/ 773151 w 12214302"/>
                  <a:gd name="connsiteY3" fmla="*/ 498088 h 6846849"/>
                  <a:gd name="connsiteX4" fmla="*/ 1226634 w 12214302"/>
                  <a:gd name="connsiteY4" fmla="*/ 460917 h 6846849"/>
                  <a:gd name="connsiteX5" fmla="*/ 1538868 w 12214302"/>
                  <a:gd name="connsiteY5" fmla="*/ 446049 h 6846849"/>
                  <a:gd name="connsiteX6" fmla="*/ 1836234 w 12214302"/>
                  <a:gd name="connsiteY6" fmla="*/ 379142 h 6846849"/>
                  <a:gd name="connsiteX7" fmla="*/ 2222810 w 12214302"/>
                  <a:gd name="connsiteY7" fmla="*/ 416312 h 6846849"/>
                  <a:gd name="connsiteX8" fmla="*/ 2988527 w 12214302"/>
                  <a:gd name="connsiteY8" fmla="*/ 401444 h 6846849"/>
                  <a:gd name="connsiteX9" fmla="*/ 3590693 w 12214302"/>
                  <a:gd name="connsiteY9" fmla="*/ 245327 h 6846849"/>
                  <a:gd name="connsiteX10" fmla="*/ 3962400 w 12214302"/>
                  <a:gd name="connsiteY10" fmla="*/ 289932 h 6846849"/>
                  <a:gd name="connsiteX11" fmla="*/ 4296937 w 12214302"/>
                  <a:gd name="connsiteY11" fmla="*/ 260195 h 6846849"/>
                  <a:gd name="connsiteX12" fmla="*/ 4586868 w 12214302"/>
                  <a:gd name="connsiteY12" fmla="*/ 304800 h 6846849"/>
                  <a:gd name="connsiteX13" fmla="*/ 4869366 w 12214302"/>
                  <a:gd name="connsiteY13" fmla="*/ 386576 h 6846849"/>
                  <a:gd name="connsiteX14" fmla="*/ 5025483 w 12214302"/>
                  <a:gd name="connsiteY14" fmla="*/ 319669 h 6846849"/>
                  <a:gd name="connsiteX15" fmla="*/ 5374888 w 12214302"/>
                  <a:gd name="connsiteY15" fmla="*/ 349405 h 6846849"/>
                  <a:gd name="connsiteX16" fmla="*/ 5501268 w 12214302"/>
                  <a:gd name="connsiteY16" fmla="*/ 319669 h 6846849"/>
                  <a:gd name="connsiteX17" fmla="*/ 5642517 w 12214302"/>
                  <a:gd name="connsiteY17" fmla="*/ 379142 h 6846849"/>
                  <a:gd name="connsiteX18" fmla="*/ 5724293 w 12214302"/>
                  <a:gd name="connsiteY18" fmla="*/ 371708 h 6846849"/>
                  <a:gd name="connsiteX19" fmla="*/ 5731727 w 12214302"/>
                  <a:gd name="connsiteY19" fmla="*/ 356839 h 6846849"/>
                  <a:gd name="connsiteX20" fmla="*/ 6281854 w 12214302"/>
                  <a:gd name="connsiteY20" fmla="*/ 416312 h 6846849"/>
                  <a:gd name="connsiteX21" fmla="*/ 6958361 w 12214302"/>
                  <a:gd name="connsiteY21" fmla="*/ 364273 h 6846849"/>
                  <a:gd name="connsiteX22" fmla="*/ 7159083 w 12214302"/>
                  <a:gd name="connsiteY22" fmla="*/ 364273 h 6846849"/>
                  <a:gd name="connsiteX23" fmla="*/ 7582829 w 12214302"/>
                  <a:gd name="connsiteY23" fmla="*/ 468352 h 6846849"/>
                  <a:gd name="connsiteX24" fmla="*/ 8073483 w 12214302"/>
                  <a:gd name="connsiteY24" fmla="*/ 401444 h 6846849"/>
                  <a:gd name="connsiteX25" fmla="*/ 8192429 w 12214302"/>
                  <a:gd name="connsiteY25" fmla="*/ 379142 h 6846849"/>
                  <a:gd name="connsiteX26" fmla="*/ 8720254 w 12214302"/>
                  <a:gd name="connsiteY26" fmla="*/ 423747 h 6846849"/>
                  <a:gd name="connsiteX27" fmla="*/ 9099395 w 12214302"/>
                  <a:gd name="connsiteY27" fmla="*/ 453483 h 6846849"/>
                  <a:gd name="connsiteX28" fmla="*/ 9493405 w 12214302"/>
                  <a:gd name="connsiteY28" fmla="*/ 312234 h 6846849"/>
                  <a:gd name="connsiteX29" fmla="*/ 9731298 w 12214302"/>
                  <a:gd name="connsiteY29" fmla="*/ 267630 h 6846849"/>
                  <a:gd name="connsiteX30" fmla="*/ 10036098 w 12214302"/>
                  <a:gd name="connsiteY30" fmla="*/ 223025 h 6846849"/>
                  <a:gd name="connsiteX31" fmla="*/ 10363200 w 12214302"/>
                  <a:gd name="connsiteY31" fmla="*/ 312234 h 6846849"/>
                  <a:gd name="connsiteX32" fmla="*/ 10846420 w 12214302"/>
                  <a:gd name="connsiteY32" fmla="*/ 215591 h 6846849"/>
                  <a:gd name="connsiteX33" fmla="*/ 11047141 w 12214302"/>
                  <a:gd name="connsiteY33" fmla="*/ 185854 h 6846849"/>
                  <a:gd name="connsiteX34" fmla="*/ 11285034 w 12214302"/>
                  <a:gd name="connsiteY34" fmla="*/ 170986 h 6846849"/>
                  <a:gd name="connsiteX35" fmla="*/ 11597268 w 12214302"/>
                  <a:gd name="connsiteY35" fmla="*/ 104078 h 6846849"/>
                  <a:gd name="connsiteX36" fmla="*/ 11753385 w 12214302"/>
                  <a:gd name="connsiteY36" fmla="*/ 52039 h 6846849"/>
                  <a:gd name="connsiteX37" fmla="*/ 11909502 w 12214302"/>
                  <a:gd name="connsiteY37" fmla="*/ 44605 h 6846849"/>
                  <a:gd name="connsiteX38" fmla="*/ 11991278 w 12214302"/>
                  <a:gd name="connsiteY38" fmla="*/ 0 h 6846849"/>
                  <a:gd name="connsiteX39" fmla="*/ 12214302 w 12214302"/>
                  <a:gd name="connsiteY39" fmla="*/ 44605 h 6846849"/>
                  <a:gd name="connsiteX40" fmla="*/ 12206868 w 12214302"/>
                  <a:gd name="connsiteY40" fmla="*/ 6846849 h 6846849"/>
                  <a:gd name="connsiteX41" fmla="*/ 22302 w 12214302"/>
                  <a:gd name="connsiteY41" fmla="*/ 6839415 h 6846849"/>
                  <a:gd name="connsiteX42" fmla="*/ 0 w 12214302"/>
                  <a:gd name="connsiteY42" fmla="*/ 661639 h 684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214302" h="6846849">
                    <a:moveTo>
                      <a:pt x="0" y="661639"/>
                    </a:moveTo>
                    <a:lnTo>
                      <a:pt x="223024" y="654205"/>
                    </a:lnTo>
                    <a:lnTo>
                      <a:pt x="312234" y="669073"/>
                    </a:lnTo>
                    <a:lnTo>
                      <a:pt x="773151" y="498088"/>
                    </a:lnTo>
                    <a:lnTo>
                      <a:pt x="1226634" y="460917"/>
                    </a:lnTo>
                    <a:lnTo>
                      <a:pt x="1538868" y="446049"/>
                    </a:lnTo>
                    <a:lnTo>
                      <a:pt x="1836234" y="379142"/>
                    </a:lnTo>
                    <a:lnTo>
                      <a:pt x="2222810" y="416312"/>
                    </a:lnTo>
                    <a:lnTo>
                      <a:pt x="2988527" y="401444"/>
                    </a:lnTo>
                    <a:lnTo>
                      <a:pt x="3590693" y="245327"/>
                    </a:lnTo>
                    <a:lnTo>
                      <a:pt x="3962400" y="289932"/>
                    </a:lnTo>
                    <a:lnTo>
                      <a:pt x="4296937" y="260195"/>
                    </a:lnTo>
                    <a:lnTo>
                      <a:pt x="4586868" y="304800"/>
                    </a:lnTo>
                    <a:lnTo>
                      <a:pt x="4869366" y="386576"/>
                    </a:lnTo>
                    <a:lnTo>
                      <a:pt x="5025483" y="319669"/>
                    </a:lnTo>
                    <a:lnTo>
                      <a:pt x="5374888" y="349405"/>
                    </a:lnTo>
                    <a:lnTo>
                      <a:pt x="5501268" y="319669"/>
                    </a:lnTo>
                    <a:lnTo>
                      <a:pt x="5642517" y="379142"/>
                    </a:lnTo>
                    <a:lnTo>
                      <a:pt x="5724293" y="371708"/>
                    </a:lnTo>
                    <a:lnTo>
                      <a:pt x="5731727" y="356839"/>
                    </a:lnTo>
                    <a:lnTo>
                      <a:pt x="6281854" y="416312"/>
                    </a:lnTo>
                    <a:lnTo>
                      <a:pt x="6958361" y="364273"/>
                    </a:lnTo>
                    <a:lnTo>
                      <a:pt x="7159083" y="364273"/>
                    </a:lnTo>
                    <a:lnTo>
                      <a:pt x="7582829" y="468352"/>
                    </a:lnTo>
                    <a:lnTo>
                      <a:pt x="8073483" y="401444"/>
                    </a:lnTo>
                    <a:lnTo>
                      <a:pt x="8192429" y="379142"/>
                    </a:lnTo>
                    <a:lnTo>
                      <a:pt x="8720254" y="423747"/>
                    </a:lnTo>
                    <a:lnTo>
                      <a:pt x="9099395" y="453483"/>
                    </a:lnTo>
                    <a:lnTo>
                      <a:pt x="9493405" y="312234"/>
                    </a:lnTo>
                    <a:lnTo>
                      <a:pt x="9731298" y="267630"/>
                    </a:lnTo>
                    <a:lnTo>
                      <a:pt x="10036098" y="223025"/>
                    </a:lnTo>
                    <a:lnTo>
                      <a:pt x="10363200" y="312234"/>
                    </a:lnTo>
                    <a:lnTo>
                      <a:pt x="10846420" y="215591"/>
                    </a:lnTo>
                    <a:lnTo>
                      <a:pt x="11047141" y="185854"/>
                    </a:lnTo>
                    <a:lnTo>
                      <a:pt x="11285034" y="170986"/>
                    </a:lnTo>
                    <a:lnTo>
                      <a:pt x="11597268" y="104078"/>
                    </a:lnTo>
                    <a:lnTo>
                      <a:pt x="11753385" y="52039"/>
                    </a:lnTo>
                    <a:lnTo>
                      <a:pt x="11909502" y="44605"/>
                    </a:lnTo>
                    <a:lnTo>
                      <a:pt x="11991278" y="0"/>
                    </a:lnTo>
                    <a:lnTo>
                      <a:pt x="12214302" y="44605"/>
                    </a:lnTo>
                    <a:lnTo>
                      <a:pt x="12206868" y="6846849"/>
                    </a:lnTo>
                    <a:lnTo>
                      <a:pt x="22302" y="6839415"/>
                    </a:lnTo>
                    <a:lnTo>
                      <a:pt x="0" y="661639"/>
                    </a:lnTo>
                    <a:close/>
                  </a:path>
                </a:pathLst>
              </a:custGeom>
              <a:blipFill>
                <a:blip r:embed="rId4">
                  <a:duotone>
                    <a:schemeClr val="accent2">
                      <a:shade val="45000"/>
                      <a:satMod val="135000"/>
                    </a:schemeClr>
                    <a:prstClr val="white"/>
                  </a:duotone>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形状 5"/>
              <p:cNvSpPr/>
              <p:nvPr/>
            </p:nvSpPr>
            <p:spPr>
              <a:xfrm flipV="1">
                <a:off x="-294019" y="-83896"/>
                <a:ext cx="12074865" cy="6304543"/>
              </a:xfrm>
              <a:custGeom>
                <a:avLst/>
                <a:gdLst>
                  <a:gd name="connsiteX0" fmla="*/ 0 w 12214302"/>
                  <a:gd name="connsiteY0" fmla="*/ 661639 h 6846849"/>
                  <a:gd name="connsiteX1" fmla="*/ 223024 w 12214302"/>
                  <a:gd name="connsiteY1" fmla="*/ 654205 h 6846849"/>
                  <a:gd name="connsiteX2" fmla="*/ 312234 w 12214302"/>
                  <a:gd name="connsiteY2" fmla="*/ 669073 h 6846849"/>
                  <a:gd name="connsiteX3" fmla="*/ 773151 w 12214302"/>
                  <a:gd name="connsiteY3" fmla="*/ 498088 h 6846849"/>
                  <a:gd name="connsiteX4" fmla="*/ 1226634 w 12214302"/>
                  <a:gd name="connsiteY4" fmla="*/ 460917 h 6846849"/>
                  <a:gd name="connsiteX5" fmla="*/ 1538868 w 12214302"/>
                  <a:gd name="connsiteY5" fmla="*/ 446049 h 6846849"/>
                  <a:gd name="connsiteX6" fmla="*/ 1836234 w 12214302"/>
                  <a:gd name="connsiteY6" fmla="*/ 379142 h 6846849"/>
                  <a:gd name="connsiteX7" fmla="*/ 2222810 w 12214302"/>
                  <a:gd name="connsiteY7" fmla="*/ 416312 h 6846849"/>
                  <a:gd name="connsiteX8" fmla="*/ 2988527 w 12214302"/>
                  <a:gd name="connsiteY8" fmla="*/ 401444 h 6846849"/>
                  <a:gd name="connsiteX9" fmla="*/ 3590693 w 12214302"/>
                  <a:gd name="connsiteY9" fmla="*/ 245327 h 6846849"/>
                  <a:gd name="connsiteX10" fmla="*/ 3962400 w 12214302"/>
                  <a:gd name="connsiteY10" fmla="*/ 289932 h 6846849"/>
                  <a:gd name="connsiteX11" fmla="*/ 4296937 w 12214302"/>
                  <a:gd name="connsiteY11" fmla="*/ 260195 h 6846849"/>
                  <a:gd name="connsiteX12" fmla="*/ 4586868 w 12214302"/>
                  <a:gd name="connsiteY12" fmla="*/ 304800 h 6846849"/>
                  <a:gd name="connsiteX13" fmla="*/ 4869366 w 12214302"/>
                  <a:gd name="connsiteY13" fmla="*/ 386576 h 6846849"/>
                  <a:gd name="connsiteX14" fmla="*/ 5025483 w 12214302"/>
                  <a:gd name="connsiteY14" fmla="*/ 319669 h 6846849"/>
                  <a:gd name="connsiteX15" fmla="*/ 5374888 w 12214302"/>
                  <a:gd name="connsiteY15" fmla="*/ 349405 h 6846849"/>
                  <a:gd name="connsiteX16" fmla="*/ 5501268 w 12214302"/>
                  <a:gd name="connsiteY16" fmla="*/ 319669 h 6846849"/>
                  <a:gd name="connsiteX17" fmla="*/ 5642517 w 12214302"/>
                  <a:gd name="connsiteY17" fmla="*/ 379142 h 6846849"/>
                  <a:gd name="connsiteX18" fmla="*/ 5724293 w 12214302"/>
                  <a:gd name="connsiteY18" fmla="*/ 371708 h 6846849"/>
                  <a:gd name="connsiteX19" fmla="*/ 5731727 w 12214302"/>
                  <a:gd name="connsiteY19" fmla="*/ 356839 h 6846849"/>
                  <a:gd name="connsiteX20" fmla="*/ 6281854 w 12214302"/>
                  <a:gd name="connsiteY20" fmla="*/ 416312 h 6846849"/>
                  <a:gd name="connsiteX21" fmla="*/ 6958361 w 12214302"/>
                  <a:gd name="connsiteY21" fmla="*/ 364273 h 6846849"/>
                  <a:gd name="connsiteX22" fmla="*/ 7159083 w 12214302"/>
                  <a:gd name="connsiteY22" fmla="*/ 364273 h 6846849"/>
                  <a:gd name="connsiteX23" fmla="*/ 7582829 w 12214302"/>
                  <a:gd name="connsiteY23" fmla="*/ 468352 h 6846849"/>
                  <a:gd name="connsiteX24" fmla="*/ 8073483 w 12214302"/>
                  <a:gd name="connsiteY24" fmla="*/ 401444 h 6846849"/>
                  <a:gd name="connsiteX25" fmla="*/ 8192429 w 12214302"/>
                  <a:gd name="connsiteY25" fmla="*/ 379142 h 6846849"/>
                  <a:gd name="connsiteX26" fmla="*/ 8720254 w 12214302"/>
                  <a:gd name="connsiteY26" fmla="*/ 423747 h 6846849"/>
                  <a:gd name="connsiteX27" fmla="*/ 9099395 w 12214302"/>
                  <a:gd name="connsiteY27" fmla="*/ 453483 h 6846849"/>
                  <a:gd name="connsiteX28" fmla="*/ 9493405 w 12214302"/>
                  <a:gd name="connsiteY28" fmla="*/ 312234 h 6846849"/>
                  <a:gd name="connsiteX29" fmla="*/ 9731298 w 12214302"/>
                  <a:gd name="connsiteY29" fmla="*/ 267630 h 6846849"/>
                  <a:gd name="connsiteX30" fmla="*/ 10036098 w 12214302"/>
                  <a:gd name="connsiteY30" fmla="*/ 223025 h 6846849"/>
                  <a:gd name="connsiteX31" fmla="*/ 10363200 w 12214302"/>
                  <a:gd name="connsiteY31" fmla="*/ 312234 h 6846849"/>
                  <a:gd name="connsiteX32" fmla="*/ 10846420 w 12214302"/>
                  <a:gd name="connsiteY32" fmla="*/ 215591 h 6846849"/>
                  <a:gd name="connsiteX33" fmla="*/ 11047141 w 12214302"/>
                  <a:gd name="connsiteY33" fmla="*/ 185854 h 6846849"/>
                  <a:gd name="connsiteX34" fmla="*/ 11285034 w 12214302"/>
                  <a:gd name="connsiteY34" fmla="*/ 170986 h 6846849"/>
                  <a:gd name="connsiteX35" fmla="*/ 11597268 w 12214302"/>
                  <a:gd name="connsiteY35" fmla="*/ 104078 h 6846849"/>
                  <a:gd name="connsiteX36" fmla="*/ 11753385 w 12214302"/>
                  <a:gd name="connsiteY36" fmla="*/ 52039 h 6846849"/>
                  <a:gd name="connsiteX37" fmla="*/ 11909502 w 12214302"/>
                  <a:gd name="connsiteY37" fmla="*/ 44605 h 6846849"/>
                  <a:gd name="connsiteX38" fmla="*/ 11991278 w 12214302"/>
                  <a:gd name="connsiteY38" fmla="*/ 0 h 6846849"/>
                  <a:gd name="connsiteX39" fmla="*/ 12214302 w 12214302"/>
                  <a:gd name="connsiteY39" fmla="*/ 44605 h 6846849"/>
                  <a:gd name="connsiteX40" fmla="*/ 12206868 w 12214302"/>
                  <a:gd name="connsiteY40" fmla="*/ 6846849 h 6846849"/>
                  <a:gd name="connsiteX41" fmla="*/ 22302 w 12214302"/>
                  <a:gd name="connsiteY41" fmla="*/ 6839415 h 6846849"/>
                  <a:gd name="connsiteX42" fmla="*/ 0 w 12214302"/>
                  <a:gd name="connsiteY42" fmla="*/ 661639 h 684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214302" h="6846849">
                    <a:moveTo>
                      <a:pt x="0" y="661639"/>
                    </a:moveTo>
                    <a:lnTo>
                      <a:pt x="223024" y="654205"/>
                    </a:lnTo>
                    <a:lnTo>
                      <a:pt x="312234" y="669073"/>
                    </a:lnTo>
                    <a:lnTo>
                      <a:pt x="773151" y="498088"/>
                    </a:lnTo>
                    <a:lnTo>
                      <a:pt x="1226634" y="460917"/>
                    </a:lnTo>
                    <a:lnTo>
                      <a:pt x="1538868" y="446049"/>
                    </a:lnTo>
                    <a:lnTo>
                      <a:pt x="1836234" y="379142"/>
                    </a:lnTo>
                    <a:lnTo>
                      <a:pt x="2222810" y="416312"/>
                    </a:lnTo>
                    <a:lnTo>
                      <a:pt x="2988527" y="401444"/>
                    </a:lnTo>
                    <a:lnTo>
                      <a:pt x="3590693" y="245327"/>
                    </a:lnTo>
                    <a:lnTo>
                      <a:pt x="3962400" y="289932"/>
                    </a:lnTo>
                    <a:lnTo>
                      <a:pt x="4296937" y="260195"/>
                    </a:lnTo>
                    <a:lnTo>
                      <a:pt x="4586868" y="304800"/>
                    </a:lnTo>
                    <a:lnTo>
                      <a:pt x="4869366" y="386576"/>
                    </a:lnTo>
                    <a:lnTo>
                      <a:pt x="5025483" y="319669"/>
                    </a:lnTo>
                    <a:lnTo>
                      <a:pt x="5374888" y="349405"/>
                    </a:lnTo>
                    <a:lnTo>
                      <a:pt x="5501268" y="319669"/>
                    </a:lnTo>
                    <a:lnTo>
                      <a:pt x="5642517" y="379142"/>
                    </a:lnTo>
                    <a:lnTo>
                      <a:pt x="5724293" y="371708"/>
                    </a:lnTo>
                    <a:lnTo>
                      <a:pt x="5731727" y="356839"/>
                    </a:lnTo>
                    <a:lnTo>
                      <a:pt x="6281854" y="416312"/>
                    </a:lnTo>
                    <a:lnTo>
                      <a:pt x="6958361" y="364273"/>
                    </a:lnTo>
                    <a:lnTo>
                      <a:pt x="7159083" y="364273"/>
                    </a:lnTo>
                    <a:lnTo>
                      <a:pt x="7582829" y="468352"/>
                    </a:lnTo>
                    <a:lnTo>
                      <a:pt x="8073483" y="401444"/>
                    </a:lnTo>
                    <a:lnTo>
                      <a:pt x="8192429" y="379142"/>
                    </a:lnTo>
                    <a:lnTo>
                      <a:pt x="8720254" y="423747"/>
                    </a:lnTo>
                    <a:lnTo>
                      <a:pt x="9099395" y="453483"/>
                    </a:lnTo>
                    <a:lnTo>
                      <a:pt x="9493405" y="312234"/>
                    </a:lnTo>
                    <a:lnTo>
                      <a:pt x="9731298" y="267630"/>
                    </a:lnTo>
                    <a:lnTo>
                      <a:pt x="10036098" y="223025"/>
                    </a:lnTo>
                    <a:lnTo>
                      <a:pt x="10363200" y="312234"/>
                    </a:lnTo>
                    <a:lnTo>
                      <a:pt x="10846420" y="215591"/>
                    </a:lnTo>
                    <a:lnTo>
                      <a:pt x="11047141" y="185854"/>
                    </a:lnTo>
                    <a:lnTo>
                      <a:pt x="11285034" y="170986"/>
                    </a:lnTo>
                    <a:lnTo>
                      <a:pt x="11597268" y="104078"/>
                    </a:lnTo>
                    <a:lnTo>
                      <a:pt x="11753385" y="52039"/>
                    </a:lnTo>
                    <a:lnTo>
                      <a:pt x="11909502" y="44605"/>
                    </a:lnTo>
                    <a:lnTo>
                      <a:pt x="11991278" y="0"/>
                    </a:lnTo>
                    <a:lnTo>
                      <a:pt x="12214302" y="44605"/>
                    </a:lnTo>
                    <a:lnTo>
                      <a:pt x="12206868" y="6846849"/>
                    </a:lnTo>
                    <a:lnTo>
                      <a:pt x="22302" y="6839415"/>
                    </a:lnTo>
                    <a:lnTo>
                      <a:pt x="0" y="661639"/>
                    </a:lnTo>
                    <a:close/>
                  </a:path>
                </a:pathLst>
              </a:custGeom>
              <a:gradFill flip="none" rotWithShape="1">
                <a:gsLst>
                  <a:gs pos="53000">
                    <a:srgbClr val="FCF7F3">
                      <a:alpha val="40000"/>
                    </a:srgbClr>
                  </a:gs>
                  <a:gs pos="100000">
                    <a:srgbClr val="FCF7F3">
                      <a:alpha val="30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图片 3"/>
            <p:cNvPicPr>
              <a:picLocks noChangeAspect="1"/>
            </p:cNvPicPr>
            <p:nvPr/>
          </p:nvPicPr>
          <p:blipFill>
            <a:blip r:embed="rId5">
              <a:grayscl/>
              <a:extLst>
                <a:ext uri="{BEBA8EAE-BF5A-486C-A8C5-ECC9F3942E4B}">
                  <a14:imgProps xmlns:a14="http://schemas.microsoft.com/office/drawing/2010/main">
                    <a14:imgLayer r:embed="rId6">
                      <a14:imgEffect>
                        <a14:brightnessContrast bright="10000"/>
                      </a14:imgEffect>
                      <a14:imgEffect>
                        <a14:saturation sat="66000"/>
                      </a14:imgEffect>
                    </a14:imgLayer>
                  </a14:imgProps>
                </a:ext>
              </a:extLst>
            </a:blip>
            <a:stretch>
              <a:fillRect/>
            </a:stretch>
          </p:blipFill>
          <p:spPr>
            <a:xfrm rot="5775678" flipV="1">
              <a:off x="5432051" y="-217699"/>
              <a:ext cx="1045099" cy="12464942"/>
            </a:xfrm>
            <a:prstGeom prst="rect">
              <a:avLst/>
            </a:prstGeom>
          </p:spPr>
        </p:pic>
      </p:grpSp>
      <p:pic>
        <p:nvPicPr>
          <p:cNvPr id="20" name="图片 19"/>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5000"/>
                    </a14:imgEffect>
                    <a14:imgEffect>
                      <a14:sharpenSoften amount="20000"/>
                    </a14:imgEffect>
                  </a14:imgLayer>
                </a14:imgProps>
              </a:ext>
            </a:extLst>
          </a:blip>
          <a:srcRect/>
          <a:stretch>
            <a:fillRect/>
          </a:stretch>
        </p:blipFill>
        <p:spPr>
          <a:xfrm>
            <a:off x="10210268" y="1097827"/>
            <a:ext cx="1996236" cy="5807665"/>
          </a:xfrm>
          <a:prstGeom prst="rect">
            <a:avLst/>
          </a:prstGeom>
        </p:spPr>
      </p:pic>
      <p:pic>
        <p:nvPicPr>
          <p:cNvPr id="23" name="图片 22"/>
          <p:cNvPicPr>
            <a:picLocks noChangeAspect="1"/>
          </p:cNvPicPr>
          <p:nvPr/>
        </p:nvPicPr>
        <p:blipFill rotWithShape="1">
          <a:blip r:embed="rId9">
            <a:extLst>
              <a:ext uri="{BEBA8EAE-BF5A-486C-A8C5-ECC9F3942E4B}">
                <a14:imgProps xmlns:a14="http://schemas.microsoft.com/office/drawing/2010/main">
                  <a14:imgLayer r:embed="rId8">
                    <a14:imgEffect>
                      <a14:brightnessContrast bright="5000"/>
                    </a14:imgEffect>
                    <a14:imgEffect>
                      <a14:sharpenSoften amount="25000"/>
                    </a14:imgEffect>
                  </a14:imgLayer>
                </a14:imgProps>
              </a:ext>
            </a:extLst>
          </a:blip>
          <a:srcRect/>
          <a:stretch>
            <a:fillRect/>
          </a:stretch>
        </p:blipFill>
        <p:spPr>
          <a:xfrm flipH="1">
            <a:off x="-59956" y="1688628"/>
            <a:ext cx="2243695" cy="5216864"/>
          </a:xfrm>
          <a:prstGeom prst="rect">
            <a:avLst/>
          </a:prstGeom>
        </p:spPr>
      </p:pic>
      <p:pic>
        <p:nvPicPr>
          <p:cNvPr id="21" name="图片 20"/>
          <p:cNvPicPr>
            <a:picLocks noChangeAspect="1"/>
          </p:cNvPicPr>
          <p:nvPr/>
        </p:nvPicPr>
        <p:blipFill rotWithShape="1">
          <a:blip r:embed="rId10">
            <a:extLst>
              <a:ext uri="{BEBA8EAE-BF5A-486C-A8C5-ECC9F3942E4B}">
                <a14:imgProps xmlns:a14="http://schemas.microsoft.com/office/drawing/2010/main">
                  <a14:imgLayer r:embed="rId8">
                    <a14:imgEffect>
                      <a14:brightnessContrast bright="5000"/>
                    </a14:imgEffect>
                    <a14:imgEffect>
                      <a14:sharpenSoften amount="25000"/>
                    </a14:imgEffect>
                  </a14:imgLayer>
                </a14:imgProps>
              </a:ext>
            </a:extLst>
          </a:blip>
          <a:srcRect t="-2086"/>
          <a:stretch>
            <a:fillRect/>
          </a:stretch>
        </p:blipFill>
        <p:spPr>
          <a:xfrm flipH="1">
            <a:off x="241430" y="3909285"/>
            <a:ext cx="2013183" cy="2978476"/>
          </a:xfrm>
          <a:prstGeom prst="rect">
            <a:avLst/>
          </a:prstGeom>
        </p:spPr>
      </p:pic>
      <p:pic>
        <p:nvPicPr>
          <p:cNvPr id="7" name="图片 6"/>
          <p:cNvPicPr>
            <a:picLocks noChangeAspect="1"/>
          </p:cNvPicPr>
          <p:nvPr/>
        </p:nvPicPr>
        <p:blipFill rotWithShape="1">
          <a:blip r:embed="rId11">
            <a:extLst>
              <a:ext uri="{BEBA8EAE-BF5A-486C-A8C5-ECC9F3942E4B}">
                <a14:imgProps xmlns:a14="http://schemas.microsoft.com/office/drawing/2010/main">
                  <a14:imgLayer r:embed="rId12">
                    <a14:imgEffect>
                      <a14:colorTemperature colorTemp="53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a:off x="-41926" y="-3771"/>
            <a:ext cx="2114628" cy="2046956"/>
          </a:xfrm>
          <a:prstGeom prst="rect">
            <a:avLst/>
          </a:prstGeom>
        </p:spPr>
      </p:pic>
      <p:pic>
        <p:nvPicPr>
          <p:cNvPr id="8" name="图片 7"/>
          <p:cNvPicPr>
            <a:picLocks noChangeAspect="1"/>
          </p:cNvPicPr>
          <p:nvPr/>
        </p:nvPicPr>
        <p:blipFill rotWithShape="1">
          <a:blip r:embed="rId11">
            <a:extLst>
              <a:ext uri="{BEBA8EAE-BF5A-486C-A8C5-ECC9F3942E4B}">
                <a14:imgProps xmlns:a14="http://schemas.microsoft.com/office/drawing/2010/main">
                  <a14:imgLayer r:embed="rId12">
                    <a14:imgEffect>
                      <a14:colorTemperature colorTemp="53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flipH="1">
            <a:off x="10109819" y="5212"/>
            <a:ext cx="2114628" cy="2046956"/>
          </a:xfrm>
          <a:prstGeom prst="rect">
            <a:avLst/>
          </a:prstGeom>
        </p:spPr>
      </p:pic>
      <p:graphicFrame>
        <p:nvGraphicFramePr>
          <p:cNvPr id="9" name="表格 8"/>
          <p:cNvGraphicFramePr/>
          <p:nvPr>
            <p:custDataLst>
              <p:tags r:id="rId13"/>
            </p:custDataLst>
          </p:nvPr>
        </p:nvGraphicFramePr>
        <p:xfrm>
          <a:off x="1726565" y="897255"/>
          <a:ext cx="6899910" cy="5270500"/>
        </p:xfrm>
        <a:graphic>
          <a:graphicData uri="http://schemas.openxmlformats.org/drawingml/2006/table">
            <a:tbl>
              <a:tblPr>
                <a:effectLst/>
                <a:tableStyleId>{5940675A-B579-460E-94D1-54222C63F5DA}</a:tableStyleId>
              </a:tblPr>
              <a:tblGrid>
                <a:gridCol w="1828165"/>
                <a:gridCol w="863600"/>
                <a:gridCol w="4208145"/>
              </a:tblGrid>
              <a:tr h="568960">
                <a:tc>
                  <a:txBody>
                    <a:bodyPr/>
                    <a:p>
                      <a:pPr algn="ctr">
                        <a:buNone/>
                      </a:pPr>
                      <a:r>
                        <a:rPr lang="en-US" sz="2400" b="1">
                          <a:solidFill>
                            <a:srgbClr val="000000"/>
                          </a:solidFill>
                          <a:latin typeface="黑体" panose="02010609060101010101" charset="-122"/>
                          <a:ea typeface="黑体" panose="02010609060101010101" charset="-122"/>
                          <a:cs typeface="宋体" panose="02010600030101010101" pitchFamily="2" charset="-122"/>
                        </a:rPr>
                        <a:t>语义连贯</a:t>
                      </a:r>
                      <a:endParaRPr lang="en-US" sz="2400" b="1">
                        <a:latin typeface="黑体" panose="02010609060101010101" charset="-122"/>
                        <a:ea typeface="黑体" panose="02010609060101010101" charset="-122"/>
                        <a:cs typeface="宋体" panose="02010600030101010101" pitchFamily="2" charset="-122"/>
                      </a:endParaRPr>
                    </a:p>
                    <a:p>
                      <a:pPr algn="ctr">
                        <a:buNone/>
                      </a:pPr>
                      <a:r>
                        <a:rPr lang="en-US" sz="2400" b="1">
                          <a:solidFill>
                            <a:srgbClr val="000000"/>
                          </a:solidFill>
                          <a:latin typeface="黑体" panose="02010609060101010101" charset="-122"/>
                          <a:ea typeface="黑体" panose="02010609060101010101" charset="-122"/>
                          <a:cs typeface="宋体" panose="02010600030101010101" pitchFamily="2" charset="-122"/>
                        </a:rPr>
                        <a:t>方式</a:t>
                      </a:r>
                      <a:endParaRPr lang="en-US" altLang="en-US" sz="2400" b="1">
                        <a:solidFill>
                          <a:srgbClr val="000000"/>
                        </a:solidFill>
                        <a:latin typeface="黑体" panose="02010609060101010101" charset="-122"/>
                        <a:ea typeface="黑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2400" b="1">
                          <a:solidFill>
                            <a:srgbClr val="000000"/>
                          </a:solidFill>
                          <a:latin typeface="黑体" panose="02010609060101010101" charset="-122"/>
                          <a:ea typeface="黑体" panose="02010609060101010101" charset="-122"/>
                          <a:cs typeface="宋体" panose="02010600030101010101" pitchFamily="2" charset="-122"/>
                        </a:rPr>
                        <a:t>标记符号</a:t>
                      </a:r>
                      <a:endParaRPr lang="en-US" altLang="en-US" sz="2400" b="1">
                        <a:solidFill>
                          <a:srgbClr val="000000"/>
                        </a:solidFill>
                        <a:latin typeface="黑体" panose="02010609060101010101" charset="-122"/>
                        <a:ea typeface="黑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2400" b="1">
                          <a:solidFill>
                            <a:srgbClr val="000000"/>
                          </a:solidFill>
                          <a:latin typeface="黑体" panose="02010609060101010101" charset="-122"/>
                          <a:ea typeface="黑体" panose="02010609060101010101" charset="-122"/>
                          <a:cs typeface="宋体" panose="02010600030101010101" pitchFamily="2" charset="-122"/>
                        </a:rPr>
                        <a:t>在续文中的协同效应</a:t>
                      </a:r>
                      <a:endParaRPr lang="en-US" altLang="en-US" sz="2400" b="1">
                        <a:solidFill>
                          <a:srgbClr val="000000"/>
                        </a:solidFill>
                        <a:latin typeface="黑体" panose="02010609060101010101" charset="-122"/>
                        <a:ea typeface="黑体" panose="02010609060101010101"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37870">
                <a:tc>
                  <a:txBody>
                    <a:bodyPr/>
                    <a:p>
                      <a:pPr algn="ctr">
                        <a:buNone/>
                      </a:pPr>
                      <a:r>
                        <a:rPr lang="en-US" sz="2400" b="1">
                          <a:solidFill>
                            <a:srgbClr val="000000"/>
                          </a:solidFill>
                          <a:latin typeface="黑体" panose="02010609060101010101" charset="-122"/>
                          <a:ea typeface="黑体" panose="02010609060101010101" charset="-122"/>
                          <a:cs typeface="黑体" panose="02010609060101010101" charset="-122"/>
                        </a:rPr>
                        <a:t>1.在续文中</a:t>
                      </a:r>
                      <a:r>
                        <a:rPr lang="en-US" sz="2400" b="1">
                          <a:solidFill>
                            <a:srgbClr val="C00000"/>
                          </a:solidFill>
                          <a:latin typeface="黑体" panose="02010609060101010101" charset="-122"/>
                          <a:ea typeface="黑体" panose="02010609060101010101" charset="-122"/>
                          <a:cs typeface="黑体" panose="02010609060101010101" charset="-122"/>
                        </a:rPr>
                        <a:t>同词复现</a:t>
                      </a:r>
                      <a:endParaRPr lang="en-US" altLang="en-US" sz="2400" b="1">
                        <a:solidFill>
                          <a:srgbClr val="C00000"/>
                        </a:solidFill>
                        <a:latin typeface="黑体" panose="02010609060101010101" charset="-122"/>
                        <a:ea typeface="黑体" panose="02010609060101010101" charset="-122"/>
                        <a:cs typeface="黑体"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2400" b="1">
                          <a:solidFill>
                            <a:srgbClr val="000000"/>
                          </a:solidFill>
                          <a:latin typeface="黑体" panose="02010609060101010101" charset="-122"/>
                          <a:ea typeface="黑体" panose="02010609060101010101" charset="-122"/>
                          <a:cs typeface="宋体" panose="02010600030101010101" pitchFamily="2" charset="-122"/>
                        </a:rPr>
                        <a:t>↓</a:t>
                      </a:r>
                      <a:endParaRPr lang="en-US" altLang="en-US" sz="2400" b="1">
                        <a:solidFill>
                          <a:srgbClr val="000000"/>
                        </a:solidFill>
                        <a:latin typeface="黑体" panose="02010609060101010101" charset="-122"/>
                        <a:ea typeface="黑体" panose="02010609060101010101"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2000" b="1">
                          <a:solidFill>
                            <a:srgbClr val="000000"/>
                          </a:solidFill>
                          <a:latin typeface="黑体" panose="02010609060101010101" charset="-122"/>
                          <a:ea typeface="黑体" panose="02010609060101010101" charset="-122"/>
                          <a:cs typeface="宋体" panose="02010600030101010101" pitchFamily="2" charset="-122"/>
                        </a:rPr>
                        <a:t>时间、地点、人物、事件保持文本的</a:t>
                      </a:r>
                      <a:r>
                        <a:rPr lang="en-US" sz="2000" b="1">
                          <a:solidFill>
                            <a:srgbClr val="C00000"/>
                          </a:solidFill>
                          <a:latin typeface="黑体" panose="02010609060101010101" charset="-122"/>
                          <a:ea typeface="黑体" panose="02010609060101010101" charset="-122"/>
                          <a:cs typeface="宋体" panose="02010600030101010101" pitchFamily="2" charset="-122"/>
                        </a:rPr>
                        <a:t>稳定性和连续性</a:t>
                      </a:r>
                      <a:endParaRPr lang="en-US" altLang="en-US" sz="2000" b="1">
                        <a:solidFill>
                          <a:srgbClr val="C00000"/>
                        </a:solidFill>
                        <a:latin typeface="黑体" panose="02010609060101010101" charset="-122"/>
                        <a:ea typeface="黑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89610">
                <a:tc>
                  <a:txBody>
                    <a:bodyPr/>
                    <a:p>
                      <a:pPr algn="ctr">
                        <a:buNone/>
                      </a:pPr>
                      <a:r>
                        <a:rPr lang="en-US" sz="2400" b="1">
                          <a:solidFill>
                            <a:srgbClr val="000000"/>
                          </a:solidFill>
                          <a:latin typeface="黑体" panose="02010609060101010101" charset="-122"/>
                          <a:ea typeface="黑体" panose="02010609060101010101" charset="-122"/>
                          <a:cs typeface="黑体" panose="02010609060101010101" charset="-122"/>
                        </a:rPr>
                        <a:t>2.在续文中</a:t>
                      </a:r>
                      <a:r>
                        <a:rPr lang="en-US" sz="2400" b="1">
                          <a:solidFill>
                            <a:srgbClr val="C00000"/>
                          </a:solidFill>
                          <a:latin typeface="黑体" panose="02010609060101010101" charset="-122"/>
                          <a:ea typeface="黑体" panose="02010609060101010101" charset="-122"/>
                          <a:cs typeface="黑体" panose="02010609060101010101" charset="-122"/>
                        </a:rPr>
                        <a:t>同义复现</a:t>
                      </a:r>
                      <a:endParaRPr lang="en-US" altLang="en-US" sz="2400" b="1">
                        <a:solidFill>
                          <a:srgbClr val="C00000"/>
                        </a:solidFill>
                        <a:latin typeface="黑体" panose="02010609060101010101" charset="-122"/>
                        <a:ea typeface="黑体" panose="02010609060101010101" charset="-122"/>
                        <a:cs typeface="黑体"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2400" b="1">
                          <a:solidFill>
                            <a:srgbClr val="000000"/>
                          </a:solidFill>
                          <a:latin typeface="黑体" panose="02010609060101010101" charset="-122"/>
                          <a:ea typeface="黑体" panose="02010609060101010101" charset="-122"/>
                          <a:cs typeface="宋体" panose="02010600030101010101" pitchFamily="2" charset="-122"/>
                        </a:rPr>
                        <a:t>→</a:t>
                      </a:r>
                      <a:endParaRPr lang="en-US" altLang="en-US" sz="2400" b="1">
                        <a:solidFill>
                          <a:srgbClr val="000000"/>
                        </a:solidFill>
                        <a:latin typeface="黑体" panose="02010609060101010101" charset="-122"/>
                        <a:ea typeface="黑体" panose="02010609060101010101"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ClrTx/>
                        <a:buSzTx/>
                        <a:buNone/>
                      </a:pPr>
                      <a:r>
                        <a:rPr lang="en-US" sz="2000" b="1">
                          <a:solidFill>
                            <a:srgbClr val="000000"/>
                          </a:solidFill>
                          <a:latin typeface="黑体" panose="02010609060101010101" charset="-122"/>
                          <a:ea typeface="黑体" panose="02010609060101010101" charset="-122"/>
                          <a:cs typeface="宋体" panose="02010600030101010101" pitchFamily="2" charset="-122"/>
                        </a:rPr>
                        <a:t>保持所用</a:t>
                      </a:r>
                      <a:r>
                        <a:rPr lang="en-US" sz="2000" b="1">
                          <a:solidFill>
                            <a:srgbClr val="C00000"/>
                          </a:solidFill>
                          <a:latin typeface="黑体" panose="02010609060101010101" charset="-122"/>
                          <a:ea typeface="黑体" panose="02010609060101010101" charset="-122"/>
                          <a:cs typeface="宋体" panose="02010600030101010101" pitchFamily="2" charset="-122"/>
                        </a:rPr>
                        <a:t>词语的变化性和意义的连贯性</a:t>
                      </a:r>
                      <a:endParaRPr lang="en-US" sz="2000" b="1">
                        <a:solidFill>
                          <a:srgbClr val="C00000"/>
                        </a:solidFill>
                        <a:latin typeface="黑体" panose="02010609060101010101" charset="-122"/>
                        <a:ea typeface="黑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48360">
                <a:tc>
                  <a:txBody>
                    <a:bodyPr/>
                    <a:p>
                      <a:pPr algn="ctr">
                        <a:buNone/>
                      </a:pPr>
                      <a:r>
                        <a:rPr lang="en-US" sz="2400" b="1">
                          <a:solidFill>
                            <a:srgbClr val="000000"/>
                          </a:solidFill>
                          <a:latin typeface="黑体" panose="02010609060101010101" charset="-122"/>
                          <a:ea typeface="黑体" panose="02010609060101010101" charset="-122"/>
                          <a:cs typeface="黑体" panose="02010609060101010101" charset="-122"/>
                        </a:rPr>
                        <a:t>3.在续文中</a:t>
                      </a:r>
                      <a:r>
                        <a:rPr lang="en-US" sz="2400" b="1">
                          <a:solidFill>
                            <a:srgbClr val="C00000"/>
                          </a:solidFill>
                          <a:latin typeface="黑体" panose="02010609060101010101" charset="-122"/>
                          <a:ea typeface="黑体" panose="02010609060101010101" charset="-122"/>
                          <a:cs typeface="黑体" panose="02010609060101010101" charset="-122"/>
                        </a:rPr>
                        <a:t>反义复现</a:t>
                      </a:r>
                      <a:endParaRPr lang="en-US" altLang="en-US" sz="2400" b="1">
                        <a:solidFill>
                          <a:srgbClr val="C00000"/>
                        </a:solidFill>
                        <a:latin typeface="黑体" panose="02010609060101010101" charset="-122"/>
                        <a:ea typeface="黑体" panose="02010609060101010101" charset="-122"/>
                        <a:cs typeface="黑体"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2400" b="1">
                          <a:solidFill>
                            <a:srgbClr val="000000"/>
                          </a:solidFill>
                          <a:latin typeface="黑体" panose="02010609060101010101" charset="-122"/>
                          <a:ea typeface="黑体" panose="02010609060101010101" charset="-122"/>
                          <a:cs typeface="宋体" panose="02010600030101010101" pitchFamily="2" charset="-122"/>
                        </a:rPr>
                        <a:t>←</a:t>
                      </a:r>
                      <a:endParaRPr lang="en-US" altLang="en-US" sz="2400" b="1">
                        <a:solidFill>
                          <a:srgbClr val="000000"/>
                        </a:solidFill>
                        <a:latin typeface="黑体" panose="02010609060101010101" charset="-122"/>
                        <a:ea typeface="黑体" panose="02010609060101010101"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ClrTx/>
                        <a:buSzTx/>
                        <a:buNone/>
                      </a:pPr>
                      <a:r>
                        <a:rPr lang="en-US" sz="2000" b="1">
                          <a:solidFill>
                            <a:srgbClr val="000000"/>
                          </a:solidFill>
                          <a:latin typeface="黑体" panose="02010609060101010101" charset="-122"/>
                          <a:ea typeface="黑体" panose="02010609060101010101" charset="-122"/>
                          <a:cs typeface="宋体" panose="02010600030101010101" pitchFamily="2" charset="-122"/>
                        </a:rPr>
                        <a:t>反义互补的词汇衔接有助于</a:t>
                      </a:r>
                      <a:r>
                        <a:rPr lang="en-US" sz="2000" b="1">
                          <a:solidFill>
                            <a:srgbClr val="C00000"/>
                          </a:solidFill>
                          <a:latin typeface="黑体" panose="02010609060101010101" charset="-122"/>
                          <a:ea typeface="黑体" panose="02010609060101010101" charset="-122"/>
                          <a:cs typeface="宋体" panose="02010600030101010101" pitchFamily="2" charset="-122"/>
                        </a:rPr>
                        <a:t>合理地激化冲突和化解矛盾</a:t>
                      </a:r>
                      <a:endParaRPr lang="en-US" sz="2000" b="1">
                        <a:solidFill>
                          <a:srgbClr val="C00000"/>
                        </a:solidFill>
                        <a:latin typeface="黑体" panose="02010609060101010101" charset="-122"/>
                        <a:ea typeface="黑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332230">
                <a:tc>
                  <a:txBody>
                    <a:bodyPr/>
                    <a:p>
                      <a:pPr algn="ctr">
                        <a:buNone/>
                      </a:pPr>
                      <a:r>
                        <a:rPr lang="en-US" sz="2400" b="1">
                          <a:solidFill>
                            <a:srgbClr val="000000"/>
                          </a:solidFill>
                          <a:latin typeface="黑体" panose="02010609060101010101" charset="-122"/>
                          <a:ea typeface="黑体" panose="02010609060101010101" charset="-122"/>
                          <a:cs typeface="黑体" panose="02010609060101010101" charset="-122"/>
                        </a:rPr>
                        <a:t>4.在续文中</a:t>
                      </a:r>
                      <a:r>
                        <a:rPr lang="en-US" sz="2400" b="1">
                          <a:solidFill>
                            <a:srgbClr val="C00000"/>
                          </a:solidFill>
                          <a:latin typeface="黑体" panose="02010609060101010101" charset="-122"/>
                          <a:ea typeface="黑体" panose="02010609060101010101" charset="-122"/>
                          <a:cs typeface="黑体" panose="02010609060101010101" charset="-122"/>
                        </a:rPr>
                        <a:t>语义扩展</a:t>
                      </a:r>
                      <a:endParaRPr lang="en-US" altLang="en-US" sz="2400" b="1">
                        <a:solidFill>
                          <a:srgbClr val="C00000"/>
                        </a:solidFill>
                        <a:latin typeface="黑体" panose="02010609060101010101" charset="-122"/>
                        <a:ea typeface="黑体" panose="02010609060101010101" charset="-122"/>
                        <a:cs typeface="黑体"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2400" b="1">
                          <a:solidFill>
                            <a:srgbClr val="000000"/>
                          </a:solidFill>
                          <a:latin typeface="黑体" panose="02010609060101010101" charset="-122"/>
                          <a:ea typeface="黑体" panose="02010609060101010101" charset="-122"/>
                          <a:cs typeface="宋体" panose="02010600030101010101" pitchFamily="2" charset="-122"/>
                        </a:rPr>
                        <a:t>→→</a:t>
                      </a:r>
                      <a:endParaRPr lang="en-US" altLang="en-US" sz="2400" b="1">
                        <a:solidFill>
                          <a:srgbClr val="000000"/>
                        </a:solidFill>
                        <a:latin typeface="黑体" panose="02010609060101010101" charset="-122"/>
                        <a:ea typeface="黑体" panose="02010609060101010101"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2000" b="1">
                          <a:solidFill>
                            <a:srgbClr val="000000"/>
                          </a:solidFill>
                          <a:latin typeface="黑体" panose="02010609060101010101" charset="-122"/>
                          <a:ea typeface="黑体" panose="02010609060101010101" charset="-122"/>
                          <a:cs typeface="宋体" panose="02010600030101010101" pitchFamily="2" charset="-122"/>
                        </a:rPr>
                        <a:t>相关意义的词汇出现在同一语篇中，构成以</a:t>
                      </a:r>
                      <a:r>
                        <a:rPr lang="en-US" sz="2000" b="1">
                          <a:solidFill>
                            <a:srgbClr val="C00000"/>
                          </a:solidFill>
                          <a:latin typeface="黑体" panose="02010609060101010101" charset="-122"/>
                          <a:ea typeface="黑体" panose="02010609060101010101" charset="-122"/>
                          <a:cs typeface="宋体" panose="02010600030101010101" pitchFamily="2" charset="-122"/>
                        </a:rPr>
                        <a:t>某一话题为中心的</a:t>
                      </a:r>
                      <a:r>
                        <a:rPr lang="en-US" sz="2000" b="1" u="sng">
                          <a:solidFill>
                            <a:srgbClr val="C00000"/>
                          </a:solidFill>
                          <a:latin typeface="黑体" panose="02010609060101010101" charset="-122"/>
                          <a:ea typeface="黑体" panose="02010609060101010101" charset="-122"/>
                          <a:cs typeface="宋体" panose="02010600030101010101" pitchFamily="2" charset="-122"/>
                        </a:rPr>
                        <a:t>词汇链</a:t>
                      </a:r>
                      <a:r>
                        <a:rPr lang="en-US" sz="2000" b="1">
                          <a:solidFill>
                            <a:srgbClr val="000000"/>
                          </a:solidFill>
                          <a:latin typeface="黑体" panose="02010609060101010101" charset="-122"/>
                          <a:ea typeface="黑体" panose="02010609060101010101" charset="-122"/>
                          <a:cs typeface="宋体" panose="02010600030101010101" pitchFamily="2" charset="-122"/>
                        </a:rPr>
                        <a:t>，确保整个故事</a:t>
                      </a:r>
                      <a:r>
                        <a:rPr lang="en-US" sz="2000" b="1">
                          <a:solidFill>
                            <a:srgbClr val="C00000"/>
                          </a:solidFill>
                          <a:latin typeface="黑体" panose="02010609060101010101" charset="-122"/>
                          <a:ea typeface="黑体" panose="02010609060101010101" charset="-122"/>
                          <a:cs typeface="宋体" panose="02010600030101010101" pitchFamily="2" charset="-122"/>
                        </a:rPr>
                        <a:t>情节发展的一致性、延续性和语篇的连贯性</a:t>
                      </a:r>
                      <a:r>
                        <a:rPr lang="en-US" sz="2000" b="1">
                          <a:solidFill>
                            <a:srgbClr val="000000"/>
                          </a:solidFill>
                          <a:latin typeface="黑体" panose="02010609060101010101" charset="-122"/>
                          <a:ea typeface="黑体" panose="02010609060101010101" charset="-122"/>
                          <a:cs typeface="宋体" panose="02010600030101010101" pitchFamily="2" charset="-122"/>
                        </a:rPr>
                        <a:t>。</a:t>
                      </a:r>
                      <a:endParaRPr lang="en-US" altLang="en-US" sz="2000" b="1">
                        <a:solidFill>
                          <a:srgbClr val="000000"/>
                        </a:solidFill>
                        <a:latin typeface="黑体" panose="02010609060101010101" charset="-122"/>
                        <a:ea typeface="黑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89000">
                <a:tc>
                  <a:txBody>
                    <a:bodyPr/>
                    <a:p>
                      <a:pPr algn="ctr">
                        <a:buNone/>
                      </a:pPr>
                      <a:r>
                        <a:rPr lang="en-US" sz="2400" b="1">
                          <a:solidFill>
                            <a:srgbClr val="000000"/>
                          </a:solidFill>
                          <a:latin typeface="黑体" panose="02010609060101010101" charset="-122"/>
                          <a:ea typeface="黑体" panose="02010609060101010101" charset="-122"/>
                          <a:cs typeface="黑体" panose="02010609060101010101" charset="-122"/>
                        </a:rPr>
                        <a:t>5.在续文中</a:t>
                      </a:r>
                      <a:r>
                        <a:rPr lang="en-US" sz="2400" b="1">
                          <a:solidFill>
                            <a:srgbClr val="C00000"/>
                          </a:solidFill>
                          <a:latin typeface="黑体" panose="02010609060101010101" charset="-122"/>
                          <a:ea typeface="黑体" panose="02010609060101010101" charset="-122"/>
                          <a:cs typeface="黑体" panose="02010609060101010101" charset="-122"/>
                        </a:rPr>
                        <a:t>意义升华</a:t>
                      </a:r>
                      <a:endParaRPr lang="en-US" altLang="en-US" sz="2400" b="1">
                        <a:solidFill>
                          <a:srgbClr val="C00000"/>
                        </a:solidFill>
                        <a:latin typeface="黑体" panose="02010609060101010101" charset="-122"/>
                        <a:ea typeface="黑体" panose="02010609060101010101" charset="-122"/>
                        <a:cs typeface="黑体" panose="02010609060101010101"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2400" b="1">
                          <a:solidFill>
                            <a:srgbClr val="000000"/>
                          </a:solidFill>
                          <a:latin typeface="黑体" panose="02010609060101010101" charset="-122"/>
                          <a:ea typeface="黑体" panose="02010609060101010101" charset="-122"/>
                          <a:cs typeface="宋体" panose="02010600030101010101" pitchFamily="2" charset="-122"/>
                        </a:rPr>
                        <a:t>↑</a:t>
                      </a:r>
                      <a:endParaRPr lang="en-US" altLang="en-US" sz="2400" b="1">
                        <a:solidFill>
                          <a:srgbClr val="000000"/>
                        </a:solidFill>
                        <a:latin typeface="黑体" panose="02010609060101010101" charset="-122"/>
                        <a:ea typeface="黑体" panose="02010609060101010101"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sz="2000" b="1">
                          <a:solidFill>
                            <a:srgbClr val="000000"/>
                          </a:solidFill>
                          <a:latin typeface="黑体" panose="02010609060101010101" charset="-122"/>
                          <a:ea typeface="黑体" panose="02010609060101010101" charset="-122"/>
                          <a:cs typeface="黑体" panose="02010609060101010101" charset="-122"/>
                        </a:rPr>
                        <a:t>主题词复现，</a:t>
                      </a:r>
                      <a:r>
                        <a:rPr lang="en-US" sz="2000" b="1">
                          <a:solidFill>
                            <a:srgbClr val="C00000"/>
                          </a:solidFill>
                          <a:latin typeface="黑体" panose="02010609060101010101" charset="-122"/>
                          <a:ea typeface="黑体" panose="02010609060101010101" charset="-122"/>
                          <a:cs typeface="宋体" panose="02010600030101010101" pitchFamily="2" charset="-122"/>
                        </a:rPr>
                        <a:t>赋予新义（延伸和增强语义，激活联想，升华主题） </a:t>
                      </a:r>
                      <a:endParaRPr lang="en-US" sz="2000" b="1">
                        <a:solidFill>
                          <a:srgbClr val="C00000"/>
                        </a:solidFill>
                        <a:latin typeface="黑体" panose="02010609060101010101" charset="-122"/>
                        <a:ea typeface="黑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26" name="图片 25"/>
          <p:cNvPicPr>
            <a:picLocks noChangeAspect="1"/>
          </p:cNvPicPr>
          <p:nvPr>
            <p:custDataLst>
              <p:tags r:id="rId14"/>
            </p:custDataLst>
          </p:nvPr>
        </p:nvPicPr>
        <p:blipFill>
          <a:blip r:embed="rId15"/>
          <a:stretch>
            <a:fillRect/>
          </a:stretch>
        </p:blipFill>
        <p:spPr>
          <a:xfrm>
            <a:off x="8626475" y="3643630"/>
            <a:ext cx="3674745" cy="3072765"/>
          </a:xfrm>
          <a:prstGeom prst="rect">
            <a:avLst/>
          </a:prstGeom>
        </p:spPr>
      </p:pic>
      <p:sp>
        <p:nvSpPr>
          <p:cNvPr id="25" name="文本框 24"/>
          <p:cNvSpPr txBox="1"/>
          <p:nvPr/>
        </p:nvSpPr>
        <p:spPr>
          <a:xfrm rot="19500000">
            <a:off x="8274050" y="4379595"/>
            <a:ext cx="3698875" cy="521970"/>
          </a:xfrm>
          <a:prstGeom prst="rect">
            <a:avLst/>
          </a:prstGeom>
          <a:noFill/>
        </p:spPr>
        <p:txBody>
          <a:bodyPr wrap="square" rtlCol="0">
            <a:spAutoFit/>
          </a:bodyPr>
          <a:p>
            <a:r>
              <a:rPr lang="zh-CN" altLang="en-US" sz="2800" b="1">
                <a:solidFill>
                  <a:srgbClr val="C00000"/>
                </a:solidFill>
                <a:latin typeface="微软雅黑" panose="020B0503020204020204" charset="-122"/>
                <a:ea typeface="微软雅黑" panose="020B0503020204020204" charset="-122"/>
              </a:rPr>
              <a:t>语义连贯标词扩展法</a:t>
            </a:r>
            <a:endParaRPr lang="zh-CN" altLang="en-US" sz="2800" b="1">
              <a:solidFill>
                <a:srgbClr val="C00000"/>
              </a:solidFill>
              <a:latin typeface="微软雅黑" panose="020B0503020204020204" charset="-122"/>
              <a:ea typeface="微软雅黑" panose="020B0503020204020204" charset="-122"/>
            </a:endParaRPr>
          </a:p>
        </p:txBody>
      </p:sp>
      <p:grpSp>
        <p:nvGrpSpPr>
          <p:cNvPr id="114" name="组合 113"/>
          <p:cNvGrpSpPr/>
          <p:nvPr/>
        </p:nvGrpSpPr>
        <p:grpSpPr>
          <a:xfrm flipH="1">
            <a:off x="3241555" y="25836"/>
            <a:ext cx="1197969" cy="649662"/>
            <a:chOff x="-38237" y="-22840"/>
            <a:chExt cx="3194759" cy="1996019"/>
          </a:xfrm>
        </p:grpSpPr>
        <p:pic>
          <p:nvPicPr>
            <p:cNvPr id="115" name="图片 114"/>
            <p:cNvPicPr>
              <a:picLocks noChangeAspect="1"/>
            </p:cNvPicPr>
            <p:nvPr/>
          </p:nvPicPr>
          <p:blipFill>
            <a:blip r:embed="rId16"/>
            <a:stretch>
              <a:fillRect/>
            </a:stretch>
          </p:blipFill>
          <p:spPr>
            <a:xfrm rot="5400000" flipV="1">
              <a:off x="570486" y="-612858"/>
              <a:ext cx="1977314" cy="3194759"/>
            </a:xfrm>
            <a:prstGeom prst="rect">
              <a:avLst/>
            </a:prstGeom>
          </p:spPr>
        </p:pic>
        <p:pic>
          <p:nvPicPr>
            <p:cNvPr id="27" name="图片 26"/>
            <p:cNvPicPr>
              <a:picLocks noChangeAspect="1"/>
            </p:cNvPicPr>
            <p:nvPr/>
          </p:nvPicPr>
          <p:blipFill rotWithShape="1">
            <a:blip r:embed="rId17"/>
            <a:srcRect/>
            <a:stretch>
              <a:fillRect/>
            </a:stretch>
          </p:blipFill>
          <p:spPr>
            <a:xfrm rot="16200000" flipH="1" flipV="1">
              <a:off x="1177979" y="-604279"/>
              <a:ext cx="1258919" cy="2421798"/>
            </a:xfrm>
            <a:prstGeom prst="rect">
              <a:avLst/>
            </a:prstGeom>
          </p:spPr>
        </p:pic>
      </p:grpSp>
      <p:pic>
        <p:nvPicPr>
          <p:cNvPr id="38" name="图片 37"/>
          <p:cNvPicPr>
            <a:picLocks noChangeAspect="1"/>
          </p:cNvPicPr>
          <p:nvPr/>
        </p:nvPicPr>
        <p:blipFill>
          <a:blip r:embed="rId18"/>
          <a:stretch>
            <a:fillRect/>
          </a:stretch>
        </p:blipFill>
        <p:spPr>
          <a:xfrm rot="19147129" flipH="1" flipV="1">
            <a:off x="1119611" y="-63477"/>
            <a:ext cx="583905" cy="602327"/>
          </a:xfrm>
          <a:prstGeom prst="rect">
            <a:avLst/>
          </a:prstGeom>
        </p:spPr>
      </p:pic>
      <p:grpSp>
        <p:nvGrpSpPr>
          <p:cNvPr id="108" name="组合 107"/>
          <p:cNvGrpSpPr/>
          <p:nvPr/>
        </p:nvGrpSpPr>
        <p:grpSpPr>
          <a:xfrm>
            <a:off x="5854890" y="29544"/>
            <a:ext cx="1362942" cy="910359"/>
            <a:chOff x="-38237" y="-22840"/>
            <a:chExt cx="3194759" cy="1996019"/>
          </a:xfrm>
        </p:grpSpPr>
        <p:pic>
          <p:nvPicPr>
            <p:cNvPr id="109" name="图片 108"/>
            <p:cNvPicPr>
              <a:picLocks noChangeAspect="1"/>
            </p:cNvPicPr>
            <p:nvPr/>
          </p:nvPicPr>
          <p:blipFill>
            <a:blip r:embed="rId19"/>
            <a:stretch>
              <a:fillRect/>
            </a:stretch>
          </p:blipFill>
          <p:spPr>
            <a:xfrm rot="5400000" flipV="1">
              <a:off x="570486" y="-612858"/>
              <a:ext cx="1977314" cy="3194759"/>
            </a:xfrm>
            <a:prstGeom prst="rect">
              <a:avLst/>
            </a:prstGeom>
          </p:spPr>
        </p:pic>
        <p:pic>
          <p:nvPicPr>
            <p:cNvPr id="110" name="图片 109"/>
            <p:cNvPicPr>
              <a:picLocks noChangeAspect="1"/>
            </p:cNvPicPr>
            <p:nvPr/>
          </p:nvPicPr>
          <p:blipFill rotWithShape="1">
            <a:blip r:embed="rId20"/>
            <a:srcRect/>
            <a:stretch>
              <a:fillRect/>
            </a:stretch>
          </p:blipFill>
          <p:spPr>
            <a:xfrm rot="16200000" flipH="1" flipV="1">
              <a:off x="1177979" y="-604279"/>
              <a:ext cx="1258919" cy="2421798"/>
            </a:xfrm>
            <a:prstGeom prst="rect">
              <a:avLst/>
            </a:prstGeom>
          </p:spPr>
        </p:pic>
      </p:grpSp>
      <p:grpSp>
        <p:nvGrpSpPr>
          <p:cNvPr id="111" name="组合 110"/>
          <p:cNvGrpSpPr/>
          <p:nvPr/>
        </p:nvGrpSpPr>
        <p:grpSpPr>
          <a:xfrm>
            <a:off x="8150048" y="-12553"/>
            <a:ext cx="1197969" cy="649662"/>
            <a:chOff x="-38237" y="-22840"/>
            <a:chExt cx="3194759" cy="1996019"/>
          </a:xfrm>
        </p:grpSpPr>
        <p:pic>
          <p:nvPicPr>
            <p:cNvPr id="112" name="图片 111"/>
            <p:cNvPicPr>
              <a:picLocks noChangeAspect="1"/>
            </p:cNvPicPr>
            <p:nvPr/>
          </p:nvPicPr>
          <p:blipFill>
            <a:blip r:embed="rId16"/>
            <a:stretch>
              <a:fillRect/>
            </a:stretch>
          </p:blipFill>
          <p:spPr>
            <a:xfrm rot="5400000" flipV="1">
              <a:off x="570486" y="-612858"/>
              <a:ext cx="1977314" cy="3194759"/>
            </a:xfrm>
            <a:prstGeom prst="rect">
              <a:avLst/>
            </a:prstGeom>
          </p:spPr>
        </p:pic>
        <p:pic>
          <p:nvPicPr>
            <p:cNvPr id="113" name="图片 112"/>
            <p:cNvPicPr>
              <a:picLocks noChangeAspect="1"/>
            </p:cNvPicPr>
            <p:nvPr/>
          </p:nvPicPr>
          <p:blipFill rotWithShape="1">
            <a:blip r:embed="rId17"/>
            <a:srcRect/>
            <a:stretch>
              <a:fillRect/>
            </a:stretch>
          </p:blipFill>
          <p:spPr>
            <a:xfrm rot="16200000" flipH="1" flipV="1">
              <a:off x="1177979" y="-604279"/>
              <a:ext cx="1258919" cy="2421798"/>
            </a:xfrm>
            <a:prstGeom prst="rect">
              <a:avLst/>
            </a:prstGeom>
          </p:spPr>
        </p:pic>
      </p:grpSp>
      <p:pic>
        <p:nvPicPr>
          <p:cNvPr id="98" name="图片 97"/>
          <p:cNvPicPr>
            <a:picLocks noChangeAspect="1"/>
          </p:cNvPicPr>
          <p:nvPr/>
        </p:nvPicPr>
        <p:blipFill rotWithShape="1">
          <a:blip r:embed="rId21"/>
          <a:srcRect/>
          <a:stretch>
            <a:fillRect/>
          </a:stretch>
        </p:blipFill>
        <p:spPr>
          <a:xfrm flipH="1" flipV="1">
            <a:off x="4481392" y="11359"/>
            <a:ext cx="3882818" cy="910783"/>
          </a:xfrm>
          <a:prstGeom prst="rect">
            <a:avLst/>
          </a:prstGeom>
        </p:spPr>
      </p:pic>
      <p:pic>
        <p:nvPicPr>
          <p:cNvPr id="99" name="图片 98"/>
          <p:cNvPicPr>
            <a:picLocks noChangeAspect="1"/>
          </p:cNvPicPr>
          <p:nvPr/>
        </p:nvPicPr>
        <p:blipFill>
          <a:blip r:embed="rId22"/>
          <a:stretch>
            <a:fillRect/>
          </a:stretch>
        </p:blipFill>
        <p:spPr>
          <a:xfrm>
            <a:off x="7313524" y="-30281"/>
            <a:ext cx="541280" cy="542900"/>
          </a:xfrm>
          <a:prstGeom prst="rect">
            <a:avLst/>
          </a:prstGeom>
        </p:spPr>
      </p:pic>
      <p:grpSp>
        <p:nvGrpSpPr>
          <p:cNvPr id="105" name="组合 104"/>
          <p:cNvGrpSpPr/>
          <p:nvPr/>
        </p:nvGrpSpPr>
        <p:grpSpPr>
          <a:xfrm flipH="1">
            <a:off x="4160392" y="-11719"/>
            <a:ext cx="1197969" cy="649662"/>
            <a:chOff x="-38237" y="-22840"/>
            <a:chExt cx="3194759" cy="1996019"/>
          </a:xfrm>
        </p:grpSpPr>
        <p:pic>
          <p:nvPicPr>
            <p:cNvPr id="28" name="图片 27"/>
            <p:cNvPicPr>
              <a:picLocks noChangeAspect="1"/>
            </p:cNvPicPr>
            <p:nvPr/>
          </p:nvPicPr>
          <p:blipFill>
            <a:blip r:embed="rId16"/>
            <a:stretch>
              <a:fillRect/>
            </a:stretch>
          </p:blipFill>
          <p:spPr>
            <a:xfrm rot="5400000" flipV="1">
              <a:off x="570486" y="-612858"/>
              <a:ext cx="1977314" cy="3194759"/>
            </a:xfrm>
            <a:prstGeom prst="rect">
              <a:avLst/>
            </a:prstGeom>
          </p:spPr>
        </p:pic>
        <p:pic>
          <p:nvPicPr>
            <p:cNvPr id="107" name="图片 106"/>
            <p:cNvPicPr>
              <a:picLocks noChangeAspect="1"/>
            </p:cNvPicPr>
            <p:nvPr/>
          </p:nvPicPr>
          <p:blipFill rotWithShape="1">
            <a:blip r:embed="rId17"/>
            <a:srcRect/>
            <a:stretch>
              <a:fillRect/>
            </a:stretch>
          </p:blipFill>
          <p:spPr>
            <a:xfrm rot="16200000" flipH="1" flipV="1">
              <a:off x="1177979" y="-604279"/>
              <a:ext cx="1258919" cy="2421798"/>
            </a:xfrm>
            <a:prstGeom prst="rect">
              <a:avLst/>
            </a:prstGeom>
          </p:spPr>
        </p:pic>
      </p:grpSp>
      <p:sp>
        <p:nvSpPr>
          <p:cNvPr id="29" name="出自【趣你的PPT】(微信:qunideppt)：最优质的PPT资源库"/>
          <p:cNvSpPr txBox="1"/>
          <p:nvPr>
            <p:custDataLst>
              <p:tags r:id="rId23"/>
            </p:custDataLst>
          </p:nvPr>
        </p:nvSpPr>
        <p:spPr>
          <a:xfrm>
            <a:off x="1140460" y="134620"/>
            <a:ext cx="9156065" cy="542290"/>
          </a:xfrm>
          <a:prstGeom prst="rect">
            <a:avLst/>
          </a:prstGeom>
          <a:solidFill>
            <a:schemeClr val="bg1">
              <a:alpha val="73000"/>
            </a:schemeClr>
          </a:solidFill>
        </p:spPr>
        <p:txBody>
          <a:bodyPr wrap="square" rtlCol="0">
            <a:noAutofit/>
          </a:bodyPr>
          <a:p>
            <a:pPr fontAlgn="ctr">
              <a:lnSpc>
                <a:spcPct val="110000"/>
              </a:lnSpc>
            </a:pPr>
            <a:r>
              <a:rPr lang="zh-CN" altLang="en-US" sz="2400" b="1" dirty="0">
                <a:solidFill>
                  <a:srgbClr val="0070C0"/>
                </a:solidFill>
                <a:latin typeface="微软雅黑" panose="020B0503020204020204" charset="-122"/>
                <a:ea typeface="微软雅黑" panose="020B0503020204020204" charset="-122"/>
              </a:rPr>
              <a:t>读后续写思维模式路径优化——</a:t>
            </a:r>
            <a:r>
              <a:rPr lang="en-US" altLang="zh-CN" sz="2400" b="1" dirty="0">
                <a:solidFill>
                  <a:srgbClr val="0070C0"/>
                </a:solidFill>
                <a:latin typeface="微软雅黑" panose="020B0503020204020204" charset="-122"/>
                <a:ea typeface="微软雅黑" panose="020B0503020204020204" charset="-122"/>
              </a:rPr>
              <a:t> </a:t>
            </a:r>
            <a:r>
              <a:rPr lang="zh-CN" altLang="en-US" sz="2400" b="1" dirty="0">
                <a:solidFill>
                  <a:srgbClr val="0070C0"/>
                </a:solidFill>
                <a:latin typeface="微软雅黑" panose="020B0503020204020204" charset="-122"/>
                <a:ea typeface="微软雅黑" panose="020B0503020204020204" charset="-122"/>
              </a:rPr>
              <a:t>语义连贯标词扩展法</a:t>
            </a:r>
            <a:endParaRPr lang="zh-CN" altLang="en-US" sz="2400" b="1" dirty="0">
              <a:solidFill>
                <a:srgbClr val="0070C0"/>
              </a:solidFill>
              <a:latin typeface="微软雅黑" panose="020B0503020204020204" charset="-122"/>
              <a:ea typeface="微软雅黑" panose="020B0503020204020204" charset="-122"/>
            </a:endParaRPr>
          </a:p>
        </p:txBody>
      </p:sp>
      <p:cxnSp>
        <p:nvCxnSpPr>
          <p:cNvPr id="30" name="直接连接符 29"/>
          <p:cNvCxnSpPr/>
          <p:nvPr/>
        </p:nvCxnSpPr>
        <p:spPr>
          <a:xfrm>
            <a:off x="1588" y="750283"/>
            <a:ext cx="12192000" cy="0"/>
          </a:xfrm>
          <a:prstGeom prst="line">
            <a:avLst/>
          </a:prstGeom>
          <a:noFill/>
          <a:ln w="12700" cap="flat" cmpd="sng" algn="ctr">
            <a:solidFill>
              <a:srgbClr val="0070C0"/>
            </a:solidFill>
            <a:prstDash val="solid"/>
            <a:miter lim="800000"/>
          </a:ln>
          <a:effectLst/>
        </p:spPr>
      </p:cxnSp>
      <p:pic>
        <p:nvPicPr>
          <p:cNvPr id="32" name="图片 31"/>
          <p:cNvPicPr>
            <a:picLocks noChangeAspect="1"/>
          </p:cNvPicPr>
          <p:nvPr/>
        </p:nvPicPr>
        <p:blipFill>
          <a:blip r:embed="rId24">
            <a:clrChange>
              <a:clrFrom>
                <a:srgbClr val="FFFFFF">
                  <a:alpha val="100000"/>
                </a:srgbClr>
              </a:clrFrom>
              <a:clrTo>
                <a:srgbClr val="FFFFFF">
                  <a:alpha val="100000"/>
                  <a:alpha val="0"/>
                </a:srgbClr>
              </a:clrTo>
            </a:clrChange>
          </a:blip>
          <a:stretch>
            <a:fillRect/>
          </a:stretch>
        </p:blipFill>
        <p:spPr>
          <a:xfrm flipH="1">
            <a:off x="-59690" y="-64770"/>
            <a:ext cx="1499235" cy="1101090"/>
          </a:xfrm>
          <a:prstGeom prst="rect">
            <a:avLst/>
          </a:prstGeom>
        </p:spPr>
      </p:pic>
      <p:grpSp>
        <p:nvGrpSpPr>
          <p:cNvPr id="39" name="组合 38"/>
          <p:cNvGrpSpPr/>
          <p:nvPr/>
        </p:nvGrpSpPr>
        <p:grpSpPr>
          <a:xfrm>
            <a:off x="7140768" y="6239349"/>
            <a:ext cx="1243288" cy="582957"/>
            <a:chOff x="9187514" y="3055740"/>
            <a:chExt cx="1256939" cy="571751"/>
          </a:xfrm>
        </p:grpSpPr>
        <p:pic>
          <p:nvPicPr>
            <p:cNvPr id="37" name="图片 36"/>
            <p:cNvPicPr>
              <a:picLocks noChangeAspect="1"/>
            </p:cNvPicPr>
            <p:nvPr/>
          </p:nvPicPr>
          <p:blipFill rotWithShape="1">
            <a:blip r:embed="rId25"/>
            <a:srcRect/>
            <a:stretch>
              <a:fillRect/>
            </a:stretch>
          </p:blipFill>
          <p:spPr>
            <a:xfrm rot="13593136" flipV="1">
              <a:off x="9855302" y="2945664"/>
              <a:ext cx="479076" cy="699227"/>
            </a:xfrm>
            <a:prstGeom prst="rect">
              <a:avLst/>
            </a:prstGeom>
          </p:spPr>
        </p:pic>
        <p:pic>
          <p:nvPicPr>
            <p:cNvPr id="56" name="图片 55"/>
            <p:cNvPicPr>
              <a:picLocks noChangeAspect="1"/>
            </p:cNvPicPr>
            <p:nvPr/>
          </p:nvPicPr>
          <p:blipFill rotWithShape="1">
            <a:blip r:embed="rId26"/>
            <a:srcRect/>
            <a:stretch>
              <a:fillRect/>
            </a:stretch>
          </p:blipFill>
          <p:spPr>
            <a:xfrm rot="16200000" flipV="1">
              <a:off x="9163727" y="3260910"/>
              <a:ext cx="390368" cy="342793"/>
            </a:xfrm>
            <a:prstGeom prst="rect">
              <a:avLst/>
            </a:prstGeom>
          </p:spPr>
        </p:pic>
      </p:grpSp>
      <p:pic>
        <p:nvPicPr>
          <p:cNvPr id="10" name="图片 6" descr="logo横版 png"/>
          <p:cNvPicPr>
            <a:picLocks noChangeAspect="1"/>
          </p:cNvPicPr>
          <p:nvPr/>
        </p:nvPicPr>
        <p:blipFill>
          <a:blip r:embed="rId27"/>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出自【趣你的PPT】(微信:qunideppt)：最优质的PPT资源库"/>
          <p:cNvSpPr txBox="1"/>
          <p:nvPr>
            <p:custDataLst>
              <p:tags r:id="rId1"/>
            </p:custDataLst>
          </p:nvPr>
        </p:nvSpPr>
        <p:spPr>
          <a:xfrm>
            <a:off x="984250" y="165735"/>
            <a:ext cx="7465060" cy="542290"/>
          </a:xfrm>
          <a:prstGeom prst="rect">
            <a:avLst/>
          </a:prstGeom>
          <a:noFill/>
        </p:spPr>
        <p:txBody>
          <a:bodyPr wrap="square" rtlCol="0">
            <a:noAutofit/>
          </a:bodyPr>
          <a:lstStyle/>
          <a:p>
            <a:pPr fontAlgn="ctr">
              <a:lnSpc>
                <a:spcPct val="110000"/>
              </a:lnSpc>
            </a:pPr>
            <a:r>
              <a:rPr sz="2400" b="1" dirty="0">
                <a:solidFill>
                  <a:srgbClr val="0070C0"/>
                </a:solidFill>
                <a:latin typeface="微软雅黑" panose="020B0503020204020204" charset="-122"/>
                <a:ea typeface="微软雅黑" panose="020B0503020204020204" charset="-122"/>
              </a:rPr>
              <a:t>基于语义连贯标词扩展法的读后续写</a:t>
            </a:r>
            <a:r>
              <a:rPr lang="zh-CN" sz="2400" b="1" dirty="0">
                <a:solidFill>
                  <a:srgbClr val="0070C0"/>
                </a:solidFill>
                <a:latin typeface="微软雅黑" panose="020B0503020204020204" charset="-122"/>
                <a:ea typeface="微软雅黑" panose="020B0503020204020204" charset="-122"/>
              </a:rPr>
              <a:t>协同生成</a:t>
            </a:r>
            <a:r>
              <a:rPr sz="2400" b="1" dirty="0">
                <a:solidFill>
                  <a:srgbClr val="0070C0"/>
                </a:solidFill>
                <a:latin typeface="微软雅黑" panose="020B0503020204020204" charset="-122"/>
                <a:ea typeface="微软雅黑" panose="020B0503020204020204" charset="-122"/>
              </a:rPr>
              <a:t>：</a:t>
            </a:r>
            <a:endParaRPr sz="2400" b="1" dirty="0">
              <a:solidFill>
                <a:srgbClr val="0070C0"/>
              </a:solidFill>
              <a:latin typeface="微软雅黑" panose="020B0503020204020204" charset="-122"/>
              <a:ea typeface="微软雅黑" panose="020B0503020204020204" charset="-122"/>
            </a:endParaRPr>
          </a:p>
        </p:txBody>
      </p:sp>
      <p:cxnSp>
        <p:nvCxnSpPr>
          <p:cNvPr id="10" name="直接连接符 9"/>
          <p:cNvCxnSpPr/>
          <p:nvPr/>
        </p:nvCxnSpPr>
        <p:spPr>
          <a:xfrm>
            <a:off x="1588" y="750283"/>
            <a:ext cx="12192000" cy="0"/>
          </a:xfrm>
          <a:prstGeom prst="line">
            <a:avLst/>
          </a:prstGeom>
          <a:noFill/>
          <a:ln w="12700" cap="flat" cmpd="sng" algn="ctr">
            <a:solidFill>
              <a:srgbClr val="0070C0"/>
            </a:solidFill>
            <a:prstDash val="solid"/>
            <a:miter lim="800000"/>
          </a:ln>
          <a:effectLst/>
        </p:spPr>
      </p:cxnSp>
      <p:sp>
        <p:nvSpPr>
          <p:cNvPr id="5" name="矩形 4"/>
          <p:cNvSpPr/>
          <p:nvPr/>
        </p:nvSpPr>
        <p:spPr>
          <a:xfrm>
            <a:off x="1588" y="6670716"/>
            <a:ext cx="12192000" cy="194645"/>
          </a:xfrm>
          <a:prstGeom prst="rect">
            <a:avLst/>
          </a:prstGeom>
          <a:solidFill>
            <a:srgbClr val="0070C0"/>
          </a:solidFill>
          <a:ln w="12700" cap="flat" cmpd="sng" algn="ctr">
            <a:noFill/>
            <a:prstDash val="solid"/>
            <a:miter lim="800000"/>
          </a:ln>
          <a:effectLst/>
        </p:spPr>
        <p:txBody>
          <a:bodyPr rtlCol="0" anchor="ctr"/>
          <a:p>
            <a:pPr algn="ctr"/>
            <a:endParaRPr lang="zh-CN" altLang="en-US" dirty="0">
              <a:solidFill>
                <a:srgbClr val="44546A">
                  <a:lumMod val="60000"/>
                  <a:lumOff val="40000"/>
                </a:srgbClr>
              </a:solidFill>
              <a:latin typeface="Arial" panose="020B0604020202020204" pitchFamily="34" charset="0"/>
              <a:ea typeface="微软雅黑" panose="020B0503020204020204" charset="-122"/>
            </a:endParaRPr>
          </a:p>
        </p:txBody>
      </p:sp>
      <p:pic>
        <p:nvPicPr>
          <p:cNvPr id="6" name="图片 5"/>
          <p:cNvPicPr/>
          <p:nvPr/>
        </p:nvPicPr>
        <p:blipFill>
          <a:blip r:embed="rId2"/>
          <a:stretch>
            <a:fillRect/>
          </a:stretch>
        </p:blipFill>
        <p:spPr>
          <a:xfrm>
            <a:off x="0" y="6591935"/>
            <a:ext cx="708025" cy="287655"/>
          </a:xfrm>
          <a:prstGeom prst="rect">
            <a:avLst/>
          </a:prstGeom>
        </p:spPr>
      </p:pic>
      <p:sp>
        <p:nvSpPr>
          <p:cNvPr id="3" name="文本框 2"/>
          <p:cNvSpPr txBox="1"/>
          <p:nvPr/>
        </p:nvSpPr>
        <p:spPr>
          <a:xfrm>
            <a:off x="880110" y="6614795"/>
            <a:ext cx="3183890" cy="306705"/>
          </a:xfrm>
          <a:prstGeom prst="rect">
            <a:avLst/>
          </a:prstGeom>
          <a:noFill/>
        </p:spPr>
        <p:txBody>
          <a:bodyPr wrap="square" rtlCol="0" anchor="t">
            <a:spAutoFit/>
          </a:bodyPr>
          <a:p>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浙江强基联盟</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2025</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年</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10</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月高三联考</a:t>
            </a:r>
            <a:endParaRPr lang="zh-CN" altLang="en-US" sz="1400" b="1">
              <a:solidFill>
                <a:srgbClr val="FFFFFF"/>
              </a:solidFill>
              <a:latin typeface="微软雅黑" panose="020B0503020204020204" charset="-122"/>
              <a:ea typeface="微软雅黑" panose="020B0503020204020204" charset="-122"/>
              <a:cs typeface="微软雅黑" panose="020B0503020204020204" charset="-122"/>
            </a:endParaRPr>
          </a:p>
        </p:txBody>
      </p:sp>
      <p:graphicFrame>
        <p:nvGraphicFramePr>
          <p:cNvPr id="8" name="表格 7"/>
          <p:cNvGraphicFramePr/>
          <p:nvPr/>
        </p:nvGraphicFramePr>
        <p:xfrm>
          <a:off x="285115" y="916940"/>
          <a:ext cx="11703685" cy="5599430"/>
        </p:xfrm>
        <a:graphic>
          <a:graphicData uri="http://schemas.openxmlformats.org/drawingml/2006/table">
            <a:tbl>
              <a:tblPr firstRow="1" bandRow="1">
                <a:tableStyleId>{5940675A-B579-460E-94D1-54222C63F5DA}</a:tableStyleId>
              </a:tblPr>
              <a:tblGrid>
                <a:gridCol w="2120265"/>
                <a:gridCol w="1959610"/>
                <a:gridCol w="7623810"/>
              </a:tblGrid>
              <a:tr h="373380">
                <a:tc>
                  <a:txBody>
                    <a:bodyPr/>
                    <a:p>
                      <a:pPr indent="0" algn="ctr">
                        <a:buNone/>
                      </a:pPr>
                      <a:r>
                        <a:rPr lang="en-US" sz="2400" b="1">
                          <a:latin typeface="宋体" panose="02010600030101010101" pitchFamily="2" charset="-122"/>
                          <a:ea typeface="宋体" panose="02010600030101010101" pitchFamily="2" charset="-122"/>
                          <a:cs typeface="宋体" panose="02010600030101010101" pitchFamily="2" charset="-122"/>
                        </a:rPr>
                        <a:t>语义连贯方式</a:t>
                      </a:r>
                      <a:endParaRPr lang="en-US" altLang="en-US" sz="2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lgn="ctr">
                        <a:buNone/>
                      </a:pPr>
                      <a:r>
                        <a:rPr lang="zh-CN" altLang="en-US" sz="2400" b="1">
                          <a:latin typeface="宋体" panose="02010600030101010101" pitchFamily="2" charset="-122"/>
                          <a:ea typeface="宋体" panose="02010600030101010101" pitchFamily="2" charset="-122"/>
                          <a:cs typeface="宋体" panose="02010600030101010101" pitchFamily="2" charset="-122"/>
                        </a:rPr>
                        <a:t>原文标词</a:t>
                      </a:r>
                      <a:endParaRPr lang="zh-CN" altLang="en-US" sz="2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lgn="ctr">
                        <a:buNone/>
                      </a:pPr>
                      <a:r>
                        <a:rPr lang="zh-CN" altLang="en-US" sz="2400" b="1">
                          <a:latin typeface="宋体" panose="02010600030101010101" pitchFamily="2" charset="-122"/>
                          <a:ea typeface="宋体" panose="02010600030101010101" pitchFamily="2" charset="-122"/>
                          <a:cs typeface="宋体" panose="02010600030101010101" pitchFamily="2" charset="-122"/>
                        </a:rPr>
                        <a:t>续文</a:t>
                      </a:r>
                      <a:r>
                        <a:rPr lang="en-US" sz="2400" b="1">
                          <a:latin typeface="宋体" panose="02010600030101010101" pitchFamily="2" charset="-122"/>
                          <a:ea typeface="宋体" panose="02010600030101010101" pitchFamily="2" charset="-122"/>
                          <a:cs typeface="宋体" panose="02010600030101010101" pitchFamily="2" charset="-122"/>
                        </a:rPr>
                        <a:t>协同</a:t>
                      </a:r>
                      <a:endParaRPr lang="en-US" altLang="en-US" sz="2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r>
              <a:tr h="5226050">
                <a:tc>
                  <a:txBody>
                    <a:bodyPr/>
                    <a:p>
                      <a:pPr indent="0">
                        <a:buNone/>
                      </a:pPr>
                      <a:endParaRPr lang="en-US" sz="2400" b="0">
                        <a:latin typeface="黑体" panose="02010609060101010101" charset="-122"/>
                        <a:ea typeface="黑体" panose="02010609060101010101" charset="-122"/>
                        <a:cs typeface="黑体" panose="02010609060101010101" charset="-122"/>
                      </a:endParaRPr>
                    </a:p>
                    <a:p>
                      <a:pPr indent="0">
                        <a:buNone/>
                      </a:pPr>
                      <a:endParaRPr lang="en-US" sz="2400" b="0">
                        <a:latin typeface="黑体" panose="02010609060101010101" charset="-122"/>
                        <a:ea typeface="黑体" panose="02010609060101010101" charset="-122"/>
                        <a:cs typeface="黑体" panose="02010609060101010101" charset="-122"/>
                      </a:endParaRPr>
                    </a:p>
                    <a:p>
                      <a:pPr indent="0">
                        <a:buNone/>
                      </a:pPr>
                      <a:endParaRPr lang="en-US" sz="2400" b="0">
                        <a:latin typeface="黑体" panose="02010609060101010101" charset="-122"/>
                        <a:ea typeface="黑体" panose="02010609060101010101" charset="-122"/>
                        <a:cs typeface="黑体" panose="02010609060101010101" charset="-122"/>
                      </a:endParaRPr>
                    </a:p>
                    <a:p>
                      <a:pPr indent="0">
                        <a:buNone/>
                      </a:pPr>
                      <a:r>
                        <a:rPr lang="en-US" sz="2400" b="0">
                          <a:latin typeface="黑体" panose="02010609060101010101" charset="-122"/>
                          <a:ea typeface="黑体" panose="02010609060101010101" charset="-122"/>
                          <a:cs typeface="黑体" panose="02010609060101010101" charset="-122"/>
                        </a:rPr>
                        <a:t>同词复现</a:t>
                      </a:r>
                      <a:r>
                        <a:rPr lang="en-US" sz="2400">
                          <a:solidFill>
                            <a:srgbClr val="C00000"/>
                          </a:solidFill>
                          <a:latin typeface="黑体" panose="02010609060101010101" charset="-122"/>
                          <a:ea typeface="黑体" panose="02010609060101010101" charset="-122"/>
                          <a:cs typeface="黑体" panose="02010609060101010101" charset="-122"/>
                          <a:sym typeface="+mn-ea"/>
                        </a:rPr>
                        <a:t>↓</a:t>
                      </a:r>
                      <a:endParaRPr lang="en-US" altLang="en-US" sz="2400" b="0">
                        <a:solidFill>
                          <a:srgbClr val="C00000"/>
                        </a:solidFill>
                        <a:latin typeface="黑体" panose="02010609060101010101" charset="-122"/>
                        <a:ea typeface="黑体" panose="02010609060101010101" charset="-122"/>
                        <a:cs typeface="黑体" panose="02010609060101010101" charset="-122"/>
                        <a:sym typeface="+mn-ea"/>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altLang="zh-CN" sz="2400" b="0">
                        <a:latin typeface="Times New Roman" panose="02020603050405020304" charset="0"/>
                        <a:ea typeface="宋体" panose="02010600030101010101" pitchFamily="2" charset="-122"/>
                        <a:cs typeface="Times New Roman" panose="02020603050405020304" charset="0"/>
                      </a:endParaRPr>
                    </a:p>
                    <a:p>
                      <a:pPr indent="0">
                        <a:buNone/>
                      </a:pPr>
                      <a:r>
                        <a:rPr lang="en-US" altLang="zh-CN" sz="2400" b="0">
                          <a:latin typeface="Times New Roman" panose="02020603050405020304" charset="0"/>
                          <a:ea typeface="宋体" panose="02010600030101010101" pitchFamily="2" charset="-122"/>
                          <a:cs typeface="Times New Roman" panose="02020603050405020304" charset="0"/>
                        </a:rPr>
                        <a:t>The energy of comfort was infectious;</a:t>
                      </a:r>
                      <a:endParaRPr lang="en-US" altLang="zh-CN" sz="2400" b="0">
                        <a:latin typeface="Times New Roman" panose="02020603050405020304" charset="0"/>
                        <a:ea typeface="宋体" panose="02010600030101010101" pitchFamily="2" charset="-122"/>
                        <a:cs typeface="Times New Roman" panose="02020603050405020304" charset="0"/>
                      </a:endParaRPr>
                    </a:p>
                    <a:p>
                      <a:pPr indent="0">
                        <a:buNone/>
                      </a:pPr>
                      <a:r>
                        <a:rPr lang="en-US" altLang="zh-CN" sz="2400" b="0">
                          <a:latin typeface="Times New Roman" panose="02020603050405020304" charset="0"/>
                          <a:ea typeface="宋体" panose="02010600030101010101" pitchFamily="2" charset="-122"/>
                          <a:cs typeface="Times New Roman" panose="02020603050405020304" charset="0"/>
                        </a:rPr>
                        <a:t> photos</a:t>
                      </a:r>
                      <a:endParaRPr lang="en-US" altLang="zh-CN" sz="2400" b="0">
                        <a:latin typeface="Times New Roman" panose="02020603050405020304" charset="0"/>
                        <a:ea typeface="宋体" panose="02010600030101010101" pitchFamily="2" charset="-122"/>
                        <a:cs typeface="Times New Roman"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zh-CN" sz="2400" b="0">
                          <a:noFill/>
                          <a:latin typeface="Times New Roman" panose="02020603050405020304" charset="0"/>
                          <a:ea typeface="宋体" panose="02010600030101010101" pitchFamily="2" charset="-122"/>
                          <a:cs typeface="Times New Roman" panose="02020603050405020304" charset="0"/>
                        </a:rPr>
                        <a:t>“Are you okay, </a:t>
                      </a:r>
                      <a:r>
                        <a:rPr lang="en-US" altLang="zh-CN" sz="2400" b="0" u="sng">
                          <a:noFill/>
                          <a:latin typeface="Times New Roman" panose="02020603050405020304" charset="0"/>
                          <a:ea typeface="宋体" panose="02010600030101010101" pitchFamily="2" charset="-122"/>
                          <a:cs typeface="Times New Roman" panose="02020603050405020304" charset="0"/>
                        </a:rPr>
                        <a:t>little lady</a:t>
                      </a:r>
                      <a:r>
                        <a:rPr lang="en-US" altLang="zh-CN" sz="2400" b="0">
                          <a:noFill/>
                          <a:latin typeface="Times New Roman" panose="02020603050405020304" charset="0"/>
                          <a:ea typeface="宋体" panose="02010600030101010101" pitchFamily="2" charset="-122"/>
                          <a:cs typeface="Times New Roman" panose="02020603050405020304" charset="0"/>
                        </a:rPr>
                        <a:t>? Did you get lost from your family?”He asked </a:t>
                      </a:r>
                      <a:r>
                        <a:rPr lang="en-US" altLang="zh-CN" sz="2400" b="0" u="sng">
                          <a:noFill/>
                          <a:latin typeface="Times New Roman" panose="02020603050405020304" charset="0"/>
                          <a:ea typeface="宋体" panose="02010600030101010101" pitchFamily="2" charset="-122"/>
                          <a:cs typeface="Times New Roman" panose="02020603050405020304" charset="0"/>
                        </a:rPr>
                        <a:t>affectionately</a:t>
                      </a:r>
                      <a:r>
                        <a:rPr lang="en-US" altLang="zh-CN" sz="2400" b="0">
                          <a:noFill/>
                          <a:latin typeface="Times New Roman" panose="02020603050405020304" charset="0"/>
                          <a:ea typeface="宋体" panose="02010600030101010101" pitchFamily="2" charset="-122"/>
                          <a:cs typeface="Times New Roman" panose="02020603050405020304" charset="0"/>
                        </a:rPr>
                        <a:t>, patting my hair with a comfortable smile. I nodded hesitantly, eyes brimming with tears of trust. </a:t>
                      </a:r>
                      <a:r>
                        <a:rPr lang="en-US" altLang="zh-CN" sz="2400" b="0" u="sng">
                          <a:noFill/>
                          <a:latin typeface="Times New Roman" panose="02020603050405020304" charset="0"/>
                          <a:ea typeface="宋体" panose="02010600030101010101" pitchFamily="2" charset="-122"/>
                          <a:cs typeface="Times New Roman" panose="02020603050405020304" charset="0"/>
                        </a:rPr>
                        <a:t>The energy of comfort was infectious</a:t>
                      </a:r>
                      <a:r>
                        <a:rPr lang="en-US" altLang="zh-CN" sz="2400" b="0">
                          <a:noFill/>
                          <a:latin typeface="Times New Roman" panose="02020603050405020304" charset="0"/>
                          <a:ea typeface="宋体" panose="02010600030101010101" pitchFamily="2" charset="-122"/>
                          <a:cs typeface="Times New Roman" panose="02020603050405020304" charset="0"/>
                        </a:rPr>
                        <a:t> — I picked up the camera, showing him the </a:t>
                      </a:r>
                      <a:r>
                        <a:rPr lang="en-US" altLang="zh-CN" sz="2400" b="0" u="sng">
                          <a:noFill/>
                          <a:latin typeface="Times New Roman" panose="02020603050405020304" charset="0"/>
                          <a:ea typeface="宋体" panose="02010600030101010101" pitchFamily="2" charset="-122"/>
                          <a:cs typeface="Times New Roman" panose="02020603050405020304" charset="0"/>
                        </a:rPr>
                        <a:t> photos</a:t>
                      </a:r>
                      <a:r>
                        <a:rPr lang="en-US" altLang="zh-CN" sz="2400" b="0">
                          <a:noFill/>
                          <a:latin typeface="Times New Roman" panose="02020603050405020304" charset="0"/>
                          <a:ea typeface="宋体" panose="02010600030101010101" pitchFamily="2" charset="-122"/>
                          <a:cs typeface="Times New Roman" panose="02020603050405020304" charset="0"/>
                        </a:rPr>
                        <a:t> of myself and parents to </a:t>
                      </a:r>
                      <a:r>
                        <a:rPr lang="en-US" altLang="zh-CN" sz="2400" b="0" u="sng">
                          <a:noFill/>
                          <a:latin typeface="Times New Roman" panose="02020603050405020304" charset="0"/>
                          <a:ea typeface="宋体" panose="02010600030101010101" pitchFamily="2" charset="-122"/>
                          <a:cs typeface="Times New Roman" panose="02020603050405020304" charset="0"/>
                        </a:rPr>
                        <a:t>convey more information</a:t>
                      </a:r>
                      <a:r>
                        <a:rPr lang="en-US" altLang="zh-CN" sz="2400" b="0">
                          <a:noFill/>
                          <a:latin typeface="Times New Roman" panose="02020603050405020304" charset="0"/>
                          <a:ea typeface="宋体" panose="02010600030101010101" pitchFamily="2" charset="-122"/>
                          <a:cs typeface="Times New Roman" panose="02020603050405020304" charset="0"/>
                        </a:rPr>
                        <a:t>. </a:t>
                      </a:r>
                      <a:endParaRPr lang="en-US" altLang="zh-CN" sz="2400" b="0">
                        <a:noFill/>
                        <a:latin typeface="Times New Roman" panose="02020603050405020304" charset="0"/>
                        <a:ea typeface="宋体" panose="02010600030101010101" pitchFamily="2" charset="-122"/>
                        <a:cs typeface="Times New Roman" panose="02020603050405020304" charset="0"/>
                      </a:endParaRPr>
                    </a:p>
                    <a:p>
                      <a:pPr indent="0">
                        <a:buNone/>
                      </a:pPr>
                      <a:r>
                        <a:rPr lang="zh-CN" altLang="en-US" sz="2400" b="0">
                          <a:solidFill>
                            <a:srgbClr val="0070C0"/>
                          </a:solidFill>
                          <a:latin typeface="Times New Roman" panose="02020603050405020304" charset="0"/>
                          <a:ea typeface="宋体" panose="02010600030101010101" pitchFamily="2" charset="-122"/>
                          <a:cs typeface="Times New Roman" panose="02020603050405020304" charset="0"/>
                        </a:rPr>
                        <a:t>（</a:t>
                      </a:r>
                      <a:r>
                        <a:rPr lang="en-US" altLang="zh-CN" sz="2400" b="0">
                          <a:solidFill>
                            <a:srgbClr val="0070C0"/>
                          </a:solidFill>
                          <a:latin typeface="Times New Roman" panose="02020603050405020304" charset="0"/>
                          <a:ea typeface="宋体" panose="02010600030101010101" pitchFamily="2" charset="-122"/>
                          <a:cs typeface="Times New Roman" panose="02020603050405020304" charset="0"/>
                        </a:rPr>
                        <a:t>*</a:t>
                      </a:r>
                      <a:r>
                        <a:rPr lang="zh-CN" altLang="en-US" sz="2400" b="0">
                          <a:solidFill>
                            <a:srgbClr val="0070C0"/>
                          </a:solidFill>
                          <a:latin typeface="Times New Roman" panose="02020603050405020304" charset="0"/>
                          <a:ea typeface="宋体" panose="02010600030101010101" pitchFamily="2" charset="-122"/>
                          <a:cs typeface="Times New Roman" panose="02020603050405020304" charset="0"/>
                        </a:rPr>
                        <a:t>相关意义的词汇的语义关联，可以促成以某一话题为中心的词汇链或情境模式层面的协同效应，增强合理的画面感以及和谐的生动性）</a:t>
                      </a:r>
                      <a:endParaRPr lang="en-US" altLang="zh-CN" sz="2400" b="0">
                        <a:solidFill>
                          <a:srgbClr val="0070C0"/>
                        </a:solidFill>
                        <a:latin typeface="Times New Roman" panose="02020603050405020304" charset="0"/>
                        <a:ea typeface="宋体" panose="02010600030101010101" pitchFamily="2" charset="-122"/>
                        <a:cs typeface="Times New Roman" panose="02020603050405020304" charset="0"/>
                      </a:endParaRPr>
                    </a:p>
                    <a:p>
                      <a:pPr indent="0">
                        <a:buNone/>
                      </a:pPr>
                      <a:r>
                        <a:rPr lang="en-US" altLang="zh-CN" sz="2400" b="0">
                          <a:latin typeface="Times New Roman" panose="02020603050405020304" charset="0"/>
                          <a:ea typeface="宋体" panose="02010600030101010101" pitchFamily="2" charset="-122"/>
                          <a:cs typeface="Times New Roman" panose="02020603050405020304" charset="0"/>
                        </a:rPr>
                        <a:t>“</a:t>
                      </a:r>
                      <a:r>
                        <a:rPr lang="zh-CN" altLang="en-US" sz="2400" b="0">
                          <a:latin typeface="Times New Roman" panose="02020603050405020304" charset="0"/>
                          <a:ea typeface="宋体" panose="02010600030101010101" pitchFamily="2" charset="-122"/>
                          <a:cs typeface="Times New Roman" panose="02020603050405020304" charset="0"/>
                        </a:rPr>
                        <a:t>小姑娘，你还好吗？是不是和家人走散了？</a:t>
                      </a:r>
                      <a:r>
                        <a:rPr lang="en-US" altLang="zh-CN" sz="2400" b="0">
                          <a:latin typeface="Times New Roman" panose="02020603050405020304" charset="0"/>
                          <a:ea typeface="宋体" panose="02010600030101010101" pitchFamily="2" charset="-122"/>
                          <a:cs typeface="Times New Roman" panose="02020603050405020304" charset="0"/>
                        </a:rPr>
                        <a:t>”</a:t>
                      </a:r>
                      <a:r>
                        <a:rPr lang="zh-CN" altLang="en-US" sz="2400" b="0">
                          <a:latin typeface="Times New Roman" panose="02020603050405020304" charset="0"/>
                          <a:ea typeface="宋体" panose="02010600030101010101" pitchFamily="2" charset="-122"/>
                          <a:cs typeface="Times New Roman" panose="02020603050405020304" charset="0"/>
                        </a:rPr>
                        <a:t>他关切地问道，带着温暖的笑容轻抚着我的头发。我迟疑地点了点头，眼中满是信任的泪水。这份温暖的力量有感染力的</a:t>
                      </a:r>
                      <a:r>
                        <a:rPr lang="en-US" altLang="zh-CN" sz="2400" b="0">
                          <a:latin typeface="Times New Roman" panose="02020603050405020304" charset="0"/>
                          <a:ea typeface="宋体" panose="02010600030101010101" pitchFamily="2" charset="-122"/>
                          <a:cs typeface="Times New Roman" panose="02020603050405020304" charset="0"/>
                        </a:rPr>
                        <a:t>——</a:t>
                      </a:r>
                      <a:r>
                        <a:rPr lang="zh-CN" altLang="en-US" sz="2400" b="0">
                          <a:latin typeface="Times New Roman" panose="02020603050405020304" charset="0"/>
                          <a:ea typeface="宋体" panose="02010600030101010101" pitchFamily="2" charset="-122"/>
                          <a:cs typeface="Times New Roman" panose="02020603050405020304" charset="0"/>
                        </a:rPr>
                        <a:t>我拿起相机，向他展示了我和父母那令人难忘的照片，以传达更多的信息。</a:t>
                      </a:r>
                      <a:endParaRPr lang="zh-CN" altLang="en-US" sz="2400" b="0">
                        <a:latin typeface="Times New Roman" panose="02020603050405020304" charset="0"/>
                        <a:ea typeface="宋体" panose="02010600030101010101" pitchFamily="2" charset="-122"/>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7" name="图片 6"/>
          <p:cNvPicPr/>
          <p:nvPr/>
        </p:nvPicPr>
        <p:blipFill>
          <a:blip r:embed="rId2"/>
          <a:stretch>
            <a:fillRect/>
          </a:stretch>
        </p:blipFill>
        <p:spPr>
          <a:xfrm>
            <a:off x="127000" y="6718935"/>
            <a:ext cx="708025" cy="287655"/>
          </a:xfrm>
          <a:prstGeom prst="rect">
            <a:avLst/>
          </a:prstGeom>
        </p:spPr>
      </p:pic>
      <p:grpSp>
        <p:nvGrpSpPr>
          <p:cNvPr id="26" name="组合 25"/>
          <p:cNvGrpSpPr/>
          <p:nvPr/>
        </p:nvGrpSpPr>
        <p:grpSpPr>
          <a:xfrm>
            <a:off x="0" y="6614795"/>
            <a:ext cx="12192000" cy="428625"/>
            <a:chOff x="0" y="6615399"/>
            <a:chExt cx="12287885" cy="489107"/>
          </a:xfrm>
        </p:grpSpPr>
        <p:pic>
          <p:nvPicPr>
            <p:cNvPr id="25" name="图片 24"/>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a:xfrm>
              <a:off x="10160000" y="6615399"/>
              <a:ext cx="2127885" cy="489107"/>
            </a:xfrm>
            <a:prstGeom prst="rect">
              <a:avLst/>
            </a:prstGeom>
          </p:spPr>
        </p:pic>
        <p:pic>
          <p:nvPicPr>
            <p:cNvPr id="24" name="图片 23"/>
            <p:cNvPicPr>
              <a:picLocks noChangeAspect="1"/>
            </p:cNvPicPr>
            <p:nvPr/>
          </p:nvPicPr>
          <p:blipFill rotWithShape="1">
            <a:blip r:embed="rId5">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a:xfrm flipH="1">
              <a:off x="0" y="6615399"/>
              <a:ext cx="10160000" cy="489107"/>
            </a:xfrm>
            <a:prstGeom prst="rect">
              <a:avLst/>
            </a:prstGeom>
          </p:spPr>
        </p:pic>
      </p:grpSp>
      <p:sp>
        <p:nvSpPr>
          <p:cNvPr id="9" name="文本框 8"/>
          <p:cNvSpPr txBox="1"/>
          <p:nvPr/>
        </p:nvSpPr>
        <p:spPr>
          <a:xfrm>
            <a:off x="783590" y="6614795"/>
            <a:ext cx="3183890" cy="306705"/>
          </a:xfrm>
          <a:prstGeom prst="rect">
            <a:avLst/>
          </a:prstGeom>
          <a:noFill/>
        </p:spPr>
        <p:txBody>
          <a:bodyPr wrap="square" rtlCol="0" anchor="t">
            <a:spAutoFit/>
          </a:bodyPr>
          <a:p>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浙江强基联盟</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2025</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年</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10</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月高三联考</a:t>
            </a:r>
            <a:endParaRPr lang="zh-CN" altLang="en-US" sz="1400" b="1">
              <a:solidFill>
                <a:srgbClr val="FFFFFF"/>
              </a:solidFill>
              <a:latin typeface="微软雅黑" panose="020B0503020204020204" charset="-122"/>
              <a:ea typeface="微软雅黑" panose="020B0503020204020204" charset="-122"/>
              <a:cs typeface="微软雅黑" panose="020B0503020204020204" charset="-122"/>
            </a:endParaRPr>
          </a:p>
        </p:txBody>
      </p:sp>
      <p:pic>
        <p:nvPicPr>
          <p:cNvPr id="32" name="图片 31"/>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flipH="1">
            <a:off x="-59690" y="-64770"/>
            <a:ext cx="1499235" cy="1101090"/>
          </a:xfrm>
          <a:prstGeom prst="rect">
            <a:avLst/>
          </a:prstGeom>
        </p:spPr>
      </p:pic>
      <p:pic>
        <p:nvPicPr>
          <p:cNvPr id="11" name="图片 10"/>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53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flipH="1">
            <a:off x="10109819" y="5212"/>
            <a:ext cx="2114628" cy="2046956"/>
          </a:xfrm>
          <a:prstGeom prst="rect">
            <a:avLst/>
          </a:prstGeom>
        </p:spPr>
      </p:pic>
      <p:pic>
        <p:nvPicPr>
          <p:cNvPr id="4" name="图片 3" descr="在故宫的奇妙之旅 (11)"/>
          <p:cNvPicPr>
            <a:picLocks noChangeAspect="1"/>
          </p:cNvPicPr>
          <p:nvPr/>
        </p:nvPicPr>
        <p:blipFill>
          <a:blip r:embed="rId9"/>
          <a:stretch>
            <a:fillRect/>
          </a:stretch>
        </p:blipFill>
        <p:spPr>
          <a:xfrm>
            <a:off x="389890" y="3768090"/>
            <a:ext cx="3971925" cy="2529205"/>
          </a:xfrm>
          <a:prstGeom prst="rect">
            <a:avLst/>
          </a:prstGeom>
        </p:spPr>
      </p:pic>
      <p:sp>
        <p:nvSpPr>
          <p:cNvPr id="12" name="文本框 11"/>
          <p:cNvSpPr txBox="1"/>
          <p:nvPr/>
        </p:nvSpPr>
        <p:spPr>
          <a:xfrm>
            <a:off x="4422775" y="1304925"/>
            <a:ext cx="7566025" cy="2306955"/>
          </a:xfrm>
          <a:prstGeom prst="rect">
            <a:avLst/>
          </a:prstGeom>
          <a:noFill/>
        </p:spPr>
        <p:txBody>
          <a:bodyPr wrap="square" rtlCol="0" anchor="t">
            <a:spAutoFit/>
          </a:bodyPr>
          <a:p>
            <a:pPr indent="0">
              <a:buNone/>
            </a:pPr>
            <a:r>
              <a:rPr lang="en-US" altLang="zh-CN" sz="2400">
                <a:latin typeface="Times New Roman" panose="02020603050405020304" charset="0"/>
                <a:ea typeface="宋体" panose="02010600030101010101" pitchFamily="2" charset="-122"/>
                <a:cs typeface="Times New Roman" panose="02020603050405020304" charset="0"/>
                <a:sym typeface="+mn-ea"/>
              </a:rPr>
              <a:t>“Are you okay, </a:t>
            </a:r>
            <a:r>
              <a:rPr lang="en-US" altLang="zh-CN" sz="2400" u="sng">
                <a:solidFill>
                  <a:srgbClr val="0070C0"/>
                </a:solidFill>
                <a:latin typeface="Times New Roman" panose="02020603050405020304" charset="0"/>
                <a:ea typeface="宋体" panose="02010600030101010101" pitchFamily="2" charset="-122"/>
                <a:cs typeface="Times New Roman" panose="02020603050405020304" charset="0"/>
                <a:sym typeface="+mn-ea"/>
              </a:rPr>
              <a:t>little lady</a:t>
            </a:r>
            <a:r>
              <a:rPr lang="en-US" altLang="zh-CN" sz="2400">
                <a:latin typeface="Times New Roman" panose="02020603050405020304" charset="0"/>
                <a:ea typeface="宋体" panose="02010600030101010101" pitchFamily="2" charset="-122"/>
                <a:cs typeface="Times New Roman" panose="02020603050405020304" charset="0"/>
                <a:sym typeface="+mn-ea"/>
              </a:rPr>
              <a:t>? Did you get lost from your family?”He asked </a:t>
            </a:r>
            <a:r>
              <a:rPr lang="en-US" altLang="zh-CN" sz="2400" u="sng">
                <a:solidFill>
                  <a:srgbClr val="0070C0"/>
                </a:solidFill>
                <a:latin typeface="Times New Roman" panose="02020603050405020304" charset="0"/>
                <a:ea typeface="宋体" panose="02010600030101010101" pitchFamily="2" charset="-122"/>
                <a:cs typeface="Times New Roman" panose="02020603050405020304" charset="0"/>
                <a:sym typeface="+mn-ea"/>
              </a:rPr>
              <a:t>affectionately</a:t>
            </a:r>
            <a:r>
              <a:rPr lang="en-US" altLang="zh-CN" sz="2400">
                <a:latin typeface="Times New Roman" panose="02020603050405020304" charset="0"/>
                <a:ea typeface="宋体" panose="02010600030101010101" pitchFamily="2" charset="-122"/>
                <a:cs typeface="Times New Roman" panose="02020603050405020304" charset="0"/>
                <a:sym typeface="+mn-ea"/>
              </a:rPr>
              <a:t>, patting my hair with a comfortable smile. I nodded </a:t>
            </a:r>
            <a:r>
              <a:rPr lang="en-US" altLang="zh-CN" sz="2400">
                <a:solidFill>
                  <a:srgbClr val="0070C0"/>
                </a:solidFill>
                <a:latin typeface="Times New Roman" panose="02020603050405020304" charset="0"/>
                <a:ea typeface="宋体" panose="02010600030101010101" pitchFamily="2" charset="-122"/>
                <a:cs typeface="Times New Roman" panose="02020603050405020304" charset="0"/>
                <a:sym typeface="+mn-ea"/>
              </a:rPr>
              <a:t>hesitantly</a:t>
            </a:r>
            <a:r>
              <a:rPr lang="en-US" altLang="zh-CN" sz="2400">
                <a:latin typeface="Times New Roman" panose="02020603050405020304" charset="0"/>
                <a:ea typeface="宋体" panose="02010600030101010101" pitchFamily="2" charset="-122"/>
                <a:cs typeface="Times New Roman" panose="02020603050405020304" charset="0"/>
                <a:sym typeface="+mn-ea"/>
              </a:rPr>
              <a:t>, eyes brimming with tears of trust. </a:t>
            </a:r>
            <a:r>
              <a:rPr lang="en-US" altLang="zh-CN" sz="2400" u="sng">
                <a:solidFill>
                  <a:srgbClr val="C00000"/>
                </a:solidFill>
                <a:latin typeface="Times New Roman" panose="02020603050405020304" charset="0"/>
                <a:ea typeface="宋体" panose="02010600030101010101" pitchFamily="2" charset="-122"/>
                <a:cs typeface="Times New Roman" panose="02020603050405020304" charset="0"/>
                <a:sym typeface="+mn-ea"/>
              </a:rPr>
              <a:t>The energy of comfort was infectious</a:t>
            </a:r>
            <a:r>
              <a:rPr lang="en-US" altLang="zh-CN" sz="2400">
                <a:latin typeface="Times New Roman" panose="02020603050405020304" charset="0"/>
                <a:ea typeface="宋体" panose="02010600030101010101" pitchFamily="2" charset="-122"/>
                <a:cs typeface="Times New Roman" panose="02020603050405020304" charset="0"/>
                <a:sym typeface="+mn-ea"/>
              </a:rPr>
              <a:t> — I </a:t>
            </a:r>
            <a:r>
              <a:rPr lang="en-US" altLang="zh-CN" sz="2400">
                <a:solidFill>
                  <a:srgbClr val="0070C0"/>
                </a:solidFill>
                <a:latin typeface="Times New Roman" panose="02020603050405020304" charset="0"/>
                <a:ea typeface="宋体" panose="02010600030101010101" pitchFamily="2" charset="-122"/>
                <a:cs typeface="Times New Roman" panose="02020603050405020304" charset="0"/>
                <a:sym typeface="+mn-ea"/>
              </a:rPr>
              <a:t>picked up the camera</a:t>
            </a:r>
            <a:r>
              <a:rPr lang="en-US" altLang="zh-CN" sz="2400">
                <a:latin typeface="Times New Roman" panose="02020603050405020304" charset="0"/>
                <a:ea typeface="宋体" panose="02010600030101010101" pitchFamily="2" charset="-122"/>
                <a:cs typeface="Times New Roman" panose="02020603050405020304" charset="0"/>
                <a:sym typeface="+mn-ea"/>
              </a:rPr>
              <a:t>, showing him the </a:t>
            </a:r>
            <a:r>
              <a:rPr lang="en-US" altLang="zh-CN" sz="2400" u="sng">
                <a:solidFill>
                  <a:srgbClr val="C00000"/>
                </a:solidFill>
                <a:latin typeface="Times New Roman" panose="02020603050405020304" charset="0"/>
                <a:ea typeface="宋体" panose="02010600030101010101" pitchFamily="2" charset="-122"/>
                <a:cs typeface="Times New Roman" panose="02020603050405020304" charset="0"/>
                <a:sym typeface="+mn-ea"/>
              </a:rPr>
              <a:t> photos</a:t>
            </a:r>
            <a:r>
              <a:rPr lang="en-US" altLang="zh-CN" sz="2400">
                <a:latin typeface="Times New Roman" panose="02020603050405020304" charset="0"/>
                <a:ea typeface="宋体" panose="02010600030101010101" pitchFamily="2" charset="-122"/>
                <a:cs typeface="Times New Roman" panose="02020603050405020304" charset="0"/>
                <a:sym typeface="+mn-ea"/>
              </a:rPr>
              <a:t> of myself and parents to </a:t>
            </a:r>
            <a:r>
              <a:rPr lang="en-US" altLang="zh-CN" sz="2400" u="sng">
                <a:solidFill>
                  <a:srgbClr val="0070C0"/>
                </a:solidFill>
                <a:latin typeface="Times New Roman" panose="02020603050405020304" charset="0"/>
                <a:ea typeface="宋体" panose="02010600030101010101" pitchFamily="2" charset="-122"/>
                <a:cs typeface="Times New Roman" panose="02020603050405020304" charset="0"/>
                <a:sym typeface="+mn-ea"/>
              </a:rPr>
              <a:t>convey more information</a:t>
            </a:r>
            <a:r>
              <a:rPr lang="en-US" altLang="zh-CN" sz="2400">
                <a:latin typeface="Times New Roman" panose="02020603050405020304" charset="0"/>
                <a:ea typeface="宋体" panose="02010600030101010101" pitchFamily="2" charset="-122"/>
                <a:cs typeface="Times New Roman" panose="02020603050405020304" charset="0"/>
                <a:sym typeface="+mn-ea"/>
              </a:rPr>
              <a:t>. </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pic>
        <p:nvPicPr>
          <p:cNvPr id="13" name="图片 6" descr="logo横版 png"/>
          <p:cNvPicPr>
            <a:picLocks noChangeAspect="1"/>
          </p:cNvPicPr>
          <p:nvPr/>
        </p:nvPicPr>
        <p:blipFill>
          <a:blip r:embed="rId10"/>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出自【趣你的PPT】(微信:qunideppt)：最优质的PPT资源库"/>
          <p:cNvSpPr txBox="1"/>
          <p:nvPr>
            <p:custDataLst>
              <p:tags r:id="rId1"/>
            </p:custDataLst>
          </p:nvPr>
        </p:nvSpPr>
        <p:spPr>
          <a:xfrm>
            <a:off x="984250" y="165735"/>
            <a:ext cx="10053955" cy="542290"/>
          </a:xfrm>
          <a:prstGeom prst="rect">
            <a:avLst/>
          </a:prstGeom>
          <a:noFill/>
        </p:spPr>
        <p:txBody>
          <a:bodyPr wrap="square" rtlCol="0">
            <a:noAutofit/>
          </a:bodyPr>
          <a:lstStyle/>
          <a:p>
            <a:pPr fontAlgn="ctr">
              <a:lnSpc>
                <a:spcPct val="110000"/>
              </a:lnSpc>
            </a:pPr>
            <a:r>
              <a:rPr sz="2400" b="1" dirty="0">
                <a:solidFill>
                  <a:srgbClr val="0070C0"/>
                </a:solidFill>
                <a:latin typeface="微软雅黑" panose="020B0503020204020204" charset="-122"/>
                <a:ea typeface="微软雅黑" panose="020B0503020204020204" charset="-122"/>
              </a:rPr>
              <a:t>基于语义连贯标词扩展法的读后续写</a:t>
            </a:r>
            <a:r>
              <a:rPr lang="zh-CN" altLang="en-US" sz="2400" b="1" dirty="0">
                <a:solidFill>
                  <a:srgbClr val="0070C0"/>
                </a:solidFill>
                <a:latin typeface="微软雅黑" panose="020B0503020204020204" charset="-122"/>
                <a:ea typeface="微软雅黑" panose="020B0503020204020204" charset="-122"/>
              </a:rPr>
              <a:t>协同生成</a:t>
            </a:r>
            <a:r>
              <a:rPr sz="2400" b="1" dirty="0">
                <a:solidFill>
                  <a:srgbClr val="0070C0"/>
                </a:solidFill>
                <a:latin typeface="微软雅黑" panose="020B0503020204020204" charset="-122"/>
                <a:ea typeface="微软雅黑" panose="020B0503020204020204" charset="-122"/>
              </a:rPr>
              <a:t>：</a:t>
            </a:r>
            <a:endParaRPr sz="2400" b="1" dirty="0">
              <a:solidFill>
                <a:srgbClr val="0070C0"/>
              </a:solidFill>
              <a:latin typeface="微软雅黑" panose="020B0503020204020204" charset="-122"/>
              <a:ea typeface="微软雅黑" panose="020B0503020204020204" charset="-122"/>
            </a:endParaRPr>
          </a:p>
        </p:txBody>
      </p:sp>
      <p:cxnSp>
        <p:nvCxnSpPr>
          <p:cNvPr id="10" name="直接连接符 9"/>
          <p:cNvCxnSpPr/>
          <p:nvPr/>
        </p:nvCxnSpPr>
        <p:spPr>
          <a:xfrm>
            <a:off x="1588" y="750283"/>
            <a:ext cx="12192000" cy="0"/>
          </a:xfrm>
          <a:prstGeom prst="line">
            <a:avLst/>
          </a:prstGeom>
          <a:noFill/>
          <a:ln w="12700" cap="flat" cmpd="sng" algn="ctr">
            <a:solidFill>
              <a:srgbClr val="0070C0"/>
            </a:solidFill>
            <a:prstDash val="solid"/>
            <a:miter lim="800000"/>
          </a:ln>
          <a:effectLst/>
        </p:spPr>
      </p:cxnSp>
      <p:sp>
        <p:nvSpPr>
          <p:cNvPr id="5" name="矩形 4"/>
          <p:cNvSpPr/>
          <p:nvPr/>
        </p:nvSpPr>
        <p:spPr>
          <a:xfrm>
            <a:off x="1588" y="6670716"/>
            <a:ext cx="12192000" cy="194645"/>
          </a:xfrm>
          <a:prstGeom prst="rect">
            <a:avLst/>
          </a:prstGeom>
          <a:solidFill>
            <a:srgbClr val="0070C0"/>
          </a:solidFill>
          <a:ln w="12700" cap="flat" cmpd="sng" algn="ctr">
            <a:noFill/>
            <a:prstDash val="solid"/>
            <a:miter lim="800000"/>
          </a:ln>
          <a:effectLst/>
        </p:spPr>
        <p:txBody>
          <a:bodyPr rtlCol="0" anchor="ctr"/>
          <a:p>
            <a:pPr algn="ctr"/>
            <a:endParaRPr lang="zh-CN" altLang="en-US" dirty="0">
              <a:solidFill>
                <a:srgbClr val="44546A">
                  <a:lumMod val="60000"/>
                  <a:lumOff val="40000"/>
                </a:srgbClr>
              </a:solidFill>
              <a:latin typeface="Arial" panose="020B0604020202020204" pitchFamily="34" charset="0"/>
              <a:ea typeface="微软雅黑" panose="020B0503020204020204" charset="-122"/>
            </a:endParaRPr>
          </a:p>
        </p:txBody>
      </p:sp>
      <p:pic>
        <p:nvPicPr>
          <p:cNvPr id="6" name="图片 5"/>
          <p:cNvPicPr/>
          <p:nvPr/>
        </p:nvPicPr>
        <p:blipFill>
          <a:blip r:embed="rId2"/>
          <a:stretch>
            <a:fillRect/>
          </a:stretch>
        </p:blipFill>
        <p:spPr>
          <a:xfrm>
            <a:off x="0" y="6591935"/>
            <a:ext cx="708025" cy="287655"/>
          </a:xfrm>
          <a:prstGeom prst="rect">
            <a:avLst/>
          </a:prstGeom>
        </p:spPr>
      </p:pic>
      <p:sp>
        <p:nvSpPr>
          <p:cNvPr id="3" name="文本框 2"/>
          <p:cNvSpPr txBox="1"/>
          <p:nvPr/>
        </p:nvSpPr>
        <p:spPr>
          <a:xfrm>
            <a:off x="880110" y="6614795"/>
            <a:ext cx="3183890" cy="306705"/>
          </a:xfrm>
          <a:prstGeom prst="rect">
            <a:avLst/>
          </a:prstGeom>
          <a:noFill/>
        </p:spPr>
        <p:txBody>
          <a:bodyPr wrap="square" rtlCol="0" anchor="t">
            <a:spAutoFit/>
          </a:bodyPr>
          <a:p>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浙江强基联盟</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2025</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年</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10</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月高三联考</a:t>
            </a:r>
            <a:endParaRPr lang="zh-CN" altLang="en-US" sz="1400" b="1">
              <a:solidFill>
                <a:srgbClr val="FFFFFF"/>
              </a:solidFill>
              <a:latin typeface="微软雅黑" panose="020B0503020204020204" charset="-122"/>
              <a:ea typeface="微软雅黑" panose="020B0503020204020204" charset="-122"/>
              <a:cs typeface="微软雅黑" panose="020B0503020204020204" charset="-122"/>
            </a:endParaRPr>
          </a:p>
        </p:txBody>
      </p:sp>
      <p:pic>
        <p:nvPicPr>
          <p:cNvPr id="7" name="图片 6"/>
          <p:cNvPicPr/>
          <p:nvPr/>
        </p:nvPicPr>
        <p:blipFill>
          <a:blip r:embed="rId2"/>
          <a:stretch>
            <a:fillRect/>
          </a:stretch>
        </p:blipFill>
        <p:spPr>
          <a:xfrm>
            <a:off x="127000" y="6718935"/>
            <a:ext cx="708025" cy="287655"/>
          </a:xfrm>
          <a:prstGeom prst="rect">
            <a:avLst/>
          </a:prstGeom>
        </p:spPr>
      </p:pic>
      <p:grpSp>
        <p:nvGrpSpPr>
          <p:cNvPr id="26" name="组合 25"/>
          <p:cNvGrpSpPr/>
          <p:nvPr/>
        </p:nvGrpSpPr>
        <p:grpSpPr>
          <a:xfrm>
            <a:off x="0" y="6614795"/>
            <a:ext cx="12192000" cy="428625"/>
            <a:chOff x="0" y="6615399"/>
            <a:chExt cx="12287885" cy="489107"/>
          </a:xfrm>
        </p:grpSpPr>
        <p:pic>
          <p:nvPicPr>
            <p:cNvPr id="25" name="图片 24"/>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a:xfrm>
              <a:off x="10160000" y="6615399"/>
              <a:ext cx="2127885" cy="489107"/>
            </a:xfrm>
            <a:prstGeom prst="rect">
              <a:avLst/>
            </a:prstGeom>
          </p:spPr>
        </p:pic>
        <p:pic>
          <p:nvPicPr>
            <p:cNvPr id="24" name="图片 23"/>
            <p:cNvPicPr>
              <a:picLocks noChangeAspect="1"/>
            </p:cNvPicPr>
            <p:nvPr/>
          </p:nvPicPr>
          <p:blipFill rotWithShape="1">
            <a:blip r:embed="rId5">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a:xfrm flipH="1">
              <a:off x="0" y="6615399"/>
              <a:ext cx="10160000" cy="489107"/>
            </a:xfrm>
            <a:prstGeom prst="rect">
              <a:avLst/>
            </a:prstGeom>
          </p:spPr>
        </p:pic>
      </p:grpSp>
      <p:sp>
        <p:nvSpPr>
          <p:cNvPr id="9" name="文本框 8"/>
          <p:cNvSpPr txBox="1"/>
          <p:nvPr/>
        </p:nvSpPr>
        <p:spPr>
          <a:xfrm>
            <a:off x="783590" y="6614795"/>
            <a:ext cx="3183890" cy="306705"/>
          </a:xfrm>
          <a:prstGeom prst="rect">
            <a:avLst/>
          </a:prstGeom>
          <a:noFill/>
        </p:spPr>
        <p:txBody>
          <a:bodyPr wrap="square" rtlCol="0" anchor="t">
            <a:spAutoFit/>
          </a:bodyPr>
          <a:p>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浙江强基联盟</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2025</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年</a:t>
            </a:r>
            <a:r>
              <a:rPr lang="en-US" altLang="zh-CN" sz="1400" b="1">
                <a:solidFill>
                  <a:srgbClr val="FFFFFF"/>
                </a:solidFill>
                <a:latin typeface="微软雅黑" panose="020B0503020204020204" charset="-122"/>
                <a:ea typeface="微软雅黑" panose="020B0503020204020204" charset="-122"/>
                <a:cs typeface="微软雅黑" panose="020B0503020204020204" charset="-122"/>
              </a:rPr>
              <a:t>10</a:t>
            </a:r>
            <a:r>
              <a:rPr lang="zh-CN" altLang="en-US" sz="1400" b="1">
                <a:solidFill>
                  <a:srgbClr val="FFFFFF"/>
                </a:solidFill>
                <a:latin typeface="微软雅黑" panose="020B0503020204020204" charset="-122"/>
                <a:ea typeface="微软雅黑" panose="020B0503020204020204" charset="-122"/>
                <a:cs typeface="微软雅黑" panose="020B0503020204020204" charset="-122"/>
              </a:rPr>
              <a:t>月高三联考</a:t>
            </a:r>
            <a:endParaRPr lang="zh-CN" altLang="en-US" sz="1400" b="1">
              <a:solidFill>
                <a:srgbClr val="FFFFFF"/>
              </a:solidFill>
              <a:latin typeface="微软雅黑" panose="020B0503020204020204" charset="-122"/>
              <a:ea typeface="微软雅黑" panose="020B0503020204020204" charset="-122"/>
              <a:cs typeface="微软雅黑" panose="020B0503020204020204" charset="-122"/>
            </a:endParaRPr>
          </a:p>
        </p:txBody>
      </p:sp>
      <p:pic>
        <p:nvPicPr>
          <p:cNvPr id="13" name="图片 12"/>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flipH="1">
            <a:off x="1905" y="-64770"/>
            <a:ext cx="1499235" cy="1101090"/>
          </a:xfrm>
          <a:prstGeom prst="rect">
            <a:avLst/>
          </a:prstGeom>
        </p:spPr>
      </p:pic>
      <p:grpSp>
        <p:nvGrpSpPr>
          <p:cNvPr id="43" name="组合 42"/>
          <p:cNvGrpSpPr/>
          <p:nvPr/>
        </p:nvGrpSpPr>
        <p:grpSpPr>
          <a:xfrm flipH="1" flipV="1">
            <a:off x="6891687" y="-40348"/>
            <a:ext cx="5894819" cy="3163507"/>
            <a:chOff x="-538359" y="4208160"/>
            <a:chExt cx="5577749" cy="2692400"/>
          </a:xfrm>
        </p:grpSpPr>
        <p:grpSp>
          <p:nvGrpSpPr>
            <p:cNvPr id="49" name="组合 48"/>
            <p:cNvGrpSpPr/>
            <p:nvPr/>
          </p:nvGrpSpPr>
          <p:grpSpPr>
            <a:xfrm>
              <a:off x="-16242" y="4208160"/>
              <a:ext cx="1587409" cy="2692400"/>
              <a:chOff x="-16242" y="4208160"/>
              <a:chExt cx="1587409" cy="2692400"/>
            </a:xfrm>
          </p:grpSpPr>
          <p:pic>
            <p:nvPicPr>
              <p:cNvPr id="69" name="图片 68"/>
              <p:cNvPicPr>
                <a:picLocks noChangeAspect="1"/>
              </p:cNvPicPr>
              <p:nvPr/>
            </p:nvPicPr>
            <p:blipFill rotWithShape="1">
              <a:blip r:embed="rId7"/>
              <a:srcRect/>
              <a:stretch>
                <a:fillRect/>
              </a:stretch>
            </p:blipFill>
            <p:spPr>
              <a:xfrm>
                <a:off x="-16242" y="4208160"/>
                <a:ext cx="1587409" cy="2692400"/>
              </a:xfrm>
              <a:prstGeom prst="rect">
                <a:avLst/>
              </a:prstGeom>
            </p:spPr>
          </p:pic>
          <p:pic>
            <p:nvPicPr>
              <p:cNvPr id="72" name="图片 71"/>
              <p:cNvPicPr>
                <a:picLocks noChangeAspect="1"/>
              </p:cNvPicPr>
              <p:nvPr/>
            </p:nvPicPr>
            <p:blipFill rotWithShape="1">
              <a:blip r:embed="rId8"/>
              <a:srcRect/>
              <a:stretch>
                <a:fillRect/>
              </a:stretch>
            </p:blipFill>
            <p:spPr>
              <a:xfrm>
                <a:off x="-7629" y="4972484"/>
                <a:ext cx="1271049" cy="1924143"/>
              </a:xfrm>
              <a:prstGeom prst="rect">
                <a:avLst/>
              </a:prstGeom>
            </p:spPr>
          </p:pic>
        </p:grpSp>
        <p:grpSp>
          <p:nvGrpSpPr>
            <p:cNvPr id="50" name="组合 49"/>
            <p:cNvGrpSpPr/>
            <p:nvPr/>
          </p:nvGrpSpPr>
          <p:grpSpPr>
            <a:xfrm>
              <a:off x="-538359" y="5296301"/>
              <a:ext cx="5577749" cy="1595547"/>
              <a:chOff x="-538359" y="5296301"/>
              <a:chExt cx="5577749" cy="1595547"/>
            </a:xfrm>
          </p:grpSpPr>
          <p:pic>
            <p:nvPicPr>
              <p:cNvPr id="51" name="图片 50"/>
              <p:cNvPicPr>
                <a:picLocks noChangeAspect="1"/>
              </p:cNvPicPr>
              <p:nvPr/>
            </p:nvPicPr>
            <p:blipFill rotWithShape="1">
              <a:blip r:embed="rId9"/>
              <a:srcRect l="-10069"/>
              <a:stretch>
                <a:fillRect/>
              </a:stretch>
            </p:blipFill>
            <p:spPr>
              <a:xfrm>
                <a:off x="1905824" y="6099207"/>
                <a:ext cx="3133566" cy="780515"/>
              </a:xfrm>
              <a:prstGeom prst="rect">
                <a:avLst/>
              </a:prstGeom>
            </p:spPr>
          </p:pic>
          <p:grpSp>
            <p:nvGrpSpPr>
              <p:cNvPr id="52" name="组合 51"/>
              <p:cNvGrpSpPr/>
              <p:nvPr/>
            </p:nvGrpSpPr>
            <p:grpSpPr>
              <a:xfrm>
                <a:off x="536423" y="5296301"/>
                <a:ext cx="3573013" cy="1595547"/>
                <a:chOff x="604135" y="5331733"/>
                <a:chExt cx="3505091" cy="1565217"/>
              </a:xfrm>
            </p:grpSpPr>
            <p:pic>
              <p:nvPicPr>
                <p:cNvPr id="57" name="图片 56"/>
                <p:cNvPicPr>
                  <a:picLocks noChangeAspect="1"/>
                </p:cNvPicPr>
                <p:nvPr/>
              </p:nvPicPr>
              <p:blipFill rotWithShape="1">
                <a:blip r:embed="rId10"/>
                <a:srcRect/>
                <a:stretch>
                  <a:fillRect/>
                </a:stretch>
              </p:blipFill>
              <p:spPr>
                <a:xfrm flipH="1">
                  <a:off x="1416826" y="5334965"/>
                  <a:ext cx="2692400" cy="1561985"/>
                </a:xfrm>
                <a:prstGeom prst="rect">
                  <a:avLst/>
                </a:prstGeom>
              </p:spPr>
            </p:pic>
            <p:pic>
              <p:nvPicPr>
                <p:cNvPr id="68" name="图片 67"/>
                <p:cNvPicPr>
                  <a:picLocks noChangeAspect="1"/>
                </p:cNvPicPr>
                <p:nvPr/>
              </p:nvPicPr>
              <p:blipFill rotWithShape="1">
                <a:blip r:embed="rId10"/>
                <a:srcRect/>
                <a:stretch>
                  <a:fillRect/>
                </a:stretch>
              </p:blipFill>
              <p:spPr>
                <a:xfrm>
                  <a:off x="604135" y="5331733"/>
                  <a:ext cx="2692400" cy="1561985"/>
                </a:xfrm>
                <a:prstGeom prst="rect">
                  <a:avLst/>
                </a:prstGeom>
              </p:spPr>
            </p:pic>
          </p:grpSp>
          <p:pic>
            <p:nvPicPr>
              <p:cNvPr id="53" name="图片 52"/>
              <p:cNvPicPr>
                <a:picLocks noChangeAspect="1"/>
              </p:cNvPicPr>
              <p:nvPr/>
            </p:nvPicPr>
            <p:blipFill rotWithShape="1">
              <a:blip r:embed="rId11"/>
              <a:srcRect l="-10069"/>
              <a:stretch>
                <a:fillRect/>
              </a:stretch>
            </p:blipFill>
            <p:spPr>
              <a:xfrm>
                <a:off x="-538359" y="6106751"/>
                <a:ext cx="2963503" cy="780515"/>
              </a:xfrm>
              <a:prstGeom prst="rect">
                <a:avLst/>
              </a:prstGeom>
            </p:spPr>
          </p:pic>
          <p:pic>
            <p:nvPicPr>
              <p:cNvPr id="54" name="图片 53"/>
              <p:cNvPicPr>
                <a:picLocks noChangeAspect="1"/>
              </p:cNvPicPr>
              <p:nvPr/>
            </p:nvPicPr>
            <p:blipFill rotWithShape="1">
              <a:blip r:embed="rId12"/>
              <a:srcRect/>
              <a:stretch>
                <a:fillRect/>
              </a:stretch>
            </p:blipFill>
            <p:spPr>
              <a:xfrm>
                <a:off x="40870" y="5882222"/>
                <a:ext cx="1885008" cy="997500"/>
              </a:xfrm>
              <a:prstGeom prst="rect">
                <a:avLst/>
              </a:prstGeom>
            </p:spPr>
          </p:pic>
        </p:grpSp>
      </p:grpSp>
      <p:graphicFrame>
        <p:nvGraphicFramePr>
          <p:cNvPr id="8" name="表格 7"/>
          <p:cNvGraphicFramePr/>
          <p:nvPr/>
        </p:nvGraphicFramePr>
        <p:xfrm>
          <a:off x="107950" y="1325880"/>
          <a:ext cx="11703685" cy="4615180"/>
        </p:xfrm>
        <a:graphic>
          <a:graphicData uri="http://schemas.openxmlformats.org/drawingml/2006/table">
            <a:tbl>
              <a:tblPr firstRow="1" bandRow="1">
                <a:tableStyleId>{5940675A-B579-460E-94D1-54222C63F5DA}</a:tableStyleId>
              </a:tblPr>
              <a:tblGrid>
                <a:gridCol w="2106295"/>
                <a:gridCol w="1973580"/>
                <a:gridCol w="7623810"/>
              </a:tblGrid>
              <a:tr h="0">
                <a:tc>
                  <a:txBody>
                    <a:bodyPr/>
                    <a:p>
                      <a:pPr indent="0" algn="ctr">
                        <a:buNone/>
                      </a:pPr>
                      <a:r>
                        <a:rPr lang="en-US" sz="2400" b="1">
                          <a:latin typeface="宋体" panose="02010600030101010101" pitchFamily="2" charset="-122"/>
                          <a:ea typeface="宋体" panose="02010600030101010101" pitchFamily="2" charset="-122"/>
                          <a:cs typeface="宋体" panose="02010600030101010101" pitchFamily="2" charset="-122"/>
                        </a:rPr>
                        <a:t>语义连贯方式</a:t>
                      </a:r>
                      <a:endParaRPr lang="en-US" altLang="en-US" sz="2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lgn="ctr">
                        <a:buNone/>
                      </a:pPr>
                      <a:r>
                        <a:rPr lang="zh-CN" altLang="en-US" sz="2400" b="1">
                          <a:latin typeface="宋体" panose="02010600030101010101" pitchFamily="2" charset="-122"/>
                          <a:ea typeface="宋体" panose="02010600030101010101" pitchFamily="2" charset="-122"/>
                          <a:cs typeface="宋体" panose="02010600030101010101" pitchFamily="2" charset="-122"/>
                        </a:rPr>
                        <a:t>原文标词</a:t>
                      </a:r>
                      <a:endParaRPr lang="zh-CN" altLang="en-US" sz="2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p>
                      <a:pPr indent="0" algn="ctr">
                        <a:buNone/>
                      </a:pPr>
                      <a:r>
                        <a:rPr lang="zh-CN" altLang="en-US" sz="2400" b="1">
                          <a:latin typeface="宋体" panose="02010600030101010101" pitchFamily="2" charset="-122"/>
                          <a:ea typeface="宋体" panose="02010600030101010101" pitchFamily="2" charset="-122"/>
                          <a:cs typeface="宋体" panose="02010600030101010101" pitchFamily="2" charset="-122"/>
                        </a:rPr>
                        <a:t>续文</a:t>
                      </a:r>
                      <a:r>
                        <a:rPr lang="en-US" sz="2400" b="1">
                          <a:latin typeface="宋体" panose="02010600030101010101" pitchFamily="2" charset="-122"/>
                          <a:ea typeface="宋体" panose="02010600030101010101" pitchFamily="2" charset="-122"/>
                          <a:cs typeface="宋体" panose="02010600030101010101" pitchFamily="2" charset="-122"/>
                        </a:rPr>
                        <a:t>协同</a:t>
                      </a:r>
                      <a:endParaRPr lang="en-US" altLang="en-US" sz="2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r>
              <a:tr h="4249420">
                <a:tc>
                  <a:txBody>
                    <a:bodyPr/>
                    <a:p>
                      <a:pPr indent="0">
                        <a:buNone/>
                      </a:pPr>
                      <a:endParaRPr lang="en-US" sz="2400">
                        <a:latin typeface="黑体" panose="02010609060101010101" charset="-122"/>
                        <a:ea typeface="黑体" panose="02010609060101010101" charset="-122"/>
                        <a:cs typeface="黑体" panose="02010609060101010101" charset="-122"/>
                        <a:sym typeface="+mn-ea"/>
                      </a:endParaRPr>
                    </a:p>
                    <a:p>
                      <a:pPr indent="0">
                        <a:buNone/>
                      </a:pPr>
                      <a:endParaRPr lang="en-US" sz="2400">
                        <a:latin typeface="黑体" panose="02010609060101010101" charset="-122"/>
                        <a:ea typeface="黑体" panose="02010609060101010101" charset="-122"/>
                        <a:cs typeface="黑体" panose="02010609060101010101" charset="-122"/>
                        <a:sym typeface="+mn-ea"/>
                      </a:endParaRPr>
                    </a:p>
                    <a:p>
                      <a:pPr indent="0">
                        <a:buNone/>
                      </a:pPr>
                      <a:endParaRPr lang="en-US" sz="2400">
                        <a:latin typeface="黑体" panose="02010609060101010101" charset="-122"/>
                        <a:ea typeface="黑体" panose="02010609060101010101" charset="-122"/>
                        <a:cs typeface="黑体" panose="02010609060101010101" charset="-122"/>
                        <a:sym typeface="+mn-ea"/>
                      </a:endParaRPr>
                    </a:p>
                    <a:p>
                      <a:pPr indent="0">
                        <a:buNone/>
                      </a:pPr>
                      <a:r>
                        <a:rPr lang="en-US" sz="2400">
                          <a:latin typeface="黑体" panose="02010609060101010101" charset="-122"/>
                          <a:ea typeface="黑体" panose="02010609060101010101" charset="-122"/>
                          <a:cs typeface="黑体" panose="02010609060101010101" charset="-122"/>
                          <a:sym typeface="+mn-ea"/>
                        </a:rPr>
                        <a:t>同义复现</a:t>
                      </a:r>
                      <a:r>
                        <a:rPr lang="en-US" sz="2400">
                          <a:solidFill>
                            <a:srgbClr val="C00000"/>
                          </a:solidFill>
                          <a:latin typeface="黑体" panose="02010609060101010101" charset="-122"/>
                          <a:ea typeface="黑体" panose="02010609060101010101" charset="-122"/>
                          <a:cs typeface="黑体" panose="02010609060101010101" charset="-122"/>
                          <a:sym typeface="+mn-ea"/>
                        </a:rPr>
                        <a:t>→</a:t>
                      </a:r>
                      <a:endParaRPr lang="en-US" altLang="en-US" sz="2400" b="0">
                        <a:solidFill>
                          <a:srgbClr val="C00000"/>
                        </a:solidFill>
                        <a:latin typeface="黑体" panose="02010609060101010101" charset="-122"/>
                        <a:ea typeface="黑体" panose="02010609060101010101" charset="-122"/>
                        <a:cs typeface="黑体" panose="02010609060101010101" charset="-122"/>
                        <a:sym typeface="+mn-ea"/>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altLang="en-US" sz="2400" b="0">
                        <a:latin typeface="Times New Roman" panose="02020603050405020304" charset="0"/>
                        <a:ea typeface="宋体" panose="02010600030101010101" pitchFamily="2" charset="-122"/>
                        <a:cs typeface="Times New Roman" panose="02020603050405020304" charset="0"/>
                        <a:sym typeface="+mn-ea"/>
                      </a:endParaRPr>
                    </a:p>
                    <a:p>
                      <a:pPr indent="0">
                        <a:buNone/>
                      </a:pPr>
                      <a:r>
                        <a:rPr lang="en-US" altLang="en-US" sz="2400" b="0">
                          <a:latin typeface="Times New Roman" panose="02020603050405020304" charset="0"/>
                          <a:ea typeface="宋体" panose="02010600030101010101" pitchFamily="2" charset="-122"/>
                          <a:cs typeface="Times New Roman" panose="02020603050405020304" charset="0"/>
                          <a:sym typeface="+mn-ea"/>
                        </a:rPr>
                        <a:t>China;</a:t>
                      </a:r>
                      <a:endParaRPr lang="en-US" altLang="en-US" sz="2400" b="0">
                        <a:latin typeface="Times New Roman" panose="02020603050405020304" charset="0"/>
                        <a:ea typeface="宋体" panose="02010600030101010101" pitchFamily="2" charset="-122"/>
                        <a:cs typeface="Times New Roman" panose="02020603050405020304" charset="0"/>
                        <a:sym typeface="+mn-ea"/>
                      </a:endParaRPr>
                    </a:p>
                    <a:p>
                      <a:pPr indent="0">
                        <a:buNone/>
                      </a:pPr>
                      <a:r>
                        <a:rPr lang="en-US" altLang="zh-CN" sz="2400" b="0">
                          <a:latin typeface="Times New Roman" panose="02020603050405020304" charset="0"/>
                          <a:ea typeface="宋体" panose="02010600030101010101" pitchFamily="2" charset="-122"/>
                          <a:cs typeface="Times New Roman" panose="02020603050405020304" charset="0"/>
                          <a:sym typeface="+mn-ea"/>
                        </a:rPr>
                        <a:t>history;</a:t>
                      </a:r>
                      <a:endParaRPr lang="en-US" altLang="zh-CN" sz="2400" b="0">
                        <a:latin typeface="Times New Roman" panose="02020603050405020304" charset="0"/>
                        <a:ea typeface="宋体" panose="02010600030101010101" pitchFamily="2" charset="-122"/>
                        <a:cs typeface="Times New Roman" panose="02020603050405020304" charset="0"/>
                        <a:sym typeface="+mn-ea"/>
                      </a:endParaRPr>
                    </a:p>
                    <a:p>
                      <a:pPr indent="0">
                        <a:buNone/>
                      </a:pPr>
                      <a:r>
                        <a:rPr lang="en-US" altLang="zh-CN" sz="2400" b="0">
                          <a:latin typeface="Times New Roman" panose="02020603050405020304" charset="0"/>
                          <a:ea typeface="宋体" panose="02010600030101010101" pitchFamily="2" charset="-122"/>
                          <a:cs typeface="Times New Roman" panose="02020603050405020304" charset="0"/>
                          <a:sym typeface="+mn-ea"/>
                        </a:rPr>
                        <a:t>architecture</a:t>
                      </a:r>
                      <a:r>
                        <a:rPr lang="en-US" altLang="en-US" sz="2400" b="0">
                          <a:latin typeface="Times New Roman" panose="02020603050405020304" charset="0"/>
                          <a:ea typeface="宋体" panose="02010600030101010101" pitchFamily="2" charset="-122"/>
                          <a:cs typeface="Times New Roman" panose="02020603050405020304" charset="0"/>
                          <a:sym typeface="+mn-ea"/>
                        </a:rPr>
                        <a:t>;</a:t>
                      </a:r>
                      <a:endParaRPr lang="en-US" altLang="en-US" sz="2400" b="0">
                        <a:latin typeface="Times New Roman" panose="02020603050405020304" charset="0"/>
                        <a:ea typeface="宋体" panose="02010600030101010101" pitchFamily="2" charset="-122"/>
                        <a:cs typeface="Times New Roman" panose="02020603050405020304" charset="0"/>
                        <a:sym typeface="+mn-ea"/>
                      </a:endParaRPr>
                    </a:p>
                    <a:p>
                      <a:pPr indent="0" fontAlgn="auto">
                        <a:lnSpc>
                          <a:spcPts val="880"/>
                        </a:lnSpc>
                        <a:buNone/>
                      </a:pPr>
                      <a:endParaRPr lang="en-US" altLang="en-US" sz="2400" b="0">
                        <a:latin typeface="Times New Roman" panose="02020603050405020304" charset="0"/>
                        <a:ea typeface="宋体" panose="02010600030101010101" pitchFamily="2" charset="-122"/>
                        <a:cs typeface="Times New Roman" panose="02020603050405020304" charset="0"/>
                        <a:sym typeface="+mn-ea"/>
                      </a:endParaRPr>
                    </a:p>
                    <a:p>
                      <a:pPr indent="0">
                        <a:buNone/>
                      </a:pPr>
                      <a:r>
                        <a:rPr lang="en-US" altLang="en-US" sz="2400" b="0">
                          <a:latin typeface="Times New Roman" panose="02020603050405020304" charset="0"/>
                          <a:ea typeface="宋体" panose="02010600030101010101" pitchFamily="2" charset="-122"/>
                          <a:cs typeface="Times New Roman" panose="02020603050405020304" charset="0"/>
                          <a:sym typeface="+mn-ea"/>
                        </a:rPr>
                        <a:t>amazement</a:t>
                      </a:r>
                      <a:endParaRPr lang="en-US" altLang="en-US" sz="2400" b="0">
                        <a:latin typeface="Times New Roman" panose="02020603050405020304" charset="0"/>
                        <a:ea typeface="宋体" panose="02010600030101010101" pitchFamily="2" charset="-122"/>
                        <a:cs typeface="Times New Roman" panose="02020603050405020304" charset="0"/>
                        <a:sym typeface="+mn-ea"/>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altLang="zh-CN" sz="2400" b="0">
                          <a:noFill/>
                          <a:latin typeface="Times New Roman" panose="02020603050405020304" charset="0"/>
                          <a:ea typeface="宋体" panose="02010600030101010101" pitchFamily="2" charset="-122"/>
                          <a:cs typeface="Times New Roman" panose="02020603050405020304" charset="0"/>
                        </a:rPr>
                        <a:t>Before leaving, that uncle also gave me an elaborately designed book on </a:t>
                      </a:r>
                      <a:r>
                        <a:rPr lang="en-US" altLang="zh-CN" sz="2400" b="0" u="sng">
                          <a:noFill/>
                          <a:latin typeface="Times New Roman" panose="02020603050405020304" charset="0"/>
                          <a:ea typeface="宋体" panose="02010600030101010101" pitchFamily="2" charset="-122"/>
                          <a:cs typeface="Times New Roman" panose="02020603050405020304" charset="0"/>
                        </a:rPr>
                        <a:t>Chinese architecture </a:t>
                      </a:r>
                      <a:r>
                        <a:rPr lang="en-US" altLang="zh-CN" sz="2400" u="sng">
                          <a:noFill/>
                          <a:latin typeface="Times New Roman" panose="02020603050405020304" charset="0"/>
                          <a:ea typeface="宋体" panose="02010600030101010101" pitchFamily="2" charset="-122"/>
                          <a:cs typeface="Times New Roman" panose="02020603050405020304" charset="0"/>
                          <a:sym typeface="+mn-ea"/>
                        </a:rPr>
                        <a:t>history</a:t>
                      </a:r>
                      <a:r>
                        <a:rPr lang="en-US" altLang="zh-CN" sz="2400" b="0">
                          <a:noFill/>
                          <a:latin typeface="Times New Roman" panose="02020603050405020304" charset="0"/>
                          <a:ea typeface="宋体" panose="02010600030101010101" pitchFamily="2" charset="-122"/>
                          <a:cs typeface="Times New Roman" panose="02020603050405020304" charset="0"/>
                        </a:rPr>
                        <a:t>, which made me deeply </a:t>
                      </a:r>
                      <a:r>
                        <a:rPr lang="en-US" altLang="zh-CN" sz="2400" b="0" u="sng">
                          <a:noFill/>
                          <a:latin typeface="Times New Roman" panose="02020603050405020304" charset="0"/>
                          <a:ea typeface="宋体" panose="02010600030101010101" pitchFamily="2" charset="-122"/>
                          <a:cs typeface="Times New Roman" panose="02020603050405020304" charset="0"/>
                        </a:rPr>
                        <a:t>amazed</a:t>
                      </a:r>
                      <a:r>
                        <a:rPr lang="en-US" altLang="zh-CN" sz="2400" b="0">
                          <a:noFill/>
                          <a:latin typeface="Times New Roman" panose="02020603050405020304" charset="0"/>
                          <a:ea typeface="宋体" panose="02010600030101010101" pitchFamily="2" charset="-122"/>
                          <a:cs typeface="Times New Roman" panose="02020603050405020304" charset="0"/>
                        </a:rPr>
                        <a:t> at the charm of traditional Chinese culture—I want to learn Chinese from now on.</a:t>
                      </a:r>
                      <a:endParaRPr lang="en-US" altLang="zh-CN" sz="2400" b="0">
                        <a:noFill/>
                        <a:latin typeface="Times New Roman" panose="02020603050405020304" charset="0"/>
                        <a:ea typeface="宋体" panose="02010600030101010101" pitchFamily="2" charset="-122"/>
                        <a:cs typeface="Times New Roman" panose="02020603050405020304" charset="0"/>
                      </a:endParaRPr>
                    </a:p>
                    <a:p>
                      <a:pPr indent="0">
                        <a:buNone/>
                      </a:pPr>
                      <a:endParaRPr lang="zh-CN" altLang="en-US" sz="2400" b="0">
                        <a:solidFill>
                          <a:srgbClr val="0070C0"/>
                        </a:solidFill>
                        <a:latin typeface="Times New Roman" panose="02020603050405020304" charset="0"/>
                        <a:ea typeface="宋体" panose="02010600030101010101" pitchFamily="2" charset="-122"/>
                        <a:cs typeface="Times New Roman" panose="02020603050405020304" charset="0"/>
                      </a:endParaRPr>
                    </a:p>
                    <a:p>
                      <a:pPr indent="0">
                        <a:buNone/>
                      </a:pPr>
                      <a:r>
                        <a:rPr lang="zh-CN" altLang="en-US" sz="2400" b="0">
                          <a:solidFill>
                            <a:srgbClr val="0070C0"/>
                          </a:solidFill>
                          <a:latin typeface="Times New Roman" panose="02020603050405020304" charset="0"/>
                          <a:ea typeface="宋体" panose="02010600030101010101" pitchFamily="2" charset="-122"/>
                          <a:cs typeface="Times New Roman" panose="02020603050405020304" charset="0"/>
                        </a:rPr>
                        <a:t>（</a:t>
                      </a:r>
                      <a:r>
                        <a:rPr lang="en-US" altLang="zh-CN" sz="2400" b="0">
                          <a:solidFill>
                            <a:srgbClr val="0070C0"/>
                          </a:solidFill>
                          <a:latin typeface="Times New Roman" panose="02020603050405020304" charset="0"/>
                          <a:ea typeface="宋体" panose="02010600030101010101" pitchFamily="2" charset="-122"/>
                          <a:cs typeface="Times New Roman" panose="02020603050405020304" charset="0"/>
                        </a:rPr>
                        <a:t>*</a:t>
                      </a:r>
                      <a:r>
                        <a:rPr lang="zh-CN" altLang="en-US" sz="2400" b="0">
                          <a:solidFill>
                            <a:srgbClr val="0070C0"/>
                          </a:solidFill>
                          <a:latin typeface="Times New Roman" panose="02020603050405020304" charset="0"/>
                          <a:ea typeface="宋体" panose="02010600030101010101" pitchFamily="2" charset="-122"/>
                          <a:cs typeface="Times New Roman" panose="02020603050405020304" charset="0"/>
                        </a:rPr>
                        <a:t>在读后续写中利用词汇衔接手段，创生出关联性和创新性强的优质词汇</a:t>
                      </a:r>
                      <a:r>
                        <a:rPr lang="en-US" altLang="zh-CN" sz="2400" b="0">
                          <a:solidFill>
                            <a:srgbClr val="0070C0"/>
                          </a:solidFill>
                          <a:latin typeface="Times New Roman" panose="02020603050405020304" charset="0"/>
                          <a:ea typeface="宋体" panose="02010600030101010101" pitchFamily="2" charset="-122"/>
                          <a:cs typeface="Times New Roman" panose="02020603050405020304" charset="0"/>
                        </a:rPr>
                        <a:t>“book on Chinese architecture history——</a:t>
                      </a:r>
                      <a:r>
                        <a:rPr lang="zh-CN" altLang="en-US" sz="2400" b="0">
                          <a:solidFill>
                            <a:srgbClr val="0070C0"/>
                          </a:solidFill>
                          <a:latin typeface="Times New Roman" panose="02020603050405020304" charset="0"/>
                          <a:ea typeface="宋体" panose="02010600030101010101" pitchFamily="2" charset="-122"/>
                          <a:cs typeface="Times New Roman" panose="02020603050405020304" charset="0"/>
                        </a:rPr>
                        <a:t>传播中华文化</a:t>
                      </a:r>
                      <a:r>
                        <a:rPr lang="en-US" altLang="zh-CN" sz="2400" b="0">
                          <a:solidFill>
                            <a:srgbClr val="0070C0"/>
                          </a:solidFill>
                          <a:latin typeface="Times New Roman" panose="02020603050405020304" charset="0"/>
                          <a:ea typeface="宋体" panose="02010600030101010101" pitchFamily="2" charset="-122"/>
                          <a:cs typeface="Times New Roman" panose="02020603050405020304" charset="0"/>
                        </a:rPr>
                        <a:t>”</a:t>
                      </a:r>
                      <a:r>
                        <a:rPr lang="zh-CN" altLang="en-US" sz="2400" b="0">
                          <a:solidFill>
                            <a:srgbClr val="0070C0"/>
                          </a:solidFill>
                          <a:latin typeface="Times New Roman" panose="02020603050405020304" charset="0"/>
                          <a:ea typeface="宋体" panose="02010600030101010101" pitchFamily="2" charset="-122"/>
                          <a:cs typeface="Times New Roman" panose="02020603050405020304" charset="0"/>
                        </a:rPr>
                        <a:t>，能够对语篇在逻辑和意义上的连贯产生促进作用）</a:t>
                      </a:r>
                      <a:endParaRPr lang="en-US" altLang="zh-CN" sz="2400" b="0">
                        <a:solidFill>
                          <a:srgbClr val="0070C0"/>
                        </a:solidFill>
                        <a:latin typeface="Times New Roman" panose="02020603050405020304" charset="0"/>
                        <a:ea typeface="宋体" panose="02010600030101010101" pitchFamily="2" charset="-122"/>
                        <a:cs typeface="Times New Roman" panose="02020603050405020304" charset="0"/>
                      </a:endParaRPr>
                    </a:p>
                    <a:p>
                      <a:pPr indent="0">
                        <a:buNone/>
                      </a:pPr>
                      <a:r>
                        <a:rPr lang="en-US" altLang="zh-CN" sz="2400" b="0">
                          <a:latin typeface="Times New Roman" panose="02020603050405020304" charset="0"/>
                          <a:ea typeface="宋体" panose="02010600030101010101" pitchFamily="2" charset="-122"/>
                          <a:cs typeface="Times New Roman" panose="02020603050405020304" charset="0"/>
                        </a:rPr>
                        <a:t>   </a:t>
                      </a:r>
                      <a:r>
                        <a:rPr lang="zh-CN" altLang="en-US" sz="2400" b="0">
                          <a:latin typeface="Times New Roman" panose="02020603050405020304" charset="0"/>
                          <a:ea typeface="宋体" panose="02010600030101010101" pitchFamily="2" charset="-122"/>
                          <a:cs typeface="Times New Roman" panose="02020603050405020304" charset="0"/>
                        </a:rPr>
                        <a:t>在离开之前，那位叔叔还送给我一本精心设计的关于中国建筑历史的书籍，这让我深深领略到了中国传统文化的魅力</a:t>
                      </a:r>
                      <a:r>
                        <a:rPr lang="en-US" altLang="zh-CN" sz="2400" b="0">
                          <a:latin typeface="Times New Roman" panose="02020603050405020304" charset="0"/>
                          <a:ea typeface="宋体" panose="02010600030101010101" pitchFamily="2" charset="-122"/>
                          <a:cs typeface="Times New Roman" panose="02020603050405020304" charset="0"/>
                        </a:rPr>
                        <a:t>——</a:t>
                      </a:r>
                      <a:r>
                        <a:rPr lang="zh-CN" altLang="en-US" sz="2400" b="0">
                          <a:latin typeface="Times New Roman" panose="02020603050405020304" charset="0"/>
                          <a:ea typeface="宋体" panose="02010600030101010101" pitchFamily="2" charset="-122"/>
                          <a:cs typeface="Times New Roman" panose="02020603050405020304" charset="0"/>
                        </a:rPr>
                        <a:t>从现在起，我想要学习中文了。</a:t>
                      </a:r>
                      <a:endParaRPr lang="zh-CN" altLang="en-US" sz="2400" b="0">
                        <a:latin typeface="Times New Roman" panose="02020603050405020304" charset="0"/>
                        <a:ea typeface="宋体" panose="02010600030101010101" pitchFamily="2" charset="-122"/>
                        <a:cs typeface="Times New Roman" panose="02020603050405020304" charset="0"/>
                      </a:endParaRPr>
                    </a:p>
                    <a:p>
                      <a:pPr indent="0">
                        <a:buNone/>
                      </a:pPr>
                      <a:endParaRPr lang="zh-CN" altLang="en-US" sz="2400" b="0">
                        <a:latin typeface="Times New Roman" panose="02020603050405020304" charset="0"/>
                        <a:ea typeface="宋体" panose="02010600030101010101" pitchFamily="2" charset="-122"/>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bl>
          </a:graphicData>
        </a:graphic>
      </p:graphicFrame>
      <p:pic>
        <p:nvPicPr>
          <p:cNvPr id="4" name="图片 3" descr="在故宫的奇妙之旅 (8)"/>
          <p:cNvPicPr>
            <a:picLocks noChangeAspect="1"/>
          </p:cNvPicPr>
          <p:nvPr/>
        </p:nvPicPr>
        <p:blipFill>
          <a:blip r:embed="rId13"/>
          <a:stretch>
            <a:fillRect/>
          </a:stretch>
        </p:blipFill>
        <p:spPr>
          <a:xfrm>
            <a:off x="250825" y="4000500"/>
            <a:ext cx="3900170" cy="2244725"/>
          </a:xfrm>
          <a:prstGeom prst="rect">
            <a:avLst/>
          </a:prstGeom>
        </p:spPr>
      </p:pic>
      <p:sp>
        <p:nvSpPr>
          <p:cNvPr id="11" name="文本框 10"/>
          <p:cNvSpPr txBox="1"/>
          <p:nvPr/>
        </p:nvSpPr>
        <p:spPr>
          <a:xfrm>
            <a:off x="4235450" y="1748790"/>
            <a:ext cx="7520940" cy="1568450"/>
          </a:xfrm>
          <a:prstGeom prst="rect">
            <a:avLst/>
          </a:prstGeom>
          <a:noFill/>
        </p:spPr>
        <p:txBody>
          <a:bodyPr wrap="square" rtlCol="0" anchor="t">
            <a:spAutoFit/>
          </a:bodyPr>
          <a:p>
            <a:pPr indent="0">
              <a:buNone/>
            </a:pPr>
            <a:r>
              <a:rPr lang="en-US" altLang="zh-CN" sz="2400">
                <a:latin typeface="Times New Roman" panose="02020603050405020304" charset="0"/>
                <a:ea typeface="宋体" panose="02010600030101010101" pitchFamily="2" charset="-122"/>
                <a:cs typeface="Times New Roman" panose="02020603050405020304" charset="0"/>
                <a:sym typeface="+mn-ea"/>
              </a:rPr>
              <a:t>Before leaving, that uncle also gave me an elaborately designed book on </a:t>
            </a:r>
            <a:r>
              <a:rPr lang="en-US" altLang="zh-CN" sz="2400" u="sng">
                <a:solidFill>
                  <a:srgbClr val="C00000"/>
                </a:solidFill>
                <a:latin typeface="Times New Roman" panose="02020603050405020304" charset="0"/>
                <a:ea typeface="宋体" panose="02010600030101010101" pitchFamily="2" charset="-122"/>
                <a:cs typeface="Times New Roman" panose="02020603050405020304" charset="0"/>
                <a:sym typeface="+mn-ea"/>
              </a:rPr>
              <a:t>Chinese architecture history</a:t>
            </a:r>
            <a:r>
              <a:rPr lang="en-US" altLang="zh-CN" sz="2400">
                <a:latin typeface="Times New Roman" panose="02020603050405020304" charset="0"/>
                <a:ea typeface="宋体" panose="02010600030101010101" pitchFamily="2" charset="-122"/>
                <a:cs typeface="Times New Roman" panose="02020603050405020304" charset="0"/>
                <a:sym typeface="+mn-ea"/>
              </a:rPr>
              <a:t>, which made me deeply </a:t>
            </a:r>
            <a:r>
              <a:rPr lang="en-US" altLang="zh-CN" sz="2400" u="sng">
                <a:solidFill>
                  <a:srgbClr val="C00000"/>
                </a:solidFill>
                <a:latin typeface="Times New Roman" panose="02020603050405020304" charset="0"/>
                <a:ea typeface="宋体" panose="02010600030101010101" pitchFamily="2" charset="-122"/>
                <a:cs typeface="Times New Roman" panose="02020603050405020304" charset="0"/>
                <a:sym typeface="+mn-ea"/>
              </a:rPr>
              <a:t>amazed</a:t>
            </a:r>
            <a:r>
              <a:rPr lang="en-US" altLang="zh-CN" sz="2400">
                <a:latin typeface="Times New Roman" panose="02020603050405020304" charset="0"/>
                <a:ea typeface="宋体" panose="02010600030101010101" pitchFamily="2" charset="-122"/>
                <a:cs typeface="Times New Roman" panose="02020603050405020304" charset="0"/>
                <a:sym typeface="+mn-ea"/>
              </a:rPr>
              <a:t> at the charm of traditional Chinese culture—I want to learn Chinese from now on.</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pic>
        <p:nvPicPr>
          <p:cNvPr id="12" name="图片 6" descr="logo横版 png"/>
          <p:cNvPicPr>
            <a:picLocks noChangeAspect="1"/>
          </p:cNvPicPr>
          <p:nvPr/>
        </p:nvPicPr>
        <p:blipFill>
          <a:blip r:embed="rId14"/>
          <a:stretch>
            <a:fillRect/>
          </a:stretch>
        </p:blipFill>
        <p:spPr>
          <a:xfrm>
            <a:off x="11477625" y="82550"/>
            <a:ext cx="60801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TABLE_ENDDRAG_ORIGIN_RECT" val="448*640"/>
  <p:tag name="TABLE_ENDDRAG_RECT" val="17*80*448*640"/>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FULL_TEXT_BEAUTIFY_COPY_ID" val="150995792"/>
</p:tagLst>
</file>

<file path=ppt/tags/tag22.xml><?xml version="1.0" encoding="utf-8"?>
<p:tagLst xmlns:p="http://schemas.openxmlformats.org/presentationml/2006/main">
  <p:tag name="KSO_WM_FULL_TEXT_BEAUTIFY_COPY_ID" val="150995792"/>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29_Office 主题">
  <a:themeElements>
    <a:clrScheme name="自定义 4">
      <a:dk1>
        <a:sysClr val="windowText" lastClr="000000"/>
      </a:dk1>
      <a:lt1>
        <a:sysClr val="window" lastClr="FFFFFF"/>
      </a:lt1>
      <a:dk2>
        <a:srgbClr val="1F497D"/>
      </a:dk2>
      <a:lt2>
        <a:srgbClr val="EEECE1"/>
      </a:lt2>
      <a:accent1>
        <a:srgbClr val="953734"/>
      </a:accent1>
      <a:accent2>
        <a:srgbClr val="7F7F7F"/>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夏雨家 https://xnwe.taobao.com/">
  <a:themeElements>
    <a:clrScheme name="MC-欧美风主题色">
      <a:dk1>
        <a:srgbClr val="000000"/>
      </a:dk1>
      <a:lt1>
        <a:srgbClr val="FFFFFF"/>
      </a:lt1>
      <a:dk2>
        <a:srgbClr val="44546A"/>
      </a:dk2>
      <a:lt2>
        <a:srgbClr val="E7E6E6"/>
      </a:lt2>
      <a:accent1>
        <a:srgbClr val="268F9C"/>
      </a:accent1>
      <a:accent2>
        <a:srgbClr val="2A566E"/>
      </a:accent2>
      <a:accent3>
        <a:srgbClr val="D71D49"/>
      </a:accent3>
      <a:accent4>
        <a:srgbClr val="268F9C"/>
      </a:accent4>
      <a:accent5>
        <a:srgbClr val="2A566E"/>
      </a:accent5>
      <a:accent6>
        <a:srgbClr val="D71D49"/>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基本">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latin typeface="Times New Roman" panose="02020603050405020304" charset="0"/>
            <a:cs typeface="Times New Roman" panose="02020603050405020304"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版权归“一起课件”所有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13631</Words>
  <Application>WPS 演示</Application>
  <PresentationFormat>宽屏</PresentationFormat>
  <Paragraphs>387</Paragraphs>
  <Slides>19</Slides>
  <Notes>4</Notes>
  <HiddenSlides>0</HiddenSlides>
  <MMClips>0</MMClips>
  <ScaleCrop>false</ScaleCrop>
  <HeadingPairs>
    <vt:vector size="6" baseType="variant">
      <vt:variant>
        <vt:lpstr>已用的字体</vt:lpstr>
      </vt:variant>
      <vt:variant>
        <vt:i4>18</vt:i4>
      </vt:variant>
      <vt:variant>
        <vt:lpstr>主题</vt:lpstr>
      </vt:variant>
      <vt:variant>
        <vt:i4>5</vt:i4>
      </vt:variant>
      <vt:variant>
        <vt:lpstr>幻灯片标题</vt:lpstr>
      </vt:variant>
      <vt:variant>
        <vt:i4>19</vt:i4>
      </vt:variant>
    </vt:vector>
  </HeadingPairs>
  <TitlesOfParts>
    <vt:vector size="42" baseType="lpstr">
      <vt:lpstr>Arial</vt:lpstr>
      <vt:lpstr>宋体</vt:lpstr>
      <vt:lpstr>Wingdings</vt:lpstr>
      <vt:lpstr>微软雅黑</vt:lpstr>
      <vt:lpstr>Something Fishy</vt:lpstr>
      <vt:lpstr>Times New Roman</vt:lpstr>
      <vt:lpstr>HelveticaNeue</vt:lpstr>
      <vt:lpstr>华文新魏</vt:lpstr>
      <vt:lpstr>Wingdings</vt:lpstr>
      <vt:lpstr>Times New Roman</vt:lpstr>
      <vt:lpstr>黑体</vt:lpstr>
      <vt:lpstr>Calibri</vt:lpstr>
      <vt:lpstr>Segoe Print</vt:lpstr>
      <vt:lpstr>Arial Unicode MS</vt:lpstr>
      <vt:lpstr>Calibri Light</vt:lpstr>
      <vt:lpstr>等线</vt:lpstr>
      <vt:lpstr>Impact</vt:lpstr>
      <vt:lpstr>等线 Light</vt:lpstr>
      <vt:lpstr>29_Office 主题</vt:lpstr>
      <vt:lpstr>夏雨家 https://xnwe.taobao.com/</vt:lpstr>
      <vt:lpstr>1_Office 主题</vt:lpstr>
      <vt:lpstr>3_Office 主题</vt:lpstr>
      <vt:lpstr>版权归“一起课件”所有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Administrator</cp:lastModifiedBy>
  <cp:revision>336</cp:revision>
  <dcterms:created xsi:type="dcterms:W3CDTF">2019-06-19T02:08:00Z</dcterms:created>
  <dcterms:modified xsi:type="dcterms:W3CDTF">2025-10-13T08:32:13Z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8EF68FD140BF4AF28403C7938D2C5787_11</vt:lpwstr>
  </property>
</Properties>
</file>