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356" r:id="rId4"/>
    <p:sldId id="345" r:id="rId5"/>
    <p:sldId id="309" r:id="rId6"/>
    <p:sldId id="325" r:id="rId7"/>
    <p:sldId id="312" r:id="rId9"/>
    <p:sldId id="313" r:id="rId10"/>
    <p:sldId id="314" r:id="rId11"/>
    <p:sldId id="327" r:id="rId12"/>
    <p:sldId id="342" r:id="rId13"/>
    <p:sldId id="344" r:id="rId14"/>
    <p:sldId id="317" r:id="rId15"/>
    <p:sldId id="310"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63" autoAdjust="0"/>
    <p:restoredTop sz="94660"/>
  </p:normalViewPr>
  <p:slideViewPr>
    <p:cSldViewPr snapToGrid="0" showGuides="1">
      <p:cViewPr varScale="1">
        <p:scale>
          <a:sx n="113" d="100"/>
          <a:sy n="113" d="100"/>
        </p:scale>
        <p:origin x="624" y="176"/>
      </p:cViewPr>
      <p:guideLst>
        <p:guide orient="horz" pos="2198"/>
        <p:guide pos="387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Who live in the country   why do they choose to live/ advantages ? </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Give us a example...</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Everything is going on in the social environment. What about the government’s attitude towards university graduates’ starting a career in the country?</a:t>
            </a:r>
            <a:endParaRPr kumimoji="1" lang="zh-CN" altLang="en-US" dirty="0"/>
          </a:p>
        </p:txBody>
      </p:sp>
      <p:sp>
        <p:nvSpPr>
          <p:cNvPr id="4" name="灯片编号占位符 3"/>
          <p:cNvSpPr>
            <a:spLocks noGrp="1"/>
          </p:cNvSpPr>
          <p:nvPr>
            <p:ph type="sldNum" sz="quarter" idx="5"/>
          </p:nvPr>
        </p:nvSpPr>
        <p:spPr/>
        <p:txBody>
          <a:bodyPr/>
          <a:lstStyle/>
          <a:p>
            <a:fld id="{8464C63A-16A9-0A4B-9EFC-2E5EA7DF5C1A}"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单击此处编辑母版文本样式</a:t>
            </a:r>
            <a:endParaRPr kumimoji="1" lang="zh-CN" altLang="en-US"/>
          </a:p>
        </p:txBody>
      </p:sp>
      <p:sp>
        <p:nvSpPr>
          <p:cNvPr id="4" name="日期占位符 3"/>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内容占位符 2"/>
          <p:cNvSpPr>
            <a:spLocks noGrp="1"/>
          </p:cNvSpPr>
          <p:nvPr>
            <p:ph sz="half" idx="1"/>
          </p:nvPr>
        </p:nvSpPr>
        <p:spPr>
          <a:xfrm>
            <a:off x="838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内容占位符 3"/>
          <p:cNvSpPr>
            <a:spLocks noGrp="1"/>
          </p:cNvSpPr>
          <p:nvPr>
            <p:ph sz="half" idx="2"/>
          </p:nvPr>
        </p:nvSpPr>
        <p:spPr>
          <a:xfrm>
            <a:off x="6172200" y="1825625"/>
            <a:ext cx="5181600" cy="435133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日期占位符 4"/>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98A959E8-AD60-DC45-99D1-D854E7B9DB04}"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jpe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5124" name="图片 6" descr="logo横版 png"/>
          <p:cNvPicPr>
            <a:picLocks noChangeAspect="1"/>
          </p:cNvPicPr>
          <p:nvPr userDrawn="1"/>
        </p:nvPicPr>
        <p:blipFill>
          <a:blip r:embed="rId17"/>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D32FB-1DA9-F643-80BA-8607A1658190}"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A959E8-AD60-DC45-99D1-D854E7B9DB0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media/image17.png"/><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16.png"/><Relationship Id="rId15" Type="http://schemas.openxmlformats.org/officeDocument/2006/relationships/slideLayout" Target="../slideLayouts/slideLayout2.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image" Target="../media/image18.jpeg"/><Relationship Id="rId11" Type="http://schemas.openxmlformats.org/officeDocument/2006/relationships/tags" Target="../tags/tag113.xml"/><Relationship Id="rId10" Type="http://schemas.openxmlformats.org/officeDocument/2006/relationships/tags" Target="../tags/tag112.xml"/><Relationship Id="rId1" Type="http://schemas.openxmlformats.org/officeDocument/2006/relationships/tags" Target="../tags/tag105.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16.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1.xml"/><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image" Target="../media/image2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image" Target="../media/image6.png"/><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image" Target="../media/image9.png"/><Relationship Id="rId4" Type="http://schemas.openxmlformats.org/officeDocument/2006/relationships/image" Target="../media/image8.jpeg"/><Relationship Id="rId3" Type="http://schemas.openxmlformats.org/officeDocument/2006/relationships/tags" Target="../tags/tag69.xml"/><Relationship Id="rId2" Type="http://schemas.openxmlformats.org/officeDocument/2006/relationships/image" Target="../media/image7.png"/><Relationship Id="rId1" Type="http://schemas.openxmlformats.org/officeDocument/2006/relationships/tags" Target="../tags/tag68.xml"/></Relationships>
</file>

<file path=ppt/slides/_rels/slide6.xml.rels><?xml version="1.0" encoding="UTF-8" standalone="yes"?>
<Relationships xmlns="http://schemas.openxmlformats.org/package/2006/relationships"><Relationship Id="rId9" Type="http://schemas.openxmlformats.org/officeDocument/2006/relationships/tags" Target="../tags/tag79.xml"/><Relationship Id="rId8" Type="http://schemas.openxmlformats.org/officeDocument/2006/relationships/tags" Target="../tags/tag78.xml"/><Relationship Id="rId7" Type="http://schemas.openxmlformats.org/officeDocument/2006/relationships/tags" Target="../tags/tag77.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image" Target="../media/image7.png"/><Relationship Id="rId2" Type="http://schemas.openxmlformats.org/officeDocument/2006/relationships/tags" Target="../tags/tag73.xml"/><Relationship Id="rId11" Type="http://schemas.openxmlformats.org/officeDocument/2006/relationships/slideLayout" Target="../slideLayouts/slideLayout2.xml"/><Relationship Id="rId10" Type="http://schemas.openxmlformats.org/officeDocument/2006/relationships/tags" Target="../tags/tag80.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image" Target="../media/image9.png"/><Relationship Id="rId4" Type="http://schemas.openxmlformats.org/officeDocument/2006/relationships/image" Target="../media/image10.png"/><Relationship Id="rId3" Type="http://schemas.openxmlformats.org/officeDocument/2006/relationships/tags" Target="../tags/tag82.xml"/><Relationship Id="rId2" Type="http://schemas.openxmlformats.org/officeDocument/2006/relationships/image" Target="../media/image7.png"/><Relationship Id="rId14" Type="http://schemas.openxmlformats.org/officeDocument/2006/relationships/slideLayout" Target="../slideLayouts/slideLayout2.xml"/><Relationship Id="rId13" Type="http://schemas.openxmlformats.org/officeDocument/2006/relationships/tags" Target="../tags/tag89.xml"/><Relationship Id="rId12" Type="http://schemas.openxmlformats.org/officeDocument/2006/relationships/tags" Target="../tags/tag88.xml"/><Relationship Id="rId11" Type="http://schemas.openxmlformats.org/officeDocument/2006/relationships/tags" Target="../tags/tag87.xml"/><Relationship Id="rId10" Type="http://schemas.openxmlformats.org/officeDocument/2006/relationships/image" Target="../media/image11.png"/><Relationship Id="rId1" Type="http://schemas.openxmlformats.org/officeDocument/2006/relationships/tags" Target="../tags/tag81.xml"/></Relationships>
</file>

<file path=ppt/slides/_rels/slide8.xml.rels><?xml version="1.0" encoding="UTF-8" standalone="yes"?>
<Relationships xmlns="http://schemas.openxmlformats.org/package/2006/relationships"><Relationship Id="rId9" Type="http://schemas.openxmlformats.org/officeDocument/2006/relationships/tags" Target="../tags/tag94.xml"/><Relationship Id="rId8" Type="http://schemas.openxmlformats.org/officeDocument/2006/relationships/tags" Target="../tags/tag93.xml"/><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tags" Target="../tags/tag92.xml"/><Relationship Id="rId3" Type="http://schemas.openxmlformats.org/officeDocument/2006/relationships/tags" Target="../tags/tag91.xml"/><Relationship Id="rId20" Type="http://schemas.openxmlformats.org/officeDocument/2006/relationships/notesSlide" Target="../notesSlides/notesSlide3.xml"/><Relationship Id="rId2" Type="http://schemas.openxmlformats.org/officeDocument/2006/relationships/image" Target="../media/image7.png"/><Relationship Id="rId19" Type="http://schemas.openxmlformats.org/officeDocument/2006/relationships/slideLayout" Target="../slideLayouts/slideLayout2.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tags" Target="../tags/tag100.xml"/><Relationship Id="rId15" Type="http://schemas.openxmlformats.org/officeDocument/2006/relationships/tags" Target="../tags/tag99.xml"/><Relationship Id="rId14" Type="http://schemas.openxmlformats.org/officeDocument/2006/relationships/image" Target="../media/image15.png"/><Relationship Id="rId13" Type="http://schemas.openxmlformats.org/officeDocument/2006/relationships/tags" Target="../tags/tag98.xml"/><Relationship Id="rId12" Type="http://schemas.openxmlformats.org/officeDocument/2006/relationships/tags" Target="../tags/tag97.xml"/><Relationship Id="rId11" Type="http://schemas.openxmlformats.org/officeDocument/2006/relationships/tags" Target="../tags/tag96.xml"/><Relationship Id="rId10" Type="http://schemas.openxmlformats.org/officeDocument/2006/relationships/tags" Target="../tags/tag95.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3.xml"/><Relationship Id="rId2" Type="http://schemas.openxmlformats.org/officeDocument/2006/relationships/tags" Target="../tags/tag104.xml"/><Relationship Id="rId1" Type="http://schemas.openxmlformats.org/officeDocument/2006/relationships/tags" Target="../tags/tag10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161790" y="16510"/>
            <a:ext cx="5219700" cy="6779895"/>
            <a:chOff x="5431" y="123"/>
            <a:chExt cx="8220" cy="10677"/>
          </a:xfrm>
        </p:grpSpPr>
        <p:grpSp>
          <p:nvGrpSpPr>
            <p:cNvPr id="8" name="组合 7"/>
            <p:cNvGrpSpPr/>
            <p:nvPr/>
          </p:nvGrpSpPr>
          <p:grpSpPr>
            <a:xfrm>
              <a:off x="5431" y="123"/>
              <a:ext cx="8221" cy="10677"/>
              <a:chOff x="8868" y="123"/>
              <a:chExt cx="8221" cy="10677"/>
            </a:xfrm>
          </p:grpSpPr>
          <p:pic>
            <p:nvPicPr>
              <p:cNvPr id="4" name="图片 3" descr="d496a0961fd25dc00a0fcb7562d345d6"/>
              <p:cNvPicPr>
                <a:picLocks noChangeAspect="1"/>
              </p:cNvPicPr>
              <p:nvPr>
                <p:custDataLst>
                  <p:tags r:id="rId1"/>
                </p:custDataLst>
              </p:nvPr>
            </p:nvPicPr>
            <p:blipFill>
              <a:blip r:embed="rId2"/>
              <a:srcRect l="53622" t="1139"/>
              <a:stretch>
                <a:fillRect/>
              </a:stretch>
            </p:blipFill>
            <p:spPr>
              <a:xfrm>
                <a:off x="10089" y="123"/>
                <a:ext cx="6261" cy="10677"/>
              </a:xfrm>
              <a:prstGeom prst="rect">
                <a:avLst/>
              </a:prstGeom>
            </p:spPr>
          </p:pic>
          <p:sp>
            <p:nvSpPr>
              <p:cNvPr id="5" name="矩形 4"/>
              <p:cNvSpPr/>
              <p:nvPr>
                <p:custDataLst>
                  <p:tags r:id="rId3"/>
                </p:custDataLst>
              </p:nvPr>
            </p:nvSpPr>
            <p:spPr>
              <a:xfrm>
                <a:off x="9166" y="123"/>
                <a:ext cx="2692" cy="59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custDataLst>
                  <p:tags r:id="rId4"/>
                </p:custDataLst>
              </p:nvPr>
            </p:nvSpPr>
            <p:spPr>
              <a:xfrm rot="720000">
                <a:off x="8868" y="1767"/>
                <a:ext cx="2692" cy="8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5"/>
                </p:custDataLst>
              </p:nvPr>
            </p:nvSpPr>
            <p:spPr>
              <a:xfrm rot="20760000">
                <a:off x="14260" y="2196"/>
                <a:ext cx="2829" cy="8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descr="a468324bff0c4ca8adfbd2672e9c7bbb"/>
            <p:cNvPicPr>
              <a:picLocks noChangeAspect="1"/>
            </p:cNvPicPr>
            <p:nvPr>
              <p:custDataLst>
                <p:tags r:id="rId6"/>
              </p:custDataLst>
            </p:nvPr>
          </p:nvPicPr>
          <p:blipFill>
            <a:blip r:embed="rId7"/>
            <a:srcRect t="52395"/>
            <a:stretch>
              <a:fillRect/>
            </a:stretch>
          </p:blipFill>
          <p:spPr>
            <a:xfrm>
              <a:off x="6652" y="7928"/>
              <a:ext cx="6033" cy="2872"/>
            </a:xfrm>
            <a:prstGeom prst="rect">
              <a:avLst/>
            </a:prstGeom>
          </p:spPr>
        </p:pic>
      </p:grpSp>
      <p:sp>
        <p:nvSpPr>
          <p:cNvPr id="11" name="文本框 10"/>
          <p:cNvSpPr txBox="1"/>
          <p:nvPr/>
        </p:nvSpPr>
        <p:spPr>
          <a:xfrm>
            <a:off x="254000" y="4835525"/>
            <a:ext cx="4064000" cy="1383665"/>
          </a:xfrm>
          <a:prstGeom prst="rect">
            <a:avLst/>
          </a:prstGeom>
          <a:solidFill>
            <a:schemeClr val="bg1"/>
          </a:solidFill>
        </p:spPr>
        <p:txBody>
          <a:bodyPr wrap="square" rtlCol="0">
            <a:spAutoFit/>
          </a:bodyPr>
          <a:lstStyle/>
          <a:p>
            <a:pPr algn="ctr"/>
            <a:r>
              <a:rPr lang="en-US" altLang="zh-CN" sz="2800">
                <a:latin typeface="Times New Roman" panose="02020603050405020304" charset="0"/>
                <a:cs typeface="Times New Roman" panose="02020603050405020304" charset="0"/>
              </a:rPr>
              <a:t>Para.1  More and more young peopole choose to stay in hometowns.</a:t>
            </a:r>
            <a:endParaRPr lang="en-US" altLang="zh-CN" sz="2800">
              <a:latin typeface="Times New Roman" panose="02020603050405020304" charset="0"/>
              <a:cs typeface="Times New Roman" panose="02020603050405020304" charset="0"/>
            </a:endParaRPr>
          </a:p>
        </p:txBody>
      </p:sp>
      <p:sp>
        <p:nvSpPr>
          <p:cNvPr id="12" name="文本框 11"/>
          <p:cNvSpPr txBox="1"/>
          <p:nvPr/>
        </p:nvSpPr>
        <p:spPr>
          <a:xfrm>
            <a:off x="254000" y="4007485"/>
            <a:ext cx="4064000" cy="521970"/>
          </a:xfrm>
          <a:prstGeom prst="rect">
            <a:avLst/>
          </a:prstGeom>
          <a:solidFill>
            <a:schemeClr val="bg1"/>
          </a:solidFill>
        </p:spPr>
        <p:txBody>
          <a:bodyPr wrap="square" rtlCol="0">
            <a:spAutoFit/>
          </a:bodyPr>
          <a:lstStyle/>
          <a:p>
            <a:pPr algn="ctr"/>
            <a:r>
              <a:rPr lang="en-US" altLang="zh-CN" sz="2800">
                <a:latin typeface="Times New Roman" panose="02020603050405020304" charset="0"/>
                <a:cs typeface="Times New Roman" panose="02020603050405020304" charset="0"/>
              </a:rPr>
              <a:t>Para.2  an example</a:t>
            </a:r>
            <a:endParaRPr lang="en-US" altLang="zh-CN" sz="2800">
              <a:latin typeface="Times New Roman" panose="02020603050405020304" charset="0"/>
              <a:cs typeface="Times New Roman" panose="02020603050405020304" charset="0"/>
            </a:endParaRPr>
          </a:p>
        </p:txBody>
      </p:sp>
      <p:sp>
        <p:nvSpPr>
          <p:cNvPr id="13" name="文本框 12"/>
          <p:cNvSpPr txBox="1"/>
          <p:nvPr/>
        </p:nvSpPr>
        <p:spPr>
          <a:xfrm>
            <a:off x="254000" y="2748280"/>
            <a:ext cx="4064000" cy="953135"/>
          </a:xfrm>
          <a:prstGeom prst="rect">
            <a:avLst/>
          </a:prstGeom>
          <a:solidFill>
            <a:schemeClr val="bg1"/>
          </a:solidFill>
        </p:spPr>
        <p:txBody>
          <a:bodyPr wrap="square" rtlCol="0">
            <a:spAutoFit/>
          </a:bodyPr>
          <a:lstStyle/>
          <a:p>
            <a:pPr algn="ctr"/>
            <a:r>
              <a:rPr lang="en-US" altLang="zh-CN" sz="2800">
                <a:latin typeface="Times New Roman" panose="02020603050405020304" charset="0"/>
                <a:cs typeface="Times New Roman" panose="02020603050405020304" charset="0"/>
              </a:rPr>
              <a:t>Para.3  governments’ </a:t>
            </a:r>
            <a:r>
              <a:rPr lang="en-US" altLang="zh-CN" sz="2800">
                <a:solidFill>
                  <a:srgbClr val="FF0000"/>
                </a:solidFill>
                <a:latin typeface="Times New Roman" panose="02020603050405020304" charset="0"/>
                <a:cs typeface="Times New Roman" panose="02020603050405020304" charset="0"/>
              </a:rPr>
              <a:t>supportive </a:t>
            </a:r>
            <a:r>
              <a:rPr lang="en-US" altLang="zh-CN" sz="2800">
                <a:latin typeface="Times New Roman" panose="02020603050405020304" charset="0"/>
                <a:cs typeface="Times New Roman" panose="02020603050405020304" charset="0"/>
              </a:rPr>
              <a:t>attitudes</a:t>
            </a:r>
            <a:endParaRPr lang="en-US" altLang="zh-CN" sz="2800">
              <a:latin typeface="Times New Roman" panose="02020603050405020304" charset="0"/>
              <a:cs typeface="Times New Roman" panose="02020603050405020304" charset="0"/>
            </a:endParaRPr>
          </a:p>
        </p:txBody>
      </p:sp>
      <p:sp>
        <p:nvSpPr>
          <p:cNvPr id="14" name="文本框 13"/>
          <p:cNvSpPr txBox="1"/>
          <p:nvPr/>
        </p:nvSpPr>
        <p:spPr>
          <a:xfrm>
            <a:off x="254000" y="1195070"/>
            <a:ext cx="4445000" cy="1383665"/>
          </a:xfrm>
          <a:prstGeom prst="rect">
            <a:avLst/>
          </a:prstGeom>
          <a:solidFill>
            <a:schemeClr val="bg1"/>
          </a:solidFill>
        </p:spPr>
        <p:txBody>
          <a:bodyPr wrap="square" rtlCol="0">
            <a:spAutoFit/>
          </a:bodyPr>
          <a:lstStyle/>
          <a:p>
            <a:pPr algn="ctr"/>
            <a:r>
              <a:rPr lang="en-US" altLang="zh-CN" sz="2800">
                <a:latin typeface="Times New Roman" panose="02020603050405020304" charset="0"/>
                <a:cs typeface="Times New Roman" panose="02020603050405020304" charset="0"/>
              </a:rPr>
              <a:t>Para.4  disadvantages of city life and </a:t>
            </a:r>
            <a:r>
              <a:rPr lang="en-US" altLang="zh-CN" sz="2800">
                <a:solidFill>
                  <a:srgbClr val="FF0000"/>
                </a:solidFill>
                <a:latin typeface="Times New Roman" panose="02020603050405020304" charset="0"/>
                <a:cs typeface="Times New Roman" panose="02020603050405020304" charset="0"/>
              </a:rPr>
              <a:t>advantages of country life</a:t>
            </a:r>
            <a:endParaRPr lang="en-US" altLang="zh-CN" sz="2800">
              <a:solidFill>
                <a:srgbClr val="FF0000"/>
              </a:solidFill>
              <a:latin typeface="Times New Roman" panose="02020603050405020304" charset="0"/>
              <a:cs typeface="Times New Roman" panose="02020603050405020304" charset="0"/>
            </a:endParaRPr>
          </a:p>
        </p:txBody>
      </p:sp>
      <p:sp>
        <p:nvSpPr>
          <p:cNvPr id="15" name="文本框 14"/>
          <p:cNvSpPr txBox="1"/>
          <p:nvPr/>
        </p:nvSpPr>
        <p:spPr>
          <a:xfrm>
            <a:off x="149225" y="10795"/>
            <a:ext cx="6583680" cy="583565"/>
          </a:xfrm>
          <a:prstGeom prst="rect">
            <a:avLst/>
          </a:prstGeom>
          <a:noFill/>
        </p:spPr>
        <p:txBody>
          <a:bodyPr wrap="square" rtlCol="0">
            <a:spAutoFit/>
          </a:bodyPr>
          <a:lstStyle/>
          <a:p>
            <a:pPr indent="0">
              <a:buNone/>
            </a:pPr>
            <a:r>
              <a:rPr lang="en-US" altLang="zh-CN" sz="3200" dirty="0">
                <a:latin typeface="Times New Roman" panose="02020603050405020304" charset="0"/>
                <a:cs typeface="Times New Roman" panose="02020603050405020304" charset="0"/>
              </a:rPr>
              <a:t>Why does the author write this article?</a:t>
            </a:r>
            <a:endParaRPr lang="en-US" altLang="zh-CN" sz="3200" dirty="0">
              <a:latin typeface="Times New Roman" panose="02020603050405020304" charset="0"/>
              <a:cs typeface="Times New Roman" panose="02020603050405020304" charset="0"/>
            </a:endParaRPr>
          </a:p>
        </p:txBody>
      </p:sp>
      <p:grpSp>
        <p:nvGrpSpPr>
          <p:cNvPr id="20" name="组合 19"/>
          <p:cNvGrpSpPr/>
          <p:nvPr/>
        </p:nvGrpSpPr>
        <p:grpSpPr>
          <a:xfrm>
            <a:off x="320040" y="6177915"/>
            <a:ext cx="9771380" cy="618490"/>
            <a:chOff x="2470" y="9755"/>
            <a:chExt cx="15388" cy="974"/>
          </a:xfrm>
        </p:grpSpPr>
        <p:sp>
          <p:nvSpPr>
            <p:cNvPr id="16" name="矩形 15"/>
            <p:cNvSpPr/>
            <p:nvPr>
              <p:custDataLst>
                <p:tags r:id="rId8"/>
              </p:custDataLst>
            </p:nvPr>
          </p:nvSpPr>
          <p:spPr>
            <a:xfrm>
              <a:off x="2895" y="9756"/>
              <a:ext cx="3887" cy="9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themselves</a:t>
              </a:r>
              <a:endParaRPr lang="en-US" altLang="zh-CN" sz="2800">
                <a:latin typeface="Times New Roman" panose="02020603050405020304" charset="0"/>
                <a:cs typeface="Times New Roman" panose="02020603050405020304" charset="0"/>
              </a:endParaRPr>
            </a:p>
          </p:txBody>
        </p:sp>
        <p:sp>
          <p:nvSpPr>
            <p:cNvPr id="17" name="矩形 16"/>
            <p:cNvSpPr/>
            <p:nvPr>
              <p:custDataLst>
                <p:tags r:id="rId9"/>
              </p:custDataLst>
            </p:nvPr>
          </p:nvSpPr>
          <p:spPr>
            <a:xfrm>
              <a:off x="7775" y="9756"/>
              <a:ext cx="3887" cy="9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others</a:t>
              </a:r>
              <a:endParaRPr lang="en-US" altLang="zh-CN" sz="2800">
                <a:latin typeface="Times New Roman" panose="02020603050405020304" charset="0"/>
                <a:cs typeface="Times New Roman" panose="02020603050405020304" charset="0"/>
              </a:endParaRPr>
            </a:p>
          </p:txBody>
        </p:sp>
        <p:cxnSp>
          <p:nvCxnSpPr>
            <p:cNvPr id="18" name="直接箭头连接符 17"/>
            <p:cNvCxnSpPr/>
            <p:nvPr>
              <p:custDataLst>
                <p:tags r:id="rId10"/>
              </p:custDataLst>
            </p:nvPr>
          </p:nvCxnSpPr>
          <p:spPr>
            <a:xfrm>
              <a:off x="2470" y="10729"/>
              <a:ext cx="1538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矩形 18"/>
            <p:cNvSpPr/>
            <p:nvPr>
              <p:custDataLst>
                <p:tags r:id="rId11"/>
              </p:custDataLst>
            </p:nvPr>
          </p:nvSpPr>
          <p:spPr>
            <a:xfrm>
              <a:off x="11911" y="9755"/>
              <a:ext cx="5375" cy="94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next generations</a:t>
              </a:r>
              <a:endParaRPr lang="en-US" altLang="zh-CN" sz="2800">
                <a:latin typeface="Times New Roman" panose="02020603050405020304" charset="0"/>
                <a:cs typeface="Times New Roman" panose="02020603050405020304" charset="0"/>
              </a:endParaRPr>
            </a:p>
          </p:txBody>
        </p:sp>
      </p:grpSp>
      <p:sp>
        <p:nvSpPr>
          <p:cNvPr id="21" name="文本框 20"/>
          <p:cNvSpPr txBox="1"/>
          <p:nvPr/>
        </p:nvSpPr>
        <p:spPr>
          <a:xfrm>
            <a:off x="4699000" y="4019550"/>
            <a:ext cx="4339590" cy="953135"/>
          </a:xfrm>
          <a:prstGeom prst="rect">
            <a:avLst/>
          </a:prstGeom>
          <a:solidFill>
            <a:schemeClr val="bg1"/>
          </a:solidFill>
          <a:ln>
            <a:solidFill>
              <a:srgbClr val="00B0F0"/>
            </a:solidFill>
          </a:ln>
        </p:spPr>
        <p:txBody>
          <a:bodyPr wrap="square" rtlCol="0" anchor="t">
            <a:spAutoFit/>
          </a:bodyPr>
          <a:lstStyle/>
          <a:p>
            <a:pPr algn="ctr"/>
            <a:r>
              <a:rPr lang="en-US" altLang="zh-CN" sz="2800">
                <a:solidFill>
                  <a:schemeClr val="tx1"/>
                </a:solidFill>
                <a:latin typeface="Times New Roman" panose="02020603050405020304" charset="0"/>
                <a:cs typeface="Times New Roman" panose="02020603050405020304" charset="0"/>
                <a:sym typeface="+mn-ea"/>
              </a:rPr>
              <a:t>Better, Greener Lives away from the City</a:t>
            </a:r>
            <a:endParaRPr lang="en-US" altLang="zh-CN" sz="2800">
              <a:solidFill>
                <a:schemeClr val="tx1"/>
              </a:solidFill>
              <a:latin typeface="Times New Roman" panose="02020603050405020304" charset="0"/>
              <a:cs typeface="Times New Roman" panose="02020603050405020304" charset="0"/>
              <a:sym typeface="+mn-ea"/>
            </a:endParaRPr>
          </a:p>
        </p:txBody>
      </p:sp>
      <p:pic>
        <p:nvPicPr>
          <p:cNvPr id="22" name="图片 21" descr="文本&#10;&#10;描述已自动生成"/>
          <p:cNvPicPr>
            <a:picLocks noChangeAspect="1"/>
          </p:cNvPicPr>
          <p:nvPr/>
        </p:nvPicPr>
        <p:blipFill rotWithShape="1">
          <a:blip r:embed="rId12"/>
          <a:srcRect t="3591" r="-1" b="21937"/>
          <a:stretch>
            <a:fillRect/>
          </a:stretch>
        </p:blipFill>
        <p:spPr>
          <a:xfrm>
            <a:off x="9150985" y="-635"/>
            <a:ext cx="3041015" cy="685863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3" name="矩形 22"/>
          <p:cNvSpPr/>
          <p:nvPr>
            <p:custDataLst>
              <p:tags r:id="rId13"/>
            </p:custDataLst>
          </p:nvPr>
        </p:nvSpPr>
        <p:spPr>
          <a:xfrm>
            <a:off x="5553075" y="3129280"/>
            <a:ext cx="2458720" cy="68008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latin typeface="Times New Roman" panose="02020603050405020304" charset="0"/>
                <a:cs typeface="Times New Roman" panose="02020603050405020304" charset="0"/>
              </a:rPr>
              <a:t>fulfill personal goals</a:t>
            </a:r>
            <a:endParaRPr lang="en-US" altLang="zh-CN" sz="2400">
              <a:latin typeface="Times New Roman" panose="02020603050405020304" charset="0"/>
              <a:cs typeface="Times New Roman" panose="02020603050405020304" charset="0"/>
            </a:endParaRPr>
          </a:p>
        </p:txBody>
      </p:sp>
      <p:sp>
        <p:nvSpPr>
          <p:cNvPr id="24" name="矩形 23"/>
          <p:cNvSpPr/>
          <p:nvPr/>
        </p:nvSpPr>
        <p:spPr>
          <a:xfrm>
            <a:off x="5553075" y="1286510"/>
            <a:ext cx="2522220" cy="10344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2400">
                <a:latin typeface="Times New Roman" panose="02020603050405020304" charset="0"/>
                <a:cs typeface="Times New Roman" panose="02020603050405020304" charset="0"/>
                <a:sym typeface="+mn-ea"/>
              </a:rPr>
              <a:t>contribute to their local communities</a:t>
            </a:r>
            <a:endParaRPr lang="en-US" altLang="zh-CN" sz="2400">
              <a:latin typeface="Times New Roman" panose="02020603050405020304" charset="0"/>
              <a:cs typeface="Times New Roman" panose="02020603050405020304" charset="0"/>
              <a:sym typeface="+mn-ea"/>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1" grpId="1" animBg="1"/>
      <p:bldP spid="12" grpId="0" bldLvl="0" animBg="1"/>
      <p:bldP spid="12" grpId="1" animBg="1"/>
      <p:bldP spid="13" grpId="0" bldLvl="0" animBg="1"/>
      <p:bldP spid="13" grpId="1" animBg="1"/>
      <p:bldP spid="14" grpId="0" animBg="1"/>
      <p:bldP spid="15" grpId="0"/>
      <p:bldP spid="15" grpId="1"/>
      <p:bldP spid="23" grpId="0" bldLvl="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微信图片_20230403211215"/>
          <p:cNvPicPr>
            <a:picLocks noChangeAspect="1"/>
          </p:cNvPicPr>
          <p:nvPr/>
        </p:nvPicPr>
        <p:blipFill>
          <a:blip r:embed="rId1"/>
          <a:srcRect b="9383"/>
          <a:stretch>
            <a:fillRect/>
          </a:stretch>
        </p:blipFill>
        <p:spPr>
          <a:xfrm>
            <a:off x="254635" y="3509428"/>
            <a:ext cx="3852545" cy="2676525"/>
          </a:xfrm>
          <a:prstGeom prst="rect">
            <a:avLst/>
          </a:prstGeom>
        </p:spPr>
      </p:pic>
      <p:sp>
        <p:nvSpPr>
          <p:cNvPr id="7" name="文本框 6"/>
          <p:cNvSpPr txBox="1"/>
          <p:nvPr/>
        </p:nvSpPr>
        <p:spPr>
          <a:xfrm>
            <a:off x="4300220" y="3967480"/>
            <a:ext cx="6772275" cy="2030095"/>
          </a:xfrm>
          <a:prstGeom prst="rect">
            <a:avLst/>
          </a:prstGeom>
          <a:noFill/>
        </p:spPr>
        <p:txBody>
          <a:bodyPr wrap="square" rtlCol="0" anchor="t">
            <a:spAutoFit/>
          </a:bodyPr>
          <a:lstStyle/>
          <a:p>
            <a:pPr indent="0" fontAlgn="auto">
              <a:lnSpc>
                <a:spcPct val="150000"/>
              </a:lnSpc>
            </a:pPr>
            <a:r>
              <a:rPr lang="en-US" altLang="zh-CN" sz="2800" b="1" dirty="0">
                <a:latin typeface="Times New Roman" panose="02020603050405020304" charset="0"/>
                <a:cs typeface="Times New Roman" panose="02020603050405020304" charset="0"/>
              </a:rPr>
              <a:t>Name: </a:t>
            </a:r>
            <a:r>
              <a:rPr lang="en-US" altLang="zh-CN" sz="2800" dirty="0">
                <a:latin typeface="Times New Roman" panose="02020603050405020304" charset="0"/>
                <a:cs typeface="Times New Roman" panose="02020603050405020304" charset="0"/>
              </a:rPr>
              <a:t>Zhu </a:t>
            </a:r>
            <a:r>
              <a:rPr lang="en-US" altLang="zh-CN" sz="2800" dirty="0" err="1">
                <a:latin typeface="Times New Roman" panose="02020603050405020304" charset="0"/>
                <a:cs typeface="Times New Roman" panose="02020603050405020304" charset="0"/>
              </a:rPr>
              <a:t>Wenqian</a:t>
            </a:r>
            <a:endParaRPr lang="en-US" altLang="zh-CN" sz="2800" b="1" dirty="0">
              <a:latin typeface="Times New Roman" panose="02020603050405020304" charset="0"/>
              <a:cs typeface="Times New Roman" panose="02020603050405020304" charset="0"/>
            </a:endParaRPr>
          </a:p>
          <a:p>
            <a:pPr indent="0" fontAlgn="auto">
              <a:lnSpc>
                <a:spcPct val="150000"/>
              </a:lnSpc>
            </a:pPr>
            <a:r>
              <a:rPr lang="en-US" altLang="zh-CN" sz="2800" b="1" dirty="0">
                <a:latin typeface="Times New Roman" panose="02020603050405020304" charset="0"/>
                <a:cs typeface="Times New Roman" panose="02020603050405020304" charset="0"/>
              </a:rPr>
              <a:t>Birthplace</a:t>
            </a:r>
            <a:r>
              <a:rPr lang="en-US" altLang="zh-CN" sz="2800" dirty="0">
                <a:latin typeface="Times New Roman" panose="02020603050405020304" charset="0"/>
                <a:cs typeface="Times New Roman" panose="02020603050405020304" charset="0"/>
              </a:rPr>
              <a:t>:</a:t>
            </a:r>
            <a:r>
              <a:rPr lang="en-US" altLang="zh-CN" sz="2400" dirty="0">
                <a:latin typeface="Times New Roman" panose="02020603050405020304" charset="0"/>
                <a:cs typeface="Times New Roman" panose="02020603050405020304" charset="0"/>
              </a:rPr>
              <a:t> </a:t>
            </a:r>
            <a:r>
              <a:rPr lang="en-US" altLang="zh-CN" sz="2800" dirty="0" err="1">
                <a:latin typeface="Times New Roman" panose="02020603050405020304" charset="0"/>
                <a:cs typeface="Times New Roman" panose="02020603050405020304" charset="0"/>
              </a:rPr>
              <a:t>Pujiang</a:t>
            </a:r>
            <a:r>
              <a:rPr lang="en-US" altLang="zh-CN" sz="2800" dirty="0">
                <a:latin typeface="Times New Roman" panose="02020603050405020304" charset="0"/>
                <a:cs typeface="Times New Roman" panose="02020603050405020304" charset="0"/>
              </a:rPr>
              <a:t>, Jinhua</a:t>
            </a:r>
            <a:endParaRPr lang="zh-CN" altLang="en-US" sz="2800" dirty="0">
              <a:latin typeface="Times New Roman" panose="02020603050405020304" charset="0"/>
              <a:cs typeface="Times New Roman" panose="02020603050405020304" charset="0"/>
            </a:endParaRPr>
          </a:p>
          <a:p>
            <a:pPr indent="0" fontAlgn="auto">
              <a:lnSpc>
                <a:spcPct val="150000"/>
              </a:lnSpc>
            </a:pPr>
            <a:r>
              <a:rPr lang="en-US" altLang="zh-CN" sz="2800" b="1" dirty="0">
                <a:latin typeface="Times New Roman" panose="02020603050405020304" charset="0"/>
                <a:cs typeface="Times New Roman" panose="02020603050405020304" charset="0"/>
              </a:rPr>
              <a:t>Occupation: </a:t>
            </a:r>
            <a:r>
              <a:rPr lang="zh-CN" altLang="en-US" sz="2800" dirty="0">
                <a:latin typeface="Times New Roman" panose="02020603050405020304" charset="0"/>
                <a:cs typeface="Times New Roman" panose="02020603050405020304" charset="0"/>
              </a:rPr>
              <a:t>Chinese torreya</a:t>
            </a:r>
            <a:r>
              <a:rPr lang="en-US" altLang="zh-CN" sz="2800" dirty="0">
                <a:latin typeface="Times New Roman" panose="02020603050405020304" charset="0"/>
                <a:cs typeface="Times New Roman" panose="02020603050405020304" charset="0"/>
              </a:rPr>
              <a:t>(</a:t>
            </a:r>
            <a:r>
              <a:rPr lang="zh-CN" altLang="en-US" sz="2800" dirty="0">
                <a:latin typeface="Times New Roman" panose="02020603050405020304" charset="0"/>
                <a:cs typeface="Times New Roman" panose="02020603050405020304" charset="0"/>
              </a:rPr>
              <a:t>香榧</a:t>
            </a:r>
            <a:r>
              <a:rPr lang="en-US" altLang="zh-CN" sz="2800" dirty="0">
                <a:latin typeface="Times New Roman" panose="02020603050405020304" charset="0"/>
                <a:cs typeface="Times New Roman" panose="02020603050405020304" charset="0"/>
              </a:rPr>
              <a:t>) </a:t>
            </a:r>
            <a:r>
              <a:rPr lang="en-US" altLang="zh-CN" sz="2800" dirty="0" err="1">
                <a:latin typeface="Times New Roman" panose="02020603050405020304" charset="0"/>
                <a:cs typeface="Times New Roman" panose="02020603050405020304" charset="0"/>
              </a:rPr>
              <a:t>bussiness</a:t>
            </a:r>
            <a:endParaRPr lang="en-US" altLang="zh-CN" sz="2800" dirty="0">
              <a:latin typeface="Times New Roman" panose="02020603050405020304" charset="0"/>
              <a:cs typeface="Times New Roman" panose="02020603050405020304" charset="0"/>
            </a:endParaRPr>
          </a:p>
        </p:txBody>
      </p:sp>
      <p:pic>
        <p:nvPicPr>
          <p:cNvPr id="101" name="图片 100"/>
          <p:cNvPicPr/>
          <p:nvPr/>
        </p:nvPicPr>
        <p:blipFill>
          <a:blip r:embed="rId2"/>
          <a:stretch>
            <a:fillRect/>
          </a:stretch>
        </p:blipFill>
        <p:spPr>
          <a:xfrm>
            <a:off x="8579750" y="3509428"/>
            <a:ext cx="2260070" cy="1871275"/>
          </a:xfrm>
          <a:prstGeom prst="rect">
            <a:avLst/>
          </a:prstGeom>
          <a:noFill/>
          <a:ln w="9525">
            <a:noFill/>
          </a:ln>
        </p:spPr>
      </p:pic>
      <p:pic>
        <p:nvPicPr>
          <p:cNvPr id="8" name="图片 7" descr="32303231323331383b32303231353537393b4f4d7f6e"/>
          <p:cNvPicPr>
            <a:picLocks noChangeAspect="1"/>
          </p:cNvPicPr>
          <p:nvPr/>
        </p:nvPicPr>
        <p:blipFill>
          <a:blip r:embed="rId3"/>
          <a:stretch>
            <a:fillRect/>
          </a:stretch>
        </p:blipFill>
        <p:spPr>
          <a:xfrm>
            <a:off x="9272623" y="3156368"/>
            <a:ext cx="706120" cy="706120"/>
          </a:xfrm>
          <a:prstGeom prst="rect">
            <a:avLst/>
          </a:prstGeom>
        </p:spPr>
      </p:pic>
      <p:sp>
        <p:nvSpPr>
          <p:cNvPr id="2" name="文本框 1"/>
          <p:cNvSpPr txBox="1"/>
          <p:nvPr/>
        </p:nvSpPr>
        <p:spPr>
          <a:xfrm>
            <a:off x="254635" y="107691"/>
            <a:ext cx="11817280" cy="2739211"/>
          </a:xfrm>
          <a:prstGeom prst="rect">
            <a:avLst/>
          </a:prstGeom>
          <a:noFill/>
        </p:spPr>
        <p:txBody>
          <a:bodyPr wrap="square" rtlCol="0" anchor="t">
            <a:spAutoFit/>
          </a:bodyPr>
          <a:lstStyle/>
          <a:p>
            <a:pPr indent="0">
              <a:buFont typeface="Arial" panose="020B0604020202020204" pitchFamily="34" charset="0"/>
              <a:buNone/>
            </a:pPr>
            <a:r>
              <a:rPr lang="en-GB" altLang="zh-CN" sz="2800" dirty="0">
                <a:latin typeface="Times New Roman" panose="02020603050405020304" charset="0"/>
                <a:cs typeface="Times New Roman" panose="02020603050405020304" charset="0"/>
              </a:rPr>
              <a:t>If you choose your hometown, what can you do to help your hometown?</a:t>
            </a:r>
            <a:endParaRPr lang="en-GB" altLang="zh-CN" sz="2800"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r>
              <a:rPr lang="en-GB" altLang="zh-CN" sz="2400" dirty="0">
                <a:latin typeface="Times New Roman" panose="02020603050405020304" charset="0"/>
                <a:cs typeface="Times New Roman" panose="02020603050405020304" charset="0"/>
              </a:rPr>
              <a:t>Talk about what you are good at.</a:t>
            </a:r>
            <a:endParaRPr lang="en-GB" altLang="zh-CN" sz="2400" dirty="0">
              <a:latin typeface="Times New Roman" panose="02020603050405020304" charset="0"/>
              <a:cs typeface="Times New Roman" panose="02020603050405020304" charset="0"/>
            </a:endParaRPr>
          </a:p>
          <a:p>
            <a:pPr marL="342900" indent="-342900">
              <a:buFont typeface="Wingdings" panose="05000000000000000000" pitchFamily="2" charset="2"/>
              <a:buChar char="Ø"/>
            </a:pPr>
            <a:r>
              <a:rPr lang="en-GB" altLang="zh-CN" sz="2400" dirty="0">
                <a:latin typeface="Times New Roman" panose="02020603050405020304" charset="0"/>
                <a:cs typeface="Times New Roman" panose="02020603050405020304" charset="0"/>
              </a:rPr>
              <a:t>Think about what your hometown needs.</a:t>
            </a:r>
            <a:endParaRPr lang="en-GB" altLang="zh-CN" sz="2400" dirty="0">
              <a:latin typeface="Times New Roman" panose="02020603050405020304" charset="0"/>
              <a:cs typeface="Times New Roman" panose="02020603050405020304" charset="0"/>
            </a:endParaRPr>
          </a:p>
          <a:p>
            <a:pPr indent="0">
              <a:buFont typeface="Arial" panose="020B0604020202020204" pitchFamily="34" charset="0"/>
              <a:buNone/>
            </a:pPr>
            <a:r>
              <a:rPr lang="en-GB" altLang="zh-CN" sz="2400" i="1" dirty="0" err="1">
                <a:latin typeface="Times New Roman" panose="02020603050405020304" charset="0"/>
                <a:cs typeface="Times New Roman" panose="02020603050405020304" charset="0"/>
              </a:rPr>
              <a:t>eg.</a:t>
            </a:r>
            <a:r>
              <a:rPr lang="en-GB" altLang="zh-CN" sz="2400" i="1" dirty="0">
                <a:latin typeface="Times New Roman" panose="02020603050405020304" charset="0"/>
                <a:cs typeface="Times New Roman" panose="02020603050405020304" charset="0"/>
              </a:rPr>
              <a:t> I am good at teaching and communicating with people. My hometown needs more support for children’s education. So, I help by tutoring younger students after school. I teach them English and math to help them do better in their studies. This way, I can use my skills to help my hometown grow stronger.</a:t>
            </a:r>
            <a:endParaRPr lang="en-US" altLang="zh-CN" sz="2400" b="1" i="1" dirty="0">
              <a:solidFill>
                <a:srgbClr val="0070C0"/>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daba35ed4df2126f24138d6b202e37c8"/>
          <p:cNvPicPr>
            <a:picLocks noChangeAspect="1"/>
          </p:cNvPicPr>
          <p:nvPr/>
        </p:nvPicPr>
        <p:blipFill>
          <a:blip r:embed="rId1"/>
          <a:stretch>
            <a:fillRect/>
          </a:stretch>
        </p:blipFill>
        <p:spPr>
          <a:xfrm>
            <a:off x="135890" y="68580"/>
            <a:ext cx="12118340" cy="6789420"/>
          </a:xfrm>
          <a:prstGeom prst="rect">
            <a:avLst/>
          </a:prstGeom>
        </p:spPr>
      </p:pic>
      <p:sp>
        <p:nvSpPr>
          <p:cNvPr id="6" name="文本框 5"/>
          <p:cNvSpPr txBox="1"/>
          <p:nvPr/>
        </p:nvSpPr>
        <p:spPr>
          <a:xfrm>
            <a:off x="4232239" y="2041546"/>
            <a:ext cx="4462780" cy="2430145"/>
          </a:xfrm>
          <a:prstGeom prst="rect">
            <a:avLst/>
          </a:prstGeom>
          <a:noFill/>
        </p:spPr>
        <p:txBody>
          <a:bodyPr wrap="square" rtlCol="0">
            <a:spAutoFit/>
          </a:bodyPr>
          <a:lstStyle/>
          <a:p>
            <a:pPr algn="ctr"/>
            <a:r>
              <a:rPr lang="en-US" altLang="zh-CN" sz="3200" dirty="0">
                <a:solidFill>
                  <a:schemeClr val="bg1"/>
                </a:solidFill>
                <a:latin typeface="Berlin Sans FB Demi" panose="020E0802020502020306" charset="0"/>
                <a:cs typeface="Berlin Sans FB Demi" panose="020E0802020502020306" charset="0"/>
              </a:rPr>
              <a:t>Let’s write a</a:t>
            </a:r>
            <a:endParaRPr lang="en-US" altLang="zh-CN" sz="3200" dirty="0">
              <a:solidFill>
                <a:schemeClr val="bg1"/>
              </a:solidFill>
              <a:latin typeface="Berlin Sans FB Demi" panose="020E0802020502020306" charset="0"/>
              <a:cs typeface="Berlin Sans FB Demi" panose="020E0802020502020306" charset="0"/>
            </a:endParaRPr>
          </a:p>
          <a:p>
            <a:pPr algn="ctr"/>
            <a:r>
              <a:rPr lang="en-US" altLang="zh-CN" sz="3200" dirty="0">
                <a:solidFill>
                  <a:schemeClr val="bg1"/>
                </a:solidFill>
                <a:latin typeface="Berlin Sans FB Demi" panose="020E0802020502020306" charset="0"/>
                <a:cs typeface="Berlin Sans FB Demi" panose="020E0802020502020306" charset="0"/>
              </a:rPr>
              <a:t> script</a:t>
            </a:r>
            <a:r>
              <a:rPr lang="en-US" altLang="zh-CN" sz="2400" dirty="0">
                <a:solidFill>
                  <a:schemeClr val="bg1"/>
                </a:solidFill>
                <a:latin typeface="Berlin Sans FB Demi" panose="020E0802020502020306" charset="0"/>
                <a:cs typeface="Berlin Sans FB Demi" panose="020E0802020502020306" charset="0"/>
                <a:sym typeface="+mn-ea"/>
              </a:rPr>
              <a:t>(</a:t>
            </a:r>
            <a:r>
              <a:rPr lang="zh-CN" altLang="en-US" sz="2400" dirty="0">
                <a:solidFill>
                  <a:schemeClr val="bg1"/>
                </a:solidFill>
                <a:latin typeface="Berlin Sans FB Demi" panose="020E0802020502020306" charset="0"/>
                <a:cs typeface="Berlin Sans FB Demi" panose="020E0802020502020306" charset="0"/>
                <a:sym typeface="+mn-ea"/>
              </a:rPr>
              <a:t>脚本</a:t>
            </a:r>
            <a:r>
              <a:rPr lang="en-US" altLang="zh-CN" sz="2400" dirty="0">
                <a:solidFill>
                  <a:schemeClr val="bg1"/>
                </a:solidFill>
                <a:latin typeface="Berlin Sans FB Demi" panose="020E0802020502020306" charset="0"/>
                <a:cs typeface="Berlin Sans FB Demi" panose="020E0802020502020306" charset="0"/>
                <a:sym typeface="+mn-ea"/>
              </a:rPr>
              <a:t>)</a:t>
            </a:r>
            <a:r>
              <a:rPr lang="en-US" altLang="zh-CN" sz="3200" dirty="0">
                <a:solidFill>
                  <a:schemeClr val="bg1"/>
                </a:solidFill>
                <a:latin typeface="Berlin Sans FB Demi" panose="020E0802020502020306" charset="0"/>
                <a:cs typeface="Berlin Sans FB Demi" panose="020E0802020502020306" charset="0"/>
              </a:rPr>
              <a:t> to introduce </a:t>
            </a:r>
            <a:endParaRPr lang="en-US" altLang="zh-CN" sz="3200" dirty="0">
              <a:solidFill>
                <a:schemeClr val="bg1"/>
              </a:solidFill>
              <a:latin typeface="Berlin Sans FB Demi" panose="020E0802020502020306" charset="0"/>
              <a:cs typeface="Berlin Sans FB Demi" panose="020E0802020502020306" charset="0"/>
            </a:endParaRPr>
          </a:p>
          <a:p>
            <a:pPr algn="ctr">
              <a:buClrTx/>
              <a:buSzTx/>
              <a:buFontTx/>
            </a:pPr>
            <a:r>
              <a:rPr lang="en-US" altLang="zh-CN" sz="3200" dirty="0">
                <a:solidFill>
                  <a:schemeClr val="bg1"/>
                </a:solidFill>
                <a:latin typeface="Berlin Sans FB Demi" panose="020E0802020502020306" charset="0"/>
                <a:cs typeface="Berlin Sans FB Demi" panose="020E0802020502020306" charset="0"/>
              </a:rPr>
              <a:t>a successful case of new rural construction </a:t>
            </a:r>
            <a:r>
              <a:rPr lang="zh-CN" altLang="en-US" sz="2400" dirty="0">
                <a:solidFill>
                  <a:schemeClr val="bg1"/>
                </a:solidFill>
                <a:latin typeface="Berlin Sans FB Demi" panose="020E0802020502020306" charset="0"/>
                <a:cs typeface="Berlin Sans FB Demi" panose="020E0802020502020306" charset="0"/>
              </a:rPr>
              <a:t>(新农村建设） </a:t>
            </a:r>
            <a:endParaRPr lang="zh-CN" altLang="en-US" sz="2400" dirty="0">
              <a:solidFill>
                <a:schemeClr val="bg1"/>
              </a:solidFill>
              <a:latin typeface="Berlin Sans FB Demi" panose="020E0802020502020306" charset="0"/>
              <a:cs typeface="Berlin Sans FB Demi" panose="020E0802020502020306" charset="0"/>
            </a:endParaRPr>
          </a:p>
        </p:txBody>
      </p:sp>
      <p:sp>
        <p:nvSpPr>
          <p:cNvPr id="7" name="文本框 6"/>
          <p:cNvSpPr txBox="1"/>
          <p:nvPr>
            <p:custDataLst>
              <p:tags r:id="rId2"/>
            </p:custDataLst>
          </p:nvPr>
        </p:nvSpPr>
        <p:spPr>
          <a:xfrm>
            <a:off x="3457505" y="704830"/>
            <a:ext cx="5656368" cy="1568450"/>
          </a:xfrm>
          <a:prstGeom prst="rect">
            <a:avLst/>
          </a:prstGeom>
          <a:noFill/>
        </p:spPr>
        <p:txBody>
          <a:bodyPr wrap="square" rtlCol="0">
            <a:spAutoFit/>
          </a:bodyPr>
          <a:lstStyle/>
          <a:p>
            <a:pPr algn="ctr"/>
            <a:r>
              <a:rPr lang="en-US" altLang="zh-CN" sz="3200" dirty="0">
                <a:solidFill>
                  <a:schemeClr val="bg1"/>
                </a:solidFill>
                <a:latin typeface="Berlin Sans FB Demi" panose="020E0802020502020306" charset="0"/>
                <a:cs typeface="Berlin Sans FB Demi" panose="020E0802020502020306" charset="0"/>
              </a:rPr>
              <a:t>“</a:t>
            </a:r>
            <a:r>
              <a:rPr lang="zh-CN" altLang="en-US" sz="3200" dirty="0">
                <a:solidFill>
                  <a:schemeClr val="bg1"/>
                </a:solidFill>
                <a:latin typeface="Berlin Sans FB Demi" panose="020E0802020502020306" charset="0"/>
                <a:cs typeface="Berlin Sans FB Demi" panose="020E0802020502020306" charset="0"/>
              </a:rPr>
              <a:t>新农村建设</a:t>
            </a:r>
            <a:r>
              <a:rPr lang="en-US" altLang="zh-CN" sz="3200" dirty="0">
                <a:solidFill>
                  <a:schemeClr val="bg1"/>
                </a:solidFill>
                <a:latin typeface="Berlin Sans FB Demi" panose="020E0802020502020306" charset="0"/>
                <a:cs typeface="Berlin Sans FB Demi" panose="020E0802020502020306" charset="0"/>
              </a:rPr>
              <a:t>”</a:t>
            </a:r>
            <a:endParaRPr lang="en-US" altLang="zh-CN" sz="3200" dirty="0">
              <a:solidFill>
                <a:schemeClr val="bg1"/>
              </a:solidFill>
              <a:latin typeface="Berlin Sans FB Demi" panose="020E0802020502020306" charset="0"/>
              <a:cs typeface="Berlin Sans FB Demi" panose="020E0802020502020306" charset="0"/>
            </a:endParaRPr>
          </a:p>
          <a:p>
            <a:pPr algn="ctr"/>
            <a:r>
              <a:rPr lang="zh-CN" altLang="en-US" sz="3200" dirty="0">
                <a:solidFill>
                  <a:schemeClr val="bg1"/>
                </a:solidFill>
                <a:latin typeface="Berlin Sans FB Demi" panose="020E0802020502020306" charset="0"/>
                <a:cs typeface="Berlin Sans FB Demi" panose="020E0802020502020306" charset="0"/>
              </a:rPr>
              <a:t>视频征集大赛</a:t>
            </a:r>
            <a:endParaRPr lang="en-US" altLang="zh-CN" sz="3200" dirty="0">
              <a:solidFill>
                <a:schemeClr val="bg1"/>
              </a:solidFill>
              <a:latin typeface="Berlin Sans FB Demi" panose="020E0802020502020306" charset="0"/>
              <a:cs typeface="Berlin Sans FB Demi" panose="020E0802020502020306" charset="0"/>
            </a:endParaRPr>
          </a:p>
          <a:p>
            <a:pPr algn="ctr"/>
            <a:r>
              <a:rPr lang="en-US" altLang="zh-CN" sz="3200" dirty="0">
                <a:solidFill>
                  <a:schemeClr val="bg1"/>
                </a:solidFill>
                <a:latin typeface="Berlin Sans FB Demi" panose="020E0802020502020306" charset="0"/>
                <a:cs typeface="Berlin Sans FB Demi" panose="020E0802020502020306" charset="0"/>
              </a:rPr>
              <a:t> </a:t>
            </a:r>
            <a:endParaRPr lang="en-US" altLang="zh-CN" sz="3200" dirty="0">
              <a:solidFill>
                <a:schemeClr val="bg1"/>
              </a:solidFill>
              <a:latin typeface="Berlin Sans FB Demi" panose="020E0802020502020306" charset="0"/>
              <a:cs typeface="Berlin Sans FB Demi" panose="020E0802020502020306" charset="0"/>
            </a:endParaRPr>
          </a:p>
        </p:txBody>
      </p:sp>
      <p:sp>
        <p:nvSpPr>
          <p:cNvPr id="14" name="文本框 13"/>
          <p:cNvSpPr txBox="1"/>
          <p:nvPr/>
        </p:nvSpPr>
        <p:spPr>
          <a:xfrm>
            <a:off x="4840464" y="181610"/>
            <a:ext cx="6789420" cy="523220"/>
          </a:xfrm>
          <a:prstGeom prst="rect">
            <a:avLst/>
          </a:prstGeom>
          <a:noFill/>
        </p:spPr>
        <p:txBody>
          <a:bodyPr wrap="square" rtlCol="0">
            <a:spAutoFit/>
          </a:bodyPr>
          <a:lstStyle/>
          <a:p>
            <a:pPr indent="0">
              <a:buFont typeface="Arial" panose="020B0604020202020204" pitchFamily="34" charset="0"/>
              <a:buNone/>
            </a:pPr>
            <a:r>
              <a:rPr lang="en-US" altLang="zh-CN" sz="2800" dirty="0">
                <a:latin typeface="Times New Roman" panose="02020603050405020304" charset="0"/>
                <a:cs typeface="Times New Roman" panose="02020603050405020304" charset="0"/>
              </a:rPr>
              <a:t>Assignment</a:t>
            </a:r>
            <a:endParaRPr lang="en-US" altLang="zh-CN" sz="2800" dirty="0">
              <a:latin typeface="Times New Roman" panose="02020603050405020304" charset="0"/>
              <a:cs typeface="Times New Roman" panose="02020603050405020304" charset="0"/>
            </a:endParaRPr>
          </a:p>
        </p:txBody>
      </p:sp>
      <p:sp>
        <p:nvSpPr>
          <p:cNvPr id="2" name="文本框 1"/>
          <p:cNvSpPr txBox="1"/>
          <p:nvPr>
            <p:custDataLst>
              <p:tags r:id="rId3"/>
            </p:custDataLst>
          </p:nvPr>
        </p:nvSpPr>
        <p:spPr>
          <a:xfrm>
            <a:off x="3267816" y="120055"/>
            <a:ext cx="5656368" cy="584775"/>
          </a:xfrm>
          <a:prstGeom prst="rect">
            <a:avLst/>
          </a:prstGeom>
          <a:noFill/>
        </p:spPr>
        <p:txBody>
          <a:bodyPr wrap="square" rtlCol="0">
            <a:spAutoFit/>
          </a:bodyPr>
          <a:lstStyle/>
          <a:p>
            <a:pPr algn="ctr"/>
            <a:r>
              <a:rPr lang="en-US" altLang="zh-CN" sz="3200" dirty="0">
                <a:solidFill>
                  <a:schemeClr val="bg1"/>
                </a:solidFill>
                <a:latin typeface="Berlin Sans FB Demi" panose="020E0802020502020306" charset="0"/>
                <a:cs typeface="Berlin Sans FB Demi" panose="020E0802020502020306" charset="0"/>
              </a:rPr>
              <a:t>Assignment</a:t>
            </a:r>
            <a:endParaRPr lang="en-US" altLang="zh-CN" sz="3200" dirty="0">
              <a:solidFill>
                <a:schemeClr val="bg1"/>
              </a:solidFill>
              <a:latin typeface="Berlin Sans FB Demi" panose="020E0802020502020306" charset="0"/>
              <a:cs typeface="Berlin Sans FB Demi" panose="020E0802020502020306" charset="0"/>
            </a:endParaRPr>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198800" y="727200"/>
            <a:ext cx="9799200" cy="2570400"/>
          </a:xfrm>
        </p:spPr>
        <p:txBody>
          <a:bodyPr>
            <a:normAutofit/>
          </a:bodyPr>
          <a:lstStyle/>
          <a:p>
            <a:r>
              <a:rPr lang="en-US" altLang="zh-CN" sz="6000" dirty="0">
                <a:solidFill>
                  <a:schemeClr val="tx1"/>
                </a:solidFill>
                <a:latin typeface="Times New Roman" panose="02020603050405020304" charset="0"/>
                <a:ea typeface="Yu Gothic Light" panose="020B0300000000000000" charset="-128"/>
                <a:cs typeface="Times New Roman" panose="02020603050405020304" charset="0"/>
              </a:rPr>
              <a:t>Better, Greener Lives away from the City</a:t>
            </a:r>
            <a:endParaRPr kumimoji="1" lang="zh-CN" altLang="en-US" dirty="0"/>
          </a:p>
        </p:txBody>
      </p:sp>
      <p:sp>
        <p:nvSpPr>
          <p:cNvPr id="3" name="副标题 2"/>
          <p:cNvSpPr>
            <a:spLocks noGrp="1"/>
          </p:cNvSpPr>
          <p:nvPr>
            <p:ph type="subTitle" idx="1"/>
          </p:nvPr>
        </p:nvSpPr>
        <p:spPr/>
        <p:txBody>
          <a:bodyPr>
            <a:normAutofit/>
          </a:bodyPr>
          <a:lstStyle/>
          <a:p>
            <a:r>
              <a:rPr kumimoji="1" lang="en-US" altLang="zh-CN" sz="2800" b="1" dirty="0">
                <a:solidFill>
                  <a:schemeClr val="tx1"/>
                </a:solidFill>
                <a:latin typeface="Times New Roman" panose="02020603050405020304" charset="0"/>
                <a:cs typeface="Times New Roman" panose="02020603050405020304" charset="0"/>
              </a:rPr>
              <a:t>Shriley Tong</a:t>
            </a:r>
            <a:endParaRPr kumimoji="1" lang="zh-CN" altLang="en-US" sz="2800" b="1" dirty="0">
              <a:solidFill>
                <a:schemeClr val="tx1"/>
              </a:solidFill>
              <a:latin typeface="Times New Roman" panose="02020603050405020304" charset="0"/>
              <a:cs typeface="Times New Roman" panose="020206030504050203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163195" y="509905"/>
            <a:ext cx="11838305" cy="953135"/>
          </a:xfrm>
          <a:prstGeom prst="rect">
            <a:avLst/>
          </a:prstGeom>
          <a:noFill/>
        </p:spPr>
        <p:txBody>
          <a:bodyPr wrap="square" rtlCol="0">
            <a:spAutoFit/>
          </a:bodyPr>
          <a:lstStyle/>
          <a:p>
            <a:pPr indent="0">
              <a:buNone/>
            </a:pPr>
            <a:r>
              <a:rPr lang="en-US" altLang="zh-CN" sz="2800" dirty="0">
                <a:latin typeface="Times New Roman" panose="02020603050405020304" charset="0"/>
                <a:cs typeface="Times New Roman" panose="02020603050405020304" charset="0"/>
              </a:rPr>
              <a:t>If you were the university graduates, would you choose to start a career in a </a:t>
            </a:r>
            <a:r>
              <a:rPr lang="en-US" altLang="zh-CN" sz="2800" dirty="0">
                <a:solidFill>
                  <a:srgbClr val="FF0000"/>
                </a:solidFill>
                <a:latin typeface="Times New Roman" panose="02020603050405020304" charset="0"/>
                <a:cs typeface="Times New Roman" panose="02020603050405020304" charset="0"/>
              </a:rPr>
              <a:t>big city</a:t>
            </a:r>
            <a:r>
              <a:rPr lang="en-US" altLang="zh-CN" sz="2800" dirty="0">
                <a:latin typeface="Times New Roman" panose="02020603050405020304" charset="0"/>
                <a:cs typeface="Times New Roman" panose="02020603050405020304" charset="0"/>
              </a:rPr>
              <a:t> or </a:t>
            </a:r>
            <a:r>
              <a:rPr lang="en-US" altLang="zh-CN" sz="2800" dirty="0">
                <a:solidFill>
                  <a:srgbClr val="FF0000"/>
                </a:solidFill>
                <a:latin typeface="Times New Roman" panose="02020603050405020304" charset="0"/>
                <a:cs typeface="Times New Roman" panose="02020603050405020304" charset="0"/>
              </a:rPr>
              <a:t>in the country </a:t>
            </a:r>
            <a:r>
              <a:rPr lang="en-US" altLang="zh-CN" sz="2000" dirty="0">
                <a:solidFill>
                  <a:srgbClr val="FF0000"/>
                </a:solidFill>
                <a:latin typeface="Times New Roman" panose="02020603050405020304" charset="0"/>
                <a:cs typeface="Times New Roman" panose="02020603050405020304" charset="0"/>
              </a:rPr>
              <a:t>(</a:t>
            </a:r>
            <a:r>
              <a:rPr lang="zh-CN" altLang="en-US" sz="2000" dirty="0">
                <a:solidFill>
                  <a:srgbClr val="FF0000"/>
                </a:solidFill>
                <a:latin typeface="Times New Roman" panose="02020603050405020304" charset="0"/>
                <a:cs typeface="Times New Roman" panose="02020603050405020304" charset="0"/>
              </a:rPr>
              <a:t>乡村）</a:t>
            </a:r>
            <a:r>
              <a:rPr lang="en-US" altLang="zh-CN" sz="2800" dirty="0">
                <a:latin typeface="Times New Roman" panose="02020603050405020304" charset="0"/>
                <a:cs typeface="Times New Roman" panose="02020603050405020304" charset="0"/>
              </a:rPr>
              <a:t>? </a:t>
            </a:r>
            <a:r>
              <a:rPr lang="en-US" altLang="zh-CN" sz="2800" dirty="0">
                <a:solidFill>
                  <a:srgbClr val="FF0000"/>
                </a:solidFill>
                <a:latin typeface="Times New Roman" panose="02020603050405020304" charset="0"/>
                <a:cs typeface="Times New Roman" panose="02020603050405020304" charset="0"/>
              </a:rPr>
              <a:t>Why?</a:t>
            </a:r>
            <a:r>
              <a:rPr lang="en-US" altLang="zh-CN" sz="2800" dirty="0">
                <a:latin typeface="Times New Roman" panose="02020603050405020304" charset="0"/>
                <a:cs typeface="Times New Roman" panose="02020603050405020304" charset="0"/>
              </a:rPr>
              <a:t> </a:t>
            </a:r>
            <a:endParaRPr lang="en-US" altLang="zh-CN" sz="2800" dirty="0">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524510" y="1763395"/>
            <a:ext cx="5305425" cy="3693160"/>
          </a:xfrm>
          <a:prstGeom prst="rect">
            <a:avLst/>
          </a:prstGeom>
        </p:spPr>
      </p:pic>
      <p:pic>
        <p:nvPicPr>
          <p:cNvPr id="4" name="图片 3"/>
          <p:cNvPicPr>
            <a:picLocks noChangeAspect="1"/>
          </p:cNvPicPr>
          <p:nvPr/>
        </p:nvPicPr>
        <p:blipFill>
          <a:blip r:embed="rId2"/>
          <a:stretch>
            <a:fillRect/>
          </a:stretch>
        </p:blipFill>
        <p:spPr>
          <a:xfrm>
            <a:off x="6402070" y="1763395"/>
            <a:ext cx="5331460" cy="3693795"/>
          </a:xfrm>
          <a:prstGeom prst="rect">
            <a:avLst/>
          </a:prstGeom>
        </p:spPr>
      </p:pic>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rcRect l="9209" t="19811" r="6378"/>
          <a:stretch>
            <a:fillRect/>
          </a:stretch>
        </p:blipFill>
        <p:spPr>
          <a:xfrm>
            <a:off x="0" y="-635"/>
            <a:ext cx="5391785" cy="6858000"/>
          </a:xfrm>
          <a:prstGeom prst="rect">
            <a:avLst/>
          </a:prstGeom>
        </p:spPr>
      </p:pic>
      <p:sp>
        <p:nvSpPr>
          <p:cNvPr id="6" name="矩形 5"/>
          <p:cNvSpPr/>
          <p:nvPr>
            <p:custDataLst>
              <p:tags r:id="rId3"/>
            </p:custDataLst>
          </p:nvPr>
        </p:nvSpPr>
        <p:spPr>
          <a:xfrm>
            <a:off x="400050" y="87630"/>
            <a:ext cx="4643120" cy="34734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custDataLst>
              <p:tags r:id="rId4"/>
            </p:custDataLst>
          </p:nvPr>
        </p:nvSpPr>
        <p:spPr>
          <a:xfrm>
            <a:off x="28575" y="5552440"/>
            <a:ext cx="5312410" cy="1304925"/>
          </a:xfrm>
          <a:prstGeom prst="rect">
            <a:avLst/>
          </a:prstGeom>
          <a:noFill/>
          <a:ln w="5715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5"/>
            </p:custDataLst>
          </p:nvPr>
        </p:nvSpPr>
        <p:spPr>
          <a:xfrm>
            <a:off x="5118735" y="-635"/>
            <a:ext cx="7073265" cy="778510"/>
          </a:xfrm>
          <a:prstGeom prst="rect">
            <a:avLst/>
          </a:prstGeom>
          <a:noFill/>
        </p:spPr>
        <p:txBody>
          <a:bodyPr wrap="square" rtlCol="0">
            <a:noAutofit/>
          </a:bodyPr>
          <a:lstStyle/>
          <a:p>
            <a:r>
              <a:rPr lang="en-US" altLang="zh-CN" sz="3200" dirty="0">
                <a:solidFill>
                  <a:schemeClr val="tx1"/>
                </a:solidFill>
                <a:latin typeface="Times New Roman" panose="02020603050405020304" charset="0"/>
                <a:ea typeface="Yu Gothic Light" panose="020B0300000000000000" charset="-128"/>
                <a:cs typeface="Times New Roman" panose="02020603050405020304" charset="0"/>
              </a:rPr>
              <a:t>Better, Greener Lives away from the City</a:t>
            </a:r>
            <a:endParaRPr lang="en-US" altLang="zh-CN" sz="3200" dirty="0">
              <a:solidFill>
                <a:schemeClr val="tx1"/>
              </a:solidFill>
              <a:latin typeface="Times New Roman" panose="02020603050405020304" charset="0"/>
              <a:ea typeface="Yu Gothic Light" panose="020B0300000000000000" charset="-128"/>
              <a:cs typeface="Times New Roman" panose="02020603050405020304" charset="0"/>
            </a:endParaRPr>
          </a:p>
          <a:p>
            <a:r>
              <a:rPr lang="en-US" altLang="zh-CN" sz="2800" dirty="0">
                <a:solidFill>
                  <a:srgbClr val="0070C0"/>
                </a:solidFill>
                <a:latin typeface="Times New Roman" panose="02020603050405020304" charset="0"/>
                <a:ea typeface="Yu Gothic Light" panose="020B0300000000000000" charset="-128"/>
                <a:cs typeface="Times New Roman" panose="02020603050405020304" charset="0"/>
              </a:rPr>
              <a:t>                                     </a:t>
            </a:r>
            <a:endParaRPr lang="en-US" altLang="zh-CN" sz="2800" dirty="0">
              <a:solidFill>
                <a:srgbClr val="0070C0"/>
              </a:solidFill>
              <a:latin typeface="Times New Roman" panose="02020603050405020304" charset="0"/>
              <a:ea typeface="Yu Gothic Light" panose="020B0300000000000000" charset="-128"/>
              <a:cs typeface="Times New Roman" panose="02020603050405020304" charset="0"/>
            </a:endParaRPr>
          </a:p>
        </p:txBody>
      </p:sp>
      <p:sp>
        <p:nvSpPr>
          <p:cNvPr id="8" name="文本框 7"/>
          <p:cNvSpPr txBox="1"/>
          <p:nvPr/>
        </p:nvSpPr>
        <p:spPr>
          <a:xfrm>
            <a:off x="6021070" y="777875"/>
            <a:ext cx="4439920" cy="583565"/>
          </a:xfrm>
          <a:prstGeom prst="rect">
            <a:avLst/>
          </a:prstGeom>
          <a:noFill/>
        </p:spPr>
        <p:txBody>
          <a:bodyPr wrap="square" rtlCol="0" anchor="t">
            <a:spAutoFit/>
          </a:bodyPr>
          <a:lstStyle/>
          <a:p>
            <a:r>
              <a:rPr lang="en-US" altLang="zh-CN" sz="3200" dirty="0">
                <a:solidFill>
                  <a:schemeClr val="tx1"/>
                </a:solidFill>
                <a:latin typeface="Times New Roman" panose="02020603050405020304" charset="0"/>
                <a:ea typeface="Yu Gothic Light" panose="020B0300000000000000" charset="-128"/>
                <a:cs typeface="Times New Roman" panose="02020603050405020304" charset="0"/>
                <a:sym typeface="+mn-ea"/>
              </a:rPr>
              <a:t>  Where= </a:t>
            </a:r>
            <a:r>
              <a:rPr lang="en-US" altLang="zh-CN" sz="3200" dirty="0">
                <a:solidFill>
                  <a:srgbClr val="0070C0"/>
                </a:solidFill>
                <a:latin typeface="Times New Roman" panose="02020603050405020304" charset="0"/>
                <a:ea typeface="Yu Gothic Light" panose="020B0300000000000000" charset="-128"/>
                <a:cs typeface="Times New Roman" panose="02020603050405020304" charset="0"/>
                <a:sym typeface="+mn-ea"/>
              </a:rPr>
              <a:t>country</a:t>
            </a:r>
            <a:r>
              <a:rPr lang="zh-CN" altLang="en-US" sz="3200" dirty="0">
                <a:solidFill>
                  <a:schemeClr val="tx1"/>
                </a:solidFill>
                <a:latin typeface="Times New Roman" panose="02020603050405020304" charset="0"/>
                <a:ea typeface="宋体" panose="02010600030101010101" pitchFamily="2" charset="-122"/>
                <a:cs typeface="Times New Roman" panose="02020603050405020304" charset="0"/>
                <a:sym typeface="+mn-ea"/>
              </a:rPr>
              <a:t>（乡村）</a:t>
            </a:r>
            <a:r>
              <a:rPr lang="en-US" altLang="zh-CN" sz="3200" dirty="0">
                <a:solidFill>
                  <a:schemeClr val="tx1"/>
                </a:solidFill>
                <a:latin typeface="Times New Roman" panose="02020603050405020304" charset="0"/>
                <a:ea typeface="Yu Gothic Light" panose="020B0300000000000000" charset="-128"/>
                <a:cs typeface="Times New Roman" panose="02020603050405020304" charset="0"/>
                <a:sym typeface="+mn-ea"/>
              </a:rPr>
              <a:t> </a:t>
            </a:r>
            <a:endParaRPr lang="en-US" altLang="zh-CN" sz="3200" dirty="0">
              <a:solidFill>
                <a:schemeClr val="tx1"/>
              </a:solidFill>
              <a:latin typeface="Times New Roman" panose="02020603050405020304" charset="0"/>
              <a:ea typeface="Yu Gothic Light" panose="020B0300000000000000" charset="-128"/>
              <a:cs typeface="Times New Roman" panose="02020603050405020304" charset="0"/>
              <a:sym typeface="+mn-ea"/>
            </a:endParaRPr>
          </a:p>
        </p:txBody>
      </p:sp>
      <p:sp>
        <p:nvSpPr>
          <p:cNvPr id="9" name="文本框 8"/>
          <p:cNvSpPr txBox="1"/>
          <p:nvPr/>
        </p:nvSpPr>
        <p:spPr>
          <a:xfrm>
            <a:off x="5340985" y="1577975"/>
            <a:ext cx="7030720" cy="4276725"/>
          </a:xfrm>
          <a:prstGeom prst="rect">
            <a:avLst/>
          </a:prstGeom>
          <a:noFill/>
        </p:spPr>
        <p:txBody>
          <a:bodyPr wrap="square" rtlCol="0">
            <a:spAutoFit/>
          </a:bodyPr>
          <a:lstStyle/>
          <a:p>
            <a:r>
              <a:rPr lang="en-US" altLang="zh-CN" sz="3200" dirty="0">
                <a:latin typeface="Times New Roman" panose="02020603050405020304" charset="0"/>
                <a:cs typeface="Times New Roman" panose="02020603050405020304" charset="0"/>
                <a:sym typeface="+mn-ea"/>
              </a:rPr>
              <a:t>Look at the </a:t>
            </a:r>
            <a:r>
              <a:rPr lang="en-US" altLang="zh-CN" sz="3200" dirty="0">
                <a:solidFill>
                  <a:srgbClr val="FF0000"/>
                </a:solidFill>
                <a:latin typeface="Times New Roman" panose="02020603050405020304" charset="0"/>
                <a:cs typeface="Times New Roman" panose="02020603050405020304" charset="0"/>
                <a:sym typeface="+mn-ea"/>
              </a:rPr>
              <a:t>title </a:t>
            </a:r>
            <a:r>
              <a:rPr lang="en-US" altLang="zh-CN" sz="3200" dirty="0">
                <a:latin typeface="Times New Roman" panose="02020603050405020304" charset="0"/>
                <a:cs typeface="Times New Roman" panose="02020603050405020304" charset="0"/>
                <a:sym typeface="+mn-ea"/>
              </a:rPr>
              <a:t>and </a:t>
            </a:r>
            <a:r>
              <a:rPr lang="en-US" altLang="zh-CN" sz="3200" dirty="0">
                <a:solidFill>
                  <a:srgbClr val="FF0000"/>
                </a:solidFill>
                <a:latin typeface="Times New Roman" panose="02020603050405020304" charset="0"/>
                <a:cs typeface="Times New Roman" panose="02020603050405020304" charset="0"/>
                <a:sym typeface="+mn-ea"/>
              </a:rPr>
              <a:t>picture</a:t>
            </a:r>
            <a:r>
              <a:rPr lang="en-US" altLang="zh-CN" sz="3200" dirty="0">
                <a:latin typeface="Times New Roman" panose="02020603050405020304" charset="0"/>
                <a:cs typeface="Times New Roman" panose="02020603050405020304" charset="0"/>
                <a:sym typeface="+mn-ea"/>
              </a:rPr>
              <a:t>.</a:t>
            </a:r>
            <a:endParaRPr lang="en-US" altLang="zh-CN" sz="3200" dirty="0">
              <a:latin typeface="Times New Roman" panose="02020603050405020304" charset="0"/>
              <a:cs typeface="Times New Roman" panose="02020603050405020304" charset="0"/>
            </a:endParaRPr>
          </a:p>
          <a:p>
            <a:pPr indent="0">
              <a:buFont typeface="Arial" panose="020B0604020202020204" pitchFamily="34" charset="0"/>
              <a:buNone/>
            </a:pPr>
            <a:r>
              <a:rPr lang="en-US" altLang="zh-CN" sz="3200" dirty="0">
                <a:latin typeface="Times New Roman" panose="02020603050405020304" charset="0"/>
                <a:cs typeface="Times New Roman" panose="02020603050405020304" charset="0"/>
                <a:sym typeface="+mn-ea"/>
              </a:rPr>
              <a:t>What do you </a:t>
            </a:r>
            <a:r>
              <a:rPr lang="en-US" altLang="zh-CN" sz="3200" dirty="0">
                <a:solidFill>
                  <a:srgbClr val="FF0000"/>
                </a:solidFill>
                <a:latin typeface="Times New Roman" panose="02020603050405020304" charset="0"/>
                <a:cs typeface="Times New Roman" panose="02020603050405020304" charset="0"/>
                <a:sym typeface="+mn-ea"/>
              </a:rPr>
              <a:t>expect to read</a:t>
            </a:r>
            <a:r>
              <a:rPr lang="en-US" altLang="zh-CN" sz="3200" dirty="0">
                <a:latin typeface="Times New Roman" panose="02020603050405020304" charset="0"/>
                <a:cs typeface="Times New Roman" panose="02020603050405020304" charset="0"/>
                <a:sym typeface="+mn-ea"/>
              </a:rPr>
              <a:t> in the text?</a:t>
            </a:r>
            <a:endParaRPr lang="en-US" altLang="zh-CN" sz="3200" dirty="0">
              <a:latin typeface="Times New Roman" panose="02020603050405020304" charset="0"/>
              <a:cs typeface="Times New Roman" panose="02020603050405020304" charset="0"/>
              <a:sym typeface="+mn-ea"/>
            </a:endParaRPr>
          </a:p>
          <a:p>
            <a:pPr indent="0">
              <a:buFont typeface="Arial" panose="020B0604020202020204" pitchFamily="34" charset="0"/>
              <a:buNone/>
            </a:pPr>
            <a:r>
              <a:rPr lang="en-US" altLang="zh-CN" sz="3200" dirty="0">
                <a:latin typeface="Times New Roman" panose="02020603050405020304" charset="0"/>
                <a:cs typeface="Times New Roman" panose="02020603050405020304" charset="0"/>
                <a:sym typeface="+mn-ea"/>
              </a:rPr>
              <a:t>Start your questions with “</a:t>
            </a:r>
            <a:r>
              <a:rPr lang="en-US" altLang="zh-CN" sz="3200" dirty="0" err="1">
                <a:latin typeface="Times New Roman" panose="02020603050405020304" charset="0"/>
                <a:cs typeface="Times New Roman" panose="02020603050405020304" charset="0"/>
                <a:sym typeface="+mn-ea"/>
              </a:rPr>
              <a:t>wh</a:t>
            </a:r>
            <a:r>
              <a:rPr lang="en-US" altLang="zh-CN" sz="3200" dirty="0">
                <a:latin typeface="Times New Roman" panose="02020603050405020304" charset="0"/>
                <a:cs typeface="Times New Roman" panose="02020603050405020304" charset="0"/>
                <a:sym typeface="+mn-ea"/>
              </a:rPr>
              <a:t>-”</a:t>
            </a:r>
            <a:endParaRPr lang="en-US" altLang="zh-CN" sz="3200" dirty="0">
              <a:latin typeface="Times New Roman" panose="02020603050405020304" charset="0"/>
              <a:cs typeface="Times New Roman" panose="02020603050405020304" charset="0"/>
              <a:sym typeface="+mn-ea"/>
            </a:endParaRPr>
          </a:p>
          <a:p>
            <a:pPr indent="0" fontAlgn="auto">
              <a:lnSpc>
                <a:spcPct val="150000"/>
              </a:lnSpc>
              <a:buFont typeface="Arial" panose="020B0604020202020204" pitchFamily="34" charset="0"/>
              <a:buNone/>
            </a:pPr>
            <a:r>
              <a:rPr lang="en-US" altLang="zh-CN" sz="3200" dirty="0">
                <a:latin typeface="Times New Roman" panose="02020603050405020304" charset="0"/>
                <a:cs typeface="Times New Roman" panose="02020603050405020304" charset="0"/>
                <a:sym typeface="+mn-ea"/>
              </a:rPr>
              <a:t>Who</a:t>
            </a:r>
            <a:endParaRPr lang="en-US" altLang="zh-CN" sz="3200" dirty="0">
              <a:latin typeface="Times New Roman" panose="02020603050405020304" charset="0"/>
              <a:cs typeface="Times New Roman" panose="02020603050405020304" charset="0"/>
              <a:sym typeface="+mn-ea"/>
            </a:endParaRPr>
          </a:p>
          <a:p>
            <a:pPr indent="0" fontAlgn="auto">
              <a:lnSpc>
                <a:spcPct val="150000"/>
              </a:lnSpc>
              <a:buFont typeface="Arial" panose="020B0604020202020204" pitchFamily="34" charset="0"/>
              <a:buNone/>
            </a:pPr>
            <a:r>
              <a:rPr lang="en-US" altLang="zh-CN" sz="3200" dirty="0">
                <a:latin typeface="Times New Roman" panose="02020603050405020304" charset="0"/>
                <a:cs typeface="Times New Roman" panose="02020603050405020304" charset="0"/>
                <a:sym typeface="+mn-ea"/>
              </a:rPr>
              <a:t>What</a:t>
            </a:r>
            <a:endParaRPr lang="en-US" altLang="zh-CN" sz="3200" dirty="0">
              <a:latin typeface="Times New Roman" panose="02020603050405020304" charset="0"/>
              <a:cs typeface="Times New Roman" panose="02020603050405020304" charset="0"/>
              <a:sym typeface="+mn-ea"/>
            </a:endParaRPr>
          </a:p>
          <a:p>
            <a:pPr indent="0" fontAlgn="auto">
              <a:lnSpc>
                <a:spcPct val="150000"/>
              </a:lnSpc>
              <a:buFont typeface="Arial" panose="020B0604020202020204" pitchFamily="34" charset="0"/>
              <a:buNone/>
            </a:pPr>
            <a:r>
              <a:rPr lang="en-US" altLang="zh-CN" sz="3200" dirty="0">
                <a:latin typeface="Times New Roman" panose="02020603050405020304" charset="0"/>
                <a:cs typeface="Times New Roman" panose="02020603050405020304" charset="0"/>
                <a:sym typeface="+mn-ea"/>
              </a:rPr>
              <a:t>Why...</a:t>
            </a:r>
            <a:endParaRPr lang="en-US" altLang="zh-CN" sz="3200" dirty="0">
              <a:latin typeface="Times New Roman" panose="02020603050405020304" charset="0"/>
              <a:cs typeface="Times New Roman" panose="02020603050405020304" charset="0"/>
              <a:sym typeface="+mn-ea"/>
            </a:endParaRPr>
          </a:p>
          <a:p>
            <a:pPr indent="0">
              <a:buFont typeface="Arial" panose="020B0604020202020204" pitchFamily="34" charset="0"/>
              <a:buNone/>
            </a:pPr>
            <a:endParaRPr lang="en-US" altLang="zh-CN" sz="3200" dirty="0">
              <a:latin typeface="Times New Roman" panose="02020603050405020304" charset="0"/>
              <a:cs typeface="Times New Roman" panose="02020603050405020304" charset="0"/>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xEl>
                                              <p:pRg st="5" end="5"/>
                                            </p:txEl>
                                          </p:spTgt>
                                        </p:tgtEl>
                                        <p:attrNameLst>
                                          <p:attrName>style.visibility</p:attrName>
                                        </p:attrNameLst>
                                      </p:cBhvr>
                                      <p:to>
                                        <p:strVal val="visible"/>
                                      </p:to>
                                    </p:set>
                                    <p:animEffect transition="in" filter="fade">
                                      <p:cBhvr>
                                        <p:cTn id="2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934085" y="466090"/>
            <a:ext cx="7845425" cy="5835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indent="0">
              <a:buNone/>
            </a:pPr>
            <a:r>
              <a:rPr lang="en-US" altLang="zh-CN" sz="3200">
                <a:solidFill>
                  <a:srgbClr val="FF0000"/>
                </a:solidFill>
                <a:latin typeface="Times New Roman" panose="02020603050405020304" charset="0"/>
                <a:cs typeface="Times New Roman" panose="02020603050405020304" charset="0"/>
              </a:rPr>
              <a:t> Who </a:t>
            </a:r>
            <a:r>
              <a:rPr lang="en-US" altLang="zh-CN" sz="3200">
                <a:latin typeface="Times New Roman" panose="02020603050405020304" charset="0"/>
                <a:cs typeface="Times New Roman" panose="02020603050405020304" charset="0"/>
              </a:rPr>
              <a:t>choose to live a live away from the city?</a:t>
            </a:r>
            <a:endParaRPr lang="en-US" altLang="zh-CN" sz="3200">
              <a:latin typeface="Times New Roman" panose="02020603050405020304" charset="0"/>
              <a:cs typeface="Times New Roman" panose="02020603050405020304" charset="0"/>
            </a:endParaRPr>
          </a:p>
        </p:txBody>
      </p:sp>
      <p:pic>
        <p:nvPicPr>
          <p:cNvPr id="19" name="图片 18" descr="264d06a0a3d7ef62d43926209e5695b0"/>
          <p:cNvPicPr>
            <a:picLocks noChangeAspect="1"/>
          </p:cNvPicPr>
          <p:nvPr>
            <p:custDataLst>
              <p:tags r:id="rId1"/>
            </p:custDataLst>
          </p:nvPr>
        </p:nvPicPr>
        <p:blipFill>
          <a:blip r:embed="rId2"/>
          <a:stretch>
            <a:fillRect/>
          </a:stretch>
        </p:blipFill>
        <p:spPr>
          <a:xfrm>
            <a:off x="69850" y="99695"/>
            <a:ext cx="1126490" cy="1066165"/>
          </a:xfrm>
          <a:prstGeom prst="rect">
            <a:avLst/>
          </a:prstGeom>
          <a:effectLst>
            <a:outerShdw blurRad="50800" dist="38100" dir="2700000" algn="tl" rotWithShape="0">
              <a:prstClr val="black">
                <a:alpha val="40000"/>
              </a:prstClr>
            </a:outerShdw>
          </a:effectLst>
        </p:spPr>
      </p:pic>
      <p:pic>
        <p:nvPicPr>
          <p:cNvPr id="106" name="图片 105"/>
          <p:cNvPicPr/>
          <p:nvPr>
            <p:custDataLst>
              <p:tags r:id="rId3"/>
            </p:custDataLst>
          </p:nvPr>
        </p:nvPicPr>
        <p:blipFill>
          <a:blip r:embed="rId4"/>
          <a:stretch>
            <a:fillRect/>
          </a:stretch>
        </p:blipFill>
        <p:spPr>
          <a:xfrm>
            <a:off x="132080" y="1236980"/>
            <a:ext cx="3041015" cy="2955290"/>
          </a:xfrm>
          <a:prstGeom prst="ellipse">
            <a:avLst/>
          </a:prstGeom>
          <a:noFill/>
          <a:ln w="9525">
            <a:noFill/>
          </a:ln>
        </p:spPr>
      </p:pic>
      <p:sp>
        <p:nvSpPr>
          <p:cNvPr id="7" name="文本框 6"/>
          <p:cNvSpPr txBox="1"/>
          <p:nvPr/>
        </p:nvSpPr>
        <p:spPr>
          <a:xfrm>
            <a:off x="2817495" y="1505585"/>
            <a:ext cx="2480945" cy="2555875"/>
          </a:xfrm>
          <a:prstGeom prst="rect">
            <a:avLst/>
          </a:prstGeom>
          <a:noFill/>
        </p:spPr>
        <p:txBody>
          <a:bodyPr wrap="square" rtlCol="0">
            <a:noAutofit/>
          </a:bodyPr>
          <a:lstStyle/>
          <a:p>
            <a:r>
              <a:rPr lang="en-US" altLang="zh-CN" sz="2800" b="1">
                <a:latin typeface="Times New Roman" panose="02020603050405020304" charset="0"/>
                <a:cs typeface="Times New Roman" panose="02020603050405020304" charset="0"/>
              </a:rPr>
              <a:t>Name:</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   Occupation:</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r>
              <a:rPr lang="en-US" altLang="zh-CN" sz="2800" b="1">
                <a:latin typeface="Times New Roman" panose="02020603050405020304" charset="0"/>
                <a:cs typeface="Times New Roman" panose="02020603050405020304" charset="0"/>
              </a:rPr>
              <a:t>  Reasons:</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p:txBody>
      </p:sp>
      <p:sp>
        <p:nvSpPr>
          <p:cNvPr id="8" name="文本框 7"/>
          <p:cNvSpPr txBox="1"/>
          <p:nvPr/>
        </p:nvSpPr>
        <p:spPr>
          <a:xfrm>
            <a:off x="4290695" y="1505585"/>
            <a:ext cx="1466215" cy="521970"/>
          </a:xfrm>
          <a:prstGeom prst="rect">
            <a:avLst/>
          </a:prstGeom>
          <a:noFill/>
        </p:spPr>
        <p:txBody>
          <a:bodyPr wrap="square" rtlCol="0">
            <a:spAutoFit/>
          </a:bodyPr>
          <a:lstStyle/>
          <a:p>
            <a:r>
              <a:rPr lang="en-US" altLang="zh-CN" sz="2800">
                <a:latin typeface="Times New Roman" panose="02020603050405020304" charset="0"/>
                <a:cs typeface="Times New Roman" panose="02020603050405020304" charset="0"/>
              </a:rPr>
              <a:t>Li Dan</a:t>
            </a:r>
            <a:endParaRPr lang="en-US" altLang="zh-CN" sz="2800">
              <a:latin typeface="Times New Roman" panose="02020603050405020304" charset="0"/>
              <a:cs typeface="Times New Roman" panose="02020603050405020304" charset="0"/>
            </a:endParaRPr>
          </a:p>
        </p:txBody>
      </p:sp>
      <p:sp>
        <p:nvSpPr>
          <p:cNvPr id="9" name="文本框 8"/>
          <p:cNvSpPr txBox="1"/>
          <p:nvPr/>
        </p:nvSpPr>
        <p:spPr>
          <a:xfrm>
            <a:off x="5109845" y="2393950"/>
            <a:ext cx="4504055" cy="521970"/>
          </a:xfrm>
          <a:prstGeom prst="rect">
            <a:avLst/>
          </a:prstGeom>
          <a:noFill/>
        </p:spPr>
        <p:txBody>
          <a:bodyPr wrap="square" rtlCol="0" anchor="t">
            <a:spAutoFit/>
          </a:bodyPr>
          <a:lstStyle/>
          <a:p>
            <a:r>
              <a:rPr lang="en-US" altLang="zh-CN" sz="2800">
                <a:latin typeface="Times New Roman" panose="02020603050405020304" charset="0"/>
                <a:cs typeface="Times New Roman" panose="02020603050405020304" charset="0"/>
                <a:sym typeface="+mn-ea"/>
              </a:rPr>
              <a:t>fruit-growing businesswoman</a:t>
            </a:r>
            <a:endParaRPr lang="en-US" altLang="zh-CN" sz="2800">
              <a:latin typeface="Times New Roman" panose="02020603050405020304" charset="0"/>
              <a:cs typeface="Times New Roman" panose="02020603050405020304" charset="0"/>
              <a:sym typeface="+mn-ea"/>
            </a:endParaRPr>
          </a:p>
        </p:txBody>
      </p:sp>
      <p:sp>
        <p:nvSpPr>
          <p:cNvPr id="10" name="文本框 9"/>
          <p:cNvSpPr txBox="1"/>
          <p:nvPr/>
        </p:nvSpPr>
        <p:spPr>
          <a:xfrm>
            <a:off x="4532630" y="3108325"/>
            <a:ext cx="6842760" cy="953135"/>
          </a:xfrm>
          <a:prstGeom prst="rect">
            <a:avLst/>
          </a:prstGeom>
          <a:noFill/>
        </p:spPr>
        <p:txBody>
          <a:bodyPr wrap="square" rtlCol="0" anchor="t">
            <a:spAutoFit/>
          </a:bodyPr>
          <a:lstStyle/>
          <a:p>
            <a:r>
              <a:rPr lang="zh-CN" altLang="en-US" sz="2800">
                <a:latin typeface="Times New Roman" panose="02020603050405020304" charset="0"/>
                <a:cs typeface="Times New Roman" panose="02020603050405020304" charset="0"/>
                <a:sym typeface="+mn-ea"/>
              </a:rPr>
              <a:t>offer her both a </a:t>
            </a:r>
            <a:r>
              <a:rPr lang="zh-CN" altLang="en-US" sz="2800" b="1">
                <a:solidFill>
                  <a:srgbClr val="FF0000"/>
                </a:solidFill>
                <a:latin typeface="Times New Roman" panose="02020603050405020304" charset="0"/>
                <a:cs typeface="Times New Roman" panose="02020603050405020304" charset="0"/>
                <a:sym typeface="+mn-ea"/>
              </a:rPr>
              <a:t>meaningful </a:t>
            </a:r>
            <a:r>
              <a:rPr lang="zh-CN" altLang="en-US" sz="2800">
                <a:latin typeface="Times New Roman" panose="02020603050405020304" charset="0"/>
                <a:cs typeface="Times New Roman" panose="02020603050405020304" charset="0"/>
                <a:sym typeface="+mn-ea"/>
              </a:rPr>
              <a:t>challenge and </a:t>
            </a:r>
            <a:r>
              <a:rPr lang="zh-CN" altLang="en-US" sz="2800" b="1">
                <a:solidFill>
                  <a:srgbClr val="FF0000"/>
                </a:solidFill>
                <a:latin typeface="Times New Roman" panose="02020603050405020304" charset="0"/>
                <a:cs typeface="Times New Roman" panose="02020603050405020304" charset="0"/>
                <a:sym typeface="+mn-ea"/>
              </a:rPr>
              <a:t>a good standard of living</a:t>
            </a:r>
            <a:endParaRPr lang="zh-CN" altLang="en-US" sz="2800" b="1">
              <a:solidFill>
                <a:srgbClr val="FF0000"/>
              </a:solidFill>
              <a:latin typeface="Times New Roman" panose="02020603050405020304" charset="0"/>
              <a:cs typeface="Times New Roman" panose="02020603050405020304" charset="0"/>
              <a:sym typeface="+mn-ea"/>
            </a:endParaRPr>
          </a:p>
        </p:txBody>
      </p:sp>
      <p:pic>
        <p:nvPicPr>
          <p:cNvPr id="11" name="图片 10" descr="31393935333436303b31393936353336333b95ee53f7"/>
          <p:cNvPicPr>
            <a:picLocks noChangeAspect="1"/>
          </p:cNvPicPr>
          <p:nvPr/>
        </p:nvPicPr>
        <p:blipFill>
          <a:blip r:embed="rId5"/>
          <a:stretch>
            <a:fillRect/>
          </a:stretch>
        </p:blipFill>
        <p:spPr>
          <a:xfrm>
            <a:off x="8477250" y="3108325"/>
            <a:ext cx="586740" cy="586740"/>
          </a:xfrm>
          <a:prstGeom prst="rect">
            <a:avLst/>
          </a:prstGeom>
        </p:spPr>
      </p:pic>
      <p:sp>
        <p:nvSpPr>
          <p:cNvPr id="12" name="文本框 11"/>
          <p:cNvSpPr txBox="1"/>
          <p:nvPr/>
        </p:nvSpPr>
        <p:spPr>
          <a:xfrm>
            <a:off x="69850" y="4263390"/>
            <a:ext cx="12028805" cy="2306955"/>
          </a:xfrm>
          <a:prstGeom prst="rect">
            <a:avLst/>
          </a:prstGeom>
          <a:noFill/>
        </p:spPr>
        <p:txBody>
          <a:bodyPr wrap="square" rtlCol="0" anchor="t">
            <a:spAutoFit/>
          </a:bodyPr>
          <a:lstStyle/>
          <a:p>
            <a:pPr algn="just"/>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sym typeface="+mn-ea"/>
              </a:rPr>
              <a:t>Li Dan is a woman who has discovered that returning home to work in the field of agriculture could offer her both a </a:t>
            </a:r>
            <a:r>
              <a:rPr lang="zh-CN" altLang="en-US" sz="2400" b="1">
                <a:solidFill>
                  <a:srgbClr val="FF0000"/>
                </a:solidFill>
                <a:latin typeface="Times New Roman" panose="02020603050405020304" charset="0"/>
                <a:cs typeface="Times New Roman" panose="02020603050405020304" charset="0"/>
                <a:sym typeface="+mn-ea"/>
              </a:rPr>
              <a:t>meaningful </a:t>
            </a:r>
            <a:r>
              <a:rPr lang="zh-CN" altLang="en-US" sz="2400">
                <a:latin typeface="Times New Roman" panose="02020603050405020304" charset="0"/>
                <a:cs typeface="Times New Roman" panose="02020603050405020304" charset="0"/>
                <a:sym typeface="+mn-ea"/>
              </a:rPr>
              <a:t>challenge and </a:t>
            </a:r>
            <a:r>
              <a:rPr lang="zh-CN" altLang="en-US" sz="2400" b="1">
                <a:solidFill>
                  <a:srgbClr val="FF0000"/>
                </a:solidFill>
                <a:latin typeface="Times New Roman" panose="02020603050405020304" charset="0"/>
                <a:cs typeface="Times New Roman" panose="02020603050405020304" charset="0"/>
                <a:sym typeface="+mn-ea"/>
              </a:rPr>
              <a:t>a good standard of living</a:t>
            </a:r>
            <a:r>
              <a:rPr lang="zh-CN" altLang="en-US" sz="2400">
                <a:latin typeface="Times New Roman" panose="02020603050405020304" charset="0"/>
                <a:cs typeface="Times New Roman" panose="02020603050405020304" charset="0"/>
                <a:sym typeface="+mn-ea"/>
              </a:rPr>
              <a:t>.</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Working hard over the last several years, and taking advantage of new technology and the Intemet, she has expanded her business to include agritourism. Moreover, her company's annual income has reached six milion yuan and more than 50 new jobs have been created</a:t>
            </a:r>
            <a:r>
              <a:rPr lang="en-US" altLang="zh-CN" sz="2400">
                <a:latin typeface="Times New Roman" panose="02020603050405020304" charset="0"/>
                <a:cs typeface="Times New Roman" panose="02020603050405020304" charset="0"/>
                <a:sym typeface="+mn-ea"/>
              </a:rPr>
              <a:t>.</a:t>
            </a:r>
            <a:r>
              <a:rPr lang="zh-CN" altLang="en-US" sz="2400">
                <a:latin typeface="Times New Roman" panose="02020603050405020304" charset="0"/>
                <a:cs typeface="Times New Roman" panose="02020603050405020304" charset="0"/>
                <a:sym typeface="+mn-ea"/>
              </a:rPr>
              <a:t> As a result, her decision has also helped to alleviate poverty and improve the lives of many people in her village.</a:t>
            </a:r>
            <a:endParaRPr lang="zh-CN" altLang="en-US" sz="2400">
              <a:latin typeface="Times New Roman" panose="02020603050405020304" charset="0"/>
              <a:cs typeface="Times New Roman" panose="02020603050405020304" charset="0"/>
              <a:sym typeface="+mn-ea"/>
            </a:endParaRPr>
          </a:p>
        </p:txBody>
      </p:sp>
      <p:pic>
        <p:nvPicPr>
          <p:cNvPr id="13" name="图片 12" descr="31393935333436303b31393936353336333b95ee53f7"/>
          <p:cNvPicPr>
            <a:picLocks noChangeAspect="1"/>
          </p:cNvPicPr>
          <p:nvPr/>
        </p:nvPicPr>
        <p:blipFill>
          <a:blip r:embed="rId5"/>
          <a:stretch>
            <a:fillRect/>
          </a:stretch>
        </p:blipFill>
        <p:spPr>
          <a:xfrm>
            <a:off x="8017510" y="3605530"/>
            <a:ext cx="586740" cy="586740"/>
          </a:xfrm>
          <a:prstGeom prst="rect">
            <a:avLst/>
          </a:prstGeom>
        </p:spPr>
      </p:pic>
      <p:sp>
        <p:nvSpPr>
          <p:cNvPr id="14" name="文本框 13"/>
          <p:cNvSpPr txBox="1"/>
          <p:nvPr/>
        </p:nvSpPr>
        <p:spPr>
          <a:xfrm>
            <a:off x="1919605" y="4192270"/>
            <a:ext cx="2480945" cy="580390"/>
          </a:xfrm>
          <a:prstGeom prst="rect">
            <a:avLst/>
          </a:prstGeom>
          <a:noFill/>
        </p:spPr>
        <p:txBody>
          <a:bodyPr wrap="square" rtlCol="0">
            <a:noAutofit/>
          </a:bodyPr>
          <a:lstStyle/>
          <a:p>
            <a:r>
              <a:rPr lang="en-US" altLang="zh-CN" sz="2800" b="1">
                <a:latin typeface="Times New Roman" panose="02020603050405020304" charset="0"/>
                <a:cs typeface="Times New Roman" panose="02020603050405020304" charset="0"/>
              </a:rPr>
              <a:t>Contributions:</a:t>
            </a:r>
            <a:endParaRPr lang="en-US" altLang="zh-CN" sz="2800" b="1">
              <a:latin typeface="Times New Roman" panose="02020603050405020304" charset="0"/>
              <a:cs typeface="Times New Roman" panose="02020603050405020304" charset="0"/>
            </a:endParaRPr>
          </a:p>
          <a:p>
            <a:endParaRPr lang="en-US" altLang="zh-CN" sz="2800" b="1">
              <a:latin typeface="Times New Roman" panose="02020603050405020304" charset="0"/>
              <a:cs typeface="Times New Roman" panose="02020603050405020304" charset="0"/>
            </a:endParaRPr>
          </a:p>
        </p:txBody>
      </p:sp>
      <p:sp>
        <p:nvSpPr>
          <p:cNvPr id="15" name="文本框 14"/>
          <p:cNvSpPr txBox="1"/>
          <p:nvPr>
            <p:custDataLst>
              <p:tags r:id="rId6"/>
            </p:custDataLst>
          </p:nvPr>
        </p:nvSpPr>
        <p:spPr>
          <a:xfrm>
            <a:off x="4290695" y="4192270"/>
            <a:ext cx="7567930" cy="953135"/>
          </a:xfrm>
          <a:prstGeom prst="rect">
            <a:avLst/>
          </a:prstGeom>
          <a:noFill/>
        </p:spPr>
        <p:txBody>
          <a:bodyPr wrap="square" rtlCol="0" anchor="t">
            <a:spAutoFit/>
          </a:bodyPr>
          <a:lstStyle/>
          <a:p>
            <a:pPr indent="0" fontAlgn="auto"/>
            <a:r>
              <a:rPr lang="en-US" altLang="zh-CN" sz="2800">
                <a:solidFill>
                  <a:schemeClr val="tx1"/>
                </a:solidFill>
                <a:latin typeface="Times New Roman" panose="02020603050405020304" charset="0"/>
                <a:cs typeface="Times New Roman" panose="02020603050405020304" charset="0"/>
                <a:sym typeface="+mn-ea"/>
              </a:rPr>
              <a:t>helped to </a:t>
            </a:r>
            <a:r>
              <a:rPr lang="zh-CN" altLang="en-US" sz="2800" b="1">
                <a:solidFill>
                  <a:srgbClr val="FF0000"/>
                </a:solidFill>
                <a:latin typeface="Times New Roman" panose="02020603050405020304" charset="0"/>
                <a:cs typeface="Times New Roman" panose="02020603050405020304" charset="0"/>
                <a:sym typeface="+mn-ea"/>
              </a:rPr>
              <a:t>alleviate poverty </a:t>
            </a:r>
            <a:r>
              <a:rPr lang="zh-CN" altLang="en-US" sz="2800">
                <a:solidFill>
                  <a:schemeClr val="tx1"/>
                </a:solidFill>
                <a:latin typeface="Times New Roman" panose="02020603050405020304" charset="0"/>
                <a:cs typeface="Times New Roman" panose="02020603050405020304" charset="0"/>
                <a:sym typeface="+mn-ea"/>
              </a:rPr>
              <a:t>and </a:t>
            </a:r>
            <a:r>
              <a:rPr lang="zh-CN" altLang="en-US" sz="2800" b="1">
                <a:solidFill>
                  <a:srgbClr val="FF0000"/>
                </a:solidFill>
                <a:latin typeface="Times New Roman" panose="02020603050405020304" charset="0"/>
                <a:cs typeface="Times New Roman" panose="02020603050405020304" charset="0"/>
                <a:sym typeface="+mn-ea"/>
              </a:rPr>
              <a:t>improve the lives </a:t>
            </a:r>
            <a:r>
              <a:rPr lang="zh-CN" altLang="en-US" sz="2800">
                <a:solidFill>
                  <a:schemeClr val="tx1"/>
                </a:solidFill>
                <a:latin typeface="Times New Roman" panose="02020603050405020304" charset="0"/>
                <a:cs typeface="Times New Roman" panose="02020603050405020304" charset="0"/>
                <a:sym typeface="+mn-ea"/>
              </a:rPr>
              <a:t>of many people in her village.</a:t>
            </a:r>
            <a:endParaRPr lang="zh-CN" altLang="en-US" sz="2800">
              <a:solidFill>
                <a:schemeClr val="tx1"/>
              </a:solidFill>
              <a:latin typeface="Times New Roman" panose="02020603050405020304" charset="0"/>
              <a:cs typeface="Times New Roman" panose="02020603050405020304" charset="0"/>
              <a:sym typeface="+mn-ea"/>
            </a:endParaRPr>
          </a:p>
        </p:txBody>
      </p:sp>
      <p:sp>
        <p:nvSpPr>
          <p:cNvPr id="16" name="矩形 15"/>
          <p:cNvSpPr/>
          <p:nvPr/>
        </p:nvSpPr>
        <p:spPr>
          <a:xfrm>
            <a:off x="634365" y="5424170"/>
            <a:ext cx="2468245" cy="5975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themselves</a:t>
            </a:r>
            <a:endParaRPr lang="en-US" altLang="zh-CN" sz="2800">
              <a:latin typeface="Times New Roman" panose="02020603050405020304" charset="0"/>
              <a:cs typeface="Times New Roman" panose="02020603050405020304" charset="0"/>
            </a:endParaRPr>
          </a:p>
        </p:txBody>
      </p:sp>
      <p:sp>
        <p:nvSpPr>
          <p:cNvPr id="17" name="矩形 16"/>
          <p:cNvSpPr/>
          <p:nvPr/>
        </p:nvSpPr>
        <p:spPr>
          <a:xfrm>
            <a:off x="3662680" y="5424170"/>
            <a:ext cx="2468245" cy="5975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others</a:t>
            </a:r>
            <a:endParaRPr lang="en-US" altLang="zh-CN" sz="2800">
              <a:latin typeface="Times New Roman" panose="02020603050405020304" charset="0"/>
              <a:cs typeface="Times New Roman" panose="02020603050405020304" charset="0"/>
            </a:endParaRPr>
          </a:p>
        </p:txBody>
      </p:sp>
      <p:cxnSp>
        <p:nvCxnSpPr>
          <p:cNvPr id="18" name="直接箭头连接符 17"/>
          <p:cNvCxnSpPr/>
          <p:nvPr/>
        </p:nvCxnSpPr>
        <p:spPr>
          <a:xfrm>
            <a:off x="445135" y="6001385"/>
            <a:ext cx="7972425" cy="2032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8966200" y="462915"/>
            <a:ext cx="2701290" cy="583565"/>
          </a:xfrm>
          <a:prstGeom prst="rect">
            <a:avLst/>
          </a:prstGeom>
          <a:noFill/>
        </p:spPr>
        <p:txBody>
          <a:bodyPr wrap="square" rtlCol="0">
            <a:spAutoFit/>
          </a:bodyPr>
          <a:lstStyle/>
          <a:p>
            <a:r>
              <a:rPr lang="en-US" altLang="zh-CN" sz="3200">
                <a:latin typeface="Times New Roman" panose="02020603050405020304" charset="0"/>
                <a:cs typeface="Times New Roman" panose="02020603050405020304" charset="0"/>
              </a:rPr>
              <a:t>an example</a:t>
            </a:r>
            <a:endParaRPr lang="en-US" altLang="zh-CN" sz="3200">
              <a:latin typeface="Times New Roman" panose="02020603050405020304" charset="0"/>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linds(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left)">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2" grpId="1"/>
      <p:bldP spid="14" grpId="0"/>
      <p:bldP spid="15" grpId="0"/>
      <p:bldP spid="16" grpId="0" animBg="1"/>
      <p:bldP spid="17" grpId="0" animBg="1"/>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934085" y="466090"/>
            <a:ext cx="9258300" cy="5835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indent="0">
              <a:buNone/>
            </a:pPr>
            <a:r>
              <a:rPr lang="en-US" altLang="zh-CN" sz="3200">
                <a:solidFill>
                  <a:srgbClr val="FF0000"/>
                </a:solidFill>
                <a:latin typeface="Times New Roman" panose="02020603050405020304" charset="0"/>
                <a:cs typeface="Times New Roman" panose="02020603050405020304" charset="0"/>
                <a:sym typeface="+mn-ea"/>
              </a:rPr>
              <a:t> Why </a:t>
            </a:r>
            <a:r>
              <a:rPr lang="en-US" altLang="zh-CN" sz="3200">
                <a:solidFill>
                  <a:schemeClr val="tx1"/>
                </a:solidFill>
                <a:latin typeface="Times New Roman" panose="02020603050405020304" charset="0"/>
                <a:cs typeface="Times New Roman" panose="02020603050405020304" charset="0"/>
                <a:sym typeface="+mn-ea"/>
              </a:rPr>
              <a:t>do they</a:t>
            </a:r>
            <a:r>
              <a:rPr lang="en-US" altLang="zh-CN" sz="3200">
                <a:solidFill>
                  <a:srgbClr val="FF0000"/>
                </a:solidFill>
                <a:latin typeface="Times New Roman" panose="02020603050405020304" charset="0"/>
                <a:cs typeface="Times New Roman" panose="02020603050405020304" charset="0"/>
                <a:sym typeface="+mn-ea"/>
              </a:rPr>
              <a:t> </a:t>
            </a:r>
            <a:r>
              <a:rPr lang="en-US" altLang="zh-CN" sz="3200">
                <a:latin typeface="Times New Roman" panose="02020603050405020304" charset="0"/>
                <a:cs typeface="Times New Roman" panose="02020603050405020304" charset="0"/>
                <a:sym typeface="+mn-ea"/>
              </a:rPr>
              <a:t>choose to live a live away from the city?</a:t>
            </a:r>
            <a:endParaRPr lang="en-US" altLang="zh-CN" sz="3200">
              <a:solidFill>
                <a:schemeClr val="tx1"/>
              </a:solidFill>
              <a:latin typeface="Times New Roman" panose="02020603050405020304" charset="0"/>
              <a:cs typeface="Times New Roman" panose="02020603050405020304" charset="0"/>
            </a:endParaRPr>
          </a:p>
        </p:txBody>
      </p:sp>
      <p:pic>
        <p:nvPicPr>
          <p:cNvPr id="19" name="图片 18" descr="264d06a0a3d7ef62d43926209e5695b0"/>
          <p:cNvPicPr>
            <a:picLocks noChangeAspect="1"/>
          </p:cNvPicPr>
          <p:nvPr>
            <p:custDataLst>
              <p:tags r:id="rId2"/>
            </p:custDataLst>
          </p:nvPr>
        </p:nvPicPr>
        <p:blipFill>
          <a:blip r:embed="rId3"/>
          <a:stretch>
            <a:fillRect/>
          </a:stretch>
        </p:blipFill>
        <p:spPr>
          <a:xfrm>
            <a:off x="69850" y="99695"/>
            <a:ext cx="1126490" cy="1066165"/>
          </a:xfrm>
          <a:prstGeom prst="rect">
            <a:avLst/>
          </a:prstGeom>
          <a:effectLst>
            <a:outerShdw blurRad="50800" dist="38100" dir="2700000" algn="tl" rotWithShape="0">
              <a:prstClr val="black">
                <a:alpha val="40000"/>
              </a:prstClr>
            </a:outerShdw>
          </a:effectLst>
        </p:spPr>
      </p:pic>
      <p:sp>
        <p:nvSpPr>
          <p:cNvPr id="5" name="文本框 4"/>
          <p:cNvSpPr txBox="1"/>
          <p:nvPr>
            <p:custDataLst>
              <p:tags r:id="rId4"/>
            </p:custDataLst>
          </p:nvPr>
        </p:nvSpPr>
        <p:spPr>
          <a:xfrm>
            <a:off x="69215" y="1165860"/>
            <a:ext cx="12122785" cy="3107690"/>
          </a:xfrm>
          <a:prstGeom prst="rect">
            <a:avLst/>
          </a:prstGeom>
          <a:noFill/>
        </p:spPr>
        <p:txBody>
          <a:bodyPr wrap="square" rtlCol="0" anchor="t">
            <a:spAutoFit/>
          </a:bodyPr>
          <a:lstStyle/>
          <a:p>
            <a:pPr algn="just"/>
            <a:r>
              <a:rPr lang="en-US" altLang="zh-CN" sz="2800" b="1">
                <a:latin typeface="Times New Roman" panose="02020603050405020304" charset="0"/>
                <a:cs typeface="Times New Roman" panose="02020603050405020304" charset="0"/>
              </a:rPr>
              <a:t> Para.1</a:t>
            </a:r>
            <a:endParaRPr lang="en-US" altLang="zh-CN" sz="2800" b="1">
              <a:latin typeface="Times New Roman" panose="02020603050405020304" charset="0"/>
              <a:cs typeface="Times New Roman" panose="02020603050405020304" charset="0"/>
            </a:endParaRPr>
          </a:p>
          <a:p>
            <a:pPr algn="just"/>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While the dream of most unversity graduates is to start a successful career in a big city </a:t>
            </a:r>
            <a:r>
              <a:rPr lang="zh-CN" altLang="en-US" sz="2800" u="sng">
                <a:solidFill>
                  <a:srgbClr val="FF0000"/>
                </a:solidFill>
                <a:latin typeface="Times New Roman" panose="02020603050405020304" charset="0"/>
                <a:cs typeface="Times New Roman" panose="02020603050405020304" charset="0"/>
              </a:rPr>
              <a:t>more and more young people</a:t>
            </a:r>
            <a:r>
              <a:rPr lang="zh-CN" altLang="en-US" sz="2800">
                <a:latin typeface="Times New Roman" panose="02020603050405020304" charset="0"/>
                <a:cs typeface="Times New Roman" panose="02020603050405020304" charset="0"/>
              </a:rPr>
              <a:t> are choosing to stay in their own hometowns so they can stay with their family and friends</a:t>
            </a: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cs typeface="Times New Roman" panose="02020603050405020304" charset="0"/>
              </a:rPr>
              <a:t>For some young people, it is also a matter of making the quaity of life for other people in their hometowns better. They also have a desire to improve and maintain the natural and economic envionments in these places for generations to come.</a:t>
            </a:r>
            <a:endParaRPr lang="zh-CN" altLang="en-US" sz="2800">
              <a:latin typeface="Times New Roman" panose="02020603050405020304" charset="0"/>
              <a:cs typeface="Times New Roman" panose="02020603050405020304" charset="0"/>
            </a:endParaRPr>
          </a:p>
        </p:txBody>
      </p:sp>
      <p:sp>
        <p:nvSpPr>
          <p:cNvPr id="13" name="文本框 12"/>
          <p:cNvSpPr txBox="1"/>
          <p:nvPr>
            <p:custDataLst>
              <p:tags r:id="rId5"/>
            </p:custDataLst>
          </p:nvPr>
        </p:nvSpPr>
        <p:spPr>
          <a:xfrm>
            <a:off x="69850" y="4273550"/>
            <a:ext cx="11973560" cy="1539240"/>
          </a:xfrm>
          <a:prstGeom prst="rect">
            <a:avLst/>
          </a:prstGeom>
          <a:solidFill>
            <a:schemeClr val="bg1"/>
          </a:solidFill>
          <a:ln>
            <a:solidFill>
              <a:srgbClr val="00B0F0"/>
            </a:solidFill>
          </a:ln>
        </p:spPr>
        <p:txBody>
          <a:bodyPr wrap="square" rtlCol="0" anchor="t">
            <a:noAutofit/>
          </a:bodyPr>
          <a:lstStyle/>
          <a:p>
            <a:pPr indent="0" fontAlgn="auto">
              <a:lnSpc>
                <a:spcPct val="100000"/>
              </a:lnSpc>
            </a:pPr>
            <a:r>
              <a:rPr lang="en-US" altLang="zh-CN" sz="2400">
                <a:latin typeface="Times New Roman" panose="02020603050405020304" charset="0"/>
                <a:cs typeface="Times New Roman" panose="02020603050405020304" charset="0"/>
              </a:rPr>
              <a:t>A. offer </a:t>
            </a:r>
            <a:r>
              <a:rPr lang="zh-CN" altLang="en-US" sz="2400">
                <a:latin typeface="Times New Roman" panose="02020603050405020304" charset="0"/>
                <a:cs typeface="Times New Roman" panose="02020603050405020304" charset="0"/>
              </a:rPr>
              <a:t>a </a:t>
            </a:r>
            <a:r>
              <a:rPr lang="zh-CN" altLang="en-US" sz="2400" b="1">
                <a:solidFill>
                  <a:srgbClr val="FF0000"/>
                </a:solidFill>
                <a:latin typeface="Times New Roman" panose="02020603050405020304" charset="0"/>
                <a:cs typeface="Times New Roman" panose="02020603050405020304" charset="0"/>
              </a:rPr>
              <a:t>meaningful challenge</a:t>
            </a:r>
            <a:r>
              <a:rPr lang="zh-CN" altLang="en-US" sz="2400">
                <a:latin typeface="Times New Roman" panose="02020603050405020304" charset="0"/>
                <a:cs typeface="Times New Roman" panose="02020603050405020304" charset="0"/>
              </a:rPr>
              <a:t> and </a:t>
            </a:r>
            <a:r>
              <a:rPr lang="zh-CN" altLang="en-US" sz="2400" b="1">
                <a:solidFill>
                  <a:srgbClr val="FF0000"/>
                </a:solidFill>
                <a:latin typeface="Times New Roman" panose="02020603050405020304" charset="0"/>
                <a:cs typeface="Times New Roman" panose="02020603050405020304" charset="0"/>
              </a:rPr>
              <a:t>a good standard</a:t>
            </a:r>
            <a:r>
              <a:rPr lang="zh-CN" altLang="en-US" sz="2400">
                <a:latin typeface="Times New Roman" panose="02020603050405020304" charset="0"/>
                <a:cs typeface="Times New Roman" panose="02020603050405020304" charset="0"/>
              </a:rPr>
              <a:t> of living</a:t>
            </a:r>
            <a:endParaRPr lang="zh-CN" altLang="en-US"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B. stay with family and friends</a:t>
            </a:r>
            <a:endParaRPr lang="en-US" altLang="zh-CN" sz="2400">
              <a:latin typeface="Times New Roman" panose="02020603050405020304" charset="0"/>
              <a:cs typeface="Times New Roman" panose="02020603050405020304" charset="0"/>
            </a:endParaRPr>
          </a:p>
          <a:p>
            <a:pPr indent="0" fontAlgn="auto">
              <a:lnSpc>
                <a:spcPct val="100000"/>
              </a:lnSpc>
            </a:pPr>
            <a:r>
              <a:rPr lang="en-US" altLang="zh-CN" sz="2400">
                <a:latin typeface="Times New Roman" panose="02020603050405020304" charset="0"/>
                <a:cs typeface="Times New Roman" panose="02020603050405020304" charset="0"/>
              </a:rPr>
              <a:t>C. </a:t>
            </a:r>
            <a:r>
              <a:rPr lang="en-US" sz="2400">
                <a:latin typeface="Times New Roman" panose="02020603050405020304" charset="0"/>
                <a:cs typeface="Times New Roman" panose="02020603050405020304" charset="0"/>
                <a:sym typeface="+mn-ea"/>
              </a:rPr>
              <a:t>make a </a:t>
            </a:r>
            <a:r>
              <a:rPr lang="en-US" sz="2400" b="1">
                <a:solidFill>
                  <a:srgbClr val="FF0000"/>
                </a:solidFill>
                <a:latin typeface="Times New Roman" panose="02020603050405020304" charset="0"/>
                <a:cs typeface="Times New Roman" panose="02020603050405020304" charset="0"/>
                <a:sym typeface="+mn-ea"/>
              </a:rPr>
              <a:t>quality </a:t>
            </a:r>
            <a:r>
              <a:rPr lang="en-US" sz="2400">
                <a:latin typeface="Times New Roman" panose="02020603050405020304" charset="0"/>
                <a:cs typeface="Times New Roman" panose="02020603050405020304" charset="0"/>
                <a:sym typeface="+mn-ea"/>
              </a:rPr>
              <a:t>life for </a:t>
            </a:r>
            <a:r>
              <a:rPr lang="en-US" sz="2400" b="1">
                <a:solidFill>
                  <a:srgbClr val="FF0000"/>
                </a:solidFill>
                <a:latin typeface="Times New Roman" panose="02020603050405020304" charset="0"/>
                <a:cs typeface="Times New Roman" panose="02020603050405020304" charset="0"/>
                <a:sym typeface="+mn-ea"/>
              </a:rPr>
              <a:t>other people</a:t>
            </a:r>
            <a:r>
              <a:rPr lang="en-US" sz="2400">
                <a:latin typeface="Times New Roman" panose="02020603050405020304" charset="0"/>
                <a:cs typeface="Times New Roman" panose="02020603050405020304" charset="0"/>
                <a:sym typeface="+mn-ea"/>
              </a:rPr>
              <a:t> in hometowns</a:t>
            </a:r>
            <a:endParaRPr lang="en-US" sz="2400">
              <a:latin typeface="Times New Roman" panose="02020603050405020304" charset="0"/>
              <a:cs typeface="Times New Roman" panose="02020603050405020304" charset="0"/>
              <a:sym typeface="+mn-ea"/>
            </a:endParaRPr>
          </a:p>
          <a:p>
            <a:pPr indent="0" fontAlgn="auto">
              <a:lnSpc>
                <a:spcPct val="100000"/>
              </a:lnSpc>
            </a:pPr>
            <a:r>
              <a:rPr lang="en-US" sz="2400">
                <a:latin typeface="Times New Roman" panose="02020603050405020304" charset="0"/>
                <a:cs typeface="Times New Roman" panose="02020603050405020304" charset="0"/>
                <a:sym typeface="+mn-ea"/>
              </a:rPr>
              <a:t>D. </a:t>
            </a:r>
            <a:r>
              <a:rPr lang="zh-CN" altLang="en-US" sz="2400">
                <a:latin typeface="Times New Roman" panose="02020603050405020304" charset="0"/>
                <a:cs typeface="Times New Roman" panose="02020603050405020304" charset="0"/>
                <a:sym typeface="+mn-ea"/>
              </a:rPr>
              <a:t>improve and maintain the </a:t>
            </a:r>
            <a:r>
              <a:rPr lang="zh-CN" altLang="en-US" sz="2400" b="1">
                <a:solidFill>
                  <a:srgbClr val="FF0000"/>
                </a:solidFill>
                <a:latin typeface="Times New Roman" panose="02020603050405020304" charset="0"/>
                <a:cs typeface="Times New Roman" panose="02020603050405020304" charset="0"/>
                <a:sym typeface="+mn-ea"/>
              </a:rPr>
              <a:t>natural and economic envionments</a:t>
            </a:r>
            <a:r>
              <a:rPr lang="zh-CN" altLang="en-US" sz="2400">
                <a:latin typeface="Times New Roman" panose="02020603050405020304" charset="0"/>
                <a:cs typeface="Times New Roman" panose="02020603050405020304" charset="0"/>
                <a:sym typeface="+mn-ea"/>
              </a:rPr>
              <a:t> for </a:t>
            </a:r>
            <a:r>
              <a:rPr lang="en-US" altLang="zh-CN" sz="2400">
                <a:latin typeface="Times New Roman" panose="02020603050405020304" charset="0"/>
                <a:cs typeface="Times New Roman" panose="02020603050405020304" charset="0"/>
                <a:sym typeface="+mn-ea"/>
              </a:rPr>
              <a:t>next </a:t>
            </a:r>
            <a:r>
              <a:rPr lang="en-US" altLang="zh-CN" sz="2400" b="1">
                <a:solidFill>
                  <a:srgbClr val="FF0000"/>
                </a:solidFill>
                <a:latin typeface="Times New Roman" panose="02020603050405020304" charset="0"/>
                <a:cs typeface="Times New Roman" panose="02020603050405020304" charset="0"/>
                <a:sym typeface="+mn-ea"/>
              </a:rPr>
              <a:t>generations</a:t>
            </a:r>
            <a:endParaRPr lang="en-US" altLang="en-US" sz="2400">
              <a:latin typeface="Times New Roman" panose="02020603050405020304" charset="0"/>
              <a:cs typeface="Times New Roman" panose="02020603050405020304" charset="0"/>
              <a:sym typeface="+mn-ea"/>
            </a:endParaRPr>
          </a:p>
          <a:p>
            <a:pPr indent="0" fontAlgn="auto">
              <a:lnSpc>
                <a:spcPct val="100000"/>
              </a:lnSpc>
            </a:pPr>
            <a:endParaRPr lang="en-US" altLang="zh-CN" sz="2400">
              <a:latin typeface="Times New Roman" panose="02020603050405020304" charset="0"/>
              <a:cs typeface="Times New Roman" panose="02020603050405020304" charset="0"/>
            </a:endParaRPr>
          </a:p>
        </p:txBody>
      </p:sp>
      <p:sp>
        <p:nvSpPr>
          <p:cNvPr id="16" name="矩形 15"/>
          <p:cNvSpPr/>
          <p:nvPr>
            <p:custDataLst>
              <p:tags r:id="rId6"/>
            </p:custDataLst>
          </p:nvPr>
        </p:nvSpPr>
        <p:spPr>
          <a:xfrm>
            <a:off x="405130" y="6101080"/>
            <a:ext cx="2468245" cy="5975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themselves</a:t>
            </a:r>
            <a:endParaRPr lang="en-US" altLang="zh-CN" sz="2800">
              <a:latin typeface="Times New Roman" panose="02020603050405020304" charset="0"/>
              <a:cs typeface="Times New Roman" panose="02020603050405020304" charset="0"/>
            </a:endParaRPr>
          </a:p>
        </p:txBody>
      </p:sp>
      <p:sp>
        <p:nvSpPr>
          <p:cNvPr id="17" name="矩形 16"/>
          <p:cNvSpPr/>
          <p:nvPr>
            <p:custDataLst>
              <p:tags r:id="rId7"/>
            </p:custDataLst>
          </p:nvPr>
        </p:nvSpPr>
        <p:spPr>
          <a:xfrm>
            <a:off x="3152140" y="6100445"/>
            <a:ext cx="2468245" cy="59753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others</a:t>
            </a:r>
            <a:endParaRPr lang="en-US" altLang="zh-CN" sz="2800">
              <a:latin typeface="Times New Roman" panose="02020603050405020304" charset="0"/>
              <a:cs typeface="Times New Roman" panose="02020603050405020304" charset="0"/>
            </a:endParaRPr>
          </a:p>
        </p:txBody>
      </p:sp>
      <p:cxnSp>
        <p:nvCxnSpPr>
          <p:cNvPr id="18" name="直接箭头连接符 17"/>
          <p:cNvCxnSpPr/>
          <p:nvPr>
            <p:custDataLst>
              <p:tags r:id="rId8"/>
            </p:custDataLst>
          </p:nvPr>
        </p:nvCxnSpPr>
        <p:spPr>
          <a:xfrm>
            <a:off x="215900" y="6678295"/>
            <a:ext cx="977138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 name="矩形 5"/>
          <p:cNvSpPr/>
          <p:nvPr>
            <p:custDataLst>
              <p:tags r:id="rId9"/>
            </p:custDataLst>
          </p:nvPr>
        </p:nvSpPr>
        <p:spPr>
          <a:xfrm>
            <a:off x="5899150" y="6100445"/>
            <a:ext cx="3562985" cy="5981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latin typeface="Times New Roman" panose="02020603050405020304" charset="0"/>
                <a:cs typeface="Times New Roman" panose="02020603050405020304" charset="0"/>
              </a:rPr>
              <a:t>for next generations</a:t>
            </a:r>
            <a:endParaRPr lang="en-US" altLang="zh-CN" sz="2800">
              <a:latin typeface="Times New Roman" panose="02020603050405020304" charset="0"/>
              <a:cs typeface="Times New Roman" panose="020206030504050203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7" grpId="0" bldLvl="0" animBg="1"/>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264d06a0a3d7ef62d43926209e5695b0"/>
          <p:cNvPicPr>
            <a:picLocks noChangeAspect="1"/>
          </p:cNvPicPr>
          <p:nvPr>
            <p:custDataLst>
              <p:tags r:id="rId1"/>
            </p:custDataLst>
          </p:nvPr>
        </p:nvPicPr>
        <p:blipFill>
          <a:blip r:embed="rId2"/>
          <a:stretch>
            <a:fillRect/>
          </a:stretch>
        </p:blipFill>
        <p:spPr>
          <a:xfrm>
            <a:off x="69850" y="99695"/>
            <a:ext cx="1126490" cy="1066165"/>
          </a:xfrm>
          <a:prstGeom prst="rect">
            <a:avLst/>
          </a:prstGeom>
          <a:effectLst>
            <a:outerShdw blurRad="50800" dist="38100" dir="2700000" algn="tl" rotWithShape="0">
              <a:prstClr val="black">
                <a:alpha val="40000"/>
              </a:prstClr>
            </a:outerShdw>
          </a:effectLst>
        </p:spPr>
      </p:pic>
      <p:sp>
        <p:nvSpPr>
          <p:cNvPr id="5" name="文本框 4"/>
          <p:cNvSpPr txBox="1"/>
          <p:nvPr>
            <p:custDataLst>
              <p:tags r:id="rId3"/>
            </p:custDataLst>
          </p:nvPr>
        </p:nvSpPr>
        <p:spPr>
          <a:xfrm>
            <a:off x="69850" y="1233805"/>
            <a:ext cx="12121515" cy="3246755"/>
          </a:xfrm>
          <a:prstGeom prst="rect">
            <a:avLst/>
          </a:prstGeom>
          <a:noFill/>
        </p:spPr>
        <p:txBody>
          <a:bodyPr wrap="square" rtlCol="0" anchor="t">
            <a:noAutofit/>
          </a:bodyPr>
          <a:lstStyle/>
          <a:p>
            <a:pPr algn="just"/>
            <a:r>
              <a:rPr lang="en-US" altLang="zh-CN" sz="2800" b="1">
                <a:latin typeface="Times New Roman" panose="02020603050405020304" charset="0"/>
                <a:cs typeface="Times New Roman" panose="02020603050405020304" charset="0"/>
              </a:rPr>
              <a:t>Para.3</a:t>
            </a:r>
            <a:endParaRPr lang="en-US" altLang="zh-CN" sz="2800" b="1">
              <a:latin typeface="Times New Roman" panose="02020603050405020304" charset="0"/>
              <a:cs typeface="Times New Roman" panose="02020603050405020304" charset="0"/>
            </a:endParaRPr>
          </a:p>
          <a:p>
            <a:pPr algn="just"/>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With </a:t>
            </a:r>
            <a:r>
              <a:rPr lang="en-US" altLang="zh-CN" sz="2400">
                <a:latin typeface="Times New Roman" panose="02020603050405020304" charset="0"/>
                <a:cs typeface="Times New Roman" panose="02020603050405020304" charset="0"/>
              </a:rPr>
              <a:t>China’s </a:t>
            </a:r>
            <a:r>
              <a:rPr lang="zh-CN" altLang="en-US" sz="2400">
                <a:latin typeface="Times New Roman" panose="02020603050405020304" charset="0"/>
                <a:cs typeface="Times New Roman" panose="02020603050405020304" charset="0"/>
              </a:rPr>
              <a:t>population expected to continue rising in the coming years, the goverment understands the importance of agriculture. It also understands that university graduates can help come up with better ways to grow crops, and develop new, creative ways of farming using modem technology. To help these young people with their bright and innovative ideas,the government is providing financ</a:t>
            </a:r>
            <a:r>
              <a:rPr lang="en-US" altLang="zh-CN" sz="2400">
                <a:latin typeface="Times New Roman" panose="02020603050405020304" charset="0"/>
                <a:cs typeface="Times New Roman" panose="02020603050405020304" charset="0"/>
              </a:rPr>
              <a:t>i</a:t>
            </a:r>
            <a:r>
              <a:rPr lang="zh-CN" altLang="en-US" sz="2400">
                <a:latin typeface="Times New Roman" panose="02020603050405020304" charset="0"/>
                <a:cs typeface="Times New Roman" panose="02020603050405020304" charset="0"/>
              </a:rPr>
              <a:t>al help. Business development loans are becoming easier for these young people to obtain, too. Govemment policies that aim to eliminate poverty are also having a beneficial effect.</a:t>
            </a:r>
            <a:endParaRPr lang="zh-CN" altLang="en-US" sz="2400">
              <a:latin typeface="Times New Roman" panose="02020603050405020304" charset="0"/>
              <a:cs typeface="Times New Roman" panose="02020603050405020304" charset="0"/>
            </a:endParaRPr>
          </a:p>
        </p:txBody>
      </p:sp>
      <p:cxnSp>
        <p:nvCxnSpPr>
          <p:cNvPr id="8" name="直接连接符 7"/>
          <p:cNvCxnSpPr/>
          <p:nvPr/>
        </p:nvCxnSpPr>
        <p:spPr>
          <a:xfrm>
            <a:off x="162560" y="3543300"/>
            <a:ext cx="5046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4612005" y="3891280"/>
            <a:ext cx="7475220" cy="16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图片 9" descr="6b45c672337931fc25482842d400d90c"/>
          <p:cNvPicPr>
            <a:picLocks noChangeAspect="1"/>
          </p:cNvPicPr>
          <p:nvPr/>
        </p:nvPicPr>
        <p:blipFill>
          <a:blip r:embed="rId4"/>
          <a:stretch>
            <a:fillRect/>
          </a:stretch>
        </p:blipFill>
        <p:spPr>
          <a:xfrm>
            <a:off x="913765" y="4306570"/>
            <a:ext cx="1569720" cy="791845"/>
          </a:xfrm>
          <a:prstGeom prst="rect">
            <a:avLst/>
          </a:prstGeom>
        </p:spPr>
      </p:pic>
      <p:sp>
        <p:nvSpPr>
          <p:cNvPr id="11" name="文本框 10"/>
          <p:cNvSpPr txBox="1"/>
          <p:nvPr/>
        </p:nvSpPr>
        <p:spPr>
          <a:xfrm>
            <a:off x="2552065" y="4598670"/>
            <a:ext cx="4850130" cy="521970"/>
          </a:xfrm>
          <a:prstGeom prst="rect">
            <a:avLst/>
          </a:prstGeom>
          <a:noFill/>
          <a:ln>
            <a:solidFill>
              <a:srgbClr val="FF0000"/>
            </a:solidFill>
          </a:ln>
        </p:spPr>
        <p:txBody>
          <a:bodyPr wrap="square" rtlCol="0">
            <a:spAutoFit/>
          </a:bodyPr>
          <a:lstStyle/>
          <a:p>
            <a:pPr algn="ctr"/>
            <a:r>
              <a:rPr lang="en-US" altLang="zh-CN" sz="2800">
                <a:solidFill>
                  <a:schemeClr val="tx1"/>
                </a:solidFill>
                <a:latin typeface="Times New Roman" panose="02020603050405020304" charset="0"/>
                <a:cs typeface="Times New Roman" panose="02020603050405020304" charset="0"/>
              </a:rPr>
              <a:t>financial help &amp; policy support</a:t>
            </a:r>
            <a:endParaRPr lang="en-US" altLang="zh-CN" sz="2800">
              <a:solidFill>
                <a:schemeClr val="tx1"/>
              </a:solidFill>
              <a:latin typeface="Times New Roman" panose="02020603050405020304" charset="0"/>
              <a:cs typeface="Times New Roman" panose="02020603050405020304" charset="0"/>
            </a:endParaRPr>
          </a:p>
        </p:txBody>
      </p:sp>
      <p:pic>
        <p:nvPicPr>
          <p:cNvPr id="13" name="图片 12" descr="31393935333436303b31393936353336333b95ee53f7"/>
          <p:cNvPicPr>
            <a:picLocks noChangeAspect="1"/>
          </p:cNvPicPr>
          <p:nvPr/>
        </p:nvPicPr>
        <p:blipFill>
          <a:blip r:embed="rId5"/>
          <a:stretch>
            <a:fillRect/>
          </a:stretch>
        </p:blipFill>
        <p:spPr>
          <a:xfrm>
            <a:off x="7299325" y="4491990"/>
            <a:ext cx="586740" cy="586740"/>
          </a:xfrm>
          <a:prstGeom prst="rect">
            <a:avLst/>
          </a:prstGeom>
        </p:spPr>
      </p:pic>
      <p:sp>
        <p:nvSpPr>
          <p:cNvPr id="12" name="文本框 11"/>
          <p:cNvSpPr txBox="1"/>
          <p:nvPr/>
        </p:nvSpPr>
        <p:spPr>
          <a:xfrm>
            <a:off x="1089660" y="146050"/>
            <a:ext cx="11040110" cy="107632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pPr lvl="0" algn="l">
              <a:buClrTx/>
              <a:buSzTx/>
              <a:buFontTx/>
            </a:pPr>
            <a:r>
              <a:rPr lang="en-US" altLang="zh-CN" sz="3200">
                <a:latin typeface="Times New Roman" panose="02020603050405020304" charset="0"/>
                <a:cs typeface="Times New Roman" panose="02020603050405020304" charset="0"/>
                <a:sym typeface="+mn-ea"/>
              </a:rPr>
              <a:t>Why does the government support young people who want to stay and work in their hometowns?</a:t>
            </a:r>
            <a:endParaRPr lang="en-US" altLang="zh-CN" sz="3200">
              <a:latin typeface="Times New Roman" panose="02020603050405020304" charset="0"/>
              <a:cs typeface="Times New Roman" panose="02020603050405020304" charset="0"/>
              <a:sym typeface="+mn-ea"/>
            </a:endParaRPr>
          </a:p>
        </p:txBody>
      </p:sp>
      <p:sp>
        <p:nvSpPr>
          <p:cNvPr id="21" name="文本框 20"/>
          <p:cNvSpPr txBox="1"/>
          <p:nvPr/>
        </p:nvSpPr>
        <p:spPr>
          <a:xfrm>
            <a:off x="2552065" y="5387340"/>
            <a:ext cx="6096000" cy="521970"/>
          </a:xfrm>
          <a:prstGeom prst="rect">
            <a:avLst/>
          </a:prstGeom>
          <a:noFill/>
          <a:ln>
            <a:solidFill>
              <a:srgbClr val="FF0000"/>
            </a:solidFill>
          </a:ln>
        </p:spPr>
        <p:txBody>
          <a:bodyPr wrap="square" rtlCol="0" anchor="t">
            <a:spAutoFit/>
          </a:bodyPr>
          <a:lstStyle/>
          <a:p>
            <a:r>
              <a:rPr lang="en-US" altLang="zh-CN" sz="2800">
                <a:latin typeface="Times New Roman" panose="02020603050405020304" charset="0"/>
                <a:cs typeface="Times New Roman" panose="02020603050405020304" charset="0"/>
                <a:sym typeface="+mn-ea"/>
              </a:rPr>
              <a:t>come up with better ways to grow crops</a:t>
            </a:r>
            <a:endParaRPr lang="en-US" altLang="zh-CN" sz="2800">
              <a:latin typeface="Times New Roman" panose="02020603050405020304" charset="0"/>
              <a:cs typeface="Times New Roman" panose="02020603050405020304" charset="0"/>
              <a:sym typeface="+mn-ea"/>
            </a:endParaRPr>
          </a:p>
        </p:txBody>
      </p:sp>
      <p:sp>
        <p:nvSpPr>
          <p:cNvPr id="22" name="文本框 21"/>
          <p:cNvSpPr txBox="1"/>
          <p:nvPr/>
        </p:nvSpPr>
        <p:spPr>
          <a:xfrm>
            <a:off x="2552065" y="6036945"/>
            <a:ext cx="9577705" cy="521970"/>
          </a:xfrm>
          <a:prstGeom prst="rect">
            <a:avLst/>
          </a:prstGeom>
          <a:noFill/>
          <a:ln>
            <a:solidFill>
              <a:srgbClr val="FF0000"/>
            </a:solidFill>
          </a:ln>
        </p:spPr>
        <p:txBody>
          <a:bodyPr wrap="square" rtlCol="0" anchor="t">
            <a:spAutoFit/>
          </a:bodyPr>
          <a:lstStyle/>
          <a:p>
            <a:r>
              <a:rPr lang="zh-CN" altLang="en-US" sz="2800">
                <a:latin typeface="Times New Roman" panose="02020603050405020304" charset="0"/>
                <a:cs typeface="Times New Roman" panose="02020603050405020304" charset="0"/>
                <a:sym typeface="+mn-ea"/>
              </a:rPr>
              <a:t>develop new, creative ways of farming using modem technology</a:t>
            </a:r>
            <a:endParaRPr lang="zh-CN" altLang="en-US" sz="2800">
              <a:latin typeface="Times New Roman" panose="02020603050405020304" charset="0"/>
              <a:cs typeface="Times New Roman" panose="02020603050405020304" charset="0"/>
              <a:sym typeface="+mn-ea"/>
            </a:endParaRPr>
          </a:p>
        </p:txBody>
      </p:sp>
      <p:sp>
        <p:nvSpPr>
          <p:cNvPr id="23" name="左大括号 22"/>
          <p:cNvSpPr/>
          <p:nvPr>
            <p:custDataLst>
              <p:tags r:id="rId6"/>
            </p:custDataLst>
          </p:nvPr>
        </p:nvSpPr>
        <p:spPr>
          <a:xfrm>
            <a:off x="716280" y="4749165"/>
            <a:ext cx="217805" cy="1659890"/>
          </a:xfrm>
          <a:prstGeom prst="leftBrace">
            <a:avLst/>
          </a:prstGeom>
          <a:ln>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5" name="直接连接符 24"/>
          <p:cNvCxnSpPr/>
          <p:nvPr>
            <p:custDataLst>
              <p:tags r:id="rId7"/>
            </p:custDataLst>
          </p:nvPr>
        </p:nvCxnSpPr>
        <p:spPr>
          <a:xfrm flipV="1">
            <a:off x="229870" y="2766695"/>
            <a:ext cx="529780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custDataLst>
              <p:tags r:id="rId8"/>
            </p:custDataLst>
          </p:nvPr>
        </p:nvCxnSpPr>
        <p:spPr>
          <a:xfrm>
            <a:off x="6169660" y="2776220"/>
            <a:ext cx="5897880"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9"/>
            </p:custDataLst>
          </p:nvPr>
        </p:nvCxnSpPr>
        <p:spPr>
          <a:xfrm>
            <a:off x="162560" y="3155315"/>
            <a:ext cx="2658110" cy="952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图片 27" descr="43fa8443b5af8e88ccae09e6da9b8f8e"/>
          <p:cNvPicPr>
            <a:picLocks noChangeAspect="1"/>
          </p:cNvPicPr>
          <p:nvPr/>
        </p:nvPicPr>
        <p:blipFill>
          <a:blip r:embed="rId10"/>
          <a:stretch>
            <a:fillRect/>
          </a:stretch>
        </p:blipFill>
        <p:spPr>
          <a:xfrm>
            <a:off x="1046480" y="5190490"/>
            <a:ext cx="1393825" cy="1393825"/>
          </a:xfrm>
          <a:prstGeom prst="rect">
            <a:avLst/>
          </a:prstGeom>
        </p:spPr>
      </p:pic>
      <p:sp>
        <p:nvSpPr>
          <p:cNvPr id="30" name="文本框 29"/>
          <p:cNvSpPr txBox="1"/>
          <p:nvPr/>
        </p:nvSpPr>
        <p:spPr>
          <a:xfrm>
            <a:off x="0" y="5285105"/>
            <a:ext cx="934085" cy="460375"/>
          </a:xfrm>
          <a:prstGeom prst="rect">
            <a:avLst/>
          </a:prstGeom>
          <a:noFill/>
        </p:spPr>
        <p:txBody>
          <a:bodyPr wrap="square" rtlCol="0">
            <a:spAutoFit/>
          </a:bodyPr>
          <a:lstStyle/>
          <a:p>
            <a:r>
              <a:rPr lang="en-US" altLang="zh-CN" sz="2400">
                <a:latin typeface="Times New Roman" panose="02020603050405020304" charset="0"/>
                <a:cs typeface="Times New Roman" panose="02020603050405020304" charset="0"/>
              </a:rPr>
              <a:t>How</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1046480" y="451485"/>
            <a:ext cx="6478905" cy="583565"/>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US" altLang="zh-CN" sz="3200">
                <a:latin typeface="Times New Roman" panose="02020603050405020304" charset="0"/>
                <a:cs typeface="Times New Roman" panose="02020603050405020304" charset="0"/>
              </a:rPr>
              <a:t>How does government support them? </a:t>
            </a:r>
            <a:endParaRPr lang="en-US" altLang="zh-CN" sz="3200">
              <a:latin typeface="Times New Roman" panose="02020603050405020304" charset="0"/>
              <a:cs typeface="Times New Roman" panose="02020603050405020304" charset="0"/>
            </a:endParaRPr>
          </a:p>
        </p:txBody>
      </p:sp>
      <p:cxnSp>
        <p:nvCxnSpPr>
          <p:cNvPr id="3" name="直接连接符 2"/>
          <p:cNvCxnSpPr/>
          <p:nvPr>
            <p:custDataLst>
              <p:tags r:id="rId11"/>
            </p:custDataLst>
          </p:nvPr>
        </p:nvCxnSpPr>
        <p:spPr>
          <a:xfrm flipV="1">
            <a:off x="162560" y="4243070"/>
            <a:ext cx="3234055"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12"/>
            </p:custDataLst>
          </p:nvPr>
        </p:nvCxnSpPr>
        <p:spPr>
          <a:xfrm flipV="1">
            <a:off x="229870" y="2398395"/>
            <a:ext cx="5297805" cy="133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21" grpId="0" animBg="1"/>
      <p:bldP spid="22" grpId="0" animBg="1"/>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descr="264d06a0a3d7ef62d43926209e5695b0"/>
          <p:cNvPicPr>
            <a:picLocks noChangeAspect="1"/>
          </p:cNvPicPr>
          <p:nvPr>
            <p:custDataLst>
              <p:tags r:id="rId1"/>
            </p:custDataLst>
          </p:nvPr>
        </p:nvPicPr>
        <p:blipFill>
          <a:blip r:embed="rId2"/>
          <a:stretch>
            <a:fillRect/>
          </a:stretch>
        </p:blipFill>
        <p:spPr>
          <a:xfrm>
            <a:off x="0" y="97155"/>
            <a:ext cx="927735" cy="878205"/>
          </a:xfrm>
          <a:prstGeom prst="rect">
            <a:avLst/>
          </a:prstGeom>
          <a:effectLst>
            <a:outerShdw blurRad="50800" dist="38100" dir="2700000" algn="tl" rotWithShape="0">
              <a:prstClr val="black">
                <a:alpha val="40000"/>
              </a:prstClr>
            </a:outerShdw>
          </a:effectLst>
        </p:spPr>
      </p:pic>
      <p:sp>
        <p:nvSpPr>
          <p:cNvPr id="5" name="文本框 4"/>
          <p:cNvSpPr txBox="1"/>
          <p:nvPr>
            <p:custDataLst>
              <p:tags r:id="rId3"/>
            </p:custDataLst>
          </p:nvPr>
        </p:nvSpPr>
        <p:spPr>
          <a:xfrm>
            <a:off x="0" y="1045845"/>
            <a:ext cx="12192000" cy="3107690"/>
          </a:xfrm>
          <a:prstGeom prst="rect">
            <a:avLst/>
          </a:prstGeom>
          <a:noFill/>
        </p:spPr>
        <p:txBody>
          <a:bodyPr wrap="square" rtlCol="0" anchor="t">
            <a:spAutoFit/>
          </a:bodyPr>
          <a:lstStyle/>
          <a:p>
            <a:pPr algn="just"/>
            <a:r>
              <a:rPr lang="en-US" altLang="zh-CN" sz="2800" b="1">
                <a:latin typeface="Times New Roman" panose="02020603050405020304" charset="0"/>
                <a:cs typeface="Times New Roman" panose="02020603050405020304" charset="0"/>
              </a:rPr>
              <a:t>Para.4</a:t>
            </a:r>
            <a:endParaRPr lang="en-US" altLang="zh-CN" sz="2800" b="1">
              <a:latin typeface="Times New Roman" panose="02020603050405020304" charset="0"/>
              <a:cs typeface="Times New Roman" panose="02020603050405020304" charset="0"/>
            </a:endParaRPr>
          </a:p>
          <a:p>
            <a:pPr algn="just"/>
            <a:r>
              <a:rPr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rPr>
              <a:t>   </a:t>
            </a:r>
            <a:r>
              <a:rPr lang="en-US" sz="2400" b="1">
                <a:latin typeface="Times New Roman" panose="02020603050405020304" charset="0"/>
                <a:cs typeface="Times New Roman" panose="02020603050405020304" charset="0"/>
              </a:rPr>
              <a:t> </a:t>
            </a:r>
            <a:r>
              <a:rPr sz="2400" b="1" u="sng">
                <a:latin typeface="Times New Roman" panose="02020603050405020304" charset="0"/>
                <a:cs typeface="Times New Roman" panose="02020603050405020304" charset="0"/>
              </a:rPr>
              <a:t>“Life in big cities is not all it's cracked up to be,</a:t>
            </a:r>
            <a:r>
              <a:rPr sz="2400">
                <a:latin typeface="Times New Roman" panose="02020603050405020304" charset="0"/>
                <a:cs typeface="Times New Roman" panose="02020603050405020304" charset="0"/>
              </a:rPr>
              <a:t>”said Zhang Tao, from Binchuan county in Yunnan Province, adding that the air was bad, transport was terrible, and it was hard to make a decent living. What life in one's hometown offers is a strong support network. More importantly, this network is also a good one for getting new agribusinesses up and running quite quickly. Thus, it is no surprise that more new graduates are now attracted to lfe in the country, where they can fulfill personal goals and contribute to their loca</a:t>
            </a:r>
            <a:r>
              <a:rPr lang="en-US" sz="2400">
                <a:latin typeface="Times New Roman" panose="02020603050405020304" charset="0"/>
                <a:cs typeface="Times New Roman" panose="02020603050405020304" charset="0"/>
              </a:rPr>
              <a:t>l</a:t>
            </a:r>
            <a:r>
              <a:rPr sz="2400">
                <a:latin typeface="Times New Roman" panose="02020603050405020304" charset="0"/>
                <a:cs typeface="Times New Roman" panose="02020603050405020304" charset="0"/>
              </a:rPr>
              <a:t> communities rather than just being white-collar professionals in big cities.</a:t>
            </a:r>
            <a:endParaRPr sz="2400">
              <a:latin typeface="Times New Roman" panose="02020603050405020304" charset="0"/>
              <a:cs typeface="Times New Roman" panose="02020603050405020304" charset="0"/>
            </a:endParaRPr>
          </a:p>
        </p:txBody>
      </p:sp>
      <p:sp>
        <p:nvSpPr>
          <p:cNvPr id="2" name="文本框 1"/>
          <p:cNvSpPr txBox="1"/>
          <p:nvPr>
            <p:custDataLst>
              <p:tags r:id="rId4"/>
            </p:custDataLst>
          </p:nvPr>
        </p:nvSpPr>
        <p:spPr>
          <a:xfrm>
            <a:off x="953770" y="350520"/>
            <a:ext cx="6709410" cy="52197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a:latin typeface="Times New Roman" panose="02020603050405020304" charset="0"/>
                <a:cs typeface="Times New Roman" panose="02020603050405020304" charset="0"/>
              </a:rPr>
              <a:t>What do you </a:t>
            </a:r>
            <a:r>
              <a:rPr lang="en-US" altLang="zh-CN" sz="2800">
                <a:solidFill>
                  <a:srgbClr val="FF0000"/>
                </a:solidFill>
                <a:latin typeface="Times New Roman" panose="02020603050405020304" charset="0"/>
                <a:cs typeface="Times New Roman" panose="02020603050405020304" charset="0"/>
              </a:rPr>
              <a:t>think this sentence</a:t>
            </a:r>
            <a:r>
              <a:rPr lang="en-US" altLang="zh-CN" sz="2800">
                <a:latin typeface="Times New Roman" panose="02020603050405020304" charset="0"/>
                <a:cs typeface="Times New Roman" panose="02020603050405020304" charset="0"/>
              </a:rPr>
              <a:t> mean?</a:t>
            </a:r>
            <a:endParaRPr lang="en-US" altLang="zh-CN" sz="2800">
              <a:latin typeface="Times New Roman" panose="02020603050405020304" charset="0"/>
              <a:cs typeface="Times New Roman" panose="02020603050405020304" charset="0"/>
            </a:endParaRPr>
          </a:p>
        </p:txBody>
      </p:sp>
      <p:grpSp>
        <p:nvGrpSpPr>
          <p:cNvPr id="22" name="组合 21"/>
          <p:cNvGrpSpPr/>
          <p:nvPr/>
        </p:nvGrpSpPr>
        <p:grpSpPr>
          <a:xfrm>
            <a:off x="348615" y="4460240"/>
            <a:ext cx="11492230" cy="2115820"/>
            <a:chOff x="549" y="7024"/>
            <a:chExt cx="18098" cy="3332"/>
          </a:xfrm>
        </p:grpSpPr>
        <p:pic>
          <p:nvPicPr>
            <p:cNvPr id="3" name="图片 2"/>
            <p:cNvPicPr>
              <a:picLocks noChangeAspect="1"/>
            </p:cNvPicPr>
            <p:nvPr/>
          </p:nvPicPr>
          <p:blipFill>
            <a:blip r:embed="rId5"/>
            <a:stretch>
              <a:fillRect/>
            </a:stretch>
          </p:blipFill>
          <p:spPr>
            <a:xfrm>
              <a:off x="549" y="7030"/>
              <a:ext cx="5003" cy="3327"/>
            </a:xfrm>
            <a:prstGeom prst="rect">
              <a:avLst/>
            </a:prstGeom>
          </p:spPr>
        </p:pic>
        <p:pic>
          <p:nvPicPr>
            <p:cNvPr id="7" name="图片 6"/>
            <p:cNvPicPr>
              <a:picLocks noChangeAspect="1"/>
            </p:cNvPicPr>
            <p:nvPr/>
          </p:nvPicPr>
          <p:blipFill>
            <a:blip r:embed="rId6"/>
            <a:stretch>
              <a:fillRect/>
            </a:stretch>
          </p:blipFill>
          <p:spPr>
            <a:xfrm>
              <a:off x="6478" y="7030"/>
              <a:ext cx="5616" cy="3327"/>
            </a:xfrm>
            <a:prstGeom prst="rect">
              <a:avLst/>
            </a:prstGeom>
          </p:spPr>
        </p:pic>
        <p:grpSp>
          <p:nvGrpSpPr>
            <p:cNvPr id="21" name="组合 20"/>
            <p:cNvGrpSpPr/>
            <p:nvPr/>
          </p:nvGrpSpPr>
          <p:grpSpPr>
            <a:xfrm>
              <a:off x="13127" y="7024"/>
              <a:ext cx="5520" cy="3332"/>
              <a:chOff x="11048" y="7024"/>
              <a:chExt cx="5520" cy="3332"/>
            </a:xfrm>
          </p:grpSpPr>
          <p:pic>
            <p:nvPicPr>
              <p:cNvPr id="18" name="图片 17"/>
              <p:cNvPicPr>
                <a:picLocks noChangeAspect="1"/>
              </p:cNvPicPr>
              <p:nvPr/>
            </p:nvPicPr>
            <p:blipFill>
              <a:blip r:embed="rId7"/>
              <a:stretch>
                <a:fillRect/>
              </a:stretch>
            </p:blipFill>
            <p:spPr>
              <a:xfrm>
                <a:off x="11048" y="7024"/>
                <a:ext cx="5520" cy="3333"/>
              </a:xfrm>
              <a:prstGeom prst="rect">
                <a:avLst/>
              </a:prstGeom>
            </p:spPr>
          </p:pic>
          <p:sp>
            <p:nvSpPr>
              <p:cNvPr id="20" name="椭圆 19"/>
              <p:cNvSpPr/>
              <p:nvPr/>
            </p:nvSpPr>
            <p:spPr>
              <a:xfrm>
                <a:off x="11136" y="7801"/>
                <a:ext cx="1470" cy="7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cxnSp>
        <p:nvCxnSpPr>
          <p:cNvPr id="23" name="直接连接符 22"/>
          <p:cNvCxnSpPr/>
          <p:nvPr>
            <p:custDataLst>
              <p:tags r:id="rId8"/>
            </p:custDataLst>
          </p:nvPr>
        </p:nvCxnSpPr>
        <p:spPr>
          <a:xfrm>
            <a:off x="2310130" y="2219325"/>
            <a:ext cx="9803765" cy="1968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左箭头 23"/>
          <p:cNvSpPr/>
          <p:nvPr>
            <p:custDataLst>
              <p:tags r:id="rId9"/>
            </p:custDataLst>
          </p:nvPr>
        </p:nvSpPr>
        <p:spPr>
          <a:xfrm rot="2820000">
            <a:off x="5634990" y="1765935"/>
            <a:ext cx="320040" cy="30226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5878195" y="1054100"/>
            <a:ext cx="4758690" cy="460375"/>
          </a:xfrm>
          <a:prstGeom prst="rect">
            <a:avLst/>
          </a:prstGeom>
          <a:solidFill>
            <a:schemeClr val="bg1">
              <a:lumMod val="75000"/>
            </a:schemeClr>
          </a:solidFill>
        </p:spPr>
        <p:txBody>
          <a:bodyPr wrap="square" rtlCol="0">
            <a:spAutoFit/>
          </a:bodyPr>
          <a:lstStyle/>
          <a:p>
            <a:pPr algn="ctr"/>
            <a:r>
              <a:rPr lang="en-US" altLang="zh-CN" sz="2400" b="1">
                <a:latin typeface="Times New Roman" panose="02020603050405020304" charset="0"/>
                <a:cs typeface="Times New Roman" panose="02020603050405020304" charset="0"/>
              </a:rPr>
              <a:t>Disadvantage of life in the city</a:t>
            </a:r>
            <a:endParaRPr lang="en-US" altLang="zh-CN" sz="2400" b="1">
              <a:latin typeface="Times New Roman" panose="02020603050405020304" charset="0"/>
              <a:cs typeface="Times New Roman" panose="02020603050405020304" charset="0"/>
            </a:endParaRPr>
          </a:p>
        </p:txBody>
      </p:sp>
      <p:sp>
        <p:nvSpPr>
          <p:cNvPr id="26" name="文本框 25"/>
          <p:cNvSpPr txBox="1"/>
          <p:nvPr>
            <p:custDataLst>
              <p:tags r:id="rId10"/>
            </p:custDataLst>
          </p:nvPr>
        </p:nvSpPr>
        <p:spPr>
          <a:xfrm>
            <a:off x="840740" y="349885"/>
            <a:ext cx="8396605" cy="52197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a:latin typeface="Times New Roman" panose="02020603050405020304" charset="0"/>
                <a:cs typeface="Times New Roman" panose="02020603050405020304" charset="0"/>
              </a:rPr>
              <a:t>What are the </a:t>
            </a:r>
            <a:r>
              <a:rPr lang="en-US" altLang="zh-CN" sz="2800">
                <a:solidFill>
                  <a:srgbClr val="FF0000"/>
                </a:solidFill>
                <a:latin typeface="Times New Roman" panose="02020603050405020304" charset="0"/>
                <a:cs typeface="Times New Roman" panose="02020603050405020304" charset="0"/>
              </a:rPr>
              <a:t>advantages </a:t>
            </a:r>
            <a:r>
              <a:rPr lang="en-US" altLang="zh-CN" sz="2800">
                <a:latin typeface="Times New Roman" panose="02020603050405020304" charset="0"/>
                <a:cs typeface="Times New Roman" panose="02020603050405020304" charset="0"/>
              </a:rPr>
              <a:t>of life in the country?</a:t>
            </a:r>
            <a:endParaRPr lang="en-US" altLang="zh-CN" sz="2800">
              <a:latin typeface="Times New Roman" panose="02020603050405020304" charset="0"/>
              <a:cs typeface="Times New Roman" panose="02020603050405020304" charset="0"/>
            </a:endParaRPr>
          </a:p>
        </p:txBody>
      </p:sp>
      <p:cxnSp>
        <p:nvCxnSpPr>
          <p:cNvPr id="27" name="直接连接符 26"/>
          <p:cNvCxnSpPr/>
          <p:nvPr>
            <p:custDataLst>
              <p:tags r:id="rId11"/>
            </p:custDataLst>
          </p:nvPr>
        </p:nvCxnSpPr>
        <p:spPr>
          <a:xfrm>
            <a:off x="0" y="2574925"/>
            <a:ext cx="1829435" cy="127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6512560" y="2259330"/>
            <a:ext cx="3331845" cy="398780"/>
          </a:xfrm>
          <a:prstGeom prst="rect">
            <a:avLst/>
          </a:prstGeom>
          <a:solidFill>
            <a:schemeClr val="bg1"/>
          </a:solidFill>
        </p:spPr>
        <p:txBody>
          <a:bodyPr wrap="square" rtlCol="0" anchor="t">
            <a:noAutofit/>
          </a:bodyPr>
          <a:lstStyle/>
          <a:p>
            <a:r>
              <a:rPr sz="2400">
                <a:effectLst>
                  <a:glow rad="228600">
                    <a:schemeClr val="accent1">
                      <a:satMod val="175000"/>
                      <a:alpha val="40000"/>
                    </a:schemeClr>
                  </a:glow>
                </a:effectLst>
                <a:latin typeface="Times New Roman" panose="02020603050405020304" charset="0"/>
                <a:cs typeface="Times New Roman" panose="02020603050405020304" charset="0"/>
                <a:sym typeface="+mn-ea"/>
              </a:rPr>
              <a:t>a strong support network</a:t>
            </a:r>
            <a:endParaRPr lang="zh-CN" altLang="en-US" sz="2400">
              <a:effectLst>
                <a:glow rad="228600">
                  <a:schemeClr val="accent1">
                    <a:satMod val="175000"/>
                    <a:alpha val="40000"/>
                  </a:schemeClr>
                </a:glow>
              </a:effectLst>
              <a:latin typeface="Times New Roman" panose="02020603050405020304" charset="0"/>
              <a:cs typeface="Times New Roman" panose="02020603050405020304" charset="0"/>
              <a:sym typeface="+mn-ea"/>
            </a:endParaRPr>
          </a:p>
        </p:txBody>
      </p:sp>
      <p:cxnSp>
        <p:nvCxnSpPr>
          <p:cNvPr id="29" name="直接连接符 28"/>
          <p:cNvCxnSpPr/>
          <p:nvPr>
            <p:custDataLst>
              <p:tags r:id="rId12"/>
            </p:custDataLst>
          </p:nvPr>
        </p:nvCxnSpPr>
        <p:spPr>
          <a:xfrm flipV="1">
            <a:off x="3525520" y="2936240"/>
            <a:ext cx="7716520" cy="762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3601720" y="4032250"/>
            <a:ext cx="4061460" cy="872490"/>
            <a:chOff x="6456" y="999"/>
            <a:chExt cx="6396" cy="1374"/>
          </a:xfrm>
        </p:grpSpPr>
        <p:pic>
          <p:nvPicPr>
            <p:cNvPr id="31" name="图片 30"/>
            <p:cNvPicPr>
              <a:picLocks noChangeAspect="1"/>
            </p:cNvPicPr>
            <p:nvPr>
              <p:custDataLst>
                <p:tags r:id="rId13"/>
              </p:custDataLst>
            </p:nvPr>
          </p:nvPicPr>
          <p:blipFill>
            <a:blip r:embed="rId14"/>
            <a:stretch>
              <a:fillRect/>
            </a:stretch>
          </p:blipFill>
          <p:spPr>
            <a:xfrm>
              <a:off x="6456" y="999"/>
              <a:ext cx="1499" cy="1374"/>
            </a:xfrm>
            <a:prstGeom prst="rect">
              <a:avLst/>
            </a:prstGeom>
          </p:spPr>
        </p:pic>
        <p:sp>
          <p:nvSpPr>
            <p:cNvPr id="32" name="文本框 31"/>
            <p:cNvSpPr txBox="1"/>
            <p:nvPr>
              <p:custDataLst>
                <p:tags r:id="rId15"/>
              </p:custDataLst>
            </p:nvPr>
          </p:nvSpPr>
          <p:spPr>
            <a:xfrm>
              <a:off x="7955" y="1476"/>
              <a:ext cx="4897" cy="725"/>
            </a:xfrm>
            <a:prstGeom prst="rect">
              <a:avLst/>
            </a:prstGeom>
            <a:noFill/>
          </p:spPr>
          <p:txBody>
            <a:bodyPr wrap="square" rtlCol="0">
              <a:spAutoFit/>
            </a:bodyPr>
            <a:lstStyle/>
            <a:p>
              <a:r>
                <a:rPr lang="en-US" altLang="zh-CN" sz="2400" b="1">
                  <a:latin typeface="Times New Roman" panose="02020603050405020304" charset="0"/>
                  <a:cs typeface="Times New Roman" panose="02020603050405020304" charset="0"/>
                </a:rPr>
                <a:t>family and friends</a:t>
              </a:r>
              <a:endParaRPr lang="en-US" altLang="zh-CN" sz="2400" b="1">
                <a:latin typeface="Times New Roman" panose="02020603050405020304" charset="0"/>
                <a:cs typeface="Times New Roman" panose="02020603050405020304" charset="0"/>
              </a:endParaRPr>
            </a:p>
          </p:txBody>
        </p:sp>
      </p:grpSp>
      <p:sp>
        <p:nvSpPr>
          <p:cNvPr id="34" name="文本框 33"/>
          <p:cNvSpPr txBox="1"/>
          <p:nvPr>
            <p:custDataLst>
              <p:tags r:id="rId16"/>
            </p:custDataLst>
          </p:nvPr>
        </p:nvSpPr>
        <p:spPr>
          <a:xfrm>
            <a:off x="953770" y="346075"/>
            <a:ext cx="7515225" cy="52197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a:latin typeface="Times New Roman" panose="02020603050405020304" charset="0"/>
                <a:cs typeface="Times New Roman" panose="02020603050405020304" charset="0"/>
              </a:rPr>
              <a:t>What is meant by “</a:t>
            </a:r>
            <a:r>
              <a:rPr lang="en-US" altLang="zh-CN" sz="2800">
                <a:solidFill>
                  <a:srgbClr val="FF0000"/>
                </a:solidFill>
                <a:latin typeface="Times New Roman" panose="02020603050405020304" charset="0"/>
                <a:cs typeface="Times New Roman" panose="02020603050405020304" charset="0"/>
              </a:rPr>
              <a:t>a strong support network</a:t>
            </a:r>
            <a:r>
              <a:rPr lang="en-US" altLang="zh-CN" sz="2800">
                <a:latin typeface="Times New Roman" panose="02020603050405020304" charset="0"/>
                <a:cs typeface="Times New Roman" panose="02020603050405020304" charset="0"/>
              </a:rPr>
              <a:t>”?</a:t>
            </a:r>
            <a:endParaRPr lang="en-US" altLang="zh-CN" sz="2800">
              <a:latin typeface="Times New Roman" panose="02020603050405020304" charset="0"/>
              <a:cs typeface="Times New Roman" panose="02020603050405020304" charset="0"/>
            </a:endParaRPr>
          </a:p>
        </p:txBody>
      </p:sp>
      <p:sp>
        <p:nvSpPr>
          <p:cNvPr id="35" name="矩形 34"/>
          <p:cNvSpPr/>
          <p:nvPr/>
        </p:nvSpPr>
        <p:spPr>
          <a:xfrm>
            <a:off x="-12700" y="2986405"/>
            <a:ext cx="12201525" cy="1108075"/>
          </a:xfrm>
          <a:prstGeom prst="rect">
            <a:avLst/>
          </a:prstGeom>
          <a:noFill/>
          <a:ln w="38100">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文本框 36"/>
          <p:cNvSpPr txBox="1"/>
          <p:nvPr>
            <p:custDataLst>
              <p:tags r:id="rId17"/>
            </p:custDataLst>
          </p:nvPr>
        </p:nvSpPr>
        <p:spPr>
          <a:xfrm>
            <a:off x="5878195" y="466090"/>
            <a:ext cx="4758690" cy="460375"/>
          </a:xfrm>
          <a:prstGeom prst="rect">
            <a:avLst/>
          </a:prstGeom>
          <a:solidFill>
            <a:srgbClr val="92D050"/>
          </a:solidFill>
        </p:spPr>
        <p:txBody>
          <a:bodyPr wrap="square" rtlCol="0">
            <a:spAutoFit/>
          </a:bodyPr>
          <a:lstStyle/>
          <a:p>
            <a:pPr algn="ctr"/>
            <a:r>
              <a:rPr lang="en-US" altLang="zh-CN" sz="2400" b="1">
                <a:latin typeface="Times New Roman" panose="02020603050405020304" charset="0"/>
                <a:cs typeface="Times New Roman" panose="02020603050405020304" charset="0"/>
              </a:rPr>
              <a:t>Advantages of life in the country</a:t>
            </a:r>
            <a:endParaRPr lang="en-US" altLang="zh-CN" sz="2400" b="1">
              <a:latin typeface="Times New Roman" panose="02020603050405020304" charset="0"/>
              <a:cs typeface="Times New Roman" panose="02020603050405020304" charset="0"/>
            </a:endParaRPr>
          </a:p>
        </p:txBody>
      </p:sp>
    </p:spTree>
    <p:custDataLst>
      <p:tags r:id="rId1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par>
                                <p:cTn id="35" presetID="2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
                                        </p:tgtEl>
                                      </p:cBhvr>
                                    </p:animEffect>
                                    <p:set>
                                      <p:cBhvr>
                                        <p:cTn id="42" dur="1" fill="hold">
                                          <p:stCondLst>
                                            <p:cond delay="499"/>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1" nodeType="clickEffect">
                                  <p:stCondLst>
                                    <p:cond delay="0"/>
                                  </p:stCondLst>
                                  <p:childTnLst>
                                    <p:animEffect transition="out" filter="blinds(horizontal)">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fade">
                                      <p:cBhvr>
                                        <p:cTn id="74" dur="5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4" grpId="0" bldLvl="0" animBg="1"/>
      <p:bldP spid="25" grpId="0" bldLvl="0" animBg="1"/>
      <p:bldP spid="26" grpId="0"/>
      <p:bldP spid="26" grpId="1"/>
      <p:bldP spid="28" grpId="0" bldLvl="0" animBg="1"/>
      <p:bldP spid="28" grpId="1" animBg="1"/>
      <p:bldP spid="34" grpId="0"/>
      <p:bldP spid="34" grpId="1"/>
      <p:bldP spid="35" grpId="0" bldLvl="0" animBg="1"/>
      <p:bldP spid="35" grpId="1" animBg="1"/>
      <p:bldP spid="37"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弧 35"/>
          <p:cNvSpPr/>
          <p:nvPr/>
        </p:nvSpPr>
        <p:spPr>
          <a:xfrm flipH="1">
            <a:off x="1994346" y="4385107"/>
            <a:ext cx="1250118" cy="646331"/>
          </a:xfrm>
          <a:prstGeom prst="arc">
            <a:avLst>
              <a:gd name="adj1" fmla="val 16200000"/>
              <a:gd name="adj2" fmla="val 21288430"/>
            </a:avLst>
          </a:prstGeom>
          <a:noFill/>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35" name="弧 34"/>
          <p:cNvSpPr/>
          <p:nvPr/>
        </p:nvSpPr>
        <p:spPr>
          <a:xfrm>
            <a:off x="8758628" y="4074446"/>
            <a:ext cx="1250118" cy="646331"/>
          </a:xfrm>
          <a:prstGeom prst="arc">
            <a:avLst>
              <a:gd name="adj1" fmla="val 16200000"/>
              <a:gd name="adj2" fmla="val 21288430"/>
            </a:avLst>
          </a:prstGeom>
          <a:noFill/>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25" name="组合 24"/>
          <p:cNvGrpSpPr/>
          <p:nvPr/>
        </p:nvGrpSpPr>
        <p:grpSpPr>
          <a:xfrm>
            <a:off x="500062" y="2699626"/>
            <a:ext cx="3364705" cy="1011890"/>
            <a:chOff x="-19149" y="3181470"/>
            <a:chExt cx="3364705" cy="1011890"/>
          </a:xfrm>
        </p:grpSpPr>
        <p:sp>
          <p:nvSpPr>
            <p:cNvPr id="26" name="椭圆 25"/>
            <p:cNvSpPr/>
            <p:nvPr/>
          </p:nvSpPr>
          <p:spPr>
            <a:xfrm>
              <a:off x="-19149" y="3181470"/>
              <a:ext cx="3364705" cy="999352"/>
            </a:xfrm>
            <a:prstGeom prst="ellipse">
              <a:avLst/>
            </a:prstGeom>
            <a:solidFill>
              <a:schemeClr val="bg1">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p:cNvSpPr txBox="1"/>
            <p:nvPr/>
          </p:nvSpPr>
          <p:spPr>
            <a:xfrm>
              <a:off x="166591" y="3239253"/>
              <a:ext cx="3086006" cy="954107"/>
            </a:xfrm>
            <a:prstGeom prst="rect">
              <a:avLst/>
            </a:prstGeom>
            <a:noFill/>
          </p:spPr>
          <p:txBody>
            <a:bodyPr wrap="square" rtlCol="0">
              <a:spAutoFit/>
            </a:bodyPr>
            <a:lstStyle/>
            <a:p>
              <a:pPr algn="ctr"/>
              <a:r>
                <a:rPr kumimoji="1" lang="en-US" altLang="zh-CN" sz="2800" dirty="0">
                  <a:latin typeface="Times New Roman" panose="02020603050405020304" charset="0"/>
                  <a:cs typeface="Times New Roman" panose="02020603050405020304" charset="0"/>
                </a:rPr>
                <a:t>it was hard to make a </a:t>
              </a:r>
              <a:r>
                <a:rPr kumimoji="1" lang="en-US" altLang="zh-CN" sz="2800" dirty="0">
                  <a:solidFill>
                    <a:srgbClr val="FF0000"/>
                  </a:solidFill>
                  <a:latin typeface="Times New Roman" panose="02020603050405020304" charset="0"/>
                  <a:cs typeface="Times New Roman" panose="02020603050405020304" charset="0"/>
                </a:rPr>
                <a:t>decent</a:t>
              </a:r>
              <a:r>
                <a:rPr kumimoji="1" lang="en-US" altLang="zh-CN" sz="2800" dirty="0">
                  <a:latin typeface="Times New Roman" panose="02020603050405020304" charset="0"/>
                  <a:cs typeface="Times New Roman" panose="02020603050405020304" charset="0"/>
                </a:rPr>
                <a:t> life</a:t>
              </a:r>
              <a:endParaRPr kumimoji="1" lang="zh-CN" altLang="en-US" sz="2800" dirty="0">
                <a:latin typeface="Times New Roman" panose="02020603050405020304" charset="0"/>
                <a:cs typeface="Times New Roman" panose="02020603050405020304" charset="0"/>
              </a:endParaRPr>
            </a:p>
          </p:txBody>
        </p:sp>
      </p:grpSp>
      <p:grpSp>
        <p:nvGrpSpPr>
          <p:cNvPr id="28" name="组合 27"/>
          <p:cNvGrpSpPr/>
          <p:nvPr/>
        </p:nvGrpSpPr>
        <p:grpSpPr>
          <a:xfrm>
            <a:off x="7874935" y="2897342"/>
            <a:ext cx="2845494" cy="954107"/>
            <a:chOff x="500062" y="3138920"/>
            <a:chExt cx="2845494" cy="954107"/>
          </a:xfrm>
        </p:grpSpPr>
        <p:sp>
          <p:nvSpPr>
            <p:cNvPr id="29" name="椭圆 28"/>
            <p:cNvSpPr/>
            <p:nvPr/>
          </p:nvSpPr>
          <p:spPr>
            <a:xfrm>
              <a:off x="500062" y="3139382"/>
              <a:ext cx="2845494" cy="927136"/>
            </a:xfrm>
            <a:prstGeom prst="ellipse">
              <a:avLst/>
            </a:prstGeom>
            <a:solidFill>
              <a:srgbClr val="FFFF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p:cNvSpPr txBox="1"/>
            <p:nvPr/>
          </p:nvSpPr>
          <p:spPr>
            <a:xfrm>
              <a:off x="593021" y="3138920"/>
              <a:ext cx="2659576" cy="954107"/>
            </a:xfrm>
            <a:prstGeom prst="rect">
              <a:avLst/>
            </a:prstGeom>
            <a:noFill/>
          </p:spPr>
          <p:txBody>
            <a:bodyPr wrap="square" rtlCol="0">
              <a:spAutoFit/>
            </a:bodyPr>
            <a:lstStyle/>
            <a:p>
              <a:pPr algn="ctr"/>
              <a:r>
                <a:rPr kumimoji="1" lang="en-US" altLang="zh-CN" sz="2800" dirty="0">
                  <a:latin typeface="Times New Roman" panose="02020603050405020304" charset="0"/>
                  <a:cs typeface="Times New Roman" panose="02020603050405020304" charset="0"/>
                </a:rPr>
                <a:t>a strong support network</a:t>
              </a:r>
              <a:endParaRPr kumimoji="1" lang="zh-CN" altLang="en-US" sz="2800" dirty="0">
                <a:latin typeface="Times New Roman" panose="02020603050405020304" charset="0"/>
                <a:cs typeface="Times New Roman" panose="02020603050405020304" charset="0"/>
              </a:endParaRPr>
            </a:p>
          </p:txBody>
        </p:sp>
      </p:grpSp>
      <p:grpSp>
        <p:nvGrpSpPr>
          <p:cNvPr id="22" name="组合 21"/>
          <p:cNvGrpSpPr/>
          <p:nvPr/>
        </p:nvGrpSpPr>
        <p:grpSpPr>
          <a:xfrm>
            <a:off x="3083481" y="3200782"/>
            <a:ext cx="2845494" cy="954526"/>
            <a:chOff x="500062" y="3207716"/>
            <a:chExt cx="2845494" cy="954526"/>
          </a:xfrm>
        </p:grpSpPr>
        <p:sp>
          <p:nvSpPr>
            <p:cNvPr id="23" name="椭圆 22"/>
            <p:cNvSpPr/>
            <p:nvPr/>
          </p:nvSpPr>
          <p:spPr>
            <a:xfrm>
              <a:off x="500062" y="3207716"/>
              <a:ext cx="2845494" cy="858801"/>
            </a:xfrm>
            <a:prstGeom prst="ellipse">
              <a:avLst/>
            </a:prstGeom>
            <a:solidFill>
              <a:schemeClr val="bg1">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p:cNvSpPr txBox="1"/>
            <p:nvPr/>
          </p:nvSpPr>
          <p:spPr>
            <a:xfrm>
              <a:off x="660966" y="3208135"/>
              <a:ext cx="2659576" cy="954107"/>
            </a:xfrm>
            <a:prstGeom prst="rect">
              <a:avLst/>
            </a:prstGeom>
            <a:noFill/>
          </p:spPr>
          <p:txBody>
            <a:bodyPr wrap="square" rtlCol="0">
              <a:spAutoFit/>
            </a:bodyPr>
            <a:lstStyle/>
            <a:p>
              <a:pPr algn="ctr"/>
              <a:r>
                <a:rPr kumimoji="1" lang="en-US" altLang="zh-CN" sz="2800" dirty="0">
                  <a:latin typeface="Times New Roman" panose="02020603050405020304" charset="0"/>
                  <a:cs typeface="Times New Roman" panose="02020603050405020304" charset="0"/>
                </a:rPr>
                <a:t>transport was terrible</a:t>
              </a:r>
              <a:endParaRPr kumimoji="1" lang="zh-CN" altLang="en-US" sz="2800" dirty="0">
                <a:latin typeface="Times New Roman" panose="02020603050405020304" charset="0"/>
                <a:cs typeface="Times New Roman" panose="02020603050405020304" charset="0"/>
              </a:endParaRPr>
            </a:p>
          </p:txBody>
        </p:sp>
      </p:grpSp>
      <p:grpSp>
        <p:nvGrpSpPr>
          <p:cNvPr id="21" name="组合 20"/>
          <p:cNvGrpSpPr/>
          <p:nvPr/>
        </p:nvGrpSpPr>
        <p:grpSpPr>
          <a:xfrm>
            <a:off x="328876" y="3657217"/>
            <a:ext cx="2845494" cy="637518"/>
            <a:chOff x="500062" y="3429000"/>
            <a:chExt cx="2845494" cy="637518"/>
          </a:xfrm>
        </p:grpSpPr>
        <p:sp>
          <p:nvSpPr>
            <p:cNvPr id="19" name="椭圆 18"/>
            <p:cNvSpPr/>
            <p:nvPr/>
          </p:nvSpPr>
          <p:spPr>
            <a:xfrm>
              <a:off x="500062" y="3429000"/>
              <a:ext cx="2845494" cy="637518"/>
            </a:xfrm>
            <a:prstGeom prst="ellipse">
              <a:avLst/>
            </a:prstGeom>
            <a:solidFill>
              <a:schemeClr val="bg1">
                <a:lumMod val="9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文本框 19"/>
            <p:cNvSpPr txBox="1"/>
            <p:nvPr/>
          </p:nvSpPr>
          <p:spPr>
            <a:xfrm>
              <a:off x="754873" y="3481329"/>
              <a:ext cx="2345514" cy="523220"/>
            </a:xfrm>
            <a:prstGeom prst="rect">
              <a:avLst/>
            </a:prstGeom>
            <a:noFill/>
          </p:spPr>
          <p:txBody>
            <a:bodyPr wrap="none" rtlCol="0">
              <a:spAutoFit/>
            </a:bodyPr>
            <a:lstStyle/>
            <a:p>
              <a:r>
                <a:rPr kumimoji="1" lang="en-US" altLang="zh-CN" sz="2800" dirty="0">
                  <a:latin typeface="Times New Roman" panose="02020603050405020304" charset="0"/>
                  <a:cs typeface="Times New Roman" panose="02020603050405020304" charset="0"/>
                </a:rPr>
                <a:t>the air was bad</a:t>
              </a:r>
              <a:endParaRPr kumimoji="1" lang="zh-CN" altLang="en-US" sz="2800" dirty="0">
                <a:latin typeface="Times New Roman" panose="02020603050405020304" charset="0"/>
                <a:cs typeface="Times New Roman" panose="02020603050405020304" charset="0"/>
              </a:endParaRPr>
            </a:p>
          </p:txBody>
        </p:sp>
      </p:grpSp>
      <p:sp>
        <p:nvSpPr>
          <p:cNvPr id="10" name="弧 9"/>
          <p:cNvSpPr/>
          <p:nvPr/>
        </p:nvSpPr>
        <p:spPr>
          <a:xfrm>
            <a:off x="3100387" y="4286250"/>
            <a:ext cx="2071688" cy="5143500"/>
          </a:xfrm>
          <a:prstGeom prst="arc">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sp>
        <p:nvSpPr>
          <p:cNvPr id="12" name="弧 11"/>
          <p:cNvSpPr/>
          <p:nvPr/>
        </p:nvSpPr>
        <p:spPr>
          <a:xfrm flipH="1">
            <a:off x="6336511" y="4286250"/>
            <a:ext cx="2071688" cy="5143500"/>
          </a:xfrm>
          <a:prstGeom prst="arc">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p>
        </p:txBody>
      </p:sp>
      <p:grpSp>
        <p:nvGrpSpPr>
          <p:cNvPr id="15" name="组合 14"/>
          <p:cNvGrpSpPr/>
          <p:nvPr/>
        </p:nvGrpSpPr>
        <p:grpSpPr>
          <a:xfrm>
            <a:off x="2512302" y="4001843"/>
            <a:ext cx="3045533" cy="700087"/>
            <a:chOff x="2626605" y="3586163"/>
            <a:chExt cx="3045533" cy="700087"/>
          </a:xfrm>
          <a:solidFill>
            <a:schemeClr val="accent6">
              <a:lumMod val="75000"/>
            </a:schemeClr>
          </a:solidFill>
        </p:grpSpPr>
        <p:sp>
          <p:nvSpPr>
            <p:cNvPr id="13" name="椭圆 12"/>
            <p:cNvSpPr/>
            <p:nvPr/>
          </p:nvSpPr>
          <p:spPr>
            <a:xfrm>
              <a:off x="2626605" y="3586163"/>
              <a:ext cx="3045533" cy="700087"/>
            </a:xfrm>
            <a:prstGeom prst="ellipse">
              <a:avLst/>
            </a:prstGeom>
            <a:solidFill>
              <a:schemeClr val="bg1">
                <a:lumMod val="9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2944238" y="3672869"/>
              <a:ext cx="2383986" cy="523220"/>
            </a:xfrm>
            <a:prstGeom prst="rect">
              <a:avLst/>
            </a:prstGeom>
            <a:noFill/>
          </p:spPr>
          <p:txBody>
            <a:bodyPr wrap="none" rtlCol="0">
              <a:spAutoFit/>
            </a:bodyPr>
            <a:lstStyle/>
            <a:p>
              <a:r>
                <a:rPr kumimoji="1" lang="en-US" altLang="zh-CN" sz="2800" dirty="0">
                  <a:latin typeface="Times New Roman" panose="02020603050405020304" charset="0"/>
                  <a:cs typeface="Times New Roman" panose="02020603050405020304" charset="0"/>
                </a:rPr>
                <a:t>lives in the city</a:t>
              </a:r>
              <a:endParaRPr kumimoji="1" lang="zh-CN" altLang="en-US" sz="2800" dirty="0">
                <a:latin typeface="Times New Roman" panose="02020603050405020304" charset="0"/>
                <a:cs typeface="Times New Roman" panose="02020603050405020304" charset="0"/>
              </a:endParaRPr>
            </a:p>
          </p:txBody>
        </p:sp>
      </p:grpSp>
      <p:grpSp>
        <p:nvGrpSpPr>
          <p:cNvPr id="16" name="组合 15"/>
          <p:cNvGrpSpPr/>
          <p:nvPr/>
        </p:nvGrpSpPr>
        <p:grpSpPr>
          <a:xfrm>
            <a:off x="6336511" y="3708946"/>
            <a:ext cx="3150000" cy="700087"/>
            <a:chOff x="2626604" y="3586163"/>
            <a:chExt cx="3150000" cy="700087"/>
          </a:xfrm>
        </p:grpSpPr>
        <p:sp>
          <p:nvSpPr>
            <p:cNvPr id="17" name="椭圆 16"/>
            <p:cNvSpPr/>
            <p:nvPr/>
          </p:nvSpPr>
          <p:spPr>
            <a:xfrm>
              <a:off x="2626604" y="3586163"/>
              <a:ext cx="3150000" cy="700087"/>
            </a:xfrm>
            <a:prstGeom prst="ellipse">
              <a:avLst/>
            </a:prstGeom>
            <a:solidFill>
              <a:srgbClr val="FFFF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文本框 17"/>
            <p:cNvSpPr txBox="1"/>
            <p:nvPr/>
          </p:nvSpPr>
          <p:spPr>
            <a:xfrm>
              <a:off x="2833170" y="3648732"/>
              <a:ext cx="2943434" cy="523220"/>
            </a:xfrm>
            <a:prstGeom prst="rect">
              <a:avLst/>
            </a:prstGeom>
            <a:noFill/>
          </p:spPr>
          <p:txBody>
            <a:bodyPr wrap="none" rtlCol="0">
              <a:spAutoFit/>
            </a:bodyPr>
            <a:lstStyle/>
            <a:p>
              <a:r>
                <a:rPr kumimoji="1" lang="en-US" altLang="zh-CN" sz="2800" dirty="0">
                  <a:latin typeface="Times New Roman" panose="02020603050405020304" charset="0"/>
                  <a:cs typeface="Times New Roman" panose="02020603050405020304" charset="0"/>
                </a:rPr>
                <a:t>lives in the country</a:t>
              </a:r>
              <a:endParaRPr kumimoji="1" lang="zh-CN" altLang="en-US" sz="2800" dirty="0">
                <a:latin typeface="Times New Roman" panose="02020603050405020304" charset="0"/>
                <a:cs typeface="Times New Roman" panose="02020603050405020304" charset="0"/>
              </a:endParaRPr>
            </a:p>
          </p:txBody>
        </p:sp>
      </p:grpSp>
      <p:sp>
        <p:nvSpPr>
          <p:cNvPr id="33" name="文本框 32"/>
          <p:cNvSpPr txBox="1"/>
          <p:nvPr/>
        </p:nvSpPr>
        <p:spPr>
          <a:xfrm>
            <a:off x="8110384" y="1807654"/>
            <a:ext cx="4081616" cy="954107"/>
          </a:xfrm>
          <a:prstGeom prst="rect">
            <a:avLst/>
          </a:prstGeom>
          <a:noFill/>
        </p:spPr>
        <p:txBody>
          <a:bodyPr wrap="square" rtlCol="0">
            <a:spAutoFit/>
          </a:bodyPr>
          <a:lstStyle/>
          <a:p>
            <a:pPr algn="ctr"/>
            <a:r>
              <a:rPr kumimoji="1" lang="en-US" altLang="zh-CN" sz="2800" dirty="0">
                <a:solidFill>
                  <a:schemeClr val="accent6">
                    <a:lumMod val="75000"/>
                  </a:schemeClr>
                </a:solidFill>
                <a:latin typeface="Times New Roman" panose="02020603050405020304" charset="0"/>
                <a:cs typeface="Times New Roman" panose="02020603050405020304" charset="0"/>
              </a:rPr>
              <a:t>get new agribusiness up and running quite quickly</a:t>
            </a:r>
            <a:endParaRPr kumimoji="1" lang="zh-CN" altLang="en-US" sz="2800" dirty="0">
              <a:solidFill>
                <a:schemeClr val="accent6">
                  <a:lumMod val="75000"/>
                </a:schemeClr>
              </a:solidFill>
              <a:latin typeface="Times New Roman" panose="02020603050405020304" charset="0"/>
              <a:cs typeface="Times New Roman" panose="02020603050405020304" charset="0"/>
            </a:endParaRPr>
          </a:p>
        </p:txBody>
      </p:sp>
      <p:sp>
        <p:nvSpPr>
          <p:cNvPr id="34" name="文本框 33"/>
          <p:cNvSpPr txBox="1"/>
          <p:nvPr/>
        </p:nvSpPr>
        <p:spPr>
          <a:xfrm>
            <a:off x="8462072" y="4409033"/>
            <a:ext cx="3606229" cy="1384995"/>
          </a:xfrm>
          <a:prstGeom prst="rect">
            <a:avLst/>
          </a:prstGeom>
          <a:noFill/>
        </p:spPr>
        <p:txBody>
          <a:bodyPr wrap="square" rtlCol="0">
            <a:spAutoFit/>
          </a:bodyPr>
          <a:lstStyle/>
          <a:p>
            <a:r>
              <a:rPr kumimoji="1" lang="en-US" altLang="zh-CN" sz="2800" dirty="0">
                <a:latin typeface="Times New Roman" panose="02020603050405020304" charset="0"/>
                <a:cs typeface="Times New Roman" panose="02020603050405020304" charset="0"/>
              </a:rPr>
              <a:t>fulfil personal goals and contribute to their local communities </a:t>
            </a:r>
            <a:endParaRPr kumimoji="1" lang="zh-CN" altLang="en-US" sz="2800" dirty="0">
              <a:latin typeface="Times New Roman" panose="02020603050405020304" charset="0"/>
              <a:cs typeface="Times New Roman" panose="02020603050405020304" charset="0"/>
            </a:endParaRPr>
          </a:p>
        </p:txBody>
      </p:sp>
      <p:sp>
        <p:nvSpPr>
          <p:cNvPr id="37" name="文本框 36"/>
          <p:cNvSpPr txBox="1"/>
          <p:nvPr/>
        </p:nvSpPr>
        <p:spPr>
          <a:xfrm>
            <a:off x="699181" y="4644265"/>
            <a:ext cx="2374270" cy="954107"/>
          </a:xfrm>
          <a:prstGeom prst="rect">
            <a:avLst/>
          </a:prstGeom>
          <a:noFill/>
        </p:spPr>
        <p:txBody>
          <a:bodyPr wrap="square" rtlCol="0">
            <a:spAutoFit/>
          </a:bodyPr>
          <a:lstStyle/>
          <a:p>
            <a:r>
              <a:rPr kumimoji="1" lang="en-US" altLang="zh-CN" sz="2800" dirty="0">
                <a:latin typeface="Times New Roman" panose="02020603050405020304" charset="0"/>
                <a:cs typeface="Times New Roman" panose="02020603050405020304" charset="0"/>
              </a:rPr>
              <a:t>be white-collar professionals</a:t>
            </a:r>
            <a:endParaRPr kumimoji="1" lang="zh-CN" altLang="en-US" sz="2800" dirty="0">
              <a:latin typeface="Times New Roman" panose="02020603050405020304" charset="0"/>
              <a:cs typeface="Times New Roman" panose="02020603050405020304" charset="0"/>
            </a:endParaRPr>
          </a:p>
        </p:txBody>
      </p:sp>
      <p:sp>
        <p:nvSpPr>
          <p:cNvPr id="38" name="文本框 37"/>
          <p:cNvSpPr txBox="1"/>
          <p:nvPr>
            <p:custDataLst>
              <p:tags r:id="rId1"/>
            </p:custDataLst>
          </p:nvPr>
        </p:nvSpPr>
        <p:spPr>
          <a:xfrm>
            <a:off x="227330" y="0"/>
            <a:ext cx="11840845" cy="1506855"/>
          </a:xfrm>
          <a:prstGeom prst="rect">
            <a:avLst/>
          </a:prstGeom>
          <a:solidFill>
            <a:schemeClr val="bg1"/>
          </a:solidFill>
        </p:spPr>
        <p:txBody>
          <a:bodyPr wrap="square" rtlCol="0">
            <a:spAutoFit/>
          </a:bodyPr>
          <a:lstStyle/>
          <a:p>
            <a:r>
              <a:rPr lang="en-US" altLang="zh-CN" sz="2800">
                <a:latin typeface="Times New Roman" panose="02020603050405020304" charset="0"/>
                <a:cs typeface="Times New Roman" panose="02020603050405020304" charset="0"/>
              </a:rPr>
              <a:t>Group work: </a:t>
            </a:r>
            <a:endParaRPr lang="en-US" altLang="zh-CN" sz="2800">
              <a:latin typeface="Times New Roman" panose="02020603050405020304" charset="0"/>
              <a:cs typeface="Times New Roman" panose="02020603050405020304" charset="0"/>
            </a:endParaRPr>
          </a:p>
          <a:p>
            <a:r>
              <a:rPr lang="en-US" altLang="zh-CN" sz="2800">
                <a:latin typeface="Times New Roman" panose="02020603050405020304" charset="0"/>
                <a:cs typeface="Times New Roman" panose="02020603050405020304" charset="0"/>
              </a:rPr>
              <a:t>What are the </a:t>
            </a:r>
            <a:r>
              <a:rPr lang="en-US" altLang="zh-CN" sz="3200" b="1">
                <a:solidFill>
                  <a:srgbClr val="FF0000"/>
                </a:solidFill>
                <a:latin typeface="Times New Roman" panose="02020603050405020304" charset="0"/>
                <a:cs typeface="Times New Roman" panose="02020603050405020304" charset="0"/>
              </a:rPr>
              <a:t>advantages </a:t>
            </a:r>
            <a:r>
              <a:rPr lang="en-US" altLang="zh-CN" sz="2800">
                <a:latin typeface="Times New Roman" panose="02020603050405020304" charset="0"/>
                <a:cs typeface="Times New Roman" panose="02020603050405020304" charset="0"/>
              </a:rPr>
              <a:t>of life in the </a:t>
            </a:r>
            <a:r>
              <a:rPr lang="en-US" altLang="zh-CN" sz="3200">
                <a:solidFill>
                  <a:srgbClr val="FF0000"/>
                </a:solidFill>
                <a:latin typeface="Times New Roman" panose="02020603050405020304" charset="0"/>
                <a:cs typeface="Times New Roman" panose="02020603050405020304" charset="0"/>
              </a:rPr>
              <a:t>city </a:t>
            </a:r>
            <a:r>
              <a:rPr lang="en-US" altLang="zh-CN" sz="2800">
                <a:latin typeface="Times New Roman" panose="02020603050405020304" charset="0"/>
                <a:cs typeface="Times New Roman" panose="02020603050405020304" charset="0"/>
              </a:rPr>
              <a:t>and </a:t>
            </a:r>
            <a:r>
              <a:rPr lang="en-US" altLang="zh-CN" sz="3200" b="1">
                <a:solidFill>
                  <a:srgbClr val="FF0000"/>
                </a:solidFill>
                <a:latin typeface="Times New Roman" panose="02020603050405020304" charset="0"/>
                <a:cs typeface="Times New Roman" panose="02020603050405020304" charset="0"/>
              </a:rPr>
              <a:t>disadvantages </a:t>
            </a:r>
            <a:r>
              <a:rPr lang="en-US" altLang="zh-CN" sz="2800">
                <a:latin typeface="Times New Roman" panose="02020603050405020304" charset="0"/>
                <a:cs typeface="Times New Roman" panose="02020603050405020304" charset="0"/>
              </a:rPr>
              <a:t>of life in the </a:t>
            </a:r>
            <a:r>
              <a:rPr lang="en-US" altLang="zh-CN" sz="3200">
                <a:solidFill>
                  <a:srgbClr val="FF0000"/>
                </a:solidFill>
                <a:latin typeface="Times New Roman" panose="02020603050405020304" charset="0"/>
                <a:cs typeface="Times New Roman" panose="02020603050405020304" charset="0"/>
              </a:rPr>
              <a:t>country</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6" name="文本框 5"/>
          <p:cNvSpPr txBox="1"/>
          <p:nvPr/>
        </p:nvSpPr>
        <p:spPr>
          <a:xfrm>
            <a:off x="3244215" y="5598160"/>
            <a:ext cx="2313305" cy="521970"/>
          </a:xfrm>
          <a:prstGeom prst="rect">
            <a:avLst/>
          </a:prstGeom>
          <a:solidFill>
            <a:schemeClr val="bg1">
              <a:lumMod val="95000"/>
            </a:schemeClr>
          </a:solidFill>
        </p:spPr>
        <p:txBody>
          <a:bodyPr wrap="square" rtlCol="0" anchor="t">
            <a:spAutoFit/>
          </a:bodyPr>
          <a:lstStyle/>
          <a:p>
            <a:r>
              <a:rPr kumimoji="1" lang="en-US" altLang="zh-CN" sz="2800" dirty="0">
                <a:solidFill>
                  <a:schemeClr val="tx1"/>
                </a:solidFill>
                <a:latin typeface="Times New Roman" panose="02020603050405020304" charset="0"/>
                <a:cs typeface="Times New Roman" panose="02020603050405020304" charset="0"/>
                <a:sym typeface="+mn-ea"/>
              </a:rPr>
              <a:t>disadvantages </a:t>
            </a:r>
            <a:endParaRPr kumimoji="1" lang="en-US" altLang="zh-CN" sz="2800" dirty="0">
              <a:solidFill>
                <a:schemeClr val="tx1"/>
              </a:solidFill>
              <a:latin typeface="Times New Roman" panose="02020603050405020304" charset="0"/>
              <a:cs typeface="Times New Roman" panose="02020603050405020304" charset="0"/>
              <a:sym typeface="+mn-ea"/>
            </a:endParaRPr>
          </a:p>
        </p:txBody>
      </p:sp>
      <p:sp>
        <p:nvSpPr>
          <p:cNvPr id="7" name="文本框 6"/>
          <p:cNvSpPr txBox="1"/>
          <p:nvPr>
            <p:custDataLst>
              <p:tags r:id="rId2"/>
            </p:custDataLst>
          </p:nvPr>
        </p:nvSpPr>
        <p:spPr>
          <a:xfrm>
            <a:off x="6099810" y="5598160"/>
            <a:ext cx="1820545" cy="521970"/>
          </a:xfrm>
          <a:prstGeom prst="rect">
            <a:avLst/>
          </a:prstGeom>
          <a:solidFill>
            <a:srgbClr val="FFFF00"/>
          </a:solidFill>
        </p:spPr>
        <p:txBody>
          <a:bodyPr wrap="square" rtlCol="0" anchor="t">
            <a:spAutoFit/>
          </a:bodyPr>
          <a:lstStyle/>
          <a:p>
            <a:r>
              <a:rPr kumimoji="1" lang="en-US" altLang="zh-CN" sz="2800" dirty="0">
                <a:solidFill>
                  <a:schemeClr val="tx1"/>
                </a:solidFill>
                <a:latin typeface="Times New Roman" panose="02020603050405020304" charset="0"/>
                <a:cs typeface="Times New Roman" panose="02020603050405020304" charset="0"/>
                <a:sym typeface="+mn-ea"/>
              </a:rPr>
              <a:t>advantages </a:t>
            </a:r>
            <a:endParaRPr kumimoji="1" lang="en-US" altLang="zh-CN" sz="2800" dirty="0">
              <a:solidFill>
                <a:schemeClr val="tx1"/>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up)">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ldLvl="0" animBg="1"/>
      <p:bldP spid="35" grpId="0" bldLvl="0" animBg="1"/>
      <p:bldP spid="33" grpId="0"/>
      <p:bldP spid="34" grpId="0"/>
      <p:bldP spid="37" grpId="0"/>
      <p:bldP spid="38"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wm#"/>
  <p:tag name="KSO_WM_TEMPLATE_CATEGORY" val="custom"/>
  <p:tag name="KSO_WM_TEMPLATE_INDEX" val="20205081"/>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wm#"/>
  <p:tag name="KSO_WM_TEMPLATE_CATEGORY" val="custom"/>
  <p:tag name="KSO_WM_TEMPLATE_INDEX" val="20205081"/>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wm#"/>
  <p:tag name="KSO_WM_TEMPLATE_CATEGORY" val="custom"/>
  <p:tag name="KSO_WM_TEMPLATE_INDEX" val="20205081"/>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08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5205</Words>
  <Application>WPS 演示</Application>
  <PresentationFormat>宽屏</PresentationFormat>
  <Paragraphs>172</Paragraphs>
  <Slides>12</Slides>
  <Notes>5</Notes>
  <HiddenSlides>0</HiddenSlides>
  <MMClips>0</MMClips>
  <ScaleCrop>false</ScaleCrop>
  <HeadingPairs>
    <vt:vector size="6" baseType="variant">
      <vt:variant>
        <vt:lpstr>已用的字体</vt:lpstr>
      </vt:variant>
      <vt:variant>
        <vt:i4>14</vt:i4>
      </vt:variant>
      <vt:variant>
        <vt:lpstr>主题</vt:lpstr>
      </vt:variant>
      <vt:variant>
        <vt:i4>2</vt:i4>
      </vt:variant>
      <vt:variant>
        <vt:lpstr>幻灯片标题</vt:lpstr>
      </vt:variant>
      <vt:variant>
        <vt:i4>12</vt:i4>
      </vt:variant>
    </vt:vector>
  </HeadingPairs>
  <TitlesOfParts>
    <vt:vector size="28" baseType="lpstr">
      <vt:lpstr>Arial</vt:lpstr>
      <vt:lpstr>宋体</vt:lpstr>
      <vt:lpstr>Wingdings</vt:lpstr>
      <vt:lpstr>Wingdings</vt:lpstr>
      <vt:lpstr>Times New Roman</vt:lpstr>
      <vt:lpstr>Yu Gothic Light</vt:lpstr>
      <vt:lpstr>Berlin Sans FB Demi</vt:lpstr>
      <vt:lpstr>微软雅黑</vt:lpstr>
      <vt:lpstr>Arial Unicode MS</vt:lpstr>
      <vt:lpstr>Calibri</vt:lpstr>
      <vt:lpstr>HelveticaNeue</vt:lpstr>
      <vt:lpstr>华文新魏</vt:lpstr>
      <vt:lpstr>Segoe Print</vt:lpstr>
      <vt:lpstr>等线</vt:lpstr>
      <vt:lpstr>Office 主题​​</vt:lpstr>
      <vt:lpstr>1_Office 主题​​</vt:lpstr>
      <vt:lpstr>PowerPoint 演示文稿</vt:lpstr>
      <vt:lpstr>Better, Greener Lives away from the City</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Administrator</cp:lastModifiedBy>
  <cp:revision>183</cp:revision>
  <dcterms:created xsi:type="dcterms:W3CDTF">2019-06-19T02:08:00Z</dcterms:created>
  <dcterms:modified xsi:type="dcterms:W3CDTF">2025-10-17T07:09:41Z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2B1F12116705487DAAA210B972205781_11</vt:lpwstr>
  </property>
</Properties>
</file>