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33" r:id="rId3"/>
    <p:sldId id="258" r:id="rId4"/>
    <p:sldId id="257" r:id="rId5"/>
    <p:sldId id="270" r:id="rId6"/>
    <p:sldId id="315" r:id="rId7"/>
    <p:sldId id="334" r:id="rId8"/>
    <p:sldId id="264" r:id="rId9"/>
    <p:sldId id="317" r:id="rId10"/>
    <p:sldId id="318" r:id="rId11"/>
    <p:sldId id="322" r:id="rId12"/>
    <p:sldId id="319" r:id="rId13"/>
    <p:sldId id="323" r:id="rId14"/>
    <p:sldId id="324" r:id="rId15"/>
    <p:sldId id="325" r:id="rId16"/>
    <p:sldId id="326" r:id="rId17"/>
    <p:sldId id="274" r:id="rId18"/>
    <p:sldId id="320" r:id="rId19"/>
    <p:sldId id="321" r:id="rId20"/>
    <p:sldId id="327" r:id="rId21"/>
    <p:sldId id="26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audio" Target="../media/audio3.wav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audio" Target="../media/audio4.wav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audio" Target="../media/audio5.wav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否定句题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8968" y="1123322"/>
            <a:ext cx="6593840" cy="3939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699" name="图片 3698" descr="图片包含 物体, 桌子, 亮, 黑暗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39746"/>
          <a:stretch>
            <a:fillRect/>
          </a:stretch>
        </p:blipFill>
        <p:spPr>
          <a:xfrm>
            <a:off x="3578671" y="509285"/>
            <a:ext cx="8474434" cy="5167852"/>
          </a:xfrm>
          <a:prstGeom prst="rect">
            <a:avLst/>
          </a:prstGeom>
        </p:spPr>
      </p:pic>
      <p:sp>
        <p:nvSpPr>
          <p:cNvPr id="3700" name="文本占位符 290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48" y="1922318"/>
            <a:ext cx="6024880" cy="257694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800" b="0" cap="none" spc="100" baseline="0">
                <a:solidFill>
                  <a:srgbClr val="404040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5566324" y="1180863"/>
            <a:ext cx="44991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di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0" kern="1200" cap="none" spc="100" baseline="0" dirty="0">
                <a:ln w="19050">
                  <a:noFill/>
                </a:ln>
                <a:solidFill>
                  <a:srgbClr val="1167B2"/>
                </a:solidFill>
                <a:effectLst/>
                <a:latin typeface="+mj-ea"/>
                <a:ea typeface="+mj-ea"/>
                <a:cs typeface="Segoe UI" panose="020B0502040204020203" pitchFamily="34" charset="0"/>
              </a:rPr>
              <a:t>将下列句子改为否定句</a:t>
            </a:r>
            <a:endParaRPr lang="zh-CN" altLang="en-US" sz="2800" b="0" kern="1200" cap="none" spc="100" baseline="0" dirty="0">
              <a:ln w="19050">
                <a:noFill/>
              </a:ln>
              <a:solidFill>
                <a:srgbClr val="1167B2"/>
              </a:solidFill>
              <a:effectLst/>
              <a:latin typeface="+mj-ea"/>
              <a:ea typeface="+mj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否定句答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518968" y="1123322"/>
            <a:ext cx="6593840" cy="3939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图片包含 物体, 桌子, 亮, 黑暗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39746"/>
          <a:stretch>
            <a:fillRect/>
          </a:stretch>
        </p:blipFill>
        <p:spPr>
          <a:xfrm>
            <a:off x="3578671" y="509285"/>
            <a:ext cx="8474434" cy="5167852"/>
          </a:xfrm>
          <a:prstGeom prst="rect">
            <a:avLst/>
          </a:prstGeom>
        </p:spPr>
      </p:pic>
      <p:sp>
        <p:nvSpPr>
          <p:cNvPr id="5" name="文本占位符 290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48" y="1922318"/>
            <a:ext cx="6024880" cy="257694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800" b="0" cap="none" spc="100" baseline="0">
                <a:solidFill>
                  <a:srgbClr val="404040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7005936" y="1180863"/>
            <a:ext cx="1619904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di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0" kern="1200" cap="none" spc="100" baseline="0" dirty="0">
                <a:ln w="19050">
                  <a:noFill/>
                </a:ln>
                <a:solidFill>
                  <a:srgbClr val="1167B2"/>
                </a:solidFill>
                <a:effectLst/>
                <a:latin typeface="+mj-ea"/>
                <a:ea typeface="+mj-ea"/>
                <a:cs typeface="Segoe UI" panose="020B0502040204020203" pitchFamily="34" charset="0"/>
              </a:rPr>
              <a:t>答案</a:t>
            </a:r>
            <a:endParaRPr lang="zh-CN" altLang="en-US" sz="2800" b="0" kern="1200" cap="none" spc="100" baseline="0" dirty="0">
              <a:ln w="19050">
                <a:noFill/>
              </a:ln>
              <a:solidFill>
                <a:srgbClr val="1167B2"/>
              </a:solidFill>
              <a:effectLst/>
              <a:latin typeface="+mj-ea"/>
              <a:ea typeface="+mj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ndAc>
          <p:stSnd>
            <p:snd r:embed="rId3" name="变形金刚.wav"/>
          </p:stSnd>
        </p:sndAc>
      </p:transition>
    </mc:Choice>
    <mc:Fallback>
      <p:transition spd="slow">
        <p:sndAc>
          <p:stSnd>
            <p:snd r:embed="rId3" name="变形金刚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般疑问句题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8968" y="1123322"/>
            <a:ext cx="6593840" cy="3939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699" name="图片 3698" descr="图片包含 物体, 桌子, 亮, 黑暗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39746"/>
          <a:stretch>
            <a:fillRect/>
          </a:stretch>
        </p:blipFill>
        <p:spPr>
          <a:xfrm>
            <a:off x="3578671" y="509285"/>
            <a:ext cx="8474434" cy="5167852"/>
          </a:xfrm>
          <a:prstGeom prst="rect">
            <a:avLst/>
          </a:prstGeom>
        </p:spPr>
      </p:pic>
      <p:sp>
        <p:nvSpPr>
          <p:cNvPr id="3700" name="文本占位符 290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48" y="1922318"/>
            <a:ext cx="6024880" cy="257694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800" b="0" cap="none" spc="100" baseline="0">
                <a:solidFill>
                  <a:srgbClr val="404040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5258416" y="1180863"/>
            <a:ext cx="5114944" cy="60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di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0" kern="1200" cap="none" spc="100" baseline="0" dirty="0">
                <a:ln w="19050">
                  <a:noFill/>
                </a:ln>
                <a:solidFill>
                  <a:srgbClr val="1167B2"/>
                </a:solidFill>
                <a:effectLst/>
                <a:latin typeface="+mj-ea"/>
                <a:ea typeface="+mj-ea"/>
                <a:cs typeface="Segoe UI" panose="020B0502040204020203" pitchFamily="34" charset="0"/>
              </a:rPr>
              <a:t>将下列句子改为一般疑问句</a:t>
            </a:r>
            <a:endParaRPr lang="zh-CN" altLang="en-US" sz="2800" b="0" kern="1200" cap="none" spc="100" baseline="0" dirty="0">
              <a:ln w="19050">
                <a:noFill/>
              </a:ln>
              <a:solidFill>
                <a:srgbClr val="1167B2"/>
              </a:solidFill>
              <a:effectLst/>
              <a:latin typeface="+mj-ea"/>
              <a:ea typeface="+mj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般疑问句答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518968" y="1123322"/>
            <a:ext cx="6593840" cy="39397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图片包含 物体, 桌子, 亮, 黑暗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 b="39746"/>
          <a:stretch>
            <a:fillRect/>
          </a:stretch>
        </p:blipFill>
        <p:spPr>
          <a:xfrm>
            <a:off x="3578671" y="509285"/>
            <a:ext cx="8474434" cy="5167852"/>
          </a:xfrm>
          <a:prstGeom prst="rect">
            <a:avLst/>
          </a:prstGeom>
        </p:spPr>
      </p:pic>
      <p:sp>
        <p:nvSpPr>
          <p:cNvPr id="8" name="文本占位符 290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48" y="1922318"/>
            <a:ext cx="6024880" cy="257694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800" b="0" cap="none" spc="100" baseline="0">
                <a:solidFill>
                  <a:srgbClr val="404040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7005936" y="1180863"/>
            <a:ext cx="1619904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di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0" kern="1200" cap="none" spc="100" baseline="0" dirty="0">
                <a:ln w="19050">
                  <a:noFill/>
                </a:ln>
                <a:solidFill>
                  <a:srgbClr val="1167B2"/>
                </a:solidFill>
                <a:effectLst/>
                <a:latin typeface="+mj-ea"/>
                <a:ea typeface="+mj-ea"/>
                <a:cs typeface="Segoe UI" panose="020B0502040204020203" pitchFamily="34" charset="0"/>
              </a:rPr>
              <a:t>答案</a:t>
            </a:r>
            <a:endParaRPr lang="zh-CN" altLang="en-US" sz="2800" b="0" kern="1200" cap="none" spc="100" baseline="0" dirty="0">
              <a:ln w="19050">
                <a:noFill/>
              </a:ln>
              <a:solidFill>
                <a:srgbClr val="1167B2"/>
              </a:solidFill>
              <a:effectLst/>
              <a:latin typeface="+mj-ea"/>
              <a:ea typeface="+mj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ndAc>
          <p:stSnd>
            <p:snd r:embed="rId3" name="变形金刚.wav"/>
          </p:stSnd>
        </p:sndAc>
      </p:transition>
    </mc:Choice>
    <mc:Fallback>
      <p:transition spd="slow">
        <p:sndAc>
          <p:stSnd>
            <p:snd r:embed="rId3" name="变形金刚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真题派送A">
    <p:bg>
      <p:bgPr>
        <a:solidFill>
          <a:srgbClr val="F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 userDrawn="1"/>
        </p:nvSpPr>
        <p:spPr>
          <a:xfrm>
            <a:off x="10674418" y="1"/>
            <a:ext cx="1517582" cy="5897435"/>
          </a:xfrm>
          <a:custGeom>
            <a:avLst/>
            <a:gdLst>
              <a:gd name="connsiteX0" fmla="*/ 1064653 w 1517582"/>
              <a:gd name="connsiteY0" fmla="*/ 0 h 5897435"/>
              <a:gd name="connsiteX1" fmla="*/ 1517582 w 1517582"/>
              <a:gd name="connsiteY1" fmla="*/ 0 h 5897435"/>
              <a:gd name="connsiteX2" fmla="*/ 1517582 w 1517582"/>
              <a:gd name="connsiteY2" fmla="*/ 5897435 h 5897435"/>
              <a:gd name="connsiteX3" fmla="*/ 0 w 1517582"/>
              <a:gd name="connsiteY3" fmla="*/ 5897435 h 5897435"/>
              <a:gd name="connsiteX4" fmla="*/ 0 w 1517582"/>
              <a:gd name="connsiteY4" fmla="*/ 5897434 h 5897435"/>
              <a:gd name="connsiteX5" fmla="*/ 1487534 w 1517582"/>
              <a:gd name="connsiteY5" fmla="*/ 5897434 h 5897435"/>
              <a:gd name="connsiteX6" fmla="*/ 488636 w 1517582"/>
              <a:gd name="connsiteY6" fmla="*/ 2534474 h 5897435"/>
              <a:gd name="connsiteX7" fmla="*/ 935676 w 1517582"/>
              <a:gd name="connsiteY7" fmla="*/ 136714 h 5897435"/>
              <a:gd name="connsiteX8" fmla="*/ 1044148 w 1517582"/>
              <a:gd name="connsiteY8" fmla="*/ 26465 h 58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582" h="5897435">
                <a:moveTo>
                  <a:pt x="1064653" y="0"/>
                </a:moveTo>
                <a:lnTo>
                  <a:pt x="1517582" y="0"/>
                </a:lnTo>
                <a:lnTo>
                  <a:pt x="1517582" y="5897435"/>
                </a:lnTo>
                <a:lnTo>
                  <a:pt x="0" y="5897435"/>
                </a:lnTo>
                <a:lnTo>
                  <a:pt x="0" y="5897434"/>
                </a:lnTo>
                <a:lnTo>
                  <a:pt x="1487534" y="5897434"/>
                </a:lnTo>
                <a:cubicBezTo>
                  <a:pt x="1479688" y="5196394"/>
                  <a:pt x="1573442" y="4078794"/>
                  <a:pt x="488636" y="2534474"/>
                </a:cubicBezTo>
                <a:cubicBezTo>
                  <a:pt x="200233" y="1965514"/>
                  <a:pt x="-53767" y="1142554"/>
                  <a:pt x="935676" y="136714"/>
                </a:cubicBezTo>
                <a:cubicBezTo>
                  <a:pt x="974999" y="101154"/>
                  <a:pt x="1011100" y="64318"/>
                  <a:pt x="1044148" y="26465"/>
                </a:cubicBezTo>
                <a:close/>
              </a:path>
            </a:pathLst>
          </a:cu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flipH="1" flipV="1">
            <a:off x="0" y="0"/>
            <a:ext cx="1487534" cy="6858000"/>
          </a:xfrm>
          <a:custGeom>
            <a:avLst/>
            <a:gdLst>
              <a:gd name="connsiteX0" fmla="*/ 1487534 w 1487534"/>
              <a:gd name="connsiteY0" fmla="*/ 6858000 h 6858000"/>
              <a:gd name="connsiteX1" fmla="*/ 152400 w 1487534"/>
              <a:gd name="connsiteY1" fmla="*/ 6858000 h 6858000"/>
              <a:gd name="connsiteX2" fmla="*/ 551858 w 1487534"/>
              <a:gd name="connsiteY2" fmla="*/ 5760720 h 6858000"/>
              <a:gd name="connsiteX3" fmla="*/ 998898 w 1487534"/>
              <a:gd name="connsiteY3" fmla="*/ 3362960 h 6858000"/>
              <a:gd name="connsiteX4" fmla="*/ 0 w 1487534"/>
              <a:gd name="connsiteY4" fmla="*/ 0 h 6858000"/>
              <a:gd name="connsiteX5" fmla="*/ 1487534 w 14875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7534" h="6858000">
                <a:moveTo>
                  <a:pt x="1487534" y="6858000"/>
                </a:moveTo>
                <a:lnTo>
                  <a:pt x="152400" y="6858000"/>
                </a:lnTo>
                <a:cubicBezTo>
                  <a:pt x="102136" y="6517640"/>
                  <a:pt x="192335" y="6085840"/>
                  <a:pt x="551858" y="5760720"/>
                </a:cubicBezTo>
                <a:cubicBezTo>
                  <a:pt x="1541301" y="4754880"/>
                  <a:pt x="1287301" y="3931920"/>
                  <a:pt x="998898" y="3362960"/>
                </a:cubicBezTo>
                <a:cubicBezTo>
                  <a:pt x="-85908" y="1818640"/>
                  <a:pt x="7846" y="701040"/>
                  <a:pt x="0" y="0"/>
                </a:cubicBezTo>
                <a:lnTo>
                  <a:pt x="1487534" y="0"/>
                </a:lnTo>
                <a:close/>
              </a:path>
            </a:pathLst>
          </a:custGeom>
          <a:gradFill flip="none" rotWithShape="1">
            <a:gsLst>
              <a:gs pos="0">
                <a:srgbClr val="6D4DAE"/>
              </a:gs>
              <a:gs pos="100000">
                <a:srgbClr val="412F6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, 物体, 钟表, 伞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5" y="143724"/>
            <a:ext cx="1297117" cy="966220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98" y="4884515"/>
            <a:ext cx="1287802" cy="2254465"/>
          </a:xfrm>
          <a:prstGeom prst="rect">
            <a:avLst/>
          </a:prstGeom>
        </p:spPr>
      </p:pic>
      <p:grpSp>
        <p:nvGrpSpPr>
          <p:cNvPr id="19" name="组合 18"/>
          <p:cNvGrpSpPr/>
          <p:nvPr userDrawn="1"/>
        </p:nvGrpSpPr>
        <p:grpSpPr>
          <a:xfrm rot="398206">
            <a:off x="59345" y="5181847"/>
            <a:ext cx="1345104" cy="1843584"/>
            <a:chOff x="2209795" y="-887035"/>
            <a:chExt cx="4663449" cy="6391669"/>
          </a:xfrm>
        </p:grpSpPr>
        <p:pic>
          <p:nvPicPr>
            <p:cNvPr id="20" name="图片 19" descr="图片包含 游戏机&#10;&#10;描述已自动生成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795" y="-887035"/>
              <a:ext cx="4663449" cy="6391669"/>
            </a:xfrm>
            <a:prstGeom prst="rect">
              <a:avLst/>
            </a:prstGeom>
          </p:spPr>
        </p:pic>
        <p:pic>
          <p:nvPicPr>
            <p:cNvPr id="21" name="图片 20" descr="图片包含 游戏机, 钟表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230" y="2567280"/>
              <a:ext cx="1591059" cy="1581915"/>
            </a:xfrm>
            <a:prstGeom prst="rect">
              <a:avLst/>
            </a:prstGeom>
          </p:spPr>
        </p:pic>
      </p:grpSp>
      <p:pic>
        <p:nvPicPr>
          <p:cNvPr id="23" name="图片 22" descr="图片包含 游戏机, 钟表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" y="1009909"/>
            <a:ext cx="556760" cy="271242"/>
          </a:xfrm>
          <a:prstGeom prst="rect">
            <a:avLst/>
          </a:prstGeom>
        </p:spPr>
      </p:pic>
      <p:pic>
        <p:nvPicPr>
          <p:cNvPr id="46" name="图片 45" descr="卡通人物&#10;&#10;描述已自动生成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1"/>
          <a:stretch>
            <a:fillRect/>
          </a:stretch>
        </p:blipFill>
        <p:spPr>
          <a:xfrm>
            <a:off x="10956288" y="1109944"/>
            <a:ext cx="1235712" cy="1095243"/>
          </a:xfrm>
          <a:custGeom>
            <a:avLst/>
            <a:gdLst>
              <a:gd name="connsiteX0" fmla="*/ 0 w 1235712"/>
              <a:gd name="connsiteY0" fmla="*/ 0 h 1095243"/>
              <a:gd name="connsiteX1" fmla="*/ 1235712 w 1235712"/>
              <a:gd name="connsiteY1" fmla="*/ 0 h 1095243"/>
              <a:gd name="connsiteX2" fmla="*/ 1235712 w 1235712"/>
              <a:gd name="connsiteY2" fmla="*/ 1095243 h 1095243"/>
              <a:gd name="connsiteX3" fmla="*/ 0 w 1235712"/>
              <a:gd name="connsiteY3" fmla="*/ 1095243 h 109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712" h="1095243">
                <a:moveTo>
                  <a:pt x="0" y="0"/>
                </a:moveTo>
                <a:lnTo>
                  <a:pt x="1235712" y="0"/>
                </a:lnTo>
                <a:lnTo>
                  <a:pt x="1235712" y="1095243"/>
                </a:lnTo>
                <a:lnTo>
                  <a:pt x="0" y="1095243"/>
                </a:lnTo>
                <a:close/>
              </a:path>
            </a:pathLst>
          </a:custGeom>
        </p:spPr>
      </p:pic>
      <p:pic>
        <p:nvPicPr>
          <p:cNvPr id="44" name="图片 43" descr="图片包含 游戏机, 画, 食物&#10;&#10;描述已自动生成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270">
            <a:off x="17268" y="160549"/>
            <a:ext cx="595642" cy="932571"/>
          </a:xfrm>
          <a:prstGeom prst="rect">
            <a:avLst/>
          </a:prstGeom>
        </p:spPr>
      </p:pic>
      <p:sp>
        <p:nvSpPr>
          <p:cNvPr id="38" name="矩形 37"/>
          <p:cNvSpPr/>
          <p:nvPr userDrawn="1"/>
        </p:nvSpPr>
        <p:spPr>
          <a:xfrm>
            <a:off x="1995079" y="469909"/>
            <a:ext cx="8633040" cy="667518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600" b="0" kern="1200" spc="300" baseline="0" dirty="0">
                <a:solidFill>
                  <a:srgbClr val="6D4DAE"/>
                </a:solidFill>
                <a:effectLst/>
                <a:latin typeface="+mj-lt"/>
                <a:ea typeface="+mj-ea"/>
                <a:cs typeface="+mn-cs"/>
              </a:rPr>
              <a:t>真题派送</a:t>
            </a:r>
            <a:endParaRPr lang="zh-CN" altLang="en-US" sz="3600" b="0" kern="1200" spc="300" baseline="0" dirty="0">
              <a:solidFill>
                <a:srgbClr val="6D4DAE"/>
              </a:solidFill>
              <a:effectLst/>
              <a:latin typeface="+mj-lt"/>
              <a:ea typeface="+mj-ea"/>
              <a:cs typeface="+mn-cs"/>
            </a:endParaRPr>
          </a:p>
        </p:txBody>
      </p:sp>
      <p:sp>
        <p:nvSpPr>
          <p:cNvPr id="47" name="!!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1850961" y="1449220"/>
            <a:ext cx="9053238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48" name="!!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850962" y="2694494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0" name="!!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850962" y="3401798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5" name="!!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1328961" y="1449219"/>
            <a:ext cx="504000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6D4DAE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题号</a:t>
            </a:r>
            <a:endParaRPr lang="zh-CN" altLang="en-US" dirty="0"/>
          </a:p>
        </p:txBody>
      </p:sp>
      <p:sp>
        <p:nvSpPr>
          <p:cNvPr id="28" name="!!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1850962" y="4109102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0" name="!!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1850962" y="4816406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9" name="触发器A"/>
          <p:cNvSpPr/>
          <p:nvPr userDrawn="1"/>
        </p:nvSpPr>
        <p:spPr>
          <a:xfrm>
            <a:off x="1381511" y="26944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A.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触发器B"/>
          <p:cNvSpPr/>
          <p:nvPr userDrawn="1"/>
        </p:nvSpPr>
        <p:spPr>
          <a:xfrm>
            <a:off x="1381511" y="3391525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B.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触发器C"/>
          <p:cNvSpPr/>
          <p:nvPr userDrawn="1"/>
        </p:nvSpPr>
        <p:spPr>
          <a:xfrm>
            <a:off x="1381511" y="41039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C.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8" name="触发器D"/>
          <p:cNvSpPr/>
          <p:nvPr userDrawn="1"/>
        </p:nvSpPr>
        <p:spPr>
          <a:xfrm>
            <a:off x="1381511" y="481904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D.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1328961" y="7096984"/>
            <a:ext cx="9627327" cy="4032000"/>
          </a:xfrm>
          <a:prstGeom prst="roundRect">
            <a:avLst>
              <a:gd name="adj" fmla="val 5037"/>
            </a:avLst>
          </a:prstGeom>
          <a:solidFill>
            <a:srgbClr val="412F68">
              <a:alpha val="90000"/>
            </a:srgbClr>
          </a:solidFill>
        </p:spPr>
        <p:txBody>
          <a:bodyPr lIns="360000" tIns="360000" rIns="360000" bIns="360000" anchor="t" anchorCtr="0"/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zh-CN" altLang="en-US" sz="28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考点</a:t>
            </a:r>
            <a:r>
              <a:rPr lang="en-US" altLang="zh-CN" dirty="0"/>
              <a:t>+</a:t>
            </a:r>
            <a:r>
              <a:rPr lang="zh-CN" altLang="en-US" dirty="0"/>
              <a:t>简析</a:t>
            </a:r>
            <a:endParaRPr lang="zh-CN" altLang="en-US" dirty="0"/>
          </a:p>
        </p:txBody>
      </p:sp>
      <p:sp>
        <p:nvSpPr>
          <p:cNvPr id="26" name="触发器"/>
          <p:cNvSpPr/>
          <p:nvPr userDrawn="1"/>
        </p:nvSpPr>
        <p:spPr>
          <a:xfrm>
            <a:off x="11152099" y="5853244"/>
            <a:ext cx="792000" cy="792000"/>
          </a:xfrm>
          <a:prstGeom prst="ellipse">
            <a:avLst/>
          </a:pr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27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rgbClr val="FFF1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endParaRPr lang="zh-CN" altLang="en-US" dirty="0">
              <a:solidFill>
                <a:srgbClr val="FFF1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648A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3.95833E-6 -0.6687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66875 L 3.95833E-6 -3.703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bldLvl="0" animBg="1">
        <p:tmplLst>
          <p:tmpl lvl="0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0.66875 L 3.95833E-6 -3.7037E-6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3519"/>
                    </p:animMotion>
                  </p:childTnLst>
                </p:cTn>
              </p:par>
            </p:tnLst>
          </p:tmpl>
        </p:tmplLst>
      </p:bldP>
      <p:bldP spid="25" grpId="1" bldLvl="0" animBg="1">
        <p:tmplLst>
          <p:tmpl lvl="0">
            <p:tnLst>
              <p:par>
                <p:cTn presetID="64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3.7037E-6 L 3.95833E-6 -0.66875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3344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真题派送C">
    <p:bg>
      <p:bgPr>
        <a:solidFill>
          <a:srgbClr val="F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 userDrawn="1"/>
        </p:nvSpPr>
        <p:spPr>
          <a:xfrm>
            <a:off x="10674418" y="1"/>
            <a:ext cx="1517582" cy="5897435"/>
          </a:xfrm>
          <a:custGeom>
            <a:avLst/>
            <a:gdLst>
              <a:gd name="connsiteX0" fmla="*/ 1064653 w 1517582"/>
              <a:gd name="connsiteY0" fmla="*/ 0 h 5897435"/>
              <a:gd name="connsiteX1" fmla="*/ 1517582 w 1517582"/>
              <a:gd name="connsiteY1" fmla="*/ 0 h 5897435"/>
              <a:gd name="connsiteX2" fmla="*/ 1517582 w 1517582"/>
              <a:gd name="connsiteY2" fmla="*/ 5897435 h 5897435"/>
              <a:gd name="connsiteX3" fmla="*/ 0 w 1517582"/>
              <a:gd name="connsiteY3" fmla="*/ 5897435 h 5897435"/>
              <a:gd name="connsiteX4" fmla="*/ 0 w 1517582"/>
              <a:gd name="connsiteY4" fmla="*/ 5897434 h 5897435"/>
              <a:gd name="connsiteX5" fmla="*/ 1487534 w 1517582"/>
              <a:gd name="connsiteY5" fmla="*/ 5897434 h 5897435"/>
              <a:gd name="connsiteX6" fmla="*/ 488636 w 1517582"/>
              <a:gd name="connsiteY6" fmla="*/ 2534474 h 5897435"/>
              <a:gd name="connsiteX7" fmla="*/ 935676 w 1517582"/>
              <a:gd name="connsiteY7" fmla="*/ 136714 h 5897435"/>
              <a:gd name="connsiteX8" fmla="*/ 1044148 w 1517582"/>
              <a:gd name="connsiteY8" fmla="*/ 26465 h 58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582" h="5897435">
                <a:moveTo>
                  <a:pt x="1064653" y="0"/>
                </a:moveTo>
                <a:lnTo>
                  <a:pt x="1517582" y="0"/>
                </a:lnTo>
                <a:lnTo>
                  <a:pt x="1517582" y="5897435"/>
                </a:lnTo>
                <a:lnTo>
                  <a:pt x="0" y="5897435"/>
                </a:lnTo>
                <a:lnTo>
                  <a:pt x="0" y="5897434"/>
                </a:lnTo>
                <a:lnTo>
                  <a:pt x="1487534" y="5897434"/>
                </a:lnTo>
                <a:cubicBezTo>
                  <a:pt x="1479688" y="5196394"/>
                  <a:pt x="1573442" y="4078794"/>
                  <a:pt x="488636" y="2534474"/>
                </a:cubicBezTo>
                <a:cubicBezTo>
                  <a:pt x="200233" y="1965514"/>
                  <a:pt x="-53767" y="1142554"/>
                  <a:pt x="935676" y="136714"/>
                </a:cubicBezTo>
                <a:cubicBezTo>
                  <a:pt x="974999" y="101154"/>
                  <a:pt x="1011100" y="64318"/>
                  <a:pt x="1044148" y="26465"/>
                </a:cubicBezTo>
                <a:close/>
              </a:path>
            </a:pathLst>
          </a:cu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flipH="1" flipV="1">
            <a:off x="0" y="0"/>
            <a:ext cx="1487534" cy="6858000"/>
          </a:xfrm>
          <a:custGeom>
            <a:avLst/>
            <a:gdLst>
              <a:gd name="connsiteX0" fmla="*/ 1487534 w 1487534"/>
              <a:gd name="connsiteY0" fmla="*/ 6858000 h 6858000"/>
              <a:gd name="connsiteX1" fmla="*/ 152400 w 1487534"/>
              <a:gd name="connsiteY1" fmla="*/ 6858000 h 6858000"/>
              <a:gd name="connsiteX2" fmla="*/ 551858 w 1487534"/>
              <a:gd name="connsiteY2" fmla="*/ 5760720 h 6858000"/>
              <a:gd name="connsiteX3" fmla="*/ 998898 w 1487534"/>
              <a:gd name="connsiteY3" fmla="*/ 3362960 h 6858000"/>
              <a:gd name="connsiteX4" fmla="*/ 0 w 1487534"/>
              <a:gd name="connsiteY4" fmla="*/ 0 h 6858000"/>
              <a:gd name="connsiteX5" fmla="*/ 1487534 w 14875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7534" h="6858000">
                <a:moveTo>
                  <a:pt x="1487534" y="6858000"/>
                </a:moveTo>
                <a:lnTo>
                  <a:pt x="152400" y="6858000"/>
                </a:lnTo>
                <a:cubicBezTo>
                  <a:pt x="102136" y="6517640"/>
                  <a:pt x="192335" y="6085840"/>
                  <a:pt x="551858" y="5760720"/>
                </a:cubicBezTo>
                <a:cubicBezTo>
                  <a:pt x="1541301" y="4754880"/>
                  <a:pt x="1287301" y="3931920"/>
                  <a:pt x="998898" y="3362960"/>
                </a:cubicBezTo>
                <a:cubicBezTo>
                  <a:pt x="-85908" y="1818640"/>
                  <a:pt x="7846" y="701040"/>
                  <a:pt x="0" y="0"/>
                </a:cubicBezTo>
                <a:lnTo>
                  <a:pt x="1487534" y="0"/>
                </a:lnTo>
                <a:close/>
              </a:path>
            </a:pathLst>
          </a:custGeom>
          <a:gradFill flip="none" rotWithShape="1">
            <a:gsLst>
              <a:gs pos="0">
                <a:srgbClr val="6D4DAE"/>
              </a:gs>
              <a:gs pos="100000">
                <a:srgbClr val="412F6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, 物体, 钟表, 伞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5" y="143724"/>
            <a:ext cx="1297117" cy="966220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98" y="4884515"/>
            <a:ext cx="1287802" cy="2254465"/>
          </a:xfrm>
          <a:prstGeom prst="rect">
            <a:avLst/>
          </a:prstGeom>
        </p:spPr>
      </p:pic>
      <p:grpSp>
        <p:nvGrpSpPr>
          <p:cNvPr id="19" name="组合 18"/>
          <p:cNvGrpSpPr/>
          <p:nvPr userDrawn="1"/>
        </p:nvGrpSpPr>
        <p:grpSpPr>
          <a:xfrm rot="398206">
            <a:off x="59345" y="5181847"/>
            <a:ext cx="1345104" cy="1843584"/>
            <a:chOff x="2209795" y="-887035"/>
            <a:chExt cx="4663449" cy="6391669"/>
          </a:xfrm>
        </p:grpSpPr>
        <p:pic>
          <p:nvPicPr>
            <p:cNvPr id="20" name="图片 19" descr="图片包含 游戏机&#10;&#10;描述已自动生成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795" y="-887035"/>
              <a:ext cx="4663449" cy="6391669"/>
            </a:xfrm>
            <a:prstGeom prst="rect">
              <a:avLst/>
            </a:prstGeom>
          </p:spPr>
        </p:pic>
        <p:pic>
          <p:nvPicPr>
            <p:cNvPr id="21" name="图片 20" descr="图片包含 游戏机, 钟表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230" y="2567280"/>
              <a:ext cx="1591059" cy="1581915"/>
            </a:xfrm>
            <a:prstGeom prst="rect">
              <a:avLst/>
            </a:prstGeom>
          </p:spPr>
        </p:pic>
      </p:grpSp>
      <p:pic>
        <p:nvPicPr>
          <p:cNvPr id="23" name="图片 22" descr="图片包含 游戏机, 钟表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" y="1009909"/>
            <a:ext cx="556760" cy="271242"/>
          </a:xfrm>
          <a:prstGeom prst="rect">
            <a:avLst/>
          </a:prstGeom>
        </p:spPr>
      </p:pic>
      <p:pic>
        <p:nvPicPr>
          <p:cNvPr id="46" name="图片 45" descr="卡通人物&#10;&#10;描述已自动生成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1"/>
          <a:stretch>
            <a:fillRect/>
          </a:stretch>
        </p:blipFill>
        <p:spPr>
          <a:xfrm>
            <a:off x="10956288" y="1109944"/>
            <a:ext cx="1235712" cy="1095243"/>
          </a:xfrm>
          <a:custGeom>
            <a:avLst/>
            <a:gdLst>
              <a:gd name="connsiteX0" fmla="*/ 0 w 1235712"/>
              <a:gd name="connsiteY0" fmla="*/ 0 h 1095243"/>
              <a:gd name="connsiteX1" fmla="*/ 1235712 w 1235712"/>
              <a:gd name="connsiteY1" fmla="*/ 0 h 1095243"/>
              <a:gd name="connsiteX2" fmla="*/ 1235712 w 1235712"/>
              <a:gd name="connsiteY2" fmla="*/ 1095243 h 1095243"/>
              <a:gd name="connsiteX3" fmla="*/ 0 w 1235712"/>
              <a:gd name="connsiteY3" fmla="*/ 1095243 h 109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712" h="1095243">
                <a:moveTo>
                  <a:pt x="0" y="0"/>
                </a:moveTo>
                <a:lnTo>
                  <a:pt x="1235712" y="0"/>
                </a:lnTo>
                <a:lnTo>
                  <a:pt x="1235712" y="1095243"/>
                </a:lnTo>
                <a:lnTo>
                  <a:pt x="0" y="1095243"/>
                </a:lnTo>
                <a:close/>
              </a:path>
            </a:pathLst>
          </a:custGeom>
        </p:spPr>
      </p:pic>
      <p:pic>
        <p:nvPicPr>
          <p:cNvPr id="44" name="图片 43" descr="图片包含 游戏机, 画, 食物&#10;&#10;描述已自动生成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270">
            <a:off x="17268" y="160549"/>
            <a:ext cx="595642" cy="932571"/>
          </a:xfrm>
          <a:prstGeom prst="rect">
            <a:avLst/>
          </a:prstGeom>
        </p:spPr>
      </p:pic>
      <p:sp>
        <p:nvSpPr>
          <p:cNvPr id="38" name="矩形 37"/>
          <p:cNvSpPr/>
          <p:nvPr userDrawn="1"/>
        </p:nvSpPr>
        <p:spPr>
          <a:xfrm>
            <a:off x="1995079" y="469909"/>
            <a:ext cx="8633040" cy="667518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600" b="0" kern="1200" spc="300" baseline="0" dirty="0">
                <a:solidFill>
                  <a:srgbClr val="6D4DAE"/>
                </a:solidFill>
                <a:effectLst/>
                <a:latin typeface="+mj-lt"/>
                <a:ea typeface="+mj-ea"/>
                <a:cs typeface="+mn-cs"/>
              </a:rPr>
              <a:t>真题派送</a:t>
            </a:r>
            <a:endParaRPr lang="zh-CN" altLang="en-US" sz="3600" b="0" kern="1200" spc="300" baseline="0" dirty="0">
              <a:solidFill>
                <a:srgbClr val="6D4DAE"/>
              </a:solidFill>
              <a:effectLst/>
              <a:latin typeface="+mj-lt"/>
              <a:ea typeface="+mj-ea"/>
              <a:cs typeface="+mn-cs"/>
            </a:endParaRPr>
          </a:p>
        </p:txBody>
      </p:sp>
      <p:sp>
        <p:nvSpPr>
          <p:cNvPr id="47" name="!!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1850961" y="1449220"/>
            <a:ext cx="9053238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48" name="!!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850962" y="2694494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0" name="!!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850962" y="3401798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5" name="!!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1328961" y="1449219"/>
            <a:ext cx="504000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6D4DAE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题号</a:t>
            </a:r>
            <a:endParaRPr lang="zh-CN" altLang="en-US" dirty="0"/>
          </a:p>
        </p:txBody>
      </p:sp>
      <p:sp>
        <p:nvSpPr>
          <p:cNvPr id="28" name="!!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1850962" y="4109102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0" name="!!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1850962" y="4816406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9" name="触发器A"/>
          <p:cNvSpPr/>
          <p:nvPr userDrawn="1"/>
        </p:nvSpPr>
        <p:spPr>
          <a:xfrm>
            <a:off x="1381511" y="26944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A.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触发器B"/>
          <p:cNvSpPr/>
          <p:nvPr userDrawn="1"/>
        </p:nvSpPr>
        <p:spPr>
          <a:xfrm>
            <a:off x="1381511" y="3391525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B.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触发器C"/>
          <p:cNvSpPr/>
          <p:nvPr userDrawn="1"/>
        </p:nvSpPr>
        <p:spPr>
          <a:xfrm>
            <a:off x="1381511" y="41039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C.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8" name="触发器D"/>
          <p:cNvSpPr/>
          <p:nvPr userDrawn="1"/>
        </p:nvSpPr>
        <p:spPr>
          <a:xfrm>
            <a:off x="1381511" y="481904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D.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1328961" y="7096984"/>
            <a:ext cx="9627327" cy="4032000"/>
          </a:xfrm>
          <a:prstGeom prst="roundRect">
            <a:avLst>
              <a:gd name="adj" fmla="val 5037"/>
            </a:avLst>
          </a:prstGeom>
          <a:solidFill>
            <a:srgbClr val="412F68">
              <a:alpha val="90000"/>
            </a:srgbClr>
          </a:solidFill>
        </p:spPr>
        <p:txBody>
          <a:bodyPr lIns="360000" tIns="360000" rIns="360000" bIns="360000" anchor="t" anchorCtr="0"/>
          <a:lstStyle>
            <a:lvl1pPr marL="45720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zh-CN" altLang="en-US" sz="28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考点</a:t>
            </a:r>
            <a:r>
              <a:rPr lang="en-US" altLang="zh-CN" dirty="0"/>
              <a:t>+</a:t>
            </a:r>
            <a:r>
              <a:rPr lang="zh-CN" altLang="en-US" dirty="0"/>
              <a:t>简析</a:t>
            </a:r>
            <a:endParaRPr lang="zh-CN" altLang="en-US" dirty="0"/>
          </a:p>
        </p:txBody>
      </p:sp>
      <p:sp>
        <p:nvSpPr>
          <p:cNvPr id="26" name="触发器"/>
          <p:cNvSpPr/>
          <p:nvPr userDrawn="1"/>
        </p:nvSpPr>
        <p:spPr>
          <a:xfrm>
            <a:off x="11152099" y="5853244"/>
            <a:ext cx="792000" cy="792000"/>
          </a:xfrm>
          <a:prstGeom prst="ellipse">
            <a:avLst/>
          </a:pr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27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rgbClr val="FFF1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endParaRPr lang="zh-CN" altLang="en-US" dirty="0">
              <a:solidFill>
                <a:srgbClr val="FFF1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648A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3.95833E-6 -0.6687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66875 L 3.95833E-6 -3.703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bldLvl="0" animBg="1">
        <p:tmplLst>
          <p:tmpl lvl="0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0.66875 L 3.95833E-6 -3.7037E-6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3519"/>
                    </p:animMotion>
                  </p:childTnLst>
                </p:cTn>
              </p:par>
            </p:tnLst>
          </p:tmpl>
        </p:tmplLst>
      </p:bldP>
      <p:bldP spid="25" grpId="1" bldLvl="0" animBg="1">
        <p:tmplLst>
          <p:tmpl lvl="0">
            <p:tnLst>
              <p:par>
                <p:cTn presetID="64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3.7037E-6 L 3.95833E-6 -0.66875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3344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真题派送D">
    <p:bg>
      <p:bgPr>
        <a:solidFill>
          <a:srgbClr val="F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 userDrawn="1"/>
        </p:nvSpPr>
        <p:spPr>
          <a:xfrm>
            <a:off x="10674418" y="1"/>
            <a:ext cx="1517582" cy="5897435"/>
          </a:xfrm>
          <a:custGeom>
            <a:avLst/>
            <a:gdLst>
              <a:gd name="connsiteX0" fmla="*/ 1064653 w 1517582"/>
              <a:gd name="connsiteY0" fmla="*/ 0 h 5897435"/>
              <a:gd name="connsiteX1" fmla="*/ 1517582 w 1517582"/>
              <a:gd name="connsiteY1" fmla="*/ 0 h 5897435"/>
              <a:gd name="connsiteX2" fmla="*/ 1517582 w 1517582"/>
              <a:gd name="connsiteY2" fmla="*/ 5897435 h 5897435"/>
              <a:gd name="connsiteX3" fmla="*/ 0 w 1517582"/>
              <a:gd name="connsiteY3" fmla="*/ 5897435 h 5897435"/>
              <a:gd name="connsiteX4" fmla="*/ 0 w 1517582"/>
              <a:gd name="connsiteY4" fmla="*/ 5897434 h 5897435"/>
              <a:gd name="connsiteX5" fmla="*/ 1487534 w 1517582"/>
              <a:gd name="connsiteY5" fmla="*/ 5897434 h 5897435"/>
              <a:gd name="connsiteX6" fmla="*/ 488636 w 1517582"/>
              <a:gd name="connsiteY6" fmla="*/ 2534474 h 5897435"/>
              <a:gd name="connsiteX7" fmla="*/ 935676 w 1517582"/>
              <a:gd name="connsiteY7" fmla="*/ 136714 h 5897435"/>
              <a:gd name="connsiteX8" fmla="*/ 1044148 w 1517582"/>
              <a:gd name="connsiteY8" fmla="*/ 26465 h 58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582" h="5897435">
                <a:moveTo>
                  <a:pt x="1064653" y="0"/>
                </a:moveTo>
                <a:lnTo>
                  <a:pt x="1517582" y="0"/>
                </a:lnTo>
                <a:lnTo>
                  <a:pt x="1517582" y="5897435"/>
                </a:lnTo>
                <a:lnTo>
                  <a:pt x="0" y="5897435"/>
                </a:lnTo>
                <a:lnTo>
                  <a:pt x="0" y="5897434"/>
                </a:lnTo>
                <a:lnTo>
                  <a:pt x="1487534" y="5897434"/>
                </a:lnTo>
                <a:cubicBezTo>
                  <a:pt x="1479688" y="5196394"/>
                  <a:pt x="1573442" y="4078794"/>
                  <a:pt x="488636" y="2534474"/>
                </a:cubicBezTo>
                <a:cubicBezTo>
                  <a:pt x="200233" y="1965514"/>
                  <a:pt x="-53767" y="1142554"/>
                  <a:pt x="935676" y="136714"/>
                </a:cubicBezTo>
                <a:cubicBezTo>
                  <a:pt x="974999" y="101154"/>
                  <a:pt x="1011100" y="64318"/>
                  <a:pt x="1044148" y="26465"/>
                </a:cubicBezTo>
                <a:close/>
              </a:path>
            </a:pathLst>
          </a:cu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flipH="1" flipV="1">
            <a:off x="0" y="0"/>
            <a:ext cx="1487534" cy="6858000"/>
          </a:xfrm>
          <a:custGeom>
            <a:avLst/>
            <a:gdLst>
              <a:gd name="connsiteX0" fmla="*/ 1487534 w 1487534"/>
              <a:gd name="connsiteY0" fmla="*/ 6858000 h 6858000"/>
              <a:gd name="connsiteX1" fmla="*/ 152400 w 1487534"/>
              <a:gd name="connsiteY1" fmla="*/ 6858000 h 6858000"/>
              <a:gd name="connsiteX2" fmla="*/ 551858 w 1487534"/>
              <a:gd name="connsiteY2" fmla="*/ 5760720 h 6858000"/>
              <a:gd name="connsiteX3" fmla="*/ 998898 w 1487534"/>
              <a:gd name="connsiteY3" fmla="*/ 3362960 h 6858000"/>
              <a:gd name="connsiteX4" fmla="*/ 0 w 1487534"/>
              <a:gd name="connsiteY4" fmla="*/ 0 h 6858000"/>
              <a:gd name="connsiteX5" fmla="*/ 1487534 w 14875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7534" h="6858000">
                <a:moveTo>
                  <a:pt x="1487534" y="6858000"/>
                </a:moveTo>
                <a:lnTo>
                  <a:pt x="152400" y="6858000"/>
                </a:lnTo>
                <a:cubicBezTo>
                  <a:pt x="102136" y="6517640"/>
                  <a:pt x="192335" y="6085840"/>
                  <a:pt x="551858" y="5760720"/>
                </a:cubicBezTo>
                <a:cubicBezTo>
                  <a:pt x="1541301" y="4754880"/>
                  <a:pt x="1287301" y="3931920"/>
                  <a:pt x="998898" y="3362960"/>
                </a:cubicBezTo>
                <a:cubicBezTo>
                  <a:pt x="-85908" y="1818640"/>
                  <a:pt x="7846" y="701040"/>
                  <a:pt x="0" y="0"/>
                </a:cubicBezTo>
                <a:lnTo>
                  <a:pt x="1487534" y="0"/>
                </a:lnTo>
                <a:close/>
              </a:path>
            </a:pathLst>
          </a:custGeom>
          <a:gradFill flip="none" rotWithShape="1">
            <a:gsLst>
              <a:gs pos="0">
                <a:srgbClr val="6D4DAE"/>
              </a:gs>
              <a:gs pos="100000">
                <a:srgbClr val="412F6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, 物体, 钟表, 伞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5" y="143724"/>
            <a:ext cx="1297117" cy="966220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98" y="4884515"/>
            <a:ext cx="1287802" cy="2254465"/>
          </a:xfrm>
          <a:prstGeom prst="rect">
            <a:avLst/>
          </a:prstGeom>
        </p:spPr>
      </p:pic>
      <p:grpSp>
        <p:nvGrpSpPr>
          <p:cNvPr id="19" name="组合 18"/>
          <p:cNvGrpSpPr/>
          <p:nvPr userDrawn="1"/>
        </p:nvGrpSpPr>
        <p:grpSpPr>
          <a:xfrm rot="398206">
            <a:off x="59345" y="5181847"/>
            <a:ext cx="1345104" cy="1843584"/>
            <a:chOff x="2209795" y="-887035"/>
            <a:chExt cx="4663449" cy="6391669"/>
          </a:xfrm>
        </p:grpSpPr>
        <p:pic>
          <p:nvPicPr>
            <p:cNvPr id="20" name="图片 19" descr="图片包含 游戏机&#10;&#10;描述已自动生成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795" y="-887035"/>
              <a:ext cx="4663449" cy="6391669"/>
            </a:xfrm>
            <a:prstGeom prst="rect">
              <a:avLst/>
            </a:prstGeom>
          </p:spPr>
        </p:pic>
        <p:pic>
          <p:nvPicPr>
            <p:cNvPr id="21" name="图片 20" descr="图片包含 游戏机, 钟表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230" y="2567280"/>
              <a:ext cx="1591059" cy="1581915"/>
            </a:xfrm>
            <a:prstGeom prst="rect">
              <a:avLst/>
            </a:prstGeom>
          </p:spPr>
        </p:pic>
      </p:grpSp>
      <p:pic>
        <p:nvPicPr>
          <p:cNvPr id="23" name="图片 22" descr="图片包含 游戏机, 钟表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" y="1009909"/>
            <a:ext cx="556760" cy="271242"/>
          </a:xfrm>
          <a:prstGeom prst="rect">
            <a:avLst/>
          </a:prstGeom>
        </p:spPr>
      </p:pic>
      <p:pic>
        <p:nvPicPr>
          <p:cNvPr id="46" name="图片 45" descr="卡通人物&#10;&#10;描述已自动生成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1"/>
          <a:stretch>
            <a:fillRect/>
          </a:stretch>
        </p:blipFill>
        <p:spPr>
          <a:xfrm>
            <a:off x="10956288" y="1109944"/>
            <a:ext cx="1235712" cy="1095243"/>
          </a:xfrm>
          <a:custGeom>
            <a:avLst/>
            <a:gdLst>
              <a:gd name="connsiteX0" fmla="*/ 0 w 1235712"/>
              <a:gd name="connsiteY0" fmla="*/ 0 h 1095243"/>
              <a:gd name="connsiteX1" fmla="*/ 1235712 w 1235712"/>
              <a:gd name="connsiteY1" fmla="*/ 0 h 1095243"/>
              <a:gd name="connsiteX2" fmla="*/ 1235712 w 1235712"/>
              <a:gd name="connsiteY2" fmla="*/ 1095243 h 1095243"/>
              <a:gd name="connsiteX3" fmla="*/ 0 w 1235712"/>
              <a:gd name="connsiteY3" fmla="*/ 1095243 h 109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712" h="1095243">
                <a:moveTo>
                  <a:pt x="0" y="0"/>
                </a:moveTo>
                <a:lnTo>
                  <a:pt x="1235712" y="0"/>
                </a:lnTo>
                <a:lnTo>
                  <a:pt x="1235712" y="1095243"/>
                </a:lnTo>
                <a:lnTo>
                  <a:pt x="0" y="1095243"/>
                </a:lnTo>
                <a:close/>
              </a:path>
            </a:pathLst>
          </a:custGeom>
        </p:spPr>
      </p:pic>
      <p:pic>
        <p:nvPicPr>
          <p:cNvPr id="44" name="图片 43" descr="图片包含 游戏机, 画, 食物&#10;&#10;描述已自动生成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270">
            <a:off x="17268" y="160549"/>
            <a:ext cx="595642" cy="932571"/>
          </a:xfrm>
          <a:prstGeom prst="rect">
            <a:avLst/>
          </a:prstGeom>
        </p:spPr>
      </p:pic>
      <p:sp>
        <p:nvSpPr>
          <p:cNvPr id="38" name="矩形 37"/>
          <p:cNvSpPr/>
          <p:nvPr userDrawn="1"/>
        </p:nvSpPr>
        <p:spPr>
          <a:xfrm>
            <a:off x="1995079" y="469909"/>
            <a:ext cx="8633040" cy="667518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600" b="0" kern="1200" spc="300" baseline="0" dirty="0">
                <a:solidFill>
                  <a:srgbClr val="6D4DAE"/>
                </a:solidFill>
                <a:effectLst/>
                <a:latin typeface="+mj-lt"/>
                <a:ea typeface="+mj-ea"/>
                <a:cs typeface="+mn-cs"/>
              </a:rPr>
              <a:t>真题派送</a:t>
            </a:r>
            <a:endParaRPr lang="zh-CN" altLang="en-US" sz="3600" b="0" kern="1200" spc="300" baseline="0" dirty="0">
              <a:solidFill>
                <a:srgbClr val="6D4DAE"/>
              </a:solidFill>
              <a:effectLst/>
              <a:latin typeface="+mj-lt"/>
              <a:ea typeface="+mj-ea"/>
              <a:cs typeface="+mn-cs"/>
            </a:endParaRPr>
          </a:p>
        </p:txBody>
      </p:sp>
      <p:sp>
        <p:nvSpPr>
          <p:cNvPr id="47" name="!!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1850961" y="1449220"/>
            <a:ext cx="9053238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48" name="!!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850962" y="2694494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0" name="!!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850962" y="3401798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5" name="!!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1328961" y="1449219"/>
            <a:ext cx="504000" cy="108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6D4DAE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题号</a:t>
            </a:r>
            <a:endParaRPr lang="zh-CN" altLang="en-US" dirty="0"/>
          </a:p>
        </p:txBody>
      </p:sp>
      <p:sp>
        <p:nvSpPr>
          <p:cNvPr id="28" name="!!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1850962" y="4109102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0" name="!!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1850962" y="4816406"/>
            <a:ext cx="9053235" cy="540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9" name="触发器A"/>
          <p:cNvSpPr/>
          <p:nvPr userDrawn="1"/>
        </p:nvSpPr>
        <p:spPr>
          <a:xfrm>
            <a:off x="1381511" y="26944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A.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触发器B"/>
          <p:cNvSpPr/>
          <p:nvPr userDrawn="1"/>
        </p:nvSpPr>
        <p:spPr>
          <a:xfrm>
            <a:off x="1381511" y="3391525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B.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触发器C"/>
          <p:cNvSpPr/>
          <p:nvPr userDrawn="1"/>
        </p:nvSpPr>
        <p:spPr>
          <a:xfrm>
            <a:off x="1381511" y="410399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C.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8" name="触发器D"/>
          <p:cNvSpPr/>
          <p:nvPr userDrawn="1"/>
        </p:nvSpPr>
        <p:spPr>
          <a:xfrm>
            <a:off x="1381511" y="4819044"/>
            <a:ext cx="504000" cy="540000"/>
          </a:xfrm>
          <a:prstGeom prst="rect">
            <a:avLst/>
          </a:prstGeom>
          <a:solidFill>
            <a:srgbClr val="FFF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400" b="0" kern="1200" dirty="0">
                <a:solidFill>
                  <a:srgbClr val="333333"/>
                </a:solidFill>
                <a:latin typeface="+mn-lt"/>
                <a:ea typeface="+mn-ea"/>
                <a:cs typeface="Segoe UI" panose="020B0502040204020203" pitchFamily="34" charset="0"/>
              </a:rPr>
              <a:t>D.</a:t>
            </a:r>
            <a:endParaRPr lang="en-US" altLang="zh-CN" sz="2400" b="0" kern="1200" dirty="0">
              <a:solidFill>
                <a:srgbClr val="333333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1328961" y="7096984"/>
            <a:ext cx="9627327" cy="4032000"/>
          </a:xfrm>
          <a:prstGeom prst="roundRect">
            <a:avLst>
              <a:gd name="adj" fmla="val 5037"/>
            </a:avLst>
          </a:prstGeom>
          <a:solidFill>
            <a:srgbClr val="412F68">
              <a:alpha val="90000"/>
            </a:srgbClr>
          </a:solidFill>
        </p:spPr>
        <p:txBody>
          <a:bodyPr lIns="360000" tIns="360000" rIns="360000" bIns="360000" anchor="t" anchorCtr="0"/>
          <a:lstStyle>
            <a:lvl1pPr marL="45720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zh-CN" altLang="en-US" sz="28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考点</a:t>
            </a:r>
            <a:r>
              <a:rPr lang="en-US" altLang="zh-CN" dirty="0"/>
              <a:t>+</a:t>
            </a:r>
            <a:r>
              <a:rPr lang="zh-CN" altLang="en-US" dirty="0"/>
              <a:t>简析</a:t>
            </a:r>
            <a:endParaRPr lang="zh-CN" altLang="en-US" dirty="0"/>
          </a:p>
        </p:txBody>
      </p:sp>
      <p:sp>
        <p:nvSpPr>
          <p:cNvPr id="26" name="触发器"/>
          <p:cNvSpPr/>
          <p:nvPr userDrawn="1"/>
        </p:nvSpPr>
        <p:spPr>
          <a:xfrm>
            <a:off x="11152099" y="5853244"/>
            <a:ext cx="792000" cy="792000"/>
          </a:xfrm>
          <a:prstGeom prst="ellipse">
            <a:avLst/>
          </a:pr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27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rgbClr val="FFF1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endParaRPr lang="zh-CN" altLang="en-US" dirty="0">
              <a:solidFill>
                <a:srgbClr val="FFF1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,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648A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ngratula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3.95833E-6 -0.6687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66875 L 3.95833E-6 -3.703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bldLvl="0" animBg="1">
        <p:tmplLst>
          <p:tmpl lvl="0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0.66875 L 3.95833E-6 -3.7037E-6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3519"/>
                    </p:animMotion>
                  </p:childTnLst>
                </p:cTn>
              </p:par>
            </p:tnLst>
          </p:tmpl>
        </p:tmplLst>
      </p:bldP>
      <p:bldP spid="25" grpId="1" bldLvl="0" animBg="1">
        <p:tmplLst>
          <p:tmpl lvl="0">
            <p:tnLst>
              <p:par>
                <p:cTn presetID="64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3.7037E-6 L 3.95833E-6 -0.66875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3344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语法填空">
    <p:bg>
      <p:bgPr>
        <a:solidFill>
          <a:srgbClr val="F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/>
        </p:nvSpPr>
        <p:spPr>
          <a:xfrm>
            <a:off x="10674418" y="1"/>
            <a:ext cx="1517582" cy="5897435"/>
          </a:xfrm>
          <a:custGeom>
            <a:avLst/>
            <a:gdLst>
              <a:gd name="connsiteX0" fmla="*/ 1064653 w 1517582"/>
              <a:gd name="connsiteY0" fmla="*/ 0 h 5897435"/>
              <a:gd name="connsiteX1" fmla="*/ 1517582 w 1517582"/>
              <a:gd name="connsiteY1" fmla="*/ 0 h 5897435"/>
              <a:gd name="connsiteX2" fmla="*/ 1517582 w 1517582"/>
              <a:gd name="connsiteY2" fmla="*/ 5897435 h 5897435"/>
              <a:gd name="connsiteX3" fmla="*/ 0 w 1517582"/>
              <a:gd name="connsiteY3" fmla="*/ 5897435 h 5897435"/>
              <a:gd name="connsiteX4" fmla="*/ 0 w 1517582"/>
              <a:gd name="connsiteY4" fmla="*/ 5897434 h 5897435"/>
              <a:gd name="connsiteX5" fmla="*/ 1487534 w 1517582"/>
              <a:gd name="connsiteY5" fmla="*/ 5897434 h 5897435"/>
              <a:gd name="connsiteX6" fmla="*/ 488636 w 1517582"/>
              <a:gd name="connsiteY6" fmla="*/ 2534474 h 5897435"/>
              <a:gd name="connsiteX7" fmla="*/ 935676 w 1517582"/>
              <a:gd name="connsiteY7" fmla="*/ 136714 h 5897435"/>
              <a:gd name="connsiteX8" fmla="*/ 1044148 w 1517582"/>
              <a:gd name="connsiteY8" fmla="*/ 26465 h 58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582" h="5897435">
                <a:moveTo>
                  <a:pt x="1064653" y="0"/>
                </a:moveTo>
                <a:lnTo>
                  <a:pt x="1517582" y="0"/>
                </a:lnTo>
                <a:lnTo>
                  <a:pt x="1517582" y="5897435"/>
                </a:lnTo>
                <a:lnTo>
                  <a:pt x="0" y="5897435"/>
                </a:lnTo>
                <a:lnTo>
                  <a:pt x="0" y="5897434"/>
                </a:lnTo>
                <a:lnTo>
                  <a:pt x="1487534" y="5897434"/>
                </a:lnTo>
                <a:cubicBezTo>
                  <a:pt x="1479688" y="5196394"/>
                  <a:pt x="1573442" y="4078794"/>
                  <a:pt x="488636" y="2534474"/>
                </a:cubicBezTo>
                <a:cubicBezTo>
                  <a:pt x="200233" y="1965514"/>
                  <a:pt x="-53767" y="1142554"/>
                  <a:pt x="935676" y="136714"/>
                </a:cubicBezTo>
                <a:cubicBezTo>
                  <a:pt x="974999" y="101154"/>
                  <a:pt x="1011100" y="64318"/>
                  <a:pt x="1044148" y="26465"/>
                </a:cubicBezTo>
                <a:close/>
              </a:path>
            </a:pathLst>
          </a:cu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 flipH="1" flipV="1">
            <a:off x="0" y="0"/>
            <a:ext cx="1487534" cy="6858000"/>
          </a:xfrm>
          <a:custGeom>
            <a:avLst/>
            <a:gdLst>
              <a:gd name="connsiteX0" fmla="*/ 1487534 w 1487534"/>
              <a:gd name="connsiteY0" fmla="*/ 6858000 h 6858000"/>
              <a:gd name="connsiteX1" fmla="*/ 152400 w 1487534"/>
              <a:gd name="connsiteY1" fmla="*/ 6858000 h 6858000"/>
              <a:gd name="connsiteX2" fmla="*/ 551858 w 1487534"/>
              <a:gd name="connsiteY2" fmla="*/ 5760720 h 6858000"/>
              <a:gd name="connsiteX3" fmla="*/ 998898 w 1487534"/>
              <a:gd name="connsiteY3" fmla="*/ 3362960 h 6858000"/>
              <a:gd name="connsiteX4" fmla="*/ 0 w 1487534"/>
              <a:gd name="connsiteY4" fmla="*/ 0 h 6858000"/>
              <a:gd name="connsiteX5" fmla="*/ 1487534 w 14875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7534" h="6858000">
                <a:moveTo>
                  <a:pt x="1487534" y="6858000"/>
                </a:moveTo>
                <a:lnTo>
                  <a:pt x="152400" y="6858000"/>
                </a:lnTo>
                <a:cubicBezTo>
                  <a:pt x="102136" y="6517640"/>
                  <a:pt x="192335" y="6085840"/>
                  <a:pt x="551858" y="5760720"/>
                </a:cubicBezTo>
                <a:cubicBezTo>
                  <a:pt x="1541301" y="4754880"/>
                  <a:pt x="1287301" y="3931920"/>
                  <a:pt x="998898" y="3362960"/>
                </a:cubicBezTo>
                <a:cubicBezTo>
                  <a:pt x="-85908" y="1818640"/>
                  <a:pt x="7846" y="701040"/>
                  <a:pt x="0" y="0"/>
                </a:cubicBezTo>
                <a:lnTo>
                  <a:pt x="1487534" y="0"/>
                </a:lnTo>
                <a:close/>
              </a:path>
            </a:pathLst>
          </a:custGeom>
          <a:gradFill flip="none" rotWithShape="1">
            <a:gsLst>
              <a:gs pos="0">
                <a:srgbClr val="6D4DAE"/>
              </a:gs>
              <a:gs pos="100000">
                <a:srgbClr val="412F6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图片包含 游戏机, 物体, 钟表, 伞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5" y="143724"/>
            <a:ext cx="1297117" cy="966220"/>
          </a:xfrm>
          <a:prstGeom prst="rect">
            <a:avLst/>
          </a:prstGeom>
        </p:spPr>
      </p:pic>
      <p:pic>
        <p:nvPicPr>
          <p:cNvPr id="20" name="图片 19" descr="图片包含 游戏机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98" y="4884515"/>
            <a:ext cx="1287802" cy="2254465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 rot="398206">
            <a:off x="59345" y="5181847"/>
            <a:ext cx="1345104" cy="1843584"/>
            <a:chOff x="2209795" y="-887035"/>
            <a:chExt cx="4663449" cy="6391669"/>
          </a:xfrm>
        </p:grpSpPr>
        <p:pic>
          <p:nvPicPr>
            <p:cNvPr id="22" name="图片 21" descr="图片包含 游戏机&#10;&#10;描述已自动生成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795" y="-887035"/>
              <a:ext cx="4663449" cy="6391669"/>
            </a:xfrm>
            <a:prstGeom prst="rect">
              <a:avLst/>
            </a:prstGeom>
          </p:spPr>
        </p:pic>
        <p:pic>
          <p:nvPicPr>
            <p:cNvPr id="23" name="图片 22" descr="图片包含 游戏机, 钟表&#10;&#10;描述已自动生成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230" y="2567280"/>
              <a:ext cx="1591059" cy="1581915"/>
            </a:xfrm>
            <a:prstGeom prst="rect">
              <a:avLst/>
            </a:prstGeom>
          </p:spPr>
        </p:pic>
      </p:grpSp>
      <p:pic>
        <p:nvPicPr>
          <p:cNvPr id="24" name="图片 23" descr="图片包含 游戏机, 钟表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" y="1009909"/>
            <a:ext cx="556760" cy="271242"/>
          </a:xfrm>
          <a:prstGeom prst="rect">
            <a:avLst/>
          </a:prstGeom>
        </p:spPr>
      </p:pic>
      <p:pic>
        <p:nvPicPr>
          <p:cNvPr id="25" name="图片 24" descr="卡通人物&#10;&#10;描述已自动生成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1"/>
          <a:stretch>
            <a:fillRect/>
          </a:stretch>
        </p:blipFill>
        <p:spPr>
          <a:xfrm>
            <a:off x="10956288" y="1109944"/>
            <a:ext cx="1235712" cy="1095243"/>
          </a:xfrm>
          <a:custGeom>
            <a:avLst/>
            <a:gdLst>
              <a:gd name="connsiteX0" fmla="*/ 0 w 1235712"/>
              <a:gd name="connsiteY0" fmla="*/ 0 h 1095243"/>
              <a:gd name="connsiteX1" fmla="*/ 1235712 w 1235712"/>
              <a:gd name="connsiteY1" fmla="*/ 0 h 1095243"/>
              <a:gd name="connsiteX2" fmla="*/ 1235712 w 1235712"/>
              <a:gd name="connsiteY2" fmla="*/ 1095243 h 1095243"/>
              <a:gd name="connsiteX3" fmla="*/ 0 w 1235712"/>
              <a:gd name="connsiteY3" fmla="*/ 1095243 h 109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712" h="1095243">
                <a:moveTo>
                  <a:pt x="0" y="0"/>
                </a:moveTo>
                <a:lnTo>
                  <a:pt x="1235712" y="0"/>
                </a:lnTo>
                <a:lnTo>
                  <a:pt x="1235712" y="1095243"/>
                </a:lnTo>
                <a:lnTo>
                  <a:pt x="0" y="1095243"/>
                </a:lnTo>
                <a:close/>
              </a:path>
            </a:pathLst>
          </a:custGeom>
        </p:spPr>
      </p:pic>
      <p:pic>
        <p:nvPicPr>
          <p:cNvPr id="26" name="图片 25" descr="图片包含 游戏机, 画, 食物&#10;&#10;描述已自动生成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270">
            <a:off x="17268" y="160549"/>
            <a:ext cx="595642" cy="932571"/>
          </a:xfrm>
          <a:prstGeom prst="rect">
            <a:avLst/>
          </a:prstGeom>
        </p:spPr>
      </p:pic>
      <p:sp>
        <p:nvSpPr>
          <p:cNvPr id="28" name="!!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1995080" y="1618128"/>
            <a:ext cx="6440998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29" name="!!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1502258" y="1618128"/>
            <a:ext cx="468000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333333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1.</a:t>
            </a:r>
            <a:endParaRPr lang="zh-CN" altLang="en-US" dirty="0"/>
          </a:p>
        </p:txBody>
      </p:sp>
      <p:sp>
        <p:nvSpPr>
          <p:cNvPr id="33" name="!!文本占位符 8"/>
          <p:cNvSpPr>
            <a:spLocks noGrp="1"/>
          </p:cNvSpPr>
          <p:nvPr>
            <p:ph type="body" sz="quarter" idx="35" hasCustomPrompt="1"/>
          </p:nvPr>
        </p:nvSpPr>
        <p:spPr>
          <a:xfrm>
            <a:off x="1995080" y="2528028"/>
            <a:ext cx="6440998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4" name="!!文本占位符 8"/>
          <p:cNvSpPr>
            <a:spLocks noGrp="1"/>
          </p:cNvSpPr>
          <p:nvPr>
            <p:ph type="body" sz="quarter" idx="36" hasCustomPrompt="1"/>
          </p:nvPr>
        </p:nvSpPr>
        <p:spPr>
          <a:xfrm>
            <a:off x="1502258" y="2528028"/>
            <a:ext cx="468000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333333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2.</a:t>
            </a:r>
            <a:endParaRPr lang="zh-CN" altLang="en-US" dirty="0"/>
          </a:p>
        </p:txBody>
      </p:sp>
      <p:sp>
        <p:nvSpPr>
          <p:cNvPr id="37" name="!!文本占位符 8"/>
          <p:cNvSpPr>
            <a:spLocks noGrp="1"/>
          </p:cNvSpPr>
          <p:nvPr>
            <p:ph type="body" sz="quarter" idx="38" hasCustomPrompt="1"/>
          </p:nvPr>
        </p:nvSpPr>
        <p:spPr>
          <a:xfrm>
            <a:off x="1995080" y="3437928"/>
            <a:ext cx="6440998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38" name="!!文本占位符 8"/>
          <p:cNvSpPr>
            <a:spLocks noGrp="1"/>
          </p:cNvSpPr>
          <p:nvPr>
            <p:ph type="body" sz="quarter" idx="39" hasCustomPrompt="1"/>
          </p:nvPr>
        </p:nvSpPr>
        <p:spPr>
          <a:xfrm>
            <a:off x="1502258" y="3437928"/>
            <a:ext cx="468000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333333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3.</a:t>
            </a:r>
            <a:endParaRPr lang="zh-CN" altLang="en-US" dirty="0"/>
          </a:p>
        </p:txBody>
      </p:sp>
      <p:sp>
        <p:nvSpPr>
          <p:cNvPr id="41" name="!!文本占位符 8"/>
          <p:cNvSpPr>
            <a:spLocks noGrp="1"/>
          </p:cNvSpPr>
          <p:nvPr>
            <p:ph type="body" sz="quarter" idx="41" hasCustomPrompt="1"/>
          </p:nvPr>
        </p:nvSpPr>
        <p:spPr>
          <a:xfrm>
            <a:off x="1995080" y="4347828"/>
            <a:ext cx="6440998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42" name="!!文本占位符 8"/>
          <p:cNvSpPr>
            <a:spLocks noGrp="1"/>
          </p:cNvSpPr>
          <p:nvPr>
            <p:ph type="body" sz="quarter" idx="42" hasCustomPrompt="1"/>
          </p:nvPr>
        </p:nvSpPr>
        <p:spPr>
          <a:xfrm>
            <a:off x="1502258" y="4347828"/>
            <a:ext cx="468000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333333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4.</a:t>
            </a:r>
            <a:endParaRPr lang="zh-CN" altLang="en-US" dirty="0"/>
          </a:p>
        </p:txBody>
      </p:sp>
      <p:sp>
        <p:nvSpPr>
          <p:cNvPr id="45" name="!!文本占位符 8"/>
          <p:cNvSpPr>
            <a:spLocks noGrp="1"/>
          </p:cNvSpPr>
          <p:nvPr>
            <p:ph type="body" sz="quarter" idx="44" hasCustomPrompt="1"/>
          </p:nvPr>
        </p:nvSpPr>
        <p:spPr>
          <a:xfrm>
            <a:off x="1995080" y="5257729"/>
            <a:ext cx="6440998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46" name="!!文本占位符 8"/>
          <p:cNvSpPr>
            <a:spLocks noGrp="1"/>
          </p:cNvSpPr>
          <p:nvPr>
            <p:ph type="body" sz="quarter" idx="45" hasCustomPrompt="1"/>
          </p:nvPr>
        </p:nvSpPr>
        <p:spPr>
          <a:xfrm>
            <a:off x="1502258" y="5257729"/>
            <a:ext cx="468000" cy="792000"/>
          </a:xfrm>
          <a:prstGeom prst="rect">
            <a:avLst/>
          </a:prstGeo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333333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5.</a:t>
            </a:r>
            <a:endParaRPr lang="zh-CN" altLang="en-US" dirty="0"/>
          </a:p>
        </p:txBody>
      </p:sp>
      <p:sp>
        <p:nvSpPr>
          <p:cNvPr id="50" name="!!文本占位符 8"/>
          <p:cNvSpPr>
            <a:spLocks noGrp="1"/>
          </p:cNvSpPr>
          <p:nvPr>
            <p:ph type="body" sz="quarter" idx="34" hasCustomPrompt="1"/>
          </p:nvPr>
        </p:nvSpPr>
        <p:spPr>
          <a:xfrm>
            <a:off x="8482377" y="161813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wrap="squar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答案</a:t>
            </a:r>
            <a:endParaRPr lang="zh-CN" altLang="en-US" dirty="0"/>
          </a:p>
        </p:txBody>
      </p:sp>
      <p:sp>
        <p:nvSpPr>
          <p:cNvPr id="51" name="!!文本占位符 8"/>
          <p:cNvSpPr>
            <a:spLocks noGrp="1"/>
          </p:cNvSpPr>
          <p:nvPr>
            <p:ph type="body" sz="quarter" idx="37" hasCustomPrompt="1"/>
          </p:nvPr>
        </p:nvSpPr>
        <p:spPr>
          <a:xfrm>
            <a:off x="8482377" y="252803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wrap="squar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答案</a:t>
            </a:r>
            <a:endParaRPr lang="zh-CN" altLang="en-US" dirty="0"/>
          </a:p>
        </p:txBody>
      </p:sp>
      <p:sp>
        <p:nvSpPr>
          <p:cNvPr id="52" name="!!文本占位符 8"/>
          <p:cNvSpPr>
            <a:spLocks noGrp="1"/>
          </p:cNvSpPr>
          <p:nvPr>
            <p:ph type="body" sz="quarter" idx="40" hasCustomPrompt="1"/>
          </p:nvPr>
        </p:nvSpPr>
        <p:spPr>
          <a:xfrm>
            <a:off x="8482377" y="343793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wrap="squar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答案</a:t>
            </a:r>
            <a:endParaRPr lang="zh-CN" altLang="en-US" dirty="0"/>
          </a:p>
        </p:txBody>
      </p:sp>
      <p:sp>
        <p:nvSpPr>
          <p:cNvPr id="53" name="!!文本占位符 8"/>
          <p:cNvSpPr>
            <a:spLocks noGrp="1"/>
          </p:cNvSpPr>
          <p:nvPr>
            <p:ph type="body" sz="quarter" idx="43" hasCustomPrompt="1"/>
          </p:nvPr>
        </p:nvSpPr>
        <p:spPr>
          <a:xfrm>
            <a:off x="8482377" y="434783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wrap="squar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答案</a:t>
            </a:r>
            <a:endParaRPr lang="zh-CN" altLang="en-US" dirty="0"/>
          </a:p>
        </p:txBody>
      </p:sp>
      <p:sp>
        <p:nvSpPr>
          <p:cNvPr id="54" name="!!文本占位符 8"/>
          <p:cNvSpPr>
            <a:spLocks noGrp="1"/>
          </p:cNvSpPr>
          <p:nvPr>
            <p:ph type="body" sz="quarter" idx="46" hasCustomPrompt="1"/>
          </p:nvPr>
        </p:nvSpPr>
        <p:spPr>
          <a:xfrm>
            <a:off x="8482377" y="5257729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wrap="squar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zh-CN" altLang="en-US" dirty="0"/>
              <a:t>答案</a:t>
            </a:r>
            <a:endParaRPr lang="zh-CN" altLang="en-US" dirty="0"/>
          </a:p>
        </p:txBody>
      </p:sp>
      <p:sp>
        <p:nvSpPr>
          <p:cNvPr id="30" name="矩形 29"/>
          <p:cNvSpPr/>
          <p:nvPr userDrawn="1"/>
        </p:nvSpPr>
        <p:spPr>
          <a:xfrm>
            <a:off x="1995079" y="469909"/>
            <a:ext cx="8633040" cy="667518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600" b="0" kern="1200" spc="300" baseline="0" dirty="0">
                <a:solidFill>
                  <a:srgbClr val="6D4DAE"/>
                </a:solidFill>
                <a:effectLst/>
                <a:latin typeface="+mj-lt"/>
                <a:ea typeface="+mj-ea"/>
                <a:cs typeface="+mn-cs"/>
              </a:rPr>
              <a:t>语法填空</a:t>
            </a:r>
            <a:endParaRPr lang="zh-CN" altLang="en-US" sz="3600" b="0" kern="1200" spc="300" baseline="0" dirty="0">
              <a:solidFill>
                <a:srgbClr val="6D4DAE"/>
              </a:solidFill>
              <a:effectLst/>
              <a:latin typeface="+mj-lt"/>
              <a:ea typeface="+mj-ea"/>
              <a:cs typeface="+mn-cs"/>
            </a:endParaRPr>
          </a:p>
        </p:txBody>
      </p:sp>
      <p:sp>
        <p:nvSpPr>
          <p:cNvPr id="35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1328961" y="7096984"/>
            <a:ext cx="9627327" cy="4032000"/>
          </a:xfrm>
          <a:prstGeom prst="roundRect">
            <a:avLst>
              <a:gd name="adj" fmla="val 5037"/>
            </a:avLst>
          </a:prstGeom>
          <a:solidFill>
            <a:srgbClr val="412F68">
              <a:alpha val="90000"/>
            </a:srgbClr>
          </a:solidFill>
        </p:spPr>
        <p:txBody>
          <a:bodyPr lIns="360000" tIns="360000" rIns="360000" bIns="360000" anchor="t" anchorCtr="0"/>
          <a:lstStyle>
            <a:lvl1pPr marL="45720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zh-CN" altLang="en-US" sz="28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考点</a:t>
            </a:r>
            <a:r>
              <a:rPr lang="en-US" altLang="zh-CN" dirty="0"/>
              <a:t>+</a:t>
            </a:r>
            <a:r>
              <a:rPr lang="zh-CN" altLang="en-US" dirty="0"/>
              <a:t>简析</a:t>
            </a:r>
            <a:endParaRPr lang="zh-CN" altLang="en-US" dirty="0"/>
          </a:p>
        </p:txBody>
      </p:sp>
      <p:sp>
        <p:nvSpPr>
          <p:cNvPr id="36" name="触发器"/>
          <p:cNvSpPr/>
          <p:nvPr userDrawn="1"/>
        </p:nvSpPr>
        <p:spPr>
          <a:xfrm>
            <a:off x="11152099" y="5853244"/>
            <a:ext cx="792000" cy="792000"/>
          </a:xfrm>
          <a:prstGeom prst="ellipse">
            <a:avLst/>
          </a:prstGeom>
          <a:gradFill>
            <a:gsLst>
              <a:gs pos="0">
                <a:srgbClr val="6D4DAE"/>
              </a:gs>
              <a:gs pos="100000">
                <a:srgbClr val="412F68"/>
              </a:gs>
            </a:gsLst>
            <a:lin ang="27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rgbClr val="FFF1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endParaRPr lang="zh-CN" altLang="en-US" dirty="0">
              <a:solidFill>
                <a:srgbClr val="FFF1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5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5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5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52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52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5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5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5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5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3.95833E-6 -0.66875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66875 L 3.95833E-6 -3.7037E-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ldLvl="0" animBg="1">
        <p:tmplLst>
          <p:tmpl lvl="0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0.66875 L 3.95833E-6 -3.7037E-6 " pathEditMode="relative" rAng="0" ptsTypes="AA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3519"/>
                    </p:animMotion>
                  </p:childTnLst>
                </p:cTn>
              </p:par>
            </p:tnLst>
          </p:tmpl>
        </p:tmplLst>
      </p:bldP>
      <p:bldP spid="35" grpId="1" bldLvl="0" animBg="1">
        <p:tmplLst>
          <p:tmpl lvl="0">
            <p:tnLst>
              <p:par>
                <p:cTn presetID="64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3.95833E-6 -3.7037E-6 L 3.95833E-6 -0.66875 " pathEditMode="relative" rAng="0" ptsTypes="AA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33449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5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.jpe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.jpeg"/><Relationship Id="rId10" Type="http://schemas.openxmlformats.org/officeDocument/2006/relationships/tags" Target="../tags/tag15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jpe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5.xml"/><Relationship Id="rId10" Type="http://schemas.openxmlformats.org/officeDocument/2006/relationships/image" Target="../media/image10.jpe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6" Type="http://schemas.openxmlformats.org/officeDocument/2006/relationships/image" Target="../media/image1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12509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73505" y="112395"/>
            <a:ext cx="649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四、非谓语动词作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宾语补足语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(OC)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3505" y="5147310"/>
            <a:ext cx="107308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The teacher caught two students ________(cheat) in the final exam.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 found the window ______(break).</a:t>
            </a:r>
            <a:endParaRPr lang="en-US" altLang="zh-CN" sz="2800"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891655" y="5287010"/>
            <a:ext cx="1526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cheating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0950" y="748030"/>
            <a:ext cx="8135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/>
              <a:t>3. </a:t>
            </a:r>
            <a:r>
              <a:rPr lang="zh-CN" altLang="en-US" sz="2400"/>
              <a:t>使役动词＋宾语＋宾补</a:t>
            </a: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______, ______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</p:txBody>
      </p:sp>
      <p:sp>
        <p:nvSpPr>
          <p:cNvPr id="23" name="文本框 22"/>
          <p:cNvSpPr txBox="1"/>
          <p:nvPr/>
        </p:nvSpPr>
        <p:spPr>
          <a:xfrm>
            <a:off x="1536065" y="1395730"/>
            <a:ext cx="3023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  <a:cs typeface="+mn-lt"/>
                <a:sym typeface="+mn-ea"/>
              </a:rPr>
              <a:t>have, </a:t>
            </a:r>
            <a:r>
              <a:rPr lang="en-US" altLang="zh-CN" sz="2400" b="1">
                <a:solidFill>
                  <a:srgbClr val="7030A0"/>
                </a:solidFill>
                <a:cs typeface="+mn-lt"/>
              </a:rPr>
              <a:t>make, let, </a:t>
            </a:r>
            <a:r>
              <a:rPr lang="en-US" altLang="zh-CN" sz="2400" b="1">
                <a:solidFill>
                  <a:srgbClr val="C00000"/>
                </a:solidFill>
                <a:cs typeface="+mn-lt"/>
              </a:rPr>
              <a:t>get</a:t>
            </a:r>
            <a:endParaRPr lang="en-US" altLang="zh-CN" sz="2400" b="1">
              <a:solidFill>
                <a:srgbClr val="C00000"/>
              </a:solidFill>
              <a:cs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63820" y="935355"/>
            <a:ext cx="1864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do         done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6065" y="1743710"/>
            <a:ext cx="9545955" cy="1703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Please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have</a:t>
            </a:r>
            <a:r>
              <a:rPr lang="en-US" altLang="zh-CN" sz="2800">
                <a:cs typeface="+mn-lt"/>
              </a:rPr>
              <a:t> him _____(call) me back.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She finally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got</a:t>
            </a:r>
            <a:r>
              <a:rPr lang="en-US" altLang="zh-CN" sz="2800">
                <a:cs typeface="+mn-lt"/>
              </a:rPr>
              <a:t> her computer ________(repair).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She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got</a:t>
            </a:r>
            <a:r>
              <a:rPr lang="en-US" altLang="zh-CN" sz="2800">
                <a:cs typeface="+mn-lt"/>
              </a:rPr>
              <a:t> me _______(wash) the dishes.</a:t>
            </a:r>
            <a:endParaRPr lang="en-US" altLang="zh-CN" sz="2800">
              <a:cs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7875" y="1878330"/>
            <a:ext cx="97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cs typeface="+mn-lt"/>
              </a:rPr>
              <a:t>call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34455" y="2526665"/>
            <a:ext cx="1526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repaired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78025" y="3802380"/>
            <a:ext cx="5502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特殊：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get sb. </a:t>
            </a:r>
            <a:r>
              <a:rPr lang="en-US" altLang="zh-CN" sz="2400" b="1" u="sng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to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do sth. 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让某人做某事</a:t>
            </a:r>
            <a:endParaRPr lang="zh-CN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99535" y="3168015"/>
            <a:ext cx="144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wash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73505" y="4241165"/>
            <a:ext cx="7927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/>
              <a:t>4. </a:t>
            </a:r>
            <a:r>
              <a:rPr lang="zh-CN" altLang="en-US" sz="2400"/>
              <a:t>发现类动词</a:t>
            </a:r>
            <a:r>
              <a:rPr lang="en-US" altLang="zh-CN" sz="2400"/>
              <a:t>/leave/keep</a:t>
            </a:r>
            <a:r>
              <a:rPr lang="zh-CN" altLang="en-US" sz="2400"/>
              <a:t>＋宾语＋宾补</a:t>
            </a: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______, ______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</p:txBody>
      </p:sp>
      <p:sp>
        <p:nvSpPr>
          <p:cNvPr id="26" name="文本框 25"/>
          <p:cNvSpPr txBox="1"/>
          <p:nvPr/>
        </p:nvSpPr>
        <p:spPr>
          <a:xfrm>
            <a:off x="1670685" y="4826635"/>
            <a:ext cx="1625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  <a:cs typeface="+mn-lt"/>
                <a:sym typeface="+mn-ea"/>
              </a:rPr>
              <a:t>find, catch</a:t>
            </a:r>
            <a:endParaRPr lang="en-US" altLang="zh-CN" sz="2400" b="1">
              <a:solidFill>
                <a:srgbClr val="C00000"/>
              </a:solidFill>
              <a:cs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91655" y="4436745"/>
            <a:ext cx="2303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doing     done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86960" y="6009005"/>
            <a:ext cx="144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broken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pic>
        <p:nvPicPr>
          <p:cNvPr id="29" name="图片 28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4575" y="1724025"/>
            <a:ext cx="3439795" cy="232283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0" grpId="1"/>
      <p:bldP spid="11" grpId="0"/>
      <p:bldP spid="11" grpId="1"/>
      <p:bldP spid="12" grpId="0"/>
      <p:bldP spid="12" grpId="1"/>
      <p:bldP spid="15" grpId="0"/>
      <p:bldP spid="15" grpId="1"/>
      <p:bldP spid="23" grpId="0"/>
      <p:bldP spid="23" grpId="1"/>
      <p:bldP spid="24" grpId="0"/>
      <p:bldP spid="24" grpId="1"/>
      <p:bldP spid="14" grpId="0"/>
      <p:bldP spid="14" grpId="1"/>
      <p:bldP spid="25" grpId="0"/>
      <p:bldP spid="25" grpId="1"/>
      <p:bldP spid="26" grpId="0"/>
      <p:bldP spid="26" grpId="1"/>
      <p:bldP spid="9" grpId="0"/>
      <p:bldP spid="9" grpId="1"/>
      <p:bldP spid="22" grpId="0"/>
      <p:bldP spid="22" grpId="1"/>
      <p:bldP spid="28" grpId="0"/>
      <p:bldP spid="28" grpId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15836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73505" y="112395"/>
            <a:ext cx="649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四、非谓语动词作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宾语补足语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(OC)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40180" y="930910"/>
            <a:ext cx="3313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5. with</a:t>
            </a:r>
            <a:r>
              <a:rPr lang="zh-CN" altLang="en-US" sz="2800"/>
              <a:t>的复合结构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1583690" y="1749425"/>
            <a:ext cx="8746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with+</a:t>
            </a:r>
            <a:r>
              <a:rPr lang="zh-CN" altLang="en-US" sz="2800"/>
              <a:t>宾语</a:t>
            </a:r>
            <a:r>
              <a:rPr lang="en-US" altLang="zh-CN" sz="2800"/>
              <a:t>+</a:t>
            </a:r>
            <a:r>
              <a:rPr lang="zh-CN" altLang="en-US" sz="2800"/>
              <a:t>宾补（</a:t>
            </a:r>
            <a:r>
              <a:rPr lang="en-US" altLang="zh-CN" sz="2800"/>
              <a:t>______, ______, ______</a:t>
            </a:r>
            <a:r>
              <a:rPr lang="zh-CN" altLang="en-US" sz="2800"/>
              <a:t>）</a:t>
            </a:r>
            <a:endParaRPr lang="zh-CN" altLang="en-US" sz="2800"/>
          </a:p>
        </p:txBody>
      </p:sp>
      <p:sp>
        <p:nvSpPr>
          <p:cNvPr id="11" name="文本框 10"/>
          <p:cNvSpPr txBox="1"/>
          <p:nvPr/>
        </p:nvSpPr>
        <p:spPr>
          <a:xfrm>
            <a:off x="1440180" y="2372360"/>
            <a:ext cx="107518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The park looks lively with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children</a:t>
            </a:r>
            <a:r>
              <a:rPr lang="en-US" altLang="zh-CN" sz="2800">
                <a:cs typeface="+mn-lt"/>
              </a:rPr>
              <a:t> _______(run) and _______(laugh).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With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the problem</a:t>
            </a:r>
            <a:r>
              <a:rPr lang="en-US" altLang="zh-CN" sz="2800">
                <a:cs typeface="+mn-lt"/>
              </a:rPr>
              <a:t> ______(solve), everyone felt a sense of relief.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With so much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work</a:t>
            </a:r>
            <a:r>
              <a:rPr lang="en-US" altLang="zh-CN" sz="2800">
                <a:cs typeface="+mn-lt"/>
              </a:rPr>
              <a:t> ________(finish), I can’t go out with you tonight.</a:t>
            </a:r>
            <a:endParaRPr lang="en-US" altLang="zh-CN" sz="2800">
              <a:cs typeface="+mn-lt"/>
            </a:endParaRPr>
          </a:p>
        </p:txBody>
      </p:sp>
      <p:pic>
        <p:nvPicPr>
          <p:cNvPr id="90123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7265" y="4503420"/>
            <a:ext cx="2719070" cy="2354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4444365" y="1749425"/>
            <a:ext cx="3583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doing      done      to do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89445" y="2553970"/>
            <a:ext cx="2088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running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77400" y="2553970"/>
            <a:ext cx="2091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laughing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53610" y="3168015"/>
            <a:ext cx="1308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solved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39995" y="3773805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finish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9" grpId="0"/>
      <p:bldP spid="9" grpId="1"/>
      <p:bldP spid="10" grpId="0"/>
      <p:bldP spid="10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244475" y="97155"/>
            <a:ext cx="4796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五、非谓语动词作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定语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(Attr.)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620" y="812800"/>
            <a:ext cx="113315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/>
              <a:t>1. </a:t>
            </a:r>
            <a:r>
              <a:rPr lang="zh-CN" altLang="en-US" sz="2400"/>
              <a:t>现在分词作定语：表示</a:t>
            </a:r>
            <a:r>
              <a:rPr lang="en-US" altLang="zh-CN" sz="2400"/>
              <a:t>_________</a:t>
            </a:r>
            <a:r>
              <a:rPr lang="zh-CN" altLang="en-US" sz="2400"/>
              <a:t>。其中</a:t>
            </a:r>
            <a:r>
              <a:rPr lang="en-US" altLang="zh-CN" sz="2400"/>
              <a:t>doing</a:t>
            </a:r>
            <a:r>
              <a:rPr lang="zh-CN" altLang="en-US" sz="2400"/>
              <a:t>表示</a:t>
            </a:r>
            <a:r>
              <a:rPr lang="en-US" altLang="zh-CN" sz="2400"/>
              <a:t>______,being done</a:t>
            </a:r>
            <a:r>
              <a:rPr lang="zh-CN" altLang="en-US" sz="2400"/>
              <a:t>表示</a:t>
            </a:r>
            <a:r>
              <a:rPr lang="en-US" altLang="zh-CN" sz="2400"/>
              <a:t>_______</a:t>
            </a:r>
            <a:r>
              <a:rPr lang="zh-CN" altLang="en-US" sz="2400"/>
              <a:t>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sz="2400"/>
              <a:t>2. </a:t>
            </a:r>
            <a:r>
              <a:rPr lang="zh-CN" altLang="en-US" sz="2400"/>
              <a:t>过去分词作定语：表示</a:t>
            </a:r>
            <a:r>
              <a:rPr lang="en-US" altLang="zh-CN" sz="2400"/>
              <a:t>______________</a:t>
            </a:r>
            <a:r>
              <a:rPr lang="zh-CN" altLang="en-US" sz="2400"/>
              <a:t>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3. </a:t>
            </a:r>
            <a:r>
              <a:rPr lang="zh-CN" altLang="en-US" sz="2400"/>
              <a:t>不定式作定语：表示</a:t>
            </a:r>
            <a:r>
              <a:rPr lang="en-US" altLang="zh-CN" sz="2400"/>
              <a:t>______</a:t>
            </a:r>
            <a:r>
              <a:rPr lang="zh-CN" altLang="en-US" sz="2400"/>
              <a:t>。其中</a:t>
            </a:r>
            <a:r>
              <a:rPr lang="en-US" altLang="zh-CN" sz="2400"/>
              <a:t>______</a:t>
            </a:r>
            <a:r>
              <a:rPr lang="zh-CN" altLang="en-US" sz="2400"/>
              <a:t>表示主动，</a:t>
            </a:r>
            <a:r>
              <a:rPr lang="en-US" altLang="zh-CN" sz="2400"/>
              <a:t>__________</a:t>
            </a:r>
            <a:r>
              <a:rPr lang="zh-CN" altLang="en-US" sz="2400"/>
              <a:t>表示被动。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3588385" y="956310"/>
            <a:ext cx="1452880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正在进行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83470" y="95631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被动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39610" y="956310"/>
            <a:ext cx="1186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主动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50590" y="1522730"/>
            <a:ext cx="2372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已完成和被动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83255" y="2011680"/>
            <a:ext cx="992505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将来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40325" y="2075180"/>
            <a:ext cx="932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to do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62520" y="2075180"/>
            <a:ext cx="1771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to be done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6265" y="2535555"/>
            <a:ext cx="97116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/>
              <a:t>e.g. The girl ________(stand) there is my sister.    </a:t>
            </a:r>
            <a:r>
              <a:rPr lang="zh-CN" altLang="en-US" sz="2400" u="sng">
                <a:solidFill>
                  <a:schemeClr val="tx1"/>
                </a:solidFill>
              </a:rPr>
              <a:t>正站在</a:t>
            </a:r>
            <a:r>
              <a:rPr lang="zh-CN" altLang="en-US" sz="2400"/>
              <a:t>那的女孩是我姐姐。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e.g. The problem __________________(discuss) at the meeting is important.</a:t>
            </a:r>
            <a:endParaRPr lang="en-US" altLang="zh-CN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      </a:t>
            </a:r>
            <a:r>
              <a:rPr lang="zh-CN" altLang="en-US" sz="2400"/>
              <a:t>会上</a:t>
            </a:r>
            <a:r>
              <a:rPr lang="zh-CN" altLang="en-US" sz="2400" u="sng">
                <a:solidFill>
                  <a:schemeClr val="tx1"/>
                </a:solidFill>
              </a:rPr>
              <a:t>正在讨论</a:t>
            </a:r>
            <a:r>
              <a:rPr lang="zh-CN" altLang="en-US" sz="2400"/>
              <a:t>的这个问题很重要。</a:t>
            </a:r>
            <a:endParaRPr lang="en-US" altLang="zh-CN" sz="2400"/>
          </a:p>
        </p:txBody>
      </p:sp>
      <p:sp>
        <p:nvSpPr>
          <p:cNvPr id="34" name="文本框 33"/>
          <p:cNvSpPr txBox="1"/>
          <p:nvPr/>
        </p:nvSpPr>
        <p:spPr>
          <a:xfrm>
            <a:off x="1910080" y="4208780"/>
            <a:ext cx="10140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>
                <a:sym typeface="+mn-ea"/>
              </a:rPr>
              <a:t>e.g. The problem __________________(discuss) at the meeting is important.</a:t>
            </a:r>
            <a:endParaRPr lang="en-US" altLang="zh-CN" sz="24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>
                <a:sym typeface="+mn-ea"/>
              </a:rPr>
              <a:t>       </a:t>
            </a:r>
            <a:r>
              <a:rPr lang="zh-CN" altLang="en-US" sz="2400">
                <a:sym typeface="+mn-ea"/>
              </a:rPr>
              <a:t>会上</a:t>
            </a:r>
            <a:r>
              <a:rPr lang="zh-CN" altLang="en-US" sz="2400" u="sng">
                <a:solidFill>
                  <a:schemeClr val="tx1"/>
                </a:solidFill>
                <a:sym typeface="+mn-ea"/>
              </a:rPr>
              <a:t>讨论过</a:t>
            </a:r>
            <a:r>
              <a:rPr lang="zh-CN" altLang="en-US" sz="2400">
                <a:sym typeface="+mn-ea"/>
              </a:rPr>
              <a:t>的这个问题很重要。</a:t>
            </a:r>
            <a:endParaRPr lang="zh-CN" altLang="en-US" sz="2400"/>
          </a:p>
        </p:txBody>
      </p:sp>
      <p:sp>
        <p:nvSpPr>
          <p:cNvPr id="35" name="文本框 34"/>
          <p:cNvSpPr txBox="1"/>
          <p:nvPr/>
        </p:nvSpPr>
        <p:spPr>
          <a:xfrm>
            <a:off x="2370455" y="5330190"/>
            <a:ext cx="9821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>
                <a:sym typeface="+mn-ea"/>
              </a:rPr>
              <a:t>e.g. The problem __________________(discuss) at the meeting is important.</a:t>
            </a:r>
            <a:endParaRPr lang="en-US" altLang="zh-CN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>
                <a:sym typeface="+mn-ea"/>
              </a:rPr>
              <a:t>           </a:t>
            </a:r>
            <a:r>
              <a:rPr lang="zh-CN" altLang="en-US" sz="2400">
                <a:sym typeface="+mn-ea"/>
              </a:rPr>
              <a:t>会上</a:t>
            </a:r>
            <a:r>
              <a:rPr lang="zh-CN" altLang="en-US" sz="2400" u="sng">
                <a:solidFill>
                  <a:schemeClr val="tx1"/>
                </a:solidFill>
                <a:sym typeface="+mn-ea"/>
              </a:rPr>
              <a:t>要讨论</a:t>
            </a:r>
            <a:r>
              <a:rPr lang="zh-CN" altLang="en-US" sz="2400">
                <a:sym typeface="+mn-ea"/>
              </a:rPr>
              <a:t>的这个问题很重要。</a:t>
            </a:r>
            <a:endParaRPr lang="zh-CN" altLang="en-US" sz="2400"/>
          </a:p>
        </p:txBody>
      </p:sp>
      <p:sp>
        <p:nvSpPr>
          <p:cNvPr id="36" name="文本框 35"/>
          <p:cNvSpPr txBox="1"/>
          <p:nvPr/>
        </p:nvSpPr>
        <p:spPr>
          <a:xfrm>
            <a:off x="2167890" y="2662555"/>
            <a:ext cx="1282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standing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973705" y="3205480"/>
            <a:ext cx="2293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being discussed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450080" y="4335780"/>
            <a:ext cx="1690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discussed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818380" y="5466080"/>
            <a:ext cx="2644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to be discussed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/>
      <p:bldP spid="5" grpId="1"/>
      <p:bldP spid="8" grpId="0"/>
      <p:bldP spid="8" grpId="1"/>
      <p:bldP spid="6" grpId="0"/>
      <p:bldP spid="6" grpId="1"/>
      <p:bldP spid="10" grpId="0"/>
      <p:bldP spid="10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3" grpId="1"/>
      <p:bldP spid="34" grpId="1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475" y="97155"/>
            <a:ext cx="4796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五、非谓语动词作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定语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(Attr.)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59435" y="1054100"/>
            <a:ext cx="6046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注意：须用</a:t>
            </a:r>
            <a:r>
              <a:rPr lang="en-US" altLang="zh-CN" sz="2400"/>
              <a:t>to do </a:t>
            </a:r>
            <a:r>
              <a:rPr lang="zh-CN" altLang="en-US" sz="2400"/>
              <a:t>作定语的两种情况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559435" y="1746885"/>
            <a:ext cx="10742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①在序数词、形容词最高级、</a:t>
            </a:r>
            <a:r>
              <a:rPr lang="en-US" altLang="zh-CN" sz="2400"/>
              <a:t>the last, the only</a:t>
            </a:r>
            <a:r>
              <a:rPr lang="zh-CN" altLang="en-US" sz="2400"/>
              <a:t>等后或被这些词语修饰的名词或代词后面。</a:t>
            </a:r>
            <a:endParaRPr lang="en-US" altLang="zh-CN" sz="2400"/>
          </a:p>
        </p:txBody>
      </p:sp>
      <p:sp>
        <p:nvSpPr>
          <p:cNvPr id="13" name="文本框 12"/>
          <p:cNvSpPr txBox="1"/>
          <p:nvPr/>
        </p:nvSpPr>
        <p:spPr>
          <a:xfrm>
            <a:off x="559435" y="2752090"/>
            <a:ext cx="108210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e.g. Liu Yang is </a:t>
            </a:r>
            <a:r>
              <a:rPr lang="en-US" altLang="zh-CN" sz="2400">
                <a:solidFill>
                  <a:srgbClr val="0070C0"/>
                </a:solidFill>
              </a:rPr>
              <a:t>the first </a:t>
            </a:r>
            <a:r>
              <a:rPr lang="en-US" altLang="zh-CN" sz="2400"/>
              <a:t>Chinese woman astronaut ________(enter) the space.</a:t>
            </a:r>
            <a:endParaRPr lang="en-US" altLang="zh-CN" sz="2400"/>
          </a:p>
          <a:p>
            <a:r>
              <a:rPr lang="en-US" altLang="zh-CN" sz="2400"/>
              <a:t>e.g. He is </a:t>
            </a:r>
            <a:r>
              <a:rPr lang="en-US" altLang="zh-CN" sz="2400">
                <a:solidFill>
                  <a:srgbClr val="0070C0"/>
                </a:solidFill>
              </a:rPr>
              <a:t>the best </a:t>
            </a:r>
            <a:r>
              <a:rPr lang="en-US" altLang="zh-CN" sz="2400"/>
              <a:t>_________(do) the job.</a:t>
            </a:r>
            <a:endParaRPr lang="en-US" altLang="zh-CN" sz="2400"/>
          </a:p>
          <a:p>
            <a:r>
              <a:rPr lang="en-US" altLang="zh-CN" sz="2400"/>
              <a:t>e.g. She was </a:t>
            </a:r>
            <a:r>
              <a:rPr lang="en-US" altLang="zh-CN" sz="2400">
                <a:solidFill>
                  <a:srgbClr val="0070C0"/>
                </a:solidFill>
              </a:rPr>
              <a:t>the last</a:t>
            </a:r>
            <a:r>
              <a:rPr lang="en-US" altLang="zh-CN" sz="2400"/>
              <a:t> person ___________(leave) the office.</a:t>
            </a:r>
            <a:endParaRPr lang="en-US" altLang="zh-CN" sz="2400"/>
          </a:p>
        </p:txBody>
      </p:sp>
      <p:sp>
        <p:nvSpPr>
          <p:cNvPr id="15" name="文本框 14"/>
          <p:cNvSpPr txBox="1"/>
          <p:nvPr/>
        </p:nvSpPr>
        <p:spPr>
          <a:xfrm>
            <a:off x="1920240" y="4291330"/>
            <a:ext cx="7396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②在抽象名词后，如</a:t>
            </a:r>
            <a:r>
              <a:rPr lang="en-US" altLang="zh-CN" sz="2400"/>
              <a:t>ability, chance, plan, way</a:t>
            </a:r>
            <a:r>
              <a:rPr lang="zh-CN" altLang="en-US" sz="2400"/>
              <a:t>等。</a:t>
            </a:r>
            <a:r>
              <a:rPr lang="en-US" altLang="zh-CN" sz="2400"/>
              <a:t> </a:t>
            </a:r>
            <a:endParaRPr lang="en-US" altLang="zh-CN" sz="2400"/>
          </a:p>
        </p:txBody>
      </p:sp>
      <p:sp>
        <p:nvSpPr>
          <p:cNvPr id="16" name="文本框 15"/>
          <p:cNvSpPr txBox="1"/>
          <p:nvPr/>
        </p:nvSpPr>
        <p:spPr>
          <a:xfrm>
            <a:off x="3029585" y="5092065"/>
            <a:ext cx="3467100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出国学习的机会</a:t>
            </a:r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6331585" y="5092065"/>
            <a:ext cx="4652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 chance </a:t>
            </a:r>
            <a:r>
              <a:rPr lang="en-US" altLang="zh-CN" sz="2400">
                <a:solidFill>
                  <a:srgbClr val="FF0000"/>
                </a:solidFill>
              </a:rPr>
              <a:t>to study</a:t>
            </a:r>
            <a:r>
              <a:rPr lang="en-US" altLang="zh-CN" sz="2400"/>
              <a:t> abroad</a:t>
            </a:r>
            <a:endParaRPr lang="en-US" altLang="zh-CN" sz="2400"/>
          </a:p>
        </p:txBody>
      </p:sp>
      <p:sp>
        <p:nvSpPr>
          <p:cNvPr id="18" name="文本框 17"/>
          <p:cNvSpPr txBox="1"/>
          <p:nvPr/>
        </p:nvSpPr>
        <p:spPr>
          <a:xfrm>
            <a:off x="6868795" y="2743835"/>
            <a:ext cx="1415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to enter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29585" y="3121660"/>
            <a:ext cx="1415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to do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79900" y="3490595"/>
            <a:ext cx="141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to leave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/>
      <p:bldP spid="17" grpId="1"/>
      <p:bldP spid="9" grpId="0"/>
      <p:bldP spid="9" grpId="1"/>
      <p:bldP spid="11" grpId="0"/>
      <p:bldP spid="11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15836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73505" y="112395"/>
            <a:ext cx="649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六、非谓语动词作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状语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(Adv.)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753870" y="1458595"/>
            <a:ext cx="6660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0070C0"/>
                </a:solidFill>
              </a:rPr>
              <a:t>Walking</a:t>
            </a:r>
            <a:r>
              <a:rPr lang="en-US" altLang="zh-CN" sz="2400"/>
              <a:t> in the street, </a:t>
            </a:r>
            <a:r>
              <a:rPr lang="en-US" altLang="zh-CN" sz="2400">
                <a:solidFill>
                  <a:srgbClr val="FF0000"/>
                </a:solidFill>
              </a:rPr>
              <a:t>a car</a:t>
            </a:r>
            <a:r>
              <a:rPr lang="en-US" altLang="zh-CN" sz="2400"/>
              <a:t> knocked the boy down.</a:t>
            </a:r>
            <a:endParaRPr lang="en-US" altLang="zh-CN" sz="240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765935" y="2045335"/>
            <a:ext cx="8569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Walking</a:t>
            </a:r>
            <a:r>
              <a:rPr lang="en-US" altLang="zh-CN" sz="2400"/>
              <a:t> in the street, </a:t>
            </a:r>
            <a:r>
              <a:rPr lang="en-US" altLang="zh-CN" sz="2400">
                <a:solidFill>
                  <a:srgbClr val="FF0000"/>
                </a:solidFill>
              </a:rPr>
              <a:t>the boy</a:t>
            </a:r>
            <a:r>
              <a:rPr lang="en-US" altLang="zh-CN" sz="2400"/>
              <a:t> was knocked down by a car.</a:t>
            </a:r>
            <a:endParaRPr lang="en-US" altLang="zh-CN" sz="240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73505" y="871855"/>
            <a:ext cx="6913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非谓语动词的逻辑主语必须与句子的主语一致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00505" y="2576830"/>
            <a:ext cx="6913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</a:t>
            </a:r>
            <a:r>
              <a:rPr lang="zh-CN" altLang="en-US" sz="2400"/>
              <a:t>可表示时间、原因、条件、伴随、目的、结果</a:t>
            </a:r>
            <a:endParaRPr lang="zh-CN" altLang="en-US" sz="2400"/>
          </a:p>
        </p:txBody>
      </p:sp>
      <p:graphicFrame>
        <p:nvGraphicFramePr>
          <p:cNvPr id="8" name="表格 7"/>
          <p:cNvGraphicFramePr/>
          <p:nvPr/>
        </p:nvGraphicFramePr>
        <p:xfrm>
          <a:off x="1946275" y="3276600"/>
          <a:ext cx="784923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40"/>
                <a:gridCol w="4339590"/>
                <a:gridCol w="249110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两个动作同时或无明显时间差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强调动作先发生</a:t>
                      </a: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主动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doing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having done</a:t>
                      </a:r>
                      <a:endParaRPr lang="en-US" altLang="zh-CN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被动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done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having been done</a:t>
                      </a:r>
                      <a:endParaRPr lang="en-US" altLang="zh-CN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840230" y="4887595"/>
            <a:ext cx="94354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e.g. She sat by the window _________(read) a novel.</a:t>
            </a:r>
            <a:endParaRPr lang="en-US" altLang="zh-CN" sz="2400"/>
          </a:p>
          <a:p>
            <a:r>
              <a:rPr lang="en-US" altLang="zh-CN" sz="2400"/>
              <a:t>e.g. _____________(finish) her homework, she went out to play.</a:t>
            </a:r>
            <a:endParaRPr lang="en-US" altLang="zh-CN" sz="2400"/>
          </a:p>
          <a:p>
            <a:r>
              <a:rPr lang="en-US" altLang="zh-CN" sz="2400"/>
              <a:t>e.g. _________(give) enough time, the team will complete the task.</a:t>
            </a:r>
            <a:endParaRPr lang="en-US" altLang="zh-CN" sz="2400"/>
          </a:p>
          <a:p>
            <a:r>
              <a:rPr lang="en-US" altLang="zh-CN" sz="2400"/>
              <a:t>e.g. __________________(praise) by the teacher, the boy studied harder.</a:t>
            </a:r>
            <a:endParaRPr lang="en-US" altLang="zh-CN" sz="2400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500505" y="3218815"/>
            <a:ext cx="482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</a:t>
            </a:r>
            <a:endParaRPr lang="en-US" altLang="zh-CN" sz="2400"/>
          </a:p>
        </p:txBody>
      </p:sp>
      <p:sp>
        <p:nvSpPr>
          <p:cNvPr id="15" name="文本框 14"/>
          <p:cNvSpPr txBox="1"/>
          <p:nvPr/>
        </p:nvSpPr>
        <p:spPr>
          <a:xfrm>
            <a:off x="5290185" y="4887595"/>
            <a:ext cx="1330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reading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374265" y="5252720"/>
            <a:ext cx="2449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Having finished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54605" y="5628005"/>
            <a:ext cx="1330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Given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47290" y="6005830"/>
            <a:ext cx="275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Having been praised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522335" y="4887595"/>
            <a:ext cx="1483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</a:rPr>
              <a:t>伴随状语</a:t>
            </a:r>
            <a:endParaRPr lang="zh-CN" altLang="en-US" sz="240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06330" y="5169535"/>
            <a:ext cx="1637030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7030A0"/>
                </a:solidFill>
              </a:rPr>
              <a:t>时间状语</a:t>
            </a:r>
            <a:endParaRPr lang="zh-CN" altLang="en-US" sz="2400">
              <a:solidFill>
                <a:srgbClr val="7030A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335260" y="5613400"/>
            <a:ext cx="1483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</a:rPr>
              <a:t>条件状语</a:t>
            </a:r>
            <a:endParaRPr lang="zh-CN" altLang="en-US" sz="2400">
              <a:solidFill>
                <a:srgbClr val="7030A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465435" y="6397625"/>
            <a:ext cx="1483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7030A0"/>
                </a:solidFill>
              </a:rPr>
              <a:t>原因状语</a:t>
            </a:r>
            <a:endParaRPr lang="zh-CN" altLang="en-US" sz="2400">
              <a:solidFill>
                <a:srgbClr val="7030A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46220" y="1138555"/>
            <a:ext cx="777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solidFill>
                  <a:srgbClr val="FF0000"/>
                </a:solidFill>
              </a:rPr>
              <a:t>×</a:t>
            </a:r>
            <a:endParaRPr lang="zh-CN" altLang="en-US" sz="720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823460" y="3797300"/>
            <a:ext cx="812800" cy="3302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601585" y="3797300"/>
            <a:ext cx="1931035" cy="3302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823460" y="4281805"/>
            <a:ext cx="812800" cy="3302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365365" y="4242435"/>
            <a:ext cx="2430780" cy="3302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5" grpId="0"/>
      <p:bldP spid="5" grpId="1"/>
      <p:bldP spid="6" grpId="0"/>
      <p:bldP spid="6" grpId="1"/>
      <p:bldP spid="7" grpId="0"/>
      <p:bldP spid="7" grpId="1"/>
      <p:bldP spid="13" grpId="0"/>
      <p:bldP spid="28" grpId="0" animBg="1"/>
      <p:bldP spid="29" grpId="0" animBg="1"/>
      <p:bldP spid="30" grpId="0" animBg="1"/>
      <p:bldP spid="31" grpId="0" animBg="1"/>
      <p:bldP spid="13" grpId="1"/>
      <p:bldP spid="28" grpId="1" animBg="1"/>
      <p:bldP spid="29" grpId="1" animBg="1"/>
      <p:bldP spid="30" grpId="1" animBg="1"/>
      <p:bldP spid="31" grpId="1" animBg="1"/>
      <p:bldP spid="28" grpId="2" animBg="1"/>
      <p:bldP spid="29" grpId="2" animBg="1"/>
      <p:bldP spid="30" grpId="2" animBg="1"/>
      <p:bldP spid="31" grpId="2" animBg="1"/>
      <p:bldP spid="12" grpId="0"/>
      <p:bldP spid="12" grpId="1"/>
      <p:bldP spid="15" grpId="0"/>
      <p:bldP spid="15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15836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373505" y="112395"/>
            <a:ext cx="649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六、非谓语动词作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状语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(Adv.)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3505" y="739140"/>
            <a:ext cx="10639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注意：部分</a:t>
            </a:r>
            <a:r>
              <a:rPr lang="en-US" altLang="zh-CN" sz="2400"/>
              <a:t>done </a:t>
            </a:r>
            <a:r>
              <a:rPr lang="zh-CN" altLang="en-US" sz="2400"/>
              <a:t>作状语不表示被动，而表示一种状态，如</a:t>
            </a:r>
            <a:r>
              <a:rPr lang="en-US" altLang="zh-CN" sz="2400">
                <a:sym typeface="+mn-ea"/>
              </a:rPr>
              <a:t>seated, </a:t>
            </a:r>
            <a:r>
              <a:rPr lang="en-US" altLang="zh-CN" sz="2400"/>
              <a:t>hidden, </a:t>
            </a:r>
            <a:r>
              <a:rPr lang="en-US" altLang="zh-CN" sz="2400">
                <a:sym typeface="+mn-ea"/>
              </a:rPr>
              <a:t>located, </a:t>
            </a:r>
            <a:r>
              <a:rPr lang="en-US" altLang="zh-CN" sz="2400"/>
              <a:t>dressed in, faced with,, lost/absorbed/buried in( </a:t>
            </a:r>
            <a:r>
              <a:rPr lang="zh-CN" altLang="en-US" sz="2400"/>
              <a:t>沉溺于</a:t>
            </a:r>
            <a:r>
              <a:rPr lang="en-US" altLang="zh-CN" sz="2400"/>
              <a:t>)</a:t>
            </a:r>
            <a:endParaRPr lang="en-US" altLang="zh-CN" sz="2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489075" y="1673860"/>
            <a:ext cx="9714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e.g. __________(absorb) in painting, John didn’t notice evening approaching.</a:t>
            </a:r>
            <a:endParaRPr lang="en-US" altLang="zh-CN" sz="2400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29790" y="1673860"/>
            <a:ext cx="1685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Absorbed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489075" y="2239010"/>
            <a:ext cx="8316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to do</a:t>
            </a:r>
            <a:r>
              <a:rPr lang="zh-CN" altLang="en-US" sz="2400"/>
              <a:t>作结果状语表示出乎意料、令人不快的结果</a:t>
            </a:r>
            <a:endParaRPr lang="zh-CN" altLang="en-US" sz="2400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824990" y="2699385"/>
            <a:ext cx="5134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only to do sth.    </a:t>
            </a:r>
            <a:r>
              <a:rPr lang="zh-CN" altLang="en-US" sz="2400">
                <a:solidFill>
                  <a:srgbClr val="FF0000"/>
                </a:solidFill>
              </a:rPr>
              <a:t>结果却做某事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583690" y="3227705"/>
            <a:ext cx="8316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5. to do</a:t>
            </a:r>
            <a:r>
              <a:rPr lang="zh-CN" altLang="en-US" sz="2400"/>
              <a:t>可跟在表示情感、难易程度的形容词后面作原因状语</a:t>
            </a:r>
            <a:endParaRPr lang="zh-CN" altLang="en-US" sz="2400"/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583690" y="3859530"/>
            <a:ext cx="9714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e.g. I’m </a:t>
            </a:r>
            <a:r>
              <a:rPr lang="en-US" altLang="zh-CN" sz="2400">
                <a:solidFill>
                  <a:srgbClr val="0070C0"/>
                </a:solidFill>
              </a:rPr>
              <a:t>happy </a:t>
            </a:r>
            <a:r>
              <a:rPr lang="en-US" altLang="zh-CN" sz="2400"/>
              <a:t>_________(meet) you here.</a:t>
            </a:r>
            <a:endParaRPr lang="en-US" altLang="zh-CN" sz="2400"/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611880" y="3859530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to meet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1583690" y="4415155"/>
            <a:ext cx="1002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6. to do</a:t>
            </a:r>
            <a:r>
              <a:rPr lang="zh-CN" altLang="en-US" sz="2400"/>
              <a:t>可用于</a:t>
            </a:r>
            <a:r>
              <a:rPr lang="en-US" altLang="zh-CN" sz="2400"/>
              <a:t>too...to do sth., so...as to do sth., enough...to do sth.</a:t>
            </a:r>
            <a:r>
              <a:rPr lang="zh-CN" altLang="en-US" sz="2400"/>
              <a:t>等结构中作结果状语</a:t>
            </a:r>
            <a:r>
              <a:rPr lang="en-US" altLang="zh-CN" sz="2400"/>
              <a:t> </a:t>
            </a:r>
            <a:endParaRPr lang="en-US" altLang="zh-CN" sz="2400"/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1583690" y="5346700"/>
            <a:ext cx="10027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 </a:t>
            </a:r>
            <a:r>
              <a:rPr lang="zh-CN" altLang="en-US" sz="2400"/>
              <a:t>作状语的固定形式</a:t>
            </a:r>
            <a:r>
              <a:rPr lang="en-US" altLang="zh-CN" sz="2400"/>
              <a:t> </a:t>
            </a:r>
            <a:endParaRPr lang="en-US" altLang="zh-CN" sz="2400"/>
          </a:p>
        </p:txBody>
      </p:sp>
      <p:sp>
        <p:nvSpPr>
          <p:cNvPr id="22" name="文本框 21"/>
          <p:cNvSpPr txBox="1"/>
          <p:nvPr/>
        </p:nvSpPr>
        <p:spPr>
          <a:xfrm>
            <a:off x="1583690" y="5908675"/>
            <a:ext cx="9937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Considering, generally speaking, judging from, supposing that, providing that, owing to, speaking of, given, to be honest, to tell the truth</a:t>
            </a:r>
            <a:endParaRPr lang="en-US" altLang="zh-CN" sz="2400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  <p:bldP spid="7" grpId="0"/>
      <p:bldP spid="7" grpId="1"/>
      <p:bldP spid="8" grpId="0"/>
      <p:bldP spid="8" grpId="1"/>
      <p:bldP spid="13" grpId="0"/>
      <p:bldP spid="13" grpId="1"/>
      <p:bldP spid="15" grpId="0"/>
      <p:bldP spid="15" grpId="1"/>
      <p:bldP spid="12" grpId="0"/>
      <p:bldP spid="12" grpId="1"/>
      <p:bldP spid="19" grpId="0"/>
      <p:bldP spid="19" grpId="1"/>
      <p:bldP spid="21" grpId="0"/>
      <p:bldP spid="22" grpId="0"/>
      <p:bldP spid="21" grpId="1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735"/>
            <a:ext cx="1981200" cy="730250"/>
          </a:xfrm>
          <a:prstGeom prst="rect">
            <a:avLst/>
          </a:prstGeom>
          <a:noFill/>
          <a:ln w="9525">
            <a:noFill/>
          </a:ln>
          <a:effectLst>
            <a:outerShdw dist="38100" dir="8100000" algn="ctr" rotWithShape="0">
              <a:srgbClr val="000000">
                <a:alpha val="39000"/>
              </a:srgbClr>
            </a:outerShdw>
          </a:effectLst>
        </p:spPr>
      </p:pic>
      <p:sp>
        <p:nvSpPr>
          <p:cNvPr id="3" name="TextBox 1"/>
          <p:cNvSpPr txBox="1"/>
          <p:nvPr/>
        </p:nvSpPr>
        <p:spPr>
          <a:xfrm>
            <a:off x="2225040" y="165735"/>
            <a:ext cx="3387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kern="1200" cap="none" spc="0" normalizeH="0" baseline="0" noProof="0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Eras Bold ITC" panose="020B0907030504020204" pitchFamily="34" charset="0"/>
                <a:ea typeface="宋体" panose="02010600030101010101" pitchFamily="2" charset="-122"/>
                <a:cs typeface="+mn-cs"/>
              </a:rPr>
              <a:t>Practice!</a:t>
            </a:r>
            <a:endParaRPr kumimoji="0" lang="en-US" altLang="zh-CN" sz="4800" b="1" kern="1200" cap="none" spc="0" normalizeH="0" baseline="0" noProof="0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Eras Bold ITC" panose="020B0907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占位符 2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80085" y="1325245"/>
            <a:ext cx="8159115" cy="8394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______ (master) a foreign language requires consistent effort and practice.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(2021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全国甲卷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占位符 2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025937" y="137556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Mastering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6" name="文本占位符 2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80085" y="2648585"/>
            <a:ext cx="8090535" cy="7918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It is possible ______ (walk) or bike the entire 14 kilometers.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(2021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全国甲卷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占位符 30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025937" y="265376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to walk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7" name="文本占位符 24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80085" y="3805555"/>
            <a:ext cx="7849235" cy="7918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One of my dreams is ______ (travel) around the world after retirement.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(2024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天津卷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9025937" y="3805595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to travel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37" name="文本占位符 36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9025890" y="4957445"/>
            <a:ext cx="2402840" cy="791845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delivering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650240" y="5026025"/>
            <a:ext cx="81889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His part-time job is ______ (deliver) newspapers in the neighborhood every morning.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(2020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年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江苏卷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endParaRPr lang="zh-CN" altLang="en-US" sz="2400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735"/>
            <a:ext cx="1981200" cy="730250"/>
          </a:xfrm>
          <a:prstGeom prst="rect">
            <a:avLst/>
          </a:prstGeom>
          <a:noFill/>
          <a:ln w="9525">
            <a:noFill/>
          </a:ln>
          <a:effectLst>
            <a:outerShdw dist="38100" dir="8100000" algn="ctr" rotWithShape="0">
              <a:srgbClr val="000000">
                <a:alpha val="39000"/>
              </a:srgbClr>
            </a:outerShdw>
          </a:effectLst>
        </p:spPr>
      </p:pic>
      <p:sp>
        <p:nvSpPr>
          <p:cNvPr id="3" name="TextBox 1"/>
          <p:cNvSpPr txBox="1"/>
          <p:nvPr/>
        </p:nvSpPr>
        <p:spPr>
          <a:xfrm>
            <a:off x="2225040" y="165735"/>
            <a:ext cx="3387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kern="1200" cap="none" spc="0" normalizeH="0" baseline="0" noProof="0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Eras Bold ITC" panose="020B0907030504020204" pitchFamily="34" charset="0"/>
                <a:ea typeface="宋体" panose="02010600030101010101" pitchFamily="2" charset="-122"/>
                <a:cs typeface="+mn-cs"/>
              </a:rPr>
              <a:t>Practice!</a:t>
            </a:r>
            <a:endParaRPr kumimoji="0" lang="en-US" altLang="zh-CN" sz="4800" b="1" kern="1200" cap="none" spc="0" normalizeH="0" baseline="0" noProof="0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Eras Bold ITC" panose="020B0907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文本占位符 27"/>
          <p:cNvSpPr>
            <a:spLocks noGrp="1"/>
          </p:cNvSpPr>
          <p:nvPr/>
        </p:nvSpPr>
        <p:spPr>
          <a:xfrm>
            <a:off x="9046892" y="2676675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trying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31" name="文本占位符 30"/>
          <p:cNvSpPr>
            <a:spLocks noGrp="1"/>
          </p:cNvSpPr>
          <p:nvPr/>
        </p:nvSpPr>
        <p:spPr>
          <a:xfrm>
            <a:off x="9046892" y="394027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holding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34" name="文本占位符 33"/>
          <p:cNvSpPr>
            <a:spLocks noGrp="1"/>
          </p:cNvSpPr>
          <p:nvPr/>
        </p:nvSpPr>
        <p:spPr>
          <a:xfrm>
            <a:off x="9046892" y="5379125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to donate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4" name="文本占位符 24"/>
          <p:cNvSpPr>
            <a:spLocks noGrp="1"/>
          </p:cNvSpPr>
          <p:nvPr/>
        </p:nvSpPr>
        <p:spPr>
          <a:xfrm>
            <a:off x="591820" y="2787650"/>
            <a:ext cx="8159115" cy="8394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6. As a foodie, I can't resist ______ (try) various local snacks when traveling.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(2022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北京卷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占位符 24"/>
          <p:cNvSpPr>
            <a:spLocks noGrp="1"/>
          </p:cNvSpPr>
          <p:nvPr/>
        </p:nvSpPr>
        <p:spPr>
          <a:xfrm>
            <a:off x="591820" y="3914775"/>
            <a:ext cx="7216140" cy="8394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7. With the deadline approaching, we had to postpone ______ (hold) the sports meeting.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(2021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新高考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占位符 24"/>
          <p:cNvSpPr>
            <a:spLocks noGrp="1"/>
          </p:cNvSpPr>
          <p:nvPr/>
        </p:nvSpPr>
        <p:spPr>
          <a:xfrm>
            <a:off x="591820" y="5419090"/>
            <a:ext cx="8159115" cy="8394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8. They've chosen ______ (donate) the money to a local charity.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(2020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全国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占位符 3"/>
          <p:cNvSpPr>
            <a:spLocks noGrp="1"/>
          </p:cNvSpPr>
          <p:nvPr/>
        </p:nvSpPr>
        <p:spPr>
          <a:xfrm>
            <a:off x="9046845" y="1412875"/>
            <a:ext cx="2402840" cy="791845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to bite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2" name="文本占位符 24"/>
          <p:cNvSpPr>
            <a:spLocks noGrp="1"/>
          </p:cNvSpPr>
          <p:nvPr/>
        </p:nvSpPr>
        <p:spPr>
          <a:xfrm>
            <a:off x="591820" y="1241425"/>
            <a:ext cx="8345805" cy="6807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5. To eat one, you have to decide whether ______ (bite) a small hole in it first... or to put the whole dumpling in your mouth...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(2023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新高考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31" grpId="0" bldLvl="0" animBg="1"/>
      <p:bldP spid="31" grpId="1" animBg="1"/>
      <p:bldP spid="34" grpId="0" bldLvl="0" animBg="1"/>
      <p:bldP spid="34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735"/>
            <a:ext cx="1981200" cy="730250"/>
          </a:xfrm>
          <a:prstGeom prst="rect">
            <a:avLst/>
          </a:prstGeom>
          <a:noFill/>
          <a:ln w="9525">
            <a:noFill/>
          </a:ln>
          <a:effectLst>
            <a:outerShdw dist="38100" dir="8100000" algn="ctr" rotWithShape="0">
              <a:srgbClr val="000000">
                <a:alpha val="39000"/>
              </a:srgbClr>
            </a:outerShdw>
          </a:effectLst>
        </p:spPr>
      </p:pic>
      <p:sp>
        <p:nvSpPr>
          <p:cNvPr id="3" name="TextBox 1"/>
          <p:cNvSpPr txBox="1"/>
          <p:nvPr/>
        </p:nvSpPr>
        <p:spPr>
          <a:xfrm>
            <a:off x="2225040" y="165735"/>
            <a:ext cx="3387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kern="1200" cap="none" spc="0" normalizeH="0" baseline="0" noProof="0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Eras Bold ITC" panose="020B0907030504020204" pitchFamily="34" charset="0"/>
                <a:ea typeface="宋体" panose="02010600030101010101" pitchFamily="2" charset="-122"/>
                <a:cs typeface="+mn-cs"/>
              </a:rPr>
              <a:t>Practice!</a:t>
            </a:r>
            <a:endParaRPr kumimoji="0" lang="en-US" altLang="zh-CN" sz="4800" b="1" kern="1200" cap="none" spc="0" normalizeH="0" baseline="0" noProof="0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Eras Bold ITC" panose="020B0907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占位符 24"/>
          <p:cNvSpPr>
            <a:spLocks noGrp="1"/>
          </p:cNvSpPr>
          <p:nvPr/>
        </p:nvSpPr>
        <p:spPr>
          <a:xfrm>
            <a:off x="285115" y="3149600"/>
            <a:ext cx="8248650" cy="7918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10. I saw him ______ (cross) the street when the accident happened.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(2021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天津卷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占位符 24"/>
          <p:cNvSpPr>
            <a:spLocks noGrp="1"/>
          </p:cNvSpPr>
          <p:nvPr/>
        </p:nvSpPr>
        <p:spPr>
          <a:xfrm>
            <a:off x="285115" y="5480050"/>
            <a:ext cx="8943340" cy="6807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12. You should keep the machine ______ (run) for another ten minutes to clean it thoroughly.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(2020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北京卷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占位符 33"/>
          <p:cNvSpPr>
            <a:spLocks noGrp="1"/>
          </p:cNvSpPr>
          <p:nvPr/>
        </p:nvSpPr>
        <p:spPr>
          <a:xfrm>
            <a:off x="9228502" y="1476415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to be lifted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37" name="文本占位符 36"/>
          <p:cNvSpPr>
            <a:spLocks noGrp="1"/>
          </p:cNvSpPr>
          <p:nvPr/>
        </p:nvSpPr>
        <p:spPr>
          <a:xfrm>
            <a:off x="9228502" y="3032745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crossing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9" name="文本占位符 3"/>
          <p:cNvSpPr>
            <a:spLocks noGrp="1"/>
          </p:cNvSpPr>
          <p:nvPr/>
        </p:nvSpPr>
        <p:spPr>
          <a:xfrm>
            <a:off x="9228502" y="5479979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running</a:t>
            </a:r>
            <a:endParaRPr lang="en-US" altLang="zh-CN" sz="3200" b="1" dirty="0">
              <a:latin typeface="+mj-lt"/>
            </a:endParaRPr>
          </a:p>
        </p:txBody>
      </p:sp>
      <p:sp>
        <p:nvSpPr>
          <p:cNvPr id="14" name="文本占位符 24"/>
          <p:cNvSpPr>
            <a:spLocks noGrp="1"/>
          </p:cNvSpPr>
          <p:nvPr/>
        </p:nvSpPr>
        <p:spPr>
          <a:xfrm>
            <a:off x="285115" y="1138555"/>
            <a:ext cx="8570595" cy="79184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9. Nanxiang aside, the best Xiao long bao have a fine skin, allowing them ______ (lift) out of the steamer basket without tearing or spilling any of their contents.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(2023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新高考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占位符 24"/>
          <p:cNvSpPr>
            <a:spLocks noGrp="1"/>
          </p:cNvSpPr>
          <p:nvPr/>
        </p:nvSpPr>
        <p:spPr>
          <a:xfrm>
            <a:off x="285115" y="4319905"/>
            <a:ext cx="8354695" cy="6807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373839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11. The teacher had us ______ (write) an essay every week to practice our writing skills.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(2022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浙江卷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占位符 36"/>
          <p:cNvSpPr>
            <a:spLocks noGrp="1"/>
          </p:cNvSpPr>
          <p:nvPr/>
        </p:nvSpPr>
        <p:spPr>
          <a:xfrm>
            <a:off x="9228502" y="4200510"/>
            <a:ext cx="2402877" cy="792000"/>
          </a:xfrm>
          <a:prstGeom prst="roundRect">
            <a:avLst>
              <a:gd name="adj" fmla="val 11240"/>
            </a:avLst>
          </a:prstGeom>
          <a:ln>
            <a:solidFill>
              <a:srgbClr val="6D4DAE"/>
            </a:solidFill>
            <a:prstDash val="dash"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rgbClr val="E2648A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+mj-lt"/>
              </a:rPr>
              <a:t>write</a:t>
            </a:r>
            <a:endParaRPr lang="zh-CN" altLang="en-US" sz="3200" b="1" dirty="0">
              <a:latin typeface="+mj-lt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animBg="1"/>
      <p:bldP spid="37" grpId="0" bldLvl="0" animBg="1"/>
      <p:bldP spid="37" grpId="1" animBg="1"/>
      <p:bldP spid="9" grpId="0" bldLvl="0" animBg="1"/>
      <p:bldP spid="9" grpId="1" animBg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"/>
          <p:cNvSpPr txBox="1"/>
          <p:nvPr/>
        </p:nvSpPr>
        <p:spPr>
          <a:xfrm>
            <a:off x="-341630" y="18415"/>
            <a:ext cx="5542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kern="1200" cap="none" spc="0" normalizeH="0" baseline="0" noProof="0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Eras Bold ITC" panose="020B0907030504020204" pitchFamily="34" charset="0"/>
                <a:ea typeface="宋体" panose="02010600030101010101" pitchFamily="2" charset="-122"/>
                <a:cs typeface="+mn-cs"/>
              </a:rPr>
              <a:t>Make sentences!</a:t>
            </a:r>
            <a:endParaRPr kumimoji="0" lang="en-US" altLang="zh-CN" sz="4000" b="1" kern="1200" cap="none" spc="0" normalizeH="0" baseline="0" noProof="0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Eras Bold ITC" panose="020B0907030504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16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920" y="5071110"/>
            <a:ext cx="1839595" cy="1738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545" y="680085"/>
            <a:ext cx="230378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194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615" y="2939415"/>
            <a:ext cx="2286635" cy="2217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195" name="图片 10" descr="C:/Users/ADMINI~1/AppData/Local/Temp/kaimatting_20200204162148/output_20200204162208..pngoutput_20200204162208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6500" y="680085"/>
            <a:ext cx="1869440" cy="2044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2813685"/>
            <a:ext cx="3847465" cy="3108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0" y="3161030"/>
            <a:ext cx="3162300" cy="1612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740" y="680085"/>
            <a:ext cx="3319780" cy="2259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8225" y="4598670"/>
            <a:ext cx="2802255" cy="225933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890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0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Eras Bold ITC" panose="020B0907030504020204" pitchFamily="34" charset="0"/>
                <a:ea typeface="宋体" panose="02010600030101010101" pitchFamily="2" charset="-122"/>
                <a:cs typeface="+mn-cs"/>
              </a:rPr>
              <a:t>Enjoy!</a:t>
            </a:r>
            <a:endParaRPr kumimoji="0" lang="en-US" altLang="zh-CN" sz="2800" b="1" kern="1200" cap="none" spc="0" normalizeH="0" baseline="0" noProof="0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Eras Bold ITC" panose="020B0907030504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4645" y="734060"/>
            <a:ext cx="944499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Loving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can hurt.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Loving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can hurt sometimes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But it’s the only thing that I know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When it gets hard. You know it can get hard sometimes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It is the only thing that makes us feel alive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We keep this love in a photograph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We made these memories for ourselves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Where our eyes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are never closing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Our hearts were never broken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And time’s forever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frozen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still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 you can keep me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Inside the pocket of your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ripped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(rip)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jeans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Holding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me close until our eyes meet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You won't ever be alone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Wait for me to come home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5145" y="4017010"/>
            <a:ext cx="2776855" cy="2031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6030"/>
            <a:ext cx="2348230" cy="1791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" y="2612390"/>
            <a:ext cx="2547620" cy="2004060"/>
          </a:xfrm>
          <a:prstGeom prst="rect">
            <a:avLst/>
          </a:prstGeom>
        </p:spPr>
      </p:pic>
      <p:pic>
        <p:nvPicPr>
          <p:cNvPr id="10" name="Photograp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430" y="48260"/>
            <a:ext cx="944880" cy="7943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37535" y="842645"/>
            <a:ext cx="1120775" cy="3879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535295" y="842645"/>
            <a:ext cx="1120775" cy="3879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04990" y="4228465"/>
            <a:ext cx="987425" cy="3879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14" name="矩形 13"/>
          <p:cNvSpPr/>
          <p:nvPr/>
        </p:nvSpPr>
        <p:spPr>
          <a:xfrm>
            <a:off x="6904990" y="5066030"/>
            <a:ext cx="987425" cy="3879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665220" y="5563235"/>
            <a:ext cx="1198245" cy="3879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863465" y="81280"/>
            <a:ext cx="2352675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i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charset="0"/>
                <a:cs typeface="Times New Roman" panose="02020603050405020304" charset="0"/>
              </a:rPr>
              <a:t>Photograph</a:t>
            </a:r>
            <a:endParaRPr lang="en-US" altLang="zh-CN" sz="3200" b="1" i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3"/>
          <p:cNvPicPr>
            <a:picLocks noChangeAspect="1"/>
          </p:cNvPicPr>
          <p:nvPr/>
        </p:nvPicPr>
        <p:blipFill>
          <a:blip r:embed="rId1"/>
          <a:srcRect t="28931"/>
          <a:stretch>
            <a:fillRect/>
          </a:stretch>
        </p:blipFill>
        <p:spPr>
          <a:xfrm>
            <a:off x="0" y="0"/>
            <a:ext cx="12192000" cy="3779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4"/>
          <p:cNvSpPr txBox="1">
            <a:spLocks noChangeArrowheads="1"/>
          </p:cNvSpPr>
          <p:nvPr/>
        </p:nvSpPr>
        <p:spPr bwMode="auto">
          <a:xfrm>
            <a:off x="2282825" y="3987800"/>
            <a:ext cx="7626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A854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14AC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h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407C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n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51FA0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k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A854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31137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y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27B12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o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!</a:t>
            </a:r>
            <a:endParaRPr kumimoji="0" lang="zh-CN" alt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图片 3"/>
          <p:cNvPicPr>
            <a:picLocks noChangeAspect="1"/>
          </p:cNvPicPr>
          <p:nvPr/>
        </p:nvPicPr>
        <p:blipFill>
          <a:blip r:embed="rId1"/>
          <a:srcRect t="28931"/>
          <a:stretch>
            <a:fillRect/>
          </a:stretch>
        </p:blipFill>
        <p:spPr>
          <a:xfrm>
            <a:off x="0" y="0"/>
            <a:ext cx="12192000" cy="3779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文本框 4"/>
          <p:cNvSpPr txBox="1"/>
          <p:nvPr/>
        </p:nvSpPr>
        <p:spPr>
          <a:xfrm>
            <a:off x="3456305" y="3869055"/>
            <a:ext cx="587819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dist" eaLnBrk="1" hangingPunct="1"/>
            <a:r>
              <a:rPr lang="en-US" altLang="zh-CN" sz="54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Non-</a:t>
            </a:r>
            <a:r>
              <a:rPr lang="en-US" altLang="zh-CN" sz="5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finite</a:t>
            </a:r>
            <a:r>
              <a:rPr lang="en-US" altLang="zh-CN" sz="5400" dirty="0">
                <a:solidFill>
                  <a:srgbClr val="2BA85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5400" dirty="0">
                <a:solidFill>
                  <a:srgbClr val="DE4477"/>
                </a:solidFill>
                <a:latin typeface="Times New Roman" panose="02020603050405020304" charset="0"/>
                <a:cs typeface="Times New Roman" panose="02020603050405020304" charset="0"/>
              </a:rPr>
              <a:t>Verbs</a:t>
            </a:r>
            <a:endParaRPr lang="zh-CN" altLang="en-US" sz="5400" dirty="0">
              <a:solidFill>
                <a:srgbClr val="F4BB43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84295" y="5149215"/>
            <a:ext cx="4777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 dirty="0">
                <a:solidFill>
                  <a:srgbClr val="F4BB43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非谓语动词</a:t>
            </a:r>
            <a:endParaRPr lang="zh-CN" altLang="en-US" sz="5400" b="1" dirty="0">
              <a:solidFill>
                <a:srgbClr val="F4BB43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4935" y="5925185"/>
            <a:ext cx="1431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姜苏娜</a:t>
            </a:r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21272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040890" y="278765"/>
            <a:ext cx="441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一、非谓语动词作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主语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(S)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04415" y="3876675"/>
            <a:ext cx="966978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___________(swim) is my favourite sport.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___________(eat) by those strong animals is a natural thing.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_________(finish) this report</a:t>
            </a:r>
            <a:r>
              <a:rPr lang="en-US" altLang="zh-CN" sz="2800">
                <a:solidFill>
                  <a:srgbClr val="FF0000"/>
                </a:solidFill>
                <a:cs typeface="+mn-lt"/>
              </a:rPr>
              <a:t>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today</a:t>
            </a:r>
            <a:r>
              <a:rPr lang="en-US" altLang="zh-CN" sz="2800">
                <a:cs typeface="+mn-lt"/>
              </a:rPr>
              <a:t> is my main task.</a:t>
            </a:r>
            <a:endParaRPr lang="en-US" altLang="zh-CN" sz="2800"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5295" y="4050665"/>
            <a:ext cx="1886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Swimming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0890" y="962025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 Doing/To do + V + </a:t>
            </a:r>
            <a:r>
              <a:rPr lang="zh-CN" altLang="en-US" sz="2800"/>
              <a:t>其他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2040890" y="1645285"/>
            <a:ext cx="10504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【区别】</a:t>
            </a:r>
            <a:r>
              <a:rPr lang="en-US" altLang="zh-CN" sz="2400"/>
              <a:t>doing</a:t>
            </a:r>
            <a:r>
              <a:rPr lang="zh-CN" altLang="en-US" sz="2400"/>
              <a:t>作主语：表示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</a:t>
            </a:r>
            <a:r>
              <a:rPr lang="zh-CN" altLang="en-US" sz="2400"/>
              <a:t>的动作；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to do</a:t>
            </a:r>
            <a:r>
              <a:rPr lang="zh-CN" altLang="en-US" sz="2400"/>
              <a:t>作主语：表示</a:t>
            </a:r>
            <a:r>
              <a:rPr lang="en-US" altLang="zh-CN" sz="2400"/>
              <a:t>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或</a:t>
            </a:r>
            <a:r>
              <a:rPr lang="en-US" altLang="zh-CN" sz="2400"/>
              <a:t>_______</a:t>
            </a:r>
            <a:r>
              <a:rPr lang="zh-CN" altLang="en-US" sz="2400"/>
              <a:t>的动作。</a:t>
            </a:r>
            <a:endParaRPr lang="zh-CN" altLang="en-US" sz="2400"/>
          </a:p>
        </p:txBody>
      </p:sp>
      <p:pic>
        <p:nvPicPr>
          <p:cNvPr id="92165" name="图片 9"/>
          <p:cNvPicPr>
            <a:picLocks noChangeAspect="1"/>
          </p:cNvPicPr>
          <p:nvPr/>
        </p:nvPicPr>
        <p:blipFill>
          <a:blip r:embed="rId2"/>
          <a:srcRect r="3564" b="8238"/>
          <a:stretch>
            <a:fillRect/>
          </a:stretch>
        </p:blipFill>
        <p:spPr>
          <a:xfrm>
            <a:off x="9738360" y="2684145"/>
            <a:ext cx="2043430" cy="1888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2995295" y="4634230"/>
            <a:ext cx="2296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Being eaten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95295" y="5384800"/>
            <a:ext cx="2296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finish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02020" y="178308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抽象的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16165" y="1783080"/>
            <a:ext cx="1487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习惯性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16450" y="2275840"/>
            <a:ext cx="117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具体的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69305" y="2275840"/>
            <a:ext cx="146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一次性的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99350" y="227584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未发生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20785" y="1783080"/>
            <a:ext cx="1109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经常性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6" grpId="0"/>
      <p:bldP spid="6" grpId="1"/>
      <p:bldP spid="10" grpId="0"/>
      <p:bldP spid="10" grpId="1"/>
      <p:bldP spid="12" grpId="0"/>
      <p:bldP spid="12" grpId="1"/>
      <p:bldP spid="8" grpId="0"/>
      <p:bldP spid="8" grpId="1"/>
      <p:bldP spid="4" grpId="0"/>
      <p:bldP spid="4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21272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127250" y="1177925"/>
            <a:ext cx="8377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 </a:t>
            </a:r>
            <a:r>
              <a:rPr lang="en-US" altLang="zh-CN" sz="2800">
                <a:solidFill>
                  <a:srgbClr val="FF0000"/>
                </a:solidFill>
              </a:rPr>
              <a:t>It</a:t>
            </a:r>
            <a:r>
              <a:rPr lang="en-US" altLang="zh-CN" sz="2800"/>
              <a:t> is/was adj. (</a:t>
            </a:r>
            <a:r>
              <a:rPr lang="en-US" altLang="zh-CN" sz="2800">
                <a:solidFill>
                  <a:srgbClr val="0070C0"/>
                </a:solidFill>
              </a:rPr>
              <a:t>for/of</a:t>
            </a:r>
            <a:r>
              <a:rPr lang="en-US" altLang="zh-CN" sz="2800"/>
              <a:t> sb.) </a:t>
            </a:r>
            <a:r>
              <a:rPr lang="en-US" altLang="zh-CN" sz="2800">
                <a:solidFill>
                  <a:srgbClr val="FF0000"/>
                </a:solidFill>
              </a:rPr>
              <a:t>to do</a:t>
            </a:r>
            <a:r>
              <a:rPr lang="en-US" altLang="zh-CN" sz="2800"/>
              <a:t> sth.   </a:t>
            </a:r>
            <a:r>
              <a:rPr lang="zh-CN" altLang="en-US" sz="2800"/>
              <a:t>做某事是</a:t>
            </a:r>
            <a:r>
              <a:rPr lang="en-US" altLang="zh-CN" sz="2800"/>
              <a:t>......</a:t>
            </a:r>
            <a:r>
              <a:rPr lang="zh-CN" altLang="en-US" sz="2800"/>
              <a:t>的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2393315" y="1820545"/>
            <a:ext cx="96697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It is easy for me _________(learn) how to dance.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It is impolite ____ him to say so.</a:t>
            </a:r>
            <a:endParaRPr lang="en-US" altLang="zh-CN" sz="2800">
              <a:cs typeface="+mn-lt"/>
            </a:endParaRPr>
          </a:p>
        </p:txBody>
      </p:sp>
      <p:pic>
        <p:nvPicPr>
          <p:cNvPr id="90124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770" y="2077085"/>
            <a:ext cx="2856230" cy="248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193925" y="4224020"/>
            <a:ext cx="8377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3. </a:t>
            </a:r>
            <a:r>
              <a:rPr lang="en-US" altLang="zh-CN" sz="2800">
                <a:solidFill>
                  <a:srgbClr val="FF0000"/>
                </a:solidFill>
              </a:rPr>
              <a:t>It</a:t>
            </a:r>
            <a:r>
              <a:rPr lang="en-US" altLang="zh-CN" sz="2800"/>
              <a:t> is no use/no good/useless/a waste of time </a:t>
            </a:r>
            <a:r>
              <a:rPr lang="en-US" altLang="zh-CN" sz="2800">
                <a:solidFill>
                  <a:srgbClr val="FF0000"/>
                </a:solidFill>
              </a:rPr>
              <a:t>doing</a:t>
            </a:r>
            <a:r>
              <a:rPr lang="en-US" altLang="zh-CN" sz="2800"/>
              <a:t> sth.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2393315" y="4899660"/>
            <a:ext cx="96697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It is no use ________(cry) over the spilt milk.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It’s a waste of time _______(argue) with him.</a:t>
            </a:r>
            <a:endParaRPr lang="en-US" altLang="zh-CN" sz="2800">
              <a:cs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60575" y="345440"/>
            <a:ext cx="441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一、非谓语动词作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主语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(S)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39410" y="1939290"/>
            <a:ext cx="1886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learn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70145" y="2622550"/>
            <a:ext cx="65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of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00600" y="5073650"/>
            <a:ext cx="1395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crying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77560" y="5765800"/>
            <a:ext cx="1449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arguing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7" grpId="0"/>
      <p:bldP spid="7" grpId="1"/>
      <p:bldP spid="13" grpId="0"/>
      <p:bldP spid="13" grpId="1"/>
      <p:bldP spid="17" grpId="0"/>
      <p:bldP spid="17" grpId="1"/>
      <p:bldP spid="18" grpId="0"/>
      <p:bldP spid="1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920115" y="97155"/>
            <a:ext cx="4390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二、非谓语动词作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表语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(P)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0115" y="707390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 doing/to do</a:t>
            </a:r>
            <a:r>
              <a:rPr lang="zh-CN" altLang="en-US" sz="2800"/>
              <a:t>作表语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1036320" y="2604770"/>
            <a:ext cx="96164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My job is ________(teach) English.</a:t>
            </a:r>
            <a:endParaRPr lang="en-US" altLang="zh-CN" sz="2800"/>
          </a:p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His job </a:t>
            </a:r>
            <a:r>
              <a:rPr lang="en-US" altLang="zh-CN" sz="2800">
                <a:solidFill>
                  <a:srgbClr val="0070C0"/>
                </a:solidFill>
              </a:rPr>
              <a:t>this time</a:t>
            </a:r>
            <a:r>
              <a:rPr lang="en-US" altLang="zh-CN" sz="2800"/>
              <a:t> is ________(clean) the windows.</a:t>
            </a:r>
            <a:endParaRPr lang="en-US" altLang="zh-CN" sz="28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300" y="1678940"/>
            <a:ext cx="2933700" cy="2933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90090" y="4076700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 </a:t>
            </a:r>
            <a:r>
              <a:rPr lang="zh-CN" altLang="en-US" sz="2800"/>
              <a:t>分词作表语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2374900" y="4748530"/>
            <a:ext cx="928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现在分词作表语</a:t>
            </a:r>
            <a:r>
              <a:rPr lang="en-US" altLang="zh-CN" sz="2400"/>
              <a:t>: ___________          </a:t>
            </a:r>
            <a:r>
              <a:rPr lang="zh-CN" altLang="en-US" sz="2400"/>
              <a:t>过去分词作表语</a:t>
            </a:r>
            <a:r>
              <a:rPr lang="en-US" altLang="zh-CN" sz="2400"/>
              <a:t>: ___________</a:t>
            </a:r>
            <a:endParaRPr lang="en-US" altLang="zh-CN" sz="2400"/>
          </a:p>
        </p:txBody>
      </p:sp>
      <p:sp>
        <p:nvSpPr>
          <p:cNvPr id="15" name="文本框 14"/>
          <p:cNvSpPr txBox="1"/>
          <p:nvPr/>
        </p:nvSpPr>
        <p:spPr>
          <a:xfrm>
            <a:off x="2457450" y="5297170"/>
            <a:ext cx="94983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2800"/>
              <a:t>e.g. It is ________(shock) that he cares little about his mother.</a:t>
            </a:r>
            <a:endParaRPr lang="en-US" altLang="zh-CN" sz="2800"/>
          </a:p>
        </p:txBody>
      </p:sp>
      <p:sp>
        <p:nvSpPr>
          <p:cNvPr id="16" name="文本框 15"/>
          <p:cNvSpPr txBox="1"/>
          <p:nvPr/>
        </p:nvSpPr>
        <p:spPr>
          <a:xfrm>
            <a:off x="4076700" y="6122670"/>
            <a:ext cx="5358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e.g. I felt __________(depress).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3064510" y="2755900"/>
            <a:ext cx="1898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teaching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18330" y="3466465"/>
            <a:ext cx="1886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clean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6320" y="1317625"/>
            <a:ext cx="10504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【区别】</a:t>
            </a:r>
            <a:r>
              <a:rPr lang="en-US" altLang="zh-CN" sz="2400"/>
              <a:t>doing</a:t>
            </a:r>
            <a:r>
              <a:rPr lang="zh-CN" altLang="en-US" sz="2400"/>
              <a:t>作表语：表示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</a:t>
            </a:r>
            <a:r>
              <a:rPr lang="zh-CN" altLang="en-US" sz="2400"/>
              <a:t>的动作；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to do</a:t>
            </a:r>
            <a:r>
              <a:rPr lang="zh-CN" altLang="en-US" sz="2400"/>
              <a:t>作表语：表示</a:t>
            </a:r>
            <a:r>
              <a:rPr lang="en-US" altLang="zh-CN" sz="2400"/>
              <a:t>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或</a:t>
            </a:r>
            <a:r>
              <a:rPr lang="en-US" altLang="zh-CN" sz="2400"/>
              <a:t>_______</a:t>
            </a:r>
            <a:r>
              <a:rPr lang="zh-CN" altLang="en-US" sz="2400"/>
              <a:t>的动作。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4997450" y="145542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抽象的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11595" y="1455420"/>
            <a:ext cx="1487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习惯性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11880" y="1948180"/>
            <a:ext cx="117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具体的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64735" y="1948180"/>
            <a:ext cx="146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一次性的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94780" y="194818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未发生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4935" y="5494655"/>
            <a:ext cx="1898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shocking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39740" y="6122670"/>
            <a:ext cx="188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depressed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28845" y="4717415"/>
            <a:ext cx="1809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令人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35465" y="4677410"/>
            <a:ext cx="1909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感到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98765" y="1455420"/>
            <a:ext cx="1109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经常性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19" grpId="0"/>
      <p:bldP spid="19" grpId="1"/>
      <p:bldP spid="12" grpId="0"/>
      <p:bldP spid="12" grpId="1"/>
      <p:bldP spid="15" grpId="0"/>
      <p:bldP spid="16" grpId="0"/>
      <p:bldP spid="15" grpId="1"/>
      <p:bldP spid="16" grpId="1"/>
      <p:bldP spid="25" grpId="0"/>
      <p:bldP spid="25" grpId="1"/>
      <p:bldP spid="26" grpId="0"/>
      <p:bldP spid="26" grpId="1"/>
      <p:bldP spid="13" grpId="0"/>
      <p:bldP spid="13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920115" y="97155"/>
            <a:ext cx="4390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二、非谓语动词作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表语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(P)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0115" y="707390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 doing/to do</a:t>
            </a:r>
            <a:r>
              <a:rPr lang="zh-CN" altLang="en-US" sz="2800"/>
              <a:t>作表语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1036320" y="2604770"/>
            <a:ext cx="96164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My job is ________(teach) English.</a:t>
            </a:r>
            <a:endParaRPr lang="en-US" altLang="zh-CN" sz="2800"/>
          </a:p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His job </a:t>
            </a:r>
            <a:r>
              <a:rPr lang="en-US" altLang="zh-CN" sz="2800">
                <a:solidFill>
                  <a:srgbClr val="0070C0"/>
                </a:solidFill>
              </a:rPr>
              <a:t>this time</a:t>
            </a:r>
            <a:r>
              <a:rPr lang="en-US" altLang="zh-CN" sz="2800"/>
              <a:t> is ________(clean) the windows.</a:t>
            </a:r>
            <a:endParaRPr lang="en-US" altLang="zh-CN" sz="28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300" y="1678940"/>
            <a:ext cx="2933700" cy="2933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90090" y="4076700"/>
            <a:ext cx="4204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 </a:t>
            </a:r>
            <a:r>
              <a:rPr lang="zh-CN" altLang="en-US" sz="2800"/>
              <a:t>分词作表语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2374900" y="4748530"/>
            <a:ext cx="928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现在分词作表语</a:t>
            </a:r>
            <a:r>
              <a:rPr lang="en-US" altLang="zh-CN" sz="2400"/>
              <a:t>: ___________          </a:t>
            </a:r>
            <a:r>
              <a:rPr lang="zh-CN" altLang="en-US" sz="2400"/>
              <a:t>过去分词作表语</a:t>
            </a:r>
            <a:r>
              <a:rPr lang="en-US" altLang="zh-CN" sz="2400"/>
              <a:t>: ___________</a:t>
            </a:r>
            <a:endParaRPr lang="en-US" altLang="zh-CN" sz="2400"/>
          </a:p>
        </p:txBody>
      </p:sp>
      <p:sp>
        <p:nvSpPr>
          <p:cNvPr id="15" name="文本框 14"/>
          <p:cNvSpPr txBox="1"/>
          <p:nvPr/>
        </p:nvSpPr>
        <p:spPr>
          <a:xfrm>
            <a:off x="2457450" y="5297170"/>
            <a:ext cx="94983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2800"/>
              <a:t>e.g. It is ________(shock) that he cares little about his mother.</a:t>
            </a:r>
            <a:endParaRPr lang="en-US" altLang="zh-CN" sz="2800"/>
          </a:p>
        </p:txBody>
      </p:sp>
      <p:sp>
        <p:nvSpPr>
          <p:cNvPr id="16" name="文本框 15"/>
          <p:cNvSpPr txBox="1"/>
          <p:nvPr/>
        </p:nvSpPr>
        <p:spPr>
          <a:xfrm>
            <a:off x="4076700" y="6122670"/>
            <a:ext cx="5358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e.g. I felt __________(depress).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3064510" y="2755900"/>
            <a:ext cx="1898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teaching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18330" y="3466465"/>
            <a:ext cx="1886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clean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6320" y="1317625"/>
            <a:ext cx="10504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【区别】</a:t>
            </a:r>
            <a:r>
              <a:rPr lang="en-US" altLang="zh-CN" sz="2400"/>
              <a:t>doing</a:t>
            </a:r>
            <a:r>
              <a:rPr lang="zh-CN" altLang="en-US" sz="2400"/>
              <a:t>作表语：表示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、</a:t>
            </a:r>
            <a:r>
              <a:rPr lang="en-US" altLang="zh-CN" sz="2400"/>
              <a:t>_______</a:t>
            </a:r>
            <a:r>
              <a:rPr lang="zh-CN" altLang="en-US" sz="2400"/>
              <a:t>的动作；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to do</a:t>
            </a:r>
            <a:r>
              <a:rPr lang="zh-CN" altLang="en-US" sz="2400"/>
              <a:t>作表语：表示</a:t>
            </a:r>
            <a:r>
              <a:rPr lang="en-US" altLang="zh-CN" sz="2400"/>
              <a:t>_______</a:t>
            </a:r>
            <a:r>
              <a:rPr lang="zh-CN" altLang="en-US" sz="2400"/>
              <a:t>、</a:t>
            </a:r>
            <a:r>
              <a:rPr lang="en-US" altLang="zh-CN" sz="2400"/>
              <a:t>________</a:t>
            </a:r>
            <a:r>
              <a:rPr lang="zh-CN" altLang="en-US" sz="2400"/>
              <a:t>或</a:t>
            </a:r>
            <a:r>
              <a:rPr lang="en-US" altLang="zh-CN" sz="2400"/>
              <a:t>_______</a:t>
            </a:r>
            <a:r>
              <a:rPr lang="zh-CN" altLang="en-US" sz="2400"/>
              <a:t>的动作。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4997450" y="145542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抽象的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11595" y="1455420"/>
            <a:ext cx="1487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习惯性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11880" y="1948180"/>
            <a:ext cx="117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具体的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64735" y="1948180"/>
            <a:ext cx="146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一次性的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94780" y="194818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未发生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4935" y="5494655"/>
            <a:ext cx="1898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shocking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39740" y="6122670"/>
            <a:ext cx="188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depressed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28845" y="4717415"/>
            <a:ext cx="1809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令人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35465" y="4677410"/>
            <a:ext cx="1909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感到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98765" y="1455420"/>
            <a:ext cx="1109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经常性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19" grpId="0"/>
      <p:bldP spid="19" grpId="1"/>
      <p:bldP spid="12" grpId="0"/>
      <p:bldP spid="12" grpId="1"/>
      <p:bldP spid="15" grpId="0"/>
      <p:bldP spid="16" grpId="0"/>
      <p:bldP spid="15" grpId="1"/>
      <p:bldP spid="16" grpId="1"/>
      <p:bldP spid="25" grpId="0"/>
      <p:bldP spid="25" grpId="1"/>
      <p:bldP spid="26" grpId="0"/>
      <p:bldP spid="26" grpId="1"/>
      <p:bldP spid="13" grpId="0"/>
      <p:bldP spid="13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387350" y="97155"/>
            <a:ext cx="4345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三、非谓语动词作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宾语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(O)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350" y="851535"/>
            <a:ext cx="11351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接</a:t>
            </a:r>
            <a:r>
              <a:rPr lang="en-US" altLang="zh-CN" sz="2400"/>
              <a:t>______</a:t>
            </a:r>
            <a:r>
              <a:rPr lang="zh-CN" altLang="en-US" sz="2400"/>
              <a:t>作宾语的动词</a:t>
            </a:r>
            <a:r>
              <a:rPr lang="en-US" altLang="zh-CN" sz="2400"/>
              <a:t>(</a:t>
            </a:r>
            <a:r>
              <a:rPr lang="zh-CN" altLang="en-US" sz="2400"/>
              <a:t>短语</a:t>
            </a:r>
            <a:r>
              <a:rPr lang="en-US" altLang="zh-CN" sz="2400"/>
              <a:t>)</a:t>
            </a:r>
            <a:r>
              <a:rPr lang="zh-CN" altLang="en-US" sz="2400"/>
              <a:t>：</a:t>
            </a:r>
            <a:r>
              <a:rPr lang="en-US" altLang="zh-CN" sz="2400"/>
              <a:t>__________________________________________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387350" y="2732405"/>
            <a:ext cx="11650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</a:t>
            </a:r>
            <a:r>
              <a:rPr lang="zh-CN" altLang="en-US" sz="2400"/>
              <a:t>接</a:t>
            </a:r>
            <a:r>
              <a:rPr lang="en-US" altLang="zh-CN" sz="2400"/>
              <a:t>_____</a:t>
            </a:r>
            <a:r>
              <a:rPr lang="zh-CN" altLang="en-US" sz="2400"/>
              <a:t>作宾语的动词：</a:t>
            </a:r>
            <a:r>
              <a:rPr lang="en-US" altLang="zh-CN" sz="2400"/>
              <a:t>______________________________________________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1174750" y="46012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既可接</a:t>
            </a:r>
            <a:r>
              <a:rPr lang="en-US" altLang="zh-CN" sz="2400"/>
              <a:t>______</a:t>
            </a:r>
            <a:r>
              <a:rPr lang="zh-CN" altLang="en-US" sz="2400"/>
              <a:t>又可接</a:t>
            </a:r>
            <a:r>
              <a:rPr lang="en-US" altLang="zh-CN" sz="2400"/>
              <a:t>______</a:t>
            </a:r>
            <a:r>
              <a:rPr lang="zh-CN" altLang="en-US" sz="2400"/>
              <a:t>作宾语的动词（短语）：</a:t>
            </a:r>
            <a:r>
              <a:rPr lang="en-US" altLang="zh-CN" sz="2400"/>
              <a:t>________________________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1174750" y="3095625"/>
            <a:ext cx="96158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We can’t afford ______(go) on vacation this year.</a:t>
            </a:r>
            <a:endParaRPr lang="en-US" altLang="zh-CN" sz="2800"/>
          </a:p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I expected ________(visit) her.</a:t>
            </a:r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469900" y="1284605"/>
            <a:ext cx="96158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She avoids _______(eat) junk food to stay healthy.</a:t>
            </a:r>
            <a:endParaRPr lang="en-US" altLang="zh-CN" sz="2800"/>
          </a:p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He couldn’t imagine _______(live) without his phone.</a:t>
            </a:r>
            <a:endParaRPr lang="en-US" altLang="zh-CN" sz="2800"/>
          </a:p>
        </p:txBody>
      </p:sp>
      <p:sp>
        <p:nvSpPr>
          <p:cNvPr id="11" name="文本框 10"/>
          <p:cNvSpPr txBox="1"/>
          <p:nvPr/>
        </p:nvSpPr>
        <p:spPr>
          <a:xfrm>
            <a:off x="912495" y="5043805"/>
            <a:ext cx="114357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He regrets not _______(study) harder in school.</a:t>
            </a:r>
            <a:endParaRPr lang="en-US" altLang="zh-CN" sz="2800"/>
          </a:p>
          <a:p>
            <a:pPr indent="0" fontAlgn="auto">
              <a:lnSpc>
                <a:spcPct val="150000"/>
              </a:lnSpc>
            </a:pPr>
            <a:r>
              <a:rPr lang="en-US" altLang="zh-CN" sz="2800"/>
              <a:t>e.g. We regret _______(inform) you that your application has been rejected.</a:t>
            </a:r>
            <a:endParaRPr lang="en-US" altLang="zh-CN" sz="2800"/>
          </a:p>
        </p:txBody>
      </p:sp>
      <p:pic>
        <p:nvPicPr>
          <p:cNvPr id="93196" name="图片 15" descr="C:/Users/ADMINI~1/AppData/Local/Temp/kaimatting_20200204162338/output_20200204162402..pngoutput_20200204162402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255" y="2599055"/>
            <a:ext cx="1428115" cy="2002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085850" y="851535"/>
            <a:ext cx="1131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doing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03345" y="2732405"/>
            <a:ext cx="745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afford, agree, decide, determine</a:t>
            </a:r>
            <a:r>
              <a:rPr lang="en-US" altLang="zh-CN" sz="2400" b="1">
                <a:solidFill>
                  <a:srgbClr val="FF0000"/>
                </a:solidFill>
                <a:cs typeface="+mn-lt"/>
                <a:sym typeface="+mn-ea"/>
              </a:rPr>
              <a:t>, choose</a:t>
            </a:r>
            <a:r>
              <a:rPr lang="en-US" altLang="zh-CN" sz="2400" b="1">
                <a:solidFill>
                  <a:srgbClr val="FF0000"/>
                </a:solidFill>
                <a:cs typeface="+mn-lt"/>
              </a:rPr>
              <a:t>, expect, hope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2190" y="2732405"/>
            <a:ext cx="899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cs typeface="+mn-lt"/>
              </a:rPr>
              <a:t>to do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02125" y="2146935"/>
            <a:ext cx="113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living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14320" y="1438910"/>
            <a:ext cx="1269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eating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65700" y="455930"/>
            <a:ext cx="6773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advise, avoid, mind, consider, delay, postpone, (can’t) resist, practice, finish, imagine</a:t>
            </a:r>
            <a:r>
              <a:rPr lang="en-US" altLang="zh-CN" sz="2400" b="1">
                <a:solidFill>
                  <a:srgbClr val="FF0000"/>
                </a:solidFill>
                <a:cs typeface="+mn-lt"/>
                <a:sym typeface="+mn-ea"/>
              </a:rPr>
              <a:t>, feel like,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08365" y="4583430"/>
            <a:ext cx="3528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remember, forget, regret, stop, go on</a:t>
            </a:r>
            <a:r>
              <a:rPr lang="en-US" altLang="zh-CN" sz="2400" b="1">
                <a:solidFill>
                  <a:srgbClr val="FF0000"/>
                </a:solidFill>
                <a:cs typeface="+mn-lt"/>
                <a:sym typeface="+mn-ea"/>
              </a:rPr>
              <a:t>, mean</a:t>
            </a:r>
            <a:endParaRPr lang="en-US" altLang="zh-CN" sz="24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33320" y="4601210"/>
            <a:ext cx="1131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doing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69005" y="3935095"/>
            <a:ext cx="1131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to visit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96080" y="3333750"/>
            <a:ext cx="102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to go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18000" y="4583430"/>
            <a:ext cx="899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cs typeface="+mn-lt"/>
              </a:rPr>
              <a:t>to do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67760" y="5273040"/>
            <a:ext cx="1354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cs typeface="+mn-lt"/>
              </a:rPr>
              <a:t>studying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92425" y="5825490"/>
            <a:ext cx="170815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cs typeface="+mn-lt"/>
              </a:rPr>
              <a:t>to inform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7" grpId="1"/>
      <p:bldP spid="17" grpId="1"/>
      <p:bldP spid="18" grpId="0"/>
      <p:bldP spid="18" grpId="1"/>
      <p:bldP spid="16" grpId="0"/>
      <p:bldP spid="16" grpId="1"/>
      <p:bldP spid="19" grpId="0"/>
      <p:bldP spid="19" grpId="1"/>
      <p:bldP spid="9" grpId="0"/>
      <p:bldP spid="9" grpId="1"/>
      <p:bldP spid="23" grpId="0"/>
      <p:bldP spid="23" grpId="1"/>
      <p:bldP spid="22" grpId="0"/>
      <p:bldP spid="22" grpId="1"/>
      <p:bldP spid="3" grpId="0"/>
      <p:bldP spid="15" grpId="0"/>
      <p:bldP spid="3" grpId="1"/>
      <p:bldP spid="15" grpId="1"/>
      <p:bldP spid="13" grpId="0"/>
      <p:bldP spid="13" grpId="1"/>
      <p:bldP spid="11" grpId="0"/>
      <p:bldP spid="11" grpId="1"/>
      <p:bldP spid="25" grpId="0"/>
      <p:bldP spid="25" grpId="1"/>
      <p:bldP spid="26" grpId="0"/>
      <p:bldP spid="26" grpId="1"/>
      <p:bldP spid="8" grpId="0"/>
      <p:bldP spid="21" grpId="0"/>
      <p:bldP spid="24" grpId="0"/>
      <p:bldP spid="8" grpId="1"/>
      <p:bldP spid="21" grpId="1"/>
      <p:bldP spid="24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rcRect l="28931"/>
          <a:stretch>
            <a:fillRect/>
          </a:stretch>
        </p:blipFill>
        <p:spPr>
          <a:xfrm>
            <a:off x="0" y="0"/>
            <a:ext cx="12509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73505" y="112395"/>
            <a:ext cx="649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四、非谓语动词作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宾语补足语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(OC)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6815" y="2534920"/>
            <a:ext cx="96697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He encouraged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me</a:t>
            </a:r>
            <a:r>
              <a:rPr lang="en-US" altLang="zh-CN" sz="2800">
                <a:cs typeface="+mn-lt"/>
              </a:rPr>
              <a:t> __________(work) harder.</a:t>
            </a:r>
            <a:endParaRPr lang="en-US" altLang="zh-CN" sz="2800">
              <a:cs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0950" y="784225"/>
            <a:ext cx="106000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/>
              <a:t>1. </a:t>
            </a:r>
            <a:r>
              <a:rPr lang="zh-CN" altLang="en-US" sz="2400"/>
              <a:t>接</a:t>
            </a:r>
            <a:r>
              <a:rPr lang="en-US" altLang="zh-CN" sz="2400"/>
              <a:t>to do</a:t>
            </a:r>
            <a:r>
              <a:rPr lang="zh-CN" altLang="en-US" sz="2400"/>
              <a:t>作宾补的动词（短语）：</a:t>
            </a:r>
            <a:r>
              <a:rPr lang="en-US" altLang="zh-CN" sz="2400"/>
              <a:t>__________________________________________________________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1147445" y="3366135"/>
            <a:ext cx="10629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/>
              <a:t>2. </a:t>
            </a:r>
            <a:r>
              <a:rPr lang="zh-CN" altLang="en-US" sz="2400"/>
              <a:t>感官动词＋宾语＋宾补</a:t>
            </a:r>
            <a:r>
              <a:rPr lang="zh-CN" altLang="en-US" sz="240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______, ______, ______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73505" y="1424940"/>
            <a:ext cx="8731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advise, allow, ask, beg, encourage, expect, tell, call on, depend on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07610" y="2675890"/>
            <a:ext cx="1526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work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6815" y="4629785"/>
            <a:ext cx="108184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They noticed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the boy</a:t>
            </a:r>
            <a:r>
              <a:rPr lang="en-US" altLang="zh-CN" sz="2800">
                <a:cs typeface="+mn-lt"/>
              </a:rPr>
              <a:t> _____(run) out of the room.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Listen! Do you hear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 someone</a:t>
            </a:r>
            <a:r>
              <a:rPr lang="en-US" altLang="zh-CN" sz="2800">
                <a:cs typeface="+mn-lt"/>
              </a:rPr>
              <a:t> ________(knock) at the door?</a:t>
            </a:r>
            <a:endParaRPr lang="en-US" altLang="zh-CN" sz="2800">
              <a:cs typeface="+mn-lt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He was happy to see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 his mother</a:t>
            </a:r>
            <a:r>
              <a:rPr lang="en-US" altLang="zh-CN" sz="2800">
                <a:cs typeface="+mn-lt"/>
              </a:rPr>
              <a:t> ______(take) good care of at home.</a:t>
            </a:r>
            <a:endParaRPr lang="en-US" altLang="zh-CN" sz="2800">
              <a:cs typeface="+mn-lt"/>
            </a:endParaRP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835" y="3762375"/>
            <a:ext cx="1952625" cy="1933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095365" y="5425440"/>
            <a:ext cx="1526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knocking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67805" y="6073775"/>
            <a:ext cx="113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taken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33010" y="4831715"/>
            <a:ext cx="801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run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7610" y="3517900"/>
            <a:ext cx="304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cs typeface="+mn-lt"/>
              </a:rPr>
              <a:t>do        doing      done</a:t>
            </a:r>
            <a:endParaRPr lang="en-US" altLang="zh-CN" sz="2400" b="1">
              <a:solidFill>
                <a:srgbClr val="FF0000"/>
              </a:solidFill>
              <a:cs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63675" y="4105275"/>
            <a:ext cx="640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  <a:cs typeface="+mn-lt"/>
              </a:rPr>
              <a:t>see, watch, observe, notice, hear, listen to, feel</a:t>
            </a:r>
            <a:endParaRPr lang="en-US" altLang="zh-CN" sz="2400" b="1">
              <a:solidFill>
                <a:srgbClr val="7030A0"/>
              </a:solidFill>
              <a:cs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86815" y="1987550"/>
            <a:ext cx="96697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cs typeface="+mn-lt"/>
              </a:rPr>
              <a:t>e.g. I begged </a:t>
            </a:r>
            <a:r>
              <a:rPr lang="en-US" altLang="zh-CN" sz="2800">
                <a:solidFill>
                  <a:srgbClr val="0070C0"/>
                </a:solidFill>
                <a:cs typeface="+mn-lt"/>
              </a:rPr>
              <a:t>her</a:t>
            </a:r>
            <a:r>
              <a:rPr lang="en-US" altLang="zh-CN" sz="2800">
                <a:cs typeface="+mn-lt"/>
              </a:rPr>
              <a:t> not __________(leave) .</a:t>
            </a:r>
            <a:endParaRPr lang="en-US" altLang="zh-CN" sz="2800">
              <a:cs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74845" y="2132965"/>
            <a:ext cx="1526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cs typeface="+mn-lt"/>
              </a:rPr>
              <a:t>to leave</a:t>
            </a:r>
            <a:endParaRPr lang="en-US" altLang="zh-CN" sz="2800" b="1">
              <a:solidFill>
                <a:srgbClr val="FF0000"/>
              </a:solidFill>
              <a:cs typeface="+mn-lt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6350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7" grpId="0"/>
      <p:bldP spid="7" grpId="1"/>
      <p:bldP spid="19" grpId="0"/>
      <p:bldP spid="19" grpId="1"/>
      <p:bldP spid="6" grpId="0"/>
      <p:bldP spid="6" grpId="1"/>
      <p:bldP spid="12" grpId="0"/>
      <p:bldP spid="12" grpId="1"/>
      <p:bldP spid="10" grpId="0"/>
      <p:bldP spid="10" grpId="1"/>
      <p:bldP spid="11" grpId="0"/>
      <p:bldP spid="11" grpId="1"/>
      <p:bldP spid="3" grpId="0"/>
      <p:bldP spid="3" grpId="1"/>
      <p:bldP spid="15" grpId="0"/>
      <p:bldP spid="15" grpId="1"/>
      <p:bldP spid="23" grpId="0"/>
      <p:bldP spid="23" grpId="1"/>
      <p:bldP spid="25" grpId="0"/>
      <p:bldP spid="25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10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11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12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13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14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15.xml><?xml version="1.0" encoding="utf-8"?>
<p:tagLst xmlns:p="http://schemas.openxmlformats.org/presentationml/2006/main">
  <p:tag name="KSO_WM_DIAGRAM_VIRTUALLY_FRAME" val="{&quot;height&quot;:285.9,&quot;left&quot;:124.7,&quot;top&quot;:155.9,&quot;width&quot;:815.5}"/>
</p:tagLst>
</file>

<file path=ppt/tags/tag16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17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18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19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2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20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21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22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23.xml><?xml version="1.0" encoding="utf-8"?>
<p:tagLst xmlns:p="http://schemas.openxmlformats.org/presentationml/2006/main">
  <p:tag name="KSO_WM_DIAGRAM_VIRTUALLY_FRAME" val="{&quot;height&quot;:402.05,&quot;left&quot;:51.2,&quot;top&quot;:104.35,&quot;width&quot;:848.7066141732282}"/>
</p:tagLst>
</file>

<file path=ppt/tags/tag24.xml><?xml version="1.0" encoding="utf-8"?>
<p:tagLst xmlns:p="http://schemas.openxmlformats.org/presentationml/2006/main">
  <p:tag name="KSO_WM_DIAGRAM_VIRTUALLY_FRAME" val="{&quot;height&quot;:237.2,&quot;left&quot;:101.45,&quot;top&quot;:247,&quot;width&quot;:833.0750393700788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3149"/>
  <p:tag name="KSO_WM_SLIDE_ID" val="custom20203149_18"/>
  <p:tag name="KSO_WM_TEMPLATE_SUBCATEGORY" val="6"/>
  <p:tag name="KSO_WM_SLIDE_TYPE" val="text"/>
  <p:tag name="KSO_WM_SLIDE_SUBTYPE" val="picTxt"/>
  <p:tag name="KSO_WM_SLIDE_ITEM_CNT" val="2"/>
  <p:tag name="KSO_WM_SLIDE_INDEX" val="18"/>
  <p:tag name="KSO_WM_SLIDE_SIZE" val="620.429*267.25"/>
  <p:tag name="KSO_WM_SLIDE_POSITION" val="265.45*110.25"/>
  <p:tag name="KSO_WM_TAG_VERSION" val="1.0"/>
  <p:tag name="KSO_WM_SLIDE_LAYOUT" val="a_d_h_ζ"/>
  <p:tag name="KSO_WM_SLIDE_LAYOUT_CNT" val="1_1_1_2"/>
  <p:tag name="KSO_WM_DIAGRAM_GROUP_CODE" val="ζ1ζ2-1"/>
  <p:tag name="KSO_WM_SLIDE_DIAGTYPE" val="ζ|ζ"/>
  <p:tag name="KSO_WM_TEMPLATE_MASTER_TYPE" val="1"/>
  <p:tag name="KSO_WM_TEMPLATE_COLOR_TYPE" val="1"/>
</p:tagLst>
</file>

<file path=ppt/tags/tag3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4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5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6.xml><?xml version="1.0" encoding="utf-8"?>
<p:tagLst xmlns:p="http://schemas.openxmlformats.org/presentationml/2006/main">
  <p:tag name="KSO_WM_DIAGRAM_VIRTUALLY_FRAME" val="{&quot;height&quot;:423.05,&quot;left&quot;:108.15,&quot;top&quot;:26.8,&quot;width&quot;:705.65}"/>
</p:tagLst>
</file>

<file path=ppt/tags/tag7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8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ags/tag9.xml><?xml version="1.0" encoding="utf-8"?>
<p:tagLst xmlns:p="http://schemas.openxmlformats.org/presentationml/2006/main">
  <p:tag name="KSO_WM_DIAGRAM_VIRTUALLY_FRAME" val="{&quot;height&quot;:310,&quot;left&quot;:117.25,&quot;top&quot;:131.8,&quot;width&quot;:822.9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7704</Words>
  <Application>WPS 演示</Application>
  <PresentationFormat>宽屏</PresentationFormat>
  <Paragraphs>487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Segoe UI</vt:lpstr>
      <vt:lpstr>Eras Bold ITC</vt:lpstr>
      <vt:lpstr>Times New Roman</vt:lpstr>
      <vt:lpstr>楷体</vt:lpstr>
      <vt:lpstr>微软雅黑</vt:lpstr>
      <vt:lpstr>Calibri</vt:lpstr>
      <vt:lpstr>Impact</vt:lpstr>
      <vt:lpstr>Yu Gothic UI Semibold</vt:lpstr>
      <vt:lpstr>Arial Unicode MS</vt:lpstr>
      <vt:lpstr>HelveticaNeue</vt:lpstr>
      <vt:lpstr>华文新魏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92</cp:revision>
  <dcterms:created xsi:type="dcterms:W3CDTF">2021-01-23T00:41:00Z</dcterms:created>
  <dcterms:modified xsi:type="dcterms:W3CDTF">2025-10-22T07:26:25Z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82426B5784394F778DF9D85051F10731_12</vt:lpwstr>
  </property>
</Properties>
</file>