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60" r:id="rId3"/>
    <p:sldId id="256" r:id="rId4"/>
    <p:sldId id="1079" r:id="rId5"/>
    <p:sldId id="1143" r:id="rId7"/>
    <p:sldId id="1080" r:id="rId8"/>
    <p:sldId id="283" r:id="rId9"/>
    <p:sldId id="1134" r:id="rId10"/>
    <p:sldId id="1117" r:id="rId11"/>
    <p:sldId id="1140" r:id="rId12"/>
    <p:sldId id="1083" r:id="rId13"/>
    <p:sldId id="519" r:id="rId14"/>
    <p:sldId id="1093" r:id="rId15"/>
    <p:sldId id="1137" r:id="rId16"/>
    <p:sldId id="1125" r:id="rId17"/>
    <p:sldId id="1121" r:id="rId18"/>
    <p:sldId id="1122" r:id="rId19"/>
    <p:sldId id="1133" r:id="rId20"/>
    <p:sldId id="1141" r:id="rId21"/>
    <p:sldId id="1145" r:id="rId22"/>
    <p:sldId id="114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212121"/>
    <a:srgbClr val="0000CC"/>
    <a:srgbClr val="9900FF"/>
    <a:srgbClr val="CC00CC"/>
    <a:srgbClr val="3F0065"/>
    <a:srgbClr val="005E00"/>
    <a:srgbClr val="EF0000"/>
    <a:srgbClr val="003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99"/>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3.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0.png"/><Relationship Id="rId4" Type="http://schemas.openxmlformats.org/officeDocument/2006/relationships/tags" Target="../tags/tag63.xml"/><Relationship Id="rId3" Type="http://schemas.openxmlformats.org/officeDocument/2006/relationships/image" Target="../media/image9.png"/><Relationship Id="rId2" Type="http://schemas.openxmlformats.org/officeDocument/2006/relationships/tags" Target="../tags/tag6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1970"/>
          </a:xfrm>
          <a:prstGeom prst="rect">
            <a:avLst/>
          </a:prstGeom>
          <a:solidFill>
            <a:schemeClr val="bg1"/>
          </a:solidFill>
        </p:spPr>
        <p:txBody>
          <a:bodyPr wrap="square" rtlCol="0">
            <a:spAutoFit/>
          </a:bodyPr>
          <a:lstStyle/>
          <a:p>
            <a:r>
              <a:rPr lang="en-US" altLang="zh-CN" sz="2800" b="1" dirty="0">
                <a:solidFill>
                  <a:srgbClr val="9900CC"/>
                </a:solidFill>
              </a:rPr>
              <a:t>Read for clues and echoes</a:t>
            </a:r>
            <a:endParaRPr lang="en-US" altLang="zh-CN" sz="2800" b="1" dirty="0">
              <a:solidFill>
                <a:srgbClr val="9900CC"/>
              </a:solidFill>
            </a:endParaRPr>
          </a:p>
        </p:txBody>
      </p:sp>
      <p:graphicFrame>
        <p:nvGraphicFramePr>
          <p:cNvPr id="6" name="内容占位符 3"/>
          <p:cNvGraphicFramePr/>
          <p:nvPr/>
        </p:nvGraphicFramePr>
        <p:xfrm>
          <a:off x="62231" y="777949"/>
          <a:ext cx="12005945" cy="5852160"/>
        </p:xfrm>
        <a:graphic>
          <a:graphicData uri="http://schemas.openxmlformats.org/drawingml/2006/table">
            <a:tbl>
              <a:tblPr firstRow="1" bandRow="1">
                <a:tableStyleId>{5C22544A-7EE6-4342-B048-85BDC9FD1C3A}</a:tableStyleId>
              </a:tblPr>
              <a:tblGrid>
                <a:gridCol w="5989320"/>
                <a:gridCol w="6016625"/>
              </a:tblGrid>
              <a:tr h="551180">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kern="1200" dirty="0">
                          <a:solidFill>
                            <a:schemeClr val="dk1"/>
                          </a:solidFill>
                          <a:effectLst/>
                          <a:latin typeface="+mn-lt"/>
                          <a:ea typeface="+mn-ea"/>
                          <a:cs typeface="+mn-cs"/>
                        </a:rPr>
                        <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Mason knew that </a:t>
                      </a:r>
                      <a:r>
                        <a:rPr lang="en-US" altLang="zh-CN" sz="2400" kern="1200" dirty="0">
                          <a:solidFill>
                            <a:srgbClr val="0000FF"/>
                          </a:solidFill>
                          <a:effectLst/>
                          <a:latin typeface="Times New Roman" panose="02020603050405020304" pitchFamily="18" charset="0"/>
                          <a:ea typeface="+mn-ea"/>
                          <a:cs typeface="Times New Roman" panose="02020603050405020304" pitchFamily="18" charset="0"/>
                        </a:rPr>
                        <a:t>one more bad summer would mean the end of the business.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One </a:t>
                      </a:r>
                      <a:r>
                        <a:rPr lang="en-US" altLang="zh-CN" sz="2400" kern="1200" dirty="0">
                          <a:solidFill>
                            <a:srgbClr val="7030A0"/>
                          </a:solidFill>
                          <a:effectLst/>
                          <a:latin typeface="Times New Roman" panose="02020603050405020304" pitchFamily="18" charset="0"/>
                          <a:ea typeface="+mn-ea"/>
                          <a:cs typeface="Times New Roman" panose="02020603050405020304" pitchFamily="18" charset="0"/>
                        </a:rPr>
                        <a:t>boiling summer Sunday</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Mason sat with his friends at the ice-cream shop. They were trying to </a:t>
                      </a:r>
                      <a:r>
                        <a:rPr lang="en-US" altLang="zh-CN" sz="2400" kern="1200" dirty="0">
                          <a:solidFill>
                            <a:srgbClr val="C00000"/>
                          </a:solidFill>
                          <a:effectLst/>
                          <a:latin typeface="Times New Roman" panose="02020603050405020304" pitchFamily="18" charset="0"/>
                          <a:ea typeface="+mn-ea"/>
                          <a:cs typeface="Times New Roman" panose="02020603050405020304" pitchFamily="18" charset="0"/>
                        </a:rPr>
                        <a:t>escape the fry-an-egg-on-the-sidewalk heat.</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Mason absently moved his </a:t>
                      </a:r>
                      <a:r>
                        <a:rPr lang="en-US" altLang="zh-CN" sz="2400" kern="1200" dirty="0">
                          <a:solidFill>
                            <a:schemeClr val="accent4">
                              <a:lumMod val="75000"/>
                            </a:schemeClr>
                          </a:solidFill>
                          <a:effectLst/>
                          <a:latin typeface="Times New Roman" panose="02020603050405020304" pitchFamily="18" charset="0"/>
                          <a:ea typeface="+mn-ea"/>
                          <a:cs typeface="Times New Roman" panose="02020603050405020304" pitchFamily="18" charset="0"/>
                        </a:rPr>
                        <a:t>spoon</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in circles, </a:t>
                      </a:r>
                      <a:r>
                        <a:rPr lang="en-US" altLang="zh-CN" sz="2400" b="0" u="sng" kern="1200" dirty="0">
                          <a:solidFill>
                            <a:srgbClr val="0000FF"/>
                          </a:solidFill>
                          <a:effectLst/>
                          <a:latin typeface="Times New Roman" panose="02020603050405020304" pitchFamily="18" charset="0"/>
                          <a:ea typeface="+mn-ea"/>
                          <a:cs typeface="Times New Roman" panose="02020603050405020304" pitchFamily="18" charset="0"/>
                        </a:rPr>
                        <a:t>watching his orange ice cream melt in the bottom of his bowl</a:t>
                      </a:r>
                      <a:r>
                        <a:rPr lang="en-US" altLang="zh-CN" sz="2400" b="0" kern="1200" dirty="0">
                          <a:solidFill>
                            <a:srgbClr val="0000FF"/>
                          </a:solidFill>
                          <a:effectLst/>
                          <a:latin typeface="Times New Roman" panose="02020603050405020304" pitchFamily="18" charset="0"/>
                          <a:ea typeface="+mn-ea"/>
                          <a:cs typeface="Times New Roman" panose="02020603050405020304" pitchFamily="18" charset="0"/>
                        </a:rPr>
                        <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How could he help </a:t>
                      </a:r>
                      <a:r>
                        <a:rPr lang="en-US" altLang="zh-CN" sz="2400"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save his mother’s restaurant</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He kept stirring as he thought — until suddenly, he opened his eyes wide. “Oh, man, I’ve got it! I’ve got it! </a:t>
                      </a:r>
                      <a:r>
                        <a:rPr lang="en-US" altLang="zh-CN" sz="2400" kern="1200" dirty="0">
                          <a:solidFill>
                            <a:srgbClr val="0000FF"/>
                          </a:solidFill>
                          <a:effectLst/>
                          <a:latin typeface="Times New Roman" panose="02020603050405020304" pitchFamily="18" charset="0"/>
                          <a:ea typeface="+mn-ea"/>
                          <a:cs typeface="Times New Roman" panose="02020603050405020304" pitchFamily="18" charset="0"/>
                        </a:rPr>
                        <a:t>Ice-cream soup!” </a:t>
                      </a:r>
                      <a:r>
                        <a:rPr lang="en-US" altLang="zh-CN" sz="2400" kern="1200" dirty="0">
                          <a:solidFill>
                            <a:srgbClr val="C00000"/>
                          </a:solidFill>
                          <a:effectLst/>
                          <a:latin typeface="Times New Roman" panose="02020603050405020304" pitchFamily="18" charset="0"/>
                          <a:ea typeface="+mn-ea"/>
                          <a:cs typeface="Times New Roman" panose="02020603050405020304" pitchFamily="18" charset="0"/>
                        </a:rPr>
                        <a:t>Cold, sweet, and perfect for beating the summer heat </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 just </a:t>
                      </a:r>
                      <a:r>
                        <a:rPr lang="en-US" altLang="zh-CN" sz="2400" kern="1200" dirty="0">
                          <a:solidFill>
                            <a:schemeClr val="accent6">
                              <a:lumMod val="75000"/>
                            </a:schemeClr>
                          </a:solidFill>
                          <a:effectLst/>
                          <a:latin typeface="Times New Roman" panose="02020603050405020304" pitchFamily="18" charset="0"/>
                          <a:ea typeface="+mn-ea"/>
                          <a:cs typeface="Times New Roman" panose="02020603050405020304" pitchFamily="18" charset="0"/>
                        </a:rPr>
                        <a:t>what Mom’s restaurant needs</a:t>
                      </a:r>
                      <a:r>
                        <a:rPr lang="en-US" altLang="zh-CN"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altLang="zh-CN" sz="2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5. The Martins’ constant painstaking efforts paid off and </a:t>
                      </a:r>
                      <a:r>
                        <a:rPr lang="en-US" altLang="zh-CN" sz="2400" b="0" u="sng" dirty="0">
                          <a:solidFill>
                            <a:schemeClr val="accent6">
                              <a:lumMod val="75000"/>
                            </a:schemeClr>
                          </a:solidFill>
                          <a:latin typeface="Times New Roman" panose="02020603050405020304" pitchFamily="18" charset="0"/>
                          <a:cs typeface="Times New Roman" panose="02020603050405020304" pitchFamily="18" charset="0"/>
                        </a:rPr>
                        <a:t>their restaurant survived</a:t>
                      </a:r>
                      <a:r>
                        <a:rPr lang="en-US" altLang="zh-CN" sz="2400" b="0" dirty="0">
                          <a:solidFill>
                            <a:schemeClr val="accent6">
                              <a:lumMod val="75000"/>
                            </a:schemeClr>
                          </a:solidFill>
                          <a:latin typeface="Times New Roman" panose="02020603050405020304" pitchFamily="18" charset="0"/>
                          <a:cs typeface="Times New Roman" panose="02020603050405020304" pitchFamily="18" charset="0"/>
                        </a:rPr>
                        <a:t>!</a:t>
                      </a:r>
                      <a:r>
                        <a:rPr lang="en-US" altLang="zh-CN" sz="2400" b="0" dirty="0">
                          <a:solidFill>
                            <a:schemeClr val="tx1"/>
                          </a:solidFill>
                          <a:latin typeface="Times New Roman" panose="02020603050405020304" pitchFamily="18" charset="0"/>
                          <a:cs typeface="Times New Roman" panose="02020603050405020304" pitchFamily="18" charset="0"/>
                        </a:rPr>
                        <a:t> </a:t>
                      </a:r>
                      <a:endParaRPr lang="en-US" altLang="zh-CN" sz="2400" b="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400" b="0" dirty="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6. Mason explained </a:t>
                      </a:r>
                      <a:r>
                        <a:rPr lang="en-US" altLang="zh-CN" sz="2400" b="0" u="sng" dirty="0">
                          <a:solidFill>
                            <a:srgbClr val="0000FF"/>
                          </a:solidFill>
                          <a:latin typeface="Times New Roman" panose="02020603050405020304" pitchFamily="18" charset="0"/>
                          <a:cs typeface="Times New Roman" panose="02020603050405020304" pitchFamily="18" charset="0"/>
                        </a:rPr>
                        <a:t>how he had watched his ice cream melt in the bowl </a:t>
                      </a:r>
                      <a:r>
                        <a:rPr lang="en-US" altLang="zh-CN" sz="2400" b="0" dirty="0">
                          <a:solidFill>
                            <a:schemeClr val="tx1"/>
                          </a:solidFill>
                          <a:latin typeface="Times New Roman" panose="02020603050405020304" pitchFamily="18" charset="0"/>
                          <a:cs typeface="Times New Roman" panose="02020603050405020304" pitchFamily="18" charset="0"/>
                        </a:rPr>
                        <a:t>and realized it was like </a:t>
                      </a:r>
                      <a:r>
                        <a:rPr lang="en-US" altLang="zh-CN" sz="2400" b="0" u="sng" dirty="0">
                          <a:solidFill>
                            <a:srgbClr val="C00000"/>
                          </a:solidFill>
                          <a:latin typeface="Times New Roman" panose="02020603050405020304" pitchFamily="18" charset="0"/>
                          <a:cs typeface="Times New Roman" panose="02020603050405020304" pitchFamily="18" charset="0"/>
                        </a:rPr>
                        <a:t>a cold, sweet soup perfect for beating the summer heat</a:t>
                      </a:r>
                      <a:r>
                        <a:rPr lang="en-US" altLang="zh-CN" sz="2400" b="0" dirty="0">
                          <a:solidFill>
                            <a:srgbClr val="C00000"/>
                          </a:solidFill>
                          <a:latin typeface="Times New Roman" panose="02020603050405020304" pitchFamily="18" charset="0"/>
                          <a:cs typeface="Times New Roman" panose="02020603050405020304" pitchFamily="18" charset="0"/>
                        </a:rPr>
                        <a:t> //</a:t>
                      </a:r>
                      <a:r>
                        <a:rPr lang="zh-CN" altLang="en-US" sz="2400" b="0" dirty="0">
                          <a:solidFill>
                            <a:srgbClr val="C00000"/>
                          </a:solidFill>
                          <a:latin typeface="Times New Roman" panose="02020603050405020304" pitchFamily="18" charset="0"/>
                          <a:cs typeface="Times New Roman" panose="02020603050405020304" pitchFamily="18" charset="0"/>
                        </a:rPr>
                        <a:t> </a:t>
                      </a:r>
                      <a:r>
                        <a:rPr lang="en-US" altLang="zh-CN" sz="2400" b="0" u="sng" dirty="0">
                          <a:solidFill>
                            <a:srgbClr val="C00000"/>
                          </a:solidFill>
                          <a:latin typeface="Times New Roman" panose="02020603050405020304" pitchFamily="18" charset="0"/>
                          <a:cs typeface="Times New Roman" panose="02020603050405020304" pitchFamily="18" charset="0"/>
                        </a:rPr>
                        <a:t>for</a:t>
                      </a:r>
                      <a:r>
                        <a:rPr lang="zh-CN" altLang="en-US" sz="2400" b="0" u="sng" dirty="0">
                          <a:solidFill>
                            <a:srgbClr val="C00000"/>
                          </a:solidFill>
                          <a:latin typeface="Times New Roman" panose="02020603050405020304" pitchFamily="18" charset="0"/>
                          <a:cs typeface="Times New Roman" panose="02020603050405020304" pitchFamily="18" charset="0"/>
                        </a:rPr>
                        <a:t> </a:t>
                      </a:r>
                      <a:r>
                        <a:rPr lang="en-US" altLang="zh-CN" sz="2400" b="0" u="sng" dirty="0">
                          <a:solidFill>
                            <a:srgbClr val="C00000"/>
                          </a:solidFill>
                          <a:latin typeface="Times New Roman" panose="02020603050405020304" pitchFamily="18" charset="0"/>
                          <a:cs typeface="Times New Roman" panose="02020603050405020304" pitchFamily="18" charset="0"/>
                        </a:rPr>
                        <a:t>escaping the fry-an-egg-on-the-sidewalk heat.</a:t>
                      </a:r>
                      <a:endParaRPr lang="en-US" altLang="zh-CN" sz="2400" b="0" dirty="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2400" b="0" dirty="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400" b="0" dirty="0">
                          <a:solidFill>
                            <a:schemeClr val="tx1"/>
                          </a:solidFill>
                          <a:latin typeface="Times New Roman" panose="02020603050405020304" pitchFamily="18" charset="0"/>
                          <a:cs typeface="Times New Roman" panose="02020603050405020304" pitchFamily="18" charset="0"/>
                        </a:rPr>
                        <a:t>7. Streams of people poured into their restaurant, </a:t>
                      </a:r>
                      <a:r>
                        <a:rPr lang="en-US" altLang="zh-CN" sz="2400" b="0" dirty="0">
                          <a:solidFill>
                            <a:schemeClr val="accent4">
                              <a:lumMod val="75000"/>
                            </a:schemeClr>
                          </a:solidFill>
                          <a:latin typeface="Times New Roman" panose="02020603050405020304" pitchFamily="18" charset="0"/>
                          <a:cs typeface="Times New Roman" panose="02020603050405020304" pitchFamily="18" charset="0"/>
                        </a:rPr>
                        <a:t>spooned</a:t>
                      </a:r>
                      <a:r>
                        <a:rPr lang="en-US" altLang="zh-CN" sz="2400" b="0" dirty="0">
                          <a:solidFill>
                            <a:schemeClr val="tx1"/>
                          </a:solidFill>
                          <a:latin typeface="Times New Roman" panose="02020603050405020304" pitchFamily="18" charset="0"/>
                          <a:cs typeface="Times New Roman" panose="02020603050405020304" pitchFamily="18" charset="0"/>
                        </a:rPr>
                        <a:t> </a:t>
                      </a:r>
                      <a:r>
                        <a:rPr lang="en-US" altLang="zh-CN" sz="2400" b="0" dirty="0">
                          <a:solidFill>
                            <a:srgbClr val="C00000"/>
                          </a:solidFill>
                          <a:latin typeface="Times New Roman" panose="02020603050405020304" pitchFamily="18" charset="0"/>
                          <a:cs typeface="Times New Roman" panose="02020603050405020304" pitchFamily="18" charset="0"/>
                        </a:rPr>
                        <a:t>the cold, tasty, sweet soup</a:t>
                      </a:r>
                      <a:r>
                        <a:rPr lang="en-US" altLang="zh-CN" sz="2400" b="0" dirty="0">
                          <a:solidFill>
                            <a:schemeClr val="tx1"/>
                          </a:solidFill>
                          <a:latin typeface="Times New Roman" panose="02020603050405020304" pitchFamily="18" charset="0"/>
                          <a:cs typeface="Times New Roman" panose="02020603050405020304" pitchFamily="18" charset="0"/>
                        </a:rPr>
                        <a:t> and enjoyed the cool respite from </a:t>
                      </a:r>
                      <a:r>
                        <a:rPr lang="en-US" altLang="zh-CN" sz="2400" b="0" dirty="0">
                          <a:solidFill>
                            <a:srgbClr val="7030A0"/>
                          </a:solidFill>
                          <a:latin typeface="Times New Roman" panose="02020603050405020304" pitchFamily="18" charset="0"/>
                          <a:cs typeface="Times New Roman" panose="02020603050405020304" pitchFamily="18" charset="0"/>
                        </a:rPr>
                        <a:t>the summer heat</a:t>
                      </a:r>
                      <a:r>
                        <a:rPr lang="en-US" altLang="zh-CN" sz="2400" b="0" dirty="0">
                          <a:solidFill>
                            <a:schemeClr val="tx1"/>
                          </a:solidFill>
                          <a:latin typeface="Times New Roman" panose="02020603050405020304" pitchFamily="18" charset="0"/>
                          <a:cs typeface="Times New Roman" panose="02020603050405020304" pitchFamily="18" charset="0"/>
                        </a:rPr>
                        <a:t>. </a:t>
                      </a:r>
                      <a:endParaRPr lang="en-US" altLang="zh-CN" sz="2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charset="-122"/>
                    <a:ea typeface="微软雅黑" panose="020B0503020204020204" charset="-122"/>
                  </a:rPr>
                  <a:t>动作描写</a:t>
                </a:r>
                <a:endParaRPr lang="zh-CN" altLang="en-US" sz="2400" b="1" kern="1200" dirty="0">
                  <a:solidFill>
                    <a:srgbClr val="9900FF"/>
                  </a:solidFill>
                  <a:latin typeface="微软雅黑" panose="020B0503020204020204" charset="-122"/>
                  <a:ea typeface="微软雅黑" panose="020B050302020402020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环境描写</a:t>
                </a:r>
                <a:endParaRPr lang="zh-CN" altLang="en-US" sz="2400" b="1" kern="1200">
                  <a:latin typeface="微软雅黑" panose="020B0503020204020204" charset="-122"/>
                  <a:ea typeface="微软雅黑" panose="020B050302020402020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对话描写</a:t>
                </a:r>
                <a:endParaRPr lang="zh-CN" altLang="en-US" sz="2400" b="1" kern="1200">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50920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a:t>
            </a:r>
            <a:r>
              <a:rPr lang="en-US" altLang="zh-CN" sz="3200" b="1" dirty="0">
                <a:solidFill>
                  <a:srgbClr val="0000FF"/>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3200" b="1"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216552" cy="1516569"/>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What did Mason say to his mother? How did his mother feel and react? </a:t>
            </a:r>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to make ice-cream soup?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Link2: </a:t>
            </a:r>
            <a:r>
              <a:rPr lang="en-US" altLang="zh-CN" sz="2800" b="1" dirty="0">
                <a:solidFill>
                  <a:srgbClr val="00AA48"/>
                </a:solidFill>
                <a:latin typeface="Times New Roman" panose="02020603050405020304" pitchFamily="18" charset="0"/>
                <a:cs typeface="Times New Roman" panose="02020603050405020304" pitchFamily="18" charset="0"/>
              </a:rPr>
              <a:t>What preparations did they make for the launch?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71068" y="4167545"/>
            <a:ext cx="12241850" cy="1815882"/>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was the restaurant now? What did the Martins do for business?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customers respond? What about the business now?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Ending:  </a:t>
            </a:r>
            <a:r>
              <a:rPr lang="en-US" altLang="zh-CN" sz="2800" b="1" dirty="0">
                <a:solidFill>
                  <a:srgbClr val="00AA48"/>
                </a:solidFill>
                <a:latin typeface="Times New Roman" panose="02020603050405020304" pitchFamily="18" charset="0"/>
                <a:cs typeface="Times New Roman" panose="02020603050405020304" pitchFamily="18" charset="0"/>
                <a:sym typeface="+mn-ea"/>
              </a:rPr>
              <a:t>① What eventually happened to Soup and Quackers?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                ② What lesson did the story teach us?</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8746">
                                            <p:txEl>
                                              <p:pRg st="0" end="0"/>
                                            </p:txEl>
                                          </p:spTgt>
                                        </p:tgtEl>
                                        <p:attrNameLst>
                                          <p:attrName>style.visibility</p:attrName>
                                        </p:attrNameLst>
                                      </p:cBhvr>
                                      <p:to>
                                        <p:strVal val="visible"/>
                                      </p:to>
                                    </p:set>
                                    <p:animEffect transition="in" filter="fade">
                                      <p:cBhvr>
                                        <p:cTn id="15" dur="500"/>
                                        <p:tgtEl>
                                          <p:spTgt spid="10487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8746">
                                            <p:txEl>
                                              <p:pRg st="1" end="1"/>
                                            </p:txEl>
                                          </p:spTgt>
                                        </p:tgtEl>
                                        <p:attrNameLst>
                                          <p:attrName>style.visibility</p:attrName>
                                        </p:attrNameLst>
                                      </p:cBhvr>
                                      <p:to>
                                        <p:strVal val="visible"/>
                                      </p:to>
                                    </p:set>
                                    <p:animEffect transition="in" filter="fade">
                                      <p:cBhvr>
                                        <p:cTn id="20" dur="500"/>
                                        <p:tgtEl>
                                          <p:spTgt spid="10487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48746">
                                            <p:txEl>
                                              <p:pRg st="2" end="2"/>
                                            </p:txEl>
                                          </p:spTgt>
                                        </p:tgtEl>
                                        <p:attrNameLst>
                                          <p:attrName>style.visibility</p:attrName>
                                        </p:attrNameLst>
                                      </p:cBhvr>
                                      <p:to>
                                        <p:strVal val="visible"/>
                                      </p:to>
                                    </p:set>
                                    <p:animEffect transition="in" filter="fade">
                                      <p:cBhvr>
                                        <p:cTn id="25" dur="500"/>
                                        <p:tgtEl>
                                          <p:spTgt spid="10487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48746">
                                            <p:txEl>
                                              <p:pRg st="3" end="3"/>
                                            </p:txEl>
                                          </p:spTgt>
                                        </p:tgtEl>
                                        <p:attrNameLst>
                                          <p:attrName>style.visibility</p:attrName>
                                        </p:attrNameLst>
                                      </p:cBhvr>
                                      <p:to>
                                        <p:strVal val="visible"/>
                                      </p:to>
                                    </p:set>
                                    <p:animEffect transition="in" filter="fade">
                                      <p:cBhvr>
                                        <p:cTn id="30"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077218"/>
          </a:xfrm>
          <a:prstGeom prst="rect">
            <a:avLst/>
          </a:prstGeom>
          <a:solidFill>
            <a:schemeClr val="bg1"/>
          </a:solidFill>
        </p:spPr>
        <p:txBody>
          <a:bodyPr wrap="square">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en-US" altLang="zh-CN" sz="3200" b="1" dirty="0">
                <a:solidFill>
                  <a:srgbClr val="CC00CC"/>
                </a:solidFill>
                <a:latin typeface="Times New Roman" panose="02020603050405020304" pitchFamily="18" charset="0"/>
                <a:cs typeface="Times New Roman" panose="02020603050405020304" pitchFamily="18" charset="0"/>
              </a:rPr>
              <a:t>Mason </a:t>
            </a:r>
            <a:r>
              <a:rPr lang="en-US" altLang="zh-CN" sz="3200" b="1" dirty="0">
                <a:solidFill>
                  <a:srgbClr val="CC00CC"/>
                </a:solidFill>
                <a:highlight>
                  <a:srgbClr val="FFFF00"/>
                </a:highlight>
                <a:latin typeface="Times New Roman" panose="02020603050405020304" pitchFamily="18" charset="0"/>
                <a:cs typeface="Times New Roman" panose="02020603050405020304" pitchFamily="18" charset="0"/>
              </a:rPr>
              <a:t>rushed</a:t>
            </a:r>
            <a:r>
              <a:rPr lang="en-US" altLang="zh-CN" sz="3200" b="1" dirty="0">
                <a:solidFill>
                  <a:srgbClr val="CC00CC"/>
                </a:solidFill>
                <a:latin typeface="Times New Roman" panose="02020603050405020304" pitchFamily="18" charset="0"/>
                <a:cs typeface="Times New Roman" panose="02020603050405020304" pitchFamily="18" charset="0"/>
              </a:rPr>
              <a:t> home, </a:t>
            </a:r>
            <a:r>
              <a:rPr lang="en-US" altLang="zh-CN" sz="3200" b="1" dirty="0">
                <a:solidFill>
                  <a:srgbClr val="0000FF"/>
                </a:solidFill>
                <a:latin typeface="Times New Roman" panose="02020603050405020304" pitchFamily="18" charset="0"/>
                <a:cs typeface="Times New Roman" panose="02020603050405020304" pitchFamily="18" charset="0"/>
              </a:rPr>
              <a:t>his mind racing with the possibilities of </a:t>
            </a:r>
            <a:r>
              <a:rPr lang="en-US" altLang="zh-CN" sz="3200" b="1" dirty="0">
                <a:solidFill>
                  <a:srgbClr val="CC00CC"/>
                </a:solidFill>
                <a:highlight>
                  <a:srgbClr val="00FFFF"/>
                </a:highlight>
                <a:latin typeface="Times New Roman" panose="02020603050405020304" pitchFamily="18" charset="0"/>
                <a:cs typeface="Times New Roman" panose="02020603050405020304" pitchFamily="18" charset="0"/>
              </a:rPr>
              <a:t>his new idea</a:t>
            </a:r>
            <a:r>
              <a:rPr lang="en-US" altLang="zh-CN" sz="3200" b="1" dirty="0">
                <a:solidFill>
                  <a:srgbClr val="CC00CC"/>
                </a:solidFill>
                <a:latin typeface="Times New Roman" panose="02020603050405020304" pitchFamily="18" charset="0"/>
                <a:cs typeface="Times New Roman" panose="02020603050405020304" pitchFamily="18" charset="0"/>
              </a:rPr>
              <a:t>.</a:t>
            </a:r>
            <a:endParaRPr lang="zh-CN" altLang="zh-CN" sz="3200" b="1" dirty="0">
              <a:solidFill>
                <a:srgbClr val="CC00CC"/>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160655" y="1677035"/>
            <a:ext cx="11725910" cy="1568450"/>
          </a:xfrm>
          <a:prstGeom prst="rect">
            <a:avLst/>
          </a:prstGeom>
          <a:solidFill>
            <a:schemeClr val="bg1"/>
          </a:solidFill>
        </p:spPr>
        <p:txBody>
          <a:bodyPr wrap="square" rtlCol="0">
            <a:spAutoFit/>
          </a:bodyPr>
          <a:lstStyle/>
          <a:p>
            <a:pPr>
              <a:lnSpc>
                <a:spcPts val="3840"/>
              </a:lnSpc>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28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与“所给首句</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叙事人称</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及其动作 </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rushed home + his new idea + </a:t>
            </a:r>
            <a:r>
              <a:rPr lang="zh-CN" altLang="en-US"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可能在家的人即母亲</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2800" kern="100" dirty="0">
                <a:latin typeface="等线" panose="02010600030101010101" pitchFamily="2" charset="-122"/>
                <a:ea typeface="等线" panose="02010600030101010101" pitchFamily="2" charset="-122"/>
                <a:cs typeface="Times New Roman" panose="02020603050405020304" pitchFamily="18" charset="0"/>
              </a:rPr>
              <a:t>协同</a:t>
            </a:r>
            <a:r>
              <a:rPr lang="en-US" altLang="zh-CN" sz="28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2800" b="1" kern="100" dirty="0">
                <a:solidFill>
                  <a:srgbClr val="7030A0"/>
                </a:solidFill>
                <a:highlight>
                  <a:srgbClr val="FFFF00"/>
                </a:highlight>
                <a:latin typeface="Times New Roman" panose="02020603050405020304" pitchFamily="18" charset="0"/>
                <a:cs typeface="Times New Roman" panose="02020603050405020304" pitchFamily="18" charset="0"/>
              </a:rPr>
              <a:t>Puffing and panting</a:t>
            </a:r>
            <a:r>
              <a:rPr lang="en-US" altLang="zh-CN" sz="2800" b="1" kern="100" dirty="0">
                <a:solidFill>
                  <a:srgbClr val="7030A0"/>
                </a:solidFill>
                <a:latin typeface="Times New Roman" panose="02020603050405020304" pitchFamily="18" charset="0"/>
                <a:cs typeface="Times New Roman" panose="02020603050405020304" pitchFamily="18" charset="0"/>
              </a:rPr>
              <a:t>, </a:t>
            </a:r>
            <a:r>
              <a:rPr lang="en-US" altLang="zh-CN" sz="2800" b="1" kern="100" dirty="0">
                <a:solidFill>
                  <a:srgbClr val="FF0000"/>
                </a:solidFill>
                <a:latin typeface="Times New Roman" panose="02020603050405020304" pitchFamily="18" charset="0"/>
                <a:cs typeface="Times New Roman" panose="02020603050405020304" pitchFamily="18" charset="0"/>
              </a:rPr>
              <a:t>Mason</a:t>
            </a:r>
            <a:r>
              <a:rPr lang="en-US" altLang="zh-CN" sz="2800" kern="100" dirty="0">
                <a:solidFill>
                  <a:srgbClr val="FF0000"/>
                </a:solidFill>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burst through the door and couldn’t wait to </a:t>
            </a:r>
            <a:r>
              <a:rPr lang="en-US" altLang="zh-CN" sz="2800" kern="100" dirty="0">
                <a:highlight>
                  <a:srgbClr val="00FFFF"/>
                </a:highlight>
                <a:latin typeface="Times New Roman" panose="02020603050405020304" pitchFamily="18" charset="0"/>
                <a:cs typeface="Times New Roman" panose="02020603050405020304" pitchFamily="18" charset="0"/>
              </a:rPr>
              <a:t>share </a:t>
            </a:r>
            <a:r>
              <a:rPr lang="en-US" altLang="zh-CN" sz="2800" kern="100" dirty="0">
                <a:solidFill>
                  <a:srgbClr val="C00000"/>
                </a:solidFill>
                <a:highlight>
                  <a:srgbClr val="00FFFF"/>
                </a:highlight>
                <a:latin typeface="Times New Roman" panose="02020603050405020304" pitchFamily="18" charset="0"/>
                <a:cs typeface="Times New Roman" panose="02020603050405020304" pitchFamily="18" charset="0"/>
              </a:rPr>
              <a:t>his souper idea</a:t>
            </a:r>
            <a:r>
              <a:rPr lang="en-US" altLang="zh-CN" sz="2800" kern="100" dirty="0">
                <a:solidFill>
                  <a:srgbClr val="C00000"/>
                </a:solidFill>
                <a:latin typeface="Times New Roman" panose="02020603050405020304" pitchFamily="18" charset="0"/>
                <a:cs typeface="Times New Roman" panose="02020603050405020304" pitchFamily="18" charset="0"/>
              </a:rPr>
              <a:t> </a:t>
            </a:r>
            <a:r>
              <a:rPr lang="en-US" altLang="zh-CN" sz="2800" kern="100" dirty="0">
                <a:latin typeface="Times New Roman" panose="02020603050405020304" pitchFamily="18" charset="0"/>
                <a:cs typeface="Times New Roman" panose="02020603050405020304" pitchFamily="18" charset="0"/>
              </a:rPr>
              <a:t>with </a:t>
            </a:r>
            <a:r>
              <a:rPr lang="en-US" altLang="zh-CN" sz="2800" kern="100" dirty="0">
                <a:solidFill>
                  <a:srgbClr val="C00000"/>
                </a:solidFill>
                <a:latin typeface="Times New Roman" panose="02020603050405020304" pitchFamily="18" charset="0"/>
                <a:cs typeface="Times New Roman" panose="02020603050405020304" pitchFamily="18" charset="0"/>
              </a:rPr>
              <a:t>his mother. </a:t>
            </a:r>
            <a:endParaRPr lang="en-US" altLang="zh-CN" sz="2800" b="1" i="1" dirty="0">
              <a:solidFill>
                <a:srgbClr val="C00000"/>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161290" y="4053840"/>
            <a:ext cx="11724640" cy="2061210"/>
          </a:xfrm>
          <a:prstGeom prst="rect">
            <a:avLst/>
          </a:prstGeom>
          <a:solidFill>
            <a:schemeClr val="bg1"/>
          </a:solidFill>
        </p:spPr>
        <p:txBody>
          <a:bodyPr wrap="square" rtlCol="0">
            <a:spAutoFit/>
          </a:bodyPr>
          <a:lstStyle/>
          <a:p>
            <a:pPr>
              <a:lnSpc>
                <a:spcPts val="3840"/>
              </a:lnSpc>
            </a:pPr>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2800" kern="100" dirty="0">
                <a:latin typeface="等线" panose="02010600030101010101" pitchFamily="2" charset="-122"/>
                <a:cs typeface="Times New Roman" panose="02020603050405020304" pitchFamily="18" charset="0"/>
              </a:rPr>
              <a:t>:  (</a:t>
            </a:r>
            <a:r>
              <a:rPr lang="zh-CN" altLang="en-US" sz="2800" kern="100" dirty="0">
                <a:latin typeface="等线" panose="02010600030101010101" pitchFamily="2" charset="-122"/>
                <a:cs typeface="Times New Roman" panose="02020603050405020304" pitchFamily="18" charset="0"/>
              </a:rPr>
              <a:t>与</a:t>
            </a:r>
            <a:r>
              <a:rPr lang="en-US" altLang="zh-CN" sz="2800" kern="100" dirty="0">
                <a:latin typeface="等线" panose="02010600030101010101" pitchFamily="2" charset="-122"/>
                <a:cs typeface="Times New Roman" panose="02020603050405020304" pitchFamily="18" charset="0"/>
              </a:rPr>
              <a:t>Mason rushed home </a:t>
            </a:r>
            <a:r>
              <a:rPr lang="zh-CN" altLang="en-US" sz="2800" kern="100" dirty="0">
                <a:latin typeface="等线" panose="02010600030101010101" pitchFamily="2" charset="-122"/>
                <a:cs typeface="Times New Roman" panose="02020603050405020304" pitchFamily="18" charset="0"/>
              </a:rPr>
              <a:t>协同，理解为</a:t>
            </a:r>
            <a:r>
              <a:rPr lang="en-US" altLang="zh-CN" sz="2800" kern="100" dirty="0">
                <a:latin typeface="等线" panose="02010600030101010101" pitchFamily="2" charset="-122"/>
                <a:cs typeface="Times New Roman" panose="02020603050405020304" pitchFamily="18" charset="0"/>
              </a:rPr>
              <a:t>Mason </a:t>
            </a:r>
            <a:r>
              <a:rPr lang="zh-CN" altLang="en-US" sz="2800" kern="100" dirty="0">
                <a:latin typeface="等线" panose="02010600030101010101" pitchFamily="2" charset="-122"/>
                <a:cs typeface="Times New Roman" panose="02020603050405020304" pitchFamily="18" charset="0"/>
              </a:rPr>
              <a:t>已经到家，那么看到忧心忡忡的母亲就很合理。） </a:t>
            </a:r>
            <a:r>
              <a:rPr lang="en-US" altLang="zh-CN" sz="2800" b="1" kern="100" dirty="0">
                <a:solidFill>
                  <a:srgbClr val="0000FF"/>
                </a:solidFill>
                <a:highlight>
                  <a:srgbClr val="FFFF00"/>
                </a:highlight>
                <a:latin typeface="Times New Roman" panose="02020603050405020304" pitchFamily="18" charset="0"/>
                <a:cs typeface="Times New Roman" panose="02020603050405020304" pitchFamily="18" charset="0"/>
              </a:rPr>
              <a:t>Hardly</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b="1" kern="100" dirty="0">
                <a:solidFill>
                  <a:srgbClr val="FF0000"/>
                </a:solidFill>
                <a:latin typeface="Times New Roman" panose="02020603050405020304" pitchFamily="18" charset="0"/>
                <a:cs typeface="Times New Roman" panose="02020603050405020304" pitchFamily="18" charset="0"/>
              </a:rPr>
              <a:t>had he entered </a:t>
            </a:r>
            <a:r>
              <a:rPr lang="en-US" altLang="zh-CN" sz="2800" kern="100" dirty="0">
                <a:latin typeface="Times New Roman" panose="02020603050405020304" pitchFamily="18" charset="0"/>
                <a:cs typeface="Times New Roman" panose="02020603050405020304" pitchFamily="18" charset="0"/>
              </a:rPr>
              <a:t>the kitchen</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b="1" kern="100" dirty="0">
                <a:solidFill>
                  <a:srgbClr val="0000FF"/>
                </a:solidFill>
                <a:highlight>
                  <a:srgbClr val="FFFF00"/>
                </a:highlight>
                <a:latin typeface="Times New Roman" panose="02020603050405020304" pitchFamily="18" charset="0"/>
                <a:cs typeface="Times New Roman" panose="02020603050405020304" pitchFamily="18" charset="0"/>
              </a:rPr>
              <a:t>when</a:t>
            </a:r>
            <a:r>
              <a:rPr lang="en-US" altLang="zh-CN" sz="2800" b="1" kern="100" dirty="0">
                <a:solidFill>
                  <a:srgbClr val="0000FF"/>
                </a:solidFill>
                <a:latin typeface="Times New Roman" panose="02020603050405020304" pitchFamily="18" charset="0"/>
                <a:cs typeface="Times New Roman" panose="02020603050405020304" pitchFamily="18" charset="0"/>
              </a:rPr>
              <a:t> </a:t>
            </a:r>
            <a:r>
              <a:rPr lang="en-US" altLang="zh-CN" sz="2800" kern="100" dirty="0">
                <a:solidFill>
                  <a:srgbClr val="FF0000"/>
                </a:solidFill>
                <a:latin typeface="Times New Roman" panose="02020603050405020304" pitchFamily="18" charset="0"/>
                <a:cs typeface="Times New Roman" panose="02020603050405020304" pitchFamily="18" charset="0"/>
              </a:rPr>
              <a:t>his eye fell on his mother’s weary, concerned and wrinkled face, </a:t>
            </a:r>
            <a:r>
              <a:rPr lang="en-US" altLang="zh-CN" sz="2800" i="1" kern="100" dirty="0">
                <a:solidFill>
                  <a:srgbClr val="0000FF"/>
                </a:solidFill>
                <a:latin typeface="Times New Roman" panose="02020603050405020304" pitchFamily="18" charset="0"/>
                <a:cs typeface="Times New Roman" panose="02020603050405020304" pitchFamily="18" charset="0"/>
              </a:rPr>
              <a:t>which made his heart ache. </a:t>
            </a:r>
            <a:endParaRPr lang="en-US" altLang="zh-CN" sz="2800" b="1" i="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44856" y="419633"/>
            <a:ext cx="12243366" cy="6001643"/>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a:t>
            </a:r>
            <a:r>
              <a:rPr lang="en-US" altLang="zh-CN" sz="3200" b="1" dirty="0">
                <a:solidFill>
                  <a:srgbClr val="0000FF"/>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3200" b="1"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a:t>
            </a:r>
            <a:r>
              <a:rPr lang="en-US" altLang="zh-CN" sz="3200" b="1" kern="0" dirty="0">
                <a:solidFill>
                  <a:srgbClr val="CC00CC"/>
                </a:solidFill>
                <a:highlight>
                  <a:srgbClr val="FFFF00"/>
                </a:highlight>
                <a:latin typeface="Times New Roman" panose="02020603050405020304" pitchFamily="18" charset="0"/>
                <a:cs typeface="Times New Roman" panose="02020603050405020304" pitchFamily="18" charset="0"/>
              </a:rPr>
              <a:t>the launch</a:t>
            </a:r>
            <a:r>
              <a:rPr lang="en-US" altLang="zh-CN" sz="3200" b="1" kern="0" dirty="0">
                <a:solidFill>
                  <a:srgbClr val="CC00CC"/>
                </a:solidFill>
                <a:latin typeface="Times New Roman" panose="02020603050405020304" pitchFamily="18" charset="0"/>
                <a:cs typeface="Times New Roman" panose="02020603050405020304" pitchFamily="18" charset="0"/>
              </a:rPr>
              <a:t>, </a:t>
            </a:r>
            <a:r>
              <a:rPr lang="en-US" altLang="zh-CN" sz="3200" b="1" kern="0" dirty="0">
                <a:solidFill>
                  <a:srgbClr val="0000FF"/>
                </a:solidFill>
                <a:highlight>
                  <a:srgbClr val="00FF00"/>
                </a:highlight>
                <a:latin typeface="Times New Roman" panose="02020603050405020304" pitchFamily="18" charset="0"/>
                <a:cs typeface="Times New Roman" panose="02020603050405020304" pitchFamily="18" charset="0"/>
              </a:rPr>
              <a:t>the Martins</a:t>
            </a:r>
            <a:r>
              <a:rPr lang="en-US" altLang="zh-CN" sz="3200" b="1" kern="0" dirty="0">
                <a:solidFill>
                  <a:srgbClr val="0000FF"/>
                </a:solidFill>
                <a:latin typeface="Times New Roman" panose="02020603050405020304" pitchFamily="18" charset="0"/>
                <a:cs typeface="Times New Roman" panose="02020603050405020304" pitchFamily="18" charset="0"/>
              </a:rPr>
              <a:t> were nervous but </a:t>
            </a:r>
            <a:r>
              <a:rPr lang="en-US" altLang="zh-CN" sz="3200" b="1" kern="0" dirty="0">
                <a:solidFill>
                  <a:srgbClr val="0000FF"/>
                </a:solidFill>
                <a:highlight>
                  <a:srgbClr val="00FFFF"/>
                </a:highlight>
                <a:latin typeface="Times New Roman" panose="02020603050405020304" pitchFamily="18" charset="0"/>
                <a:cs typeface="Times New Roman" panose="02020603050405020304" pitchFamily="18" charset="0"/>
              </a:rPr>
              <a:t>hopeful</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05410" y="1519555"/>
            <a:ext cx="11919585" cy="2061210"/>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a:t>
            </a:r>
            <a:r>
              <a:rPr lang="zh-CN" altLang="en-US" sz="2800" b="1" dirty="0">
                <a:latin typeface="Times New Roman" panose="02020603050405020304" pitchFamily="18" charset="0"/>
                <a:cs typeface="Times New Roman" panose="02020603050405020304" pitchFamily="18" charset="0"/>
              </a:rPr>
              <a:t>做为</a:t>
            </a:r>
            <a:r>
              <a:rPr lang="en-US" altLang="zh-CN" sz="2800" b="1" dirty="0">
                <a:latin typeface="Times New Roman" panose="02020603050405020304" pitchFamily="18" charset="0"/>
                <a:cs typeface="Times New Roman" panose="02020603050405020304" pitchFamily="18" charset="0"/>
              </a:rPr>
              <a:t>ice-cream soup</a:t>
            </a:r>
            <a:r>
              <a:rPr lang="zh-CN" altLang="en-US" sz="2800" b="1" dirty="0">
                <a:latin typeface="Times New Roman" panose="02020603050405020304" pitchFamily="18" charset="0"/>
                <a:cs typeface="Times New Roman" panose="02020603050405020304" pitchFamily="18" charset="0"/>
              </a:rPr>
              <a:t>发布的准备工作）</a:t>
            </a:r>
            <a:r>
              <a:rPr lang="en-US" altLang="zh-CN" sz="2800" b="1" dirty="0">
                <a:solidFill>
                  <a:srgbClr val="00AA48"/>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Eventually, </a:t>
            </a:r>
            <a:r>
              <a:rPr lang="en-US" altLang="zh-CN" sz="2800" b="1" dirty="0">
                <a:solidFill>
                  <a:srgbClr val="FF0000"/>
                </a:solidFill>
                <a:highlight>
                  <a:srgbClr val="00FF00"/>
                </a:highlight>
                <a:latin typeface="Times New Roman" panose="02020603050405020304" pitchFamily="18" charset="0"/>
                <a:cs typeface="Times New Roman" panose="02020603050405020304" pitchFamily="18" charset="0"/>
              </a:rPr>
              <a:t>the Martins</a:t>
            </a:r>
            <a:r>
              <a:rPr lang="en-US" altLang="zh-CN" sz="2800" b="1" dirty="0">
                <a:solidFill>
                  <a:srgbClr val="FF0000"/>
                </a:solidFill>
                <a:latin typeface="Times New Roman" panose="02020603050405020304" pitchFamily="18" charset="0"/>
                <a:cs typeface="Times New Roman" panose="02020603050405020304" pitchFamily="18" charset="0"/>
              </a:rPr>
              <a:t> settled on three flavors </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rPr>
              <a:t>for </a:t>
            </a:r>
            <a:r>
              <a:rPr lang="en-US" altLang="zh-CN" sz="2800" b="1" dirty="0">
                <a:solidFill>
                  <a:srgbClr val="FF0000"/>
                </a:solidFill>
                <a:highlight>
                  <a:srgbClr val="FFFF00"/>
                </a:highlight>
                <a:latin typeface="Times New Roman" panose="02020603050405020304" pitchFamily="18" charset="0"/>
                <a:cs typeface="Times New Roman" panose="02020603050405020304" pitchFamily="18" charset="0"/>
              </a:rPr>
              <a:t>the big launch</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srgbClr val="9900FF"/>
                </a:solidFill>
                <a:latin typeface="Times New Roman" panose="02020603050405020304" pitchFamily="18" charset="0"/>
                <a:cs typeface="Times New Roman" panose="02020603050405020304" pitchFamily="18" charset="0"/>
              </a:rPr>
              <a:t>and </a:t>
            </a:r>
            <a:r>
              <a:rPr lang="en-US" altLang="zh-CN" sz="2800" b="1" dirty="0">
                <a:solidFill>
                  <a:srgbClr val="FF0000"/>
                </a:solidFill>
                <a:latin typeface="Times New Roman" panose="02020603050405020304" pitchFamily="18" charset="0"/>
                <a:cs typeface="Times New Roman" panose="02020603050405020304" pitchFamily="18" charset="0"/>
              </a:rPr>
              <a:t>redecorated their restaurant </a:t>
            </a:r>
            <a:r>
              <a:rPr lang="en-US" altLang="zh-CN" sz="2800" b="1" dirty="0">
                <a:solidFill>
                  <a:srgbClr val="7030A0"/>
                </a:solidFill>
                <a:latin typeface="Times New Roman" panose="02020603050405020304" pitchFamily="18" charset="0"/>
                <a:cs typeface="Times New Roman" panose="02020603050405020304" pitchFamily="18" charset="0"/>
              </a:rPr>
              <a:t>with newly-designed posters-</a:t>
            </a:r>
            <a:r>
              <a:rPr lang="en-US" altLang="zh-CN" sz="2800" b="1" dirty="0">
                <a:solidFill>
                  <a:srgbClr val="9900FF"/>
                </a:solidFill>
                <a:latin typeface="Times New Roman" panose="02020603050405020304" pitchFamily="18" charset="0"/>
                <a:cs typeface="Times New Roman" panose="02020603050405020304" pitchFamily="18" charset="0"/>
              </a:rPr>
              <a:t>--</a:t>
            </a:r>
            <a:r>
              <a:rPr lang="en-US" altLang="zh-CN" sz="2800" b="1" dirty="0">
                <a:solidFill>
                  <a:schemeClr val="tx1">
                    <a:lumMod val="95000"/>
                    <a:lumOff val="5000"/>
                  </a:schemeClr>
                </a:solidFill>
                <a:latin typeface="Times New Roman" panose="02020603050405020304" pitchFamily="18" charset="0"/>
                <a:cs typeface="Times New Roman" panose="02020603050405020304" pitchFamily="18" charset="0"/>
              </a:rPr>
              <a:t>an adorable duckling is sipping a duck-shaped bowl of ice-cream soup!</a:t>
            </a:r>
            <a:endParaRPr lang="en-US" altLang="zh-CN" sz="28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03505" y="3843655"/>
            <a:ext cx="11849100" cy="1383665"/>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 </a:t>
            </a:r>
            <a:r>
              <a:rPr lang="zh-CN" altLang="en-US" sz="2800" b="1" dirty="0">
                <a:latin typeface="Times New Roman" panose="02020603050405020304" pitchFamily="18" charset="0"/>
                <a:cs typeface="Times New Roman" panose="02020603050405020304" pitchFamily="18" charset="0"/>
              </a:rPr>
              <a:t>母亲或父亲宣布第二天开始上</a:t>
            </a:r>
            <a:r>
              <a:rPr lang="en-US" altLang="zh-CN" sz="2800" b="1" dirty="0">
                <a:latin typeface="Times New Roman" panose="02020603050405020304" pitchFamily="18" charset="0"/>
                <a:cs typeface="Times New Roman" panose="02020603050405020304" pitchFamily="18" charset="0"/>
              </a:rPr>
              <a:t>ice-cream soup</a:t>
            </a:r>
            <a:r>
              <a:rPr lang="zh-CN" altLang="en-US" sz="2800" b="1" dirty="0">
                <a:latin typeface="Times New Roman" panose="02020603050405020304" pitchFamily="18" charset="0"/>
                <a:cs typeface="Times New Roman" panose="02020603050405020304" pitchFamily="18" charset="0"/>
              </a:rPr>
              <a:t>）</a:t>
            </a:r>
            <a:r>
              <a:rPr lang="en-US" altLang="zh-CN" sz="2800" b="1" dirty="0">
                <a:solidFill>
                  <a:srgbClr val="C00000"/>
                </a:solidFill>
                <a:latin typeface="Times New Roman" panose="02020603050405020304" pitchFamily="18" charset="0"/>
                <a:cs typeface="Times New Roman" panose="02020603050405020304" pitchFamily="18" charset="0"/>
              </a:rPr>
              <a:t>With the new recipes for ice-cream soup developed, </a:t>
            </a:r>
            <a:r>
              <a:rPr lang="en-US" altLang="zh-CN" sz="2800" b="1" dirty="0">
                <a:solidFill>
                  <a:srgbClr val="C00000"/>
                </a:solidFill>
                <a:highlight>
                  <a:srgbClr val="00FF00"/>
                </a:highlight>
                <a:latin typeface="Times New Roman" panose="02020603050405020304" pitchFamily="18" charset="0"/>
                <a:cs typeface="Times New Roman" panose="02020603050405020304" pitchFamily="18" charset="0"/>
              </a:rPr>
              <a:t>Mrs./ Mr. Martain</a:t>
            </a:r>
            <a:r>
              <a:rPr lang="en-US" altLang="zh-CN"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highlight>
                  <a:srgbClr val="00FFFF"/>
                </a:highlight>
                <a:latin typeface="Times New Roman" panose="02020603050405020304" pitchFamily="18" charset="0"/>
                <a:cs typeface="Times New Roman" panose="02020603050405020304" pitchFamily="18" charset="0"/>
              </a:rPr>
              <a:t>declared excitedly</a:t>
            </a:r>
            <a:r>
              <a:rPr lang="en-US" altLang="zh-CN" sz="2800" b="1" dirty="0">
                <a:solidFill>
                  <a:srgbClr val="C00000"/>
                </a:solidFill>
                <a:latin typeface="Times New Roman" panose="02020603050405020304" pitchFamily="18" charset="0"/>
                <a:cs typeface="Times New Roman" panose="02020603050405020304" pitchFamily="18" charset="0"/>
              </a:rPr>
              <a:t>, “ Tomorrow we’ll </a:t>
            </a:r>
            <a:r>
              <a:rPr lang="en-US" altLang="zh-CN" sz="2800" b="1" dirty="0">
                <a:solidFill>
                  <a:srgbClr val="C00000"/>
                </a:solidFill>
                <a:highlight>
                  <a:srgbClr val="FFFF00"/>
                </a:highlight>
                <a:latin typeface="Times New Roman" panose="02020603050405020304" pitchFamily="18" charset="0"/>
                <a:cs typeface="Times New Roman" panose="02020603050405020304" pitchFamily="18" charset="0"/>
              </a:rPr>
              <a:t>launch</a:t>
            </a:r>
            <a:r>
              <a:rPr lang="en-US" altLang="zh-CN" sz="2800" b="1" dirty="0">
                <a:solidFill>
                  <a:srgbClr val="C00000"/>
                </a:solidFill>
                <a:latin typeface="Times New Roman" panose="02020603050405020304" pitchFamily="18" charset="0"/>
                <a:cs typeface="Times New Roman" panose="02020603050405020304" pitchFamily="18" charset="0"/>
              </a:rPr>
              <a:t> the new menu!” </a:t>
            </a:r>
            <a:endParaRPr lang="en-US" altLang="zh-CN" sz="28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bldLvl="0" animBg="1"/>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132715" y="750570"/>
            <a:ext cx="11764010" cy="107632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On the day of </a:t>
            </a:r>
            <a:r>
              <a:rPr lang="en-US" altLang="zh-CN" sz="3200" b="1" kern="0" dirty="0">
                <a:solidFill>
                  <a:srgbClr val="0000FF"/>
                </a:solidFill>
                <a:highlight>
                  <a:srgbClr val="FFFF00"/>
                </a:highlight>
                <a:latin typeface="Times New Roman" panose="02020603050405020304" pitchFamily="18" charset="0"/>
                <a:cs typeface="Times New Roman" panose="02020603050405020304" pitchFamily="18" charset="0"/>
              </a:rPr>
              <a:t>the launch</a:t>
            </a:r>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0000FF"/>
                </a:solidFill>
                <a:highlight>
                  <a:srgbClr val="00FF00"/>
                </a:highlight>
                <a:latin typeface="Times New Roman" panose="02020603050405020304" pitchFamily="18" charset="0"/>
                <a:cs typeface="Times New Roman" panose="02020603050405020304" pitchFamily="18" charset="0"/>
              </a:rPr>
              <a:t>the Martins</a:t>
            </a:r>
            <a:r>
              <a:rPr lang="en-US" altLang="zh-CN" sz="3200" b="1" kern="0" dirty="0">
                <a:solidFill>
                  <a:srgbClr val="0000FF"/>
                </a:solidFill>
                <a:latin typeface="Times New Roman" panose="02020603050405020304" pitchFamily="18" charset="0"/>
                <a:cs typeface="Times New Roman" panose="02020603050405020304" pitchFamily="18" charset="0"/>
              </a:rPr>
              <a:t> were </a:t>
            </a:r>
            <a:r>
              <a:rPr lang="en-US" altLang="zh-CN" sz="3200" b="1" kern="0" dirty="0">
                <a:solidFill>
                  <a:srgbClr val="0000FF"/>
                </a:solidFill>
                <a:highlight>
                  <a:srgbClr val="00FFFF"/>
                </a:highlight>
                <a:latin typeface="Times New Roman" panose="02020603050405020304" pitchFamily="18" charset="0"/>
                <a:cs typeface="Times New Roman" panose="02020603050405020304" pitchFamily="18" charset="0"/>
              </a:rPr>
              <a:t>nervous but hopeful</a:t>
            </a:r>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132715" y="3838575"/>
            <a:ext cx="11830050"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Link3A:   ( </a:t>
            </a:r>
            <a:r>
              <a:rPr lang="zh-CN" altLang="en-US" sz="2800" b="1" dirty="0">
                <a:latin typeface="Times New Roman" panose="02020603050405020304" pitchFamily="18" charset="0"/>
                <a:cs typeface="Times New Roman" panose="02020603050405020304" pitchFamily="18" charset="0"/>
              </a:rPr>
              <a:t>直接描写饭点时间顾客的态度）</a:t>
            </a:r>
            <a:r>
              <a:rPr lang="en-US" altLang="zh-CN" sz="2800" b="1" dirty="0">
                <a:solidFill>
                  <a:srgbClr val="0000FF"/>
                </a:solidFill>
                <a:latin typeface="Times New Roman" panose="02020603050405020304" pitchFamily="18" charset="0"/>
                <a:cs typeface="Times New Roman" panose="02020603050405020304" pitchFamily="18" charset="0"/>
              </a:rPr>
              <a:t> As the clock struck noon, </a:t>
            </a:r>
            <a:r>
              <a:rPr lang="en-US" altLang="zh-CN" sz="2800" b="1" dirty="0">
                <a:solidFill>
                  <a:srgbClr val="FF0000"/>
                </a:solidFill>
                <a:latin typeface="Times New Roman" panose="02020603050405020304" pitchFamily="18" charset="0"/>
                <a:cs typeface="Times New Roman" panose="02020603050405020304" pitchFamily="18" charset="0"/>
              </a:rPr>
              <a:t>a few curious customers trickled in, </a:t>
            </a:r>
            <a:r>
              <a:rPr lang="en-US" altLang="zh-CN" sz="2800" b="1" dirty="0">
                <a:solidFill>
                  <a:srgbClr val="9900FF"/>
                </a:solidFill>
                <a:latin typeface="Times New Roman" panose="02020603050405020304" pitchFamily="18" charset="0"/>
                <a:cs typeface="Times New Roman" panose="02020603050405020304" pitchFamily="18" charset="0"/>
              </a:rPr>
              <a:t>intrigued by</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rPr>
              <a:t> the new offering</a:t>
            </a:r>
            <a:r>
              <a:rPr lang="en-US" altLang="zh-CN" sz="2800" b="1" dirty="0">
                <a:solidFill>
                  <a:srgbClr val="9900FF"/>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Instantly </a:t>
            </a:r>
            <a:r>
              <a:rPr lang="en-US" altLang="zh-CN" sz="2800" b="1" dirty="0">
                <a:solidFill>
                  <a:srgbClr val="FF0000"/>
                </a:solidFill>
                <a:latin typeface="Times New Roman" panose="02020603050405020304" pitchFamily="18" charset="0"/>
                <a:cs typeface="Times New Roman" panose="02020603050405020304" pitchFamily="18" charset="0"/>
              </a:rPr>
              <a:t>word spread about the delicious and fun dessert. </a:t>
            </a:r>
            <a:r>
              <a:rPr lang="en-US" altLang="zh-CN" sz="2800" b="1" dirty="0">
                <a:latin typeface="Times New Roman" panose="02020603050405020304" pitchFamily="18" charset="0"/>
                <a:cs typeface="Times New Roman" panose="02020603050405020304" pitchFamily="18" charset="0"/>
              </a:rPr>
              <a:t>And</a:t>
            </a:r>
            <a:r>
              <a:rPr lang="en-US" altLang="zh-CN" sz="2800" b="1" dirty="0">
                <a:solidFill>
                  <a:srgbClr val="FF0000"/>
                </a:solidFill>
                <a:latin typeface="Times New Roman" panose="02020603050405020304" pitchFamily="18" charset="0"/>
                <a:cs typeface="Times New Roman" panose="02020603050405020304" pitchFamily="18" charset="0"/>
              </a:rPr>
              <a:t> the restaurant was packed with streams of customers/ diners, </a:t>
            </a:r>
            <a:r>
              <a:rPr lang="en-US" altLang="zh-CN" sz="2800" b="1" dirty="0">
                <a:solidFill>
                  <a:srgbClr val="9900FF"/>
                </a:solidFill>
                <a:latin typeface="Times New Roman" panose="02020603050405020304" pitchFamily="18" charset="0"/>
                <a:cs typeface="Times New Roman" panose="02020603050405020304" pitchFamily="18" charset="0"/>
              </a:rPr>
              <a:t>totally beyond </a:t>
            </a:r>
            <a:r>
              <a:rPr lang="en-US" altLang="zh-CN" sz="2800" b="1" dirty="0">
                <a:solidFill>
                  <a:srgbClr val="9900FF"/>
                </a:solidFill>
                <a:highlight>
                  <a:srgbClr val="00FF00"/>
                </a:highlight>
                <a:latin typeface="Times New Roman" panose="02020603050405020304" pitchFamily="18" charset="0"/>
                <a:cs typeface="Times New Roman" panose="02020603050405020304" pitchFamily="18" charset="0"/>
              </a:rPr>
              <a:t>the Martins’</a:t>
            </a:r>
            <a:r>
              <a:rPr lang="en-US" altLang="zh-CN" sz="2800" b="1" dirty="0">
                <a:solidFill>
                  <a:srgbClr val="9900FF"/>
                </a:solidFill>
                <a:latin typeface="Times New Roman" panose="02020603050405020304" pitchFamily="18" charset="0"/>
                <a:cs typeface="Times New Roman" panose="02020603050405020304" pitchFamily="18" charset="0"/>
              </a:rPr>
              <a:t> expectation! </a:t>
            </a:r>
            <a:endParaRPr lang="en-US" altLang="zh-CN" sz="2800" b="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33350" y="1859280"/>
            <a:ext cx="11829415"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Link3B:   ( describe the new look of the restaurant) </a:t>
            </a:r>
            <a:r>
              <a:rPr lang="en-US" altLang="zh-CN" sz="2800" b="1" dirty="0">
                <a:solidFill>
                  <a:srgbClr val="9900FF"/>
                </a:solidFill>
                <a:latin typeface="Times New Roman" panose="02020603050405020304" pitchFamily="18" charset="0"/>
                <a:cs typeface="Times New Roman" panose="02020603050405020304" pitchFamily="18" charset="0"/>
              </a:rPr>
              <a:t>Colorful balloons bobbing in the breeze and swinging posters waving to customers, </a:t>
            </a:r>
            <a:r>
              <a:rPr lang="en-US" altLang="zh-CN" sz="2800" b="1" dirty="0">
                <a:solidFill>
                  <a:srgbClr val="FF0000"/>
                </a:solidFill>
                <a:latin typeface="Times New Roman" panose="02020603050405020304" pitchFamily="18" charset="0"/>
                <a:cs typeface="Times New Roman" panose="02020603050405020304" pitchFamily="18" charset="0"/>
              </a:rPr>
              <a:t>Soup and Quackers took on a new look, </a:t>
            </a:r>
            <a:r>
              <a:rPr lang="en-US" altLang="zh-CN" sz="2800" b="1" dirty="0">
                <a:latin typeface="Times New Roman" panose="02020603050405020304" pitchFamily="18" charset="0"/>
                <a:cs typeface="Times New Roman" panose="02020603050405020304" pitchFamily="18" charset="0"/>
              </a:rPr>
              <a:t>ready to treat its customers to its </a:t>
            </a:r>
            <a:r>
              <a:rPr lang="en-US" altLang="zh-CN" sz="2800" b="1" dirty="0">
                <a:highlight>
                  <a:srgbClr val="FFFF00"/>
                </a:highlight>
                <a:latin typeface="Times New Roman" panose="02020603050405020304" pitchFamily="18" charset="0"/>
                <a:cs typeface="Times New Roman" panose="02020603050405020304" pitchFamily="18" charset="0"/>
              </a:rPr>
              <a:t>brand-new</a:t>
            </a:r>
            <a:r>
              <a:rPr lang="en-US" altLang="zh-CN" sz="2800" b="1" dirty="0">
                <a:latin typeface="Times New Roman" panose="02020603050405020304" pitchFamily="18" charset="0"/>
                <a:cs typeface="Times New Roman" panose="02020603050405020304" pitchFamily="18" charset="0"/>
              </a:rPr>
              <a:t> ice-cream soup.</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579665"/>
            <a:ext cx="12216554" cy="523220"/>
          </a:xfrm>
          <a:prstGeom prst="rect">
            <a:avLst/>
          </a:prstGeom>
          <a:noFill/>
        </p:spPr>
        <p:txBody>
          <a:bodyPr wrap="square" rtlCol="0">
            <a:spAutoFit/>
          </a:bodyPr>
          <a:lstStyle/>
          <a:p>
            <a:pPr algn="just"/>
            <a:r>
              <a:rPr lang="en-US" altLang="zh-CN" sz="2800" b="1" kern="0"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endParaRPr lang="en-US" altLang="zh-CN" sz="28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1"/>
            <a:ext cx="12258517" cy="691116"/>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0" y="0"/>
            <a:ext cx="3462391" cy="609299"/>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58115" y="1101090"/>
            <a:ext cx="11787505" cy="1814830"/>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sym typeface="+mn-ea"/>
              </a:rPr>
              <a:t>Ending A: (</a:t>
            </a:r>
            <a:r>
              <a:rPr lang="zh-CN" altLang="en-US" sz="2800" b="1" dirty="0">
                <a:latin typeface="Times New Roman" panose="02020603050405020304" pitchFamily="18" charset="0"/>
                <a:cs typeface="Times New Roman" panose="02020603050405020304" pitchFamily="18" charset="0"/>
                <a:sym typeface="+mn-ea"/>
              </a:rPr>
              <a:t>饭店生意火爆</a:t>
            </a:r>
            <a:r>
              <a:rPr lang="en-US" altLang="zh-CN" sz="2800" b="1" dirty="0">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The Martins’ constant painstaking efforts paid off</a:t>
            </a:r>
            <a:r>
              <a:rPr lang="en-US" altLang="zh-CN" sz="2800" b="1" dirty="0">
                <a:solidFill>
                  <a:srgbClr val="7030A0"/>
                </a:solidFill>
                <a:latin typeface="Times New Roman" panose="02020603050405020304" pitchFamily="18" charset="0"/>
                <a:cs typeface="Times New Roman" panose="02020603050405020304" pitchFamily="18" charset="0"/>
                <a:sym typeface="+mn-ea"/>
              </a:rPr>
              <a:t> and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their restaurant survived! </a:t>
            </a:r>
            <a:r>
              <a:rPr lang="en-US" altLang="zh-CN" sz="2800" b="1" dirty="0">
                <a:latin typeface="Times New Roman" panose="02020603050405020304" pitchFamily="18" charset="0"/>
                <a:cs typeface="Times New Roman" panose="02020603050405020304" pitchFamily="18" charset="0"/>
                <a:sym typeface="+mn-ea"/>
              </a:rPr>
              <a:t>From that summer on, Soup and Quackers </a:t>
            </a:r>
            <a:r>
              <a:rPr lang="en-US" altLang="zh-CN" sz="2800" b="1" dirty="0">
                <a:solidFill>
                  <a:srgbClr val="FF0000"/>
                </a:solidFill>
                <a:latin typeface="Times New Roman" panose="02020603050405020304" pitchFamily="18" charset="0"/>
                <a:cs typeface="Times New Roman" panose="02020603050405020304" pitchFamily="18" charset="0"/>
                <a:sym typeface="+mn-ea"/>
              </a:rPr>
              <a:t>thrived </a:t>
            </a:r>
            <a:r>
              <a:rPr lang="en-US" altLang="zh-CN" sz="2800" b="1" dirty="0">
                <a:solidFill>
                  <a:srgbClr val="7030A0"/>
                </a:solidFill>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boomed / flourished </a:t>
            </a:r>
            <a:r>
              <a:rPr lang="en-US" altLang="zh-CN" sz="2800" b="1" dirty="0">
                <a:latin typeface="Times New Roman" panose="02020603050405020304" pitchFamily="18" charset="0"/>
                <a:cs typeface="Times New Roman" panose="02020603050405020304" pitchFamily="18" charset="0"/>
                <a:sym typeface="+mn-ea"/>
              </a:rPr>
              <a:t>all year round</a:t>
            </a:r>
            <a:r>
              <a:rPr lang="en-US" altLang="zh-CN" sz="2800" b="1" dirty="0">
                <a:solidFill>
                  <a:srgbClr val="7030A0"/>
                </a:solidFill>
                <a:latin typeface="Times New Roman" panose="02020603050405020304" pitchFamily="18" charset="0"/>
                <a:cs typeface="Times New Roman" panose="02020603050405020304" pitchFamily="18" charset="0"/>
                <a:sym typeface="+mn-ea"/>
              </a:rPr>
              <a:t>, </a:t>
            </a:r>
            <a:r>
              <a:rPr lang="en-US" altLang="zh-CN" sz="2800" b="1" dirty="0">
                <a:solidFill>
                  <a:srgbClr val="9900FF"/>
                </a:solidFill>
                <a:latin typeface="Times New Roman" panose="02020603050405020304" pitchFamily="18" charset="0"/>
                <a:cs typeface="Times New Roman" panose="02020603050405020304" pitchFamily="18" charset="0"/>
                <a:sym typeface="+mn-ea"/>
              </a:rPr>
              <a:t>all thanks to </a:t>
            </a:r>
            <a:r>
              <a:rPr lang="en-US" altLang="zh-CN" sz="2800" b="1" dirty="0">
                <a:solidFill>
                  <a:srgbClr val="9900FF"/>
                </a:solidFill>
                <a:highlight>
                  <a:srgbClr val="FFFF00"/>
                </a:highlight>
                <a:latin typeface="Times New Roman" panose="02020603050405020304" pitchFamily="18" charset="0"/>
                <a:cs typeface="Times New Roman" panose="02020603050405020304" pitchFamily="18" charset="0"/>
                <a:sym typeface="+mn-ea"/>
              </a:rPr>
              <a:t>Mason’s super idea</a:t>
            </a:r>
            <a:r>
              <a:rPr lang="en-US" altLang="zh-CN" sz="2800" b="1" dirty="0">
                <a:solidFill>
                  <a:srgbClr val="9900FF"/>
                </a:solidFill>
                <a:latin typeface="Times New Roman" panose="02020603050405020304" pitchFamily="18" charset="0"/>
                <a:cs typeface="Times New Roman" panose="02020603050405020304" pitchFamily="18" charset="0"/>
                <a:sym typeface="+mn-ea"/>
              </a:rPr>
              <a:t>. </a:t>
            </a:r>
            <a:endParaRPr lang="en-US" altLang="zh-CN" sz="2800" b="1" dirty="0">
              <a:solidFill>
                <a:srgbClr val="99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212725" y="3115310"/>
            <a:ext cx="11882120" cy="1383665"/>
          </a:xfrm>
          <a:prstGeom prst="rect">
            <a:avLst/>
          </a:prstGeom>
          <a:solidFill>
            <a:schemeClr val="bg1"/>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Ending B: (</a:t>
            </a:r>
            <a:r>
              <a:rPr lang="zh-CN" altLang="en-US" sz="2800" b="1" dirty="0">
                <a:latin typeface="Times New Roman" panose="02020603050405020304" pitchFamily="18" charset="0"/>
                <a:cs typeface="Times New Roman" panose="02020603050405020304" pitchFamily="18" charset="0"/>
                <a:sym typeface="+mn-ea"/>
              </a:rPr>
              <a:t>从</a:t>
            </a:r>
            <a:r>
              <a:rPr lang="en-US" altLang="zh-CN" sz="2800" b="1" dirty="0">
                <a:latin typeface="Times New Roman" panose="02020603050405020304" pitchFamily="18" charset="0"/>
                <a:cs typeface="Times New Roman" panose="02020603050405020304" pitchFamily="18" charset="0"/>
                <a:sym typeface="+mn-ea"/>
              </a:rPr>
              <a:t>Mason </a:t>
            </a:r>
            <a:r>
              <a:rPr lang="zh-CN" altLang="en-US" sz="2800" b="1" dirty="0">
                <a:latin typeface="Times New Roman" panose="02020603050405020304" pitchFamily="18" charset="0"/>
                <a:cs typeface="Times New Roman" panose="02020603050405020304" pitchFamily="18" charset="0"/>
                <a:sym typeface="+mn-ea"/>
              </a:rPr>
              <a:t>的角度进行感悟式结尾</a:t>
            </a:r>
            <a:r>
              <a:rPr lang="en-US" altLang="zh-CN" sz="2800" b="1" dirty="0">
                <a:latin typeface="Times New Roman" panose="02020603050405020304" pitchFamily="18" charset="0"/>
                <a:cs typeface="Times New Roman" panose="02020603050405020304" pitchFamily="18" charset="0"/>
                <a:sym typeface="+mn-ea"/>
              </a:rPr>
              <a:t>①)</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CC"/>
                </a:solidFill>
                <a:latin typeface="Times New Roman" panose="02020603050405020304" pitchFamily="18" charset="0"/>
                <a:cs typeface="Times New Roman" panose="02020603050405020304" pitchFamily="18" charset="0"/>
                <a:sym typeface="+mn-ea"/>
              </a:rPr>
              <a:t>It dawned on Mason that </a:t>
            </a:r>
            <a:r>
              <a:rPr lang="en-US" altLang="zh-CN" sz="2800" b="1" dirty="0">
                <a:solidFill>
                  <a:srgbClr val="C00000"/>
                </a:solidFill>
                <a:latin typeface="Times New Roman" panose="02020603050405020304" pitchFamily="18" charset="0"/>
                <a:cs typeface="Times New Roman" panose="02020603050405020304" pitchFamily="18" charset="0"/>
                <a:sym typeface="+mn-ea"/>
              </a:rPr>
              <a:t>the best solution to a tricky challenge may come from blending creativity with </a:t>
            </a:r>
            <a:r>
              <a:rPr lang="en-US" altLang="zh-CN" sz="2800" b="1" dirty="0">
                <a:solidFill>
                  <a:srgbClr val="C00000"/>
                </a:solidFill>
                <a:highlight>
                  <a:srgbClr val="FFFF00"/>
                </a:highlight>
                <a:latin typeface="Times New Roman" panose="02020603050405020304" pitchFamily="18" charset="0"/>
                <a:cs typeface="Times New Roman" panose="02020603050405020304" pitchFamily="18" charset="0"/>
                <a:sym typeface="+mn-ea"/>
              </a:rPr>
              <a:t>love</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9933FF"/>
                </a:solidFill>
                <a:latin typeface="Times New Roman" panose="02020603050405020304" pitchFamily="18" charset="0"/>
                <a:cs typeface="Times New Roman" panose="02020603050405020304" pitchFamily="18" charset="0"/>
                <a:sym typeface="+mn-ea"/>
              </a:rPr>
              <a:t>turning a simple </a:t>
            </a:r>
            <a:r>
              <a:rPr lang="en-US" altLang="zh-CN" sz="2800" b="1" dirty="0">
                <a:solidFill>
                  <a:srgbClr val="9933FF"/>
                </a:solidFill>
                <a:highlight>
                  <a:srgbClr val="FFFF00"/>
                </a:highlight>
                <a:latin typeface="Times New Roman" panose="02020603050405020304" pitchFamily="18" charset="0"/>
                <a:cs typeface="Times New Roman" panose="02020603050405020304" pitchFamily="18" charset="0"/>
                <a:sym typeface="+mn-ea"/>
              </a:rPr>
              <a:t>idea</a:t>
            </a:r>
            <a:r>
              <a:rPr lang="en-US" altLang="zh-CN" sz="2800" b="1" dirty="0">
                <a:solidFill>
                  <a:srgbClr val="9933FF"/>
                </a:solidFill>
                <a:latin typeface="Times New Roman" panose="02020603050405020304" pitchFamily="18" charset="0"/>
                <a:cs typeface="Times New Roman" panose="02020603050405020304" pitchFamily="18" charset="0"/>
                <a:sym typeface="+mn-ea"/>
              </a:rPr>
              <a:t> into a soaring success. </a:t>
            </a:r>
            <a:endParaRPr lang="en-US" altLang="zh-CN" sz="2800" b="1" dirty="0">
              <a:solidFill>
                <a:srgbClr val="9933FF"/>
              </a:solidFill>
              <a:latin typeface="Times New Roman" panose="02020603050405020304" pitchFamily="18" charset="0"/>
              <a:cs typeface="Times New Roman" panose="02020603050405020304" pitchFamily="18" charset="0"/>
              <a:sym typeface="+mn-ea"/>
            </a:endParaRPr>
          </a:p>
        </p:txBody>
      </p:sp>
      <p:sp>
        <p:nvSpPr>
          <p:cNvPr id="4" name="文本框 10"/>
          <p:cNvSpPr txBox="1"/>
          <p:nvPr/>
        </p:nvSpPr>
        <p:spPr>
          <a:xfrm>
            <a:off x="212090" y="4796155"/>
            <a:ext cx="11733530" cy="1814830"/>
          </a:xfrm>
          <a:prstGeom prst="rect">
            <a:avLst/>
          </a:prstGeom>
          <a:solidFill>
            <a:schemeClr val="bg1"/>
          </a:solid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sym typeface="+mn-ea"/>
              </a:rPr>
              <a:t>Ending B: (</a:t>
            </a:r>
            <a:r>
              <a:rPr lang="zh-CN" altLang="en-US" sz="2800" b="1" dirty="0">
                <a:latin typeface="Times New Roman" panose="02020603050405020304" pitchFamily="18" charset="0"/>
                <a:cs typeface="Times New Roman" panose="02020603050405020304" pitchFamily="18" charset="0"/>
                <a:sym typeface="+mn-ea"/>
              </a:rPr>
              <a:t>从作者的角度进行感悟式结尾</a:t>
            </a:r>
            <a:r>
              <a:rPr lang="en-US" altLang="zh-CN" sz="2800" b="1" dirty="0">
                <a:latin typeface="Times New Roman" panose="02020603050405020304" pitchFamily="18" charset="0"/>
                <a:cs typeface="Times New Roman" panose="02020603050405020304" pitchFamily="18" charset="0"/>
                <a:sym typeface="+mn-ea"/>
              </a:rPr>
              <a:t>②)</a:t>
            </a:r>
            <a:r>
              <a:rPr lang="en-US" altLang="zh-CN" sz="2800" b="1" dirty="0">
                <a:solidFill>
                  <a:srgbClr val="C0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CC"/>
                </a:solidFill>
                <a:latin typeface="Times New Roman" panose="02020603050405020304" pitchFamily="18" charset="0"/>
                <a:cs typeface="Times New Roman" panose="02020603050405020304" pitchFamily="18" charset="0"/>
                <a:sym typeface="+mn-ea"/>
              </a:rPr>
              <a:t> The </a:t>
            </a:r>
            <a:r>
              <a:rPr lang="en-US" altLang="zh-CN" sz="2800" b="1" dirty="0">
                <a:solidFill>
                  <a:srgbClr val="0000CC"/>
                </a:solidFill>
                <a:highlight>
                  <a:srgbClr val="FFFF00"/>
                </a:highlight>
                <a:latin typeface="Times New Roman" panose="02020603050405020304" pitchFamily="18" charset="0"/>
                <a:cs typeface="Times New Roman" panose="02020603050405020304" pitchFamily="18" charset="0"/>
                <a:sym typeface="+mn-ea"/>
              </a:rPr>
              <a:t>innovative</a:t>
            </a:r>
            <a:r>
              <a:rPr lang="en-US" altLang="zh-CN" sz="2800" b="1" dirty="0">
                <a:solidFill>
                  <a:srgbClr val="0000CC"/>
                </a:solidFill>
                <a:latin typeface="Times New Roman" panose="02020603050405020304" pitchFamily="18" charset="0"/>
                <a:cs typeface="Times New Roman" panose="02020603050405020304" pitchFamily="18" charset="0"/>
                <a:sym typeface="+mn-ea"/>
              </a:rPr>
              <a:t> soup not only </a:t>
            </a:r>
            <a:r>
              <a:rPr lang="en-US" altLang="zh-CN" sz="2800" b="1" dirty="0">
                <a:solidFill>
                  <a:srgbClr val="C00000"/>
                </a:solidFill>
                <a:latin typeface="Times New Roman" panose="02020603050405020304" pitchFamily="18" charset="0"/>
                <a:cs typeface="Times New Roman" panose="02020603050405020304" pitchFamily="18" charset="0"/>
                <a:sym typeface="+mn-ea"/>
              </a:rPr>
              <a:t>helped Soup and Quackers survive </a:t>
            </a:r>
            <a:r>
              <a:rPr lang="en-US" altLang="zh-CN" sz="2800" b="1" dirty="0">
                <a:solidFill>
                  <a:srgbClr val="0000CC"/>
                </a:solidFill>
                <a:latin typeface="Times New Roman" panose="02020603050405020304" pitchFamily="18" charset="0"/>
                <a:cs typeface="Times New Roman" panose="02020603050405020304" pitchFamily="18" charset="0"/>
                <a:sym typeface="+mn-ea"/>
              </a:rPr>
              <a:t>but also </a:t>
            </a:r>
            <a:r>
              <a:rPr lang="en-US" altLang="zh-CN" sz="2800" b="1" dirty="0">
                <a:solidFill>
                  <a:srgbClr val="C00000"/>
                </a:solidFill>
                <a:latin typeface="Times New Roman" panose="02020603050405020304" pitchFamily="18" charset="0"/>
                <a:cs typeface="Times New Roman" panose="02020603050405020304" pitchFamily="18" charset="0"/>
                <a:sym typeface="+mn-ea"/>
              </a:rPr>
              <a:t>became a must-taste treat </a:t>
            </a:r>
            <a:r>
              <a:rPr lang="en-US" altLang="zh-CN" sz="2800" b="1" dirty="0">
                <a:latin typeface="Times New Roman" panose="02020603050405020304" pitchFamily="18" charset="0"/>
                <a:cs typeface="Times New Roman" panose="02020603050405020304" pitchFamily="18" charset="0"/>
                <a:sym typeface="+mn-ea"/>
              </a:rPr>
              <a:t>for those </a:t>
            </a:r>
            <a:r>
              <a:rPr lang="en-US" altLang="zh-CN" sz="2800" b="1" i="1" dirty="0">
                <a:solidFill>
                  <a:srgbClr val="0000CC"/>
                </a:solidFill>
                <a:latin typeface="Times New Roman" panose="02020603050405020304" pitchFamily="18" charset="0"/>
                <a:cs typeface="Times New Roman" panose="02020603050405020304" pitchFamily="18" charset="0"/>
                <a:sym typeface="+mn-ea"/>
              </a:rPr>
              <a:t>with a sweet tooth </a:t>
            </a:r>
            <a:r>
              <a:rPr lang="en-US" altLang="zh-CN" sz="2800" b="1" dirty="0">
                <a:solidFill>
                  <a:srgbClr val="212121"/>
                </a:solidFill>
                <a:highlight>
                  <a:srgbClr val="FFFF00"/>
                </a:highlight>
                <a:latin typeface="Times New Roman" panose="02020603050405020304" pitchFamily="18" charset="0"/>
                <a:cs typeface="Times New Roman" panose="02020603050405020304" pitchFamily="18" charset="0"/>
                <a:sym typeface="+mn-ea"/>
              </a:rPr>
              <a:t>both on boiling summer days and freezing winter days</a:t>
            </a:r>
            <a:r>
              <a:rPr lang="en-US" altLang="zh-CN" sz="2800" b="1" dirty="0">
                <a:solidFill>
                  <a:srgbClr val="212121"/>
                </a:solidFill>
                <a:latin typeface="Times New Roman" panose="02020603050405020304" pitchFamily="18" charset="0"/>
                <a:cs typeface="Times New Roman" panose="02020603050405020304" pitchFamily="18" charset="0"/>
                <a:sym typeface="+mn-ea"/>
              </a:rPr>
              <a:t>. </a:t>
            </a:r>
            <a:endParaRPr lang="en-US" altLang="zh-CN" sz="2800" b="1" dirty="0">
              <a:solidFill>
                <a:srgbClr val="21212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405" y="531495"/>
            <a:ext cx="11696065" cy="5262245"/>
          </a:xfrm>
          <a:prstGeom prst="rect">
            <a:avLst/>
          </a:prstGeom>
          <a:solidFill>
            <a:schemeClr val="bg1"/>
          </a:solidFill>
        </p:spPr>
        <p:txBody>
          <a:bodyPr wrap="square">
            <a:spAutoFit/>
          </a:bodyPr>
          <a:lstStyle/>
          <a:p>
            <a:pPr algn="just"/>
            <a:r>
              <a:rPr lang="en-US" altLang="zh-CN" sz="2800" b="1" i="1" dirty="0">
                <a:solidFill>
                  <a:srgbClr val="0000FF"/>
                </a:solidFill>
                <a:latin typeface="Times New Roman" panose="02020603050405020304" pitchFamily="18" charset="0"/>
                <a:cs typeface="Times New Roman" panose="02020603050405020304" pitchFamily="18" charset="0"/>
              </a:rPr>
              <a:t>Para1: Mason rushed home, his mind racing with the possibilities of his new idea. </a:t>
            </a:r>
            <a:r>
              <a:rPr lang="en-US" altLang="zh-CN" sz="2800" dirty="0">
                <a:solidFill>
                  <a:schemeClr val="tx1"/>
                </a:solidFill>
                <a:latin typeface="Times New Roman" panose="02020603050405020304" pitchFamily="18" charset="0"/>
                <a:cs typeface="Times New Roman" panose="02020603050405020304" pitchFamily="18" charset="0"/>
              </a:rPr>
              <a:t>Puffing and panting, Mason burst through the door and couldn’t wait to share his souper idea with his mother. “ Mom! Ice-cream soup!” Mason exclaimed, eyes sparkling with thrill. Hesitant and confused, “ Cold soup? ” Mrs. Martin asked, eyebrows frowning. Mason explained how he had watched his ice cream melt in the bowl and realized it was like a cold, sweet soup perfect for escaping the fry-an-egg-on-the-sidewalk heat. Hearing the innovative concept, Mrs. Martin resolved to give it a try. The following days witnessed numerous trials and experiments with the new recipe in the laughter-packed kitchen. Eventually, the Martins settled on three flavors for the big launch and redecorated their restaurant with newly-designed posters---an adorable duckling is sipping a duck-shaped bowl of ice-cream soup! (126)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315" y="446405"/>
            <a:ext cx="11474450" cy="5739130"/>
          </a:xfrm>
          <a:prstGeom prst="rect">
            <a:avLst/>
          </a:prstGeom>
          <a:solidFill>
            <a:schemeClr val="bg1"/>
          </a:solidFill>
        </p:spPr>
        <p:txBody>
          <a:bodyPr wrap="square">
            <a:noAutofit/>
          </a:bodyPr>
          <a:lstStyle/>
          <a:p>
            <a:pPr algn="just"/>
            <a:r>
              <a:rPr lang="en-US" altLang="zh-CN" sz="2800" b="1" i="1" dirty="0">
                <a:solidFill>
                  <a:srgbClr val="0000FF"/>
                </a:solidFill>
                <a:latin typeface="Times New Roman" panose="02020603050405020304" pitchFamily="18" charset="0"/>
                <a:cs typeface="Times New Roman" panose="02020603050405020304" pitchFamily="18" charset="0"/>
              </a:rPr>
              <a:t>Para2: On the day of the launch, the Martins were nervous but hopeful. </a:t>
            </a:r>
            <a:r>
              <a:rPr lang="en-US" altLang="zh-CN" sz="2800" dirty="0">
                <a:solidFill>
                  <a:schemeClr val="tx1"/>
                </a:solidFill>
                <a:latin typeface="Times New Roman" panose="02020603050405020304" pitchFamily="18" charset="0"/>
                <a:cs typeface="Times New Roman" panose="02020603050405020304" pitchFamily="18" charset="0"/>
              </a:rPr>
              <a:t>Colorful balloons bobbing in the breeze and swinging posters waving to customers, Soup and Quackers took on a new look, ready to treat its customers to its brand-new ice-cream soup. Wearing a radiant smile across his face, Mason handed out small cups to passers-by, enthusiastically introducing the new recipe. Upon touching the tongue,  the refreshing ice-cream soup exploded in  the diner’s mouth like little flavor bombs. Word spread across the town straightaway. Streams of people poured in , spooned the cold, delicious, sweet soup and enjoyed the cool respite from the summer heat in the  restaurant overflowing with duck-shaped items. The Martins’ constant painstaking efforts paid off and their restaurant survived! From that summer on, Soup and Quackers thrived / boomed / flourished all</a:t>
            </a:r>
            <a:r>
              <a:rPr lang="zh-CN" altLang="en-US" sz="2800" dirty="0">
                <a:solidFill>
                  <a:schemeClr val="tx1"/>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year round, all thanks to Mason’s super idea.  (129) </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10125791" y="6007889"/>
            <a:ext cx="1627845" cy="646331"/>
          </a:xfrm>
          <a:prstGeom prst="rect">
            <a:avLst/>
          </a:prstGeom>
          <a:solidFill>
            <a:schemeClr val="bg1">
              <a:lumMod val="85000"/>
            </a:schemeClr>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1001395" y="703580"/>
            <a:ext cx="8502650" cy="2030095"/>
          </a:xfrm>
          <a:prstGeom prst="rect">
            <a:avLst/>
          </a:prstGeom>
          <a:solidFill>
            <a:schemeClr val="bg1">
              <a:lumMod val="95000"/>
              <a:alpha val="66000"/>
            </a:schemeClr>
          </a:solidFill>
        </p:spPr>
        <p:txBody>
          <a:bodyPr wrap="square" lIns="91440" tIns="45720" rIns="91440" bIns="45720">
            <a:spAutoFit/>
          </a:bodyPr>
          <a:lstStyle/>
          <a:p>
            <a:pPr marL="457200" indent="-457200" algn="ctr">
              <a:buFont typeface="Wingdings" panose="05000000000000000000" charset="0"/>
              <a:buChar char="Ø"/>
            </a:pPr>
            <a:r>
              <a:rPr lang="zh-CN" altLang="en-US" sz="3200" b="1" dirty="0">
                <a:solidFill>
                  <a:schemeClr val="tx1"/>
                </a:solidFill>
                <a:effectLst/>
                <a:latin typeface="等线" panose="02010600030101010101" pitchFamily="2" charset="-122"/>
                <a:cs typeface="Times New Roman" panose="02020603050405020304" pitchFamily="18" charset="0"/>
              </a:rPr>
              <a:t>指向思维品质培养的读写策略</a:t>
            </a:r>
            <a:endParaRPr lang="zh-CN" altLang="en-US" sz="3200" b="1" dirty="0">
              <a:solidFill>
                <a:schemeClr val="tx1"/>
              </a:solidFill>
              <a:effectLst/>
              <a:latin typeface="等线" panose="02010600030101010101" pitchFamily="2" charset="-122"/>
              <a:cs typeface="Times New Roman" panose="02020603050405020304" pitchFamily="18" charset="0"/>
            </a:endParaRPr>
          </a:p>
          <a:p>
            <a:pPr algn="ctr"/>
            <a:r>
              <a:rPr lang="en-US" altLang="zh-CN" sz="6600" b="1" dirty="0">
                <a:solidFill>
                  <a:srgbClr val="FF0000"/>
                </a:solidFill>
                <a:effectLst/>
                <a:latin typeface="等线" panose="02010600030101010101" pitchFamily="2" charset="-122"/>
                <a:cs typeface="Times New Roman" panose="02020603050405020304" pitchFamily="18" charset="0"/>
              </a:rPr>
              <a:t>Mason’s Souper Idea</a:t>
            </a:r>
            <a:endParaRPr lang="en-US" altLang="zh-CN" sz="6600" b="1" dirty="0">
              <a:solidFill>
                <a:srgbClr val="FF0000"/>
              </a:solidFill>
              <a:effectLst/>
              <a:latin typeface="等线" panose="02010600030101010101" pitchFamily="2" charset="-122"/>
              <a:cs typeface="Times New Roman" panose="02020603050405020304" pitchFamily="18" charset="0"/>
            </a:endParaRPr>
          </a:p>
          <a:p>
            <a:pPr algn="ctr"/>
            <a:r>
              <a:rPr lang="en-US" altLang="zh-CN" sz="2800" b="1" dirty="0">
                <a:ln w="22225">
                  <a:solidFill>
                    <a:schemeClr val="accent2"/>
                  </a:solidFill>
                  <a:prstDash val="solid"/>
                </a:ln>
                <a:solidFill>
                  <a:srgbClr val="FF0000"/>
                </a:solidFill>
              </a:rPr>
              <a:t>                 ---202510 </a:t>
            </a:r>
            <a:r>
              <a:rPr lang="zh-CN" altLang="en-US" sz="2800" b="1" dirty="0">
                <a:ln w="22225">
                  <a:solidFill>
                    <a:schemeClr val="accent2"/>
                  </a:solidFill>
                  <a:prstDash val="solid"/>
                </a:ln>
                <a:solidFill>
                  <a:srgbClr val="FF0000"/>
                </a:solidFill>
              </a:rPr>
              <a:t>天域协作体联盟读后续写讲评</a:t>
            </a:r>
            <a:endParaRPr lang="zh-CN" altLang="en-US" sz="2800" b="1" dirty="0">
              <a:ln w="22225">
                <a:solidFill>
                  <a:schemeClr val="accent2"/>
                </a:solidFill>
                <a:prstDash val="solid"/>
              </a:ln>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0122" y="0"/>
            <a:ext cx="8580474" cy="584775"/>
          </a:xfrm>
          <a:prstGeom prst="rect">
            <a:avLst/>
          </a:prstGeom>
          <a:noFill/>
        </p:spPr>
        <p:txBody>
          <a:bodyPr wrap="square" rtlCol="0">
            <a:spAutoFit/>
          </a:bodyPr>
          <a:lstStyle/>
          <a:p>
            <a:r>
              <a:rPr lang="zh-CN" altLang="en-US" sz="3200" b="1" dirty="0"/>
              <a:t>本文续写值得思考的点：</a:t>
            </a:r>
            <a:endParaRPr lang="zh-CN" altLang="en-US" sz="3200" b="1" dirty="0"/>
          </a:p>
        </p:txBody>
      </p:sp>
      <p:sp>
        <p:nvSpPr>
          <p:cNvPr id="3" name="文本框 2"/>
          <p:cNvSpPr txBox="1"/>
          <p:nvPr/>
        </p:nvSpPr>
        <p:spPr>
          <a:xfrm>
            <a:off x="170180" y="709295"/>
            <a:ext cx="11722100" cy="4399915"/>
          </a:xfrm>
          <a:prstGeom prst="rect">
            <a:avLst/>
          </a:prstGeom>
          <a:solidFill>
            <a:schemeClr val="bg1"/>
          </a:solidFill>
        </p:spPr>
        <p:txBody>
          <a:bodyPr wrap="square" rtlCol="0">
            <a:spAutoFit/>
          </a:bodyPr>
          <a:lstStyle/>
          <a:p>
            <a:pPr marL="514350" indent="-514350">
              <a:buAutoNum type="arabicPeriod"/>
            </a:pPr>
            <a:r>
              <a:rPr lang="zh-CN" altLang="en-US" sz="2800" b="1" dirty="0"/>
              <a:t>研发新的汤品， 考生可以结合平时吃过的冰激凌各种口味进行创作；</a:t>
            </a:r>
            <a:endParaRPr lang="en-US" altLang="zh-CN" sz="2800" b="1" dirty="0"/>
          </a:p>
          <a:p>
            <a:pPr marL="514350" indent="-514350">
              <a:buAutoNum type="arabicPeriod"/>
            </a:pPr>
            <a:r>
              <a:rPr lang="en-US" altLang="zh-CN" sz="2800" b="1" dirty="0"/>
              <a:t> </a:t>
            </a:r>
            <a:r>
              <a:rPr lang="zh-CN" altLang="en-US" sz="2800" b="1" dirty="0"/>
              <a:t>美食可以通过味觉来描写，需要积累味觉方面的语言素材；</a:t>
            </a:r>
            <a:endParaRPr lang="en-US" altLang="zh-CN" sz="2800" b="1" dirty="0"/>
          </a:p>
          <a:p>
            <a:r>
              <a:rPr lang="en-US" altLang="zh-CN" sz="2800" b="1" dirty="0" err="1"/>
              <a:t>Eg.</a:t>
            </a:r>
            <a:r>
              <a:rPr lang="en-US" altLang="zh-CN" sz="2800" b="1" dirty="0"/>
              <a:t>① </a:t>
            </a:r>
            <a:r>
              <a:rPr lang="en-US" altLang="zh-CN" sz="2800" b="1" dirty="0">
                <a:solidFill>
                  <a:srgbClr val="9933FF"/>
                </a:solidFill>
              </a:rPr>
              <a:t>Every taste bud on his tongue awakened, </a:t>
            </a:r>
            <a:r>
              <a:rPr lang="en-US" altLang="zh-CN" sz="2800" b="1" dirty="0"/>
              <a:t>one customer </a:t>
            </a:r>
            <a:r>
              <a:rPr lang="en-US" altLang="zh-CN" sz="2800" b="1" dirty="0">
                <a:solidFill>
                  <a:srgbClr val="FF0000"/>
                </a:solidFill>
              </a:rPr>
              <a:t>sipped </a:t>
            </a:r>
            <a:r>
              <a:rPr lang="en-US" altLang="zh-CN" sz="2800" b="1" dirty="0"/>
              <a:t>the strawberry- flavored ice-cream soup, </a:t>
            </a:r>
            <a:r>
              <a:rPr lang="en-US" altLang="zh-CN" sz="2800" b="1" dirty="0">
                <a:solidFill>
                  <a:srgbClr val="9933FF"/>
                </a:solidFill>
              </a:rPr>
              <a:t>exclaiming , “ I love it !” </a:t>
            </a:r>
            <a:endParaRPr lang="en-US" altLang="zh-CN" sz="2800" b="1" dirty="0">
              <a:solidFill>
                <a:srgbClr val="9933FF"/>
              </a:solidFill>
            </a:endParaRPr>
          </a:p>
          <a:p>
            <a:r>
              <a:rPr lang="en-US" altLang="zh-CN" sz="2800" b="1" dirty="0"/>
              <a:t>②</a:t>
            </a:r>
            <a:r>
              <a:rPr lang="en-US" altLang="zh-CN" sz="2800" b="1" dirty="0">
                <a:solidFill>
                  <a:srgbClr val="9933FF"/>
                </a:solidFill>
              </a:rPr>
              <a:t>Upon touching the tongue,  </a:t>
            </a:r>
            <a:r>
              <a:rPr lang="en-US" altLang="zh-CN" sz="2800" b="1" dirty="0">
                <a:solidFill>
                  <a:srgbClr val="0000FF"/>
                </a:solidFill>
              </a:rPr>
              <a:t>the ice-cream soup  </a:t>
            </a:r>
            <a:r>
              <a:rPr lang="en-US" altLang="zh-CN" sz="2800" b="1" dirty="0">
                <a:solidFill>
                  <a:srgbClr val="FF0000"/>
                </a:solidFill>
              </a:rPr>
              <a:t>exploded in customer’s mouth like little flavor bombs.</a:t>
            </a:r>
            <a:r>
              <a:rPr lang="en-US" altLang="zh-CN" sz="2800" b="1" dirty="0"/>
              <a:t> (2021-</a:t>
            </a:r>
            <a:r>
              <a:rPr lang="zh-CN" altLang="en-US" sz="2800" b="1" dirty="0"/>
              <a:t>新高考</a:t>
            </a:r>
            <a:r>
              <a:rPr lang="en-US" altLang="zh-CN" sz="2800" b="1" dirty="0"/>
              <a:t>I</a:t>
            </a:r>
            <a:r>
              <a:rPr lang="zh-CN" altLang="en-US" sz="2800" b="1" dirty="0"/>
              <a:t>卷七选五改编）</a:t>
            </a:r>
            <a:endParaRPr lang="en-US" altLang="zh-CN" sz="2800" b="1" dirty="0"/>
          </a:p>
          <a:p>
            <a:r>
              <a:rPr lang="en-US" altLang="zh-CN" sz="2800" b="1" dirty="0"/>
              <a:t>③</a:t>
            </a:r>
            <a:r>
              <a:rPr lang="en-US" altLang="zh-CN" sz="2800" b="1" dirty="0">
                <a:solidFill>
                  <a:srgbClr val="9933FF"/>
                </a:solidFill>
              </a:rPr>
              <a:t>Once tasting the refreshing sweet treat, </a:t>
            </a:r>
            <a:r>
              <a:rPr lang="en-US" altLang="zh-CN" sz="2800" b="1" dirty="0">
                <a:solidFill>
                  <a:srgbClr val="FF0000"/>
                </a:solidFill>
              </a:rPr>
              <a:t>customers couldn’t help taking a second bite. </a:t>
            </a:r>
            <a:endParaRPr lang="en-US" altLang="zh-CN" sz="2800" b="1" dirty="0">
              <a:solidFill>
                <a:srgbClr val="FF0000"/>
              </a:solidFill>
            </a:endParaRPr>
          </a:p>
          <a:p>
            <a:r>
              <a:rPr lang="en-US" altLang="zh-CN" sz="2800" b="1" dirty="0"/>
              <a:t>3. </a:t>
            </a:r>
            <a:r>
              <a:rPr lang="zh-CN" altLang="en-US" sz="2800" b="1" dirty="0"/>
              <a:t>新的菜品（以及产品）需要宣传，考生结合一下平时看的产品的广告，海报，试吃等老店新开的宣传手段，描写老店的新气象。</a:t>
            </a:r>
            <a:endParaRPr lang="zh-CN" altLang="en-US" sz="2800" b="1" dirty="0"/>
          </a:p>
        </p:txBody>
      </p:sp>
      <p:sp>
        <p:nvSpPr>
          <p:cNvPr id="5" name="文本框 4"/>
          <p:cNvSpPr txBox="1"/>
          <p:nvPr/>
        </p:nvSpPr>
        <p:spPr>
          <a:xfrm>
            <a:off x="170122" y="5688450"/>
            <a:ext cx="11266966" cy="584775"/>
          </a:xfrm>
          <a:prstGeom prst="rect">
            <a:avLst/>
          </a:prstGeom>
          <a:solidFill>
            <a:schemeClr val="bg1"/>
          </a:solidFill>
        </p:spPr>
        <p:txBody>
          <a:bodyPr wrap="square" rtlCol="0">
            <a:spAutoFit/>
          </a:bodyPr>
          <a:lstStyle/>
          <a:p>
            <a:r>
              <a:rPr lang="zh-CN" altLang="en-US" sz="3200" b="1" dirty="0">
                <a:solidFill>
                  <a:srgbClr val="C00000"/>
                </a:solidFill>
              </a:rPr>
              <a:t>上述几点提醒我们考生，要灵活地把实际生活结合到写作中去。</a:t>
            </a:r>
            <a:endParaRPr lang="zh-CN" altLang="en-US" sz="32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41935" y="885190"/>
            <a:ext cx="11812905" cy="5556885"/>
          </a:xfrm>
          <a:prstGeom prst="rect">
            <a:avLst/>
          </a:prstGeom>
          <a:solidFill>
            <a:schemeClr val="bg1"/>
          </a:solidFill>
        </p:spPr>
        <p:txBody>
          <a:bodyPr wrap="square">
            <a:spAutoFit/>
          </a:bodyPr>
          <a:lstStyle/>
          <a:p>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Mason Martin </a:t>
            </a:r>
            <a:r>
              <a:rPr lang="en-US" altLang="zh-CN" sz="2800" dirty="0">
                <a:latin typeface="Times New Roman" panose="02020603050405020304" pitchFamily="18" charset="0"/>
                <a:cs typeface="Times New Roman" panose="02020603050405020304" pitchFamily="18" charset="0"/>
              </a:rPr>
              <a:t>was </a:t>
            </a:r>
            <a:r>
              <a:rPr lang="en-US" altLang="zh-CN" sz="2800" b="1" dirty="0">
                <a:latin typeface="Times New Roman" panose="02020603050405020304" pitchFamily="18" charset="0"/>
                <a:cs typeface="Times New Roman" panose="02020603050405020304" pitchFamily="18" charset="0"/>
              </a:rPr>
              <a:t>unenthusiastic</a:t>
            </a:r>
            <a:r>
              <a:rPr lang="en-US" altLang="zh-CN" sz="2800" dirty="0">
                <a:latin typeface="Times New Roman" panose="02020603050405020304" pitchFamily="18" charset="0"/>
                <a:cs typeface="Times New Roman" panose="02020603050405020304" pitchFamily="18" charset="0"/>
              </a:rPr>
              <a:t> on the subject of soup. He could take it or leave it. </a:t>
            </a:r>
            <a:r>
              <a:rPr lang="en-US" altLang="zh-CN" sz="2800" b="1" dirty="0">
                <a:latin typeface="Times New Roman" panose="02020603050405020304" pitchFamily="18" charset="0"/>
                <a:cs typeface="Times New Roman" panose="02020603050405020304" pitchFamily="18" charset="0"/>
              </a:rPr>
              <a:t>His mother, </a:t>
            </a:r>
            <a:r>
              <a:rPr lang="en-US" altLang="zh-CN" sz="2800" dirty="0">
                <a:latin typeface="Times New Roman" panose="02020603050405020304" pitchFamily="18" charset="0"/>
                <a:cs typeface="Times New Roman" panose="02020603050405020304" pitchFamily="18" charset="0"/>
              </a:rPr>
              <a:t>on the other hand, </a:t>
            </a:r>
            <a:r>
              <a:rPr lang="en-US" altLang="zh-CN" sz="2800" b="1" dirty="0">
                <a:latin typeface="Times New Roman" panose="02020603050405020304" pitchFamily="18" charset="0"/>
                <a:cs typeface="Times New Roman" panose="02020603050405020304" pitchFamily="18" charset="0"/>
              </a:rPr>
              <a:t>loved soup. </a:t>
            </a:r>
            <a:r>
              <a:rPr lang="en-US" altLang="zh-CN" sz="2800" dirty="0">
                <a:latin typeface="Times New Roman" panose="02020603050405020304" pitchFamily="18" charset="0"/>
                <a:cs typeface="Times New Roman" panose="02020603050405020304" pitchFamily="18" charset="0"/>
              </a:rPr>
              <a:t>She made two different kinds every day of the week. Some days, it was chicken soup and tomato soup steaming in big pots. Other days, it was beef stew and mushroom soup. The only thing Mason’s mom loved as much as soup was ducks. </a:t>
            </a:r>
            <a:r>
              <a:rPr lang="en-US" altLang="zh-CN" sz="2800" b="1" dirty="0">
                <a:latin typeface="Times New Roman" panose="02020603050405020304" pitchFamily="18" charset="0"/>
                <a:cs typeface="Times New Roman" panose="02020603050405020304" pitchFamily="18" charset="0"/>
              </a:rPr>
              <a:t>The Martin house overflowed with duck decorations. </a:t>
            </a:r>
            <a:r>
              <a:rPr lang="en-US" altLang="zh-CN" sz="2800" dirty="0">
                <a:latin typeface="Times New Roman" panose="02020603050405020304" pitchFamily="18" charset="0"/>
                <a:cs typeface="Times New Roman" panose="02020603050405020304" pitchFamily="18" charset="0"/>
              </a:rPr>
              <a:t>Duck curtains hung from every window. Duck doormats, duck dishware, and duck throw pillows filled the house.</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When Mason was eight years old, his mother combined her two favorite things and </a:t>
            </a:r>
            <a:r>
              <a:rPr lang="en-US" altLang="zh-CN" sz="2800" b="1" dirty="0">
                <a:latin typeface="Times New Roman" panose="02020603050405020304" pitchFamily="18" charset="0"/>
                <a:cs typeface="Times New Roman" panose="02020603050405020304" pitchFamily="18" charset="0"/>
              </a:rPr>
              <a:t>opened a small restaurant called Soup and Quackers. </a:t>
            </a:r>
            <a:r>
              <a:rPr lang="en-US" altLang="zh-CN" sz="2800" dirty="0">
                <a:latin typeface="Times New Roman" panose="02020603050405020304" pitchFamily="18" charset="0"/>
                <a:cs typeface="Times New Roman" panose="02020603050405020304" pitchFamily="18" charset="0"/>
              </a:rPr>
              <a:t>When it was cold outside, Mason didn’t mind some chicken soup or tomato soup, even if his mother served it with </a:t>
            </a:r>
            <a:r>
              <a:rPr lang="en-US" altLang="zh-CN" sz="2800" b="1" dirty="0">
                <a:latin typeface="Times New Roman" panose="02020603050405020304" pitchFamily="18" charset="0"/>
                <a:cs typeface="Times New Roman" panose="02020603050405020304" pitchFamily="18" charset="0"/>
              </a:rPr>
              <a:t>a duck-shaped spoon into a duck-shaped bowl. </a:t>
            </a:r>
            <a:r>
              <a:rPr lang="en-US" altLang="zh-CN" sz="2800" dirty="0">
                <a:latin typeface="Times New Roman" panose="02020603050405020304" pitchFamily="18" charset="0"/>
                <a:cs typeface="Times New Roman" panose="02020603050405020304" pitchFamily="18" charset="0"/>
              </a:rPr>
              <a:t>But when she offered cold soup in the summer, he politely refused.</a:t>
            </a:r>
            <a:endParaRPr lang="zh-CN" altLang="zh-CN" sz="2800" dirty="0">
              <a:latin typeface="Times New Roman" panose="02020603050405020304" pitchFamily="18" charset="0"/>
              <a:cs typeface="Times New Roman" panose="02020603050405020304" pitchFamily="18" charset="0"/>
            </a:endParaRPr>
          </a:p>
          <a:p>
            <a:pPr indent="304800" algn="just">
              <a:lnSpc>
                <a:spcPts val="2300"/>
              </a:lnSpc>
            </a:pP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20823" y="121939"/>
            <a:ext cx="2557989" cy="584775"/>
          </a:xfrm>
          <a:prstGeom prst="rect">
            <a:avLst/>
          </a:prstGeom>
          <a:solidFill>
            <a:schemeClr val="bg1">
              <a:lumMod val="85000"/>
            </a:schemeClr>
          </a:solidFill>
        </p:spPr>
        <p:txBody>
          <a:bodyPr wrap="square" rtlCol="0">
            <a:spAutoFit/>
          </a:bodyPr>
          <a:lstStyle/>
          <a:p>
            <a:r>
              <a:rPr lang="zh-CN" altLang="en-US" sz="3200" dirty="0">
                <a:solidFill>
                  <a:srgbClr val="7030A0"/>
                </a:solidFill>
              </a:rPr>
              <a:t>原文复现</a:t>
            </a:r>
            <a:endParaRPr lang="zh-CN" altLang="en-US" sz="3200"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可爱小清新皮肤壁纸 高清桌面壁纸下载 -找素材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2865" y="74295"/>
            <a:ext cx="12038330" cy="6552565"/>
          </a:xfrm>
          <a:prstGeom prst="rect">
            <a:avLst/>
          </a:prstGeom>
          <a:solidFill>
            <a:schemeClr val="bg1"/>
          </a:solidFill>
        </p:spPr>
        <p:txBody>
          <a:bodyPr wrap="square">
            <a:noAutofit/>
          </a:bodyPr>
          <a:lstStyle/>
          <a:p>
            <a:r>
              <a:rPr lang="en-US" altLang="zh-CN" sz="2800"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Other than Mason’s dad, </a:t>
            </a:r>
            <a:r>
              <a:rPr lang="en-US" altLang="zh-CN" sz="2800" dirty="0">
                <a:latin typeface="Times New Roman" panose="02020603050405020304" pitchFamily="18" charset="0"/>
                <a:cs typeface="Times New Roman" panose="02020603050405020304" pitchFamily="18" charset="0"/>
              </a:rPr>
              <a:t>who loved everything Mason’s mom made</a:t>
            </a:r>
            <a:r>
              <a:rPr lang="en-US" altLang="zh-CN" sz="2800" b="1" dirty="0">
                <a:latin typeface="Times New Roman" panose="02020603050405020304" pitchFamily="18" charset="0"/>
                <a:cs typeface="Times New Roman" panose="02020603050405020304" pitchFamily="18" charset="0"/>
              </a:rPr>
              <a:t>, it seemed that the entire town felt the way Mason did. </a:t>
            </a:r>
            <a:r>
              <a:rPr lang="en-US" altLang="zh-CN" sz="2800" dirty="0">
                <a:latin typeface="Times New Roman" panose="02020603050405020304" pitchFamily="18" charset="0"/>
                <a:cs typeface="Times New Roman" panose="02020603050405020304" pitchFamily="18" charset="0"/>
              </a:rPr>
              <a:t>In winter, customers young and old filled Soup and Quackers. The soup warmed their insides and prepared them for the freezing outdoors. </a:t>
            </a:r>
            <a:r>
              <a:rPr lang="en-US" altLang="zh-CN" sz="2800" b="1" dirty="0">
                <a:latin typeface="Times New Roman" panose="02020603050405020304" pitchFamily="18" charset="0"/>
                <a:cs typeface="Times New Roman" panose="02020603050405020304" pitchFamily="18" charset="0"/>
              </a:rPr>
              <a:t>But when the steamy days of summer crept in, business dropped off sharply</a:t>
            </a:r>
            <a:r>
              <a:rPr lang="en-US" altLang="zh-CN" sz="2800" dirty="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Mason knew that </a:t>
            </a:r>
            <a:r>
              <a:rPr lang="en-US" altLang="zh-CN" sz="2800" b="1" dirty="0">
                <a:latin typeface="Times New Roman" panose="02020603050405020304" pitchFamily="18" charset="0"/>
                <a:cs typeface="Times New Roman" panose="02020603050405020304" pitchFamily="18" charset="0"/>
              </a:rPr>
              <a:t>one more bad summer would mean the end of the business. </a:t>
            </a:r>
            <a:r>
              <a:rPr lang="en-US" altLang="zh-CN" sz="2800" dirty="0">
                <a:latin typeface="Times New Roman" panose="02020603050405020304" pitchFamily="18" charset="0"/>
                <a:cs typeface="Times New Roman" panose="02020603050405020304" pitchFamily="18" charset="0"/>
              </a:rPr>
              <a:t>One boiling summer Sunday, Mason sat with his friends at the ice-cream shop. They were trying to </a:t>
            </a:r>
            <a:r>
              <a:rPr lang="en-US" altLang="zh-CN" sz="2800" b="1" dirty="0">
                <a:latin typeface="Times New Roman" panose="02020603050405020304" pitchFamily="18" charset="0"/>
                <a:cs typeface="Times New Roman" panose="02020603050405020304" pitchFamily="18" charset="0"/>
              </a:rPr>
              <a:t>escape the fry-an-egg-on-the-sidewalk heat</a:t>
            </a:r>
            <a:r>
              <a:rPr lang="en-US" altLang="zh-CN" sz="2800" dirty="0">
                <a:latin typeface="Times New Roman" panose="02020603050405020304" pitchFamily="18" charset="0"/>
                <a:cs typeface="Times New Roman" panose="02020603050405020304" pitchFamily="18" charset="0"/>
              </a:rPr>
              <a:t>. Mason absently moved his spoon in circles, watching his orange ice cream melt in the bottom of his bowl. How could he help save his mother’s restaurant? He kept stirring as he thought — until suddenly, he opened his eyes wide. “Oh, man, I’ve got it! I’ve got it! Ice-cream soup!” </a:t>
            </a:r>
            <a:r>
              <a:rPr lang="en-US" altLang="zh-CN" sz="2800" b="1" dirty="0">
                <a:latin typeface="Times New Roman" panose="02020603050405020304" pitchFamily="18" charset="0"/>
                <a:cs typeface="Times New Roman" panose="02020603050405020304" pitchFamily="18" charset="0"/>
              </a:rPr>
              <a:t>Cold, sweet, and perfect for beating the summer heat</a:t>
            </a:r>
            <a:r>
              <a:rPr lang="en-US" altLang="zh-CN" sz="2800" dirty="0">
                <a:latin typeface="Times New Roman" panose="02020603050405020304" pitchFamily="18" charset="0"/>
                <a:cs typeface="Times New Roman" panose="02020603050405020304" pitchFamily="18" charset="0"/>
              </a:rPr>
              <a:t> — </a:t>
            </a:r>
            <a:r>
              <a:rPr lang="en-US" altLang="zh-CN" sz="2800" b="1" dirty="0">
                <a:latin typeface="Times New Roman" panose="02020603050405020304" pitchFamily="18" charset="0"/>
                <a:cs typeface="Times New Roman" panose="02020603050405020304" pitchFamily="18" charset="0"/>
              </a:rPr>
              <a:t>just what Mom’s restaurant needs!</a:t>
            </a:r>
            <a:endParaRPr lang="zh-CN" altLang="zh-CN" sz="2800" b="1"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Para1: </a:t>
            </a:r>
            <a:r>
              <a:rPr lang="en-US" altLang="zh-CN" sz="2800" i="1" dirty="0">
                <a:solidFill>
                  <a:srgbClr val="0070C0"/>
                </a:solidFill>
                <a:latin typeface="Times New Roman" panose="02020603050405020304" pitchFamily="18" charset="0"/>
                <a:cs typeface="Times New Roman" panose="02020603050405020304" pitchFamily="18" charset="0"/>
              </a:rPr>
              <a:t>Mason rushed home, his mind racing with the possibilities of his new idea.</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Para2: </a:t>
            </a:r>
            <a:r>
              <a:rPr lang="en-US" altLang="zh-CN" sz="2800" i="1" dirty="0">
                <a:solidFill>
                  <a:srgbClr val="0070C0"/>
                </a:solidFill>
                <a:latin typeface="Times New Roman" panose="02020603050405020304" pitchFamily="18" charset="0"/>
                <a:cs typeface="Times New Roman" panose="02020603050405020304" pitchFamily="18" charset="0"/>
              </a:rPr>
              <a:t>On the day of the launch, the Martins were nervous but hopeful.</a:t>
            </a:r>
            <a:endParaRPr lang="zh-CN" altLang="zh-CN" sz="2800" i="1" dirty="0">
              <a:solidFill>
                <a:srgbClr val="0070C0"/>
              </a:solidFill>
              <a:latin typeface="Times New Roman" panose="02020603050405020304" pitchFamily="18" charset="0"/>
              <a:cs typeface="Times New Roman" panose="02020603050405020304" pitchFamily="18" charset="0"/>
            </a:endParaRPr>
          </a:p>
          <a:p>
            <a:pPr indent="266700" algn="just"/>
            <a:endParaRPr lang="zh-CN" altLang="zh-CN" sz="2800" i="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645160"/>
          </a:xfrm>
          <a:prstGeom prst="rect">
            <a:avLst/>
          </a:prstGeom>
          <a:noFill/>
        </p:spPr>
        <p:txBody>
          <a:bodyPr wrap="square">
            <a:spAutoFit/>
          </a:bodyPr>
          <a:lstStyle/>
          <a:p>
            <a:r>
              <a:rPr lang="en-US" altLang="zh-CN" sz="36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en-US" altLang="zh-CN" sz="3600" b="1" dirty="0">
              <a:solidFill>
                <a:srgbClr val="CC00CC"/>
              </a:solidFill>
              <a:highlight>
                <a:srgbClr val="C0C0C0"/>
              </a:highlight>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227330" y="912495"/>
            <a:ext cx="11737340" cy="5588635"/>
          </a:xfrm>
          <a:prstGeom prst="rect">
            <a:avLst/>
          </a:prstGeom>
          <a:solidFill>
            <a:schemeClr val="bg1"/>
          </a:solidFill>
        </p:spPr>
        <p:txBody>
          <a:bodyPr wrap="square" rtlCol="0">
            <a:noAutofit/>
          </a:bodyPr>
          <a:lstStyle/>
          <a:p>
            <a:pPr marL="514350" indent="-514350">
              <a:buFontTx/>
              <a:buAutoNum type="arabicPeriod"/>
            </a:pPr>
            <a:r>
              <a:rPr lang="en-US" altLang="zh-CN" sz="3200" b="1" dirty="0">
                <a:latin typeface="Times New Roman" panose="02020603050405020304" pitchFamily="18" charset="0"/>
                <a:cs typeface="Times New Roman" panose="02020603050405020304" pitchFamily="18" charset="0"/>
              </a:rPr>
              <a:t>characters</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Mason Martin; Mrs. Martin      </a:t>
            </a:r>
            <a:r>
              <a:rPr lang="en-US" altLang="zh-CN" sz="3200" b="1" dirty="0">
                <a:solidFill>
                  <a:srgbClr val="0000FF"/>
                </a:solidFill>
                <a:latin typeface="Times New Roman" panose="02020603050405020304" pitchFamily="18" charset="0"/>
                <a:cs typeface="Times New Roman" panose="02020603050405020304" pitchFamily="18" charset="0"/>
              </a:rPr>
              <a:t>(</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leading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Mr. Martin, customers, Mason’s friends</a:t>
            </a:r>
            <a:r>
              <a:rPr lang="en-US" altLang="zh-CN" sz="3200" b="1" dirty="0">
                <a:solidFill>
                  <a:srgbClr val="0000FF"/>
                </a:solidFill>
                <a:latin typeface="Times New Roman" panose="02020603050405020304" pitchFamily="18" charset="0"/>
                <a:cs typeface="Times New Roman" panose="02020603050405020304" pitchFamily="18" charset="0"/>
              </a:rPr>
              <a:t>( supporting)    </a:t>
            </a:r>
            <a:r>
              <a:rPr lang="en-US" altLang="zh-CN" sz="3200" dirty="0">
                <a:solidFill>
                  <a:srgbClr val="0000FF"/>
                </a:solidFill>
                <a:latin typeface="Times New Roman" panose="02020603050405020304" pitchFamily="18" charset="0"/>
                <a:cs typeface="Times New Roman" panose="02020603050405020304" pitchFamily="18" charset="0"/>
              </a:rPr>
              <a:t>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2.   narrative perspective: </a:t>
            </a:r>
            <a:r>
              <a:rPr lang="zh-CN" altLang="en-US" sz="3200" dirty="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third -person     </a:t>
            </a:r>
            <a:endParaRPr lang="en-US" altLang="zh-CN" sz="3200" b="1" dirty="0">
              <a:solidFill>
                <a:srgbClr val="C00000"/>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3.   time</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  in boiling summer  </a:t>
            </a:r>
            <a:endParaRPr lang="en-US" altLang="zh-CN" sz="32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200" b="1" dirty="0">
                <a:latin typeface="Times New Roman" panose="02020603050405020304" pitchFamily="18" charset="0"/>
                <a:cs typeface="Times New Roman" panose="02020603050405020304" pitchFamily="18" charset="0"/>
              </a:rPr>
              <a:t>place</a:t>
            </a:r>
            <a:r>
              <a:rPr lang="zh-CN" altLang="en-US" sz="3200" b="1" dirty="0">
                <a:latin typeface="Times New Roman" panose="02020603050405020304" pitchFamily="18" charset="0"/>
                <a:cs typeface="Times New Roman" panose="02020603050405020304" pitchFamily="18" charset="0"/>
              </a:rPr>
              <a:t>：</a:t>
            </a:r>
            <a:r>
              <a:rPr lang="en-US" altLang="zh-CN" sz="3200" dirty="0"/>
              <a:t>  </a:t>
            </a:r>
            <a:r>
              <a:rPr lang="en-US" altLang="zh-CN" sz="3200" dirty="0">
                <a:solidFill>
                  <a:srgbClr val="FF3300"/>
                </a:solidFill>
              </a:rPr>
              <a:t>Mason’s home &amp; Soup and Quackers</a:t>
            </a:r>
            <a:endParaRPr lang="en-US" altLang="zh-CN" sz="3200" dirty="0">
              <a:solidFill>
                <a:srgbClr val="FF3300"/>
              </a:solidFill>
            </a:endParaRPr>
          </a:p>
          <a:p>
            <a:pPr marL="742950" indent="-742950">
              <a:buAutoNum type="arabicPeriod" startAt="4"/>
            </a:pPr>
            <a:r>
              <a:rPr lang="en-US" altLang="zh-CN" sz="3200" b="1" dirty="0"/>
              <a:t> Event : </a:t>
            </a:r>
            <a:r>
              <a:rPr lang="en-US" altLang="zh-CN" sz="3200" dirty="0">
                <a:solidFill>
                  <a:srgbClr val="0000FF"/>
                </a:solidFill>
              </a:rPr>
              <a:t>Mrs. Martin combined her love for  warm soup and ducks and opened a restaurant named Soup and Quackers. However, in burning summer, its business dropped off sharply</a:t>
            </a:r>
            <a:r>
              <a:rPr lang="en-US" altLang="zh-CN" sz="3200" b="1" dirty="0">
                <a:solidFill>
                  <a:srgbClr val="C00000"/>
                </a:solidFill>
              </a:rPr>
              <a:t> </a:t>
            </a:r>
            <a:r>
              <a:rPr lang="en-US" altLang="zh-CN" sz="3200" dirty="0">
                <a:solidFill>
                  <a:srgbClr val="0000FF"/>
                </a:solidFill>
              </a:rPr>
              <a:t>and with one more terrible summer  Soup and Quackers wouldn’t survive. Mason came up with a new idea to help save it. </a:t>
            </a:r>
            <a:endParaRPr lang="zh-CN" altLang="en-US" sz="32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600298"/>
            <a:ext cx="6255656" cy="1200329"/>
          </a:xfrm>
          <a:prstGeom prst="rect">
            <a:avLst/>
          </a:prstGeom>
          <a:solidFill>
            <a:schemeClr val="bg1"/>
          </a:solidFill>
        </p:spPr>
        <p:txBody>
          <a:bodyPr wrap="square" rtlCol="0">
            <a:spAutoFit/>
          </a:bodyPr>
          <a:lstStyle/>
          <a:p>
            <a:r>
              <a:rPr lang="en-US" altLang="zh-CN" sz="2400" dirty="0">
                <a:solidFill>
                  <a:srgbClr val="0000FF"/>
                </a:solidFill>
              </a:rPr>
              <a:t> Mrs. Martin combined her love for  warm soup and ducks and opened a restaurant named Soup and Quackers. </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2709252" y="6072000"/>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1815882"/>
          </a:xfrm>
          <a:prstGeom prst="rect">
            <a:avLst/>
          </a:prstGeom>
          <a:solidFill>
            <a:schemeClr val="bg1"/>
          </a:solidFill>
        </p:spPr>
        <p:txBody>
          <a:bodyPr wrap="square" rtlCol="0" anchor="t">
            <a:spAutoFit/>
          </a:bodyPr>
          <a:lstStyle/>
          <a:p>
            <a:pPr lvl="0"/>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Para1:</a:t>
            </a:r>
            <a:r>
              <a:rPr lang="en-US" altLang="zh-CN" sz="2800" dirty="0">
                <a:solidFill>
                  <a:prstClr val="black"/>
                </a:solidFill>
              </a:rPr>
              <a:t> </a:t>
            </a:r>
            <a:r>
              <a:rPr lang="en-US" altLang="zh-CN" sz="2800" dirty="0">
                <a:solidFill>
                  <a:srgbClr val="7030A0"/>
                </a:solidFill>
              </a:rPr>
              <a:t>Mason rushed home, his mind racing with the possibilities of his new idea</a:t>
            </a:r>
            <a:r>
              <a:rPr lang="en-US" altLang="zh-CN" sz="2800" dirty="0">
                <a:solidFill>
                  <a:prstClr val="black"/>
                </a:solidFill>
              </a:rPr>
              <a:t>.</a:t>
            </a:r>
            <a:endParaRPr lang="zh-CN" altLang="zh-CN" sz="2800" dirty="0">
              <a:solidFill>
                <a:prstClr val="black"/>
              </a:solidFill>
            </a:endParaRPr>
          </a:p>
          <a:p>
            <a:pPr algn="just"/>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366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On the day of the launch, the Martins were nervous but hopeful.</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52678" y="1983183"/>
            <a:ext cx="6561154" cy="2249770"/>
          </a:xfrm>
          <a:prstGeom prst="rect">
            <a:avLst/>
          </a:prstGeom>
          <a:solidFill>
            <a:schemeClr val="bg1"/>
          </a:solidFill>
        </p:spPr>
        <p:txBody>
          <a:bodyPr wrap="square" rtlCol="0" anchor="t">
            <a:noAutofit/>
          </a:bodyPr>
          <a:lstStyle/>
          <a:p>
            <a:r>
              <a:rPr lang="en-US" altLang="zh-CN" sz="2400" dirty="0">
                <a:solidFill>
                  <a:srgbClr val="0000FF"/>
                </a:solidFill>
              </a:rPr>
              <a:t>Mason didn’t mind some warm soup on winter days and refused cold soup in summer just as the entire town did.  The business on boiling summer days dropped off sharply and with one more terrible summer  Soup and Quackers wouldn’t survive. </a:t>
            </a:r>
            <a:endParaRPr lang="zh-CN" altLang="zh-CN" sz="2400" dirty="0">
              <a:solidFill>
                <a:srgbClr val="0000FF"/>
              </a:solidFill>
            </a:endParaRPr>
          </a:p>
        </p:txBody>
      </p:sp>
      <p:sp>
        <p:nvSpPr>
          <p:cNvPr id="11" name="文本框 10"/>
          <p:cNvSpPr txBox="1"/>
          <p:nvPr/>
        </p:nvSpPr>
        <p:spPr>
          <a:xfrm>
            <a:off x="1124585" y="463460"/>
            <a:ext cx="5840648"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Mason got a souper idea to save the family restaurant when he had ice-cream with his friends. That was ice-cream soup!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819264" y="3948533"/>
            <a:ext cx="1933186" cy="584775"/>
          </a:xfrm>
          <a:prstGeom prst="rect">
            <a:avLst/>
          </a:prstGeom>
          <a:solidFill>
            <a:srgbClr val="FFFF00"/>
          </a:solidFill>
        </p:spPr>
        <p:txBody>
          <a:bodyPr wrap="squar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conflict</a:t>
            </a:r>
            <a:endParaRPr lang="zh-CN" altLang="en-US" sz="3200" dirty="0">
              <a:solidFill>
                <a:srgbClr val="C00000"/>
              </a:solidFill>
            </a:endParaRPr>
          </a:p>
        </p:txBody>
      </p:sp>
      <p:sp>
        <p:nvSpPr>
          <p:cNvPr id="17" name="箭头: 左 16"/>
          <p:cNvSpPr/>
          <p:nvPr/>
        </p:nvSpPr>
        <p:spPr>
          <a:xfrm>
            <a:off x="3027796" y="3925562"/>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bldLvl="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678430" y="192405"/>
            <a:ext cx="5724525" cy="583565"/>
          </a:xfrm>
          <a:prstGeom prst="rect">
            <a:avLst/>
          </a:prstGeom>
          <a:solidFill>
            <a:schemeClr val="bg1"/>
          </a:solidFill>
        </p:spPr>
        <p:txBody>
          <a:bodyPr wrap="square" rtlCol="0">
            <a:spAutoFit/>
          </a:bodyPr>
          <a:lstStyle/>
          <a:p>
            <a:pPr algn="ctr"/>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03506" y="974036"/>
          <a:ext cx="11978005" cy="5695315"/>
        </p:xfrm>
        <a:graphic>
          <a:graphicData uri="http://schemas.openxmlformats.org/drawingml/2006/table">
            <a:tbl>
              <a:tblPr firstRow="1" bandRow="1">
                <a:tableStyleId>{5C22544A-7EE6-4342-B048-85BDC9FD1C3A}</a:tableStyleId>
              </a:tblPr>
              <a:tblGrid>
                <a:gridCol w="5577840"/>
                <a:gridCol w="6400165"/>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Mason Martin was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unenthusiastic on the subject of soup.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He could take it or leave it. His mother, on the other hand, loved soup.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The Martin house overflowed with duck decorations</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Duck curtains hung from every window. Duck doormats, duck dishware, and duck throw pillows filled the house.</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457200" algn="just" defTabSz="913765" rtl="0" eaLnBrk="1" fontAlgn="auto" latinLnBrk="0" hangingPunct="1">
                        <a:lnSpc>
                          <a:spcPts val="3200"/>
                        </a:lnSpc>
                        <a:spcBef>
                          <a:spcPct val="0"/>
                        </a:spcBef>
                        <a:spcAft>
                          <a:spcPct val="0"/>
                        </a:spcAft>
                        <a:buClrTx/>
                        <a:buSzTx/>
                        <a:buFontTx/>
                        <a:buNone/>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n-US" altLang="zh-CN" b="1" dirty="0">
                          <a:solidFill>
                            <a:srgbClr val="CC00CC"/>
                          </a:solidFill>
                        </a:rPr>
                        <a:t> </a:t>
                      </a:r>
                      <a:r>
                        <a:rPr lang="en-US" altLang="zh-CN" sz="2800" b="0" dirty="0">
                          <a:solidFill>
                            <a:srgbClr val="CC00CC"/>
                          </a:solidFill>
                          <a:latin typeface="Times New Roman" panose="02020603050405020304" pitchFamily="18" charset="0"/>
                          <a:cs typeface="Times New Roman" panose="02020603050405020304" pitchFamily="18" charset="0"/>
                        </a:rPr>
                        <a:t>1. Wearing a radiant smile across his face, Mason handed out small cups to customers and passers-by, </a:t>
                      </a:r>
                      <a:r>
                        <a:rPr lang="en-US" altLang="zh-CN" sz="2800" b="0" u="sng" dirty="0">
                          <a:solidFill>
                            <a:srgbClr val="CC00CC"/>
                          </a:solidFill>
                          <a:latin typeface="Times New Roman" panose="02020603050405020304" pitchFamily="18" charset="0"/>
                          <a:cs typeface="Times New Roman" panose="02020603050405020304" pitchFamily="18" charset="0"/>
                        </a:rPr>
                        <a:t>enthusiastically</a:t>
                      </a:r>
                      <a:r>
                        <a:rPr lang="en-US" altLang="zh-CN" sz="2800" b="0" dirty="0">
                          <a:solidFill>
                            <a:srgbClr val="CC00CC"/>
                          </a:solidFill>
                          <a:latin typeface="Times New Roman" panose="02020603050405020304" pitchFamily="18" charset="0"/>
                          <a:cs typeface="Times New Roman" panose="02020603050405020304" pitchFamily="18" charset="0"/>
                        </a:rPr>
                        <a:t> introducing the new recipe.</a:t>
                      </a:r>
                      <a:endParaRPr lang="en-US" altLang="zh-CN" sz="2800" b="0" dirty="0">
                        <a:solidFill>
                          <a:srgbClr val="CC00CC"/>
                        </a:solidFill>
                        <a:latin typeface="Times New Roman" panose="02020603050405020304" pitchFamily="18" charset="0"/>
                        <a:cs typeface="Times New Roman" panose="02020603050405020304" pitchFamily="18" charset="0"/>
                      </a:endParaRPr>
                    </a:p>
                    <a:p>
                      <a:endParaRPr lang="en-US" altLang="zh-CN" sz="2800" b="0" dirty="0">
                        <a:solidFill>
                          <a:srgbClr val="CC00CC"/>
                        </a:solidFill>
                        <a:latin typeface="Times New Roman" panose="02020603050405020304" pitchFamily="18" charset="0"/>
                        <a:cs typeface="Times New Roman" panose="02020603050405020304" pitchFamily="18" charset="0"/>
                      </a:endParaRPr>
                    </a:p>
                    <a:p>
                      <a:r>
                        <a:rPr lang="en-US" altLang="zh-CN" sz="2800" b="0" dirty="0">
                          <a:solidFill>
                            <a:srgbClr val="CC00CC"/>
                          </a:solidFill>
                          <a:latin typeface="Times New Roman" panose="02020603050405020304" pitchFamily="18" charset="0"/>
                          <a:cs typeface="Times New Roman" panose="02020603050405020304" pitchFamily="18" charset="0"/>
                        </a:rPr>
                        <a:t>2. The restaurant </a:t>
                      </a:r>
                      <a:r>
                        <a:rPr lang="en-US" altLang="zh-CN" sz="2800" b="0" u="sng" dirty="0">
                          <a:solidFill>
                            <a:srgbClr val="CC00CC"/>
                          </a:solidFill>
                          <a:latin typeface="Times New Roman" panose="02020603050405020304" pitchFamily="18" charset="0"/>
                          <a:cs typeface="Times New Roman" panose="02020603050405020304" pitchFamily="18" charset="0"/>
                        </a:rPr>
                        <a:t>overflowed</a:t>
                      </a:r>
                      <a:r>
                        <a:rPr lang="en-US" altLang="zh-CN" sz="2800" b="0" dirty="0">
                          <a:solidFill>
                            <a:srgbClr val="CC00CC"/>
                          </a:solidFill>
                          <a:latin typeface="Times New Roman" panose="02020603050405020304" pitchFamily="18" charset="0"/>
                          <a:cs typeface="Times New Roman" panose="02020603050405020304" pitchFamily="18" charset="0"/>
                        </a:rPr>
                        <a:t> with newly-designed posters ---</a:t>
                      </a:r>
                      <a:r>
                        <a:rPr lang="en-US" altLang="zh-CN" sz="2800" b="0" u="sng" dirty="0">
                          <a:solidFill>
                            <a:srgbClr val="CC00CC"/>
                          </a:solidFill>
                          <a:latin typeface="Times New Roman" panose="02020603050405020304" pitchFamily="18" charset="0"/>
                          <a:cs typeface="Times New Roman" panose="02020603050405020304" pitchFamily="18" charset="0"/>
                        </a:rPr>
                        <a:t>an adorable duckling</a:t>
                      </a:r>
                      <a:r>
                        <a:rPr lang="en-US" altLang="zh-CN" sz="2800" b="0" dirty="0">
                          <a:solidFill>
                            <a:srgbClr val="CC00CC"/>
                          </a:solidFill>
                          <a:latin typeface="Times New Roman" panose="02020603050405020304" pitchFamily="18" charset="0"/>
                          <a:cs typeface="Times New Roman" panose="02020603050405020304" pitchFamily="18" charset="0"/>
                        </a:rPr>
                        <a:t> is sipping </a:t>
                      </a:r>
                      <a:r>
                        <a:rPr lang="en-US" altLang="zh-CN" sz="2800" b="0" u="sng" dirty="0">
                          <a:solidFill>
                            <a:srgbClr val="CC00CC"/>
                          </a:solidFill>
                          <a:latin typeface="Times New Roman" panose="02020603050405020304" pitchFamily="18" charset="0"/>
                          <a:cs typeface="Times New Roman" panose="02020603050405020304" pitchFamily="18" charset="0"/>
                        </a:rPr>
                        <a:t>a duck-shaped bowl</a:t>
                      </a:r>
                      <a:r>
                        <a:rPr lang="en-US" altLang="zh-CN" sz="2800" b="0" dirty="0">
                          <a:solidFill>
                            <a:srgbClr val="CC00CC"/>
                          </a:solidFill>
                          <a:latin typeface="Times New Roman" panose="02020603050405020304" pitchFamily="18" charset="0"/>
                          <a:cs typeface="Times New Roman" panose="02020603050405020304" pitchFamily="18" charset="0"/>
                        </a:rPr>
                        <a:t> of ice-cream soup! </a:t>
                      </a:r>
                      <a:endParaRPr lang="en-US" altLang="zh-CN" sz="2800" b="0" dirty="0">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40785" y="123190"/>
            <a:ext cx="5110480" cy="583565"/>
          </a:xfrm>
          <a:prstGeom prst="rect">
            <a:avLst/>
          </a:prstGeom>
          <a:solidFill>
            <a:schemeClr val="bg1"/>
          </a:solidFill>
        </p:spPr>
        <p:txBody>
          <a:bodyPr wrap="square" rtlCol="0">
            <a:spAutoFit/>
          </a:bodyPr>
          <a:lstStyle/>
          <a:p>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03374" y="839949"/>
          <a:ext cx="11923395" cy="5547360"/>
        </p:xfrm>
        <a:graphic>
          <a:graphicData uri="http://schemas.openxmlformats.org/drawingml/2006/table">
            <a:tbl>
              <a:tblPr firstRow="1" bandRow="1">
                <a:tableStyleId>{5C22544A-7EE6-4342-B048-85BDC9FD1C3A}</a:tableStyleId>
              </a:tblPr>
              <a:tblGrid>
                <a:gridCol w="5616575"/>
                <a:gridCol w="6306820"/>
              </a:tblGrid>
              <a:tr h="482600">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The only thing Mason’s mom loved as much as soup was ducks. The Martin house overflowed with </a:t>
                      </a:r>
                      <a:r>
                        <a:rPr kumimoji="0" lang="en-US" altLang="zh-CN" sz="24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duck decorations. </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Duck curtains hung from every window. Duck doormats, duck dishware, and duck throw pillows filled the house.</a:t>
                      </a:r>
                      <a:endPar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When it was cold outside, Mason didn’t mind some chicken soup or tomato soup, even if his mother served it with </a:t>
                      </a:r>
                      <a:r>
                        <a:rPr kumimoji="0" lang="en-US" altLang="zh-CN" sz="24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a duck-shaped spoon into a duck-shaped bowl.</a:t>
                      </a:r>
                      <a:r>
                        <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 But when she offered cold soup in the summer, he politely refused.</a:t>
                      </a:r>
                      <a:endParaRPr kumimoji="0" lang="en-US" altLang="zh-CN" sz="24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r>
                        <a:rPr lang="en-US" altLang="zh-CN" b="1" dirty="0">
                          <a:solidFill>
                            <a:srgbClr val="CC00CC"/>
                          </a:solidFill>
                        </a:rPr>
                        <a:t> </a:t>
                      </a:r>
                      <a:r>
                        <a:rPr lang="en-US" altLang="zh-CN" sz="2800" dirty="0">
                          <a:solidFill>
                            <a:srgbClr val="CC00CC"/>
                          </a:solidFill>
                          <a:latin typeface="Times New Roman" panose="02020603050405020304" pitchFamily="18" charset="0"/>
                          <a:cs typeface="Times New Roman" panose="02020603050405020304" pitchFamily="18" charset="0"/>
                        </a:rPr>
                        <a:t>3</a:t>
                      </a:r>
                      <a:r>
                        <a:rPr lang="en-US" altLang="zh-CN" sz="2800" b="0" dirty="0">
                          <a:solidFill>
                            <a:srgbClr val="CC00CC"/>
                          </a:solidFill>
                          <a:latin typeface="Times New Roman" panose="02020603050405020304" pitchFamily="18" charset="0"/>
                          <a:cs typeface="Times New Roman" panose="02020603050405020304" pitchFamily="18" charset="0"/>
                        </a:rPr>
                        <a:t>. Eventually, the Martins settled on three flavors for the launch and redecorated their restaurant with newly-designed posters---</a:t>
                      </a:r>
                      <a:r>
                        <a:rPr lang="en-US" altLang="zh-CN" sz="2800" b="0" u="sng" dirty="0">
                          <a:solidFill>
                            <a:srgbClr val="CC00CC"/>
                          </a:solidFill>
                          <a:latin typeface="Times New Roman" panose="02020603050405020304" pitchFamily="18" charset="0"/>
                          <a:cs typeface="Times New Roman" panose="02020603050405020304" pitchFamily="18" charset="0"/>
                        </a:rPr>
                        <a:t>an adorable duckling is sipping a duck-shaped bowl of ice-cream soup</a:t>
                      </a:r>
                      <a:r>
                        <a:rPr lang="en-US" altLang="zh-CN" sz="2800" b="0" dirty="0">
                          <a:solidFill>
                            <a:srgbClr val="CC00CC"/>
                          </a:solidFill>
                          <a:latin typeface="Times New Roman" panose="02020603050405020304" pitchFamily="18" charset="0"/>
                          <a:cs typeface="Times New Roman" panose="02020603050405020304" pitchFamily="18" charset="0"/>
                        </a:rPr>
                        <a:t>!</a:t>
                      </a:r>
                      <a:endParaRPr lang="en-US" altLang="zh-CN" sz="2800" b="0" dirty="0">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中国风绿色淡雅背景图片_中国风绿色淡雅背景素材图片_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9" y="0"/>
            <a:ext cx="1216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45" y="123190"/>
            <a:ext cx="5186680" cy="583565"/>
          </a:xfrm>
          <a:prstGeom prst="rect">
            <a:avLst/>
          </a:prstGeom>
          <a:solidFill>
            <a:schemeClr val="bg1"/>
          </a:solidFill>
        </p:spPr>
        <p:txBody>
          <a:bodyPr wrap="square" rtlCol="0">
            <a:spAutoFit/>
          </a:bodyPr>
          <a:lstStyle/>
          <a:p>
            <a:r>
              <a:rPr lang="en-US" altLang="zh-CN" sz="3200" b="1" dirty="0">
                <a:solidFill>
                  <a:srgbClr val="9900CC"/>
                </a:solidFill>
              </a:rPr>
              <a:t>Read for clues and echoes</a:t>
            </a:r>
            <a:endParaRPr lang="en-US" altLang="zh-CN" sz="3200" b="1" dirty="0">
              <a:solidFill>
                <a:srgbClr val="9900CC"/>
              </a:solidFill>
            </a:endParaRPr>
          </a:p>
        </p:txBody>
      </p:sp>
      <p:graphicFrame>
        <p:nvGraphicFramePr>
          <p:cNvPr id="6" name="内容占位符 3"/>
          <p:cNvGraphicFramePr/>
          <p:nvPr/>
        </p:nvGraphicFramePr>
        <p:xfrm>
          <a:off x="131446" y="974036"/>
          <a:ext cx="11929110" cy="5549900"/>
        </p:xfrm>
        <a:graphic>
          <a:graphicData uri="http://schemas.openxmlformats.org/drawingml/2006/table">
            <a:tbl>
              <a:tblPr firstRow="1" bandRow="1">
                <a:tableStyleId>{5C22544A-7EE6-4342-B048-85BDC9FD1C3A}</a:tableStyleId>
              </a:tblPr>
              <a:tblGrid>
                <a:gridCol w="5549900"/>
                <a:gridCol w="6379210"/>
              </a:tblGrid>
              <a:tr h="661670">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ahoma" panose="020B0604030504040204" pitchFamily="34" charset="0"/>
                          <a:cs typeface="Times New Roman" panose="02020603050405020304" pitchFamily="18" charset="0"/>
                        </a:rPr>
                        <a:t>Other than Mason’s dad, who loved everything Mason’s mom made, it seemed that the entire town felt the way Mason did. In winter, customers young and old filled Soup and Quackers. The soup warmed their insides and prepared them for the freezing outdoors. But </a:t>
                      </a:r>
                      <a:r>
                        <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rPr>
                        <a:t>when the steamy days of summer crept in, business dropped off sharply.</a:t>
                      </a:r>
                      <a:endParaRPr kumimoji="0" lang="en-US" altLang="zh-CN" sz="2800" b="0" i="0" u="none" strike="noStrike" kern="100" cap="none" spc="0" normalizeH="0" baseline="0" noProof="0" dirty="0">
                        <a:ln>
                          <a:noFill/>
                        </a:ln>
                        <a:solidFill>
                          <a:srgbClr val="0000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endParaRPr lang="en-US" altLang="zh-CN" b="1"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0" dirty="0">
                          <a:solidFill>
                            <a:srgbClr val="CC00CC"/>
                          </a:solidFill>
                          <a:latin typeface="Times New Roman" panose="02020603050405020304" pitchFamily="18" charset="0"/>
                          <a:cs typeface="Times New Roman" panose="02020603050405020304" pitchFamily="18" charset="0"/>
                        </a:rPr>
                        <a:t>4. From that summer on, Soup and Quackers thrived / boomed / flourished </a:t>
                      </a:r>
                      <a:r>
                        <a:rPr lang="en-US" altLang="zh-CN" sz="2800" b="0" u="sng" dirty="0">
                          <a:solidFill>
                            <a:srgbClr val="CC00CC"/>
                          </a:solidFill>
                          <a:latin typeface="Times New Roman" panose="02020603050405020304" pitchFamily="18" charset="0"/>
                          <a:cs typeface="Times New Roman" panose="02020603050405020304" pitchFamily="18" charset="0"/>
                        </a:rPr>
                        <a:t>all year round</a:t>
                      </a:r>
                      <a:r>
                        <a:rPr lang="en-US" altLang="zh-CN" sz="2800" b="0" dirty="0">
                          <a:solidFill>
                            <a:srgbClr val="CC00CC"/>
                          </a:solidFill>
                          <a:latin typeface="Times New Roman" panose="02020603050405020304" pitchFamily="18" charset="0"/>
                          <a:cs typeface="Times New Roman" panose="02020603050405020304" pitchFamily="18" charset="0"/>
                        </a:rPr>
                        <a:t>, all thanks to Mason’s </a:t>
                      </a:r>
                      <a:r>
                        <a:rPr lang="en-US" altLang="zh-CN" sz="2800" b="0" u="sng" dirty="0">
                          <a:solidFill>
                            <a:srgbClr val="CC00CC"/>
                          </a:solidFill>
                          <a:latin typeface="Times New Roman" panose="02020603050405020304" pitchFamily="18" charset="0"/>
                          <a:cs typeface="Times New Roman" panose="02020603050405020304" pitchFamily="18" charset="0"/>
                        </a:rPr>
                        <a:t>super idea</a:t>
                      </a:r>
                      <a:r>
                        <a:rPr lang="en-US" altLang="zh-CN" sz="2800" b="0" dirty="0">
                          <a:solidFill>
                            <a:srgbClr val="CC00CC"/>
                          </a:solidFill>
                          <a:latin typeface="Times New Roman" panose="02020603050405020304" pitchFamily="18" charset="0"/>
                          <a:cs typeface="Times New Roman" panose="02020603050405020304" pitchFamily="18" charset="0"/>
                        </a:rPr>
                        <a:t>.</a:t>
                      </a:r>
                      <a:endParaRPr lang="en-US" altLang="zh-CN" sz="2800" b="0" dirty="0">
                        <a:solidFill>
                          <a:srgbClr val="CC00CC"/>
                        </a:solidFill>
                        <a:latin typeface="Times New Roman" panose="02020603050405020304" pitchFamily="18" charset="0"/>
                        <a:cs typeface="Times New Roman" panose="02020603050405020304" pitchFamily="18" charset="0"/>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11761</Words>
  <Application>WPS 演示</Application>
  <PresentationFormat>宽屏</PresentationFormat>
  <Paragraphs>227</Paragraphs>
  <Slides>20</Slides>
  <Notes>7</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思源黑体</vt:lpstr>
      <vt:lpstr>HelveticaNeue</vt:lpstr>
      <vt:lpstr>华文新魏</vt:lpstr>
      <vt:lpstr>Wingdings</vt:lpstr>
      <vt:lpstr>等线</vt:lpstr>
      <vt:lpstr>Times New Roman</vt:lpstr>
      <vt:lpstr>Calibri</vt:lpstr>
      <vt:lpstr>Times New Roman Regular</vt:lpstr>
      <vt:lpstr>Tahoma</vt:lpstr>
      <vt:lpstr>Segoe Print</vt:lpstr>
      <vt:lpstr>微软雅黑</vt:lpstr>
      <vt:lpstr>Arial Unicode MS</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641</cp:revision>
  <dcterms:created xsi:type="dcterms:W3CDTF">2024-05-24T10:01:00Z</dcterms:created>
  <dcterms:modified xsi:type="dcterms:W3CDTF">2025-11-03T06:08:04Z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84527FCDA73A4A2DAB13B46FAEF2B259_12</vt:lpwstr>
  </property>
  <property fmtid="{D5CDD505-2E9C-101B-9397-08002B2CF9AE}" pid="3" name="KSOProductBuildVer">
    <vt:lpwstr>2052-11.8.2.7978</vt:lpwstr>
  </property>
</Properties>
</file>