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19" r:id="rId4"/>
    <p:sldId id="262" r:id="rId5"/>
    <p:sldId id="257" r:id="rId7"/>
    <p:sldId id="258" r:id="rId8"/>
    <p:sldId id="394" r:id="rId9"/>
    <p:sldId id="263" r:id="rId10"/>
    <p:sldId id="265" r:id="rId11"/>
    <p:sldId id="264" r:id="rId12"/>
    <p:sldId id="266" r:id="rId13"/>
    <p:sldId id="267" r:id="rId14"/>
    <p:sldId id="268" r:id="rId15"/>
    <p:sldId id="413" r:id="rId16"/>
    <p:sldId id="416" r:id="rId17"/>
    <p:sldId id="415" r:id="rId18"/>
    <p:sldId id="41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3F524-12E1-4B3A-B4BA-4A64CA4F5C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A3181-C754-4A95-BEE7-A5F6C3EF93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1A530D-1D62-4401-B910-622B4BF449C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BA3181-C754-4A95-BEE7-A5F6C3EF93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BA3181-C754-4A95-BEE7-A5F6C3EF93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5BF9F6-0ACF-4F4C-9BA2-29B82078563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5BF9F6-0ACF-4F4C-9BA2-29B82078563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5BF9F6-0ACF-4F4C-9BA2-29B82078563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61"/>
            <a:ext cx="9144000" cy="2388017"/>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669"/>
            <a:ext cx="9144000" cy="16560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90268"/>
            <a:ext cx="10515600" cy="15004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945"/>
            <a:ext cx="5181600" cy="435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945"/>
            <a:ext cx="5181600" cy="435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749"/>
            <a:ext cx="4873575" cy="824056"/>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846"/>
            <a:ext cx="4873575" cy="352490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749"/>
            <a:ext cx="4897576" cy="824056"/>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846"/>
            <a:ext cx="4897576" cy="352490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82"/>
            <a:ext cx="6172200" cy="5404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835" indent="0">
              <a:buNone/>
              <a:defRPr sz="1400"/>
            </a:lvl7pPr>
            <a:lvl8pPr marL="3201035" indent="0">
              <a:buNone/>
              <a:defRPr sz="1400"/>
            </a:lvl8pPr>
            <a:lvl9pPr marL="3658235"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89"/>
            <a:ext cx="7734300" cy="58128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16"/>
            <a:ext cx="4368800" cy="3083945"/>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921"/>
            <a:ext cx="4511964" cy="431833"/>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792"/>
            <a:ext cx="4511964" cy="228480"/>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421"/>
            <a:ext cx="4488039" cy="1537057"/>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76D8239-6381-425A-8BC7-B540BA257E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05B202-F4C8-4BA4-A06C-3138BFC358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D8239-6381-425A-8BC7-B540BA257EE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5B202-F4C8-4BA4-A06C-3138BFC35872}"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89"/>
            <a:ext cx="10515600" cy="132579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945"/>
            <a:ext cx="10515600" cy="43521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7463"/>
            <a:ext cx="2743200" cy="365189"/>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7463"/>
            <a:ext cx="4114800" cy="36518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7463"/>
            <a:ext cx="2743200" cy="365189"/>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表格 55"/>
          <p:cNvGraphicFramePr>
            <a:graphicFrameLocks noGrp="1"/>
          </p:cNvGraphicFramePr>
          <p:nvPr/>
        </p:nvGraphicFramePr>
        <p:xfrm>
          <a:off x="240919" y="1297681"/>
          <a:ext cx="11482017" cy="5019587"/>
        </p:xfrm>
        <a:graphic>
          <a:graphicData uri="http://schemas.openxmlformats.org/drawingml/2006/table">
            <a:tbl>
              <a:tblPr/>
              <a:tblGrid>
                <a:gridCol w="2304271"/>
                <a:gridCol w="3651833"/>
                <a:gridCol w="5525913"/>
              </a:tblGrid>
              <a:tr h="5019587">
                <a:tc>
                  <a:txBody>
                    <a:bodyPr/>
                    <a:lstStyle/>
                    <a:p>
                      <a:pPr>
                        <a:lnSpc>
                          <a:spcPct val="100000"/>
                        </a:lnSpc>
                        <a:buNone/>
                      </a:pPr>
                      <a:r>
                        <a:rPr lang="zh-CN" altLang="en-US" sz="2400" b="0" dirty="0">
                          <a:effectLst/>
                          <a:latin typeface="Times New Roman" panose="02020603050405020304" pitchFamily="18" charset="0"/>
                          <a:cs typeface="Times New Roman" panose="02020603050405020304" pitchFamily="18" charset="0"/>
                        </a:rPr>
                        <a:t>思维方法：关联 “参加比赛” 备赛经历；</a:t>
                      </a:r>
                      <a:r>
                        <a:rPr lang="zh-CN" altLang="en-US" sz="2400" b="0" dirty="0">
                          <a:effectLst/>
                          <a:highlight>
                            <a:srgbClr val="00FF00"/>
                          </a:highlight>
                          <a:latin typeface="Times New Roman" panose="02020603050405020304" pitchFamily="18" charset="0"/>
                          <a:cs typeface="Times New Roman" panose="02020603050405020304" pitchFamily="18" charset="0"/>
                        </a:rPr>
                        <a:t>文学修辞：拟人</a:t>
                      </a:r>
                      <a:r>
                        <a:rPr lang="zh-CN" altLang="en-US" sz="2400" b="0" dirty="0">
                          <a:effectLst/>
                          <a:latin typeface="Times New Roman" panose="02020603050405020304" pitchFamily="18" charset="0"/>
                          <a:cs typeface="Times New Roman" panose="02020603050405020304" pitchFamily="18" charset="0"/>
                        </a:rPr>
                        <a:t>（种子 </a:t>
                      </a:r>
                      <a:r>
                        <a:rPr lang="en-US" altLang="zh-CN" sz="2400" b="0" dirty="0">
                          <a:effectLst/>
                          <a:latin typeface="Times New Roman" panose="02020603050405020304" pitchFamily="18" charset="0"/>
                          <a:cs typeface="Times New Roman" panose="02020603050405020304" pitchFamily="18" charset="0"/>
                        </a:rPr>
                        <a:t>= </a:t>
                      </a:r>
                      <a:r>
                        <a:rPr lang="zh-CN" altLang="en-US" sz="2400" b="0" dirty="0">
                          <a:effectLst/>
                          <a:latin typeface="Times New Roman" panose="02020603050405020304" pitchFamily="18" charset="0"/>
                          <a:cs typeface="Times New Roman" panose="02020603050405020304" pitchFamily="18" charset="0"/>
                        </a:rPr>
                        <a:t>备赛的自己）</a:t>
                      </a:r>
                      <a:endParaRPr lang="zh-CN" altLang="en-US" sz="2400" b="0" dirty="0">
                        <a:effectLst/>
                        <a:latin typeface="Times New Roman" panose="02020603050405020304" pitchFamily="18" charset="0"/>
                        <a:cs typeface="Times New Roman" panose="02020603050405020304" pitchFamily="18" charset="0"/>
                      </a:endParaRPr>
                    </a:p>
                  </a:txBody>
                  <a:tcPr marL="80250" marR="80250" marT="53500" marB="5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zh-CN" altLang="en-US" sz="2400" b="0" dirty="0">
                          <a:effectLst/>
                          <a:latin typeface="Times New Roman" panose="02020603050405020304" pitchFamily="18" charset="0"/>
                          <a:cs typeface="Times New Roman" panose="02020603050405020304" pitchFamily="18" charset="0"/>
                        </a:rPr>
                        <a:t>反复打磨技能、弥补短板，终会像种子长成花朵般，在比赛中绽放光彩</a:t>
                      </a:r>
                      <a:endParaRPr lang="zh-CN" altLang="en-US" sz="2400" b="0" dirty="0">
                        <a:effectLst/>
                        <a:latin typeface="Times New Roman" panose="02020603050405020304" pitchFamily="18" charset="0"/>
                        <a:cs typeface="Times New Roman" panose="02020603050405020304" pitchFamily="18" charset="0"/>
                      </a:endParaRPr>
                    </a:p>
                  </a:txBody>
                  <a:tcPr marL="80250" marR="80250" marT="53500" marB="5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sz="2400" b="0" dirty="0">
                          <a:solidFill>
                            <a:schemeClr val="tx1"/>
                          </a:solidFill>
                          <a:effectLst/>
                          <a:latin typeface="Times New Roman" panose="02020603050405020304" pitchFamily="18" charset="0"/>
                          <a:cs typeface="Times New Roman" panose="02020603050405020304" pitchFamily="18" charset="0"/>
                        </a:rPr>
                        <a:t>The seed in the cartoon is just like us preparing for a competition: at first, we work hard but ______（</a:t>
                      </a:r>
                      <a:r>
                        <a:rPr lang="zh-CN" altLang="en-US" sz="2400" b="0" dirty="0">
                          <a:solidFill>
                            <a:schemeClr val="tx1"/>
                          </a:solidFill>
                          <a:effectLst/>
                          <a:latin typeface="Times New Roman" panose="02020603050405020304" pitchFamily="18" charset="0"/>
                          <a:cs typeface="Times New Roman" panose="02020603050405020304" pitchFamily="18" charset="0"/>
                        </a:rPr>
                        <a:t>没看到进步）</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so we ______（</a:t>
                      </a:r>
                      <a:r>
                        <a:rPr lang="zh-CN" altLang="en-US" sz="2400" b="0" dirty="0">
                          <a:solidFill>
                            <a:schemeClr val="tx1"/>
                          </a:solidFill>
                          <a:effectLst/>
                          <a:latin typeface="Times New Roman" panose="02020603050405020304" pitchFamily="18" charset="0"/>
                          <a:cs typeface="Times New Roman" panose="02020603050405020304" pitchFamily="18" charset="0"/>
                        </a:rPr>
                        <a:t>难免感到沮丧）</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but we can shine like the blooming seed if we don’t give up.</a:t>
                      </a:r>
                      <a:endParaRPr lang="en-US" sz="2400" b="0" dirty="0">
                        <a:solidFill>
                          <a:schemeClr val="tx1"/>
                        </a:solidFill>
                        <a:effectLst/>
                        <a:latin typeface="Times New Roman" panose="02020603050405020304" pitchFamily="18" charset="0"/>
                        <a:cs typeface="Times New Roman" panose="02020603050405020304" pitchFamily="18" charset="0"/>
                      </a:endParaRPr>
                    </a:p>
                  </a:txBody>
                  <a:tcPr marL="80250" marR="80250" marT="53500" marB="5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59" name="文本框 58"/>
          <p:cNvSpPr txBox="1"/>
          <p:nvPr/>
        </p:nvSpPr>
        <p:spPr>
          <a:xfrm>
            <a:off x="6207790" y="325676"/>
            <a:ext cx="5449441" cy="646331"/>
          </a:xfrm>
          <a:prstGeom prst="rect">
            <a:avLst/>
          </a:prstGeom>
          <a:solidFill>
            <a:schemeClr val="accent1">
              <a:lumMod val="20000"/>
              <a:lumOff val="80000"/>
            </a:schemeClr>
          </a:solidFill>
        </p:spPr>
        <p:txBody>
          <a:bodyPr wrap="square">
            <a:spAutoFit/>
          </a:bodyPr>
          <a:lstStyle/>
          <a:p>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写精准（语言表达）</a:t>
            </a:r>
            <a:endParaRPr lang="zh-CN" altLang="en-US" dirty="0"/>
          </a:p>
        </p:txBody>
      </p:sp>
      <p:sp>
        <p:nvSpPr>
          <p:cNvPr id="3" name="文本框 2"/>
          <p:cNvSpPr txBox="1"/>
          <p:nvPr/>
        </p:nvSpPr>
        <p:spPr>
          <a:xfrm>
            <a:off x="3301880" y="5037099"/>
            <a:ext cx="7893514" cy="523220"/>
          </a:xfrm>
          <a:prstGeom prst="rect">
            <a:avLst/>
          </a:prstGeom>
          <a:solidFill>
            <a:schemeClr val="accent6">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see no progress; inevitably feel frustrated</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12101" y="1133418"/>
          <a:ext cx="11126314" cy="5458116"/>
        </p:xfrm>
        <a:graphic>
          <a:graphicData uri="http://schemas.openxmlformats.org/drawingml/2006/table">
            <a:tbl>
              <a:tblPr/>
              <a:tblGrid>
                <a:gridCol w="2713410"/>
                <a:gridCol w="2822238"/>
                <a:gridCol w="5590666"/>
              </a:tblGrid>
              <a:tr h="955649">
                <a:tc>
                  <a:txBody>
                    <a:bodyPr/>
                    <a:lstStyle/>
                    <a:p>
                      <a:pPr>
                        <a:lnSpc>
                          <a:spcPts val="2100"/>
                        </a:lnSpc>
                        <a:buNone/>
                      </a:pPr>
                      <a:r>
                        <a:rPr lang="zh-CN" altLang="en-US" sz="2400" b="1">
                          <a:solidFill>
                            <a:srgbClr val="000000"/>
                          </a:solidFill>
                          <a:effectLst/>
                          <a:latin typeface="Times New Roman" panose="02020603050405020304" pitchFamily="18" charset="0"/>
                          <a:cs typeface="Times New Roman" panose="02020603050405020304" pitchFamily="18" charset="0"/>
                        </a:rPr>
                        <a:t>思维方法</a:t>
                      </a:r>
                      <a:endParaRPr lang="zh-CN" altLang="en-US" sz="2400" b="1">
                        <a:solidFill>
                          <a:srgbClr val="000000"/>
                        </a:solidFill>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zh-CN" altLang="en-US" sz="2400" b="1" dirty="0">
                          <a:solidFill>
                            <a:srgbClr val="000000"/>
                          </a:solidFill>
                          <a:effectLst/>
                          <a:latin typeface="Times New Roman" panose="02020603050405020304" pitchFamily="18" charset="0"/>
                          <a:cs typeface="Times New Roman" panose="02020603050405020304" pitchFamily="18" charset="0"/>
                        </a:rPr>
                        <a:t>思考要点</a:t>
                      </a:r>
                      <a:endParaRPr lang="zh-CN" altLang="en-US" sz="2400" b="1" dirty="0">
                        <a:solidFill>
                          <a:srgbClr val="000000"/>
                        </a:solidFill>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zh-CN" altLang="en-US" sz="2400" b="1" dirty="0">
                          <a:solidFill>
                            <a:srgbClr val="000000"/>
                          </a:solidFill>
                          <a:effectLst/>
                          <a:latin typeface="Times New Roman" panose="02020603050405020304" pitchFamily="18" charset="0"/>
                          <a:cs typeface="Times New Roman" panose="02020603050405020304" pitchFamily="18" charset="0"/>
                        </a:rPr>
                        <a:t>补全句子</a:t>
                      </a:r>
                      <a:endParaRPr lang="zh-CN" altLang="en-US" sz="2400" b="1" dirty="0">
                        <a:solidFill>
                          <a:srgbClr val="000000"/>
                        </a:solidFill>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4502467">
                <a:tc>
                  <a:txBody>
                    <a:bodyPr/>
                    <a:lstStyle/>
                    <a:p>
                      <a:pPr>
                        <a:lnSpc>
                          <a:spcPct val="100000"/>
                        </a:lnSpc>
                        <a:buNone/>
                      </a:pPr>
                      <a:r>
                        <a:rPr lang="zh-CN" altLang="en-US" sz="2400" b="0" dirty="0">
                          <a:effectLst/>
                          <a:latin typeface="Times New Roman" panose="02020603050405020304" pitchFamily="18" charset="0"/>
                          <a:cs typeface="Times New Roman" panose="02020603050405020304" pitchFamily="18" charset="0"/>
                        </a:rPr>
                        <a:t>结构衔接 </a:t>
                      </a:r>
                      <a:r>
                        <a:rPr lang="en-US" altLang="zh-CN" sz="2400" b="0" dirty="0">
                          <a:effectLst/>
                          <a:latin typeface="Times New Roman" panose="02020603050405020304" pitchFamily="18" charset="0"/>
                          <a:cs typeface="Times New Roman" panose="02020603050405020304" pitchFamily="18" charset="0"/>
                        </a:rPr>
                        <a:t>+ </a:t>
                      </a:r>
                      <a:r>
                        <a:rPr lang="zh-CN" altLang="en-US" sz="2400" b="0" dirty="0">
                          <a:effectLst/>
                          <a:latin typeface="Times New Roman" panose="02020603050405020304" pitchFamily="18" charset="0"/>
                          <a:cs typeface="Times New Roman" panose="02020603050405020304" pitchFamily="18" charset="0"/>
                        </a:rPr>
                        <a:t>句型多样 </a:t>
                      </a:r>
                      <a:r>
                        <a:rPr lang="en-US" altLang="zh-CN" sz="2400" b="0" dirty="0">
                          <a:effectLst/>
                          <a:latin typeface="Times New Roman" panose="02020603050405020304" pitchFamily="18" charset="0"/>
                          <a:cs typeface="Times New Roman" panose="02020603050405020304" pitchFamily="18" charset="0"/>
                        </a:rPr>
                        <a:t>+ </a:t>
                      </a:r>
                      <a:r>
                        <a:rPr lang="zh-CN" altLang="en-US" sz="2400" b="0" dirty="0">
                          <a:effectLst/>
                          <a:latin typeface="Times New Roman" panose="02020603050405020304" pitchFamily="18" charset="0"/>
                          <a:cs typeface="Times New Roman" panose="02020603050405020304" pitchFamily="18" charset="0"/>
                        </a:rPr>
                        <a:t>强化主题词汇</a:t>
                      </a:r>
                      <a:endParaRPr lang="zh-CN" altLang="en-US" sz="2400" b="0" dirty="0">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rPr>
                        <a:t>用总结性逻辑词衔接，运用</a:t>
                      </a:r>
                      <a:r>
                        <a:rPr lang="zh-CN" altLang="en-US" sz="2400" b="0" kern="1200" dirty="0">
                          <a:solidFill>
                            <a:schemeClr val="tx1"/>
                          </a:solidFill>
                          <a:effectLst/>
                          <a:highlight>
                            <a:srgbClr val="00FF00"/>
                          </a:highlight>
                          <a:latin typeface="Times New Roman" panose="02020603050405020304" pitchFamily="18" charset="0"/>
                          <a:ea typeface="+mn-ea"/>
                          <a:cs typeface="Times New Roman" panose="02020603050405020304" pitchFamily="18" charset="0"/>
                        </a:rPr>
                        <a:t>定语从句、状语从句</a:t>
                      </a:r>
                      <a:r>
                        <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rPr>
                        <a:t>丰富表达，重复 “</a:t>
                      </a:r>
                      <a:r>
                        <a:rPr lang="en-US" altLang="zh-CN" sz="2400" b="0" kern="1200" dirty="0" err="1">
                          <a:solidFill>
                            <a:schemeClr val="tx1"/>
                          </a:solidFill>
                          <a:effectLst/>
                          <a:latin typeface="Times New Roman" panose="02020603050405020304" pitchFamily="18" charset="0"/>
                          <a:ea typeface="+mn-ea"/>
                          <a:cs typeface="Times New Roman" panose="02020603050405020304" pitchFamily="18" charset="0"/>
                        </a:rPr>
                        <a:t>growth”“patience</a:t>
                      </a:r>
                      <a:r>
                        <a:rPr lang="en-US" altLang="zh-CN" sz="2400" b="0" kern="1200" dirty="0">
                          <a:solidFill>
                            <a:schemeClr val="tx1"/>
                          </a:solidFill>
                          <a:effectLst/>
                          <a:latin typeface="Times New Roman" panose="02020603050405020304" pitchFamily="18" charset="0"/>
                          <a:ea typeface="+mn-ea"/>
                          <a:cs typeface="Times New Roman" panose="02020603050405020304" pitchFamily="18" charset="0"/>
                        </a:rPr>
                        <a:t>” </a:t>
                      </a:r>
                      <a:r>
                        <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rPr>
                        <a:t>等词强化观点。</a:t>
                      </a:r>
                      <a:endParaRPr lang="zh-CN" alt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altLang="zh-CN" sz="2400" b="0" dirty="0">
                          <a:solidFill>
                            <a:schemeClr val="tx1"/>
                          </a:solidFill>
                          <a:effectLst/>
                          <a:latin typeface="Times New Roman" panose="02020603050405020304" pitchFamily="18" charset="0"/>
                          <a:cs typeface="Times New Roman" panose="02020603050405020304" pitchFamily="18" charset="0"/>
                        </a:rPr>
                        <a:t>______</a:t>
                      </a:r>
                      <a:r>
                        <a:rPr lang="zh-CN" altLang="en-US" sz="2400" b="0" dirty="0">
                          <a:solidFill>
                            <a:schemeClr val="tx1"/>
                          </a:solidFill>
                          <a:effectLst/>
                          <a:latin typeface="Times New Roman" panose="02020603050405020304" pitchFamily="18" charset="0"/>
                          <a:cs typeface="Times New Roman" panose="02020603050405020304" pitchFamily="18" charset="0"/>
                        </a:rPr>
                        <a:t>（总之）</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growth is like the seed’s growth in the cartoon—it requires not only ______（</a:t>
                      </a:r>
                      <a:r>
                        <a:rPr lang="zh-CN" altLang="en-US" sz="2400" b="0" dirty="0">
                          <a:solidFill>
                            <a:schemeClr val="tx1"/>
                          </a:solidFill>
                          <a:effectLst/>
                          <a:latin typeface="Times New Roman" panose="02020603050405020304" pitchFamily="18" charset="0"/>
                          <a:cs typeface="Times New Roman" panose="02020603050405020304" pitchFamily="18" charset="0"/>
                        </a:rPr>
                        <a:t>时间等待）</a:t>
                      </a:r>
                      <a:r>
                        <a:rPr lang="en-US" sz="2400" b="0" dirty="0">
                          <a:solidFill>
                            <a:schemeClr val="tx1"/>
                          </a:solidFill>
                          <a:effectLst/>
                          <a:latin typeface="Times New Roman" panose="02020603050405020304" pitchFamily="18" charset="0"/>
                          <a:cs typeface="Times New Roman" panose="02020603050405020304" pitchFamily="18" charset="0"/>
                        </a:rPr>
                        <a:t>but also patient care.</a:t>
                      </a:r>
                      <a:endParaRPr lang="en-US" sz="2400" b="0" dirty="0">
                        <a:solidFill>
                          <a:schemeClr val="tx1"/>
                        </a:solidFill>
                        <a:effectLst/>
                        <a:latin typeface="Times New Roman" panose="02020603050405020304" pitchFamily="18" charset="0"/>
                        <a:cs typeface="Times New Roman" panose="02020603050405020304" pitchFamily="18" charset="0"/>
                      </a:endParaRPr>
                    </a:p>
                    <a:p>
                      <a:pPr>
                        <a:lnSpc>
                          <a:spcPct val="100000"/>
                        </a:lnSpc>
                        <a:buNone/>
                      </a:pPr>
                      <a:r>
                        <a:rPr lang="en-US" sz="2400" b="0" dirty="0">
                          <a:solidFill>
                            <a:schemeClr val="tx1"/>
                          </a:solidFill>
                          <a:effectLst/>
                          <a:latin typeface="Times New Roman" panose="02020603050405020304" pitchFamily="18" charset="0"/>
                          <a:cs typeface="Times New Roman" panose="02020603050405020304" pitchFamily="18" charset="0"/>
                        </a:rPr>
                        <a:t>In our lives, when we ______（</a:t>
                      </a:r>
                      <a:r>
                        <a:rPr lang="zh-CN" altLang="en-US" sz="2400" b="0" dirty="0">
                          <a:solidFill>
                            <a:schemeClr val="tx1"/>
                          </a:solidFill>
                          <a:effectLst/>
                          <a:latin typeface="Times New Roman" panose="02020603050405020304" pitchFamily="18" charset="0"/>
                          <a:cs typeface="Times New Roman" panose="02020603050405020304" pitchFamily="18" charset="0"/>
                        </a:rPr>
                        <a:t>面对学习或技能培养）</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we should stay patient and ______（</a:t>
                      </a:r>
                      <a:r>
                        <a:rPr lang="zh-CN" altLang="en-US" sz="2400" b="0" dirty="0">
                          <a:solidFill>
                            <a:schemeClr val="tx1"/>
                          </a:solidFill>
                          <a:effectLst/>
                          <a:latin typeface="Times New Roman" panose="02020603050405020304" pitchFamily="18" charset="0"/>
                          <a:cs typeface="Times New Roman" panose="02020603050405020304" pitchFamily="18" charset="0"/>
                        </a:rPr>
                        <a:t>不断付出努力）</a:t>
                      </a:r>
                      <a:r>
                        <a:rPr lang="en-US" altLang="zh-CN" sz="2400" b="0" dirty="0">
                          <a:solidFill>
                            <a:schemeClr val="tx1"/>
                          </a:solidFill>
                          <a:effectLst/>
                          <a:latin typeface="Times New Roman" panose="02020603050405020304" pitchFamily="18" charset="0"/>
                          <a:cs typeface="Times New Roman" panose="02020603050405020304" pitchFamily="18" charset="0"/>
                        </a:rPr>
                        <a:t>.</a:t>
                      </a:r>
                      <a:endParaRPr lang="en-US" altLang="zh-CN" sz="2400" b="0" dirty="0">
                        <a:solidFill>
                          <a:schemeClr val="tx1"/>
                        </a:solidFill>
                        <a:effectLst/>
                        <a:latin typeface="Times New Roman" panose="02020603050405020304" pitchFamily="18" charset="0"/>
                        <a:cs typeface="Times New Roman" panose="02020603050405020304" pitchFamily="18" charset="0"/>
                      </a:endParaRPr>
                    </a:p>
                    <a:p>
                      <a:pPr>
                        <a:lnSpc>
                          <a:spcPct val="100000"/>
                        </a:lnSpc>
                        <a:buNone/>
                      </a:pPr>
                      <a:r>
                        <a:rPr lang="en-US" sz="2400" b="0" dirty="0">
                          <a:solidFill>
                            <a:schemeClr val="tx1"/>
                          </a:solidFill>
                          <a:effectLst/>
                          <a:latin typeface="Times New Roman" panose="02020603050405020304" pitchFamily="18" charset="0"/>
                          <a:cs typeface="Times New Roman" panose="02020603050405020304" pitchFamily="18" charset="0"/>
                        </a:rPr>
                        <a:t>As long as we ______（</a:t>
                      </a:r>
                      <a:r>
                        <a:rPr lang="zh-CN" altLang="en-US" sz="2400" b="0" dirty="0">
                          <a:solidFill>
                            <a:schemeClr val="tx1"/>
                          </a:solidFill>
                          <a:effectLst/>
                          <a:latin typeface="Times New Roman" panose="02020603050405020304" pitchFamily="18" charset="0"/>
                          <a:cs typeface="Times New Roman" panose="02020603050405020304" pitchFamily="18" charset="0"/>
                        </a:rPr>
                        <a:t>坚持不放弃）</a:t>
                      </a:r>
                      <a:r>
                        <a:rPr lang="en-US" altLang="zh-CN"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chemeClr val="tx1"/>
                          </a:solidFill>
                          <a:effectLst/>
                          <a:latin typeface="Times New Roman" panose="02020603050405020304" pitchFamily="18" charset="0"/>
                          <a:cs typeface="Times New Roman" panose="02020603050405020304" pitchFamily="18" charset="0"/>
                        </a:rPr>
                        <a:t>we will definitely harvest our own ______（“</a:t>
                      </a:r>
                      <a:r>
                        <a:rPr lang="zh-CN" altLang="en-US" sz="2400" b="0" dirty="0">
                          <a:solidFill>
                            <a:schemeClr val="tx1"/>
                          </a:solidFill>
                          <a:effectLst/>
                          <a:latin typeface="Times New Roman" panose="02020603050405020304" pitchFamily="18" charset="0"/>
                          <a:cs typeface="Times New Roman" panose="02020603050405020304" pitchFamily="18" charset="0"/>
                        </a:rPr>
                        <a:t>成长之花”）</a:t>
                      </a:r>
                      <a:r>
                        <a:rPr lang="en-US" sz="2400" b="0" dirty="0">
                          <a:solidFill>
                            <a:schemeClr val="tx1"/>
                          </a:solidFill>
                          <a:effectLst/>
                          <a:latin typeface="Times New Roman" panose="02020603050405020304" pitchFamily="18" charset="0"/>
                          <a:cs typeface="Times New Roman" panose="02020603050405020304" pitchFamily="18" charset="0"/>
                        </a:rPr>
                        <a:t>eventually.</a:t>
                      </a:r>
                      <a:endParaRPr lang="en-US" sz="2400" b="0" dirty="0">
                        <a:solidFill>
                          <a:schemeClr val="tx1"/>
                        </a:solidFill>
                        <a:effectLst/>
                        <a:latin typeface="Times New Roman" panose="02020603050405020304" pitchFamily="18" charset="0"/>
                        <a:cs typeface="Times New Roman" panose="02020603050405020304" pitchFamily="18" charset="0"/>
                      </a:endParaRPr>
                    </a:p>
                  </a:txBody>
                  <a:tcPr marL="85725" marR="85725"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5" name="文本框 4"/>
          <p:cNvSpPr txBox="1"/>
          <p:nvPr/>
        </p:nvSpPr>
        <p:spPr>
          <a:xfrm>
            <a:off x="487315" y="163026"/>
            <a:ext cx="2442050" cy="461665"/>
          </a:xfrm>
          <a:prstGeom prst="rect">
            <a:avLst/>
          </a:prstGeom>
          <a:solidFill>
            <a:schemeClr val="accent2">
              <a:lumMod val="40000"/>
              <a:lumOff val="60000"/>
            </a:schemeClr>
          </a:solidFill>
        </p:spPr>
        <p:txBody>
          <a:bodyPr wrap="square">
            <a:spAutoFit/>
          </a:bodyPr>
          <a:lstStyle/>
          <a:p>
            <a:r>
              <a:rPr lang="en-US" altLang="zh-CN" sz="2400" b="1" dirty="0">
                <a:solidFill>
                  <a:srgbClr val="002060"/>
                </a:solidFill>
              </a:rPr>
              <a:t>P3</a:t>
            </a:r>
            <a:r>
              <a:rPr lang="zh-CN" altLang="en-US" sz="2400" b="1" dirty="0">
                <a:solidFill>
                  <a:srgbClr val="002060"/>
                </a:solidFill>
              </a:rPr>
              <a:t>：总结</a:t>
            </a:r>
            <a:endParaRPr lang="zh-CN" altLang="en-US" sz="2400" b="1" dirty="0">
              <a:solidFill>
                <a:srgbClr val="002060"/>
              </a:solidFill>
            </a:endParaRPr>
          </a:p>
        </p:txBody>
      </p:sp>
      <p:sp>
        <p:nvSpPr>
          <p:cNvPr id="6" name="文本框 5"/>
          <p:cNvSpPr txBox="1"/>
          <p:nvPr/>
        </p:nvSpPr>
        <p:spPr>
          <a:xfrm>
            <a:off x="6229692" y="73805"/>
            <a:ext cx="5449441" cy="646331"/>
          </a:xfrm>
          <a:prstGeom prst="rect">
            <a:avLst/>
          </a:prstGeom>
          <a:solidFill>
            <a:schemeClr val="accent1">
              <a:lumMod val="20000"/>
              <a:lumOff val="80000"/>
            </a:schemeClr>
          </a:solidFill>
        </p:spPr>
        <p:txBody>
          <a:bodyPr wrap="square">
            <a:spAutoFit/>
          </a:bodyPr>
          <a:lstStyle/>
          <a:p>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写精准（语言表达）</a:t>
            </a:r>
            <a:endParaRPr lang="zh-CN" altLang="en-US" dirty="0"/>
          </a:p>
        </p:txBody>
      </p:sp>
      <p:sp>
        <p:nvSpPr>
          <p:cNvPr id="7" name="文本框 6"/>
          <p:cNvSpPr txBox="1"/>
          <p:nvPr/>
        </p:nvSpPr>
        <p:spPr>
          <a:xfrm>
            <a:off x="932164" y="1133418"/>
            <a:ext cx="10327671" cy="1384995"/>
          </a:xfrm>
          <a:prstGeom prst="rect">
            <a:avLst/>
          </a:prstGeom>
          <a:solidFill>
            <a:schemeClr val="accent5">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In conclusion; time to wait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face study or skill cultivation; keep making efforts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persist and never give up; "flower of growth"</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2531" y="788465"/>
            <a:ext cx="7823528" cy="5915556"/>
          </a:xfrm>
          <a:solidFill>
            <a:schemeClr val="bg2"/>
          </a:solidFill>
        </p:spPr>
        <p:txBody>
          <a:bodyPr>
            <a:normAutofit fontScale="85000" lnSpcReduction="20000"/>
          </a:bodyPr>
          <a:lstStyle/>
          <a:p>
            <a:pPr algn="l">
              <a:lnSpc>
                <a:spcPct val="100000"/>
              </a:lnSpc>
              <a:buNone/>
            </a:pPr>
            <a:r>
              <a:rPr lang="en-US" altLang="zh-CN" dirty="0">
                <a:latin typeface="Times New Roman" panose="02020603050405020304" pitchFamily="18" charset="0"/>
                <a:cs typeface="Times New Roman" panose="02020603050405020304" pitchFamily="18" charset="0"/>
              </a:rPr>
              <a:t>         </a:t>
            </a:r>
            <a:r>
              <a:rPr lang="en-US" altLang="zh-CN" b="0" i="0" dirty="0">
                <a:solidFill>
                  <a:srgbClr val="000000"/>
                </a:solidFill>
                <a:effectLst/>
                <a:latin typeface="Times New Roman" panose="02020603050405020304" pitchFamily="18" charset="0"/>
                <a:cs typeface="Times New Roman" panose="02020603050405020304" pitchFamily="18" charset="0"/>
              </a:rPr>
              <a:t>As shown in the cartoon, there are two scenes. In the first scene, a person looks at a newly planted seed with disappointment and says, "Nothing yet...". In the second scene, the same person is joyful as the seed has grown into a flower, and exclaims, "It grew!".</a:t>
            </a:r>
            <a:endParaRPr lang="en-US" altLang="zh-CN" b="0" i="0" dirty="0">
              <a:solidFill>
                <a:srgbClr val="000000"/>
              </a:solidFill>
              <a:effectLst/>
              <a:latin typeface="Times New Roman" panose="02020603050405020304" pitchFamily="18" charset="0"/>
              <a:cs typeface="Times New Roman" panose="02020603050405020304" pitchFamily="18" charset="0"/>
            </a:endParaRPr>
          </a:p>
          <a:p>
            <a:pPr algn="l">
              <a:lnSpc>
                <a:spcPct val="100000"/>
              </a:lnSpc>
              <a:buNone/>
            </a:pPr>
            <a:r>
              <a:rPr lang="en-US" altLang="zh-CN" b="0" i="0" dirty="0">
                <a:solidFill>
                  <a:srgbClr val="000000"/>
                </a:solidFill>
                <a:effectLst/>
                <a:latin typeface="Times New Roman" panose="02020603050405020304" pitchFamily="18" charset="0"/>
                <a:cs typeface="Times New Roman" panose="02020603050405020304" pitchFamily="18" charset="0"/>
              </a:rPr>
              <a:t>       The seed in the cartoon is just like us preparing for a competition. At first, we put in a lot of effort but see no obvious progress, and it is inevitable to feel frustrated — just like the seed's "silence" of "Nothing yet". But the seed never stops growing, and we never give up training: we polish our skills repeatedly and make up for our shortcomings. Eventually, we will shine in the competition, just as a seed grows into a flower. This tells us that time never fails those who persist, and the rewards of growth always come after silent efforts.</a:t>
            </a:r>
            <a:endParaRPr lang="en-US" altLang="zh-CN" b="0" i="0" dirty="0">
              <a:solidFill>
                <a:srgbClr val="000000"/>
              </a:solidFill>
              <a:effectLst/>
              <a:latin typeface="Times New Roman" panose="02020603050405020304" pitchFamily="18" charset="0"/>
              <a:cs typeface="Times New Roman" panose="02020603050405020304" pitchFamily="18" charset="0"/>
            </a:endParaRPr>
          </a:p>
          <a:p>
            <a:pPr algn="l">
              <a:lnSpc>
                <a:spcPct val="100000"/>
              </a:lnSpc>
              <a:buNone/>
            </a:pPr>
            <a:r>
              <a:rPr lang="en-US" altLang="zh-CN" b="0" i="0" dirty="0">
                <a:solidFill>
                  <a:srgbClr val="000000"/>
                </a:solidFill>
                <a:effectLst/>
                <a:latin typeface="Times New Roman" panose="02020603050405020304" pitchFamily="18" charset="0"/>
                <a:cs typeface="Times New Roman" panose="02020603050405020304" pitchFamily="18" charset="0"/>
              </a:rPr>
              <a:t>      In conclusion, growth is like the seed’s growth in the cartoon, requiring time and patience. In our lives, we should be patient and keep working hard, and we will definitely harvest our own "flower of growth" eventually.</a:t>
            </a:r>
            <a:endParaRPr lang="en-US" altLang="zh-CN" b="0" i="0" dirty="0">
              <a:solidFill>
                <a:srgbClr val="000000"/>
              </a:solidFill>
              <a:effectLst/>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4" name="标题 1"/>
          <p:cNvSpPr>
            <a:spLocks noGrp="1"/>
          </p:cNvSpPr>
          <p:nvPr>
            <p:ph type="title"/>
          </p:nvPr>
        </p:nvSpPr>
        <p:spPr>
          <a:xfrm>
            <a:off x="296563" y="96022"/>
            <a:ext cx="2844800" cy="573989"/>
          </a:xfrm>
          <a:solidFill>
            <a:schemeClr val="accent1"/>
          </a:solidFill>
        </p:spPr>
        <p:txBody>
          <a:bodyPr>
            <a:normAutofit fontScale="90000"/>
          </a:bodyPr>
          <a:lstStyle/>
          <a:p>
            <a:r>
              <a:rPr lang="en-US" altLang="zh-CN" b="1" dirty="0">
                <a:solidFill>
                  <a:schemeClr val="bg1"/>
                </a:solidFill>
              </a:rPr>
              <a:t> </a:t>
            </a:r>
            <a:r>
              <a:rPr lang="zh-CN" altLang="en-US" b="1" dirty="0">
                <a:solidFill>
                  <a:schemeClr val="bg1"/>
                </a:solidFill>
              </a:rPr>
              <a:t>下水作文</a:t>
            </a:r>
            <a:endParaRPr lang="zh-CN" altLang="en-US" b="1" dirty="0">
              <a:solidFill>
                <a:schemeClr val="bg1"/>
              </a:solidFill>
            </a:endParaRPr>
          </a:p>
        </p:txBody>
      </p:sp>
      <p:sp>
        <p:nvSpPr>
          <p:cNvPr id="5" name="文本框 4"/>
          <p:cNvSpPr txBox="1"/>
          <p:nvPr/>
        </p:nvSpPr>
        <p:spPr>
          <a:xfrm>
            <a:off x="8229599" y="493458"/>
            <a:ext cx="2569354" cy="1477328"/>
          </a:xfrm>
          <a:prstGeom prst="rect">
            <a:avLst/>
          </a:prstGeom>
          <a:solidFill>
            <a:schemeClr val="accent2">
              <a:lumMod val="20000"/>
              <a:lumOff val="80000"/>
            </a:schemeClr>
          </a:solidFill>
        </p:spPr>
        <p:txBody>
          <a:bodyPr wrap="square">
            <a:spAutoFit/>
          </a:bodyPr>
          <a:lstStyle/>
          <a:p>
            <a:r>
              <a:rPr lang="zh-CN" altLang="en-US" dirty="0"/>
              <a:t>开篇直接还原漫画的两个关键场景，精准提取 “播种无回应→开花获喜悦” 的核心情节，不偏离素材。</a:t>
            </a:r>
            <a:endParaRPr lang="zh-CN" altLang="en-US" dirty="0"/>
          </a:p>
        </p:txBody>
      </p:sp>
      <p:sp>
        <p:nvSpPr>
          <p:cNvPr id="7" name="文本框 6"/>
          <p:cNvSpPr txBox="1"/>
          <p:nvPr/>
        </p:nvSpPr>
        <p:spPr>
          <a:xfrm>
            <a:off x="8229599" y="2301892"/>
            <a:ext cx="2639167" cy="2308324"/>
          </a:xfrm>
          <a:prstGeom prst="rect">
            <a:avLst/>
          </a:prstGeom>
          <a:solidFill>
            <a:schemeClr val="accent2">
              <a:lumMod val="20000"/>
              <a:lumOff val="80000"/>
            </a:schemeClr>
          </a:solidFill>
        </p:spPr>
        <p:txBody>
          <a:bodyPr wrap="square">
            <a:spAutoFit/>
          </a:bodyPr>
          <a:lstStyle/>
          <a:p>
            <a:r>
              <a:rPr lang="zh-CN" altLang="en-US" dirty="0"/>
              <a:t>将 “种子” 与 “备战竞赛的我们” 建立</a:t>
            </a:r>
            <a:r>
              <a:rPr lang="zh-CN" altLang="en-US" dirty="0">
                <a:highlight>
                  <a:srgbClr val="00FFFF"/>
                </a:highlight>
              </a:rPr>
              <a:t>类比</a:t>
            </a:r>
            <a:r>
              <a:rPr lang="zh-CN" altLang="en-US" dirty="0"/>
              <a:t>，把 “种子沉默期” 对应 “努力却无明显进步的阶段”，“种子开花” 对应 “竞赛中发光”，比喻贴切且贯穿全文，让材料与观点无缝衔接。</a:t>
            </a:r>
            <a:endParaRPr lang="zh-CN" altLang="en-US" dirty="0"/>
          </a:p>
        </p:txBody>
      </p:sp>
      <p:sp>
        <p:nvSpPr>
          <p:cNvPr id="9" name="文本框 8"/>
          <p:cNvSpPr txBox="1"/>
          <p:nvPr/>
        </p:nvSpPr>
        <p:spPr>
          <a:xfrm>
            <a:off x="280136" y="1509121"/>
            <a:ext cx="9220657" cy="461665"/>
          </a:xfrm>
          <a:prstGeom prst="rect">
            <a:avLst/>
          </a:prstGeom>
          <a:solidFill>
            <a:schemeClr val="accent4">
              <a:lumMod val="20000"/>
              <a:lumOff val="80000"/>
            </a:schemeClr>
          </a:solidFill>
        </p:spPr>
        <p:txBody>
          <a:bodyPr wrap="square">
            <a:spAutoFit/>
          </a:bodyPr>
          <a:lstStyle/>
          <a:p>
            <a:r>
              <a:rPr lang="zh-CN" altLang="en-US" sz="2400" b="1" dirty="0"/>
              <a:t>采用 “</a:t>
            </a:r>
            <a:r>
              <a:rPr lang="zh-CN" altLang="en-US" sz="2400" b="1" dirty="0">
                <a:solidFill>
                  <a:srgbClr val="C00000"/>
                </a:solidFill>
              </a:rPr>
              <a:t>引材料→析类比→明道理→做总结” </a:t>
            </a:r>
            <a:r>
              <a:rPr lang="zh-CN" altLang="en-US" sz="2400" b="1" dirty="0"/>
              <a:t>的经典结构，层层推进</a:t>
            </a:r>
            <a:r>
              <a:rPr lang="zh-CN" altLang="en-US" sz="2400" dirty="0"/>
              <a:t>。</a:t>
            </a:r>
            <a:endParaRPr lang="zh-CN" altLang="en-US" sz="2400" dirty="0"/>
          </a:p>
        </p:txBody>
      </p:sp>
      <p:sp>
        <p:nvSpPr>
          <p:cNvPr id="11" name="文本框 10"/>
          <p:cNvSpPr txBox="1"/>
          <p:nvPr/>
        </p:nvSpPr>
        <p:spPr>
          <a:xfrm>
            <a:off x="192531" y="5467068"/>
            <a:ext cx="9873604" cy="830997"/>
          </a:xfrm>
          <a:prstGeom prst="rect">
            <a:avLst/>
          </a:prstGeom>
          <a:solidFill>
            <a:schemeClr val="accent4">
              <a:lumMod val="20000"/>
              <a:lumOff val="80000"/>
            </a:schemeClr>
          </a:solidFill>
        </p:spPr>
        <p:txBody>
          <a:bodyPr wrap="square">
            <a:spAutoFit/>
          </a:bodyPr>
          <a:lstStyle/>
          <a:p>
            <a:r>
              <a:rPr lang="zh-CN" altLang="en-US" sz="2400" b="1" dirty="0"/>
              <a:t>不局限于 “等待” 的表面含义，而是挖掘出 “</a:t>
            </a:r>
            <a:r>
              <a:rPr lang="zh-CN" altLang="en-US" sz="2400" b="1" dirty="0">
                <a:highlight>
                  <a:srgbClr val="00FFFF"/>
                </a:highlight>
              </a:rPr>
              <a:t>坚持 </a:t>
            </a:r>
            <a:r>
              <a:rPr lang="en-US" altLang="zh-CN" sz="2400" b="1" dirty="0">
                <a:highlight>
                  <a:srgbClr val="00FFFF"/>
                </a:highlight>
              </a:rPr>
              <a:t>+ </a:t>
            </a:r>
            <a:r>
              <a:rPr lang="zh-CN" altLang="en-US" sz="2400" b="1" dirty="0">
                <a:highlight>
                  <a:srgbClr val="00FFFF"/>
                </a:highlight>
              </a:rPr>
              <a:t>耐心 </a:t>
            </a:r>
            <a:r>
              <a:rPr lang="en-US" altLang="zh-CN" sz="2400" b="1" dirty="0">
                <a:highlight>
                  <a:srgbClr val="00FFFF"/>
                </a:highlight>
              </a:rPr>
              <a:t>= </a:t>
            </a:r>
            <a:r>
              <a:rPr lang="zh-CN" altLang="en-US" sz="2400" b="1" dirty="0">
                <a:highlight>
                  <a:srgbClr val="00FFFF"/>
                </a:highlight>
              </a:rPr>
              <a:t>成长</a:t>
            </a:r>
            <a:r>
              <a:rPr lang="zh-CN" altLang="en-US" sz="2400" b="1" dirty="0"/>
              <a:t>” 的深层道理</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6563" y="758342"/>
            <a:ext cx="11538465" cy="5737612"/>
          </a:xfrm>
          <a:solidFill>
            <a:schemeClr val="bg2"/>
          </a:solidFill>
        </p:spPr>
        <p:txBody>
          <a:bodyPr>
            <a:normAutofit/>
          </a:bodyPr>
          <a:lstStyle/>
          <a:p>
            <a:pPr marL="0" indent="0" algn="ctr">
              <a:buNone/>
            </a:pPr>
            <a:r>
              <a:rPr lang="en-US" altLang="zh-CN" dirty="0">
                <a:latin typeface="Times New Roman" panose="02020603050405020304" pitchFamily="18" charset="0"/>
                <a:cs typeface="Times New Roman" panose="02020603050405020304" pitchFamily="18" charset="0"/>
              </a:rPr>
              <a:t>Growth</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Growth, like a flower, takes time. Just as the cartoon shows, a boy stares at an empty flowerpot,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sighing, “Nothing yet.” But with sunlight and care, a bud finally blooms, making him delighted.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This scene, </a:t>
            </a:r>
            <a:r>
              <a:rPr lang="en-US" altLang="zh-CN">
                <a:latin typeface="Times New Roman" panose="02020603050405020304" pitchFamily="18" charset="0"/>
                <a:cs typeface="Times New Roman" panose="02020603050405020304" pitchFamily="18" charset="0"/>
              </a:rPr>
              <a:t>simple yet </a:t>
            </a:r>
            <a:r>
              <a:rPr lang="en-US" altLang="zh-CN" dirty="0">
                <a:latin typeface="Times New Roman" panose="02020603050405020304" pitchFamily="18" charset="0"/>
                <a:cs typeface="Times New Roman" panose="02020603050405020304" pitchFamily="18" charset="0"/>
              </a:rPr>
              <a:t>profound, mirrors the very rhythm of our lives. In study, progress often hides beneath the surface; in pursuing dreams, the path may appear endless. Yet every page we turn, every effort we invest, is like an unseen root spreading underground, quietly preparing for the bloom of tomorrow .</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Growth whispers to us that patience is not wasted time but silent strength.</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For students, growth is the transformation of persistence into progress, of unseen effort into shining achievement.</a:t>
            </a:r>
            <a:endParaRPr lang="zh-CN" altLang="en-US" dirty="0">
              <a:latin typeface="Times New Roman" panose="02020603050405020304" pitchFamily="18" charset="0"/>
              <a:cs typeface="Times New Roman" panose="02020603050405020304" pitchFamily="18" charset="0"/>
            </a:endParaRPr>
          </a:p>
        </p:txBody>
      </p:sp>
      <p:sp>
        <p:nvSpPr>
          <p:cNvPr id="4" name="标题 1"/>
          <p:cNvSpPr>
            <a:spLocks noGrp="1"/>
          </p:cNvSpPr>
          <p:nvPr>
            <p:ph type="title"/>
          </p:nvPr>
        </p:nvSpPr>
        <p:spPr>
          <a:xfrm>
            <a:off x="296563" y="96022"/>
            <a:ext cx="2844800" cy="573989"/>
          </a:xfrm>
          <a:solidFill>
            <a:schemeClr val="accent1"/>
          </a:solidFill>
        </p:spPr>
        <p:txBody>
          <a:bodyPr>
            <a:normAutofit fontScale="90000"/>
          </a:bodyPr>
          <a:lstStyle/>
          <a:p>
            <a:r>
              <a:rPr lang="en-US" altLang="zh-CN" b="1" dirty="0">
                <a:solidFill>
                  <a:schemeClr val="bg1"/>
                </a:solidFill>
              </a:rPr>
              <a:t> </a:t>
            </a:r>
            <a:r>
              <a:rPr lang="zh-CN" altLang="en-US" b="1" dirty="0">
                <a:solidFill>
                  <a:schemeClr val="bg1"/>
                </a:solidFill>
              </a:rPr>
              <a:t>参考范文</a:t>
            </a:r>
            <a:r>
              <a:rPr lang="en-US" altLang="zh-CN" b="1" dirty="0">
                <a:solidFill>
                  <a:schemeClr val="bg1"/>
                </a:solidFill>
              </a:rPr>
              <a:t>1</a:t>
            </a:r>
            <a:endParaRPr lang="zh-CN" altLang="en-US"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6563" y="758342"/>
            <a:ext cx="11538465" cy="5737612"/>
          </a:xfrm>
          <a:solidFill>
            <a:schemeClr val="bg2"/>
          </a:solidFill>
        </p:spPr>
        <p:txBody>
          <a:bodyPr>
            <a:normAutofit/>
          </a:bodyPr>
          <a:lstStyle/>
          <a:p>
            <a:pPr algn="ctr"/>
            <a:r>
              <a:rPr lang="en-US" altLang="zh-CN" dirty="0">
                <a:latin typeface="Times New Roman" panose="02020603050405020304" pitchFamily="18" charset="0"/>
                <a:cs typeface="Times New Roman" panose="02020603050405020304" pitchFamily="18" charset="0"/>
              </a:rPr>
              <a:t>Growth</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Growth, like a flower, takes time. This truth unfolds vividly in the cartoon: a boy stares at a pot sadly, murmuring "Nothing yet" because no change can be seen. Later, he beams with delight when the seed finally blossoms into a flower under the warm sunshine.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To me, this cartoon illustrates a timeless truth: growth is invisible at first but powerful in the long run. Just like a seed, our studies, friendships, and even dreams may not seem to be growing for a while. Yet if we continue to devote patience, care, and confidence, the reward will eventually come in a surprising and beautiful form. Growth demands not only effort but also endurance.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In conclusion, growth is the silent miracle that turns persistence into blossoms.</a:t>
            </a:r>
            <a:endParaRPr lang="en-US" altLang="zh-CN" dirty="0">
              <a:latin typeface="Times New Roman" panose="02020603050405020304" pitchFamily="18" charset="0"/>
              <a:cs typeface="Times New Roman" panose="02020603050405020304" pitchFamily="18" charset="0"/>
            </a:endParaRPr>
          </a:p>
        </p:txBody>
      </p:sp>
      <p:sp>
        <p:nvSpPr>
          <p:cNvPr id="4" name="标题 1"/>
          <p:cNvSpPr>
            <a:spLocks noGrp="1"/>
          </p:cNvSpPr>
          <p:nvPr>
            <p:ph type="title"/>
          </p:nvPr>
        </p:nvSpPr>
        <p:spPr>
          <a:xfrm>
            <a:off x="296563" y="96022"/>
            <a:ext cx="2844800" cy="573989"/>
          </a:xfrm>
          <a:solidFill>
            <a:schemeClr val="accent1"/>
          </a:solidFill>
        </p:spPr>
        <p:txBody>
          <a:bodyPr>
            <a:normAutofit fontScale="90000"/>
          </a:bodyPr>
          <a:lstStyle/>
          <a:p>
            <a:r>
              <a:rPr lang="en-US" altLang="zh-CN" b="1" dirty="0">
                <a:solidFill>
                  <a:schemeClr val="bg1"/>
                </a:solidFill>
              </a:rPr>
              <a:t> </a:t>
            </a:r>
            <a:r>
              <a:rPr lang="zh-CN" altLang="en-US" b="1" dirty="0">
                <a:solidFill>
                  <a:schemeClr val="bg1"/>
                </a:solidFill>
              </a:rPr>
              <a:t>参考范文 </a:t>
            </a:r>
            <a:r>
              <a:rPr lang="en-US" altLang="zh-CN" b="1" dirty="0">
                <a:solidFill>
                  <a:schemeClr val="bg1"/>
                </a:solidFill>
              </a:rPr>
              <a:t>2</a:t>
            </a:r>
            <a:endParaRPr lang="zh-CN" altLang="en-US"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91037" y="1601130"/>
            <a:ext cx="8996163" cy="4351338"/>
          </a:xfrm>
          <a:solidFill>
            <a:schemeClr val="bg2"/>
          </a:solidFill>
        </p:spPr>
        <p:txBody>
          <a:bodyPr>
            <a:normAutofit/>
          </a:bodyPr>
          <a:lstStyle/>
          <a:p>
            <a:r>
              <a:rPr lang="zh-CN" altLang="en-US" dirty="0">
                <a:highlight>
                  <a:srgbClr val="00FF00"/>
                </a:highlight>
              </a:rPr>
              <a:t>观图抓核</a:t>
            </a:r>
            <a:r>
              <a:rPr lang="zh-CN" altLang="en-US" dirty="0"/>
              <a:t>：先观察漫画元素（场景、对话、表情），提炼核心信息与表层内容。</a:t>
            </a:r>
            <a:endParaRPr lang="zh-CN" altLang="en-US" dirty="0"/>
          </a:p>
          <a:p>
            <a:r>
              <a:rPr lang="zh-CN" altLang="en-US" dirty="0">
                <a:highlight>
                  <a:srgbClr val="00FF00"/>
                </a:highlight>
              </a:rPr>
              <a:t>联实拓深</a:t>
            </a:r>
            <a:r>
              <a:rPr lang="zh-CN" altLang="en-US" dirty="0"/>
              <a:t>：关联生活实际（学习、技能、经历），挖掘漫画深层寓意与道理。</a:t>
            </a:r>
            <a:endParaRPr lang="zh-CN" altLang="en-US" dirty="0"/>
          </a:p>
          <a:p>
            <a:r>
              <a:rPr lang="zh-CN" altLang="en-US" dirty="0">
                <a:highlight>
                  <a:srgbClr val="00FF00"/>
                </a:highlight>
              </a:rPr>
              <a:t>修辞点睛</a:t>
            </a:r>
            <a:r>
              <a:rPr lang="zh-CN" altLang="en-US" dirty="0"/>
              <a:t>：运用比喻、类比等修辞，让观点更生动，提升表达感染力。</a:t>
            </a:r>
            <a:endParaRPr lang="zh-CN" altLang="en-US" dirty="0"/>
          </a:p>
          <a:p>
            <a:r>
              <a:rPr lang="zh-CN" altLang="en-US" dirty="0">
                <a:highlight>
                  <a:srgbClr val="00FF00"/>
                </a:highlight>
              </a:rPr>
              <a:t>精准成文</a:t>
            </a:r>
            <a:r>
              <a:rPr lang="zh-CN" altLang="en-US" dirty="0"/>
              <a:t>：按 “描述 </a:t>
            </a:r>
            <a:r>
              <a:rPr lang="en-US" altLang="zh-CN" dirty="0"/>
              <a:t>- </a:t>
            </a:r>
            <a:r>
              <a:rPr lang="zh-CN" altLang="en-US" dirty="0"/>
              <a:t>分析 </a:t>
            </a:r>
            <a:r>
              <a:rPr lang="en-US" altLang="zh-CN" dirty="0"/>
              <a:t>- </a:t>
            </a:r>
            <a:r>
              <a:rPr lang="zh-CN" altLang="en-US" dirty="0"/>
              <a:t>总结” 结构，用核心词汇与句型，简洁准确完成写作。</a:t>
            </a:r>
            <a:endParaRPr lang="zh-CN" altLang="en-US" dirty="0"/>
          </a:p>
        </p:txBody>
      </p:sp>
      <p:pic>
        <p:nvPicPr>
          <p:cNvPr id="4" name="图片 3"/>
          <p:cNvPicPr>
            <a:picLocks noChangeAspect="1"/>
          </p:cNvPicPr>
          <p:nvPr/>
        </p:nvPicPr>
        <p:blipFill>
          <a:blip r:embed="rId1"/>
          <a:stretch>
            <a:fillRect/>
          </a:stretch>
        </p:blipFill>
        <p:spPr>
          <a:xfrm>
            <a:off x="355905" y="1923484"/>
            <a:ext cx="2320918" cy="3011031"/>
          </a:xfrm>
          <a:prstGeom prst="rect">
            <a:avLst/>
          </a:prstGeom>
        </p:spPr>
      </p:pic>
      <p:sp>
        <p:nvSpPr>
          <p:cNvPr id="6" name="文本框 5"/>
          <p:cNvSpPr txBox="1"/>
          <p:nvPr/>
        </p:nvSpPr>
        <p:spPr>
          <a:xfrm>
            <a:off x="651578" y="231770"/>
            <a:ext cx="4851248" cy="716286"/>
          </a:xfrm>
          <a:prstGeom prst="rect">
            <a:avLst/>
          </a:prstGeom>
          <a:solidFill>
            <a:schemeClr val="accent2">
              <a:lumMod val="20000"/>
              <a:lumOff val="80000"/>
            </a:schemeClr>
          </a:solidFill>
        </p:spPr>
        <p:txBody>
          <a:bodyPr wrap="square">
            <a:spAutoFit/>
          </a:bodyPr>
          <a:lstStyle/>
          <a:p>
            <a:pPr algn="l">
              <a:lnSpc>
                <a:spcPts val="2250"/>
              </a:lnSpc>
              <a:buNone/>
            </a:pPr>
            <a:endParaRPr lang="en-US" altLang="zh-CN" sz="3200" b="1" i="0" dirty="0">
              <a:solidFill>
                <a:srgbClr val="000000"/>
              </a:solidFill>
              <a:effectLst/>
              <a:latin typeface="Montserrat" panose="00000500000000000000" pitchFamily="2" charset="0"/>
            </a:endParaRPr>
          </a:p>
          <a:p>
            <a:pPr algn="l">
              <a:lnSpc>
                <a:spcPts val="2250"/>
              </a:lnSpc>
              <a:buNone/>
            </a:pPr>
            <a:r>
              <a:rPr lang="zh-CN" altLang="en-US" sz="3200" b="1" i="0" dirty="0">
                <a:solidFill>
                  <a:srgbClr val="000000"/>
                </a:solidFill>
                <a:effectLst/>
                <a:latin typeface="Montserrat" panose="00000500000000000000" pitchFamily="2" charset="0"/>
              </a:rPr>
              <a:t>漫画类应用文写作口诀</a:t>
            </a:r>
            <a:endParaRPr lang="zh-CN" altLang="en-US" sz="3200" b="1" i="0" dirty="0">
              <a:solidFill>
                <a:srgbClr val="000000"/>
              </a:solidFill>
              <a:effectLst/>
              <a:latin typeface="Montserrat" panose="000005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p:nvPr/>
        </p:nvSpPr>
        <p:spPr>
          <a:xfrm>
            <a:off x="355189" y="359384"/>
            <a:ext cx="11384678" cy="2373983"/>
          </a:xfrm>
          <a:prstGeom prst="rect">
            <a:avLst/>
          </a:prstGeom>
          <a:no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all" spc="0" normalizeH="0" baseline="0" noProof="0" dirty="0">
                <a:ln>
                  <a:noFill/>
                </a:ln>
                <a:solidFill>
                  <a:srgbClr val="002060"/>
                </a:solidFill>
                <a:effectLst/>
                <a:highlight>
                  <a:srgbClr val="00FFFF"/>
                </a:highlight>
                <a:uLnTx/>
                <a:uFillTx/>
                <a:latin typeface="微软雅黑" panose="020B0503020204020204" charset="-122"/>
                <a:ea typeface="微软雅黑" panose="020B0503020204020204" charset="-122"/>
                <a:cs typeface="Arial" panose="020B0604020202020204" pitchFamily="34" charset="0"/>
              </a:rPr>
              <a:t>2026</a:t>
            </a:r>
            <a:r>
              <a:rPr kumimoji="0" lang="zh-CN" altLang="en-US" sz="4000" b="1" i="0" u="none" strike="noStrike" kern="1200" cap="all" spc="0" normalizeH="0" baseline="0" noProof="0" dirty="0">
                <a:ln>
                  <a:noFill/>
                </a:ln>
                <a:solidFill>
                  <a:srgbClr val="002060"/>
                </a:solidFill>
                <a:effectLst/>
                <a:highlight>
                  <a:srgbClr val="00FFFF"/>
                </a:highlight>
                <a:uLnTx/>
                <a:uFillTx/>
                <a:latin typeface="微软雅黑" panose="020B0503020204020204" charset="-122"/>
                <a:ea typeface="微软雅黑" panose="020B0503020204020204" charset="-122"/>
                <a:cs typeface="Arial" panose="020B0604020202020204" pitchFamily="34" charset="0"/>
              </a:rPr>
              <a:t>高考应用文</a:t>
            </a:r>
            <a:r>
              <a:rPr kumimoji="0" lang="zh-CN" altLang="en-US" sz="4800" b="1" i="0" u="none" strike="noStrike" kern="1200" cap="all" spc="0" normalizeH="0" baseline="0" noProof="0" dirty="0">
                <a:ln>
                  <a:noFill/>
                </a:ln>
                <a:solidFill>
                  <a:srgbClr val="002060"/>
                </a:solidFill>
                <a:effectLst/>
                <a:highlight>
                  <a:srgbClr val="00FFFF"/>
                </a:highlight>
                <a:uLnTx/>
                <a:uFillTx/>
                <a:latin typeface="微软雅黑" panose="020B0503020204020204" charset="-122"/>
                <a:ea typeface="微软雅黑" panose="020B0503020204020204" charset="-122"/>
                <a:cs typeface="Arial" panose="020B0604020202020204" pitchFamily="34" charset="0"/>
              </a:rPr>
              <a:t>思维训练</a:t>
            </a:r>
            <a:r>
              <a:rPr kumimoji="0" lang="zh-CN" altLang="en-US" sz="4800" b="1" i="0" u="none" strike="noStrike" kern="1200" cap="all" spc="0" normalizeH="0" baseline="0" noProof="0" dirty="0">
                <a:ln>
                  <a:noFill/>
                </a:ln>
                <a:solidFill>
                  <a:srgbClr val="4472C4">
                    <a:lumMod val="75000"/>
                  </a:srgbClr>
                </a:solidFill>
                <a:effectLst/>
                <a:uLnTx/>
                <a:uFillTx/>
                <a:latin typeface="微软雅黑" panose="020B0503020204020204" charset="-122"/>
                <a:ea typeface="微软雅黑" panose="020B0503020204020204" charset="-122"/>
                <a:cs typeface="Arial" panose="020B0604020202020204" pitchFamily="34" charset="0"/>
              </a:rPr>
              <a:t>：</a:t>
            </a:r>
            <a:endParaRPr kumimoji="0" lang="en-US" altLang="zh-CN" sz="4800" b="1" i="0" u="none" strike="noStrike" kern="1200" cap="all" spc="0" normalizeH="0" baseline="0" noProof="0" dirty="0">
              <a:ln>
                <a:noFill/>
              </a:ln>
              <a:solidFill>
                <a:srgbClr val="4472C4">
                  <a:lumMod val="75000"/>
                </a:srgbClr>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1219200" rtl="0" eaLnBrk="1" fontAlgn="auto" latinLnBrk="0" hangingPunct="1">
              <a:lnSpc>
                <a:spcPct val="100000"/>
              </a:lnSpc>
              <a:spcBef>
                <a:spcPts val="0"/>
              </a:spcBef>
              <a:spcAft>
                <a:spcPts val="0"/>
              </a:spcAft>
              <a:buClrTx/>
              <a:buSzTx/>
              <a:buFontTx/>
              <a:buNone/>
              <a:defRPr/>
            </a:pPr>
            <a:endParaRPr kumimoji="0" lang="en-US" altLang="zh-CN" sz="4800" b="1" i="0" u="none" strike="noStrike" kern="1200" cap="all" spc="0" normalizeH="0" baseline="0" noProof="0" dirty="0">
              <a:ln>
                <a:noFill/>
              </a:ln>
              <a:solidFill>
                <a:srgbClr val="4472C4">
                  <a:lumMod val="75000"/>
                </a:srgbClr>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5400" b="1" i="0" u="none" strike="noStrike" kern="1200" cap="all" spc="0" normalizeH="0" baseline="0" noProof="0" dirty="0">
                <a:ln>
                  <a:noFill/>
                </a:ln>
                <a:solidFill>
                  <a:srgbClr val="ED7D31">
                    <a:lumMod val="75000"/>
                  </a:srgbClr>
                </a:solidFill>
                <a:effectLst/>
                <a:uLnTx/>
                <a:uFillTx/>
                <a:latin typeface="微软雅黑" panose="020B0503020204020204" charset="-122"/>
                <a:ea typeface="微软雅黑" panose="020B0503020204020204" charset="-122"/>
                <a:cs typeface="Arial" panose="020B0604020202020204" pitchFamily="34" charset="0"/>
              </a:rPr>
              <a:t>     </a:t>
            </a:r>
            <a:endParaRPr kumimoji="0" lang="zh-CN" altLang="en-US" sz="5400" b="1" i="0" u="none" strike="noStrike" kern="1200" cap="all" spc="0" normalizeH="0" baseline="0" noProof="0" dirty="0">
              <a:ln>
                <a:noFill/>
              </a:ln>
              <a:solidFill>
                <a:srgbClr val="ED7D31">
                  <a:lumMod val="75000"/>
                </a:srgbClr>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4" name="组合 23"/>
          <p:cNvGrpSpPr/>
          <p:nvPr/>
        </p:nvGrpSpPr>
        <p:grpSpPr>
          <a:xfrm>
            <a:off x="9331797" y="5548158"/>
            <a:ext cx="2459567" cy="480547"/>
            <a:chOff x="7400823" y="5264605"/>
            <a:chExt cx="1332648" cy="260262"/>
          </a:xfrm>
          <a:solidFill>
            <a:srgbClr val="0170C1"/>
          </a:solidFill>
        </p:grpSpPr>
        <p:grpSp>
          <p:nvGrpSpPr>
            <p:cNvPr id="25" name="组合 24"/>
            <p:cNvGrpSpPr/>
            <p:nvPr/>
          </p:nvGrpSpPr>
          <p:grpSpPr>
            <a:xfrm>
              <a:off x="7400823" y="5264605"/>
              <a:ext cx="217176" cy="217176"/>
              <a:chOff x="6562677" y="5316612"/>
              <a:chExt cx="458864" cy="458864"/>
            </a:xfrm>
            <a:grpFill/>
          </p:grpSpPr>
          <p:sp>
            <p:nvSpPr>
              <p:cNvPr id="31" name="椭圆 30"/>
              <p:cNvSpPr/>
              <p:nvPr/>
            </p:nvSpPr>
            <p:spPr>
              <a:xfrm>
                <a:off x="6562677" y="5316612"/>
                <a:ext cx="458864" cy="4588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35"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35"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Freeform 61"/>
              <p:cNvSpPr>
                <a:spLocks noChangeArrowheads="1"/>
              </p:cNvSpPr>
              <p:nvPr/>
            </p:nvSpPr>
            <p:spPr bwMode="auto">
              <a:xfrm>
                <a:off x="6686102" y="5393131"/>
                <a:ext cx="212014" cy="305826"/>
              </a:xfrm>
              <a:custGeom>
                <a:avLst/>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bg1"/>
              </a:solidFill>
              <a:ln>
                <a:noFill/>
              </a:ln>
            </p:spPr>
            <p:txBody>
              <a:bodyPr wrap="none"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945"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27" name="TextBox 10"/>
            <p:cNvSpPr txBox="1"/>
            <p:nvPr/>
          </p:nvSpPr>
          <p:spPr>
            <a:xfrm>
              <a:off x="7710129" y="5289278"/>
              <a:ext cx="1023342" cy="235589"/>
            </a:xfrm>
            <a:prstGeom prst="rect">
              <a:avLst/>
            </a:prstGeom>
            <a:no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all" spc="0" normalizeH="0" baseline="0" noProof="0" dirty="0">
                  <a:ln>
                    <a:noFill/>
                  </a:ln>
                  <a:solidFill>
                    <a:schemeClr val="accent4">
                      <a:lumMod val="50000"/>
                    </a:schemeClr>
                  </a:solidFill>
                  <a:effectLst/>
                  <a:uLnTx/>
                  <a:uFillTx/>
                  <a:latin typeface="微软雅黑" panose="020B0503020204020204" charset="-122"/>
                  <a:ea typeface="微软雅黑" panose="020B0503020204020204" charset="-122"/>
                  <a:cs typeface="Arial" panose="020B0604020202020204" pitchFamily="34" charset="0"/>
                </a:rPr>
                <a:t>刘艳</a:t>
              </a:r>
              <a:endParaRPr kumimoji="0" lang="zh-CN" altLang="en-US" sz="2400" b="1" i="0" u="none" strike="noStrike" kern="1200" cap="all" spc="0" normalizeH="0" baseline="0" noProof="0" dirty="0">
                <a:ln>
                  <a:noFill/>
                </a:ln>
                <a:solidFill>
                  <a:schemeClr val="accent4">
                    <a:lumMod val="50000"/>
                  </a:schemeClr>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10" name="文本框 9"/>
          <p:cNvSpPr txBox="1"/>
          <p:nvPr/>
        </p:nvSpPr>
        <p:spPr>
          <a:xfrm>
            <a:off x="4453398" y="3114106"/>
            <a:ext cx="7030619" cy="2308324"/>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ja-JP" altLang="en-US" sz="3600" b="1" i="0" u="none" strike="noStrike" kern="1200" cap="none" spc="0" normalizeH="0" baseline="0" noProof="0" dirty="0">
                <a:ln>
                  <a:noFill/>
                </a:ln>
                <a:solidFill>
                  <a:srgbClr val="5B9BD5">
                    <a:lumMod val="75000"/>
                  </a:srgbClr>
                </a:solidFill>
                <a:effectLst/>
                <a:uLnTx/>
                <a:uFillTx/>
                <a:latin typeface="隶书" panose="02010509060101010101" pitchFamily="49" charset="-122"/>
                <a:ea typeface="隶书" panose="02010509060101010101" pitchFamily="49" charset="-122"/>
                <a:cs typeface="+mn-cs"/>
              </a:rPr>
              <a:t>   </a:t>
            </a:r>
            <a:r>
              <a:rPr kumimoji="0" lang="ja-JP" altLang="en-US" sz="3600" b="1" i="0" u="none" strike="noStrike" kern="1200" cap="none" spc="0" normalizeH="0" baseline="0" noProof="0" dirty="0">
                <a:ln>
                  <a:noFill/>
                </a:ln>
                <a:solidFill>
                  <a:srgbClr val="5B9BD5">
                    <a:lumMod val="75000"/>
                  </a:srgbClr>
                </a:solidFill>
                <a:effectLst/>
                <a:highlight>
                  <a:srgbClr val="FFFF00"/>
                </a:highlight>
                <a:uLnTx/>
                <a:uFillTx/>
                <a:latin typeface="隶书" panose="02010509060101010101" pitchFamily="49" charset="-122"/>
                <a:ea typeface="隶书" panose="02010509060101010101" pitchFamily="49" charset="-122"/>
                <a:cs typeface="+mn-cs"/>
              </a:rPr>
              <a:t>抓漫画核心・拓观点深度</a:t>
            </a:r>
            <a:endParaRPr kumimoji="0" lang="en-US" altLang="ja-JP" sz="3600" b="1" i="0" u="none" strike="noStrike" kern="1200" cap="none" spc="0" normalizeH="0" baseline="0" noProof="0" dirty="0">
              <a:ln>
                <a:noFill/>
              </a:ln>
              <a:solidFill>
                <a:srgbClr val="5B9BD5">
                  <a:lumMod val="75000"/>
                </a:srgbClr>
              </a:solidFill>
              <a:effectLst/>
              <a:highlight>
                <a:srgbClr val="FFFF00"/>
              </a:highlight>
              <a:uLnTx/>
              <a:uFillTx/>
              <a:latin typeface="隶书" panose="02010509060101010101" pitchFamily="49" charset="-122"/>
              <a:ea typeface="隶书" panose="020105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a:t>
            </a:r>
            <a:r>
              <a:rPr kumimoji="0" lang="zh-CN" altLang="en-US"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rPr>
              <a:t>抓核心（拆解漫画）</a:t>
            </a:r>
            <a:endParaRPr kumimoji="0" lang="en-US" altLang="zh-CN"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rPr>
              <a:t>→拓深度（思维延伸）</a:t>
            </a:r>
            <a:endParaRPr kumimoji="0" lang="en-US" altLang="zh-CN"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rPr>
              <a:t>→写精准（语言表达）</a:t>
            </a:r>
            <a:endParaRPr kumimoji="0" lang="zh-CN" altLang="en-US" sz="3600" b="1" i="0" u="none" strike="noStrike" kern="1200" cap="none" spc="0" normalizeH="0" baseline="0" noProof="0" dirty="0">
              <a:ln>
                <a:noFill/>
              </a:ln>
              <a:solidFill>
                <a:schemeClr val="accent4">
                  <a:lumMod val="50000"/>
                </a:schemeClr>
              </a:solidFill>
              <a:effectLst/>
              <a:uLnTx/>
              <a:uFillTx/>
              <a:latin typeface="隶书" panose="02010509060101010101" pitchFamily="49" charset="-122"/>
              <a:ea typeface="隶书" panose="02010509060101010101" pitchFamily="49" charset="-122"/>
              <a:cs typeface="+mn-cs"/>
            </a:endParaRPr>
          </a:p>
        </p:txBody>
      </p:sp>
      <p:sp>
        <p:nvSpPr>
          <p:cNvPr id="3" name="文本框 2"/>
          <p:cNvSpPr txBox="1"/>
          <p:nvPr/>
        </p:nvSpPr>
        <p:spPr>
          <a:xfrm>
            <a:off x="4401454" y="1239498"/>
            <a:ext cx="7167363" cy="156966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ED7D31">
                    <a:lumMod val="75000"/>
                  </a:srgbClr>
                </a:solidFill>
                <a:effectLst/>
                <a:uLnTx/>
                <a:uFillTx/>
                <a:latin typeface="隶书" panose="02010509060101010101" pitchFamily="49" charset="-122"/>
                <a:ea typeface="隶书" panose="02010509060101010101" pitchFamily="49" charset="-122"/>
                <a:cs typeface="+mn-cs"/>
              </a:rPr>
              <a:t>漫画作文</a:t>
            </a:r>
            <a:r>
              <a:rPr kumimoji="0" lang="zh-CN" altLang="en-US"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rPr>
              <a:t>：</a:t>
            </a:r>
            <a:endParaRPr kumimoji="0" lang="en-US" altLang="zh-CN"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rPr>
              <a:t>“描述 </a:t>
            </a:r>
            <a:r>
              <a:rPr kumimoji="0" lang="en-US" altLang="zh-CN"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rPr>
              <a:t>+ </a:t>
            </a:r>
            <a:r>
              <a:rPr kumimoji="0" lang="zh-CN" altLang="en-US"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rPr>
              <a:t>观点”类</a:t>
            </a:r>
            <a:endParaRPr kumimoji="0" lang="zh-CN" altLang="en-US" sz="4800" b="1" i="0" u="none" strike="noStrike" kern="1200" cap="none" spc="0" normalizeH="0" baseline="0" noProof="0" dirty="0">
              <a:ln>
                <a:noFill/>
              </a:ln>
              <a:solidFill>
                <a:srgbClr val="4472C4">
                  <a:lumMod val="50000"/>
                </a:srgbClr>
              </a:solidFill>
              <a:effectLst/>
              <a:uLnTx/>
              <a:uFillTx/>
              <a:latin typeface="隶书" panose="02010509060101010101" pitchFamily="49" charset="-122"/>
              <a:ea typeface="隶书" panose="02010509060101010101" pitchFamily="49" charset="-122"/>
              <a:cs typeface="+mn-cs"/>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rcRect l="28323" r="28323"/>
          <a:stretch>
            <a:fillRect/>
          </a:stretch>
        </p:blipFill>
        <p:spPr>
          <a:xfrm>
            <a:off x="623183" y="1346963"/>
            <a:ext cx="3444427" cy="44671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5241">
        <p:comb dir="vert"/>
      </p:transition>
    </mc:Choice>
    <mc:Fallback>
      <p:transition advTm="5241">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800" decel="100000"/>
                                        <p:tgtEl>
                                          <p:spTgt spid="24"/>
                                        </p:tgtEl>
                                      </p:cBhvr>
                                    </p:animEffect>
                                    <p:anim calcmode="lin" valueType="num">
                                      <p:cBhvr>
                                        <p:cTn id="8" dur="800" decel="100000" fill="hold"/>
                                        <p:tgtEl>
                                          <p:spTgt spid="24"/>
                                        </p:tgtEl>
                                        <p:attrNameLst>
                                          <p:attrName>style.rotation</p:attrName>
                                        </p:attrNameLst>
                                      </p:cBhvr>
                                      <p:tavLst>
                                        <p:tav tm="0">
                                          <p:val>
                                            <p:fltVal val="-90"/>
                                          </p:val>
                                        </p:tav>
                                        <p:tav tm="100000">
                                          <p:val>
                                            <p:fltVal val="0"/>
                                          </p:val>
                                        </p:tav>
                                      </p:tavLst>
                                    </p:anim>
                                    <p:anim calcmode="lin" valueType="num">
                                      <p:cBhvr>
                                        <p:cTn id="9" dur="800" decel="100000" fill="hold"/>
                                        <p:tgtEl>
                                          <p:spTgt spid="24"/>
                                        </p:tgtEl>
                                        <p:attrNameLst>
                                          <p:attrName>ppt_x</p:attrName>
                                        </p:attrNameLst>
                                      </p:cBhvr>
                                      <p:tavLst>
                                        <p:tav tm="0">
                                          <p:val>
                                            <p:strVal val="#ppt_x+0.4"/>
                                          </p:val>
                                        </p:tav>
                                        <p:tav tm="100000">
                                          <p:val>
                                            <p:strVal val="#ppt_x-0.05"/>
                                          </p:val>
                                        </p:tav>
                                      </p:tavLst>
                                    </p:anim>
                                    <p:anim calcmode="lin" valueType="num">
                                      <p:cBhvr>
                                        <p:cTn id="10" dur="800" decel="100000" fill="hold"/>
                                        <p:tgtEl>
                                          <p:spTgt spid="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3199" t="59437" r="55121" b="4780"/>
          <a:stretch>
            <a:fillRect/>
          </a:stretch>
        </p:blipFill>
        <p:spPr>
          <a:xfrm>
            <a:off x="455928" y="4064153"/>
            <a:ext cx="5504196" cy="2600688"/>
          </a:xfrm>
          <a:prstGeom prst="rect">
            <a:avLst/>
          </a:prstGeom>
        </p:spPr>
      </p:pic>
      <p:sp>
        <p:nvSpPr>
          <p:cNvPr id="6" name="文本框 5"/>
          <p:cNvSpPr txBox="1"/>
          <p:nvPr/>
        </p:nvSpPr>
        <p:spPr>
          <a:xfrm>
            <a:off x="636741" y="772181"/>
            <a:ext cx="5068847" cy="3108543"/>
          </a:xfrm>
          <a:prstGeom prst="rect">
            <a:avLst/>
          </a:prstGeom>
          <a:solidFill>
            <a:schemeClr val="tx2">
              <a:lumMod val="20000"/>
              <a:lumOff val="80000"/>
            </a:schemeClr>
          </a:solidFill>
        </p:spPr>
        <p:txBody>
          <a:bodyPr wrap="square">
            <a:spAutoFit/>
          </a:bodyPr>
          <a:lstStyle/>
          <a:p>
            <a:r>
              <a:rPr lang="en-US" altLang="zh-CN" sz="2800" b="1" dirty="0">
                <a:solidFill>
                  <a:schemeClr val="accent4">
                    <a:lumMod val="50000"/>
                  </a:schemeClr>
                </a:solidFill>
              </a:rPr>
              <a:t> </a:t>
            </a:r>
            <a:r>
              <a:rPr lang="en-US" altLang="zh-CN" sz="2800" b="1" dirty="0">
                <a:solidFill>
                  <a:schemeClr val="accent4">
                    <a:lumMod val="50000"/>
                  </a:schemeClr>
                </a:solidFill>
                <a:highlight>
                  <a:srgbClr val="00FFFF"/>
                </a:highlight>
              </a:rPr>
              <a:t>1</a:t>
            </a:r>
            <a:r>
              <a:rPr lang="zh-CN" altLang="en-US" sz="2800" b="1" dirty="0">
                <a:solidFill>
                  <a:schemeClr val="accent4">
                    <a:lumMod val="50000"/>
                  </a:schemeClr>
                </a:solidFill>
                <a:highlight>
                  <a:srgbClr val="00FFFF"/>
                </a:highlight>
              </a:rPr>
              <a:t>）</a:t>
            </a:r>
            <a:r>
              <a:rPr lang="en-US" altLang="zh-CN" sz="2800" b="1" dirty="0">
                <a:solidFill>
                  <a:schemeClr val="accent4">
                    <a:lumMod val="50000"/>
                  </a:schemeClr>
                </a:solidFill>
                <a:highlight>
                  <a:srgbClr val="00FFFF"/>
                </a:highlight>
              </a:rPr>
              <a:t>202504 </a:t>
            </a:r>
            <a:r>
              <a:rPr lang="zh-CN" altLang="en-US" sz="2800" b="1" dirty="0">
                <a:solidFill>
                  <a:schemeClr val="accent4">
                    <a:lumMod val="50000"/>
                  </a:schemeClr>
                </a:solidFill>
                <a:highlight>
                  <a:srgbClr val="00FFFF"/>
                </a:highlight>
              </a:rPr>
              <a:t>南昌二模</a:t>
            </a:r>
            <a:endParaRPr lang="en-US" altLang="zh-CN" sz="2800" b="1" dirty="0">
              <a:solidFill>
                <a:schemeClr val="accent4">
                  <a:lumMod val="50000"/>
                </a:schemeClr>
              </a:solidFill>
              <a:highlight>
                <a:srgbClr val="00FFFF"/>
              </a:highlight>
            </a:endParaRPr>
          </a:p>
          <a:p>
            <a:r>
              <a:rPr lang="zh-CN" altLang="en-US" sz="2800" dirty="0"/>
              <a:t>你校英文报在举办征文比赛。请你根据下面的漫画，以“</a:t>
            </a:r>
            <a:r>
              <a:rPr lang="en-US" altLang="zh-CN" sz="2800" dirty="0"/>
              <a:t>Memories”</a:t>
            </a:r>
            <a:r>
              <a:rPr lang="zh-CN" altLang="en-US" sz="2800" dirty="0"/>
              <a:t>为题，写一篇短文进行投稿。</a:t>
            </a:r>
            <a:endParaRPr lang="en-US" altLang="zh-CN" sz="2800" dirty="0"/>
          </a:p>
          <a:p>
            <a:r>
              <a:rPr lang="zh-CN" altLang="en-US" sz="2800" dirty="0"/>
              <a:t>内容包括：</a:t>
            </a:r>
            <a:endParaRPr lang="en-US" altLang="zh-CN" sz="2800" dirty="0"/>
          </a:p>
          <a:p>
            <a:r>
              <a:rPr lang="en-US" altLang="zh-CN" sz="2800" dirty="0"/>
              <a:t>1</a:t>
            </a:r>
            <a:r>
              <a:rPr lang="zh-CN" altLang="en-US" sz="2800" dirty="0"/>
              <a:t>．漫画内容；</a:t>
            </a:r>
            <a:r>
              <a:rPr lang="en-US" altLang="zh-CN" sz="2800" dirty="0"/>
              <a:t>2</a:t>
            </a:r>
            <a:r>
              <a:rPr lang="zh-CN" altLang="en-US" sz="2800" dirty="0"/>
              <a:t>．你的看法。</a:t>
            </a:r>
            <a:endParaRPr lang="en-US" altLang="zh-CN" sz="2400" dirty="0"/>
          </a:p>
        </p:txBody>
      </p:sp>
      <p:sp>
        <p:nvSpPr>
          <p:cNvPr id="8" name="文本框 7"/>
          <p:cNvSpPr txBox="1"/>
          <p:nvPr/>
        </p:nvSpPr>
        <p:spPr>
          <a:xfrm>
            <a:off x="5960122" y="772181"/>
            <a:ext cx="5714815" cy="3046988"/>
          </a:xfrm>
          <a:prstGeom prst="rect">
            <a:avLst/>
          </a:prstGeom>
          <a:solidFill>
            <a:schemeClr val="accent4">
              <a:lumMod val="20000"/>
              <a:lumOff val="80000"/>
            </a:schemeClr>
          </a:solidFill>
        </p:spPr>
        <p:txBody>
          <a:bodyPr wrap="square">
            <a:spAutoFit/>
          </a:bodyPr>
          <a:lstStyle/>
          <a:p>
            <a:r>
              <a:rPr lang="en-US" altLang="zh-CN" sz="2400" b="1" dirty="0">
                <a:solidFill>
                  <a:schemeClr val="accent4">
                    <a:lumMod val="50000"/>
                  </a:schemeClr>
                </a:solidFill>
                <a:highlight>
                  <a:srgbClr val="00FFFF"/>
                </a:highlight>
              </a:rPr>
              <a:t>2</a:t>
            </a:r>
            <a:r>
              <a:rPr lang="zh-CN" altLang="en-US" sz="2400" b="1" dirty="0">
                <a:solidFill>
                  <a:schemeClr val="accent4">
                    <a:lumMod val="50000"/>
                  </a:schemeClr>
                </a:solidFill>
                <a:highlight>
                  <a:srgbClr val="00FFFF"/>
                </a:highlight>
              </a:rPr>
              <a:t>） </a:t>
            </a:r>
            <a:r>
              <a:rPr lang="en-US" altLang="zh-CN" sz="2400" b="1" dirty="0">
                <a:solidFill>
                  <a:schemeClr val="accent4">
                    <a:lumMod val="50000"/>
                  </a:schemeClr>
                </a:solidFill>
                <a:highlight>
                  <a:srgbClr val="00FFFF"/>
                </a:highlight>
              </a:rPr>
              <a:t>202403</a:t>
            </a:r>
            <a:r>
              <a:rPr lang="zh-CN" altLang="en-US" sz="2400" b="1" dirty="0">
                <a:solidFill>
                  <a:schemeClr val="accent4">
                    <a:lumMod val="50000"/>
                  </a:schemeClr>
                </a:solidFill>
                <a:highlight>
                  <a:srgbClr val="00FFFF"/>
                </a:highlight>
              </a:rPr>
              <a:t>山西一模</a:t>
            </a:r>
            <a:endParaRPr lang="en-US" altLang="zh-CN" sz="2400" b="1" dirty="0">
              <a:solidFill>
                <a:schemeClr val="accent4">
                  <a:lumMod val="50000"/>
                </a:schemeClr>
              </a:solidFill>
              <a:highlight>
                <a:srgbClr val="00FFFF"/>
              </a:highlight>
            </a:endParaRPr>
          </a:p>
          <a:p>
            <a:r>
              <a:rPr lang="zh-CN" altLang="en-US" sz="2400" dirty="0"/>
              <a:t>你校英文报正在开展以</a:t>
            </a:r>
            <a:r>
              <a:rPr lang="en-US" altLang="zh-CN" sz="2400" dirty="0"/>
              <a:t> </a:t>
            </a:r>
            <a:r>
              <a:rPr lang="zh-CN" altLang="en-US" sz="2400" dirty="0"/>
              <a:t>“</a:t>
            </a:r>
            <a:r>
              <a:rPr lang="en-US" altLang="zh-CN" sz="2400" dirty="0"/>
              <a:t>The Understanding </a:t>
            </a:r>
            <a:r>
              <a:rPr lang="en-US" altLang="zh-CN" sz="2400" dirty="0" err="1"/>
              <a:t>ofGoingtoSchoo</a:t>
            </a:r>
            <a:r>
              <a:rPr lang="en-US" altLang="zh-CN" sz="2400" dirty="0"/>
              <a:t>!”</a:t>
            </a:r>
            <a:r>
              <a:rPr lang="zh-CN" altLang="en-US" sz="2400" dirty="0"/>
              <a:t>为题的讨论。请根据图片写一篇短文投稿</a:t>
            </a:r>
            <a:r>
              <a:rPr lang="en-US" altLang="zh-CN" sz="2400" dirty="0"/>
              <a:t>,</a:t>
            </a:r>
            <a:r>
              <a:rPr lang="zh-CN" altLang="en-US" sz="2400" dirty="0"/>
              <a:t>内容包括</a:t>
            </a:r>
            <a:r>
              <a:rPr lang="en-US" altLang="zh-CN" sz="2400" dirty="0"/>
              <a:t>:</a:t>
            </a:r>
            <a:endParaRPr lang="en-US" altLang="zh-CN" sz="2400" dirty="0"/>
          </a:p>
          <a:p>
            <a:r>
              <a:rPr lang="en-US" altLang="zh-CN" sz="2400" dirty="0"/>
              <a:t>1.</a:t>
            </a:r>
            <a:r>
              <a:rPr lang="zh-CN" altLang="en-US" sz="2400" dirty="0"/>
              <a:t>简要描述图片</a:t>
            </a:r>
            <a:r>
              <a:rPr lang="en-US" altLang="zh-CN" sz="2400" dirty="0"/>
              <a:t>:2.</a:t>
            </a:r>
            <a:r>
              <a:rPr lang="zh-CN" altLang="en-US" sz="2400" dirty="0"/>
              <a:t>你的看法。</a:t>
            </a:r>
            <a:endParaRPr lang="zh-CN" altLang="en-US" sz="2400" dirty="0"/>
          </a:p>
          <a:p>
            <a:r>
              <a:rPr lang="en-US" altLang="zh-CN" sz="2400" dirty="0"/>
              <a:t>"Why am I going to school </a:t>
            </a:r>
            <a:r>
              <a:rPr lang="en-US" altLang="zh-CN" sz="2400" dirty="0" err="1"/>
              <a:t>ifmy</a:t>
            </a:r>
            <a:r>
              <a:rPr lang="en-US" altLang="zh-CN" sz="2400" dirty="0"/>
              <a:t> phone already knows everything?</a:t>
            </a:r>
            <a:endParaRPr lang="zh-CN" altLang="en-US" sz="2400" dirty="0"/>
          </a:p>
        </p:txBody>
      </p:sp>
      <p:pic>
        <p:nvPicPr>
          <p:cNvPr id="9" name="图片 8"/>
          <p:cNvPicPr>
            <a:picLocks noChangeAspect="1"/>
          </p:cNvPicPr>
          <p:nvPr/>
        </p:nvPicPr>
        <p:blipFill>
          <a:blip r:embed="rId2"/>
          <a:srcRect l="12931" t="30814" r="22736"/>
          <a:stretch>
            <a:fillRect/>
          </a:stretch>
        </p:blipFill>
        <p:spPr>
          <a:xfrm>
            <a:off x="5882499" y="3968407"/>
            <a:ext cx="5870063" cy="2600688"/>
          </a:xfrm>
          <a:prstGeom prst="rect">
            <a:avLst/>
          </a:prstGeom>
        </p:spPr>
      </p:pic>
      <p:sp>
        <p:nvSpPr>
          <p:cNvPr id="2" name="TextBox 10"/>
          <p:cNvSpPr txBox="1"/>
          <p:nvPr/>
        </p:nvSpPr>
        <p:spPr>
          <a:xfrm>
            <a:off x="337050" y="153761"/>
            <a:ext cx="8921933" cy="434991"/>
          </a:xfrm>
          <a:prstGeom prst="rect">
            <a:avLst/>
          </a:prstGeom>
          <a:noFill/>
        </p:spPr>
        <p:txBody>
          <a:bodyPr wrap="square" lIns="65024" tIns="32512" rIns="65024" bIns="32512">
            <a:spAutoFit/>
          </a:bodyPr>
          <a:lstStyle/>
          <a:p>
            <a:pPr defTabSz="1219200">
              <a:defRPr/>
            </a:pPr>
            <a:r>
              <a:rPr lang="zh-CN" altLang="en-US" sz="2400" b="1" cap="all" dirty="0">
                <a:solidFill>
                  <a:srgbClr val="002060"/>
                </a:solidFill>
                <a:latin typeface="微软雅黑" panose="020B0503020204020204" charset="-122"/>
                <a:ea typeface="微软雅黑" panose="020B0503020204020204" charset="-122"/>
                <a:cs typeface="Arial" panose="020B0604020202020204" pitchFamily="34" charset="0"/>
              </a:rPr>
              <a:t>经典漫画题目梳理：思考 </a:t>
            </a:r>
            <a:r>
              <a:rPr lang="en-US" altLang="zh-CN" sz="2400" b="1" cap="all" dirty="0">
                <a:solidFill>
                  <a:srgbClr val="002060"/>
                </a:solidFill>
                <a:latin typeface="微软雅黑" panose="020B0503020204020204" charset="-122"/>
                <a:ea typeface="微软雅黑" panose="020B0503020204020204" charset="-122"/>
                <a:cs typeface="Arial" panose="020B0604020202020204" pitchFamily="34" charset="0"/>
              </a:rPr>
              <a:t>3 </a:t>
            </a:r>
            <a:r>
              <a:rPr lang="zh-CN" altLang="en-US" sz="2400" b="1" cap="all" dirty="0">
                <a:solidFill>
                  <a:srgbClr val="002060"/>
                </a:solidFill>
                <a:latin typeface="微软雅黑" panose="020B0503020204020204" charset="-122"/>
                <a:ea typeface="微软雅黑" panose="020B0503020204020204" charset="-122"/>
                <a:cs typeface="Arial" panose="020B0604020202020204" pitchFamily="34" charset="0"/>
              </a:rPr>
              <a:t>篇作文的共同要求和核心特征</a:t>
            </a:r>
            <a:endParaRPr lang="zh-CN" altLang="en-US" sz="2400" b="1" cap="all" dirty="0">
              <a:solidFill>
                <a:srgbClr val="00206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t="22105" b="28677"/>
          <a:stretch>
            <a:fillRect/>
          </a:stretch>
        </p:blipFill>
        <p:spPr>
          <a:xfrm>
            <a:off x="6607525" y="983325"/>
            <a:ext cx="5714376" cy="1706787"/>
          </a:xfrm>
          <a:prstGeom prst="rect">
            <a:avLst/>
          </a:prstGeom>
        </p:spPr>
      </p:pic>
      <p:sp>
        <p:nvSpPr>
          <p:cNvPr id="6" name="文本框 5"/>
          <p:cNvSpPr txBox="1"/>
          <p:nvPr/>
        </p:nvSpPr>
        <p:spPr>
          <a:xfrm>
            <a:off x="635529" y="385429"/>
            <a:ext cx="6264545" cy="3194721"/>
          </a:xfrm>
          <a:prstGeom prst="rect">
            <a:avLst/>
          </a:prstGeom>
          <a:solidFill>
            <a:schemeClr val="bg2"/>
          </a:solidFill>
        </p:spPr>
        <p:txBody>
          <a:bodyPr wrap="square">
            <a:spAutoFit/>
          </a:bodyPr>
          <a:lstStyle/>
          <a:p>
            <a:pPr algn="l" fontAlgn="ctr">
              <a:lnSpc>
                <a:spcPct val="120000"/>
              </a:lnSpc>
              <a:buNone/>
            </a:pPr>
            <a:r>
              <a:rPr lang="en-US" altLang="zh-CN"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3</a:t>
            </a:r>
            <a:r>
              <a:rPr lang="zh-CN" altLang="en-US"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 </a:t>
            </a:r>
            <a:r>
              <a:rPr lang="en-US" altLang="zh-CN"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2025</a:t>
            </a:r>
            <a:r>
              <a:rPr lang="zh-CN" altLang="en-US"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年</a:t>
            </a:r>
            <a:r>
              <a:rPr lang="en-US" altLang="zh-CN"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10</a:t>
            </a:r>
            <a:r>
              <a:rPr lang="zh-CN" altLang="en-US"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月大湾区模拟考</a:t>
            </a:r>
            <a:endParaRPr lang="en-US" altLang="zh-CN" sz="24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你校英文报正在举办征文比赛，请你根据以下漫画，以</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“Growth”</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为题，写一篇短文投稿，内容包括：</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）漫画内容：</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）你的看法。</a:t>
            </a:r>
            <a:endPar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algn="ctr" fontAlgn="ctr">
              <a:lnSpc>
                <a:spcPct val="120000"/>
              </a:lnSpc>
              <a:buNone/>
            </a:pPr>
            <a:r>
              <a:rPr lang="en-US" altLang="zh-CN" sz="2400" kern="100" dirty="0">
                <a:effectLst/>
                <a:latin typeface="Times New Roman" panose="02020603050405020304" pitchFamily="18" charset="0"/>
                <a:ea typeface="宋体" panose="02010600030101010101" pitchFamily="2" charset="-122"/>
                <a:cs typeface="宋体" panose="02010600030101010101" pitchFamily="2" charset="-122"/>
              </a:rPr>
              <a:t>Growth</a:t>
            </a:r>
            <a:endParaRPr lang="en-US"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en-US" altLang="zh-CN" sz="2400" kern="100" dirty="0">
                <a:effectLst/>
                <a:latin typeface="Times New Roman" panose="02020603050405020304" pitchFamily="18" charset="0"/>
                <a:ea typeface="宋体" panose="02010600030101010101" pitchFamily="2" charset="-122"/>
                <a:cs typeface="宋体" panose="02010600030101010101" pitchFamily="2" charset="-122"/>
              </a:rPr>
              <a:t>Growth, like a flower, takes time.</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3" name="文本框 2"/>
          <p:cNvSpPr txBox="1"/>
          <p:nvPr/>
        </p:nvSpPr>
        <p:spPr>
          <a:xfrm>
            <a:off x="1102497" y="3191393"/>
            <a:ext cx="10547057" cy="3108543"/>
          </a:xfrm>
          <a:prstGeom prst="rect">
            <a:avLst/>
          </a:prstGeom>
          <a:solidFill>
            <a:schemeClr val="accent6">
              <a:lumMod val="20000"/>
              <a:lumOff val="80000"/>
            </a:schemeClr>
          </a:solidFill>
        </p:spPr>
        <p:txBody>
          <a:bodyPr wrap="square">
            <a:spAutoFit/>
          </a:bodyPr>
          <a:lstStyle/>
          <a:p>
            <a:pPr algn="ctr"/>
            <a:r>
              <a:rPr lang="zh-CN" altLang="en-US" sz="2800" dirty="0">
                <a:highlight>
                  <a:srgbClr val="FFFF00"/>
                </a:highlight>
                <a:latin typeface="隶书" panose="02010509060101010101" pitchFamily="49" charset="-122"/>
                <a:ea typeface="隶书" panose="02010509060101010101" pitchFamily="49" charset="-122"/>
              </a:rPr>
              <a:t>核心特征：</a:t>
            </a:r>
            <a:endParaRPr lang="en-US" altLang="zh-CN" sz="2800" dirty="0">
              <a:highlight>
                <a:srgbClr val="FFFF00"/>
              </a:highlight>
              <a:latin typeface="隶书" panose="02010509060101010101" pitchFamily="49" charset="-122"/>
              <a:ea typeface="隶书" panose="02010509060101010101" pitchFamily="49" charset="-122"/>
            </a:endParaRPr>
          </a:p>
          <a:p>
            <a:r>
              <a:rPr lang="zh-CN" altLang="en-US" sz="2800" dirty="0">
                <a:solidFill>
                  <a:srgbClr val="002060"/>
                </a:solidFill>
                <a:highlight>
                  <a:srgbClr val="00FFFF"/>
                </a:highlight>
                <a:latin typeface="隶书" panose="02010509060101010101" pitchFamily="49" charset="-122"/>
                <a:ea typeface="隶书" panose="02010509060101010101" pitchFamily="49" charset="-122"/>
              </a:rPr>
              <a:t>写作结构固定：</a:t>
            </a:r>
            <a:endParaRPr lang="en-US" altLang="zh-CN" sz="2800" dirty="0">
              <a:solidFill>
                <a:srgbClr val="002060"/>
              </a:solidFill>
              <a:highlight>
                <a:srgbClr val="00FFFF"/>
              </a:highlight>
              <a:latin typeface="隶书" panose="02010509060101010101" pitchFamily="49" charset="-122"/>
              <a:ea typeface="隶书" panose="02010509060101010101" pitchFamily="49" charset="-122"/>
            </a:endParaRPr>
          </a:p>
          <a:p>
            <a:r>
              <a:rPr lang="zh-CN" altLang="en-US" sz="2800" dirty="0">
                <a:latin typeface="隶书" panose="02010509060101010101" pitchFamily="49" charset="-122"/>
                <a:ea typeface="隶书" panose="02010509060101010101" pitchFamily="49" charset="-122"/>
              </a:rPr>
              <a:t>均要求 “</a:t>
            </a:r>
            <a:r>
              <a:rPr lang="zh-CN" altLang="en-US" sz="2800" dirty="0">
                <a:solidFill>
                  <a:srgbClr val="C00000"/>
                </a:solidFill>
                <a:latin typeface="隶书" panose="02010509060101010101" pitchFamily="49" charset="-122"/>
                <a:ea typeface="隶书" panose="02010509060101010101" pitchFamily="49" charset="-122"/>
              </a:rPr>
              <a:t>描述漫画内容 </a:t>
            </a:r>
            <a:r>
              <a:rPr lang="en-US" altLang="zh-CN" sz="2800" dirty="0">
                <a:latin typeface="隶书" panose="02010509060101010101" pitchFamily="49" charset="-122"/>
                <a:ea typeface="隶书" panose="02010509060101010101" pitchFamily="49" charset="-122"/>
              </a:rPr>
              <a:t>+ </a:t>
            </a:r>
            <a:r>
              <a:rPr lang="zh-CN" altLang="en-US" sz="2800" dirty="0">
                <a:solidFill>
                  <a:srgbClr val="C00000"/>
                </a:solidFill>
                <a:latin typeface="隶书" panose="02010509060101010101" pitchFamily="49" charset="-122"/>
                <a:ea typeface="隶书" panose="02010509060101010101" pitchFamily="49" charset="-122"/>
              </a:rPr>
              <a:t>表达个人看法</a:t>
            </a:r>
            <a:r>
              <a:rPr lang="zh-CN" altLang="en-US" sz="2800" dirty="0">
                <a:latin typeface="隶书" panose="02010509060101010101" pitchFamily="49" charset="-122"/>
                <a:ea typeface="隶书" panose="02010509060101010101" pitchFamily="49" charset="-122"/>
              </a:rPr>
              <a:t>”。</a:t>
            </a:r>
            <a:endParaRPr lang="zh-CN" altLang="en-US" sz="2800" dirty="0">
              <a:latin typeface="隶书" panose="02010509060101010101" pitchFamily="49" charset="-122"/>
              <a:ea typeface="隶书" panose="02010509060101010101" pitchFamily="49" charset="-122"/>
            </a:endParaRPr>
          </a:p>
          <a:p>
            <a:r>
              <a:rPr lang="zh-CN" altLang="en-US" sz="2800" dirty="0">
                <a:highlight>
                  <a:srgbClr val="00FFFF"/>
                </a:highlight>
                <a:latin typeface="隶书" panose="02010509060101010101" pitchFamily="49" charset="-122"/>
                <a:ea typeface="隶书" panose="02010509060101010101" pitchFamily="49" charset="-122"/>
              </a:rPr>
              <a:t>漫画特点鲜明：</a:t>
            </a:r>
            <a:endParaRPr lang="en-US" altLang="zh-CN" sz="2800" dirty="0">
              <a:highlight>
                <a:srgbClr val="00FFFF"/>
              </a:highlight>
              <a:latin typeface="隶书" panose="02010509060101010101" pitchFamily="49" charset="-122"/>
              <a:ea typeface="隶书" panose="02010509060101010101" pitchFamily="49" charset="-122"/>
            </a:endParaRPr>
          </a:p>
          <a:p>
            <a:r>
              <a:rPr lang="zh-CN" altLang="en-US" sz="2800" dirty="0">
                <a:latin typeface="隶书" panose="02010509060101010101" pitchFamily="49" charset="-122"/>
                <a:ea typeface="隶书" panose="02010509060101010101" pitchFamily="49" charset="-122"/>
              </a:rPr>
              <a:t>通过对话、场景或文字暗示</a:t>
            </a:r>
            <a:r>
              <a:rPr lang="zh-CN" altLang="en-US" sz="2800" dirty="0">
                <a:solidFill>
                  <a:srgbClr val="C00000"/>
                </a:solidFill>
                <a:latin typeface="隶书" panose="02010509060101010101" pitchFamily="49" charset="-122"/>
                <a:ea typeface="隶书" panose="02010509060101010101" pitchFamily="49" charset="-122"/>
              </a:rPr>
              <a:t>核心观点</a:t>
            </a:r>
            <a:r>
              <a:rPr lang="zh-CN" altLang="en-US" sz="2800" dirty="0">
                <a:latin typeface="隶书" panose="02010509060101010101" pitchFamily="49" charset="-122"/>
                <a:ea typeface="隶书" panose="02010509060101010101" pitchFamily="49" charset="-122"/>
              </a:rPr>
              <a:t>，语言简洁、寓意深刻。</a:t>
            </a:r>
            <a:endParaRPr lang="zh-CN" altLang="en-US" sz="2800" dirty="0">
              <a:latin typeface="隶书" panose="02010509060101010101" pitchFamily="49" charset="-122"/>
              <a:ea typeface="隶书" panose="02010509060101010101" pitchFamily="49" charset="-122"/>
            </a:endParaRPr>
          </a:p>
          <a:p>
            <a:r>
              <a:rPr lang="zh-CN" altLang="en-US" sz="2800" dirty="0">
                <a:highlight>
                  <a:srgbClr val="00FFFF"/>
                </a:highlight>
                <a:latin typeface="隶书" panose="02010509060101010101" pitchFamily="49" charset="-122"/>
                <a:ea typeface="隶书" panose="02010509060101010101" pitchFamily="49" charset="-122"/>
              </a:rPr>
              <a:t>主题贴近生活：</a:t>
            </a:r>
            <a:endParaRPr lang="en-US" altLang="zh-CN" sz="2800" dirty="0">
              <a:highlight>
                <a:srgbClr val="00FFFF"/>
              </a:highlight>
              <a:latin typeface="隶书" panose="02010509060101010101" pitchFamily="49" charset="-122"/>
              <a:ea typeface="隶书" panose="02010509060101010101" pitchFamily="49" charset="-122"/>
            </a:endParaRPr>
          </a:p>
          <a:p>
            <a:r>
              <a:rPr lang="zh-CN" altLang="en-US" sz="2800" dirty="0">
                <a:latin typeface="隶书" panose="02010509060101010101" pitchFamily="49" charset="-122"/>
                <a:ea typeface="隶书" panose="02010509060101010101" pitchFamily="49" charset="-122"/>
              </a:rPr>
              <a:t>围绕</a:t>
            </a:r>
            <a:r>
              <a:rPr lang="zh-CN" altLang="en-US" sz="2800" dirty="0">
                <a:solidFill>
                  <a:srgbClr val="C00000"/>
                </a:solidFill>
                <a:latin typeface="隶书" panose="02010509060101010101" pitchFamily="49" charset="-122"/>
                <a:ea typeface="隶书" panose="02010509060101010101" pitchFamily="49" charset="-122"/>
              </a:rPr>
              <a:t>成长、记忆、学习</a:t>
            </a:r>
            <a:r>
              <a:rPr lang="zh-CN" altLang="en-US" sz="2800" dirty="0">
                <a:latin typeface="隶书" panose="02010509060101010101" pitchFamily="49" charset="-122"/>
                <a:ea typeface="隶书" panose="02010509060101010101" pitchFamily="49" charset="-122"/>
              </a:rPr>
              <a:t>等常见话题，观点具有普遍性。</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6628" y="124861"/>
            <a:ext cx="2272905" cy="647633"/>
          </a:xfrm>
          <a:solidFill>
            <a:schemeClr val="accent6">
              <a:lumMod val="20000"/>
              <a:lumOff val="80000"/>
            </a:schemeClr>
          </a:solidFill>
        </p:spPr>
        <p:txBody>
          <a:bodyPr>
            <a:normAutofit/>
          </a:bodyPr>
          <a:lstStyle/>
          <a:p>
            <a:r>
              <a:rPr lang="zh-CN" altLang="en-US" sz="3600" b="1" dirty="0">
                <a:solidFill>
                  <a:srgbClr val="0070C0"/>
                </a:solidFill>
              </a:rPr>
              <a:t>实战演练：</a:t>
            </a:r>
            <a:endParaRPr lang="zh-CN" altLang="en-US" sz="3600" b="1" dirty="0">
              <a:solidFill>
                <a:srgbClr val="0070C0"/>
              </a:solidFill>
            </a:endParaRPr>
          </a:p>
        </p:txBody>
      </p:sp>
      <p:sp>
        <p:nvSpPr>
          <p:cNvPr id="6" name="标题 1"/>
          <p:cNvSpPr txBox="1"/>
          <p:nvPr/>
        </p:nvSpPr>
        <p:spPr>
          <a:xfrm>
            <a:off x="5513957" y="1827758"/>
            <a:ext cx="6261982" cy="564392"/>
          </a:xfrm>
          <a:prstGeom prst="rect">
            <a:avLst/>
          </a:prstGeom>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1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文体：短文投稿</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9" name="标题 1"/>
          <p:cNvSpPr txBox="1"/>
          <p:nvPr/>
        </p:nvSpPr>
        <p:spPr>
          <a:xfrm>
            <a:off x="5452967" y="3113995"/>
            <a:ext cx="6423282" cy="647633"/>
          </a:xfrm>
          <a:prstGeom prst="rect">
            <a:avLst/>
          </a:prstGeom>
          <a:solidFill>
            <a:schemeClr val="bg2"/>
          </a:solidFill>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913765"/>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3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主题： </a:t>
            </a:r>
            <a:r>
              <a:rPr lang="en-US" altLang="zh-CN" sz="2200" b="1" dirty="0">
                <a:solidFill>
                  <a:srgbClr val="7030A0"/>
                </a:solidFill>
              </a:rPr>
              <a:t>Growth</a:t>
            </a:r>
            <a:r>
              <a:rPr lang="zh-CN" altLang="en-US" sz="2200" b="1" dirty="0">
                <a:solidFill>
                  <a:srgbClr val="7030A0"/>
                </a:solidFill>
              </a:rPr>
              <a:t>：</a:t>
            </a:r>
            <a:r>
              <a:rPr lang="en-US" altLang="zh-CN" sz="2200" b="1" dirty="0">
                <a:solidFill>
                  <a:srgbClr val="7030A0"/>
                </a:solidFill>
              </a:rPr>
              <a:t>Growth, like a flower, takes time</a:t>
            </a:r>
            <a:endParaRPr lang="en-US" altLang="zh-CN" sz="2200" b="1" dirty="0">
              <a:solidFill>
                <a:srgbClr val="7030A0"/>
              </a:solidFill>
            </a:endParaRPr>
          </a:p>
        </p:txBody>
      </p:sp>
      <p:sp>
        <p:nvSpPr>
          <p:cNvPr id="10" name="标题 1"/>
          <p:cNvSpPr txBox="1"/>
          <p:nvPr/>
        </p:nvSpPr>
        <p:spPr>
          <a:xfrm>
            <a:off x="5513960" y="2451860"/>
            <a:ext cx="5320495" cy="405056"/>
          </a:xfrm>
          <a:prstGeom prst="rect">
            <a:avLst/>
          </a:prstGeom>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2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时态：一般现在时</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11" name="标题 1"/>
          <p:cNvSpPr txBox="1"/>
          <p:nvPr/>
        </p:nvSpPr>
        <p:spPr>
          <a:xfrm>
            <a:off x="5583070" y="4313987"/>
            <a:ext cx="3713217" cy="405056"/>
          </a:xfrm>
          <a:prstGeom prst="rect">
            <a:avLst/>
          </a:prstGeom>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4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要点分层：</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lvl="0" defTabSz="913765">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P1</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lang="zh-CN" altLang="en-US" sz="2200" b="1" dirty="0">
                <a:solidFill>
                  <a:srgbClr val="7030A0"/>
                </a:solidFill>
              </a:rPr>
              <a:t>漫画内容</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lvl="0" defTabSz="913765">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P2</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lang="zh-CN" altLang="en-US" sz="2200" b="1" dirty="0">
                <a:solidFill>
                  <a:srgbClr val="7030A0"/>
                </a:solidFill>
              </a:rPr>
              <a:t>看法</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P3</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：总结</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7" name="标题 1"/>
          <p:cNvSpPr txBox="1"/>
          <p:nvPr/>
        </p:nvSpPr>
        <p:spPr>
          <a:xfrm>
            <a:off x="5452967" y="5542993"/>
            <a:ext cx="4127994" cy="405056"/>
          </a:xfrm>
          <a:prstGeom prst="rect">
            <a:avLst/>
          </a:prstGeom>
        </p:spPr>
        <p:txBody>
          <a:bodyPr vert="horz" lIns="91412" tIns="45706" rIns="91412"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3765"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5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语气：理性，真挚</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4" name="对话气泡: 椭圆形 3"/>
          <p:cNvSpPr/>
          <p:nvPr/>
        </p:nvSpPr>
        <p:spPr>
          <a:xfrm>
            <a:off x="9042986" y="983448"/>
            <a:ext cx="1862625" cy="1615996"/>
          </a:xfrm>
          <a:prstGeom prst="wedgeEllipseCallout">
            <a:avLst>
              <a:gd name="adj1" fmla="val -40902"/>
              <a:gd name="adj2" fmla="val 5019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030A0"/>
                </a:solidFill>
                <a:effectLst/>
                <a:uLnTx/>
                <a:uFillTx/>
                <a:latin typeface="等线" panose="02010600030101010101" charset="-122"/>
                <a:ea typeface="等线" panose="02010600030101010101" charset="-122"/>
                <a:cs typeface="+mn-cs"/>
              </a:rPr>
              <a:t>漫画写作</a:t>
            </a:r>
            <a:endParaRPr kumimoji="0" lang="zh-CN" altLang="en-US" sz="1800" b="1" i="0" u="none" strike="noStrike" kern="1200" cap="none" spc="0" normalizeH="0" baseline="0" noProof="0" dirty="0">
              <a:ln>
                <a:noFill/>
              </a:ln>
              <a:solidFill>
                <a:srgbClr val="7030A0"/>
              </a:solidFill>
              <a:effectLst/>
              <a:uLnTx/>
              <a:uFillTx/>
              <a:latin typeface="等线" panose="02010600030101010101" charset="-122"/>
              <a:ea typeface="等线" panose="02010600030101010101" charset="-122"/>
              <a:cs typeface="+mn-cs"/>
            </a:endParaRPr>
          </a:p>
        </p:txBody>
      </p:sp>
      <p:sp>
        <p:nvSpPr>
          <p:cNvPr id="13" name="TextBox 10"/>
          <p:cNvSpPr txBox="1"/>
          <p:nvPr/>
        </p:nvSpPr>
        <p:spPr>
          <a:xfrm>
            <a:off x="5328910" y="401730"/>
            <a:ext cx="4645388" cy="475879"/>
          </a:xfrm>
          <a:prstGeom prst="rect">
            <a:avLst/>
          </a:prstGeom>
          <a:solidFill>
            <a:schemeClr val="accent2">
              <a:lumMod val="60000"/>
              <a:lumOff val="40000"/>
            </a:schemeClr>
          </a:solidFill>
        </p:spPr>
        <p:txBody>
          <a:bodyPr wrap="square" lIns="65004" tIns="32502" rIns="65004" bIns="32502">
            <a:spAutoFit/>
          </a:bodyPr>
          <a:lstStyle/>
          <a:p>
            <a:pPr lvl="0" defTabSz="1218565"/>
            <a:r>
              <a:rPr lang="ja-JP" altLang="en-US" sz="2665" b="1" cap="all">
                <a:solidFill>
                  <a:srgbClr val="002060"/>
                </a:solidFill>
                <a:latin typeface="微软雅黑" panose="020B0503020204020204" charset="-122"/>
                <a:ea typeface="微软雅黑" panose="020B0503020204020204" charset="-122"/>
                <a:cs typeface="Arial" panose="020B0604020202020204" pitchFamily="34" charset="0"/>
              </a:rPr>
              <a:t>抓漫画核心・拓观点深度</a:t>
            </a:r>
            <a:endParaRPr lang="ja-JP" altLang="en-US" sz="2665" b="1" cap="all" dirty="0">
              <a:solidFill>
                <a:srgbClr val="002060"/>
              </a:solidFill>
              <a:latin typeface="微软雅黑" panose="020B0503020204020204" charset="-122"/>
              <a:ea typeface="微软雅黑" panose="020B0503020204020204" charset="-122"/>
              <a:cs typeface="Arial" panose="020B0604020202020204" pitchFamily="34" charset="0"/>
            </a:endParaRPr>
          </a:p>
        </p:txBody>
      </p:sp>
      <p:sp>
        <p:nvSpPr>
          <p:cNvPr id="25" name="矩形 24"/>
          <p:cNvSpPr/>
          <p:nvPr/>
        </p:nvSpPr>
        <p:spPr>
          <a:xfrm>
            <a:off x="732675" y="267857"/>
            <a:ext cx="386899" cy="386899"/>
          </a:xfrm>
          <a:prstGeom prst="rect">
            <a:avLst/>
          </a:prstGeom>
          <a:solidFill>
            <a:srgbClr val="0170C1"/>
          </a:solidFill>
          <a:ln w="9525" cap="flat" cmpd="sng" algn="ctr">
            <a:noFill/>
            <a:prstDash val="solid"/>
            <a:miter lim="800000"/>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gradFill>
                <a:gsLst>
                  <a:gs pos="0">
                    <a:srgbClr val="66CCFF"/>
                  </a:gs>
                  <a:gs pos="52000">
                    <a:prstClr val="white"/>
                  </a:gs>
                  <a:gs pos="100000">
                    <a:srgbClr val="0070C0"/>
                  </a:gs>
                </a:gsLst>
                <a:lin ang="0" scaled="1"/>
              </a:gradFill>
              <a:effectLst/>
              <a:uLnTx/>
              <a:uFillTx/>
              <a:latin typeface="Calibri" panose="020F0502020204030204"/>
              <a:ea typeface="宋体" panose="02010600030101010101" pitchFamily="2" charset="-122"/>
              <a:cs typeface="+mn-cs"/>
            </a:endParaRPr>
          </a:p>
        </p:txBody>
      </p:sp>
      <p:sp>
        <p:nvSpPr>
          <p:cNvPr id="26" name="矩形 25"/>
          <p:cNvSpPr/>
          <p:nvPr/>
        </p:nvSpPr>
        <p:spPr>
          <a:xfrm>
            <a:off x="481788" y="72032"/>
            <a:ext cx="479905" cy="479905"/>
          </a:xfrm>
          <a:prstGeom prst="rect">
            <a:avLst/>
          </a:prstGeom>
          <a:noFill/>
          <a:ln w="9525" cap="flat" cmpd="sng" algn="ctr">
            <a:solidFill>
              <a:srgbClr val="0170C1"/>
            </a:solidFill>
            <a:prstDash val="solid"/>
            <a:miter lim="800000"/>
          </a:ln>
          <a:effectLst/>
        </p:spPr>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5" name="内容占位符 14"/>
          <p:cNvPicPr>
            <a:picLocks noGrp="1" noChangeAspect="1"/>
          </p:cNvPicPr>
          <p:nvPr>
            <p:ph idx="1"/>
          </p:nvPr>
        </p:nvPicPr>
        <p:blipFill>
          <a:blip r:embed="rId1"/>
          <a:srcRect r="6332"/>
          <a:stretch>
            <a:fillRect/>
          </a:stretch>
        </p:blipFill>
        <p:spPr>
          <a:xfrm>
            <a:off x="39490" y="3989899"/>
            <a:ext cx="5350736" cy="1707028"/>
          </a:xfrm>
          <a:prstGeom prst="rect">
            <a:avLst/>
          </a:prstGeom>
        </p:spPr>
      </p:pic>
      <p:sp>
        <p:nvSpPr>
          <p:cNvPr id="14" name="文本框 13"/>
          <p:cNvSpPr txBox="1"/>
          <p:nvPr/>
        </p:nvSpPr>
        <p:spPr>
          <a:xfrm>
            <a:off x="602677" y="1100565"/>
            <a:ext cx="4489142" cy="2677656"/>
          </a:xfrm>
          <a:prstGeom prst="rect">
            <a:avLst/>
          </a:prstGeom>
          <a:solidFill>
            <a:schemeClr val="bg2"/>
          </a:solidFill>
        </p:spPr>
        <p:txBody>
          <a:bodyPr wrap="square">
            <a:spAutoFit/>
          </a:bodyPr>
          <a:lstStyle/>
          <a:p>
            <a:pPr algn="l" fontAlgn="ctr">
              <a:lnSpc>
                <a:spcPct val="120000"/>
              </a:lnSpc>
              <a:buNone/>
            </a:pPr>
            <a:r>
              <a:rPr lang="en-US" altLang="zh-CN"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2025</a:t>
            </a:r>
            <a:r>
              <a:rPr lang="zh-CN" altLang="en-US"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年</a:t>
            </a:r>
            <a:r>
              <a:rPr lang="en-US" altLang="zh-CN"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10</a:t>
            </a:r>
            <a:r>
              <a:rPr lang="zh-CN" altLang="en-US"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rPr>
              <a:t>月大湾区模拟考</a:t>
            </a:r>
            <a:endParaRPr lang="en-US" altLang="zh-CN" sz="2000" b="1" kern="100" dirty="0">
              <a:solidFill>
                <a:schemeClr val="accent4">
                  <a:lumMod val="50000"/>
                </a:schemeClr>
              </a:solidFill>
              <a:effectLst/>
              <a:highlight>
                <a:srgbClr val="00FFFF"/>
              </a:highligh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你校英文报正在举办征文比赛，请你根据以下漫画，以</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“Growth”</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为题，写一篇短文投稿，内容包括：</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）漫画内容：</a:t>
            </a:r>
            <a:r>
              <a:rPr lang="en-US"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）你的看法。</a:t>
            </a:r>
            <a:endParaRPr lang="en-US" altLang="zh-CN" sz="20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algn="ctr" fontAlgn="ctr">
              <a:lnSpc>
                <a:spcPct val="120000"/>
              </a:lnSpc>
              <a:buNone/>
            </a:pPr>
            <a:r>
              <a:rPr lang="en-US" altLang="zh-CN" sz="2000" kern="100" dirty="0">
                <a:effectLst/>
                <a:latin typeface="Times New Roman" panose="02020603050405020304" pitchFamily="18" charset="0"/>
                <a:ea typeface="宋体" panose="02010600030101010101" pitchFamily="2" charset="-122"/>
                <a:cs typeface="宋体" panose="02010600030101010101" pitchFamily="2" charset="-122"/>
              </a:rPr>
              <a:t>Growth</a:t>
            </a:r>
            <a:endParaRPr lang="en-US"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20000"/>
              </a:lnSpc>
              <a:buNone/>
            </a:pPr>
            <a:r>
              <a:rPr lang="en-US" altLang="zh-CN" sz="2000" kern="100" dirty="0">
                <a:effectLst/>
                <a:latin typeface="Times New Roman" panose="02020603050405020304" pitchFamily="18" charset="0"/>
                <a:ea typeface="宋体" panose="02010600030101010101" pitchFamily="2" charset="-122"/>
                <a:cs typeface="宋体" panose="02010600030101010101" pitchFamily="2" charset="-122"/>
              </a:rPr>
              <a:t>Growth, like a flower, takes time.</a:t>
            </a:r>
            <a:endParaRPr lang="zh-CN" altLang="zh-CN" sz="20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16" name="图片 15"/>
          <p:cNvPicPr>
            <a:picLocks noChangeAspect="1"/>
          </p:cNvPicPr>
          <p:nvPr/>
        </p:nvPicPr>
        <p:blipFill>
          <a:blip r:embed="rId2"/>
          <a:stretch>
            <a:fillRect/>
          </a:stretch>
        </p:blipFill>
        <p:spPr>
          <a:xfrm>
            <a:off x="10184335" y="4440469"/>
            <a:ext cx="1636487" cy="2123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300" fill="hold"/>
                                        <p:tgtEl>
                                          <p:spTgt spid="25"/>
                                        </p:tgtEl>
                                        <p:attrNameLst>
                                          <p:attrName>ppt_w</p:attrName>
                                        </p:attrNameLst>
                                      </p:cBhvr>
                                      <p:tavLst>
                                        <p:tav tm="0">
                                          <p:val>
                                            <p:fltVal val="0"/>
                                          </p:val>
                                        </p:tav>
                                        <p:tav tm="100000">
                                          <p:val>
                                            <p:strVal val="#ppt_w"/>
                                          </p:val>
                                        </p:tav>
                                      </p:tavLst>
                                    </p:anim>
                                    <p:anim calcmode="lin" valueType="num">
                                      <p:cBhvr>
                                        <p:cTn id="38" dur="300" fill="hold"/>
                                        <p:tgtEl>
                                          <p:spTgt spid="25"/>
                                        </p:tgtEl>
                                        <p:attrNameLst>
                                          <p:attrName>ppt_h</p:attrName>
                                        </p:attrNameLst>
                                      </p:cBhvr>
                                      <p:tavLst>
                                        <p:tav tm="0">
                                          <p:val>
                                            <p:fltVal val="0"/>
                                          </p:val>
                                        </p:tav>
                                        <p:tav tm="100000">
                                          <p:val>
                                            <p:strVal val="#ppt_h"/>
                                          </p:val>
                                        </p:tav>
                                      </p:tavLst>
                                    </p:anim>
                                    <p:anim calcmode="lin" valueType="num">
                                      <p:cBhvr>
                                        <p:cTn id="39" dur="300" fill="hold"/>
                                        <p:tgtEl>
                                          <p:spTgt spid="25"/>
                                        </p:tgtEl>
                                        <p:attrNameLst>
                                          <p:attrName>style.rotation</p:attrName>
                                        </p:attrNameLst>
                                      </p:cBhvr>
                                      <p:tavLst>
                                        <p:tav tm="0">
                                          <p:val>
                                            <p:fltVal val="90"/>
                                          </p:val>
                                        </p:tav>
                                        <p:tav tm="100000">
                                          <p:val>
                                            <p:fltVal val="0"/>
                                          </p:val>
                                        </p:tav>
                                      </p:tavLst>
                                    </p:anim>
                                    <p:animEffect transition="in" filter="fade">
                                      <p:cBhvr>
                                        <p:cTn id="40" dur="300"/>
                                        <p:tgtEl>
                                          <p:spTgt spid="2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300" fill="hold"/>
                                        <p:tgtEl>
                                          <p:spTgt spid="26"/>
                                        </p:tgtEl>
                                        <p:attrNameLst>
                                          <p:attrName>ppt_w</p:attrName>
                                        </p:attrNameLst>
                                      </p:cBhvr>
                                      <p:tavLst>
                                        <p:tav tm="0">
                                          <p:val>
                                            <p:fltVal val="0"/>
                                          </p:val>
                                        </p:tav>
                                        <p:tav tm="100000">
                                          <p:val>
                                            <p:strVal val="#ppt_w"/>
                                          </p:val>
                                        </p:tav>
                                      </p:tavLst>
                                    </p:anim>
                                    <p:anim calcmode="lin" valueType="num">
                                      <p:cBhvr>
                                        <p:cTn id="44" dur="300" fill="hold"/>
                                        <p:tgtEl>
                                          <p:spTgt spid="26"/>
                                        </p:tgtEl>
                                        <p:attrNameLst>
                                          <p:attrName>ppt_h</p:attrName>
                                        </p:attrNameLst>
                                      </p:cBhvr>
                                      <p:tavLst>
                                        <p:tav tm="0">
                                          <p:val>
                                            <p:fltVal val="0"/>
                                          </p:val>
                                        </p:tav>
                                        <p:tav tm="100000">
                                          <p:val>
                                            <p:strVal val="#ppt_h"/>
                                          </p:val>
                                        </p:tav>
                                      </p:tavLst>
                                    </p:anim>
                                    <p:anim calcmode="lin" valueType="num">
                                      <p:cBhvr>
                                        <p:cTn id="45" dur="300" fill="hold"/>
                                        <p:tgtEl>
                                          <p:spTgt spid="26"/>
                                        </p:tgtEl>
                                        <p:attrNameLst>
                                          <p:attrName>style.rotation</p:attrName>
                                        </p:attrNameLst>
                                      </p:cBhvr>
                                      <p:tavLst>
                                        <p:tav tm="0">
                                          <p:val>
                                            <p:fltVal val="90"/>
                                          </p:val>
                                        </p:tav>
                                        <p:tav tm="100000">
                                          <p:val>
                                            <p:fltVal val="0"/>
                                          </p:val>
                                        </p:tav>
                                      </p:tavLst>
                                    </p:anim>
                                    <p:animEffect transition="in" filter="fade">
                                      <p:cBhvr>
                                        <p:cTn id="46"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11" grpId="0"/>
      <p:bldP spid="7" grpId="0"/>
      <p:bldP spid="4" grpId="0" animBg="1"/>
      <p:bldP spid="13" grpId="0" animBg="1"/>
      <p:bldP spid="25" grpId="0" bldLvl="0" animBg="1"/>
      <p:bldP spid="2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10275" y="892632"/>
          <a:ext cx="11394410" cy="5792236"/>
        </p:xfrm>
        <a:graphic>
          <a:graphicData uri="http://schemas.openxmlformats.org/drawingml/2006/table">
            <a:tbl>
              <a:tblPr/>
              <a:tblGrid>
                <a:gridCol w="2374762"/>
                <a:gridCol w="9019648"/>
              </a:tblGrid>
              <a:tr h="386730">
                <a:tc>
                  <a:txBody>
                    <a:bodyPr/>
                    <a:lstStyle/>
                    <a:p>
                      <a:pPr>
                        <a:lnSpc>
                          <a:spcPts val="2100"/>
                        </a:lnSpc>
                        <a:buNone/>
                      </a:pPr>
                      <a:r>
                        <a:rPr lang="en-US" altLang="zh-CN" sz="2400" b="1" dirty="0">
                          <a:solidFill>
                            <a:srgbClr val="000000"/>
                          </a:solidFill>
                          <a:effectLst/>
                        </a:rPr>
                        <a:t>Thinking Method</a:t>
                      </a:r>
                      <a:endParaRPr lang="en-US" altLang="zh-CN" sz="2400" b="1" dirty="0">
                        <a:solidFill>
                          <a:srgbClr val="000000"/>
                        </a:solidFill>
                        <a:effectLs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en-US" altLang="zh-CN" sz="2400" b="1" dirty="0">
                          <a:solidFill>
                            <a:srgbClr val="000000"/>
                          </a:solidFill>
                          <a:effectLst/>
                        </a:rPr>
                        <a:t>Thinking Points</a:t>
                      </a:r>
                      <a:endParaRPr lang="en-US" altLang="zh-CN" sz="2400" b="1" dirty="0">
                        <a:solidFill>
                          <a:srgbClr val="000000"/>
                        </a:solidFill>
                        <a:effectLs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15076">
                <a:tc>
                  <a:txBody>
                    <a:bodyPr/>
                    <a:lstStyle/>
                    <a:p>
                      <a:pPr>
                        <a:lnSpc>
                          <a:spcPts val="2100"/>
                        </a:lnSpc>
                        <a:buNone/>
                      </a:pPr>
                      <a:endParaRPr lang="en-US" altLang="zh-CN" sz="2400" b="0" dirty="0">
                        <a:effectLst/>
                        <a:highlight>
                          <a:srgbClr val="00FF00"/>
                        </a:highlight>
                      </a:endParaRPr>
                    </a:p>
                    <a:p>
                      <a:pPr>
                        <a:lnSpc>
                          <a:spcPts val="2100"/>
                        </a:lnSpc>
                        <a:buNone/>
                      </a:pPr>
                      <a:r>
                        <a:rPr lang="en-US" altLang="zh-CN" sz="2400" b="0" dirty="0">
                          <a:effectLst/>
                        </a:rPr>
                        <a:t>Observe Cartoon </a:t>
                      </a:r>
                      <a:r>
                        <a:rPr lang="en-US" altLang="zh-CN" sz="2400" b="0" dirty="0">
                          <a:effectLst/>
                          <a:highlight>
                            <a:srgbClr val="FFFF00"/>
                          </a:highlight>
                        </a:rPr>
                        <a:t>Elements</a:t>
                      </a:r>
                      <a:endParaRPr lang="zh-CN" altLang="en-US" sz="2400" b="0" dirty="0">
                        <a:effectLst/>
                        <a:highlight>
                          <a:srgbClr val="FFFF00"/>
                        </a:highligh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altLang="zh-CN" sz="2400" b="0" dirty="0">
                          <a:effectLst/>
                        </a:rPr>
                        <a:t>Pay attention to </a:t>
                      </a:r>
                      <a:r>
                        <a:rPr lang="en-US" altLang="zh-CN" sz="2400" b="1" dirty="0">
                          <a:solidFill>
                            <a:srgbClr val="C00000"/>
                          </a:solidFill>
                          <a:effectLst/>
                        </a:rPr>
                        <a:t>characters' expressions </a:t>
                      </a:r>
                      <a:r>
                        <a:rPr lang="en-US" altLang="zh-CN" sz="2400" b="0" dirty="0">
                          <a:effectLst/>
                        </a:rPr>
                        <a:t>(disappointment → joy), </a:t>
                      </a:r>
                      <a:r>
                        <a:rPr lang="en-US" altLang="zh-CN" sz="2400" b="1" dirty="0">
                          <a:solidFill>
                            <a:srgbClr val="C00000"/>
                          </a:solidFill>
                          <a:effectLst/>
                        </a:rPr>
                        <a:t>dialogue text </a:t>
                      </a:r>
                      <a:r>
                        <a:rPr lang="en-US" altLang="zh-CN" sz="2400" b="0" dirty="0">
                          <a:effectLst/>
                        </a:rPr>
                        <a:t>("Nothing yet..." "It grew!"), and </a:t>
                      </a:r>
                      <a:r>
                        <a:rPr lang="en-US" altLang="zh-CN" sz="2400" b="1" dirty="0">
                          <a:solidFill>
                            <a:srgbClr val="C00000"/>
                          </a:solidFill>
                          <a:effectLst/>
                        </a:rPr>
                        <a:t>scene changes </a:t>
                      </a:r>
                      <a:r>
                        <a:rPr lang="en-US" altLang="zh-CN" sz="2400" b="0" dirty="0">
                          <a:effectLst/>
                        </a:rPr>
                        <a:t>(seed → flower) to extract core visual and textual information.</a:t>
                      </a:r>
                      <a:endParaRPr lang="en-US" altLang="zh-CN" sz="2400" b="0" dirty="0">
                        <a:effectLs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15076">
                <a:tc>
                  <a:txBody>
                    <a:bodyPr/>
                    <a:lstStyle/>
                    <a:p>
                      <a:pPr>
                        <a:lnSpc>
                          <a:spcPts val="2100"/>
                        </a:lnSpc>
                        <a:buNone/>
                      </a:pPr>
                      <a:r>
                        <a:rPr lang="en-US" altLang="zh-CN" sz="2400" b="0" dirty="0">
                          <a:effectLst/>
                        </a:rPr>
                        <a:t>Sort Out Picture Logic</a:t>
                      </a:r>
                      <a:endParaRPr lang="en-US" altLang="zh-CN" sz="2400" b="0" dirty="0">
                        <a:effectLs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lnSpc>
                          <a:spcPct val="100000"/>
                        </a:lnSpc>
                        <a:buNone/>
                      </a:pPr>
                      <a:r>
                        <a:rPr lang="en-US" altLang="zh-CN" sz="2400" b="0" kern="1200" dirty="0">
                          <a:solidFill>
                            <a:schemeClr val="tx1"/>
                          </a:solidFill>
                          <a:effectLst/>
                          <a:latin typeface="+mn-lt"/>
                          <a:ea typeface="+mn-ea"/>
                          <a:cs typeface="+mn-cs"/>
                        </a:rPr>
                        <a:t>Clarify </a:t>
                      </a:r>
                      <a:r>
                        <a:rPr lang="en-US" altLang="zh-CN" sz="2400" b="1" kern="1200" dirty="0">
                          <a:solidFill>
                            <a:srgbClr val="C00000"/>
                          </a:solidFill>
                          <a:effectLst/>
                          <a:latin typeface="+mn-lt"/>
                          <a:ea typeface="+mn-ea"/>
                          <a:cs typeface="+mn-cs"/>
                        </a:rPr>
                        <a:t>the time sequence of </a:t>
                      </a:r>
                      <a:r>
                        <a:rPr lang="en-US" altLang="zh-CN" sz="2400" b="0" kern="1200" dirty="0">
                          <a:solidFill>
                            <a:schemeClr val="tx1"/>
                          </a:solidFill>
                          <a:effectLst/>
                          <a:latin typeface="+mn-lt"/>
                          <a:ea typeface="+mn-ea"/>
                          <a:cs typeface="+mn-cs"/>
                        </a:rPr>
                        <a:t>the two pictures (first planting a seed with no change, then the seed grows into a flower) and </a:t>
                      </a:r>
                      <a:r>
                        <a:rPr lang="en-US" altLang="zh-CN" sz="2400" b="1" kern="1200" dirty="0">
                          <a:solidFill>
                            <a:srgbClr val="C00000"/>
                          </a:solidFill>
                          <a:effectLst/>
                          <a:latin typeface="+mn-lt"/>
                          <a:ea typeface="+mn-ea"/>
                          <a:cs typeface="+mn-cs"/>
                        </a:rPr>
                        <a:t>the emotional transition</a:t>
                      </a:r>
                      <a:r>
                        <a:rPr lang="en-US" altLang="zh-CN" sz="2400" b="0" kern="1200" dirty="0">
                          <a:solidFill>
                            <a:schemeClr val="tx1"/>
                          </a:solidFill>
                          <a:effectLst/>
                          <a:latin typeface="+mn-lt"/>
                          <a:ea typeface="+mn-ea"/>
                          <a:cs typeface="+mn-cs"/>
                        </a:rPr>
                        <a:t> (from disappointment to joy) to define the narrative logic of the cartoon.</a:t>
                      </a:r>
                      <a:endParaRPr lang="en-US" altLang="zh-CN" sz="2400" b="0" kern="1200" dirty="0">
                        <a:solidFill>
                          <a:schemeClr val="tx1"/>
                        </a:solidFill>
                        <a:effectLst/>
                        <a:latin typeface="+mn-lt"/>
                        <a:ea typeface="+mn-ea"/>
                        <a:cs typeface="+mn-cs"/>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84381">
                <a:tc>
                  <a:txBody>
                    <a:bodyPr/>
                    <a:lstStyle/>
                    <a:p>
                      <a:pPr>
                        <a:lnSpc>
                          <a:spcPts val="2100"/>
                        </a:lnSpc>
                        <a:buNone/>
                      </a:pPr>
                      <a:r>
                        <a:rPr lang="en-US" altLang="zh-CN" sz="2400" b="0" dirty="0">
                          <a:effectLst/>
                        </a:rPr>
                        <a:t>Extract Core Words and Sentences</a:t>
                      </a:r>
                      <a:endParaRPr lang="en-US" altLang="zh-CN" sz="2400" b="0" dirty="0">
                        <a:effectLst/>
                      </a:endParaRPr>
                    </a:p>
                    <a:p>
                      <a:pPr>
                        <a:lnSpc>
                          <a:spcPts val="2100"/>
                        </a:lnSpc>
                        <a:buNone/>
                      </a:pPr>
                      <a:r>
                        <a:rPr lang="zh-CN" altLang="en-US" sz="2400" b="0" dirty="0">
                          <a:effectLst/>
                        </a:rPr>
                        <a:t>提取</a:t>
                      </a:r>
                      <a:r>
                        <a:rPr lang="zh-CN" altLang="en-US" sz="2400" b="0" dirty="0">
                          <a:effectLst/>
                          <a:highlight>
                            <a:srgbClr val="00FF00"/>
                          </a:highlight>
                        </a:rPr>
                        <a:t>核心词句</a:t>
                      </a:r>
                      <a:endParaRPr lang="zh-CN" altLang="en-US" sz="2400" b="0" dirty="0">
                        <a:effectLst/>
                        <a:highlight>
                          <a:srgbClr val="00FF00"/>
                        </a:highlight>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lnSpc>
                          <a:spcPct val="100000"/>
                        </a:lnSpc>
                        <a:buNone/>
                      </a:pPr>
                      <a:r>
                        <a:rPr lang="en-US" altLang="zh-CN" sz="2400" b="0" kern="1200" dirty="0">
                          <a:solidFill>
                            <a:schemeClr val="tx1"/>
                          </a:solidFill>
                          <a:effectLst/>
                          <a:latin typeface="+mn-lt"/>
                          <a:ea typeface="+mn-ea"/>
                          <a:cs typeface="+mn-cs"/>
                        </a:rPr>
                        <a:t>Mark the </a:t>
                      </a:r>
                      <a:r>
                        <a:rPr lang="en-US" altLang="zh-CN" sz="2400" b="1" kern="1200" dirty="0">
                          <a:solidFill>
                            <a:srgbClr val="C00000"/>
                          </a:solidFill>
                          <a:effectLst/>
                          <a:latin typeface="+mn-lt"/>
                          <a:ea typeface="+mn-ea"/>
                          <a:cs typeface="+mn-cs"/>
                        </a:rPr>
                        <a:t>key expressions </a:t>
                      </a:r>
                      <a:r>
                        <a:rPr lang="en-US" altLang="zh-CN" sz="2400" b="0" kern="1200" dirty="0">
                          <a:solidFill>
                            <a:schemeClr val="tx1"/>
                          </a:solidFill>
                          <a:effectLst/>
                          <a:latin typeface="+mn-lt"/>
                          <a:ea typeface="+mn-ea"/>
                          <a:cs typeface="+mn-cs"/>
                        </a:rPr>
                        <a:t>in the cartoon such as "Nothing yet...", "It grew!", and </a:t>
                      </a:r>
                      <a:r>
                        <a:rPr lang="en-US" altLang="zh-CN" sz="2400" b="1" kern="1200" dirty="0">
                          <a:solidFill>
                            <a:srgbClr val="C00000"/>
                          </a:solidFill>
                          <a:effectLst/>
                          <a:latin typeface="+mn-lt"/>
                          <a:ea typeface="+mn-ea"/>
                          <a:cs typeface="+mn-cs"/>
                        </a:rPr>
                        <a:t>vocabulary describing growth </a:t>
                      </a:r>
                      <a:r>
                        <a:rPr lang="en-US" altLang="zh-CN" sz="2400" b="0" kern="1200" dirty="0">
                          <a:solidFill>
                            <a:schemeClr val="tx1"/>
                          </a:solidFill>
                          <a:effectLst/>
                          <a:latin typeface="+mn-lt"/>
                          <a:ea typeface="+mn-ea"/>
                          <a:cs typeface="+mn-cs"/>
                        </a:rPr>
                        <a:t>like "grow", "development", etc., to prepare for subsequent viewpoint refinement.</a:t>
                      </a:r>
                      <a:endParaRPr lang="en-US" altLang="zh-CN" sz="2400" b="0" kern="1200" dirty="0">
                        <a:solidFill>
                          <a:schemeClr val="tx1"/>
                        </a:solidFill>
                        <a:effectLst/>
                        <a:latin typeface="+mn-lt"/>
                        <a:ea typeface="+mn-ea"/>
                        <a:cs typeface="+mn-cs"/>
                      </a:endParaRPr>
                    </a:p>
                  </a:txBody>
                  <a:tcPr marL="56593" marR="56593" marT="37728" marB="37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8" name="文本框 7"/>
          <p:cNvSpPr txBox="1"/>
          <p:nvPr/>
        </p:nvSpPr>
        <p:spPr>
          <a:xfrm>
            <a:off x="487315" y="163026"/>
            <a:ext cx="2929365" cy="461665"/>
          </a:xfrm>
          <a:prstGeom prst="rect">
            <a:avLst/>
          </a:prstGeom>
          <a:solidFill>
            <a:schemeClr val="accent2">
              <a:lumMod val="40000"/>
              <a:lumOff val="60000"/>
            </a:schemeClr>
          </a:solidFill>
        </p:spPr>
        <p:txBody>
          <a:bodyPr wrap="square">
            <a:spAutoFit/>
          </a:bodyPr>
          <a:lstStyle/>
          <a:p>
            <a:r>
              <a:rPr lang="en-US" altLang="zh-CN" sz="2400" b="1" dirty="0">
                <a:solidFill>
                  <a:srgbClr val="002060"/>
                </a:solidFill>
              </a:rPr>
              <a:t>P1 </a:t>
            </a:r>
            <a:r>
              <a:rPr lang="zh-CN" altLang="en-US" sz="2400" b="1" dirty="0">
                <a:solidFill>
                  <a:srgbClr val="002060"/>
                </a:solidFill>
              </a:rPr>
              <a:t>：漫画内容</a:t>
            </a:r>
            <a:endParaRPr lang="zh-CN" altLang="en-US" sz="2400" b="1" dirty="0">
              <a:solidFill>
                <a:srgbClr val="002060"/>
              </a:solidFill>
            </a:endParaRPr>
          </a:p>
        </p:txBody>
      </p:sp>
      <p:sp>
        <p:nvSpPr>
          <p:cNvPr id="10" name="文本框 9"/>
          <p:cNvSpPr txBox="1"/>
          <p:nvPr/>
        </p:nvSpPr>
        <p:spPr>
          <a:xfrm>
            <a:off x="4680140" y="112330"/>
            <a:ext cx="6096912" cy="646331"/>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抓核心（拆解漫画）</a:t>
            </a:r>
            <a:endParaRPr kumimoji="0" lang="en-US" altLang="zh-CN"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6381" y="2844177"/>
            <a:ext cx="11587648" cy="2973202"/>
          </a:xfrm>
          <a:solidFill>
            <a:schemeClr val="accent3">
              <a:lumMod val="20000"/>
              <a:lumOff val="80000"/>
            </a:schemeClr>
          </a:solidFill>
        </p:spPr>
        <p:txBody>
          <a:bodyPr/>
          <a:lstStyle/>
          <a:p>
            <a:r>
              <a:rPr lang="en-US" altLang="zh-CN" dirty="0">
                <a:latin typeface="Times New Roman" panose="02020603050405020304" pitchFamily="18" charset="0"/>
                <a:cs typeface="Times New Roman" panose="02020603050405020304" pitchFamily="18" charset="0"/>
              </a:rPr>
              <a:t>1 ______</a:t>
            </a:r>
            <a:r>
              <a:rPr lang="zh-CN" altLang="en-US" dirty="0">
                <a:latin typeface="Times New Roman" panose="02020603050405020304" pitchFamily="18" charset="0"/>
                <a:cs typeface="Times New Roman" panose="02020603050405020304" pitchFamily="18" charset="0"/>
              </a:rPr>
              <a:t>（如图所示）</a:t>
            </a:r>
            <a:r>
              <a:rPr lang="en-US" altLang="zh-CN" dirty="0">
                <a:latin typeface="Times New Roman" panose="02020603050405020304" pitchFamily="18" charset="0"/>
                <a:cs typeface="Times New Roman" panose="02020603050405020304" pitchFamily="18" charset="0"/>
              </a:rPr>
              <a:t>, there are two scenes in the cartoon, which ______</a:t>
            </a:r>
            <a:r>
              <a:rPr lang="zh-CN" altLang="en-US" dirty="0">
                <a:latin typeface="Times New Roman" panose="02020603050405020304" pitchFamily="18" charset="0"/>
                <a:cs typeface="Times New Roman" panose="02020603050405020304" pitchFamily="18" charset="0"/>
              </a:rPr>
              <a:t>（分别呈现了种子不同的生长阶段）</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2 In the first scene, a person looks at a newly planted seed, ______</a:t>
            </a:r>
            <a:r>
              <a:rPr lang="zh-CN" altLang="en-US" dirty="0">
                <a:latin typeface="Times New Roman" panose="02020603050405020304" pitchFamily="18" charset="0"/>
                <a:cs typeface="Times New Roman" panose="02020603050405020304" pitchFamily="18" charset="0"/>
              </a:rPr>
              <a:t>（脸上带着失望）</a:t>
            </a:r>
            <a:r>
              <a:rPr lang="en-US" altLang="zh-CN" dirty="0">
                <a:latin typeface="Times New Roman" panose="02020603050405020304" pitchFamily="18" charset="0"/>
                <a:cs typeface="Times New Roman" panose="02020603050405020304" pitchFamily="18" charset="0"/>
              </a:rPr>
              <a:t>, and says "Nothing yet..." softly.</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3 In the second scene, the seed has grown into a bright flower, and the person ______</a:t>
            </a:r>
            <a:r>
              <a:rPr lang="zh-CN" altLang="en-US" dirty="0">
                <a:latin typeface="Times New Roman" panose="02020603050405020304" pitchFamily="18" charset="0"/>
                <a:cs typeface="Times New Roman" panose="02020603050405020304" pitchFamily="18" charset="0"/>
              </a:rPr>
              <a:t>（欣喜地张开嘴）</a:t>
            </a:r>
            <a:r>
              <a:rPr lang="en-US" altLang="zh-CN" dirty="0">
                <a:latin typeface="Times New Roman" panose="02020603050405020304" pitchFamily="18" charset="0"/>
                <a:cs typeface="Times New Roman" panose="02020603050405020304" pitchFamily="18" charset="0"/>
              </a:rPr>
              <a:t>and exclaims "It grew!".</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354534" y="420029"/>
            <a:ext cx="11308173" cy="1938992"/>
          </a:xfrm>
          <a:prstGeom prst="rect">
            <a:avLst/>
          </a:prstGeom>
          <a:solidFill>
            <a:schemeClr val="accent2">
              <a:lumMod val="20000"/>
              <a:lumOff val="80000"/>
            </a:schemeClr>
          </a:solidFill>
        </p:spPr>
        <p:txBody>
          <a:bodyPr wrap="square">
            <a:spAutoFit/>
          </a:bodyPr>
          <a:lstStyle/>
          <a:p>
            <a:r>
              <a:rPr lang="zh-CN" altLang="en-US" sz="2400" dirty="0">
                <a:highlight>
                  <a:srgbClr val="00FF00"/>
                </a:highlight>
              </a:rPr>
              <a:t>描述漫画的常用句型</a:t>
            </a:r>
            <a:endParaRPr lang="zh-CN" altLang="en-US" sz="2400" dirty="0">
              <a:highlight>
                <a:srgbClr val="00FF00"/>
              </a:highlight>
            </a:endParaRPr>
          </a:p>
          <a:p>
            <a:r>
              <a:rPr lang="en-US" altLang="zh-CN" sz="2400" dirty="0">
                <a:latin typeface="Times New Roman" panose="02020603050405020304" pitchFamily="18" charset="0"/>
                <a:cs typeface="Times New Roman" panose="02020603050405020304" pitchFamily="18" charset="0"/>
              </a:rPr>
              <a:t>As is shown in the cartoon...</a:t>
            </a:r>
            <a:r>
              <a:rPr lang="zh-CN" altLang="en-US" sz="2400" dirty="0">
                <a:latin typeface="Times New Roman" panose="02020603050405020304" pitchFamily="18" charset="0"/>
                <a:cs typeface="Times New Roman" panose="02020603050405020304" pitchFamily="18" charset="0"/>
              </a:rPr>
              <a:t>（如图所示</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 cartoon presents a scene where...</a:t>
            </a:r>
            <a:r>
              <a:rPr lang="zh-CN" altLang="en-US" sz="2400" dirty="0">
                <a:latin typeface="Times New Roman" panose="02020603050405020304" pitchFamily="18" charset="0"/>
                <a:cs typeface="Times New Roman" panose="02020603050405020304" pitchFamily="18" charset="0"/>
              </a:rPr>
              <a:t>（这幅漫画呈现了一个</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的场景）</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There are some words in the cartoon: “...”</a:t>
            </a:r>
            <a:r>
              <a:rPr lang="zh-CN" altLang="en-US" sz="2400" dirty="0">
                <a:latin typeface="Times New Roman" panose="02020603050405020304" pitchFamily="18" charset="0"/>
                <a:cs typeface="Times New Roman" panose="02020603050405020304" pitchFamily="18" charset="0"/>
              </a:rPr>
              <a:t>（漫画中有这样一句话：“</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We can see from the cartoon that...</a:t>
            </a:r>
            <a:r>
              <a:rPr lang="zh-CN" altLang="en-US" sz="2400" dirty="0">
                <a:latin typeface="Times New Roman" panose="02020603050405020304" pitchFamily="18" charset="0"/>
                <a:cs typeface="Times New Roman" panose="02020603050405020304" pitchFamily="18" charset="0"/>
              </a:rPr>
              <a:t>（从漫画中我们可以看到</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640628" y="4669956"/>
            <a:ext cx="10819487" cy="1815882"/>
          </a:xfrm>
          <a:prstGeom prst="rect">
            <a:avLst/>
          </a:prstGeom>
          <a:solidFill>
            <a:schemeClr val="accent6">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1 As is shown in the cartoon; show different growth stages of the seed respectively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2 with disappointment on his face</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3 opens his mouth with joy</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7315" y="163026"/>
            <a:ext cx="6096912" cy="461665"/>
          </a:xfrm>
          <a:prstGeom prst="rect">
            <a:avLst/>
          </a:prstGeom>
          <a:solidFill>
            <a:schemeClr val="accent2">
              <a:lumMod val="40000"/>
              <a:lumOff val="60000"/>
            </a:schemeClr>
          </a:solidFill>
        </p:spPr>
        <p:txBody>
          <a:bodyPr wrap="square">
            <a:spAutoFit/>
          </a:bodyPr>
          <a:lstStyle/>
          <a:p>
            <a:r>
              <a:rPr lang="en-US" altLang="zh-CN" sz="2400" b="1" dirty="0">
                <a:solidFill>
                  <a:srgbClr val="002060"/>
                </a:solidFill>
              </a:rPr>
              <a:t>P2 </a:t>
            </a:r>
            <a:r>
              <a:rPr lang="zh-CN" altLang="en-US" sz="2400" b="1" dirty="0">
                <a:solidFill>
                  <a:srgbClr val="002060"/>
                </a:solidFill>
              </a:rPr>
              <a:t>：漫画内容</a:t>
            </a:r>
            <a:endParaRPr lang="zh-CN" altLang="en-US" sz="2400" b="1" dirty="0">
              <a:solidFill>
                <a:srgbClr val="002060"/>
              </a:solidFill>
            </a:endParaRPr>
          </a:p>
        </p:txBody>
      </p:sp>
      <p:graphicFrame>
        <p:nvGraphicFramePr>
          <p:cNvPr id="5" name="表格 4"/>
          <p:cNvGraphicFramePr>
            <a:graphicFrameLocks noGrp="1"/>
          </p:cNvGraphicFramePr>
          <p:nvPr/>
        </p:nvGraphicFramePr>
        <p:xfrm>
          <a:off x="301148" y="750137"/>
          <a:ext cx="10808537" cy="6020868"/>
        </p:xfrm>
        <a:graphic>
          <a:graphicData uri="http://schemas.openxmlformats.org/drawingml/2006/table">
            <a:tbl>
              <a:tblPr/>
              <a:tblGrid>
                <a:gridCol w="2648943"/>
                <a:gridCol w="8159594"/>
              </a:tblGrid>
              <a:tr h="399662">
                <a:tc>
                  <a:txBody>
                    <a:bodyPr/>
                    <a:lstStyle/>
                    <a:p>
                      <a:pPr>
                        <a:lnSpc>
                          <a:spcPts val="2100"/>
                        </a:lnSpc>
                        <a:buNone/>
                      </a:pPr>
                      <a:r>
                        <a:rPr lang="en-US" altLang="zh-CN" sz="2000" b="1" dirty="0">
                          <a:solidFill>
                            <a:srgbClr val="000000"/>
                          </a:solidFill>
                          <a:effectLst/>
                        </a:rPr>
                        <a:t>Thinking Method</a:t>
                      </a:r>
                      <a:endParaRPr lang="en-US" altLang="zh-CN" sz="2000" b="1" dirty="0">
                        <a:solidFill>
                          <a:srgbClr val="000000"/>
                        </a:solidFill>
                        <a:effectLst/>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en-US" altLang="zh-CN" sz="2000" b="1" dirty="0">
                          <a:solidFill>
                            <a:srgbClr val="000000"/>
                          </a:solidFill>
                          <a:effectLst/>
                        </a:rPr>
                        <a:t>Thinking Points</a:t>
                      </a:r>
                      <a:endParaRPr lang="en-US" altLang="zh-CN" sz="2000" b="1" dirty="0">
                        <a:solidFill>
                          <a:srgbClr val="000000"/>
                        </a:solidFill>
                        <a:effectLst/>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2354462">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Relate to Life Phenomena</a:t>
                      </a:r>
                      <a:endParaRPr lang="en-US" altLang="zh-CN" sz="2400" b="0" kern="1200" dirty="0">
                        <a:solidFill>
                          <a:srgbClr val="000000"/>
                        </a:solidFill>
                        <a:effectLst/>
                        <a:highlight>
                          <a:srgbClr val="00FF00"/>
                        </a:highlight>
                        <a:latin typeface="+mn-lt"/>
                        <a:ea typeface="+mn-ea"/>
                        <a:cs typeface="+mn-cs"/>
                      </a:endParaRPr>
                    </a:p>
                    <a:p>
                      <a:pPr marL="0" algn="l" defTabSz="914400" rtl="0" eaLnBrk="1" latinLnBrk="0" hangingPunct="1">
                        <a:lnSpc>
                          <a:spcPct val="100000"/>
                        </a:lnSpc>
                        <a:buNone/>
                      </a:pPr>
                      <a:endParaRPr lang="en-US" altLang="zh-CN" sz="2400" b="0" kern="1200" dirty="0">
                        <a:solidFill>
                          <a:srgbClr val="000000"/>
                        </a:solidFill>
                        <a:effectLst/>
                        <a:highlight>
                          <a:srgbClr val="00FF00"/>
                        </a:highligh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altLang="zh-CN" sz="2400" b="0" kern="1200" dirty="0">
                          <a:solidFill>
                            <a:srgbClr val="000000"/>
                          </a:solidFill>
                          <a:effectLst/>
                          <a:latin typeface="+mn-lt"/>
                          <a:ea typeface="+mn-ea"/>
                          <a:cs typeface="+mn-cs"/>
                        </a:rPr>
                        <a:t>learning </a:t>
                      </a:r>
                      <a:r>
                        <a:rPr lang="en-US" altLang="zh-CN" sz="2400" b="0" kern="1200" dirty="0">
                          <a:solidFill>
                            <a:srgbClr val="C00000"/>
                          </a:solidFill>
                          <a:effectLst/>
                          <a:latin typeface="+mn-lt"/>
                          <a:ea typeface="+mn-ea"/>
                          <a:cs typeface="+mn-cs"/>
                        </a:rPr>
                        <a:t>accumulation</a:t>
                      </a:r>
                      <a:r>
                        <a:rPr lang="en-US" altLang="zh-CN" sz="2400" b="0" kern="1200" dirty="0">
                          <a:solidFill>
                            <a:srgbClr val="000000"/>
                          </a:solidFill>
                          <a:effectLst/>
                          <a:latin typeface="+mn-lt"/>
                          <a:ea typeface="+mn-ea"/>
                          <a:cs typeface="+mn-cs"/>
                        </a:rPr>
                        <a:t> (e.g., learning English from word accumulation to fluent expression) and </a:t>
                      </a:r>
                      <a:r>
                        <a:rPr lang="en-US" altLang="zh-CN" sz="2400" b="1" kern="1200" dirty="0">
                          <a:solidFill>
                            <a:srgbClr val="C00000"/>
                          </a:solidFill>
                          <a:effectLst/>
                          <a:latin typeface="+mn-lt"/>
                          <a:ea typeface="+mn-ea"/>
                          <a:cs typeface="+mn-cs"/>
                        </a:rPr>
                        <a:t>skill cultivation </a:t>
                      </a:r>
                      <a:r>
                        <a:rPr lang="en-US" altLang="zh-CN" sz="2400" b="0" kern="1200" dirty="0">
                          <a:solidFill>
                            <a:srgbClr val="000000"/>
                          </a:solidFill>
                          <a:effectLst/>
                          <a:latin typeface="+mn-lt"/>
                          <a:ea typeface="+mn-ea"/>
                          <a:cs typeface="+mn-cs"/>
                        </a:rPr>
                        <a:t>(e.g., learning </a:t>
                      </a:r>
                      <a:r>
                        <a:rPr lang="en-US" altLang="zh-CN" sz="2400" b="0" kern="1200" dirty="0">
                          <a:solidFill>
                            <a:srgbClr val="000000"/>
                          </a:solidFill>
                          <a:effectLst/>
                          <a:highlight>
                            <a:srgbClr val="00FFFF"/>
                          </a:highlight>
                          <a:latin typeface="+mn-lt"/>
                          <a:ea typeface="+mn-ea"/>
                          <a:cs typeface="+mn-cs"/>
                        </a:rPr>
                        <a:t>a musical instrument from unfamiliarity to proficiency</a:t>
                      </a:r>
                      <a:r>
                        <a:rPr lang="en-US" altLang="zh-CN" sz="2400" b="0" kern="1200" dirty="0">
                          <a:solidFill>
                            <a:srgbClr val="000000"/>
                          </a:solidFill>
                          <a:effectLst/>
                          <a:latin typeface="+mn-lt"/>
                          <a:ea typeface="+mn-ea"/>
                          <a:cs typeface="+mn-cs"/>
                        </a:rPr>
                        <a:t>), and find the common ground between the cartoon and reality.</a:t>
                      </a: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36416">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Use Rhetoric to Expand</a:t>
                      </a:r>
                      <a:endParaRPr lang="en-US" altLang="zh-CN" sz="2400" b="0" kern="1200" dirty="0">
                        <a:solidFill>
                          <a:srgbClr val="000000"/>
                        </a:solidFill>
                        <a:effectLst/>
                        <a:latin typeface="+mn-lt"/>
                        <a:ea typeface="+mn-ea"/>
                        <a:cs typeface="+mn-cs"/>
                      </a:endParaRPr>
                    </a:p>
                    <a:p>
                      <a:pPr marL="0" algn="l" defTabSz="914400" rtl="0" eaLnBrk="1" latinLnBrk="0" hangingPunct="1">
                        <a:lnSpc>
                          <a:spcPct val="100000"/>
                        </a:lnSpc>
                        <a:buNone/>
                      </a:pP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Use rhetoric such as </a:t>
                      </a:r>
                      <a:r>
                        <a:rPr lang="en-US" altLang="zh-CN" sz="2400" b="1" kern="1200" dirty="0">
                          <a:solidFill>
                            <a:srgbClr val="C00000"/>
                          </a:solidFill>
                          <a:effectLst/>
                          <a:latin typeface="+mn-lt"/>
                          <a:ea typeface="+mn-ea"/>
                          <a:cs typeface="+mn-cs"/>
                        </a:rPr>
                        <a:t>metaphor</a:t>
                      </a:r>
                      <a:r>
                        <a:rPr lang="en-US" altLang="zh-CN" sz="2400" b="0" kern="1200" dirty="0">
                          <a:solidFill>
                            <a:srgbClr val="000000"/>
                          </a:solidFill>
                          <a:effectLst/>
                          <a:latin typeface="+mn-lt"/>
                          <a:ea typeface="+mn-ea"/>
                          <a:cs typeface="+mn-cs"/>
                        </a:rPr>
                        <a:t> (comparing growth to seed growth) and analogy (personal growth is like plant growth, which requires time and patience) to make the viewpoint more persuasive and appealing.</a:t>
                      </a: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24385">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Explore Deep Meanings</a:t>
                      </a: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lnSpc>
                          <a:spcPct val="100000"/>
                        </a:lnSpc>
                        <a:buNone/>
                      </a:pPr>
                      <a:r>
                        <a:rPr lang="en-US" altLang="zh-CN" sz="2400" b="0" kern="1200" dirty="0">
                          <a:solidFill>
                            <a:srgbClr val="000000"/>
                          </a:solidFill>
                          <a:effectLst/>
                          <a:latin typeface="+mn-lt"/>
                          <a:ea typeface="+mn-ea"/>
                          <a:cs typeface="+mn-cs"/>
                        </a:rPr>
                        <a:t>Derive the life principle of "</a:t>
                      </a:r>
                      <a:r>
                        <a:rPr lang="en-US" altLang="zh-CN" sz="2400" b="1" kern="1200" dirty="0">
                          <a:solidFill>
                            <a:srgbClr val="C00000"/>
                          </a:solidFill>
                          <a:effectLst/>
                          <a:latin typeface="+mn-lt"/>
                          <a:ea typeface="+mn-ea"/>
                          <a:cs typeface="+mn-cs"/>
                        </a:rPr>
                        <a:t>don't be eager for quick success, persistence will eventually bring gains</a:t>
                      </a:r>
                      <a:r>
                        <a:rPr lang="en-US" altLang="zh-CN" sz="2400" b="0" kern="1200" dirty="0">
                          <a:solidFill>
                            <a:srgbClr val="000000"/>
                          </a:solidFill>
                          <a:effectLst/>
                          <a:latin typeface="+mn-lt"/>
                          <a:ea typeface="+mn-ea"/>
                          <a:cs typeface="+mn-cs"/>
                        </a:rPr>
                        <a:t>" from "</a:t>
                      </a:r>
                      <a:r>
                        <a:rPr lang="en-US" altLang="zh-CN" sz="2400" b="0" kern="1200" dirty="0">
                          <a:solidFill>
                            <a:srgbClr val="000000"/>
                          </a:solidFill>
                          <a:effectLst/>
                          <a:highlight>
                            <a:srgbClr val="00FFFF"/>
                          </a:highlight>
                          <a:latin typeface="+mn-lt"/>
                          <a:ea typeface="+mn-ea"/>
                          <a:cs typeface="+mn-cs"/>
                        </a:rPr>
                        <a:t>no short-term change but long-term growth</a:t>
                      </a:r>
                      <a:r>
                        <a:rPr lang="en-US" altLang="zh-CN" sz="2400" b="0" kern="1200" dirty="0">
                          <a:solidFill>
                            <a:srgbClr val="000000"/>
                          </a:solidFill>
                          <a:effectLst/>
                          <a:latin typeface="+mn-lt"/>
                          <a:ea typeface="+mn-ea"/>
                          <a:cs typeface="+mn-cs"/>
                        </a:rPr>
                        <a:t>" to enhance the depth of the viewpoint.</a:t>
                      </a:r>
                      <a:endParaRPr lang="en-US" altLang="zh-CN" sz="2400" b="0" kern="1200" dirty="0">
                        <a:solidFill>
                          <a:srgbClr val="000000"/>
                        </a:solidFill>
                        <a:effectLst/>
                        <a:latin typeface="+mn-lt"/>
                        <a:ea typeface="+mn-ea"/>
                        <a:cs typeface="+mn-cs"/>
                      </a:endParaRPr>
                    </a:p>
                  </a:txBody>
                  <a:tcPr marL="50467" marR="50467" marT="33644" marB="336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文本框 6"/>
          <p:cNvSpPr txBox="1"/>
          <p:nvPr/>
        </p:nvSpPr>
        <p:spPr>
          <a:xfrm>
            <a:off x="7025000" y="41083"/>
            <a:ext cx="4276327" cy="646331"/>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拓深度（思维延伸）</a:t>
            </a:r>
            <a:endParaRPr kumimoji="0" lang="en-US" altLang="zh-CN"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202591" y="355905"/>
          <a:ext cx="11476542" cy="6324143"/>
        </p:xfrm>
        <a:graphic>
          <a:graphicData uri="http://schemas.openxmlformats.org/drawingml/2006/table">
            <a:tbl>
              <a:tblPr/>
              <a:tblGrid>
                <a:gridCol w="1341485"/>
                <a:gridCol w="3230516"/>
                <a:gridCol w="6904541"/>
              </a:tblGrid>
              <a:tr h="371297">
                <a:tc>
                  <a:txBody>
                    <a:bodyPr/>
                    <a:lstStyle/>
                    <a:p>
                      <a:pPr>
                        <a:lnSpc>
                          <a:spcPts val="2100"/>
                        </a:lnSpc>
                        <a:buNone/>
                      </a:pPr>
                      <a:r>
                        <a:rPr lang="zh-CN" altLang="en-US" sz="1600" b="1">
                          <a:solidFill>
                            <a:srgbClr val="000000"/>
                          </a:solidFill>
                          <a:effectLst/>
                        </a:rPr>
                        <a:t>展手段（思维方法 </a:t>
                      </a:r>
                      <a:r>
                        <a:rPr lang="en-US" altLang="zh-CN" sz="1600" b="1">
                          <a:solidFill>
                            <a:srgbClr val="000000"/>
                          </a:solidFill>
                          <a:effectLst/>
                        </a:rPr>
                        <a:t>+ </a:t>
                      </a:r>
                      <a:r>
                        <a:rPr lang="zh-CN" altLang="en-US" sz="1600" b="1">
                          <a:solidFill>
                            <a:srgbClr val="000000"/>
                          </a:solidFill>
                          <a:effectLst/>
                        </a:rPr>
                        <a:t>文学修辞）</a:t>
                      </a:r>
                      <a:endParaRPr lang="zh-CN" altLang="en-US" sz="1600" b="1">
                        <a:solidFill>
                          <a:srgbClr val="000000"/>
                        </a:solidFill>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zh-CN" altLang="en-US" sz="1600" b="1" dirty="0">
                          <a:solidFill>
                            <a:srgbClr val="000000"/>
                          </a:solidFill>
                          <a:effectLst/>
                        </a:rPr>
                        <a:t>中文表达</a:t>
                      </a:r>
                      <a:endParaRPr lang="zh-CN" altLang="en-US" sz="1600" b="1" dirty="0">
                        <a:solidFill>
                          <a:srgbClr val="000000"/>
                        </a:solidFill>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buNone/>
                      </a:pPr>
                      <a:r>
                        <a:rPr lang="zh-CN" altLang="en-US" sz="1600" b="1">
                          <a:solidFill>
                            <a:srgbClr val="000000"/>
                          </a:solidFill>
                          <a:effectLst/>
                        </a:rPr>
                        <a:t>英文表达</a:t>
                      </a:r>
                      <a:endParaRPr lang="zh-CN" altLang="en-US" sz="1600" b="1">
                        <a:solidFill>
                          <a:srgbClr val="000000"/>
                        </a:solidFill>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2686590">
                <a:tc>
                  <a:txBody>
                    <a:bodyPr/>
                    <a:lstStyle/>
                    <a:p>
                      <a:pPr>
                        <a:lnSpc>
                          <a:spcPts val="2100"/>
                        </a:lnSpc>
                        <a:buNone/>
                      </a:pPr>
                      <a:r>
                        <a:rPr lang="zh-CN" altLang="en-US" sz="1600" b="0" dirty="0">
                          <a:effectLst/>
                        </a:rPr>
                        <a:t>思维方法：关联 “学书法” 技能学习；文学修辞：</a:t>
                      </a:r>
                      <a:r>
                        <a:rPr lang="zh-CN" altLang="en-US" sz="1600" b="0" dirty="0">
                          <a:effectLst/>
                          <a:highlight>
                            <a:srgbClr val="00FF00"/>
                          </a:highlight>
                        </a:rPr>
                        <a:t>比喻</a:t>
                      </a:r>
                      <a:r>
                        <a:rPr lang="zh-CN" altLang="en-US" sz="1600" b="0" dirty="0">
                          <a:effectLst/>
                        </a:rPr>
                        <a:t>（成长 </a:t>
                      </a:r>
                      <a:r>
                        <a:rPr lang="en-US" altLang="zh-CN" sz="1600" b="0" dirty="0">
                          <a:effectLst/>
                        </a:rPr>
                        <a:t>= </a:t>
                      </a:r>
                      <a:r>
                        <a:rPr lang="zh-CN" altLang="en-US" sz="1600" b="0" dirty="0">
                          <a:effectLst/>
                        </a:rPr>
                        <a:t>书法练习）</a:t>
                      </a:r>
                      <a:endParaRPr lang="zh-CN" altLang="en-US" sz="1600" b="0" dirty="0">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buNone/>
                      </a:pPr>
                      <a:r>
                        <a:rPr lang="zh-CN" altLang="en-US" sz="2000" b="0" dirty="0">
                          <a:effectLst/>
                        </a:rPr>
                        <a:t>就像漫画中迟迟未发芽的种子。但只要日复一日临摹、积累，终能写出工整流畅的字迹</a:t>
                      </a:r>
                      <a:endParaRPr lang="zh-CN" altLang="en-US" sz="2000" b="0" dirty="0">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sz="2800" b="0" kern="1200" dirty="0">
                          <a:solidFill>
                            <a:schemeClr val="tx1"/>
                          </a:solidFill>
                          <a:effectLst/>
                          <a:latin typeface="Times New Roman" panose="02020603050405020304" pitchFamily="18" charset="0"/>
                          <a:ea typeface="+mn-ea"/>
                          <a:cs typeface="Times New Roman" panose="02020603050405020304" pitchFamily="18" charset="0"/>
                        </a:rPr>
                        <a:t>Growth requires time and persistence, just like practicing calligraphy. At first, we ______（</a:t>
                      </a:r>
                      <a:r>
                        <a:rPr lang="zh-CN" altLang="en-US" sz="2800" b="0" kern="1200" dirty="0">
                          <a:solidFill>
                            <a:schemeClr val="tx1"/>
                          </a:solidFill>
                          <a:effectLst/>
                          <a:latin typeface="Times New Roman" panose="02020603050405020304" pitchFamily="18" charset="0"/>
                          <a:ea typeface="+mn-ea"/>
                          <a:cs typeface="Times New Roman" panose="02020603050405020304" pitchFamily="18" charset="0"/>
                        </a:rPr>
                        <a:t>握笔不稳，笔画歪斜）</a:t>
                      </a:r>
                      <a:r>
                        <a:rPr lang="en-US" altLang="zh-CN" sz="2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but we can make progress by ______（</a:t>
                      </a:r>
                      <a:r>
                        <a:rPr lang="zh-CN" altLang="en-US" sz="2800" b="0" kern="1200" dirty="0">
                          <a:solidFill>
                            <a:schemeClr val="tx1"/>
                          </a:solidFill>
                          <a:effectLst/>
                          <a:latin typeface="Times New Roman" panose="02020603050405020304" pitchFamily="18" charset="0"/>
                          <a:ea typeface="+mn-ea"/>
                          <a:cs typeface="Times New Roman" panose="02020603050405020304" pitchFamily="18" charset="0"/>
                        </a:rPr>
                        <a:t>日复一日临摹）</a:t>
                      </a:r>
                      <a:r>
                        <a:rPr lang="en-US" altLang="zh-CN" sz="2800" b="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796985">
                <a:tc>
                  <a:txBody>
                    <a:bodyPr/>
                    <a:lstStyle/>
                    <a:p>
                      <a:pPr>
                        <a:lnSpc>
                          <a:spcPts val="2100"/>
                        </a:lnSpc>
                        <a:buNone/>
                      </a:pPr>
                      <a:r>
                        <a:rPr lang="zh-CN" altLang="en-US" sz="1600" b="0" dirty="0">
                          <a:effectLst/>
                        </a:rPr>
                        <a:t>思维方法：关联 “背英语单词” 学习场景；文学修辞：</a:t>
                      </a:r>
                      <a:r>
                        <a:rPr lang="zh-CN" altLang="en-US" sz="1600" b="0" dirty="0">
                          <a:effectLst/>
                          <a:highlight>
                            <a:srgbClr val="00FF00"/>
                          </a:highlight>
                        </a:rPr>
                        <a:t>类比</a:t>
                      </a:r>
                      <a:r>
                        <a:rPr lang="zh-CN" altLang="en-US" sz="1600" b="0" dirty="0">
                          <a:effectLst/>
                        </a:rPr>
                        <a:t>（单词积累 </a:t>
                      </a:r>
                      <a:r>
                        <a:rPr lang="en-US" altLang="zh-CN" sz="1600" b="0" dirty="0">
                          <a:effectLst/>
                        </a:rPr>
                        <a:t>= </a:t>
                      </a:r>
                      <a:r>
                        <a:rPr lang="zh-CN" altLang="en-US" sz="1600" b="0" dirty="0">
                          <a:effectLst/>
                        </a:rPr>
                        <a:t>种子生长）</a:t>
                      </a:r>
                      <a:endParaRPr lang="zh-CN" altLang="en-US" sz="1600" b="0" dirty="0">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buNone/>
                      </a:pPr>
                      <a:r>
                        <a:rPr lang="zh-CN" altLang="en-US" sz="2000" b="0" dirty="0">
                          <a:effectLst/>
                        </a:rPr>
                        <a:t>只要坚持日复一日积累、反复巩固，词汇量便会悄悄增长，如同种子默默扎根土壤。</a:t>
                      </a:r>
                      <a:endParaRPr lang="zh-CN" altLang="en-US" sz="2000" b="0" dirty="0">
                        <a:effectLst/>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buNone/>
                      </a:pPr>
                      <a:r>
                        <a:rPr lang="en-US" sz="2800" b="0" dirty="0">
                          <a:solidFill>
                            <a:schemeClr val="tx1"/>
                          </a:solidFill>
                          <a:effectLst/>
                          <a:latin typeface="Times New Roman" panose="02020603050405020304" pitchFamily="18" charset="0"/>
                          <a:cs typeface="Times New Roman" panose="02020603050405020304" pitchFamily="18" charset="0"/>
                        </a:rPr>
                        <a:t>The seed’s growth in the cartoon is like our English word memorization: at first, we ______（</a:t>
                      </a:r>
                      <a:r>
                        <a:rPr lang="zh-CN" altLang="en-US" sz="2800" b="0" dirty="0">
                          <a:solidFill>
                            <a:schemeClr val="tx1"/>
                          </a:solidFill>
                          <a:effectLst/>
                          <a:latin typeface="Times New Roman" panose="02020603050405020304" pitchFamily="18" charset="0"/>
                          <a:cs typeface="Times New Roman" panose="02020603050405020304" pitchFamily="18" charset="0"/>
                        </a:rPr>
                        <a:t>总记不住单词）</a:t>
                      </a:r>
                      <a:r>
                        <a:rPr lang="en-US" altLang="zh-CN" sz="2800" b="0" dirty="0">
                          <a:solidFill>
                            <a:schemeClr val="tx1"/>
                          </a:solidFill>
                          <a:effectLst/>
                          <a:latin typeface="Times New Roman" panose="02020603050405020304" pitchFamily="18" charset="0"/>
                          <a:cs typeface="Times New Roman" panose="02020603050405020304" pitchFamily="18" charset="0"/>
                        </a:rPr>
                        <a:t>, </a:t>
                      </a:r>
                      <a:r>
                        <a:rPr lang="en-US" sz="2800" b="0" dirty="0">
                          <a:solidFill>
                            <a:schemeClr val="tx1"/>
                          </a:solidFill>
                          <a:effectLst/>
                          <a:latin typeface="Times New Roman" panose="02020603050405020304" pitchFamily="18" charset="0"/>
                          <a:cs typeface="Times New Roman" panose="02020603050405020304" pitchFamily="18" charset="0"/>
                        </a:rPr>
                        <a:t>but our vocabulary will ______（</a:t>
                      </a:r>
                      <a:r>
                        <a:rPr lang="zh-CN" altLang="en-US" sz="2800" b="0" dirty="0">
                          <a:solidFill>
                            <a:schemeClr val="tx1"/>
                          </a:solidFill>
                          <a:effectLst/>
                          <a:latin typeface="Times New Roman" panose="02020603050405020304" pitchFamily="18" charset="0"/>
                          <a:cs typeface="Times New Roman" panose="02020603050405020304" pitchFamily="18" charset="0"/>
                        </a:rPr>
                        <a:t>悄悄增长）</a:t>
                      </a:r>
                      <a:r>
                        <a:rPr lang="en-US" sz="2800" b="0" dirty="0">
                          <a:solidFill>
                            <a:schemeClr val="tx1"/>
                          </a:solidFill>
                          <a:effectLst/>
                          <a:latin typeface="Times New Roman" panose="02020603050405020304" pitchFamily="18" charset="0"/>
                          <a:cs typeface="Times New Roman" panose="02020603050405020304" pitchFamily="18" charset="0"/>
                        </a:rPr>
                        <a:t>after persistent accumulation.</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39638" marR="39638" marT="26425" marB="26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8" name="文本框 7"/>
          <p:cNvSpPr txBox="1"/>
          <p:nvPr/>
        </p:nvSpPr>
        <p:spPr>
          <a:xfrm>
            <a:off x="6229692" y="73805"/>
            <a:ext cx="5449441" cy="646331"/>
          </a:xfrm>
          <a:prstGeom prst="rect">
            <a:avLst/>
          </a:prstGeom>
          <a:solidFill>
            <a:schemeClr val="accent1">
              <a:lumMod val="20000"/>
              <a:lumOff val="80000"/>
            </a:schemeClr>
          </a:solidFill>
        </p:spPr>
        <p:txBody>
          <a:bodyPr wrap="square">
            <a:spAutoFit/>
          </a:bodyPr>
          <a:lstStyle/>
          <a:p>
            <a:r>
              <a:rPr kumimoji="0" lang="zh-CN" altLang="en-US" sz="3600" b="1" i="0" u="none" strike="noStrike" kern="1200" cap="none" spc="0" normalizeH="0" baseline="0" noProof="0" dirty="0">
                <a:ln>
                  <a:noFill/>
                </a:ln>
                <a:solidFill>
                  <a:srgbClr val="FFC000">
                    <a:lumMod val="50000"/>
                  </a:srgbClr>
                </a:solidFill>
                <a:effectLst/>
                <a:uLnTx/>
                <a:uFillTx/>
                <a:latin typeface="隶书" panose="02010509060101010101" pitchFamily="49" charset="-122"/>
                <a:ea typeface="隶书" panose="02010509060101010101" pitchFamily="49" charset="-122"/>
                <a:cs typeface="+mn-cs"/>
              </a:rPr>
              <a:t>写精准（语言表达）</a:t>
            </a:r>
            <a:endParaRPr lang="zh-CN" altLang="en-US" dirty="0"/>
          </a:p>
        </p:txBody>
      </p:sp>
      <p:sp>
        <p:nvSpPr>
          <p:cNvPr id="5" name="文本框 4"/>
          <p:cNvSpPr txBox="1"/>
          <p:nvPr/>
        </p:nvSpPr>
        <p:spPr>
          <a:xfrm>
            <a:off x="202591" y="1453847"/>
            <a:ext cx="7893514" cy="954107"/>
          </a:xfrm>
          <a:prstGeom prst="rect">
            <a:avLst/>
          </a:prstGeom>
          <a:solidFill>
            <a:schemeClr val="accent6">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hold the brush unsteadily with crooked strokes;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copying day after day</a:t>
            </a:r>
            <a:endParaRPr lang="en-US" altLang="zh-CN"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683348" y="6334780"/>
            <a:ext cx="7893514" cy="523220"/>
          </a:xfrm>
          <a:prstGeom prst="rect">
            <a:avLst/>
          </a:prstGeom>
          <a:solidFill>
            <a:schemeClr val="accent6">
              <a:lumMod val="20000"/>
              <a:lumOff val="80000"/>
            </a:schemeClr>
          </a:solidFill>
        </p:spPr>
        <p:txBody>
          <a:bodyPr wrap="square">
            <a:spAutoFit/>
          </a:bodyPr>
          <a:lstStyle/>
          <a:p>
            <a:r>
              <a:rPr lang="en-US" altLang="zh-CN" sz="2800" dirty="0">
                <a:latin typeface="Times New Roman" panose="02020603050405020304" pitchFamily="18" charset="0"/>
                <a:cs typeface="Times New Roman" panose="02020603050405020304" pitchFamily="18" charset="0"/>
              </a:rPr>
              <a:t>always forget the words;   grow quietly</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7373</Words>
  <Application>WPS 演示</Application>
  <PresentationFormat>宽屏</PresentationFormat>
  <Paragraphs>226</Paragraphs>
  <Slides>15</Slides>
  <Notes>7</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15</vt:i4>
      </vt:variant>
    </vt:vector>
  </HeadingPairs>
  <TitlesOfParts>
    <vt:vector size="36" baseType="lpstr">
      <vt:lpstr>Arial</vt:lpstr>
      <vt:lpstr>宋体</vt:lpstr>
      <vt:lpstr>Wingdings</vt:lpstr>
      <vt:lpstr>Lato Regular</vt:lpstr>
      <vt:lpstr>Lato Hairline</vt:lpstr>
      <vt:lpstr>Lato Light</vt:lpstr>
      <vt:lpstr>微软雅黑</vt:lpstr>
      <vt:lpstr>Calibri</vt:lpstr>
      <vt:lpstr>隶书</vt:lpstr>
      <vt:lpstr>Times New Roman</vt:lpstr>
      <vt:lpstr>等线 Light</vt:lpstr>
      <vt:lpstr>等线</vt:lpstr>
      <vt:lpstr>Arial</vt:lpstr>
      <vt:lpstr>Montserrat</vt:lpstr>
      <vt:lpstr>Arial Unicode MS</vt:lpstr>
      <vt:lpstr>Calibri Light</vt:lpstr>
      <vt:lpstr>Segoe Print</vt:lpstr>
      <vt:lpstr>HelveticaNeue</vt:lpstr>
      <vt:lpstr>华文新魏</vt:lpstr>
      <vt:lpstr>Office 主题​​</vt:lpstr>
      <vt:lpstr>Office 主题</vt:lpstr>
      <vt:lpstr>PowerPoint 演示文稿</vt:lpstr>
      <vt:lpstr>PowerPoint 演示文稿</vt:lpstr>
      <vt:lpstr>PowerPoint 演示文稿</vt:lpstr>
      <vt:lpstr>PowerPoint 演示文稿</vt:lpstr>
      <vt:lpstr>实战演练：</vt:lpstr>
      <vt:lpstr>PowerPoint 演示文稿</vt:lpstr>
      <vt:lpstr>PowerPoint 演示文稿</vt:lpstr>
      <vt:lpstr>PowerPoint 演示文稿</vt:lpstr>
      <vt:lpstr>PowerPoint 演示文稿</vt:lpstr>
      <vt:lpstr>PowerPoint 演示文稿</vt:lpstr>
      <vt:lpstr>PowerPoint 演示文稿</vt:lpstr>
      <vt:lpstr> 下水作文</vt:lpstr>
      <vt:lpstr> 参考范文1</vt:lpstr>
      <vt:lpstr> 参考范文 2</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41</cp:revision>
  <dcterms:created xsi:type="dcterms:W3CDTF">2025-11-02T09:12:00Z</dcterms:created>
  <dcterms:modified xsi:type="dcterms:W3CDTF">2025-11-03T05:00:51Z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