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21"/>
  </p:notesMasterIdLst>
  <p:sldIdLst>
    <p:sldId id="309" r:id="rId6"/>
    <p:sldId id="295" r:id="rId7"/>
    <p:sldId id="292" r:id="rId8"/>
    <p:sldId id="296" r:id="rId9"/>
    <p:sldId id="258" r:id="rId10"/>
    <p:sldId id="289" r:id="rId11"/>
    <p:sldId id="261" r:id="rId12"/>
    <p:sldId id="263" r:id="rId13"/>
    <p:sldId id="290" r:id="rId14"/>
    <p:sldId id="291" r:id="rId15"/>
    <p:sldId id="274" r:id="rId16"/>
    <p:sldId id="285" r:id="rId17"/>
    <p:sldId id="286" r:id="rId18"/>
    <p:sldId id="276" r:id="rId19"/>
    <p:sldId id="287" r:id="rId20"/>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2FD"/>
    <a:srgbClr val="FFFF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88"/>
        <p:guide pos="380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4" Type="http://schemas.openxmlformats.org/officeDocument/2006/relationships/theme" Target="../theme/theme3.xml"/><Relationship Id="rId23" Type="http://schemas.openxmlformats.org/officeDocument/2006/relationships/image" Target="../media/image1.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31.xml"/><Relationship Id="rId3" Type="http://schemas.openxmlformats.org/officeDocument/2006/relationships/image" Target="../media/image20.png"/><Relationship Id="rId2" Type="http://schemas.openxmlformats.org/officeDocument/2006/relationships/tags" Target="../tags/tag130.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33.xml"/><Relationship Id="rId2" Type="http://schemas.openxmlformats.org/officeDocument/2006/relationships/image" Target="../media/image21.png"/><Relationship Id="rId1"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35.xml"/><Relationship Id="rId1" Type="http://schemas.openxmlformats.org/officeDocument/2006/relationships/tags" Target="../tags/tag13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7.xml"/><Relationship Id="rId1" Type="http://schemas.openxmlformats.org/officeDocument/2006/relationships/tags" Target="../tags/tag13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8.jpeg"/><Relationship Id="rId10" Type="http://schemas.openxmlformats.org/officeDocument/2006/relationships/slideLayout" Target="../slideLayouts/slideLayout6.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9" Type="http://schemas.openxmlformats.org/officeDocument/2006/relationships/slideLayout" Target="../slideLayouts/slideLayout6.xml"/><Relationship Id="rId28" Type="http://schemas.openxmlformats.org/officeDocument/2006/relationships/tags" Target="../tags/tag114.xml"/><Relationship Id="rId27" Type="http://schemas.openxmlformats.org/officeDocument/2006/relationships/image" Target="../media/image13.png"/><Relationship Id="rId26" Type="http://schemas.openxmlformats.org/officeDocument/2006/relationships/tags" Target="../tags/tag113.xml"/><Relationship Id="rId25" Type="http://schemas.openxmlformats.org/officeDocument/2006/relationships/image" Target="../media/image12.png"/><Relationship Id="rId24" Type="http://schemas.openxmlformats.org/officeDocument/2006/relationships/tags" Target="../tags/tag112.xml"/><Relationship Id="rId23" Type="http://schemas.openxmlformats.org/officeDocument/2006/relationships/image" Target="../media/image11.png"/><Relationship Id="rId22" Type="http://schemas.openxmlformats.org/officeDocument/2006/relationships/tags" Target="../tags/tag111.xml"/><Relationship Id="rId21" Type="http://schemas.openxmlformats.org/officeDocument/2006/relationships/image" Target="../media/image10.png"/><Relationship Id="rId20" Type="http://schemas.openxmlformats.org/officeDocument/2006/relationships/tags" Target="../tags/tag110.xml"/><Relationship Id="rId2" Type="http://schemas.openxmlformats.org/officeDocument/2006/relationships/tags" Target="../tags/tag92.xml"/><Relationship Id="rId19" Type="http://schemas.openxmlformats.org/officeDocument/2006/relationships/tags" Target="../tags/tag109.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5.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image" Target="../media/image17.png"/><Relationship Id="rId1" Type="http://schemas.openxmlformats.org/officeDocument/2006/relationships/tags" Target="../tags/tag12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templates\picture_hover\&amp;pky140_sjzg_VCG41165977709&amp;"/>
          <p:cNvPicPr>
            <a:picLocks noChangeAspect="1"/>
          </p:cNvPicPr>
          <p:nvPr/>
        </p:nvPicPr>
        <p:blipFill>
          <a:blip r:embed="rId1">
            <a:alphaModFix amt="20000"/>
          </a:blip>
          <a:stretch>
            <a:fillRect/>
          </a:stretch>
        </p:blipFill>
        <p:spPr>
          <a:xfrm>
            <a:off x="0" y="0"/>
            <a:ext cx="12192635" cy="6858000"/>
          </a:xfrm>
          <a:prstGeom prst="rect">
            <a:avLst/>
          </a:prstGeom>
        </p:spPr>
      </p:pic>
      <p:sp>
        <p:nvSpPr>
          <p:cNvPr id="22" name="文本框 21"/>
          <p:cNvSpPr txBox="1"/>
          <p:nvPr>
            <p:custDataLst>
              <p:tags r:id="rId2"/>
            </p:custDataLst>
          </p:nvPr>
        </p:nvSpPr>
        <p:spPr>
          <a:xfrm>
            <a:off x="263525" y="116840"/>
            <a:ext cx="446722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Discuss &amp; Discover</a:t>
            </a:r>
            <a:endParaRPr lang="en-US" altLang="zh-CN" sz="3200" b="1" i="1">
              <a:solidFill>
                <a:schemeClr val="lt1"/>
              </a:solidFill>
              <a:latin typeface="+mn-lt"/>
              <a:ea typeface="+mn-ea"/>
            </a:endParaRPr>
          </a:p>
        </p:txBody>
      </p:sp>
      <p:sp>
        <p:nvSpPr>
          <p:cNvPr id="13" name="文本框 12"/>
          <p:cNvSpPr txBox="1"/>
          <p:nvPr/>
        </p:nvSpPr>
        <p:spPr>
          <a:xfrm>
            <a:off x="119380" y="1412875"/>
            <a:ext cx="4540250" cy="4794250"/>
          </a:xfrm>
          <a:prstGeom prst="rect">
            <a:avLst/>
          </a:prstGeom>
          <a:solidFill>
            <a:schemeClr val="accent5"/>
          </a:solidFill>
        </p:spPr>
        <p:txBody>
          <a:bodyPr wrap="square" rtlCol="0">
            <a:noAutofit/>
          </a:bodyPr>
          <a:p>
            <a:pPr lvl="0" indent="457200" algn="just">
              <a:buClrTx/>
              <a:buSzTx/>
              <a:buFontTx/>
            </a:pPr>
            <a:r>
              <a:rPr lang="en-US" altLang="zh-CN" sz="2400" b="1">
                <a:latin typeface="Times New Roman" panose="02020603050405020304" charset="0"/>
                <a:cs typeface="Times New Roman" panose="02020603050405020304" charset="0"/>
                <a:sym typeface="+mn-ea"/>
              </a:rPr>
              <a:t>To win a debate, it is a must to dig deep into various topics, from technology to education, which greatly expanded my vocabulary. For example, I moved from simple words like "good" to more precise ones like "beneficial" or "productive". Plus,Debate taught me that language is not just for saying 'hello,' but for fighting for your ideas. It's a tool for thinking! </a:t>
            </a:r>
            <a:endParaRPr lang="en-US" altLang="zh-CN" sz="2400" b="1">
              <a:latin typeface="Times New Roman" panose="02020603050405020304" charset="0"/>
              <a:cs typeface="Times New Roman" panose="02020603050405020304" charset="0"/>
              <a:sym typeface="+mn-ea"/>
            </a:endParaRPr>
          </a:p>
        </p:txBody>
      </p:sp>
      <p:sp>
        <p:nvSpPr>
          <p:cNvPr id="15" name="文本框 14"/>
          <p:cNvSpPr txBox="1"/>
          <p:nvPr/>
        </p:nvSpPr>
        <p:spPr>
          <a:xfrm>
            <a:off x="5304155" y="260985"/>
            <a:ext cx="6565265" cy="829945"/>
          </a:xfrm>
          <a:prstGeom prst="rect">
            <a:avLst/>
          </a:prstGeom>
          <a:noFill/>
        </p:spPr>
        <p:txBody>
          <a:bodyPr wrap="square" rtlCol="0">
            <a:spAutoFit/>
          </a:bodyPr>
          <a:p>
            <a:r>
              <a:rPr lang="en-US" altLang="zh-CN" sz="2400" b="1"/>
              <a:t>How do you feel about the following body paragraph, and why?</a:t>
            </a:r>
            <a:endParaRPr lang="en-US" altLang="zh-CN" sz="2400" b="1"/>
          </a:p>
        </p:txBody>
      </p:sp>
      <p:sp>
        <p:nvSpPr>
          <p:cNvPr id="6" name="文本框 5"/>
          <p:cNvSpPr txBox="1"/>
          <p:nvPr/>
        </p:nvSpPr>
        <p:spPr>
          <a:xfrm>
            <a:off x="4727575" y="1484630"/>
            <a:ext cx="7307580" cy="4523105"/>
          </a:xfrm>
          <a:prstGeom prst="rect">
            <a:avLst/>
          </a:prstGeom>
          <a:noFill/>
        </p:spPr>
        <p:txBody>
          <a:bodyPr wrap="square" rtlCol="0">
            <a:spAutoFit/>
          </a:bodyPr>
          <a:p>
            <a:r>
              <a:rPr lang="en-US" altLang="zh-CN" b="1">
                <a:solidFill>
                  <a:srgbClr val="FF0000"/>
                </a:solidFill>
              </a:rPr>
              <a:t>Clear Point:</a:t>
            </a:r>
            <a:r>
              <a:rPr lang="en-US" altLang="zh-CN"/>
              <a:t> It begins with a direct statement about the debate club's impact.</a:t>
            </a:r>
            <a:r>
              <a:rPr lang="zh-CN" altLang="en-US"/>
              <a:t>观点明确：开头直接点明了辩论社带来的影响。</a:t>
            </a:r>
            <a:endParaRPr lang="zh-CN" altLang="en-US"/>
          </a:p>
          <a:p>
            <a:endParaRPr lang="en-US" altLang="zh-CN" b="1">
              <a:solidFill>
                <a:srgbClr val="FF0000"/>
              </a:solidFill>
            </a:endParaRPr>
          </a:p>
          <a:p>
            <a:r>
              <a:rPr lang="en-US" altLang="zh-CN" b="1">
                <a:solidFill>
                  <a:srgbClr val="FF0000"/>
                </a:solidFill>
              </a:rPr>
              <a:t>Specific Example: </a:t>
            </a:r>
            <a:r>
              <a:rPr lang="en-US" altLang="zh-CN"/>
              <a:t>It contrasts classroom shyness with debate requirements and adds physical details (sweating hands).</a:t>
            </a:r>
            <a:r>
              <a:rPr lang="zh-CN" altLang="en-US"/>
              <a:t>例证具体：通过对比课堂上的害羞与辩论中的表现，并加入身体细节（手心出汗）来证明。</a:t>
            </a:r>
            <a:endParaRPr lang="zh-CN" altLang="en-US"/>
          </a:p>
          <a:p>
            <a:endParaRPr lang="en-US" altLang="zh-CN" b="1">
              <a:solidFill>
                <a:srgbClr val="FF0000"/>
              </a:solidFill>
            </a:endParaRPr>
          </a:p>
          <a:p>
            <a:r>
              <a:rPr lang="en-US" altLang="zh-CN" b="1">
                <a:solidFill>
                  <a:srgbClr val="FF0000"/>
                </a:solidFill>
              </a:rPr>
              <a:t>Logical Flow:</a:t>
            </a:r>
            <a:r>
              <a:rPr lang="en-US" altLang="zh-CN"/>
              <a:t> It follows a natural progression: initial fear </a:t>
            </a:r>
            <a:r>
              <a:rPr lang="en-US" altLang="en-US"/>
              <a:t>→</a:t>
            </a:r>
            <a:r>
              <a:rPr lang="en-US" altLang="zh-CN"/>
              <a:t> repeated practice </a:t>
            </a:r>
            <a:r>
              <a:rPr lang="en-US" altLang="en-US"/>
              <a:t>→</a:t>
            </a:r>
            <a:r>
              <a:rPr lang="en-US" altLang="zh-CN"/>
              <a:t> dual improvement (confidence + thinking) </a:t>
            </a:r>
            <a:r>
              <a:rPr lang="en-US" altLang="en-US"/>
              <a:t>→</a:t>
            </a:r>
            <a:r>
              <a:rPr lang="en-US" altLang="zh-CN"/>
              <a:t> meaningful conclusion.</a:t>
            </a:r>
            <a:r>
              <a:rPr lang="zh-CN" altLang="en-US"/>
              <a:t>逻辑流畅：遵循了自然的递进关系：最初的恐惧</a:t>
            </a:r>
            <a:r>
              <a:rPr lang="en-US" altLang="en-US"/>
              <a:t>→</a:t>
            </a:r>
            <a:r>
              <a:rPr lang="zh-CN" altLang="en-US"/>
              <a:t>反复练习</a:t>
            </a:r>
            <a:r>
              <a:rPr lang="en-US" altLang="en-US"/>
              <a:t>→</a:t>
            </a:r>
            <a:r>
              <a:rPr lang="zh-CN" altLang="en-US"/>
              <a:t>双重提升（信心与思维）</a:t>
            </a:r>
            <a:r>
              <a:rPr lang="en-US" altLang="en-US"/>
              <a:t>→</a:t>
            </a:r>
            <a:r>
              <a:rPr lang="zh-CN" altLang="en-US"/>
              <a:t>有意义的结论。</a:t>
            </a:r>
            <a:endParaRPr lang="zh-CN" altLang="en-US"/>
          </a:p>
          <a:p>
            <a:endParaRPr lang="zh-CN" altLang="en-US"/>
          </a:p>
          <a:p>
            <a:r>
              <a:rPr lang="en-US" altLang="zh-CN" b="1">
                <a:solidFill>
                  <a:srgbClr val="FF0000"/>
                </a:solidFill>
              </a:rPr>
              <a:t>Key Strength:</a:t>
            </a:r>
            <a:r>
              <a:rPr lang="en-US" altLang="zh-CN"/>
              <a:t> It turns a personal experience into concrete evidence and an inspiring lesson.</a:t>
            </a:r>
            <a:r>
              <a:rPr lang="zh-CN" altLang="en-US"/>
              <a:t>核心优点：将个人经历转化为具体证据，并升华出具有启发性的感悟。</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3" name="文本框 2"/>
          <p:cNvSpPr txBox="1"/>
          <p:nvPr/>
        </p:nvSpPr>
        <p:spPr>
          <a:xfrm>
            <a:off x="47625" y="1269365"/>
            <a:ext cx="11836400" cy="1814830"/>
          </a:xfrm>
          <a:prstGeom prst="rect">
            <a:avLst/>
          </a:prstGeom>
          <a:solidFill>
            <a:schemeClr val="accent1"/>
          </a:solidFill>
        </p:spPr>
        <p:txBody>
          <a:bodyPr wrap="square" rtlCol="0">
            <a:spAutoFit/>
          </a:bodyPr>
          <a:p>
            <a:pPr lvl="0" algn="l">
              <a:buClrTx/>
              <a:buSzTx/>
              <a:buFontTx/>
            </a:pPr>
            <a:r>
              <a:rPr lang="en-US" altLang="zh-CN" sz="2800" b="1" i="1">
                <a:solidFill>
                  <a:srgbClr val="FF0000"/>
                </a:solidFill>
                <a:sym typeface="+mn-ea"/>
              </a:rPr>
              <a:t>Version 1</a:t>
            </a:r>
            <a:endParaRPr lang="en-US" altLang="zh-CN" sz="2800" b="1" i="1">
              <a:solidFill>
                <a:srgbClr val="FF0000"/>
              </a:solidFill>
              <a:sym typeface="+mn-ea"/>
            </a:endParaRPr>
          </a:p>
          <a:p>
            <a:pPr lvl="0" algn="just">
              <a:buClrTx/>
              <a:buSzTx/>
              <a:buFontTx/>
            </a:pPr>
            <a:r>
              <a:rPr lang="en-US" altLang="zh-CN" sz="2800">
                <a:sym typeface="+mn-ea"/>
              </a:rPr>
              <a:t>In summary, debate gave me courage and clarity. I urge you all to find your passion and step out of your comfort zone. Remember, English growth begins when you speak up. Thank you!(</a:t>
            </a:r>
            <a:r>
              <a:rPr lang="zh-CN" altLang="en-US" sz="2800">
                <a:solidFill>
                  <a:srgbClr val="FF0000"/>
                </a:solidFill>
                <a:sym typeface="+mn-ea"/>
              </a:rPr>
              <a:t>呼吁行动</a:t>
            </a:r>
            <a:r>
              <a:rPr lang="en-US" altLang="zh-CN" sz="2800">
                <a:sym typeface="+mn-ea"/>
              </a:rPr>
              <a:t>)</a:t>
            </a:r>
            <a:endParaRPr lang="en-US" altLang="zh-CN" sz="2800">
              <a:sym typeface="+mn-ea"/>
            </a:endParaRPr>
          </a:p>
        </p:txBody>
      </p:sp>
      <p:sp>
        <p:nvSpPr>
          <p:cNvPr id="4" name="文本框 3"/>
          <p:cNvSpPr txBox="1"/>
          <p:nvPr/>
        </p:nvSpPr>
        <p:spPr>
          <a:xfrm>
            <a:off x="119380" y="3141345"/>
            <a:ext cx="11775440" cy="1814830"/>
          </a:xfrm>
          <a:prstGeom prst="rect">
            <a:avLst/>
          </a:prstGeom>
          <a:solidFill>
            <a:srgbClr val="FDE2FD">
              <a:alpha val="40000"/>
            </a:srgbClr>
          </a:solidFill>
        </p:spPr>
        <p:txBody>
          <a:bodyPr wrap="square" rtlCol="0">
            <a:spAutoFit/>
          </a:bodyPr>
          <a:p>
            <a:pPr lvl="0" algn="l">
              <a:buClrTx/>
              <a:buSzTx/>
              <a:buFontTx/>
            </a:pPr>
            <a:r>
              <a:rPr lang="en-US" altLang="zh-CN" sz="2800" b="1" i="1">
                <a:solidFill>
                  <a:srgbClr val="FF0000"/>
                </a:solidFill>
                <a:sym typeface="+mn-ea"/>
              </a:rPr>
              <a:t>Version 2</a:t>
            </a:r>
            <a:endParaRPr lang="en-US" altLang="zh-CN" sz="2800" b="1" i="1">
              <a:solidFill>
                <a:srgbClr val="FF0000"/>
              </a:solidFill>
              <a:sym typeface="+mn-ea"/>
            </a:endParaRPr>
          </a:p>
          <a:p>
            <a:pPr lvl="0" algn="just">
              <a:buClrTx/>
              <a:buSzTx/>
              <a:buFontTx/>
            </a:pPr>
            <a:r>
              <a:rPr lang="en-US" altLang="zh-CN" sz="2800">
                <a:sym typeface="+mn-ea"/>
              </a:rPr>
              <a:t>In short, debate gave me more than words—it gave me a voice. I encourage you to see English as a tool for thinking. Wishing you all an exciting learning journey!Thank you!</a:t>
            </a:r>
            <a:r>
              <a:rPr lang="zh-CN" altLang="en-US" sz="2800">
                <a:sym typeface="+mn-ea"/>
              </a:rPr>
              <a:t>（</a:t>
            </a:r>
            <a:r>
              <a:rPr lang="zh-CN" altLang="en-US" sz="2800">
                <a:solidFill>
                  <a:srgbClr val="FF0000"/>
                </a:solidFill>
                <a:sym typeface="+mn-ea"/>
              </a:rPr>
              <a:t>升华感悟</a:t>
            </a:r>
            <a:r>
              <a:rPr lang="zh-CN" altLang="en-US" sz="2800">
                <a:sym typeface="+mn-ea"/>
              </a:rPr>
              <a:t>）</a:t>
            </a:r>
            <a:endParaRPr lang="zh-CN" altLang="en-US" sz="2800">
              <a:sym typeface="+mn-ea"/>
            </a:endParaRPr>
          </a:p>
        </p:txBody>
      </p:sp>
      <p:pic>
        <p:nvPicPr>
          <p:cNvPr id="5" name="图片 4"/>
          <p:cNvPicPr>
            <a:picLocks noChangeAspect="1"/>
          </p:cNvPicPr>
          <p:nvPr/>
        </p:nvPicPr>
        <p:blipFill>
          <a:blip r:embed="rId3"/>
          <a:stretch>
            <a:fillRect/>
          </a:stretch>
        </p:blipFill>
        <p:spPr>
          <a:xfrm>
            <a:off x="3143885" y="621030"/>
            <a:ext cx="6381750" cy="638175"/>
          </a:xfrm>
          <a:prstGeom prst="rect">
            <a:avLst/>
          </a:prstGeom>
        </p:spPr>
      </p:pic>
      <p:sp>
        <p:nvSpPr>
          <p:cNvPr id="6" name="文本框 5"/>
          <p:cNvSpPr txBox="1"/>
          <p:nvPr/>
        </p:nvSpPr>
        <p:spPr>
          <a:xfrm>
            <a:off x="119380" y="4941570"/>
            <a:ext cx="11764645" cy="1814830"/>
          </a:xfrm>
          <a:prstGeom prst="rect">
            <a:avLst/>
          </a:prstGeom>
          <a:solidFill>
            <a:schemeClr val="accent1"/>
          </a:solidFill>
        </p:spPr>
        <p:txBody>
          <a:bodyPr wrap="square" rtlCol="0">
            <a:spAutoFit/>
          </a:bodyPr>
          <a:p>
            <a:pPr lvl="0" algn="l">
              <a:buClrTx/>
              <a:buSzTx/>
              <a:buFontTx/>
            </a:pPr>
            <a:r>
              <a:rPr lang="en-US" altLang="zh-CN" sz="2800" b="1" i="1">
                <a:solidFill>
                  <a:srgbClr val="FF0000"/>
                </a:solidFill>
                <a:sym typeface="+mn-ea"/>
              </a:rPr>
              <a:t>Version 3</a:t>
            </a:r>
            <a:endParaRPr lang="en-US" altLang="zh-CN" sz="2800" b="1" i="1">
              <a:solidFill>
                <a:srgbClr val="FF0000"/>
              </a:solidFill>
              <a:sym typeface="+mn-ea"/>
            </a:endParaRPr>
          </a:p>
          <a:p>
            <a:pPr lvl="0" algn="just">
              <a:buClrTx/>
              <a:buSzTx/>
              <a:buFontTx/>
            </a:pPr>
            <a:r>
              <a:rPr lang="en-US" altLang="zh-CN" sz="2800">
                <a:sym typeface="+mn-ea"/>
              </a:rPr>
              <a:t>To conclude, my journey proves that confidence grows from action. Don't fear mistakes. I wish you all joy and success in your English learning! Thank you!(</a:t>
            </a:r>
            <a:r>
              <a:rPr lang="zh-CN" altLang="en-US" sz="2800">
                <a:solidFill>
                  <a:srgbClr val="FF0000"/>
                </a:solidFill>
                <a:sym typeface="+mn-ea"/>
              </a:rPr>
              <a:t>亲切鼓励</a:t>
            </a:r>
            <a:r>
              <a:rPr lang="en-US" altLang="zh-CN" sz="2800">
                <a:sym typeface="+mn-ea"/>
              </a:rPr>
              <a:t>)</a:t>
            </a:r>
            <a:endParaRPr lang="en-US" altLang="zh-CN" sz="280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648075" y="188595"/>
            <a:ext cx="3512820"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Official writing</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551180" y="1052830"/>
            <a:ext cx="5427980" cy="5354320"/>
          </a:xfrm>
          <a:prstGeom prst="rect">
            <a:avLst/>
          </a:prstGeom>
          <a:noFill/>
          <a:ln>
            <a:solidFill>
              <a:schemeClr val="tx1"/>
            </a:solidFill>
          </a:ln>
        </p:spPr>
        <p:txBody>
          <a:bodyPr wrap="square" rtlCol="0">
            <a:spAutoFit/>
          </a:bodyPr>
          <a:p>
            <a:pPr algn="just"/>
            <a:r>
              <a:rPr lang="en-US" altLang="zh-CN" sz="1800">
                <a:latin typeface="Times New Roman" panose="02020603050405020304" charset="0"/>
                <a:ea typeface="+mj-lt"/>
                <a:cs typeface="Times New Roman" panose="02020603050405020304" charset="0"/>
              </a:rPr>
              <a:t>Dear classmates,</a:t>
            </a:r>
            <a:endParaRPr lang="en-US" altLang="zh-CN" sz="1800">
              <a:latin typeface="Times New Roman" panose="02020603050405020304" charset="0"/>
              <a:ea typeface="+mj-lt"/>
              <a:cs typeface="Times New Roman" panose="02020603050405020304" charset="0"/>
            </a:endParaRPr>
          </a:p>
          <a:p>
            <a:pPr indent="457200" algn="just"/>
            <a:r>
              <a:rPr lang="en-US" altLang="zh-CN" sz="1800">
                <a:latin typeface="Times New Roman" panose="02020603050405020304" charset="0"/>
                <a:ea typeface="+mj-lt"/>
                <a:cs typeface="Times New Roman" panose="02020603050405020304" charset="0"/>
              </a:rPr>
              <a:t>I’m glad to share my English learning journey with all of you. A year ago, I signed up for our school’s English Debate Club. At first, I lacked confidence. Thankfully, my teammates were incredibly supportive—they encouraged me to look for debate resources online and break down different perspectives on each topic. After months of consistent practice, I slowly grew more confident, and I could finally express my ideas clearly during debates. </a:t>
            </a:r>
            <a:endParaRPr lang="en-US" altLang="zh-CN" sz="1800">
              <a:latin typeface="Times New Roman" panose="02020603050405020304" charset="0"/>
              <a:ea typeface="+mj-lt"/>
              <a:cs typeface="Times New Roman" panose="02020603050405020304" charset="0"/>
            </a:endParaRPr>
          </a:p>
          <a:p>
            <a:pPr indent="457200" algn="just"/>
            <a:r>
              <a:rPr lang="en-US" altLang="zh-CN" sz="1800">
                <a:latin typeface="Times New Roman" panose="02020603050405020304" charset="0"/>
                <a:ea typeface="+mj-lt"/>
                <a:cs typeface="Times New Roman" panose="02020603050405020304" charset="0"/>
              </a:rPr>
              <a:t>I’ve gained to important takeaways from the experience. First, learning English through real-life scenarios like debates helps you master English much faster. Second, learning English in a group means you can get timely help when you’re stuck.</a:t>
            </a:r>
            <a:endParaRPr lang="en-US" altLang="zh-CN" sz="1800">
              <a:latin typeface="Times New Roman" panose="02020603050405020304" charset="0"/>
              <a:ea typeface="+mj-lt"/>
              <a:cs typeface="Times New Roman" panose="02020603050405020304" charset="0"/>
            </a:endParaRPr>
          </a:p>
          <a:p>
            <a:pPr indent="457200" algn="just"/>
            <a:r>
              <a:rPr lang="en-US" altLang="zh-CN" sz="1800">
                <a:latin typeface="Times New Roman" panose="02020603050405020304" charset="0"/>
                <a:ea typeface="+mj-lt"/>
                <a:cs typeface="Times New Roman" panose="02020603050405020304" charset="0"/>
              </a:rPr>
              <a:t>I hope my story can give you some useful inspiration, and I wish you great fun in your English learning! </a:t>
            </a:r>
            <a:endParaRPr lang="en-US" altLang="zh-CN" sz="1800">
              <a:latin typeface="Times New Roman" panose="02020603050405020304" charset="0"/>
              <a:ea typeface="+mj-lt"/>
              <a:cs typeface="Times New Roman" panose="02020603050405020304" charset="0"/>
            </a:endParaRPr>
          </a:p>
          <a:p>
            <a:pPr indent="457200" algn="just"/>
            <a:r>
              <a:rPr lang="en-US" altLang="zh-CN" sz="1800">
                <a:latin typeface="Times New Roman" panose="02020603050405020304" charset="0"/>
                <a:ea typeface="+mj-lt"/>
                <a:cs typeface="Times New Roman" panose="02020603050405020304" charset="0"/>
              </a:rPr>
              <a:t>Thank you! </a:t>
            </a:r>
            <a:endParaRPr lang="en-US" altLang="zh-CN" sz="1800">
              <a:latin typeface="Times New Roman" panose="02020603050405020304" charset="0"/>
              <a:ea typeface="+mj-lt"/>
              <a:cs typeface="Times New Roman" panose="02020603050405020304" charset="0"/>
            </a:endParaRPr>
          </a:p>
        </p:txBody>
      </p:sp>
      <p:sp>
        <p:nvSpPr>
          <p:cNvPr id="3" name="文本框 2"/>
          <p:cNvSpPr txBox="1"/>
          <p:nvPr/>
        </p:nvSpPr>
        <p:spPr>
          <a:xfrm>
            <a:off x="6167755" y="1268730"/>
            <a:ext cx="5688330" cy="4399915"/>
          </a:xfrm>
          <a:prstGeom prst="rect">
            <a:avLst/>
          </a:prstGeom>
          <a:noFill/>
        </p:spPr>
        <p:txBody>
          <a:bodyPr wrap="square" rtlCol="0">
            <a:spAutoFit/>
          </a:bodyPr>
          <a:p>
            <a:pPr algn="l"/>
            <a:r>
              <a:rPr lang="zh-CN" altLang="en-US" sz="2000" dirty="0">
                <a:latin typeface="楷体" panose="02010609060101010101" charset="-122"/>
                <a:ea typeface="楷体" panose="02010609060101010101" charset="-122"/>
                <a:cs typeface="楷体" panose="02010609060101010101" charset="-122"/>
              </a:rPr>
              <a:t>亲爱的同学们：</a:t>
            </a:r>
            <a:endParaRPr lang="en-US" altLang="zh-CN" sz="2000" dirty="0">
              <a:latin typeface="楷体" panose="02010609060101010101" charset="-122"/>
              <a:ea typeface="楷体" panose="02010609060101010101" charset="-122"/>
              <a:cs typeface="楷体" panose="02010609060101010101" charset="-122"/>
            </a:endParaRPr>
          </a:p>
          <a:p>
            <a:pPr indent="457200" algn="l"/>
            <a:r>
              <a:rPr lang="zh-CN" altLang="en-US" sz="2000" dirty="0">
                <a:latin typeface="楷体" panose="02010609060101010101" charset="-122"/>
                <a:ea typeface="楷体" panose="02010609060101010101" charset="-122"/>
                <a:cs typeface="楷体" panose="02010609060101010101" charset="-122"/>
              </a:rPr>
              <a:t>很高兴与大家分享我的英语学习历程。一年前，我报名加入了学校英语辩论社。起初我缺乏自信，所幸队友们非常支持</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他们鼓励我查找网络辩论资源，学习多角度分析辩题。经过数月持续练习，我逐渐建立起自信，最终能在辩论中清晰表达观点。</a:t>
            </a:r>
            <a:endParaRPr lang="en-US" altLang="zh-CN" sz="2000" dirty="0">
              <a:latin typeface="楷体" panose="02010609060101010101" charset="-122"/>
              <a:ea typeface="楷体" panose="02010609060101010101" charset="-122"/>
              <a:cs typeface="楷体" panose="02010609060101010101" charset="-122"/>
            </a:endParaRPr>
          </a:p>
          <a:p>
            <a:pPr indent="457200" algn="l"/>
            <a:r>
              <a:rPr lang="zh-CN" altLang="en-US" sz="2000" dirty="0">
                <a:latin typeface="楷体" panose="02010609060101010101" charset="-122"/>
                <a:ea typeface="楷体" panose="02010609060101010101" charset="-122"/>
                <a:cs typeface="楷体" panose="02010609060101010101" charset="-122"/>
              </a:rPr>
              <a:t>这段经历让我收获了两个重要心得：第一，通过辩论这类真实场景学英语，能更快掌握语言；第二，团体学习意味着遇到困难时能及时获得帮助。</a:t>
            </a:r>
            <a:endParaRPr lang="en-US" altLang="zh-CN" sz="2000" dirty="0">
              <a:latin typeface="楷体" panose="02010609060101010101" charset="-122"/>
              <a:ea typeface="楷体" panose="02010609060101010101" charset="-122"/>
              <a:cs typeface="楷体" panose="02010609060101010101" charset="-122"/>
            </a:endParaRPr>
          </a:p>
          <a:p>
            <a:pPr indent="457200" algn="l"/>
            <a:r>
              <a:rPr lang="zh-CN" altLang="en-US" sz="2000" dirty="0">
                <a:latin typeface="楷体" panose="02010609060101010101" charset="-122"/>
                <a:ea typeface="楷体" panose="02010609060101010101" charset="-122"/>
                <a:cs typeface="楷体" panose="02010609060101010101" charset="-122"/>
              </a:rPr>
              <a:t>希望我的经历能给大家带来有益启发，祝愿各位在英语学习中收获乐趣！</a:t>
            </a:r>
            <a:endParaRPr lang="en-US" altLang="zh-CN" sz="2000" dirty="0">
              <a:latin typeface="楷体" panose="02010609060101010101" charset="-122"/>
              <a:ea typeface="楷体" panose="02010609060101010101" charset="-122"/>
              <a:cs typeface="楷体" panose="02010609060101010101" charset="-122"/>
            </a:endParaRPr>
          </a:p>
          <a:p>
            <a:pPr indent="457200" algn="l"/>
            <a:r>
              <a:rPr lang="zh-CN" altLang="en-US" sz="2000" dirty="0">
                <a:latin typeface="楷体" panose="02010609060101010101" charset="-122"/>
                <a:ea typeface="楷体" panose="02010609060101010101" charset="-122"/>
                <a:cs typeface="楷体" panose="02010609060101010101" charset="-122"/>
              </a:rPr>
              <a:t>谢谢！</a:t>
            </a:r>
            <a:endParaRPr lang="zh-CN" altLang="en-US" sz="2000" dirty="0">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439920" y="116205"/>
            <a:ext cx="3149600" cy="583565"/>
          </a:xfrm>
          <a:prstGeom prst="rect">
            <a:avLst/>
          </a:prstGeom>
          <a:solidFill>
            <a:schemeClr val="accent1">
              <a:lumMod val="90000"/>
            </a:schemeClr>
          </a:solidFill>
        </p:spPr>
        <p:txBody>
          <a:bodyPr wrap="square" rtlCol="0">
            <a:normAutofit fontScale="87500"/>
          </a:bodyPr>
          <a:lstStyle/>
          <a:p>
            <a:r>
              <a:rPr lang="en-US" altLang="zh-CN" sz="3200" b="1" i="1">
                <a:solidFill>
                  <a:schemeClr val="bg1"/>
                </a:solidFill>
                <a:latin typeface="+mn-lt"/>
                <a:ea typeface="+mn-ea"/>
              </a:rPr>
              <a:t>Sample writing </a:t>
            </a:r>
            <a:endParaRPr lang="en-US" altLang="zh-CN" sz="3200" b="1" i="1">
              <a:solidFill>
                <a:schemeClr val="bg1"/>
              </a:solidFill>
              <a:latin typeface="+mn-lt"/>
              <a:ea typeface="+mn-ea"/>
            </a:endParaRPr>
          </a:p>
        </p:txBody>
      </p:sp>
      <p:sp>
        <p:nvSpPr>
          <p:cNvPr id="4" name="文本框 3"/>
          <p:cNvSpPr txBox="1"/>
          <p:nvPr/>
        </p:nvSpPr>
        <p:spPr>
          <a:xfrm>
            <a:off x="551180" y="1052830"/>
            <a:ext cx="5619115" cy="4799965"/>
          </a:xfrm>
          <a:prstGeom prst="rect">
            <a:avLst/>
          </a:prstGeom>
          <a:noFill/>
          <a:ln>
            <a:solidFill>
              <a:schemeClr val="tx1"/>
            </a:solidFill>
          </a:ln>
        </p:spPr>
        <p:txBody>
          <a:bodyPr wrap="square" rtlCol="0">
            <a:spAutoFit/>
          </a:bodyPr>
          <a:p>
            <a:pPr algn="just"/>
            <a:r>
              <a:rPr lang="en-US" altLang="zh-CN" sz="1800">
                <a:latin typeface="Times New Roman" panose="02020603050405020304" charset="0"/>
                <a:ea typeface="+mj-lt"/>
                <a:cs typeface="Times New Roman" panose="02020603050405020304" charset="0"/>
              </a:rPr>
              <a:t>Dear classmates,</a:t>
            </a:r>
            <a:endParaRPr lang="en-US" altLang="zh-CN" sz="1800">
              <a:latin typeface="Times New Roman" panose="02020603050405020304" charset="0"/>
              <a:ea typeface="+mj-lt"/>
              <a:cs typeface="Times New Roman" panose="02020603050405020304" charset="0"/>
            </a:endParaRPr>
          </a:p>
          <a:p>
            <a:pPr indent="457200" algn="just"/>
            <a:r>
              <a:rPr lang="en-US" altLang="zh-CN" sz="1800">
                <a:latin typeface="Times New Roman" panose="02020603050405020304" charset="0"/>
                <a:ea typeface="+mj-lt"/>
                <a:cs typeface="Times New Roman" panose="02020603050405020304" charset="0"/>
                <a:sym typeface="+mn-ea"/>
              </a:rPr>
              <a:t>I’m glad to share my English learning journey with all of you</a:t>
            </a:r>
            <a:r>
              <a:rPr lang="en-US" altLang="zh-CN" sz="1800">
                <a:solidFill>
                  <a:schemeClr val="tx1"/>
                </a:solidFill>
                <a:latin typeface="Times New Roman" panose="02020603050405020304" charset="0"/>
                <a:cs typeface="Times New Roman" panose="02020603050405020304" charset="0"/>
                <a:sym typeface="+mn-ea"/>
              </a:rPr>
              <a:t>.</a:t>
            </a:r>
            <a:r>
              <a:rPr lang="en-US" altLang="zh-CN" sz="1800">
                <a:solidFill>
                  <a:schemeClr val="tx1"/>
                </a:solidFill>
                <a:latin typeface="Times New Roman" panose="02020603050405020304" charset="0"/>
                <a:ea typeface="+mj-lt"/>
                <a:cs typeface="Times New Roman" panose="02020603050405020304" charset="0"/>
                <a:sym typeface="+mn-ea"/>
              </a:rPr>
              <a:t>Never  had I experienced such rapid growth in spoken English until I embraced the challenges of the English Debate Club.</a:t>
            </a:r>
            <a:endParaRPr lang="en-US" altLang="zh-CN" sz="1800">
              <a:solidFill>
                <a:schemeClr val="tx1"/>
              </a:solidFill>
              <a:latin typeface="Times New Roman" panose="02020603050405020304" charset="0"/>
              <a:ea typeface="+mj-lt"/>
              <a:cs typeface="Times New Roman" panose="02020603050405020304" charset="0"/>
              <a:sym typeface="+mn-ea"/>
            </a:endParaRPr>
          </a:p>
          <a:p>
            <a:pPr indent="457200" algn="just"/>
            <a:r>
              <a:rPr lang="en-US" altLang="zh-CN" sz="1800">
                <a:solidFill>
                  <a:schemeClr val="tx1"/>
                </a:solidFill>
                <a:latin typeface="Times New Roman" panose="02020603050405020304" charset="0"/>
                <a:cs typeface="Times New Roman" panose="02020603050405020304" charset="0"/>
                <a:sym typeface="+mn-ea"/>
              </a:rPr>
              <a:t>First of all, the debate club pushed me to speak up.  Unlike in class where I was o</a:t>
            </a:r>
            <a:r>
              <a:rPr lang="en-US" altLang="zh-CN" sz="1800">
                <a:latin typeface="Times New Roman" panose="02020603050405020304" charset="0"/>
                <a:cs typeface="Times New Roman" panose="02020603050405020304" charset="0"/>
                <a:sym typeface="+mn-ea"/>
              </a:rPr>
              <a:t>ften too shy to answer, debate forces everyone to have a voice.I still remember how my hands were sweating during my first speech. But after dozens of practices, I not only overcame the fear of public speaking but also learned to organize my thoughts on the spot using English.This experience taught me that confidence grows from action, not from waiting.</a:t>
            </a:r>
            <a:endParaRPr lang="en-US" altLang="zh-CN" sz="1800">
              <a:latin typeface="Times New Roman" panose="02020603050405020304" charset="0"/>
              <a:cs typeface="Times New Roman" panose="02020603050405020304" charset="0"/>
              <a:sym typeface="+mn-ea"/>
            </a:endParaRPr>
          </a:p>
          <a:p>
            <a:pPr indent="457200" algn="just"/>
            <a:r>
              <a:rPr lang="en-US" altLang="zh-CN" sz="1800">
                <a:latin typeface="Times New Roman" panose="02020603050405020304" charset="0"/>
                <a:cs typeface="Times New Roman" panose="02020603050405020304" charset="0"/>
                <a:sym typeface="+mn-ea"/>
              </a:rPr>
              <a:t>To conclude, my journey proves that confidence grows from action. Don't fear mistakes. I wish you all joy and success in your English learning!</a:t>
            </a:r>
            <a:endParaRPr lang="en-US" altLang="zh-CN" sz="1800">
              <a:latin typeface="Times New Roman" panose="02020603050405020304" charset="0"/>
              <a:cs typeface="Times New Roman" panose="02020603050405020304" charset="0"/>
              <a:sym typeface="+mn-ea"/>
            </a:endParaRPr>
          </a:p>
          <a:p>
            <a:pPr indent="457200" algn="just"/>
            <a:r>
              <a:rPr lang="en-US" altLang="zh-CN" sz="1800">
                <a:latin typeface="Times New Roman" panose="02020603050405020304" charset="0"/>
                <a:ea typeface="+mj-lt"/>
                <a:cs typeface="Times New Roman" panose="02020603050405020304" charset="0"/>
              </a:rPr>
              <a:t>Thank you! </a:t>
            </a:r>
            <a:endParaRPr lang="en-US" altLang="zh-CN" sz="1800">
              <a:latin typeface="Times New Roman" panose="02020603050405020304" charset="0"/>
              <a:ea typeface="+mj-lt"/>
              <a:cs typeface="Times New Roman" panose="02020603050405020304" charset="0"/>
            </a:endParaRPr>
          </a:p>
        </p:txBody>
      </p:sp>
      <p:sp>
        <p:nvSpPr>
          <p:cNvPr id="5" name="文本框 4"/>
          <p:cNvSpPr txBox="1"/>
          <p:nvPr/>
        </p:nvSpPr>
        <p:spPr>
          <a:xfrm>
            <a:off x="6384290" y="1340485"/>
            <a:ext cx="5688330" cy="4092575"/>
          </a:xfrm>
          <a:prstGeom prst="rect">
            <a:avLst/>
          </a:prstGeom>
          <a:noFill/>
        </p:spPr>
        <p:txBody>
          <a:bodyPr wrap="square" rtlCol="0">
            <a:spAutoFit/>
          </a:bodyPr>
          <a:p>
            <a:pPr algn="l"/>
            <a:r>
              <a:rPr lang="zh-CN" altLang="en-US" sz="2000" dirty="0">
                <a:latin typeface="楷体" panose="02010609060101010101" charset="-122"/>
                <a:ea typeface="楷体" panose="02010609060101010101" charset="-122"/>
              </a:rPr>
              <a:t>亲爱的同学们：</a:t>
            </a:r>
            <a:endParaRPr lang="en-US" altLang="zh-CN" sz="2000" dirty="0">
              <a:latin typeface="楷体" panose="02010609060101010101" charset="-122"/>
              <a:ea typeface="楷体" panose="02010609060101010101" charset="-122"/>
            </a:endParaRPr>
          </a:p>
          <a:p>
            <a:pPr indent="457200" algn="l"/>
            <a:r>
              <a:rPr lang="zh-CN" altLang="en-US" sz="2000" dirty="0">
                <a:latin typeface="楷体" panose="02010609060101010101" charset="-122"/>
                <a:ea typeface="楷体" panose="02010609060101010101" charset="-122"/>
              </a:rPr>
              <a:t>很高兴与大家分享我的英语学习心得。正是在我勇敢接受英语辩论社的挑战后，我的口语能力才实现了前所未有的飞跃。</a:t>
            </a:r>
            <a:endParaRPr lang="en-US" altLang="zh-CN" sz="2000" dirty="0">
              <a:latin typeface="楷体" panose="02010609060101010101" charset="-122"/>
              <a:ea typeface="楷体" panose="02010609060101010101" charset="-122"/>
            </a:endParaRPr>
          </a:p>
          <a:p>
            <a:pPr indent="457200" algn="l"/>
            <a:r>
              <a:rPr lang="zh-CN" altLang="en-US" sz="2000" dirty="0">
                <a:latin typeface="楷体" panose="02010609060101010101" charset="-122"/>
                <a:ea typeface="楷体" panose="02010609060101010101" charset="-122"/>
              </a:rPr>
              <a:t>首先，辩论社激励我勇敢发声。与课堂上羞于回答不同，辩论要求每个人都必须表达观点。我依然记得初次演讲时双手汗湿的紧张，但经过数十次演练，我不仅克服了公众演讲的恐惧，更学会了即时用英语组织思路。这段经历让我懂得：信心源于行动，而非等待。</a:t>
            </a:r>
            <a:endParaRPr lang="en-US" altLang="zh-CN" sz="2000" dirty="0">
              <a:latin typeface="楷体" panose="02010609060101010101" charset="-122"/>
              <a:ea typeface="楷体" panose="02010609060101010101" charset="-122"/>
            </a:endParaRPr>
          </a:p>
          <a:p>
            <a:pPr indent="457200" algn="l"/>
            <a:r>
              <a:rPr lang="zh-CN" altLang="en-US" sz="2000" dirty="0">
                <a:latin typeface="楷体" panose="02010609060101010101" charset="-122"/>
                <a:ea typeface="楷体" panose="02010609060101010101" charset="-122"/>
              </a:rPr>
              <a:t>总之，自信靠行动积累，别怕犯错。祝大家英语学习愉快，成功在望！</a:t>
            </a:r>
            <a:endParaRPr lang="zh-CN" altLang="en-US" sz="2000" dirty="0">
              <a:latin typeface="楷体" panose="02010609060101010101" charset="-122"/>
              <a:ea typeface="楷体" panose="02010609060101010101" charset="-122"/>
            </a:endParaRPr>
          </a:p>
          <a:p>
            <a:pPr indent="457200" algn="l"/>
            <a:r>
              <a:rPr lang="zh-CN" altLang="en-US" sz="2000" dirty="0">
                <a:latin typeface="楷体" panose="02010609060101010101" charset="-122"/>
                <a:ea typeface="楷体" panose="02010609060101010101" charset="-122"/>
              </a:rPr>
              <a:t>谢谢！</a:t>
            </a:r>
            <a:endParaRPr lang="zh-CN" altLang="en-US" sz="2000" dirty="0">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191770" y="765175"/>
            <a:ext cx="6980555" cy="5977890"/>
          </a:xfrm>
          <a:prstGeom prst="rect">
            <a:avLst/>
          </a:prstGeom>
          <a:noFill/>
        </p:spPr>
        <p:txBody>
          <a:bodyPr wrap="square" rtlCol="0">
            <a:noAutofit/>
          </a:bodyPr>
          <a:p>
            <a:pPr marL="457200" indent="-457200">
              <a:buFont typeface="+mj-ea"/>
              <a:buAutoNum type="circleNumDbPlain"/>
            </a:pPr>
            <a:r>
              <a:rPr lang="en-US" altLang="zh-CN" sz="2400">
                <a:sym typeface="+mn-ea"/>
              </a:rPr>
              <a:t>step out of your comfort zone</a:t>
            </a:r>
            <a:endParaRPr lang="en-US" altLang="zh-CN" sz="2400">
              <a:sym typeface="+mn-ea"/>
            </a:endParaRPr>
          </a:p>
          <a:p>
            <a:pPr marL="457200" indent="-457200">
              <a:buFont typeface="+mj-ea"/>
              <a:buAutoNum type="circleNumDbPlain"/>
            </a:pPr>
            <a:r>
              <a:rPr lang="en-US" altLang="zh-CN" sz="2400">
                <a:sym typeface="+mn-ea"/>
              </a:rPr>
              <a:t>break down different perspectives</a:t>
            </a:r>
            <a:endParaRPr lang="en-US" altLang="zh-CN" sz="2400">
              <a:sym typeface="+mn-ea"/>
            </a:endParaRPr>
          </a:p>
          <a:p>
            <a:pPr marL="457200" indent="-457200">
              <a:buFont typeface="+mj-ea"/>
              <a:buAutoNum type="circleNumDbPlain"/>
            </a:pPr>
            <a:r>
              <a:rPr lang="en-US" altLang="zh-CN" sz="2400">
                <a:sym typeface="+mn-ea"/>
              </a:rPr>
              <a:t>overcome the fear of public speaking</a:t>
            </a:r>
            <a:endParaRPr lang="en-US" altLang="zh-CN" sz="2400">
              <a:sym typeface="+mn-ea"/>
            </a:endParaRPr>
          </a:p>
          <a:p>
            <a:pPr marL="457200" indent="-457200">
              <a:buFont typeface="+mj-ea"/>
              <a:buAutoNum type="circleNumDbPlain"/>
            </a:pPr>
            <a:r>
              <a:rPr lang="en-US" altLang="zh-CN" sz="2400">
                <a:sym typeface="+mn-ea"/>
              </a:rPr>
              <a:t>organize my thoughts on the spot</a:t>
            </a:r>
            <a:endParaRPr lang="en-US" altLang="zh-CN" sz="2400">
              <a:sym typeface="+mn-ea"/>
            </a:endParaRPr>
          </a:p>
          <a:p>
            <a:pPr marL="457200" indent="-457200">
              <a:buFont typeface="+mj-ea"/>
              <a:buAutoNum type="circleNumDbPlain"/>
            </a:pPr>
            <a:r>
              <a:rPr lang="en-US" altLang="zh-CN" sz="2400">
                <a:sym typeface="+mn-ea"/>
              </a:rPr>
              <a:t>gain important takeaways</a:t>
            </a:r>
            <a:endParaRPr lang="en-US" altLang="zh-CN" sz="2400">
              <a:sym typeface="+mn-ea"/>
            </a:endParaRPr>
          </a:p>
          <a:p>
            <a:pPr marL="457200" indent="-457200">
              <a:buFont typeface="+mj-ea"/>
              <a:buAutoNum type="circleNumDbPlain"/>
            </a:pPr>
            <a:r>
              <a:rPr lang="en-US" altLang="zh-CN" sz="2400">
                <a:sym typeface="+mn-ea"/>
              </a:rPr>
              <a:t>embrace the challenges</a:t>
            </a:r>
            <a:endParaRPr lang="en-US" altLang="zh-CN" sz="2400">
              <a:sym typeface="+mn-ea"/>
            </a:endParaRPr>
          </a:p>
          <a:p>
            <a:pPr marL="457200" indent="-457200">
              <a:buFont typeface="+mj-ea"/>
              <a:buAutoNum type="circleNumDbPlain"/>
            </a:pPr>
            <a:r>
              <a:rPr lang="en-US" altLang="zh-CN" sz="2400">
                <a:sym typeface="+mn-ea"/>
              </a:rPr>
              <a:t>push me to speak up</a:t>
            </a:r>
            <a:endParaRPr lang="en-US" altLang="zh-CN" sz="2400">
              <a:sym typeface="+mn-ea"/>
            </a:endParaRPr>
          </a:p>
          <a:p>
            <a:pPr marL="457200" indent="-457200">
              <a:buFont typeface="+mj-ea"/>
              <a:buAutoNum type="circleNumDbPlain"/>
            </a:pPr>
            <a:r>
              <a:rPr lang="en-US" altLang="zh-CN" sz="2400">
                <a:sym typeface="+mn-ea"/>
              </a:rPr>
              <a:t>master English</a:t>
            </a:r>
            <a:endParaRPr lang="en-US" altLang="zh-CN" sz="2400">
              <a:sym typeface="+mn-ea"/>
            </a:endParaRPr>
          </a:p>
          <a:p>
            <a:pPr marL="457200" indent="-457200">
              <a:buFont typeface="+mj-ea"/>
              <a:buAutoNum type="circleNumDbPlain"/>
            </a:pPr>
            <a:r>
              <a:rPr lang="en-US" altLang="zh-CN" sz="2400">
                <a:sym typeface="+mn-ea"/>
              </a:rPr>
              <a:t>rapid growth</a:t>
            </a:r>
            <a:endParaRPr lang="en-US" altLang="zh-CN" sz="2400">
              <a:sym typeface="+mn-ea"/>
            </a:endParaRPr>
          </a:p>
          <a:p>
            <a:pPr marL="457200" indent="-457200">
              <a:buFont typeface="+mj-ea"/>
              <a:buAutoNum type="circleNumDbPlain"/>
            </a:pPr>
            <a:r>
              <a:rPr lang="en-US" altLang="zh-CN" sz="2400">
                <a:sym typeface="+mn-ea"/>
              </a:rPr>
              <a:t>incredibly supportive</a:t>
            </a:r>
            <a:endParaRPr lang="en-US" altLang="zh-CN" sz="2400">
              <a:sym typeface="+mn-ea"/>
            </a:endParaRPr>
          </a:p>
          <a:p>
            <a:pPr marL="457200" indent="-457200">
              <a:buFont typeface="+mj-ea"/>
              <a:buAutoNum type="circleNumDbPlain"/>
            </a:pPr>
            <a:r>
              <a:rPr lang="en-US" altLang="zh-CN" sz="2400">
                <a:sym typeface="+mn-ea"/>
              </a:rPr>
              <a:t>consistent practice</a:t>
            </a:r>
            <a:endParaRPr lang="en-US" altLang="zh-CN" sz="2400">
              <a:sym typeface="+mn-ea"/>
            </a:endParaRPr>
          </a:p>
          <a:p>
            <a:pPr marL="457200" indent="-457200">
              <a:buFont typeface="+mj-ea"/>
              <a:buAutoNum type="circleNumDbPlain"/>
            </a:pPr>
            <a:r>
              <a:rPr lang="en-US" altLang="zh-CN" sz="2400">
                <a:sym typeface="+mn-ea"/>
              </a:rPr>
              <a:t>never had I experienced... until I...</a:t>
            </a:r>
            <a:endParaRPr lang="en-US" altLang="zh-CN" sz="2400">
              <a:sym typeface="+mn-ea"/>
            </a:endParaRPr>
          </a:p>
          <a:p>
            <a:pPr marL="457200" indent="-457200">
              <a:buFont typeface="+mj-ea"/>
              <a:buAutoNum type="circleNumDbPlain"/>
            </a:pPr>
            <a:r>
              <a:rPr lang="en-US" altLang="zh-CN" sz="2400">
                <a:sym typeface="+mn-ea"/>
              </a:rPr>
              <a:t>unlike in class where..., debate forces...</a:t>
            </a:r>
            <a:endParaRPr lang="en-US" altLang="zh-CN" sz="2400">
              <a:sym typeface="+mn-ea"/>
            </a:endParaRPr>
          </a:p>
          <a:p>
            <a:pPr marL="457200" indent="-457200">
              <a:buFont typeface="+mj-ea"/>
              <a:buAutoNum type="circleNumDbPlain"/>
            </a:pPr>
            <a:r>
              <a:rPr lang="en-US" altLang="zh-CN" sz="2400">
                <a:sym typeface="+mn-ea"/>
              </a:rPr>
              <a:t>I not only overcame... but also learned...</a:t>
            </a:r>
            <a:endParaRPr lang="en-US" altLang="zh-CN" sz="2400">
              <a:sym typeface="+mn-ea"/>
            </a:endParaRPr>
          </a:p>
          <a:p>
            <a:pPr marL="457200" indent="-457200">
              <a:buFont typeface="+mj-ea"/>
              <a:buAutoNum type="circleNumDbPlain"/>
            </a:pPr>
            <a:r>
              <a:rPr lang="en-US" altLang="zh-CN" sz="2400">
                <a:sym typeface="+mn-ea"/>
              </a:rPr>
              <a:t>Confidence grows from action, not from waiting.</a:t>
            </a:r>
            <a:endParaRPr lang="en-US" altLang="zh-CN" sz="2400">
              <a:sym typeface="+mn-ea"/>
            </a:endParaRPr>
          </a:p>
          <a:p>
            <a:pPr marL="457200" indent="-457200">
              <a:buFont typeface="+mj-ea"/>
              <a:buAutoNum type="circleNumDbPlain"/>
            </a:pPr>
            <a:endParaRPr lang="en-US" altLang="zh-CN" sz="2400">
              <a:sym typeface="+mn-ea"/>
            </a:endParaRPr>
          </a:p>
          <a:p>
            <a:pPr marL="457200" indent="-457200">
              <a:buFont typeface="Wingdings" panose="05000000000000000000" charset="0"/>
              <a:buChar char="ü"/>
            </a:pPr>
            <a:endParaRPr lang="en-US" altLang="zh-CN" sz="2400"/>
          </a:p>
          <a:p>
            <a:pPr marL="457200" indent="-457200">
              <a:buFont typeface="Wingdings" panose="05000000000000000000" charset="0"/>
              <a:buChar char="Ø"/>
            </a:pPr>
            <a:endParaRPr lang="en-US" altLang="zh-CN" sz="2400"/>
          </a:p>
          <a:p>
            <a:pPr marL="457200" indent="-457200">
              <a:buFont typeface="Wingdings" panose="05000000000000000000" charset="0"/>
              <a:buChar char="Ø"/>
            </a:pPr>
            <a:endParaRPr lang="en-US" altLang="zh-CN" sz="2400"/>
          </a:p>
          <a:p>
            <a:pPr marL="457200" indent="-457200">
              <a:buFont typeface="Wingdings" panose="05000000000000000000" charset="0"/>
              <a:buChar char="Ø"/>
            </a:pPr>
            <a:endParaRPr lang="en-US" altLang="zh-CN" sz="2400"/>
          </a:p>
          <a:p>
            <a:pPr marL="457200" indent="-457200">
              <a:buFont typeface="Wingdings" panose="05000000000000000000" charset="0"/>
              <a:buChar char="Ø"/>
            </a:pPr>
            <a:endParaRPr lang="en-US" altLang="zh-CN" sz="2400"/>
          </a:p>
          <a:p>
            <a:endParaRPr lang="en-US" altLang="zh-CN" sz="2400"/>
          </a:p>
        </p:txBody>
      </p:sp>
      <p:sp>
        <p:nvSpPr>
          <p:cNvPr id="5" name="文本框 4"/>
          <p:cNvSpPr txBox="1"/>
          <p:nvPr/>
        </p:nvSpPr>
        <p:spPr>
          <a:xfrm>
            <a:off x="6887845" y="765175"/>
            <a:ext cx="5034915" cy="5631180"/>
          </a:xfrm>
          <a:prstGeom prst="rect">
            <a:avLst/>
          </a:prstGeom>
          <a:noFill/>
        </p:spPr>
        <p:txBody>
          <a:bodyPr wrap="square" rtlCol="0">
            <a:spAutoFit/>
          </a:bodyPr>
          <a:p>
            <a:pPr marL="342900" indent="-342900">
              <a:buFont typeface="+mj-ea"/>
              <a:buAutoNum type="circleNumDbPlain"/>
            </a:pPr>
            <a:r>
              <a:rPr lang="zh-CN" altLang="en-US" sz="2400"/>
              <a:t>走出舒适区</a:t>
            </a:r>
            <a:endParaRPr lang="zh-CN" altLang="en-US" sz="2400"/>
          </a:p>
          <a:p>
            <a:pPr marL="342900" indent="-342900">
              <a:buFont typeface="+mj-ea"/>
              <a:buAutoNum type="circleNumDbPlain"/>
            </a:pPr>
            <a:r>
              <a:rPr lang="zh-CN" altLang="en-US" sz="2400"/>
              <a:t>分析不同观点</a:t>
            </a:r>
            <a:endParaRPr lang="zh-CN" altLang="en-US" sz="2400"/>
          </a:p>
          <a:p>
            <a:pPr marL="342900" indent="-342900">
              <a:buFont typeface="+mj-ea"/>
              <a:buAutoNum type="circleNumDbPlain"/>
            </a:pPr>
            <a:r>
              <a:rPr lang="zh-CN" altLang="en-US" sz="2400"/>
              <a:t>克服公开演讲的恐惧</a:t>
            </a:r>
            <a:endParaRPr lang="zh-CN" altLang="en-US" sz="2400"/>
          </a:p>
          <a:p>
            <a:pPr marL="342900" indent="-342900">
              <a:buFont typeface="+mj-ea"/>
              <a:buAutoNum type="circleNumDbPlain"/>
            </a:pPr>
            <a:r>
              <a:rPr lang="zh-CN" altLang="en-US" sz="2400"/>
              <a:t>即兴组织思路</a:t>
            </a:r>
            <a:endParaRPr lang="zh-CN" altLang="en-US" sz="2400"/>
          </a:p>
          <a:p>
            <a:pPr marL="342900" indent="-342900">
              <a:buFont typeface="+mj-ea"/>
              <a:buAutoNum type="circleNumDbPlain"/>
            </a:pPr>
            <a:r>
              <a:rPr lang="zh-CN" altLang="en-US" sz="2400"/>
              <a:t>获得重要心得</a:t>
            </a:r>
            <a:endParaRPr lang="zh-CN" altLang="en-US" sz="2400"/>
          </a:p>
          <a:p>
            <a:pPr marL="342900" indent="-342900">
              <a:buFont typeface="+mj-ea"/>
              <a:buAutoNum type="circleNumDbPlain"/>
            </a:pPr>
            <a:r>
              <a:rPr lang="zh-CN" altLang="en-US" sz="2400"/>
              <a:t>迎接挑战</a:t>
            </a:r>
            <a:endParaRPr lang="zh-CN" altLang="en-US" sz="2400"/>
          </a:p>
          <a:p>
            <a:pPr marL="342900" indent="-342900">
              <a:buFont typeface="+mj-ea"/>
              <a:buAutoNum type="circleNumDbPlain"/>
            </a:pPr>
            <a:r>
              <a:rPr lang="zh-CN" altLang="en-US" sz="2400"/>
              <a:t>促使我敢于表达</a:t>
            </a:r>
            <a:endParaRPr lang="zh-CN" altLang="en-US" sz="2400"/>
          </a:p>
          <a:p>
            <a:pPr marL="342900" indent="-342900">
              <a:buFont typeface="+mj-ea"/>
              <a:buAutoNum type="circleNumDbPlain"/>
            </a:pPr>
            <a:r>
              <a:rPr lang="zh-CN" altLang="en-US" sz="2400"/>
              <a:t>掌握英语</a:t>
            </a:r>
            <a:endParaRPr lang="zh-CN" altLang="en-US" sz="2400"/>
          </a:p>
          <a:p>
            <a:pPr marL="342900" indent="-342900">
              <a:buFont typeface="+mj-ea"/>
              <a:buAutoNum type="circleNumDbPlain"/>
            </a:pPr>
            <a:r>
              <a:rPr lang="zh-CN" altLang="en-US" sz="2400"/>
              <a:t>快速成长</a:t>
            </a:r>
            <a:endParaRPr lang="zh-CN" altLang="en-US" sz="2400"/>
          </a:p>
          <a:p>
            <a:pPr marL="342900" indent="-342900">
              <a:buFont typeface="+mj-ea"/>
              <a:buAutoNum type="circleNumDbPlain"/>
            </a:pPr>
            <a:r>
              <a:rPr lang="zh-CN" altLang="en-US" sz="2400"/>
              <a:t>非常支持</a:t>
            </a:r>
            <a:endParaRPr lang="zh-CN" altLang="en-US" sz="2400"/>
          </a:p>
          <a:p>
            <a:pPr marL="342900" indent="-342900">
              <a:buFont typeface="+mj-ea"/>
              <a:buAutoNum type="circleNumDbPlain"/>
            </a:pPr>
            <a:r>
              <a:rPr lang="zh-CN" altLang="en-US" sz="2400"/>
              <a:t>持续练习</a:t>
            </a:r>
            <a:endParaRPr lang="zh-CN" altLang="en-US" sz="2400"/>
          </a:p>
          <a:p>
            <a:pPr marL="342900" indent="-342900">
              <a:buFont typeface="+mj-ea"/>
              <a:buAutoNum type="circleNumDbPlain"/>
            </a:pPr>
            <a:r>
              <a:rPr lang="zh-CN" altLang="en-US" sz="2400"/>
              <a:t>我从未经历过</a:t>
            </a:r>
            <a:r>
              <a:rPr lang="en-US" altLang="zh-CN" sz="2400"/>
              <a:t>...</a:t>
            </a:r>
            <a:r>
              <a:rPr lang="zh-CN" altLang="en-US" sz="2400"/>
              <a:t>直到</a:t>
            </a:r>
            <a:r>
              <a:rPr lang="en-US" altLang="zh-CN" sz="2400"/>
              <a:t>...</a:t>
            </a:r>
            <a:endParaRPr lang="en-US" altLang="zh-CN" sz="2400"/>
          </a:p>
          <a:p>
            <a:pPr marL="342900" indent="-342900">
              <a:buFont typeface="+mj-ea"/>
              <a:buAutoNum type="circleNumDbPlain"/>
            </a:pPr>
            <a:r>
              <a:rPr lang="zh-CN" altLang="en-US" sz="2400"/>
              <a:t>与课堂上</a:t>
            </a:r>
            <a:r>
              <a:rPr lang="en-US" altLang="zh-CN" sz="2400"/>
              <a:t>...</a:t>
            </a:r>
            <a:r>
              <a:rPr lang="zh-CN" altLang="en-US" sz="2400"/>
              <a:t>不同，辩论迫使</a:t>
            </a:r>
            <a:r>
              <a:rPr lang="en-US" altLang="zh-CN" sz="2400"/>
              <a:t>...</a:t>
            </a:r>
            <a:endParaRPr lang="en-US" altLang="zh-CN" sz="2400"/>
          </a:p>
          <a:p>
            <a:pPr marL="342900" indent="-342900">
              <a:buFont typeface="+mj-ea"/>
              <a:buAutoNum type="circleNumDbPlain"/>
            </a:pPr>
            <a:r>
              <a:rPr lang="zh-CN" altLang="en-US" sz="2400"/>
              <a:t>我不仅克服了</a:t>
            </a:r>
            <a:r>
              <a:rPr lang="en-US" altLang="zh-CN" sz="2400"/>
              <a:t>...</a:t>
            </a:r>
            <a:r>
              <a:rPr lang="zh-CN" altLang="en-US" sz="2400"/>
              <a:t>还学会了</a:t>
            </a:r>
            <a:r>
              <a:rPr lang="en-US" altLang="zh-CN" sz="2400"/>
              <a:t>...</a:t>
            </a:r>
            <a:endParaRPr lang="en-US" altLang="zh-CN" sz="2400"/>
          </a:p>
          <a:p>
            <a:pPr marL="342900" indent="-342900">
              <a:buFont typeface="+mj-ea"/>
              <a:buAutoNum type="circleNumDbPlain"/>
            </a:pPr>
            <a:r>
              <a:rPr lang="zh-CN" altLang="en-US" sz="2400"/>
              <a:t>信心源于行动，而非等待。</a:t>
            </a:r>
            <a:endParaRPr lang="zh-CN" altLang="en-US" sz="2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VCG41N1362921082 (1)"/>
          <p:cNvPicPr>
            <a:picLocks noChangeAspect="1"/>
          </p:cNvPicPr>
          <p:nvPr>
            <p:custDataLst>
              <p:tags r:id="rId1"/>
            </p:custDataLst>
          </p:nvPr>
        </p:nvPicPr>
        <p:blipFill>
          <a:blip r:embed="rId2"/>
          <a:srcRect t="26432" b="26432"/>
          <a:stretch>
            <a:fillRect/>
          </a:stretch>
        </p:blipFill>
        <p:spPr>
          <a:xfrm>
            <a:off x="-15875" y="2540"/>
            <a:ext cx="12207875" cy="4002405"/>
          </a:xfrm>
          <a:prstGeom prst="rect">
            <a:avLst/>
          </a:prstGeom>
        </p:spPr>
      </p:pic>
      <p:sp>
        <p:nvSpPr>
          <p:cNvPr id="16" name="矩形: 圆角 4"/>
          <p:cNvSpPr/>
          <p:nvPr>
            <p:custDataLst>
              <p:tags r:id="rId3"/>
            </p:custDataLst>
          </p:nvPr>
        </p:nvSpPr>
        <p:spPr>
          <a:xfrm>
            <a:off x="1552575" y="3429000"/>
            <a:ext cx="9084310" cy="2910205"/>
          </a:xfrm>
          <a:prstGeom prst="roundRect">
            <a:avLst>
              <a:gd name="adj" fmla="val 0"/>
            </a:avLst>
          </a:prstGeom>
          <a:solidFill>
            <a:srgbClr val="FFFFFF">
              <a:alpha val="90000"/>
            </a:srgbClr>
          </a:solidFill>
          <a:ln w="6350">
            <a:solidFill>
              <a:schemeClr val="accent1">
                <a:alpha val="5000"/>
              </a:schemeClr>
            </a:solidFill>
          </a:ln>
          <a:effectLst>
            <a:outerShdw blurRad="127000" dist="254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olidFill>
                <a:schemeClr val="dk1"/>
              </a:solidFill>
              <a:sym typeface="+mn-ea"/>
            </a:endParaRPr>
          </a:p>
        </p:txBody>
      </p:sp>
      <p:sp>
        <p:nvSpPr>
          <p:cNvPr id="20" name="圆角矩形 19"/>
          <p:cNvSpPr/>
          <p:nvPr>
            <p:custDataLst>
              <p:tags r:id="rId4"/>
            </p:custDataLst>
          </p:nvPr>
        </p:nvSpPr>
        <p:spPr>
          <a:xfrm>
            <a:off x="5580380" y="5638165"/>
            <a:ext cx="1029335" cy="330200"/>
          </a:xfrm>
          <a:prstGeom prst="roundRect">
            <a:avLst>
              <a:gd name="adj" fmla="val 50000"/>
            </a:avLst>
          </a:prstGeom>
          <a:gradFill>
            <a:gsLst>
              <a:gs pos="15000">
                <a:schemeClr val="accent1">
                  <a:lumMod val="60000"/>
                  <a:lumOff val="40000"/>
                </a:schemeClr>
              </a:gs>
              <a:gs pos="100000">
                <a:schemeClr val="accent1"/>
              </a:gs>
            </a:gsLst>
            <a:lin ang="36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22" name="直接连接符 21"/>
          <p:cNvCxnSpPr/>
          <p:nvPr>
            <p:custDataLst>
              <p:tags r:id="rId5"/>
            </p:custDataLst>
          </p:nvPr>
        </p:nvCxnSpPr>
        <p:spPr>
          <a:xfrm>
            <a:off x="5852160" y="5803900"/>
            <a:ext cx="483235" cy="0"/>
          </a:xfrm>
          <a:prstGeom prst="line">
            <a:avLst/>
          </a:prstGeom>
          <a:ln cap="rnd">
            <a:solidFill>
              <a:srgbClr val="FFFFFF"/>
            </a:solidFill>
          </a:ln>
        </p:spPr>
        <p:style>
          <a:lnRef idx="2">
            <a:schemeClr val="accent1"/>
          </a:lnRef>
          <a:fillRef idx="0">
            <a:srgbClr val="FFFFFF"/>
          </a:fillRef>
          <a:effectRef idx="0">
            <a:srgbClr val="FFFFFF"/>
          </a:effectRef>
          <a:fontRef idx="minor">
            <a:schemeClr val="tx1"/>
          </a:fontRef>
        </p:style>
      </p:cxnSp>
      <p:sp>
        <p:nvSpPr>
          <p:cNvPr id="23" name="任意多边形 22"/>
          <p:cNvSpPr/>
          <p:nvPr>
            <p:custDataLst>
              <p:tags r:id="rId6"/>
            </p:custDataLst>
          </p:nvPr>
        </p:nvSpPr>
        <p:spPr>
          <a:xfrm>
            <a:off x="6278880" y="5735955"/>
            <a:ext cx="59690" cy="134620"/>
          </a:xfrm>
          <a:custGeom>
            <a:avLst/>
            <a:gdLst>
              <a:gd name="connsiteX0" fmla="*/ 11 w 157"/>
              <a:gd name="connsiteY0" fmla="*/ 0 h 356"/>
              <a:gd name="connsiteX1" fmla="*/ 157 w 157"/>
              <a:gd name="connsiteY1" fmla="*/ 169 h 356"/>
              <a:gd name="connsiteX2" fmla="*/ 0 w 157"/>
              <a:gd name="connsiteY2" fmla="*/ 356 h 356"/>
            </a:gdLst>
            <a:ahLst/>
            <a:cxnLst>
              <a:cxn ang="0">
                <a:pos x="connsiteX0" y="connsiteY0"/>
              </a:cxn>
              <a:cxn ang="0">
                <a:pos x="connsiteX1" y="connsiteY1"/>
              </a:cxn>
              <a:cxn ang="0">
                <a:pos x="connsiteX2" y="connsiteY2"/>
              </a:cxn>
            </a:cxnLst>
            <a:rect l="l" t="t" r="r" b="b"/>
            <a:pathLst>
              <a:path w="157" h="356">
                <a:moveTo>
                  <a:pt x="11" y="0"/>
                </a:moveTo>
                <a:lnTo>
                  <a:pt x="157" y="169"/>
                </a:lnTo>
                <a:lnTo>
                  <a:pt x="0" y="356"/>
                </a:lnTo>
              </a:path>
            </a:pathLst>
          </a:custGeom>
          <a:noFill/>
          <a:ln cap="rnd">
            <a:solidFill>
              <a:srgbClr val="FFFFFF"/>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8" name="正文"/>
          <p:cNvSpPr txBox="1"/>
          <p:nvPr>
            <p:custDataLst>
              <p:tags r:id="rId7"/>
            </p:custDataLst>
          </p:nvPr>
        </p:nvSpPr>
        <p:spPr>
          <a:xfrm>
            <a:off x="1790383" y="4732020"/>
            <a:ext cx="8608695" cy="716915"/>
          </a:xfrm>
          <a:prstGeom prst="rect">
            <a:avLst/>
          </a:prstGeom>
          <a:noFill/>
        </p:spPr>
        <p:txBody>
          <a:bodyPr wrap="square" lIns="0" tIns="0" rIns="0" bIns="0" rtlCol="0" anchor="t" anchorCtr="0">
            <a:normAutofit/>
          </a:bodyPr>
          <a:lstStyle/>
          <a:p>
            <a:pPr marL="457200" lvl="1" indent="0" algn="ctr" fontAlgn="auto">
              <a:lnSpc>
                <a:spcPct val="130000"/>
              </a:lnSpc>
            </a:pPr>
            <a:r>
              <a:rPr lang="zh-CN" altLang="en-US" sz="2800" spc="150" dirty="0">
                <a:solidFill>
                  <a:schemeClr val="tx1"/>
                </a:solidFill>
                <a:latin typeface="+mn-ea"/>
                <a:sym typeface="+mn-ea"/>
              </a:rPr>
              <a:t>—2025杭州一模应用文演讲稿分析</a:t>
            </a:r>
            <a:endParaRPr lang="zh-CN" altLang="en-US" sz="2800" spc="150" dirty="0">
              <a:solidFill>
                <a:schemeClr val="tx1"/>
              </a:solidFill>
              <a:latin typeface="+mn-ea"/>
              <a:sym typeface="+mn-ea"/>
            </a:endParaRPr>
          </a:p>
        </p:txBody>
      </p:sp>
      <p:sp>
        <p:nvSpPr>
          <p:cNvPr id="9" name="标题 8"/>
          <p:cNvSpPr>
            <a:spLocks noGrp="1"/>
          </p:cNvSpPr>
          <p:nvPr>
            <p:ph type="title"/>
            <p:custDataLst>
              <p:tags r:id="rId8"/>
            </p:custDataLst>
          </p:nvPr>
        </p:nvSpPr>
        <p:spPr>
          <a:xfrm>
            <a:off x="2494280" y="4004945"/>
            <a:ext cx="7898130" cy="705485"/>
          </a:xfrm>
        </p:spPr>
        <p:txBody>
          <a:bodyPr vert="horz" lIns="91440" tIns="45720" rIns="91440" bIns="45720" rtlCol="0" anchor="ctr">
            <a:normAutofit fontScale="90000"/>
          </a:bodyPr>
          <a:lstStyle/>
          <a:p>
            <a:pPr lvl="0" algn="ctr">
              <a:lnSpc>
                <a:spcPct val="90000"/>
              </a:lnSpc>
              <a:buClrTx/>
              <a:buSzTx/>
              <a:buFontTx/>
            </a:pPr>
            <a:r>
              <a:rPr lang="en-US" altLang="zh-CN" b="1">
                <a:latin typeface="MV Boli" panose="02000500030200090000" charset="0"/>
                <a:cs typeface="MV Boli" panose="02000500030200090000" charset="0"/>
                <a:sym typeface="+mn-ea"/>
              </a:rPr>
              <a:t>My English Journey in the Debate Club</a:t>
            </a:r>
            <a:endParaRPr lang="en-US" altLang="zh-CN" b="1">
              <a:latin typeface="MV Boli" panose="02000500030200090000" charset="0"/>
              <a:cs typeface="MV Boli" panose="02000500030200090000" charset="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descr="templates\picture_hover\&amp;pky340_sjzg_VCG41N1269648032&amp;"/>
          <p:cNvPicPr>
            <a:picLocks noChangeAspect="1"/>
          </p:cNvPicPr>
          <p:nvPr/>
        </p:nvPicPr>
        <p:blipFill>
          <a:blip r:embed="rId1">
            <a:alphaModFix amt="5000"/>
          </a:blip>
          <a:stretch>
            <a:fillRect/>
          </a:stretch>
        </p:blipFill>
        <p:spPr>
          <a:xfrm>
            <a:off x="-24765" y="-27305"/>
            <a:ext cx="12250420" cy="6843395"/>
          </a:xfrm>
          <a:prstGeom prst="rect">
            <a:avLst/>
          </a:prstGeom>
        </p:spPr>
      </p:pic>
      <p:sp>
        <p:nvSpPr>
          <p:cNvPr id="22" name="文本框 21"/>
          <p:cNvSpPr txBox="1"/>
          <p:nvPr>
            <p:custDataLst>
              <p:tags r:id="rId2"/>
            </p:custDataLst>
          </p:nvPr>
        </p:nvSpPr>
        <p:spPr>
          <a:xfrm>
            <a:off x="479425" y="188595"/>
            <a:ext cx="2334895"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sp>
        <p:nvSpPr>
          <p:cNvPr id="5" name="文本框 4"/>
          <p:cNvSpPr txBox="1"/>
          <p:nvPr>
            <p:custDataLst>
              <p:tags r:id="rId3"/>
            </p:custDataLst>
          </p:nvPr>
        </p:nvSpPr>
        <p:spPr>
          <a:xfrm>
            <a:off x="551180" y="836930"/>
            <a:ext cx="11410950" cy="1430020"/>
          </a:xfrm>
          <a:prstGeom prst="rect">
            <a:avLst/>
          </a:prstGeom>
          <a:noFill/>
        </p:spPr>
        <p:txBody>
          <a:bodyPr wrap="square" rtlCol="0"/>
          <a:lstStyle/>
          <a:p>
            <a:pPr marL="571500" indent="-571500">
              <a:buFont typeface="Wingdings" panose="05000000000000000000" charset="0"/>
              <a:buChar char="l"/>
            </a:pPr>
            <a:r>
              <a:rPr lang="en-US" altLang="zh-CN" sz="3200" b="1" i="1">
                <a:solidFill>
                  <a:schemeClr val="tx1"/>
                </a:solidFill>
                <a:latin typeface="+mn-lt"/>
                <a:ea typeface="+mn-ea"/>
              </a:rPr>
              <a:t>What is the </a:t>
            </a:r>
            <a:r>
              <a:rPr lang="en-US" altLang="zh-CN" sz="3200" b="1" i="1">
                <a:solidFill>
                  <a:srgbClr val="FF0000"/>
                </a:solidFill>
                <a:latin typeface="+mn-lt"/>
                <a:ea typeface="+mn-ea"/>
              </a:rPr>
              <a:t>value</a:t>
            </a:r>
            <a:r>
              <a:rPr lang="en-US" altLang="zh-CN" sz="3200" b="1" i="1">
                <a:solidFill>
                  <a:schemeClr val="tx1"/>
                </a:solidFill>
                <a:latin typeface="+mn-lt"/>
                <a:ea typeface="+mn-ea"/>
              </a:rPr>
              <a:t> of participating in an English debate club?</a:t>
            </a:r>
            <a:endParaRPr lang="en-US" altLang="zh-CN" sz="3200" b="1" i="1">
              <a:solidFill>
                <a:schemeClr val="tx1"/>
              </a:solidFill>
              <a:latin typeface="+mn-lt"/>
              <a:ea typeface="+mn-ea"/>
            </a:endParaRPr>
          </a:p>
        </p:txBody>
      </p:sp>
      <p:sp>
        <p:nvSpPr>
          <p:cNvPr id="67" name="Freeform 5"/>
          <p:cNvSpPr/>
          <p:nvPr>
            <p:custDataLst>
              <p:tags r:id="rId4"/>
            </p:custDataLst>
          </p:nvPr>
        </p:nvSpPr>
        <p:spPr bwMode="auto">
          <a:xfrm>
            <a:off x="5360035" y="5207318"/>
            <a:ext cx="1285875" cy="1235075"/>
          </a:xfrm>
          <a:custGeom>
            <a:avLst/>
            <a:gdLst>
              <a:gd name="T0" fmla="*/ 625 w 810"/>
              <a:gd name="T1" fmla="*/ 0 h 778"/>
              <a:gd name="T2" fmla="*/ 810 w 810"/>
              <a:gd name="T3" fmla="*/ 626 h 778"/>
              <a:gd name="T4" fmla="*/ 186 w 810"/>
              <a:gd name="T5" fmla="*/ 778 h 778"/>
              <a:gd name="T6" fmla="*/ 0 w 810"/>
              <a:gd name="T7" fmla="*/ 150 h 778"/>
              <a:gd name="T8" fmla="*/ 625 w 810"/>
              <a:gd name="T9" fmla="*/ 0 h 778"/>
            </a:gdLst>
            <a:ahLst/>
            <a:cxnLst>
              <a:cxn ang="0">
                <a:pos x="T0" y="T1"/>
              </a:cxn>
              <a:cxn ang="0">
                <a:pos x="T2" y="T3"/>
              </a:cxn>
              <a:cxn ang="0">
                <a:pos x="T4" y="T5"/>
              </a:cxn>
              <a:cxn ang="0">
                <a:pos x="T6" y="T7"/>
              </a:cxn>
              <a:cxn ang="0">
                <a:pos x="T8" y="T9"/>
              </a:cxn>
            </a:cxnLst>
            <a:rect l="0" t="0" r="r" b="b"/>
            <a:pathLst>
              <a:path w="810" h="778">
                <a:moveTo>
                  <a:pt x="625" y="0"/>
                </a:moveTo>
                <a:lnTo>
                  <a:pt x="810" y="626"/>
                </a:lnTo>
                <a:lnTo>
                  <a:pt x="186" y="778"/>
                </a:lnTo>
                <a:lnTo>
                  <a:pt x="0" y="150"/>
                </a:lnTo>
                <a:lnTo>
                  <a:pt x="625" y="0"/>
                </a:lnTo>
                <a:close/>
              </a:path>
            </a:pathLst>
          </a:custGeom>
          <a:gradFill>
            <a:gsLst>
              <a:gs pos="0">
                <a:schemeClr val="accent2">
                  <a:alpha val="100000"/>
                </a:schemeClr>
              </a:gs>
              <a:gs pos="100000">
                <a:schemeClr val="accent2">
                  <a:lumMod val="70000"/>
                  <a:lumOff val="30000"/>
                  <a:alpha val="100000"/>
                </a:schemeClr>
              </a:gs>
            </a:gsLst>
            <a:lin ang="20220000" scaled="0"/>
          </a:gradFill>
          <a:ln>
            <a:noFill/>
          </a:ln>
        </p:spPr>
        <p:txBody>
          <a:bodyPr vert="horz" wrap="square" lIns="91439" tIns="45719" rIns="91439" bIns="45719" numCol="1" anchor="t" anchorCtr="0" compatLnSpc="1">
            <a:noAutofit/>
          </a:bodyPr>
          <a:p>
            <a:pPr lvl="0" algn="l">
              <a:buClrTx/>
              <a:buSzTx/>
              <a:buFontTx/>
            </a:pPr>
            <a:endParaRPr lang="en-US" sz="1350">
              <a:solidFill>
                <a:schemeClr val="tx1"/>
              </a:solidFill>
              <a:sym typeface="+mn-ea"/>
            </a:endParaRPr>
          </a:p>
        </p:txBody>
      </p:sp>
      <p:sp>
        <p:nvSpPr>
          <p:cNvPr id="68" name="Freeform 6"/>
          <p:cNvSpPr/>
          <p:nvPr>
            <p:custDataLst>
              <p:tags r:id="rId5"/>
            </p:custDataLst>
          </p:nvPr>
        </p:nvSpPr>
        <p:spPr bwMode="auto">
          <a:xfrm>
            <a:off x="6349365" y="4936173"/>
            <a:ext cx="516255" cy="1264920"/>
          </a:xfrm>
          <a:custGeom>
            <a:avLst/>
            <a:gdLst>
              <a:gd name="T0" fmla="*/ 0 w 325"/>
              <a:gd name="T1" fmla="*/ 171 h 797"/>
              <a:gd name="T2" fmla="*/ 140 w 325"/>
              <a:gd name="T3" fmla="*/ 0 h 797"/>
              <a:gd name="T4" fmla="*/ 325 w 325"/>
              <a:gd name="T5" fmla="*/ 626 h 797"/>
              <a:gd name="T6" fmla="*/ 185 w 325"/>
              <a:gd name="T7" fmla="*/ 797 h 797"/>
              <a:gd name="T8" fmla="*/ 0 w 325"/>
              <a:gd name="T9" fmla="*/ 171 h 797"/>
            </a:gdLst>
            <a:ahLst/>
            <a:cxnLst>
              <a:cxn ang="0">
                <a:pos x="T0" y="T1"/>
              </a:cxn>
              <a:cxn ang="0">
                <a:pos x="T2" y="T3"/>
              </a:cxn>
              <a:cxn ang="0">
                <a:pos x="T4" y="T5"/>
              </a:cxn>
              <a:cxn ang="0">
                <a:pos x="T6" y="T7"/>
              </a:cxn>
              <a:cxn ang="0">
                <a:pos x="T8" y="T9"/>
              </a:cxn>
            </a:cxnLst>
            <a:rect l="0" t="0" r="r" b="b"/>
            <a:pathLst>
              <a:path w="325" h="797">
                <a:moveTo>
                  <a:pt x="0" y="171"/>
                </a:moveTo>
                <a:lnTo>
                  <a:pt x="140" y="0"/>
                </a:lnTo>
                <a:lnTo>
                  <a:pt x="325" y="626"/>
                </a:lnTo>
                <a:lnTo>
                  <a:pt x="185" y="797"/>
                </a:lnTo>
                <a:lnTo>
                  <a:pt x="0" y="171"/>
                </a:lnTo>
                <a:close/>
              </a:path>
            </a:pathLst>
          </a:custGeom>
          <a:gradFill>
            <a:gsLst>
              <a:gs pos="0">
                <a:schemeClr val="accent2">
                  <a:lumMod val="70000"/>
                  <a:lumOff val="30000"/>
                  <a:alpha val="100000"/>
                </a:schemeClr>
              </a:gs>
              <a:gs pos="100000">
                <a:schemeClr val="accent2">
                  <a:lumMod val="50000"/>
                  <a:lumOff val="50000"/>
                  <a:alpha val="100000"/>
                </a:schemeClr>
              </a:gs>
            </a:gsLst>
            <a:lin ang="312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69" name="Freeform 7"/>
          <p:cNvSpPr/>
          <p:nvPr>
            <p:custDataLst>
              <p:tags r:id="rId6"/>
            </p:custDataLst>
          </p:nvPr>
        </p:nvSpPr>
        <p:spPr bwMode="auto">
          <a:xfrm>
            <a:off x="5357495" y="4942523"/>
            <a:ext cx="1214755" cy="509270"/>
          </a:xfrm>
          <a:custGeom>
            <a:avLst/>
            <a:gdLst>
              <a:gd name="T0" fmla="*/ 0 w 765"/>
              <a:gd name="T1" fmla="*/ 321 h 321"/>
              <a:gd name="T2" fmla="*/ 139 w 765"/>
              <a:gd name="T3" fmla="*/ 151 h 321"/>
              <a:gd name="T4" fmla="*/ 765 w 765"/>
              <a:gd name="T5" fmla="*/ 0 h 321"/>
              <a:gd name="T6" fmla="*/ 625 w 765"/>
              <a:gd name="T7" fmla="*/ 171 h 321"/>
              <a:gd name="T8" fmla="*/ 0 w 765"/>
              <a:gd name="T9" fmla="*/ 321 h 321"/>
            </a:gdLst>
            <a:ahLst/>
            <a:cxnLst>
              <a:cxn ang="0">
                <a:pos x="T0" y="T1"/>
              </a:cxn>
              <a:cxn ang="0">
                <a:pos x="T2" y="T3"/>
              </a:cxn>
              <a:cxn ang="0">
                <a:pos x="T4" y="T5"/>
              </a:cxn>
              <a:cxn ang="0">
                <a:pos x="T6" y="T7"/>
              </a:cxn>
              <a:cxn ang="0">
                <a:pos x="T8" y="T9"/>
              </a:cxn>
            </a:cxnLst>
            <a:rect l="0" t="0" r="r" b="b"/>
            <a:pathLst>
              <a:path w="765" h="321">
                <a:moveTo>
                  <a:pt x="0" y="321"/>
                </a:moveTo>
                <a:lnTo>
                  <a:pt x="139" y="151"/>
                </a:lnTo>
                <a:lnTo>
                  <a:pt x="765" y="0"/>
                </a:lnTo>
                <a:lnTo>
                  <a:pt x="625" y="171"/>
                </a:lnTo>
                <a:lnTo>
                  <a:pt x="0" y="321"/>
                </a:lnTo>
                <a:close/>
              </a:path>
            </a:pathLst>
          </a:custGeom>
          <a:gradFill>
            <a:gsLst>
              <a:gs pos="39000">
                <a:schemeClr val="accent2">
                  <a:lumMod val="75000"/>
                  <a:alpha val="100000"/>
                </a:schemeClr>
              </a:gs>
              <a:gs pos="100000">
                <a:schemeClr val="accent2">
                  <a:alpha val="100000"/>
                </a:schemeClr>
              </a:gs>
            </a:gsLst>
            <a:lin ang="10800000" scaled="1"/>
          </a:gradFill>
          <a:ln>
            <a:noFill/>
          </a:ln>
        </p:spPr>
        <p:txBody>
          <a:bodyPr vert="horz" wrap="square" lIns="91439" tIns="45719" rIns="91439" bIns="45719" numCol="1" anchor="t" anchorCtr="0" compatLnSpc="1">
            <a:noAutofit/>
          </a:bodyPr>
          <a:p>
            <a:pPr lvl="0" algn="l">
              <a:buClrTx/>
              <a:buSzTx/>
              <a:buFontTx/>
            </a:pPr>
            <a:endParaRPr lang="en-US" sz="1350">
              <a:solidFill>
                <a:schemeClr val="tx1"/>
              </a:solidFill>
              <a:sym typeface="+mn-ea"/>
            </a:endParaRPr>
          </a:p>
        </p:txBody>
      </p:sp>
      <p:sp>
        <p:nvSpPr>
          <p:cNvPr id="71" name="Freeform 8"/>
          <p:cNvSpPr/>
          <p:nvPr>
            <p:custDataLst>
              <p:tags r:id="rId7"/>
            </p:custDataLst>
          </p:nvPr>
        </p:nvSpPr>
        <p:spPr bwMode="auto">
          <a:xfrm>
            <a:off x="4880610" y="3135948"/>
            <a:ext cx="1149350" cy="1222375"/>
          </a:xfrm>
          <a:custGeom>
            <a:avLst/>
            <a:gdLst>
              <a:gd name="T0" fmla="*/ 724 w 724"/>
              <a:gd name="T1" fmla="*/ 123 h 770"/>
              <a:gd name="T2" fmla="*/ 631 w 724"/>
              <a:gd name="T3" fmla="*/ 770 h 770"/>
              <a:gd name="T4" fmla="*/ 0 w 724"/>
              <a:gd name="T5" fmla="*/ 647 h 770"/>
              <a:gd name="T6" fmla="*/ 94 w 724"/>
              <a:gd name="T7" fmla="*/ 0 h 770"/>
              <a:gd name="T8" fmla="*/ 724 w 724"/>
              <a:gd name="T9" fmla="*/ 123 h 770"/>
            </a:gdLst>
            <a:ahLst/>
            <a:cxnLst>
              <a:cxn ang="0">
                <a:pos x="T0" y="T1"/>
              </a:cxn>
              <a:cxn ang="0">
                <a:pos x="T2" y="T3"/>
              </a:cxn>
              <a:cxn ang="0">
                <a:pos x="T4" y="T5"/>
              </a:cxn>
              <a:cxn ang="0">
                <a:pos x="T6" y="T7"/>
              </a:cxn>
              <a:cxn ang="0">
                <a:pos x="T8" y="T9"/>
              </a:cxn>
            </a:cxnLst>
            <a:rect l="0" t="0" r="r" b="b"/>
            <a:pathLst>
              <a:path w="724" h="770">
                <a:moveTo>
                  <a:pt x="724" y="123"/>
                </a:moveTo>
                <a:lnTo>
                  <a:pt x="631" y="770"/>
                </a:lnTo>
                <a:lnTo>
                  <a:pt x="0" y="647"/>
                </a:lnTo>
                <a:lnTo>
                  <a:pt x="94" y="0"/>
                </a:lnTo>
                <a:lnTo>
                  <a:pt x="724" y="123"/>
                </a:lnTo>
                <a:close/>
              </a:path>
            </a:pathLst>
          </a:custGeom>
          <a:gradFill>
            <a:gsLst>
              <a:gs pos="0">
                <a:schemeClr val="accent2">
                  <a:alpha val="100000"/>
                </a:schemeClr>
              </a:gs>
              <a:gs pos="100000">
                <a:schemeClr val="accent2">
                  <a:lumMod val="70000"/>
                  <a:lumOff val="30000"/>
                  <a:alpha val="100000"/>
                </a:schemeClr>
              </a:gs>
            </a:gsLst>
            <a:lin ang="180000" scaled="0"/>
          </a:gradFill>
          <a:ln>
            <a:noFill/>
          </a:ln>
        </p:spPr>
        <p:txBody>
          <a:bodyPr vert="horz" wrap="square" lIns="91439" tIns="45719" rIns="91439" bIns="45719" numCol="1" anchor="t" anchorCtr="0" compatLnSpc="1"/>
          <a:p>
            <a:endParaRPr lang="en-US" sz="1350">
              <a:solidFill>
                <a:schemeClr val="tx1"/>
              </a:solidFill>
            </a:endParaRPr>
          </a:p>
        </p:txBody>
      </p:sp>
      <p:sp>
        <p:nvSpPr>
          <p:cNvPr id="72" name="Freeform 9"/>
          <p:cNvSpPr/>
          <p:nvPr>
            <p:custDataLst>
              <p:tags r:id="rId8"/>
            </p:custDataLst>
          </p:nvPr>
        </p:nvSpPr>
        <p:spPr bwMode="auto">
          <a:xfrm>
            <a:off x="5879465" y="3177223"/>
            <a:ext cx="462280" cy="1181100"/>
          </a:xfrm>
          <a:custGeom>
            <a:avLst/>
            <a:gdLst>
              <a:gd name="T0" fmla="*/ 93 w 291"/>
              <a:gd name="T1" fmla="*/ 97 h 744"/>
              <a:gd name="T2" fmla="*/ 291 w 291"/>
              <a:gd name="T3" fmla="*/ 0 h 744"/>
              <a:gd name="T4" fmla="*/ 198 w 291"/>
              <a:gd name="T5" fmla="*/ 647 h 744"/>
              <a:gd name="T6" fmla="*/ 0 w 291"/>
              <a:gd name="T7" fmla="*/ 744 h 744"/>
              <a:gd name="T8" fmla="*/ 93 w 291"/>
              <a:gd name="T9" fmla="*/ 97 h 744"/>
            </a:gdLst>
            <a:ahLst/>
            <a:cxnLst>
              <a:cxn ang="0">
                <a:pos x="T0" y="T1"/>
              </a:cxn>
              <a:cxn ang="0">
                <a:pos x="T2" y="T3"/>
              </a:cxn>
              <a:cxn ang="0">
                <a:pos x="T4" y="T5"/>
              </a:cxn>
              <a:cxn ang="0">
                <a:pos x="T6" y="T7"/>
              </a:cxn>
              <a:cxn ang="0">
                <a:pos x="T8" y="T9"/>
              </a:cxn>
            </a:cxnLst>
            <a:rect l="0" t="0" r="r" b="b"/>
            <a:pathLst>
              <a:path w="291" h="744">
                <a:moveTo>
                  <a:pt x="93" y="97"/>
                </a:moveTo>
                <a:lnTo>
                  <a:pt x="291" y="0"/>
                </a:lnTo>
                <a:lnTo>
                  <a:pt x="198" y="647"/>
                </a:lnTo>
                <a:lnTo>
                  <a:pt x="0" y="744"/>
                </a:lnTo>
                <a:lnTo>
                  <a:pt x="93" y="97"/>
                </a:lnTo>
                <a:close/>
              </a:path>
            </a:pathLst>
          </a:custGeom>
          <a:gradFill>
            <a:gsLst>
              <a:gs pos="0">
                <a:schemeClr val="accent2">
                  <a:lumMod val="70000"/>
                  <a:lumOff val="30000"/>
                  <a:alpha val="100000"/>
                </a:schemeClr>
              </a:gs>
              <a:gs pos="100000">
                <a:schemeClr val="accent2">
                  <a:lumMod val="70000"/>
                  <a:lumOff val="30000"/>
                  <a:alpha val="100000"/>
                </a:schemeClr>
              </a:gs>
              <a:gs pos="54000">
                <a:schemeClr val="accent2">
                  <a:lumMod val="50000"/>
                  <a:lumOff val="50000"/>
                  <a:alpha val="100000"/>
                </a:schemeClr>
              </a:gs>
            </a:gsLst>
            <a:lin ang="1326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73" name="Freeform 10"/>
          <p:cNvSpPr/>
          <p:nvPr>
            <p:custDataLst>
              <p:tags r:id="rId9"/>
            </p:custDataLst>
          </p:nvPr>
        </p:nvSpPr>
        <p:spPr bwMode="auto">
          <a:xfrm>
            <a:off x="5027295" y="2984818"/>
            <a:ext cx="1314450" cy="349250"/>
          </a:xfrm>
          <a:custGeom>
            <a:avLst/>
            <a:gdLst>
              <a:gd name="T0" fmla="*/ 0 w 828"/>
              <a:gd name="T1" fmla="*/ 97 h 220"/>
              <a:gd name="T2" fmla="*/ 198 w 828"/>
              <a:gd name="T3" fmla="*/ 0 h 220"/>
              <a:gd name="T4" fmla="*/ 828 w 828"/>
              <a:gd name="T5" fmla="*/ 123 h 220"/>
              <a:gd name="T6" fmla="*/ 630 w 828"/>
              <a:gd name="T7" fmla="*/ 220 h 220"/>
              <a:gd name="T8" fmla="*/ 0 w 828"/>
              <a:gd name="T9" fmla="*/ 97 h 220"/>
            </a:gdLst>
            <a:ahLst/>
            <a:cxnLst>
              <a:cxn ang="0">
                <a:pos x="T0" y="T1"/>
              </a:cxn>
              <a:cxn ang="0">
                <a:pos x="T2" y="T3"/>
              </a:cxn>
              <a:cxn ang="0">
                <a:pos x="T4" y="T5"/>
              </a:cxn>
              <a:cxn ang="0">
                <a:pos x="T6" y="T7"/>
              </a:cxn>
              <a:cxn ang="0">
                <a:pos x="T8" y="T9"/>
              </a:cxn>
            </a:cxnLst>
            <a:rect l="0" t="0" r="r" b="b"/>
            <a:pathLst>
              <a:path w="828" h="220">
                <a:moveTo>
                  <a:pt x="0" y="97"/>
                </a:moveTo>
                <a:lnTo>
                  <a:pt x="198" y="0"/>
                </a:lnTo>
                <a:lnTo>
                  <a:pt x="828" y="123"/>
                </a:lnTo>
                <a:lnTo>
                  <a:pt x="630" y="220"/>
                </a:lnTo>
                <a:lnTo>
                  <a:pt x="0" y="97"/>
                </a:lnTo>
                <a:close/>
              </a:path>
            </a:pathLst>
          </a:custGeom>
          <a:gradFill>
            <a:gsLst>
              <a:gs pos="39000">
                <a:schemeClr val="accent2">
                  <a:lumMod val="75000"/>
                  <a:alpha val="100000"/>
                </a:schemeClr>
              </a:gs>
              <a:gs pos="100000">
                <a:schemeClr val="accent2">
                  <a:alpha val="100000"/>
                </a:schemeClr>
              </a:gs>
            </a:gsLst>
            <a:lin ang="10800000" scaled="1"/>
          </a:gradFill>
          <a:ln>
            <a:noFill/>
          </a:ln>
        </p:spPr>
        <p:txBody>
          <a:bodyPr vert="horz" wrap="square" lIns="91439" tIns="45719" rIns="91439" bIns="45719" numCol="1" anchor="t" anchorCtr="0" compatLnSpc="1">
            <a:noAutofit/>
          </a:bodyPr>
          <a:p>
            <a:pPr lvl="0" algn="l">
              <a:buClrTx/>
              <a:buSzTx/>
              <a:buFontTx/>
            </a:pPr>
            <a:endParaRPr lang="en-US" sz="1350">
              <a:solidFill>
                <a:schemeClr val="tx1"/>
              </a:solidFill>
              <a:sym typeface="+mn-ea"/>
            </a:endParaRPr>
          </a:p>
        </p:txBody>
      </p:sp>
      <p:sp>
        <p:nvSpPr>
          <p:cNvPr id="75" name="Freeform 11"/>
          <p:cNvSpPr/>
          <p:nvPr>
            <p:custDataLst>
              <p:tags r:id="rId10"/>
            </p:custDataLst>
          </p:nvPr>
        </p:nvSpPr>
        <p:spPr bwMode="auto">
          <a:xfrm>
            <a:off x="5944870" y="1905953"/>
            <a:ext cx="1182370" cy="1163320"/>
          </a:xfrm>
          <a:custGeom>
            <a:avLst/>
            <a:gdLst>
              <a:gd name="T0" fmla="*/ 601 w 745"/>
              <a:gd name="T1" fmla="*/ 0 h 733"/>
              <a:gd name="T2" fmla="*/ 745 w 745"/>
              <a:gd name="T3" fmla="*/ 641 h 733"/>
              <a:gd name="T4" fmla="*/ 142 w 745"/>
              <a:gd name="T5" fmla="*/ 733 h 733"/>
              <a:gd name="T6" fmla="*/ 0 w 745"/>
              <a:gd name="T7" fmla="*/ 91 h 733"/>
              <a:gd name="T8" fmla="*/ 601 w 745"/>
              <a:gd name="T9" fmla="*/ 0 h 733"/>
            </a:gdLst>
            <a:ahLst/>
            <a:cxnLst>
              <a:cxn ang="0">
                <a:pos x="T0" y="T1"/>
              </a:cxn>
              <a:cxn ang="0">
                <a:pos x="T2" y="T3"/>
              </a:cxn>
              <a:cxn ang="0">
                <a:pos x="T4" y="T5"/>
              </a:cxn>
              <a:cxn ang="0">
                <a:pos x="T6" y="T7"/>
              </a:cxn>
              <a:cxn ang="0">
                <a:pos x="T8" y="T9"/>
              </a:cxn>
            </a:cxnLst>
            <a:rect l="0" t="0" r="r" b="b"/>
            <a:pathLst>
              <a:path w="745" h="733">
                <a:moveTo>
                  <a:pt x="601" y="0"/>
                </a:moveTo>
                <a:lnTo>
                  <a:pt x="745" y="641"/>
                </a:lnTo>
                <a:lnTo>
                  <a:pt x="142" y="733"/>
                </a:lnTo>
                <a:lnTo>
                  <a:pt x="0" y="91"/>
                </a:lnTo>
                <a:lnTo>
                  <a:pt x="601" y="0"/>
                </a:lnTo>
                <a:close/>
              </a:path>
            </a:pathLst>
          </a:custGeom>
          <a:gradFill>
            <a:gsLst>
              <a:gs pos="0">
                <a:schemeClr val="accent1">
                  <a:lumMod val="30000"/>
                  <a:lumOff val="70000"/>
                  <a:alpha val="100000"/>
                </a:schemeClr>
              </a:gs>
              <a:gs pos="100000">
                <a:schemeClr val="accent1">
                  <a:lumMod val="30000"/>
                  <a:lumOff val="70000"/>
                  <a:alpha val="100000"/>
                </a:schemeClr>
              </a:gs>
            </a:gsLst>
            <a:lin ang="270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76" name="Freeform 12"/>
          <p:cNvSpPr/>
          <p:nvPr>
            <p:custDataLst>
              <p:tags r:id="rId11"/>
            </p:custDataLst>
          </p:nvPr>
        </p:nvSpPr>
        <p:spPr bwMode="auto">
          <a:xfrm>
            <a:off x="5763895" y="2923223"/>
            <a:ext cx="1363345" cy="393700"/>
          </a:xfrm>
          <a:custGeom>
            <a:avLst/>
            <a:gdLst>
              <a:gd name="T0" fmla="*/ 859 w 859"/>
              <a:gd name="T1" fmla="*/ 0 h 248"/>
              <a:gd name="T2" fmla="*/ 603 w 859"/>
              <a:gd name="T3" fmla="*/ 156 h 248"/>
              <a:gd name="T4" fmla="*/ 0 w 859"/>
              <a:gd name="T5" fmla="*/ 248 h 248"/>
              <a:gd name="T6" fmla="*/ 256 w 859"/>
              <a:gd name="T7" fmla="*/ 92 h 248"/>
              <a:gd name="T8" fmla="*/ 859 w 859"/>
              <a:gd name="T9" fmla="*/ 0 h 248"/>
            </a:gdLst>
            <a:ahLst/>
            <a:cxnLst>
              <a:cxn ang="0">
                <a:pos x="T0" y="T1"/>
              </a:cxn>
              <a:cxn ang="0">
                <a:pos x="T2" y="T3"/>
              </a:cxn>
              <a:cxn ang="0">
                <a:pos x="T4" y="T5"/>
              </a:cxn>
              <a:cxn ang="0">
                <a:pos x="T6" y="T7"/>
              </a:cxn>
              <a:cxn ang="0">
                <a:pos x="T8" y="T9"/>
              </a:cxn>
            </a:cxnLst>
            <a:rect l="0" t="0" r="r" b="b"/>
            <a:pathLst>
              <a:path w="859" h="248">
                <a:moveTo>
                  <a:pt x="859" y="0"/>
                </a:moveTo>
                <a:lnTo>
                  <a:pt x="603" y="156"/>
                </a:lnTo>
                <a:lnTo>
                  <a:pt x="0" y="248"/>
                </a:lnTo>
                <a:lnTo>
                  <a:pt x="256" y="92"/>
                </a:lnTo>
                <a:lnTo>
                  <a:pt x="859" y="0"/>
                </a:lnTo>
                <a:close/>
              </a:path>
            </a:pathLst>
          </a:custGeom>
          <a:gradFill>
            <a:gsLst>
              <a:gs pos="0">
                <a:schemeClr val="accent1">
                  <a:lumMod val="80000"/>
                  <a:lumOff val="20000"/>
                  <a:alpha val="100000"/>
                </a:schemeClr>
              </a:gs>
              <a:gs pos="100000">
                <a:schemeClr val="accent1">
                  <a:lumMod val="80000"/>
                  <a:lumOff val="20000"/>
                  <a:alpha val="100000"/>
                </a:schemeClr>
              </a:gs>
            </a:gsLst>
            <a:lin ang="270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77" name="Freeform 13"/>
          <p:cNvSpPr/>
          <p:nvPr>
            <p:custDataLst>
              <p:tags r:id="rId12"/>
            </p:custDataLst>
          </p:nvPr>
        </p:nvSpPr>
        <p:spPr bwMode="auto">
          <a:xfrm>
            <a:off x="5538470" y="2050098"/>
            <a:ext cx="631825" cy="1266825"/>
          </a:xfrm>
          <a:custGeom>
            <a:avLst/>
            <a:gdLst>
              <a:gd name="T0" fmla="*/ 398 w 398"/>
              <a:gd name="T1" fmla="*/ 642 h 798"/>
              <a:gd name="T2" fmla="*/ 142 w 398"/>
              <a:gd name="T3" fmla="*/ 798 h 798"/>
              <a:gd name="T4" fmla="*/ 0 w 398"/>
              <a:gd name="T5" fmla="*/ 157 h 798"/>
              <a:gd name="T6" fmla="*/ 256 w 398"/>
              <a:gd name="T7" fmla="*/ 0 h 798"/>
              <a:gd name="T8" fmla="*/ 398 w 398"/>
              <a:gd name="T9" fmla="*/ 642 h 798"/>
            </a:gdLst>
            <a:ahLst/>
            <a:cxnLst>
              <a:cxn ang="0">
                <a:pos x="T0" y="T1"/>
              </a:cxn>
              <a:cxn ang="0">
                <a:pos x="T2" y="T3"/>
              </a:cxn>
              <a:cxn ang="0">
                <a:pos x="T4" y="T5"/>
              </a:cxn>
              <a:cxn ang="0">
                <a:pos x="T6" y="T7"/>
              </a:cxn>
              <a:cxn ang="0">
                <a:pos x="T8" y="T9"/>
              </a:cxn>
            </a:cxnLst>
            <a:rect l="0" t="0" r="r" b="b"/>
            <a:pathLst>
              <a:path w="398" h="798">
                <a:moveTo>
                  <a:pt x="398" y="642"/>
                </a:moveTo>
                <a:lnTo>
                  <a:pt x="142" y="798"/>
                </a:lnTo>
                <a:lnTo>
                  <a:pt x="0" y="157"/>
                </a:lnTo>
                <a:lnTo>
                  <a:pt x="256" y="0"/>
                </a:lnTo>
                <a:lnTo>
                  <a:pt x="398" y="642"/>
                </a:lnTo>
                <a:close/>
              </a:path>
            </a:pathLst>
          </a:custGeom>
          <a:gradFill>
            <a:gsLst>
              <a:gs pos="0">
                <a:schemeClr val="accent1">
                  <a:lumMod val="95000"/>
                  <a:alpha val="100000"/>
                </a:schemeClr>
              </a:gs>
              <a:gs pos="100000">
                <a:schemeClr val="accent1">
                  <a:alpha val="100000"/>
                </a:schemeClr>
              </a:gs>
            </a:gsLst>
            <a:lin ang="18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79" name="Freeform 14"/>
          <p:cNvSpPr/>
          <p:nvPr>
            <p:custDataLst>
              <p:tags r:id="rId13"/>
            </p:custDataLst>
          </p:nvPr>
        </p:nvSpPr>
        <p:spPr bwMode="auto">
          <a:xfrm>
            <a:off x="6142990" y="3975418"/>
            <a:ext cx="1283970" cy="1368425"/>
          </a:xfrm>
          <a:custGeom>
            <a:avLst/>
            <a:gdLst>
              <a:gd name="connsiteX0" fmla="*/ 1397 w 2022"/>
              <a:gd name="connsiteY0" fmla="*/ 0 h 2155"/>
              <a:gd name="connsiteX1" fmla="*/ 2022 w 2022"/>
              <a:gd name="connsiteY1" fmla="*/ 1460 h 2155"/>
              <a:gd name="connsiteX2" fmla="*/ 600 w 2022"/>
              <a:gd name="connsiteY2" fmla="*/ 2155 h 2155"/>
              <a:gd name="connsiteX3" fmla="*/ 0 w 2022"/>
              <a:gd name="connsiteY3" fmla="*/ 648 h 2155"/>
              <a:gd name="connsiteX4" fmla="*/ 1397 w 2022"/>
              <a:gd name="connsiteY4" fmla="*/ 0 h 2155"/>
            </a:gdLst>
            <a:ahLst/>
            <a:cxnLst>
              <a:cxn ang="0">
                <a:pos x="connsiteX0" y="connsiteY0"/>
              </a:cxn>
              <a:cxn ang="0">
                <a:pos x="connsiteX1" y="connsiteY1"/>
              </a:cxn>
              <a:cxn ang="0">
                <a:pos x="connsiteX2" y="connsiteY2"/>
              </a:cxn>
              <a:cxn ang="0">
                <a:pos x="connsiteX3" y="connsiteY3"/>
              </a:cxn>
              <a:cxn ang="0">
                <a:pos x="connsiteX4" y="connsiteY4"/>
              </a:cxn>
            </a:cxnLst>
            <a:rect l="0" t="0" r="r" b="b"/>
            <a:pathLst>
              <a:path w="2022" h="2155">
                <a:moveTo>
                  <a:pt x="1397" y="0"/>
                </a:moveTo>
                <a:lnTo>
                  <a:pt x="2022" y="1460"/>
                </a:lnTo>
                <a:lnTo>
                  <a:pt x="600" y="2155"/>
                </a:lnTo>
                <a:lnTo>
                  <a:pt x="0" y="648"/>
                </a:lnTo>
                <a:lnTo>
                  <a:pt x="1397" y="0"/>
                </a:lnTo>
                <a:close/>
              </a:path>
            </a:pathLst>
          </a:custGeom>
          <a:gradFill>
            <a:gsLst>
              <a:gs pos="0">
                <a:schemeClr val="accent1">
                  <a:lumMod val="40000"/>
                  <a:lumOff val="60000"/>
                  <a:alpha val="100000"/>
                </a:schemeClr>
              </a:gs>
              <a:gs pos="100000">
                <a:schemeClr val="accent1">
                  <a:lumMod val="40000"/>
                  <a:lumOff val="60000"/>
                  <a:alpha val="100000"/>
                </a:schemeClr>
              </a:gs>
            </a:gsLst>
            <a:lin ang="270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80" name="Freeform 15"/>
          <p:cNvSpPr/>
          <p:nvPr>
            <p:custDataLst>
              <p:tags r:id="rId14"/>
            </p:custDataLst>
          </p:nvPr>
        </p:nvSpPr>
        <p:spPr bwMode="auto">
          <a:xfrm>
            <a:off x="5690870" y="4324668"/>
            <a:ext cx="833755" cy="1019175"/>
          </a:xfrm>
          <a:custGeom>
            <a:avLst/>
            <a:gdLst>
              <a:gd name="T0" fmla="*/ 525 w 525"/>
              <a:gd name="T1" fmla="*/ 642 h 642"/>
              <a:gd name="T2" fmla="*/ 240 w 525"/>
              <a:gd name="T3" fmla="*/ 603 h 642"/>
              <a:gd name="T4" fmla="*/ 0 w 525"/>
              <a:gd name="T5" fmla="*/ 0 h 642"/>
              <a:gd name="T6" fmla="*/ 285 w 525"/>
              <a:gd name="T7" fmla="*/ 39 h 642"/>
              <a:gd name="T8" fmla="*/ 525 w 525"/>
              <a:gd name="T9" fmla="*/ 642 h 642"/>
            </a:gdLst>
            <a:ahLst/>
            <a:cxnLst>
              <a:cxn ang="0">
                <a:pos x="T0" y="T1"/>
              </a:cxn>
              <a:cxn ang="0">
                <a:pos x="T2" y="T3"/>
              </a:cxn>
              <a:cxn ang="0">
                <a:pos x="T4" y="T5"/>
              </a:cxn>
              <a:cxn ang="0">
                <a:pos x="T6" y="T7"/>
              </a:cxn>
              <a:cxn ang="0">
                <a:pos x="T8" y="T9"/>
              </a:cxn>
            </a:cxnLst>
            <a:rect l="0" t="0" r="r" b="b"/>
            <a:pathLst>
              <a:path w="525" h="642">
                <a:moveTo>
                  <a:pt x="525" y="642"/>
                </a:moveTo>
                <a:lnTo>
                  <a:pt x="240" y="603"/>
                </a:lnTo>
                <a:lnTo>
                  <a:pt x="0" y="0"/>
                </a:lnTo>
                <a:lnTo>
                  <a:pt x="285" y="39"/>
                </a:lnTo>
                <a:lnTo>
                  <a:pt x="525" y="642"/>
                </a:lnTo>
                <a:close/>
              </a:path>
            </a:pathLst>
          </a:custGeom>
          <a:gradFill>
            <a:gsLst>
              <a:gs pos="0">
                <a:schemeClr val="accent1">
                  <a:lumMod val="90000"/>
                  <a:alpha val="100000"/>
                </a:schemeClr>
              </a:gs>
              <a:gs pos="100000">
                <a:schemeClr val="accent1">
                  <a:alpha val="100000"/>
                </a:schemeClr>
              </a:gs>
            </a:gsLst>
            <a:lin ang="1680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sp>
        <p:nvSpPr>
          <p:cNvPr id="81" name="Freeform 16"/>
          <p:cNvSpPr/>
          <p:nvPr>
            <p:custDataLst>
              <p:tags r:id="rId15"/>
            </p:custDataLst>
          </p:nvPr>
        </p:nvSpPr>
        <p:spPr bwMode="auto">
          <a:xfrm>
            <a:off x="5690870" y="3901758"/>
            <a:ext cx="1336675" cy="487680"/>
          </a:xfrm>
          <a:custGeom>
            <a:avLst/>
            <a:gdLst>
              <a:gd name="connsiteX0" fmla="*/ 713 w 2105"/>
              <a:gd name="connsiteY0" fmla="*/ 768 h 768"/>
              <a:gd name="connsiteX1" fmla="*/ 0 w 2105"/>
              <a:gd name="connsiteY1" fmla="*/ 671 h 768"/>
              <a:gd name="connsiteX2" fmla="*/ 1431 w 2105"/>
              <a:gd name="connsiteY2" fmla="*/ 0 h 768"/>
              <a:gd name="connsiteX3" fmla="*/ 2105 w 2105"/>
              <a:gd name="connsiteY3" fmla="*/ 119 h 768"/>
              <a:gd name="connsiteX4" fmla="*/ 713 w 2105"/>
              <a:gd name="connsiteY4" fmla="*/ 768 h 768"/>
            </a:gdLst>
            <a:ahLst/>
            <a:cxnLst>
              <a:cxn ang="0">
                <a:pos x="connsiteX0" y="connsiteY0"/>
              </a:cxn>
              <a:cxn ang="0">
                <a:pos x="connsiteX1" y="connsiteY1"/>
              </a:cxn>
              <a:cxn ang="0">
                <a:pos x="connsiteX2" y="connsiteY2"/>
              </a:cxn>
              <a:cxn ang="0">
                <a:pos x="connsiteX3" y="connsiteY3"/>
              </a:cxn>
              <a:cxn ang="0">
                <a:pos x="connsiteX4" y="connsiteY4"/>
              </a:cxn>
            </a:cxnLst>
            <a:rect l="0" t="0" r="r" b="b"/>
            <a:pathLst>
              <a:path w="2105" h="768">
                <a:moveTo>
                  <a:pt x="713" y="768"/>
                </a:moveTo>
                <a:lnTo>
                  <a:pt x="0" y="671"/>
                </a:lnTo>
                <a:lnTo>
                  <a:pt x="1431" y="0"/>
                </a:lnTo>
                <a:lnTo>
                  <a:pt x="2105" y="119"/>
                </a:lnTo>
                <a:lnTo>
                  <a:pt x="713" y="768"/>
                </a:lnTo>
                <a:close/>
              </a:path>
            </a:pathLst>
          </a:custGeom>
          <a:gradFill>
            <a:gsLst>
              <a:gs pos="0">
                <a:schemeClr val="accent1">
                  <a:lumMod val="90000"/>
                  <a:lumOff val="10000"/>
                  <a:alpha val="100000"/>
                </a:schemeClr>
              </a:gs>
              <a:gs pos="100000">
                <a:schemeClr val="accent1">
                  <a:lumMod val="90000"/>
                  <a:lumOff val="10000"/>
                  <a:alpha val="100000"/>
                </a:schemeClr>
              </a:gs>
            </a:gsLst>
            <a:lin ang="2700000" scaled="0"/>
          </a:gradFill>
          <a:ln>
            <a:noFill/>
          </a:ln>
        </p:spPr>
        <p:txBody>
          <a:bodyPr vert="horz" wrap="square" lIns="91440" tIns="45720" rIns="91440" bIns="45720" numCol="1" anchor="t" anchorCtr="0" compatLnSpc="0">
            <a:noAutofit/>
          </a:bodyPr>
          <a:p>
            <a:pPr lvl="0" algn="ctr">
              <a:spcBef>
                <a:spcPts val="0"/>
              </a:spcBef>
              <a:spcAft>
                <a:spcPts val="0"/>
              </a:spcAft>
              <a:buClrTx/>
              <a:buSzTx/>
              <a:buFontTx/>
            </a:pPr>
            <a:endParaRPr lang="id-ID" sz="1350" noProof="0">
              <a:ln>
                <a:noFill/>
              </a:ln>
              <a:solidFill>
                <a:schemeClr val="tx1"/>
              </a:solidFill>
              <a:effectLst/>
              <a:uLnTx/>
              <a:uFillTx/>
              <a:sym typeface="+mn-ea"/>
            </a:endParaRPr>
          </a:p>
        </p:txBody>
      </p:sp>
      <p:cxnSp>
        <p:nvCxnSpPr>
          <p:cNvPr id="89" name="Straight Connector 28"/>
          <p:cNvCxnSpPr/>
          <p:nvPr>
            <p:custDataLst>
              <p:tags r:id="rId16"/>
            </p:custDataLst>
          </p:nvPr>
        </p:nvCxnSpPr>
        <p:spPr>
          <a:xfrm flipH="1">
            <a:off x="4175760" y="4688523"/>
            <a:ext cx="1525905"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29"/>
          <p:cNvCxnSpPr/>
          <p:nvPr>
            <p:custDataLst>
              <p:tags r:id="rId17"/>
            </p:custDataLst>
          </p:nvPr>
        </p:nvCxnSpPr>
        <p:spPr>
          <a:xfrm flipH="1">
            <a:off x="4175760" y="2493328"/>
            <a:ext cx="1283335" cy="0"/>
          </a:xfrm>
          <a:prstGeom prst="line">
            <a:avLst/>
          </a:prstGeom>
          <a:ln w="19050">
            <a:solidFill>
              <a:schemeClr val="accent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30"/>
          <p:cNvCxnSpPr/>
          <p:nvPr>
            <p:custDataLst>
              <p:tags r:id="rId18"/>
            </p:custDataLst>
          </p:nvPr>
        </p:nvCxnSpPr>
        <p:spPr>
          <a:xfrm>
            <a:off x="6939280" y="5775643"/>
            <a:ext cx="1080135" cy="0"/>
          </a:xfrm>
          <a:prstGeom prst="line">
            <a:avLst/>
          </a:prstGeom>
          <a:ln w="19050">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30"/>
          <p:cNvCxnSpPr/>
          <p:nvPr>
            <p:custDataLst>
              <p:tags r:id="rId19"/>
            </p:custDataLst>
          </p:nvPr>
        </p:nvCxnSpPr>
        <p:spPr>
          <a:xfrm>
            <a:off x="6422390" y="3583623"/>
            <a:ext cx="1593850" cy="0"/>
          </a:xfrm>
          <a:prstGeom prst="line">
            <a:avLst/>
          </a:prstGeom>
          <a:ln w="19050">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32" name="图片 16" descr="343439383331313b343532303033323bd3a6d3c3b9dcc0ed"/>
          <p:cNvPicPr>
            <a:picLocks noChangeAspect="1"/>
          </p:cNvPicPr>
          <p:nvPr>
            <p:custDataLst>
              <p:tags r:id="rId20"/>
            </p:custDataLst>
          </p:nvPr>
        </p:nvPicPr>
        <p:blipFill>
          <a:blip r:embed="rId21"/>
          <a:stretch>
            <a:fillRect/>
          </a:stretch>
        </p:blipFill>
        <p:spPr>
          <a:xfrm rot="20873969">
            <a:off x="6330950" y="2264093"/>
            <a:ext cx="444357" cy="444357"/>
          </a:xfrm>
          <a:prstGeom prst="rect">
            <a:avLst/>
          </a:prstGeom>
        </p:spPr>
      </p:pic>
      <p:pic>
        <p:nvPicPr>
          <p:cNvPr id="33" name="图片 4" descr="343439383331313b343532303032303bb8f6c8cbd0c5cfa2"/>
          <p:cNvPicPr>
            <a:picLocks noChangeAspect="1"/>
          </p:cNvPicPr>
          <p:nvPr>
            <p:custDataLst>
              <p:tags r:id="rId22"/>
            </p:custDataLst>
          </p:nvPr>
        </p:nvPicPr>
        <p:blipFill>
          <a:blip r:embed="rId23"/>
          <a:stretch>
            <a:fillRect/>
          </a:stretch>
        </p:blipFill>
        <p:spPr>
          <a:xfrm rot="471607">
            <a:off x="5220970" y="3532188"/>
            <a:ext cx="445134" cy="445134"/>
          </a:xfrm>
          <a:prstGeom prst="rect">
            <a:avLst/>
          </a:prstGeom>
        </p:spPr>
      </p:pic>
      <p:pic>
        <p:nvPicPr>
          <p:cNvPr id="34" name="图片 3" descr="343439383331313b343532303031393bd2b5bca8b9dcc0ed"/>
          <p:cNvPicPr>
            <a:picLocks noChangeAspect="1"/>
          </p:cNvPicPr>
          <p:nvPr>
            <p:custDataLst>
              <p:tags r:id="rId24"/>
            </p:custDataLst>
          </p:nvPr>
        </p:nvPicPr>
        <p:blipFill>
          <a:blip r:embed="rId25"/>
          <a:stretch>
            <a:fillRect/>
          </a:stretch>
        </p:blipFill>
        <p:spPr>
          <a:xfrm rot="20333184">
            <a:off x="6561455" y="4473258"/>
            <a:ext cx="413236" cy="413236"/>
          </a:xfrm>
          <a:prstGeom prst="rect">
            <a:avLst/>
          </a:prstGeom>
        </p:spPr>
      </p:pic>
      <p:pic>
        <p:nvPicPr>
          <p:cNvPr id="35" name="图片 14" descr="343439383331313b343532303033303bd2d1b9bad3a6d3c3"/>
          <p:cNvPicPr>
            <a:picLocks noChangeAspect="1"/>
          </p:cNvPicPr>
          <p:nvPr>
            <p:custDataLst>
              <p:tags r:id="rId26"/>
            </p:custDataLst>
          </p:nvPr>
        </p:nvPicPr>
        <p:blipFill>
          <a:blip r:embed="rId27"/>
          <a:stretch>
            <a:fillRect/>
          </a:stretch>
        </p:blipFill>
        <p:spPr>
          <a:xfrm rot="20824379">
            <a:off x="5803265" y="5627688"/>
            <a:ext cx="445134" cy="445134"/>
          </a:xfrm>
          <a:prstGeom prst="rect">
            <a:avLst/>
          </a:prstGeom>
        </p:spPr>
      </p:pic>
      <p:sp>
        <p:nvSpPr>
          <p:cNvPr id="7" name="文本框 6"/>
          <p:cNvSpPr txBox="1"/>
          <p:nvPr/>
        </p:nvSpPr>
        <p:spPr>
          <a:xfrm>
            <a:off x="623570" y="2150745"/>
            <a:ext cx="3756660" cy="1938020"/>
          </a:xfrm>
          <a:prstGeom prst="rect">
            <a:avLst/>
          </a:prstGeom>
          <a:noFill/>
        </p:spPr>
        <p:txBody>
          <a:bodyPr wrap="square" rtlCol="0">
            <a:spAutoFit/>
          </a:bodyPr>
          <a:p>
            <a:r>
              <a:rPr lang="en-US" altLang="zh-CN" sz="2400" b="1"/>
              <a:t>Force you to speak</a:t>
            </a:r>
            <a:endParaRPr lang="en-US" altLang="zh-CN" sz="2000" b="1"/>
          </a:p>
          <a:p>
            <a:r>
              <a:rPr lang="en-US" altLang="zh-CN" sz="2000"/>
              <a:t>It creates an environment where you must express your ideas in English.</a:t>
            </a:r>
            <a:endParaRPr lang="en-US" altLang="zh-CN" sz="2000"/>
          </a:p>
          <a:p>
            <a:endParaRPr lang="en-US" altLang="zh-CN"/>
          </a:p>
          <a:p>
            <a:endParaRPr lang="en-US" altLang="zh-CN"/>
          </a:p>
        </p:txBody>
      </p:sp>
      <p:sp>
        <p:nvSpPr>
          <p:cNvPr id="8" name="文本框 7"/>
          <p:cNvSpPr txBox="1"/>
          <p:nvPr/>
        </p:nvSpPr>
        <p:spPr>
          <a:xfrm>
            <a:off x="526415" y="4160520"/>
            <a:ext cx="3792855" cy="1291590"/>
          </a:xfrm>
          <a:prstGeom prst="rect">
            <a:avLst/>
          </a:prstGeom>
          <a:noFill/>
        </p:spPr>
        <p:txBody>
          <a:bodyPr wrap="square" rtlCol="0">
            <a:spAutoFit/>
          </a:bodyPr>
          <a:p>
            <a:r>
              <a:rPr lang="en-US" altLang="zh-CN" sz="2400" b="1"/>
              <a:t>Expand your vocabulary</a:t>
            </a:r>
            <a:endParaRPr lang="en-US" altLang="zh-CN" sz="2400" b="1"/>
          </a:p>
          <a:p>
            <a:r>
              <a:rPr lang="en-US" altLang="zh-CN"/>
              <a:t>You have to learn and use new, precise words to argue effectively.</a:t>
            </a:r>
            <a:endParaRPr lang="en-US" altLang="zh-CN"/>
          </a:p>
          <a:p>
            <a:endParaRPr lang="en-US" altLang="zh-CN"/>
          </a:p>
        </p:txBody>
      </p:sp>
      <p:sp>
        <p:nvSpPr>
          <p:cNvPr id="9" name="文本框 8"/>
          <p:cNvSpPr txBox="1"/>
          <p:nvPr/>
        </p:nvSpPr>
        <p:spPr>
          <a:xfrm>
            <a:off x="8328025" y="2913380"/>
            <a:ext cx="3897630" cy="1291590"/>
          </a:xfrm>
          <a:prstGeom prst="rect">
            <a:avLst/>
          </a:prstGeom>
          <a:noFill/>
        </p:spPr>
        <p:txBody>
          <a:bodyPr wrap="square" rtlCol="0">
            <a:spAutoFit/>
          </a:bodyPr>
          <a:p>
            <a:r>
              <a:rPr lang="en-US" altLang="zh-CN" sz="2400" b="1"/>
              <a:t>Improve quick thinking</a:t>
            </a:r>
            <a:endParaRPr lang="en-US" altLang="zh-CN" sz="2400" b="1"/>
          </a:p>
          <a:p>
            <a:r>
              <a:rPr lang="en-US" altLang="zh-CN"/>
              <a:t>It trains your brain to organize thoughts and respond in English instantly.</a:t>
            </a:r>
            <a:endParaRPr lang="en-US" altLang="zh-CN"/>
          </a:p>
        </p:txBody>
      </p:sp>
      <p:sp>
        <p:nvSpPr>
          <p:cNvPr id="10" name="文本框 9"/>
          <p:cNvSpPr txBox="1"/>
          <p:nvPr/>
        </p:nvSpPr>
        <p:spPr>
          <a:xfrm>
            <a:off x="8184515" y="5085715"/>
            <a:ext cx="3916045" cy="1291590"/>
          </a:xfrm>
          <a:prstGeom prst="rect">
            <a:avLst/>
          </a:prstGeom>
          <a:noFill/>
        </p:spPr>
        <p:txBody>
          <a:bodyPr wrap="square" rtlCol="0">
            <a:spAutoFit/>
          </a:bodyPr>
          <a:p>
            <a:r>
              <a:rPr lang="en-US" altLang="zh-CN" sz="2400" b="1"/>
              <a:t>Build confidence through</a:t>
            </a:r>
            <a:r>
              <a:rPr lang="en-US" altLang="zh-CN" sz="2400"/>
              <a:t> </a:t>
            </a:r>
            <a:r>
              <a:rPr lang="en-US" altLang="zh-CN"/>
              <a:t>Regular practice makes you more comfortable and fluent when using English.</a:t>
            </a:r>
            <a:endParaRPr lang="en-US" altLang="zh-CN"/>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templates\picture_hover\&amp;pky100_sjzg_VCG41618512040&amp;"/>
          <p:cNvPicPr>
            <a:picLocks noChangeAspect="1"/>
          </p:cNvPicPr>
          <p:nvPr/>
        </p:nvPicPr>
        <p:blipFill>
          <a:blip r:embed="rId1">
            <a:alphaModFix amt="5000"/>
          </a:blip>
          <a:stretch>
            <a:fillRect/>
          </a:stretch>
        </p:blipFill>
        <p:spPr>
          <a:xfrm>
            <a:off x="0" y="44450"/>
            <a:ext cx="12275185" cy="6858000"/>
          </a:xfrm>
          <a:prstGeom prst="rect">
            <a:avLst/>
          </a:prstGeom>
        </p:spPr>
      </p:pic>
      <p:sp>
        <p:nvSpPr>
          <p:cNvPr id="3" name="文本框 2"/>
          <p:cNvSpPr txBox="1"/>
          <p:nvPr/>
        </p:nvSpPr>
        <p:spPr>
          <a:xfrm>
            <a:off x="1187450" y="981075"/>
            <a:ext cx="9647555" cy="706755"/>
          </a:xfrm>
          <a:prstGeom prst="rect">
            <a:avLst/>
          </a:prstGeom>
          <a:noFill/>
        </p:spPr>
        <p:txBody>
          <a:bodyPr wrap="square" rtlCol="0">
            <a:spAutoFit/>
          </a:bodyPr>
          <a:p>
            <a:r>
              <a:rPr lang="en-US" altLang="zh-CN" sz="4000"/>
              <a:t>What’s the difference of “</a:t>
            </a:r>
            <a:r>
              <a:rPr lang="zh-CN" altLang="en-US" sz="4000"/>
              <a:t>收获</a:t>
            </a:r>
            <a:r>
              <a:rPr lang="en-US" altLang="zh-CN" sz="4000"/>
              <a:t>”and“</a:t>
            </a:r>
            <a:r>
              <a:rPr lang="zh-CN" altLang="en-US" sz="4000"/>
              <a:t>启发</a:t>
            </a:r>
            <a:r>
              <a:rPr lang="en-US" altLang="zh-CN" sz="4000"/>
              <a:t>”</a:t>
            </a:r>
            <a:r>
              <a:rPr lang="zh-CN" altLang="en-US" sz="4000"/>
              <a:t>？</a:t>
            </a:r>
            <a:endParaRPr lang="zh-CN" altLang="en-US" sz="4000"/>
          </a:p>
        </p:txBody>
      </p:sp>
      <p:sp>
        <p:nvSpPr>
          <p:cNvPr id="4" name="文本框 3"/>
          <p:cNvSpPr txBox="1"/>
          <p:nvPr/>
        </p:nvSpPr>
        <p:spPr>
          <a:xfrm>
            <a:off x="1127760" y="1809750"/>
            <a:ext cx="9326245" cy="583565"/>
          </a:xfrm>
          <a:prstGeom prst="rect">
            <a:avLst/>
          </a:prstGeom>
          <a:solidFill>
            <a:srgbClr val="FFC000"/>
          </a:solidFill>
        </p:spPr>
        <p:txBody>
          <a:bodyPr wrap="square" rtlCol="0">
            <a:spAutoFit/>
          </a:bodyPr>
          <a:p>
            <a:r>
              <a:rPr lang="zh-CN" altLang="en-US" sz="3200"/>
              <a:t>收获</a:t>
            </a:r>
            <a:r>
              <a:rPr lang="en-US" altLang="zh-CN" sz="3200"/>
              <a:t> - What I Gained (</a:t>
            </a:r>
            <a:r>
              <a:rPr lang="zh-CN" altLang="en-US" sz="3200"/>
              <a:t>具体的、直接的成果</a:t>
            </a:r>
            <a:r>
              <a:rPr lang="en-US" altLang="zh-CN" sz="3200"/>
              <a:t>)</a:t>
            </a:r>
            <a:endParaRPr lang="en-US" altLang="zh-CN" sz="3200"/>
          </a:p>
        </p:txBody>
      </p:sp>
      <p:sp>
        <p:nvSpPr>
          <p:cNvPr id="5" name="文本框 4"/>
          <p:cNvSpPr txBox="1"/>
          <p:nvPr/>
        </p:nvSpPr>
        <p:spPr>
          <a:xfrm>
            <a:off x="1187450" y="3933190"/>
            <a:ext cx="9413875" cy="717550"/>
          </a:xfrm>
          <a:prstGeom prst="rect">
            <a:avLst/>
          </a:prstGeom>
          <a:solidFill>
            <a:schemeClr val="accent6">
              <a:lumMod val="40000"/>
              <a:lumOff val="60000"/>
            </a:schemeClr>
          </a:solidFill>
        </p:spPr>
        <p:txBody>
          <a:bodyPr wrap="square" rtlCol="0">
            <a:noAutofit/>
          </a:bodyPr>
          <a:p>
            <a:pPr lvl="0" algn="l">
              <a:buClrTx/>
              <a:buSzTx/>
              <a:buFontTx/>
            </a:pPr>
            <a:r>
              <a:rPr lang="zh-CN" altLang="en-US" sz="3200">
                <a:sym typeface="+mn-ea"/>
              </a:rPr>
              <a:t>启发 - What I Learned (抽象的、深层的感悟)</a:t>
            </a:r>
            <a:endParaRPr lang="zh-CN" altLang="en-US" sz="3200">
              <a:sym typeface="+mn-ea"/>
            </a:endParaRPr>
          </a:p>
        </p:txBody>
      </p:sp>
      <p:sp>
        <p:nvSpPr>
          <p:cNvPr id="6" name="文本框 5"/>
          <p:cNvSpPr txBox="1"/>
          <p:nvPr/>
        </p:nvSpPr>
        <p:spPr>
          <a:xfrm>
            <a:off x="1030605" y="2515870"/>
            <a:ext cx="9961880" cy="1198880"/>
          </a:xfrm>
          <a:prstGeom prst="rect">
            <a:avLst/>
          </a:prstGeom>
          <a:noFill/>
        </p:spPr>
        <p:txBody>
          <a:bodyPr wrap="square" rtlCol="0">
            <a:spAutoFit/>
          </a:bodyPr>
          <a:p>
            <a:pPr marL="285750" indent="-285750">
              <a:buFont typeface="Wingdings" panose="05000000000000000000" charset="0"/>
              <a:buChar char="l"/>
            </a:pPr>
            <a:r>
              <a:rPr lang="en-US" altLang="zh-CN" sz="2400"/>
              <a:t>Improvement in Language Skills</a:t>
            </a:r>
            <a:r>
              <a:rPr lang="zh-CN" altLang="en-US" sz="2400"/>
              <a:t>语言技能的提升</a:t>
            </a:r>
            <a:endParaRPr lang="zh-CN" altLang="en-US" sz="2400"/>
          </a:p>
          <a:p>
            <a:pPr marL="285750" indent="-285750">
              <a:buFont typeface="Wingdings" panose="05000000000000000000" charset="0"/>
              <a:buChar char="l"/>
            </a:pPr>
            <a:r>
              <a:rPr lang="en-US" altLang="zh-CN" sz="2400"/>
              <a:t>Mastery of Debate Techniques</a:t>
            </a:r>
            <a:r>
              <a:rPr lang="zh-CN" altLang="en-US" sz="2400"/>
              <a:t>辩论技巧的掌握</a:t>
            </a:r>
            <a:endParaRPr lang="zh-CN" altLang="en-US" sz="2400"/>
          </a:p>
          <a:p>
            <a:pPr marL="285750" indent="-285750">
              <a:buFont typeface="Wingdings" panose="05000000000000000000" charset="0"/>
              <a:buChar char="l"/>
            </a:pPr>
            <a:r>
              <a:rPr lang="en-US" altLang="zh-CN" sz="2400"/>
              <a:t>Expansion of Knowledge</a:t>
            </a:r>
            <a:r>
              <a:rPr lang="zh-CN" altLang="en-US" sz="2400"/>
              <a:t>知识的拓展</a:t>
            </a:r>
            <a:endParaRPr lang="zh-CN" altLang="en-US" sz="2400"/>
          </a:p>
        </p:txBody>
      </p:sp>
      <p:sp>
        <p:nvSpPr>
          <p:cNvPr id="7" name="文本框 6"/>
          <p:cNvSpPr txBox="1"/>
          <p:nvPr/>
        </p:nvSpPr>
        <p:spPr>
          <a:xfrm>
            <a:off x="1127760" y="4869180"/>
            <a:ext cx="8995410" cy="1568450"/>
          </a:xfrm>
          <a:prstGeom prst="rect">
            <a:avLst/>
          </a:prstGeom>
          <a:noFill/>
        </p:spPr>
        <p:txBody>
          <a:bodyPr wrap="square" rtlCol="0">
            <a:spAutoFit/>
          </a:bodyPr>
          <a:p>
            <a:pPr marL="285750" indent="-285750">
              <a:buFont typeface="Wingdings" panose="05000000000000000000" charset="0"/>
              <a:buChar char="Ø"/>
            </a:pPr>
            <a:r>
              <a:rPr lang="en-US" altLang="zh-CN" sz="2400"/>
              <a:t>Insights on Learning Methods</a:t>
            </a:r>
            <a:r>
              <a:rPr lang="zh-CN" altLang="en-US" sz="2400"/>
              <a:t>关于学习方法的启发</a:t>
            </a:r>
            <a:endParaRPr lang="zh-CN" altLang="en-US" sz="2400"/>
          </a:p>
          <a:p>
            <a:pPr marL="285750" indent="-285750">
              <a:buFont typeface="Wingdings" panose="05000000000000000000" charset="0"/>
              <a:buChar char="Ø"/>
            </a:pPr>
            <a:r>
              <a:rPr lang="en-US" altLang="zh-CN" sz="2400"/>
              <a:t>Lessons in Personal Mindset</a:t>
            </a:r>
            <a:r>
              <a:rPr lang="zh-CN" altLang="en-US" sz="2400"/>
              <a:t>关于个人心态的启发</a:t>
            </a:r>
            <a:endParaRPr lang="zh-CN" altLang="en-US" sz="2400"/>
          </a:p>
          <a:p>
            <a:pPr marL="285750" indent="-285750">
              <a:buFont typeface="Wingdings" panose="05000000000000000000" charset="0"/>
              <a:buChar char="Ø"/>
            </a:pPr>
            <a:r>
              <a:rPr lang="en-US" altLang="zh-CN" sz="2400"/>
              <a:t>Understanding the Nature of Language</a:t>
            </a:r>
            <a:r>
              <a:rPr lang="zh-CN" altLang="en-US" sz="2400"/>
              <a:t>关于语言本质的启发</a:t>
            </a:r>
            <a:endParaRPr lang="zh-CN" altLang="en-US" sz="2400"/>
          </a:p>
          <a:p>
            <a:pPr marL="285750" indent="-285750">
              <a:buFont typeface="Wingdings" panose="05000000000000000000" charset="0"/>
              <a:buChar char="Ø"/>
            </a:pPr>
            <a:r>
              <a:rPr lang="en-US" altLang="zh-CN" sz="2400"/>
              <a:t>Lessons in Team Collaboration</a:t>
            </a:r>
            <a:r>
              <a:rPr lang="zh-CN" altLang="en-US" sz="2400"/>
              <a:t>关于团队合作的启发</a:t>
            </a:r>
            <a:endParaRPr lang="zh-CN" altLang="en-US" sz="2400"/>
          </a:p>
        </p:txBody>
      </p:sp>
      <p:sp>
        <p:nvSpPr>
          <p:cNvPr id="14" name="文本框 13"/>
          <p:cNvSpPr txBox="1"/>
          <p:nvPr/>
        </p:nvSpPr>
        <p:spPr>
          <a:xfrm>
            <a:off x="119380" y="116840"/>
            <a:ext cx="1875155" cy="768350"/>
          </a:xfrm>
          <a:prstGeom prst="rect">
            <a:avLst/>
          </a:prstGeom>
          <a:solidFill>
            <a:schemeClr val="accent5">
              <a:lumMod val="90000"/>
            </a:schemeClr>
          </a:solidFill>
        </p:spPr>
        <p:txBody>
          <a:bodyPr wrap="square" rtlCol="0">
            <a:spAutoFit/>
          </a:bodyPr>
          <a:p>
            <a:r>
              <a:rPr lang="en-US" altLang="zh-CN" sz="4400" b="1"/>
              <a:t>Think</a:t>
            </a:r>
            <a:endParaRPr lang="en-US" altLang="zh-CN" sz="44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templates\picture_hover\&amp;pky350_sjzg_VCG41N1265103851&amp;"/>
          <p:cNvPicPr>
            <a:picLocks noChangeAspect="1"/>
          </p:cNvPicPr>
          <p:nvPr/>
        </p:nvPicPr>
        <p:blipFill>
          <a:blip r:embed="rId1">
            <a:alphaModFix amt="20000"/>
          </a:blip>
          <a:stretch>
            <a:fillRect/>
          </a:stretch>
        </p:blipFill>
        <p:spPr>
          <a:xfrm>
            <a:off x="-24765" y="0"/>
            <a:ext cx="12281535" cy="6858000"/>
          </a:xfrm>
          <a:prstGeom prst="rect">
            <a:avLst/>
          </a:prstGeom>
        </p:spPr>
      </p:pic>
      <p:sp>
        <p:nvSpPr>
          <p:cNvPr id="7" name="文本占位符 6"/>
          <p:cNvSpPr>
            <a:spLocks noGrp="1"/>
          </p:cNvSpPr>
          <p:nvPr>
            <p:ph type="body" idx="1"/>
          </p:nvPr>
        </p:nvSpPr>
        <p:spPr>
          <a:xfrm>
            <a:off x="623570" y="2204720"/>
            <a:ext cx="10682605" cy="4262120"/>
          </a:xfrm>
          <a:ln>
            <a:solidFill>
              <a:schemeClr val="tx1"/>
            </a:solidFill>
          </a:ln>
        </p:spPr>
        <p:txBody>
          <a:bodyPr>
            <a:noAutofit/>
          </a:bodyPr>
          <a:lstStyle/>
          <a:p>
            <a:r>
              <a:rPr lang="en-US" altLang="zh-CN" sz="3600" i="1">
                <a:solidFill>
                  <a:schemeClr val="tx1"/>
                </a:solidFill>
                <a:latin typeface="+mn-lt"/>
                <a:ea typeface="+mn-ea"/>
                <a:sym typeface="+mn-ea"/>
              </a:rPr>
              <a:t>Possible difficulties:</a:t>
            </a:r>
            <a:endParaRPr lang="en-US" altLang="zh-CN" sz="3600" i="1">
              <a:solidFill>
                <a:schemeClr val="tx1"/>
              </a:solidFill>
              <a:latin typeface="+mn-lt"/>
              <a:ea typeface="+mn-ea"/>
            </a:endParaRPr>
          </a:p>
          <a:p>
            <a:r>
              <a:rPr lang="en-US" altLang="zh-CN" sz="3600">
                <a:solidFill>
                  <a:schemeClr val="tx1"/>
                </a:solidFill>
                <a:latin typeface="+mn-lt"/>
                <a:ea typeface="+mn-ea"/>
                <a:sym typeface="+mn-ea"/>
              </a:rPr>
              <a:t>1.make the </a:t>
            </a:r>
            <a:r>
              <a:rPr lang="en-US" altLang="zh-CN" sz="3600" b="1">
                <a:solidFill>
                  <a:srgbClr val="FF0000"/>
                </a:solidFill>
                <a:latin typeface="+mn-lt"/>
                <a:ea typeface="+mn-ea"/>
                <a:sym typeface="+mn-ea"/>
              </a:rPr>
              <a:t>experience</a:t>
            </a:r>
            <a:r>
              <a:rPr lang="en-US" altLang="zh-CN" sz="3600">
                <a:solidFill>
                  <a:schemeClr val="tx1"/>
                </a:solidFill>
                <a:latin typeface="+mn-lt"/>
                <a:ea typeface="+mn-ea"/>
                <a:sym typeface="+mn-ea"/>
              </a:rPr>
              <a:t> specific</a:t>
            </a:r>
            <a:endParaRPr lang="en-US" altLang="zh-CN" sz="3600">
              <a:solidFill>
                <a:schemeClr val="tx1"/>
              </a:solidFill>
              <a:latin typeface="+mn-lt"/>
              <a:ea typeface="+mn-ea"/>
            </a:endParaRPr>
          </a:p>
          <a:p>
            <a:r>
              <a:rPr lang="en-US" altLang="zh-CN" sz="3600">
                <a:solidFill>
                  <a:schemeClr val="tx1"/>
                </a:solidFill>
                <a:latin typeface="+mn-lt"/>
                <a:ea typeface="+mn-ea"/>
                <a:sym typeface="+mn-ea"/>
              </a:rPr>
              <a:t>2.structure the logic </a:t>
            </a:r>
            <a:r>
              <a:rPr lang="en-US" altLang="zh-CN" sz="3600" b="1">
                <a:solidFill>
                  <a:srgbClr val="FF0000"/>
                </a:solidFill>
                <a:latin typeface="+mn-lt"/>
                <a:ea typeface="+mn-ea"/>
                <a:sym typeface="+mn-ea"/>
              </a:rPr>
              <a:t>of this passage</a:t>
            </a:r>
            <a:endParaRPr lang="en-US" altLang="zh-CN" sz="3600" b="1">
              <a:solidFill>
                <a:srgbClr val="FF0000"/>
              </a:solidFill>
              <a:latin typeface="+mn-lt"/>
              <a:ea typeface="+mn-ea"/>
              <a:sym typeface="+mn-ea"/>
            </a:endParaRPr>
          </a:p>
          <a:p>
            <a:r>
              <a:rPr lang="en-US" altLang="zh-CN" sz="3600">
                <a:solidFill>
                  <a:schemeClr val="tx1"/>
                </a:solidFill>
                <a:latin typeface="+mn-lt"/>
                <a:ea typeface="+mn-ea"/>
                <a:sym typeface="+mn-ea"/>
              </a:rPr>
              <a:t>3.find </a:t>
            </a:r>
            <a:r>
              <a:rPr lang="en-US" altLang="zh-CN" sz="3600" b="1">
                <a:solidFill>
                  <a:srgbClr val="FF0000"/>
                </a:solidFill>
                <a:latin typeface="+mn-lt"/>
                <a:ea typeface="+mn-ea"/>
                <a:sym typeface="+mn-ea"/>
              </a:rPr>
              <a:t>deeper meaning</a:t>
            </a:r>
            <a:r>
              <a:rPr lang="en-US" altLang="zh-CN" sz="3600">
                <a:solidFill>
                  <a:schemeClr val="tx1"/>
                </a:solidFill>
                <a:latin typeface="+mn-lt"/>
                <a:ea typeface="+mn-ea"/>
                <a:sym typeface="+mn-ea"/>
              </a:rPr>
              <a:t> of the English Debate Club</a:t>
            </a:r>
            <a:r>
              <a:rPr lang="en-US" altLang="zh-CN" sz="3600" b="1">
                <a:solidFill>
                  <a:srgbClr val="FF0000"/>
                </a:solidFill>
                <a:latin typeface="+mn-lt"/>
                <a:ea typeface="+mn-ea"/>
                <a:sym typeface="+mn-ea"/>
              </a:rPr>
              <a:t> </a:t>
            </a:r>
            <a:endParaRPr lang="en-US" altLang="zh-CN" sz="3600" b="1">
              <a:solidFill>
                <a:schemeClr val="tx1"/>
              </a:solidFill>
              <a:latin typeface="+mn-lt"/>
              <a:ea typeface="+mn-ea"/>
            </a:endParaRPr>
          </a:p>
          <a:p>
            <a:r>
              <a:rPr lang="en-US" altLang="zh-CN" sz="3600">
                <a:solidFill>
                  <a:srgbClr val="FF0000"/>
                </a:solidFill>
                <a:latin typeface="+mn-lt"/>
                <a:ea typeface="+mn-ea"/>
                <a:sym typeface="+mn-ea"/>
              </a:rPr>
              <a:t>...</a:t>
            </a:r>
            <a:endParaRPr lang="en-US" altLang="zh-CN" sz="3600">
              <a:solidFill>
                <a:srgbClr val="FF0000"/>
              </a:solidFill>
              <a:latin typeface="+mn-lt"/>
              <a:ea typeface="+mn-ea"/>
            </a:endParaRPr>
          </a:p>
          <a:p>
            <a:endParaRPr lang="en-US" altLang="zh-CN" sz="3600">
              <a:solidFill>
                <a:srgbClr val="FF0000"/>
              </a:solidFill>
              <a:latin typeface="+mn-lt"/>
              <a:ea typeface="+mn-ea"/>
            </a:endParaRPr>
          </a:p>
        </p:txBody>
      </p:sp>
      <p:sp>
        <p:nvSpPr>
          <p:cNvPr id="5" name="文本框 4"/>
          <p:cNvSpPr txBox="1"/>
          <p:nvPr>
            <p:custDataLst>
              <p:tags r:id="rId2"/>
            </p:custDataLst>
          </p:nvPr>
        </p:nvSpPr>
        <p:spPr>
          <a:xfrm>
            <a:off x="551180" y="772160"/>
            <a:ext cx="10466705" cy="1088390"/>
          </a:xfrm>
          <a:prstGeom prst="rect">
            <a:avLst/>
          </a:prstGeom>
          <a:noFill/>
        </p:spPr>
        <p:txBody>
          <a:bodyPr wrap="square" rtlCol="0"/>
          <a:lstStyle/>
          <a:p>
            <a:pPr marL="571500" indent="-571500">
              <a:buFont typeface="Wingdings" panose="05000000000000000000" charset="0"/>
              <a:buChar char="l"/>
            </a:pPr>
            <a:r>
              <a:rPr lang="en-US" altLang="zh-CN" sz="4000" b="1" i="1">
                <a:solidFill>
                  <a:schemeClr val="tx1"/>
                </a:solidFill>
                <a:latin typeface="+mn-lt"/>
                <a:ea typeface="+mn-ea"/>
              </a:rPr>
              <a:t>What is most challenging for you in this writing assignment? </a:t>
            </a:r>
            <a:endParaRPr lang="en-US" altLang="zh-CN" sz="4000" b="1" i="1">
              <a:solidFill>
                <a:schemeClr val="tx1"/>
              </a:solidFill>
              <a:latin typeface="+mn-lt"/>
              <a:ea typeface="+mn-ea"/>
            </a:endParaRPr>
          </a:p>
        </p:txBody>
      </p:sp>
      <p:sp>
        <p:nvSpPr>
          <p:cNvPr id="22" name="文本框 21"/>
          <p:cNvSpPr txBox="1"/>
          <p:nvPr>
            <p:custDataLst>
              <p:tags r:id="rId3"/>
            </p:custDataLst>
          </p:nvPr>
        </p:nvSpPr>
        <p:spPr>
          <a:xfrm>
            <a:off x="479425" y="188595"/>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6050" y="839470"/>
            <a:ext cx="4631690" cy="5450840"/>
          </a:xfrm>
          <a:prstGeom prst="rect">
            <a:avLst/>
          </a:prstGeom>
          <a:noFill/>
          <a:ln>
            <a:solidFill>
              <a:schemeClr val="tx1"/>
            </a:solidFill>
          </a:ln>
        </p:spPr>
        <p:txBody>
          <a:bodyPr wrap="square" rtlCol="0">
            <a:noAutofit/>
          </a:bodyPr>
          <a:lstStyle/>
          <a:p>
            <a:pPr indent="457200"/>
            <a:r>
              <a:rPr lang="en-US" altLang="zh-CN" sz="2800">
                <a:latin typeface="华文新魏" panose="02010800040101010101" charset="-122"/>
                <a:ea typeface="华文新魏" panose="02010800040101010101" charset="-122"/>
                <a:cs typeface="华文新魏" panose="02010800040101010101" charset="-122"/>
              </a:rPr>
              <a:t>  </a:t>
            </a:r>
            <a:r>
              <a:rPr lang="en-US" altLang="zh-CN" sz="3200">
                <a:latin typeface="楷体" panose="02010609060101010101" charset="-122"/>
                <a:ea typeface="楷体" panose="02010609060101010101" charset="-122"/>
                <a:cs typeface="楷体" panose="02010609060101010101" charset="-122"/>
              </a:rPr>
              <a:t> </a:t>
            </a:r>
            <a:r>
              <a:rPr lang="zh-CN" altLang="en-US" sz="3200">
                <a:latin typeface="楷体" panose="02010609060101010101" charset="-122"/>
                <a:ea typeface="楷体" panose="02010609060101010101" charset="-122"/>
                <a:cs typeface="楷体" panose="02010609060101010101" charset="-122"/>
                <a:sym typeface="+mn-ea"/>
              </a:rPr>
              <a:t>假定你是李华，你加入学校英语辩论社一年来，英语进步很大。请你写一篇发言稿，在班级英语学习经验交流会上分享，内容包括</a:t>
            </a:r>
            <a:r>
              <a:rPr lang="en-US" altLang="zh-CN" sz="3200">
                <a:latin typeface="楷体" panose="02010609060101010101" charset="-122"/>
                <a:ea typeface="楷体" panose="02010609060101010101" charset="-122"/>
                <a:cs typeface="楷体" panose="02010609060101010101" charset="-122"/>
                <a:sym typeface="+mn-ea"/>
              </a:rPr>
              <a:t>: </a:t>
            </a:r>
            <a:endParaRPr lang="en-US" altLang="zh-CN" sz="3200">
              <a:latin typeface="楷体" panose="02010609060101010101" charset="-122"/>
              <a:ea typeface="楷体" panose="02010609060101010101" charset="-122"/>
              <a:cs typeface="楷体" panose="02010609060101010101" charset="-122"/>
            </a:endParaRPr>
          </a:p>
          <a:p>
            <a:pPr indent="457200"/>
            <a:r>
              <a:rPr lang="en-US" altLang="zh-CN" sz="3200">
                <a:latin typeface="楷体" panose="02010609060101010101" charset="-122"/>
                <a:ea typeface="楷体" panose="02010609060101010101" charset="-122"/>
                <a:cs typeface="楷体" panose="02010609060101010101" charset="-122"/>
                <a:sym typeface="+mn-ea"/>
              </a:rPr>
              <a:t>(1) </a:t>
            </a:r>
            <a:r>
              <a:rPr lang="zh-CN" altLang="en-US" sz="3200">
                <a:latin typeface="楷体" panose="02010609060101010101" charset="-122"/>
                <a:ea typeface="楷体" panose="02010609060101010101" charset="-122"/>
                <a:cs typeface="楷体" panose="02010609060101010101" charset="-122"/>
                <a:sym typeface="+mn-ea"/>
              </a:rPr>
              <a:t>你的经历</a:t>
            </a:r>
            <a:endParaRPr lang="zh-CN" altLang="en-US" sz="3200">
              <a:latin typeface="楷体" panose="02010609060101010101" charset="-122"/>
              <a:ea typeface="楷体" panose="02010609060101010101" charset="-122"/>
              <a:cs typeface="楷体" panose="02010609060101010101" charset="-122"/>
            </a:endParaRPr>
          </a:p>
          <a:p>
            <a:pPr indent="457200"/>
            <a:r>
              <a:rPr lang="en-US" altLang="zh-CN" sz="3200">
                <a:latin typeface="楷体" panose="02010609060101010101" charset="-122"/>
                <a:ea typeface="楷体" panose="02010609060101010101" charset="-122"/>
                <a:cs typeface="楷体" panose="02010609060101010101" charset="-122"/>
                <a:sym typeface="+mn-ea"/>
              </a:rPr>
              <a:t>(2) </a:t>
            </a:r>
            <a:r>
              <a:rPr lang="zh-CN" altLang="en-US" sz="3200">
                <a:latin typeface="楷体" panose="02010609060101010101" charset="-122"/>
                <a:ea typeface="楷体" panose="02010609060101010101" charset="-122"/>
                <a:cs typeface="楷体" panose="02010609060101010101" charset="-122"/>
                <a:sym typeface="+mn-ea"/>
              </a:rPr>
              <a:t>你的收获和启发。</a:t>
            </a:r>
            <a:endParaRPr lang="zh-CN" altLang="en-US" sz="3200">
              <a:latin typeface="楷体" panose="02010609060101010101" charset="-122"/>
              <a:ea typeface="楷体" panose="02010609060101010101" charset="-122"/>
              <a:cs typeface="楷体" panose="02010609060101010101" charset="-122"/>
            </a:endParaRPr>
          </a:p>
          <a:p>
            <a:pPr indent="457200"/>
            <a:endParaRPr lang="zh-CN" altLang="en-US" sz="3200">
              <a:latin typeface="楷体" panose="02010609060101010101" charset="-122"/>
              <a:ea typeface="楷体" panose="02010609060101010101" charset="-122"/>
              <a:cs typeface="楷体" panose="02010609060101010101" charset="-122"/>
            </a:endParaRPr>
          </a:p>
          <a:p>
            <a:pPr indent="457200" fontAlgn="auto"/>
            <a:endParaRPr lang="zh-CN" altLang="en-US" sz="3200">
              <a:latin typeface="楷体" panose="02010609060101010101" charset="-122"/>
              <a:ea typeface="楷体" panose="02010609060101010101" charset="-122"/>
              <a:cs typeface="楷体" panose="0201060906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785360" y="764540"/>
          <a:ext cx="7355840" cy="5811520"/>
        </p:xfrm>
        <a:graphic>
          <a:graphicData uri="http://schemas.openxmlformats.org/drawingml/2006/table">
            <a:tbl>
              <a:tblPr firstRow="1" bandRow="1">
                <a:tableStyleId>{0D05CB5F-FFF6-4F0E-8684-96F79C234599}</a:tableStyleId>
              </a:tblPr>
              <a:tblGrid>
                <a:gridCol w="1914525"/>
                <a:gridCol w="5441315"/>
              </a:tblGrid>
              <a:tr h="60452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05790">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0515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2296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19150">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22745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1341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13080">
                <a:tc>
                  <a:txBody>
                    <a:bodyPr/>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Tone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p>
                      <a:pPr>
                        <a:buNone/>
                      </a:pPr>
                      <a:endParaRPr lang="zh-CN" altLang="en-US" sz="1000"/>
                    </a:p>
                  </a:txBody>
                  <a:tcPr/>
                </a:tc>
              </a:tr>
            </a:tbl>
          </a:graphicData>
        </a:graphic>
      </p:graphicFrame>
      <p:sp>
        <p:nvSpPr>
          <p:cNvPr id="6" name="文本框 5"/>
          <p:cNvSpPr txBox="1"/>
          <p:nvPr/>
        </p:nvSpPr>
        <p:spPr>
          <a:xfrm>
            <a:off x="6699250" y="828675"/>
            <a:ext cx="5938520" cy="460375"/>
          </a:xfrm>
          <a:prstGeom prst="rect">
            <a:avLst/>
          </a:prstGeom>
          <a:noFill/>
        </p:spPr>
        <p:txBody>
          <a:bodyPr wrap="square" rtlCol="0" anchor="t">
            <a:spAutoFit/>
          </a:bodyPr>
          <a:lstStyle/>
          <a:p>
            <a:pPr algn="l"/>
            <a:r>
              <a:rPr lang="en-US" altLang="zh-CN" sz="2400" b="1" i="1" dirty="0">
                <a:solidFill>
                  <a:srgbClr val="FF0000"/>
                </a:solidFill>
                <a:sym typeface="+mn-ea"/>
              </a:rPr>
              <a:t>Speech</a:t>
            </a:r>
            <a:endParaRPr lang="en-US" altLang="zh-CN" sz="2400" b="1" i="1" dirty="0">
              <a:solidFill>
                <a:srgbClr val="FF0000"/>
              </a:solidFill>
              <a:sym typeface="+mn-ea"/>
            </a:endParaRPr>
          </a:p>
        </p:txBody>
      </p:sp>
      <p:sp>
        <p:nvSpPr>
          <p:cNvPr id="7" name="文本框 6"/>
          <p:cNvSpPr txBox="1"/>
          <p:nvPr/>
        </p:nvSpPr>
        <p:spPr>
          <a:xfrm>
            <a:off x="6600190" y="1390015"/>
            <a:ext cx="5695315"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 Classmates and the English teacher</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00190" y="1951355"/>
            <a:ext cx="5405755" cy="755650"/>
          </a:xfrm>
          <a:prstGeom prst="rect">
            <a:avLst/>
          </a:prstGeom>
          <a:noFill/>
        </p:spPr>
        <p:txBody>
          <a:bodyPr wrap="square" rtlCol="0">
            <a:spAutoFit/>
          </a:bodyPr>
          <a:lstStyle/>
          <a:p>
            <a:pPr>
              <a:lnSpc>
                <a:spcPct val="90000"/>
              </a:lnSpc>
            </a:pPr>
            <a:r>
              <a:rPr lang="en-US" altLang="zh-CN" sz="2400">
                <a:solidFill>
                  <a:srgbClr val="FF0000"/>
                </a:solidFill>
                <a:latin typeface="Times New Roman" panose="02020603050405020304" charset="0"/>
                <a:cs typeface="Times New Roman" panose="02020603050405020304" charset="0"/>
              </a:rPr>
              <a:t>Your English has improved a lot since joining the school's debate club.</a:t>
            </a:r>
            <a:endParaRPr lang="en-US" altLang="zh-CN" sz="2400">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6527800" y="2637155"/>
            <a:ext cx="541528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 to share personal learning experience and gains, and to inspire others </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527800" y="3357245"/>
            <a:ext cx="5569585"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Experience in the English Debate Club </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Gains and inspiration</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6527800" y="4235450"/>
            <a:ext cx="5535930" cy="108775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Past tense (for experiences) </a:t>
            </a:r>
            <a:endParaRPr lang="en-US" altLang="zh-CN" sz="2400">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Present/Present Perfect tense (for gains and current situation)</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699250" y="5517515"/>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16" name="直接连接符 15"/>
          <p:cNvCxnSpPr/>
          <p:nvPr/>
        </p:nvCxnSpPr>
        <p:spPr>
          <a:xfrm flipV="1">
            <a:off x="911225" y="1844675"/>
            <a:ext cx="3456305" cy="1587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1381760" y="2309495"/>
            <a:ext cx="2452370" cy="1079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a:off x="191135" y="3853180"/>
            <a:ext cx="1800225" cy="762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nvCxnSpPr>
        <p:spPr>
          <a:xfrm flipV="1">
            <a:off x="263525" y="3284855"/>
            <a:ext cx="4032250" cy="1206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1557020" y="4293235"/>
            <a:ext cx="172847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1557020" y="4725035"/>
            <a:ext cx="2810510" cy="1524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6605270" y="6093460"/>
            <a:ext cx="5198110" cy="423545"/>
          </a:xfrm>
          <a:prstGeom prst="rect">
            <a:avLst/>
          </a:prstGeom>
          <a:noFill/>
        </p:spPr>
        <p:txBody>
          <a:bodyPr wrap="square" rtlCol="0">
            <a:spAutoFit/>
          </a:bodyPr>
          <a:p>
            <a:pPr lvl="0" algn="l">
              <a:lnSpc>
                <a:spcPct val="90000"/>
              </a:lnSpc>
              <a:buClrTx/>
              <a:buSzTx/>
              <a:buFontTx/>
            </a:pPr>
            <a:r>
              <a:rPr lang="en-US" altLang="zh-CN" sz="2400">
                <a:latin typeface="Times New Roman" panose="02020603050405020304" charset="0"/>
                <a:cs typeface="Times New Roman" panose="02020603050405020304" charset="0"/>
                <a:sym typeface="+mn-ea"/>
              </a:rPr>
              <a:t> Friendly, sincere, and encouraging </a:t>
            </a:r>
            <a:endParaRPr lang="en-US" altLang="zh-CN" sz="2400">
              <a:latin typeface="Times New Roman" panose="02020603050405020304" charset="0"/>
              <a:cs typeface="Times New Roman" panose="02020603050405020304" charset="0"/>
              <a:sym typeface="+mn-ea"/>
            </a:endParaRPr>
          </a:p>
        </p:txBody>
      </p:sp>
      <p:sp>
        <p:nvSpPr>
          <p:cNvPr id="17" name="文本框 16"/>
          <p:cNvSpPr txBox="1"/>
          <p:nvPr/>
        </p:nvSpPr>
        <p:spPr>
          <a:xfrm>
            <a:off x="146050" y="4797425"/>
            <a:ext cx="4639310" cy="1568450"/>
          </a:xfrm>
          <a:prstGeom prst="rect">
            <a:avLst/>
          </a:prstGeom>
          <a:noFill/>
        </p:spPr>
        <p:txBody>
          <a:bodyPr wrap="square" rtlCol="0" anchor="t">
            <a:spAutoFit/>
          </a:bodyPr>
          <a:p>
            <a:pPr algn="just"/>
            <a:r>
              <a:rPr lang="en-US" altLang="zh-CN" sz="2400">
                <a:latin typeface="Times New Roman" panose="02020603050405020304" charset="0"/>
                <a:ea typeface="+mj-lt"/>
                <a:cs typeface="Times New Roman" panose="02020603050405020304" charset="0"/>
                <a:sym typeface="+mn-ea"/>
              </a:rPr>
              <a:t>Dear classmates,</a:t>
            </a:r>
            <a:endParaRPr lang="en-US" altLang="zh-CN" sz="2400">
              <a:latin typeface="Times New Roman" panose="02020603050405020304" charset="0"/>
              <a:ea typeface="+mj-lt"/>
              <a:cs typeface="Times New Roman" panose="02020603050405020304" charset="0"/>
            </a:endParaRPr>
          </a:p>
          <a:p>
            <a:pPr indent="457200" algn="just"/>
            <a:r>
              <a:rPr lang="en-US" altLang="zh-CN" sz="2400">
                <a:latin typeface="Times New Roman" panose="02020603050405020304" charset="0"/>
                <a:ea typeface="+mj-lt"/>
                <a:cs typeface="Times New Roman" panose="02020603050405020304" charset="0"/>
                <a:sym typeface="+mn-ea"/>
              </a:rPr>
              <a:t>I’m glad to share my English learning journey with all of you...</a:t>
            </a:r>
            <a:endParaRPr lang="en-US" altLang="zh-CN" sz="2400">
              <a:latin typeface="Times New Roman" panose="02020603050405020304" charset="0"/>
              <a:ea typeface="+mj-lt"/>
              <a:cs typeface="Times New Roman" panose="02020603050405020304" charset="0"/>
              <a:sym typeface="+mn-ea"/>
            </a:endParaRPr>
          </a:p>
          <a:p>
            <a:pPr indent="457200" algn="just"/>
            <a:r>
              <a:rPr lang="en-US" altLang="zh-CN" sz="2400">
                <a:latin typeface="Times New Roman" panose="02020603050405020304" charset="0"/>
                <a:cs typeface="Times New Roman" panose="02020603050405020304" charset="0"/>
                <a:sym typeface="+mn-ea"/>
              </a:rPr>
              <a:t>Thank you!</a:t>
            </a:r>
            <a:endParaRPr lang="en-US" altLang="zh-CN" sz="2400">
              <a:latin typeface="Times New Roman" panose="02020603050405020304" charset="0"/>
              <a:cs typeface="Times New Roman" panose="02020603050405020304" charset="0"/>
              <a:sym typeface="+mn-ea"/>
            </a:endParaRPr>
          </a:p>
        </p:txBody>
      </p:sp>
      <p:cxnSp>
        <p:nvCxnSpPr>
          <p:cNvPr id="15" name="直接连接符 14"/>
          <p:cNvCxnSpPr/>
          <p:nvPr/>
        </p:nvCxnSpPr>
        <p:spPr>
          <a:xfrm flipV="1">
            <a:off x="2063750" y="2853055"/>
            <a:ext cx="172847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templates\picture_hover\&amp;pky380_sjzg_VCG41N1264456151&amp;"/>
          <p:cNvPicPr>
            <a:picLocks noChangeAspect="1"/>
          </p:cNvPicPr>
          <p:nvPr/>
        </p:nvPicPr>
        <p:blipFill>
          <a:blip r:embed="rId1">
            <a:alphaModFix amt="5000"/>
          </a:blip>
          <a:stretch>
            <a:fillRect/>
          </a:stretch>
        </p:blipFill>
        <p:spPr>
          <a:xfrm>
            <a:off x="-24765" y="635"/>
            <a:ext cx="12217400" cy="6858000"/>
          </a:xfrm>
          <a:prstGeom prst="rect">
            <a:avLst/>
          </a:prstGeom>
        </p:spPr>
      </p:pic>
      <p:sp>
        <p:nvSpPr>
          <p:cNvPr id="22" name="文本框 21"/>
          <p:cNvSpPr txBox="1"/>
          <p:nvPr>
            <p:custDataLst>
              <p:tags r:id="rId2"/>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999740" y="908050"/>
            <a:ext cx="2636520" cy="550545"/>
          </a:xfrm>
          <a:prstGeom prst="rect">
            <a:avLst/>
          </a:prstGeom>
          <a:noFill/>
        </p:spPr>
        <p:txBody>
          <a:bodyPr wrap="square" rtlCol="0">
            <a:noAutofit/>
          </a:bodyPr>
          <a:p>
            <a:r>
              <a:rPr lang="en-US" altLang="zh-CN" sz="3200" b="1" dirty="0">
                <a:solidFill>
                  <a:srgbClr val="0070C0"/>
                </a:solidFill>
                <a:sym typeface="+mn-ea"/>
              </a:rPr>
              <a:t>Opening</a:t>
            </a:r>
            <a:endParaRPr lang="en-US" altLang="zh-CN" sz="3200" b="1" dirty="0">
              <a:solidFill>
                <a:srgbClr val="0070C0"/>
              </a:solidFill>
              <a:sym typeface="+mn-ea"/>
            </a:endParaRPr>
          </a:p>
        </p:txBody>
      </p:sp>
      <p:sp>
        <p:nvSpPr>
          <p:cNvPr id="16" name="左大括号 15"/>
          <p:cNvSpPr/>
          <p:nvPr/>
        </p:nvSpPr>
        <p:spPr>
          <a:xfrm>
            <a:off x="4822825" y="548640"/>
            <a:ext cx="624840" cy="139001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0" name="文本框 19"/>
          <p:cNvSpPr txBox="1"/>
          <p:nvPr/>
        </p:nvSpPr>
        <p:spPr>
          <a:xfrm>
            <a:off x="2927350" y="3073400"/>
            <a:ext cx="1463675" cy="541020"/>
          </a:xfrm>
          <a:prstGeom prst="rect">
            <a:avLst/>
          </a:prstGeom>
          <a:noFill/>
        </p:spPr>
        <p:txBody>
          <a:bodyPr wrap="square" rtlCol="0">
            <a:noAutofit/>
          </a:bodyPr>
          <a:p>
            <a:r>
              <a:rPr lang="en-US" altLang="zh-CN" sz="3600" b="1" dirty="0">
                <a:solidFill>
                  <a:srgbClr val="0070C0"/>
                </a:solidFill>
                <a:sym typeface="+mn-ea"/>
              </a:rPr>
              <a:t>Body</a:t>
            </a:r>
            <a:endParaRPr lang="en-US" altLang="zh-CN" sz="3600" b="1" dirty="0">
              <a:solidFill>
                <a:srgbClr val="0070C0"/>
              </a:solidFill>
              <a:sym typeface="+mn-ea"/>
            </a:endParaRPr>
          </a:p>
        </p:txBody>
      </p:sp>
      <p:sp>
        <p:nvSpPr>
          <p:cNvPr id="19" name="文本框 18"/>
          <p:cNvSpPr txBox="1"/>
          <p:nvPr/>
        </p:nvSpPr>
        <p:spPr>
          <a:xfrm>
            <a:off x="2927985" y="5229225"/>
            <a:ext cx="2409190" cy="531495"/>
          </a:xfrm>
          <a:prstGeom prst="rect">
            <a:avLst/>
          </a:prstGeom>
          <a:noFill/>
        </p:spPr>
        <p:txBody>
          <a:bodyPr wrap="square" rtlCol="0">
            <a:noAutofit/>
          </a:bodyPr>
          <a:p>
            <a:r>
              <a:rPr lang="en-US" altLang="zh-CN" sz="3600" b="1" dirty="0">
                <a:solidFill>
                  <a:srgbClr val="0070C0"/>
                </a:solidFill>
                <a:sym typeface="+mn-ea"/>
              </a:rPr>
              <a:t>Closing</a:t>
            </a:r>
            <a:endParaRPr lang="en-US" altLang="zh-CN" sz="3600" b="1" dirty="0">
              <a:solidFill>
                <a:srgbClr val="0070C0"/>
              </a:solidFill>
              <a:sym typeface="+mn-ea"/>
            </a:endParaRPr>
          </a:p>
        </p:txBody>
      </p:sp>
      <p:sp>
        <p:nvSpPr>
          <p:cNvPr id="7" name="左大括号 6"/>
          <p:cNvSpPr/>
          <p:nvPr/>
        </p:nvSpPr>
        <p:spPr>
          <a:xfrm>
            <a:off x="2495550" y="1268730"/>
            <a:ext cx="624840" cy="43973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0170" y="2852420"/>
            <a:ext cx="2348865" cy="521970"/>
          </a:xfrm>
          <a:prstGeom prst="rect">
            <a:avLst/>
          </a:prstGeom>
          <a:noFill/>
        </p:spPr>
        <p:txBody>
          <a:bodyPr wrap="square" rtlCol="0">
            <a:noAutofit/>
          </a:bodyPr>
          <a:p>
            <a:pPr lvl="0" algn="l">
              <a:buClrTx/>
              <a:buSzTx/>
              <a:buFontTx/>
            </a:pPr>
            <a:r>
              <a:rPr lang="en-US" altLang="zh-CN" sz="4800" b="1">
                <a:solidFill>
                  <a:srgbClr val="C00000"/>
                </a:solidFill>
                <a:sym typeface="+mn-ea"/>
              </a:rPr>
              <a:t>speech</a:t>
            </a:r>
            <a:endParaRPr lang="en-US" altLang="zh-CN" sz="4800" b="1">
              <a:solidFill>
                <a:srgbClr val="C00000"/>
              </a:solidFill>
              <a:sym typeface="+mn-ea"/>
            </a:endParaRPr>
          </a:p>
        </p:txBody>
      </p:sp>
      <p:sp>
        <p:nvSpPr>
          <p:cNvPr id="8" name="文本框 7"/>
          <p:cNvSpPr txBox="1"/>
          <p:nvPr/>
        </p:nvSpPr>
        <p:spPr>
          <a:xfrm>
            <a:off x="5520055" y="260985"/>
            <a:ext cx="6478270" cy="460375"/>
          </a:xfrm>
          <a:prstGeom prst="rect">
            <a:avLst/>
          </a:prstGeom>
          <a:noFill/>
        </p:spPr>
        <p:txBody>
          <a:bodyPr wrap="square" rtlCol="0">
            <a:spAutoFit/>
          </a:bodyPr>
          <a:p>
            <a:r>
              <a:rPr lang="en-US" altLang="zh-CN" sz="2400" b="1">
                <a:solidFill>
                  <a:srgbClr val="FF0000"/>
                </a:solidFill>
              </a:rPr>
              <a:t>Greet</a:t>
            </a:r>
            <a:r>
              <a:rPr lang="en-US" altLang="zh-CN" sz="2400" b="1"/>
              <a:t> the audience &amp; self-introduction</a:t>
            </a:r>
            <a:endParaRPr lang="en-US" altLang="zh-CN" sz="2400" b="1"/>
          </a:p>
        </p:txBody>
      </p:sp>
      <p:sp>
        <p:nvSpPr>
          <p:cNvPr id="10" name="文本框 9"/>
          <p:cNvSpPr txBox="1"/>
          <p:nvPr/>
        </p:nvSpPr>
        <p:spPr>
          <a:xfrm>
            <a:off x="5562600" y="1518285"/>
            <a:ext cx="2971800" cy="521970"/>
          </a:xfrm>
          <a:prstGeom prst="rect">
            <a:avLst/>
          </a:prstGeom>
          <a:noFill/>
        </p:spPr>
        <p:txBody>
          <a:bodyPr wrap="square" rtlCol="0">
            <a:spAutoFit/>
          </a:bodyPr>
          <a:p>
            <a:r>
              <a:rPr lang="en-US" altLang="zh-CN" sz="2800" b="1">
                <a:solidFill>
                  <a:srgbClr val="FF0000"/>
                </a:solidFill>
              </a:rPr>
              <a:t>core sentence</a:t>
            </a:r>
            <a:endParaRPr lang="en-US" altLang="zh-CN" sz="2800" b="1">
              <a:solidFill>
                <a:srgbClr val="FF0000"/>
              </a:solidFill>
            </a:endParaRPr>
          </a:p>
        </p:txBody>
      </p:sp>
      <p:sp>
        <p:nvSpPr>
          <p:cNvPr id="11" name="左大括号 10"/>
          <p:cNvSpPr/>
          <p:nvPr/>
        </p:nvSpPr>
        <p:spPr>
          <a:xfrm>
            <a:off x="4151630" y="2781300"/>
            <a:ext cx="624840" cy="138938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4" name="文本框 13"/>
          <p:cNvSpPr txBox="1"/>
          <p:nvPr/>
        </p:nvSpPr>
        <p:spPr>
          <a:xfrm>
            <a:off x="4727575" y="3850005"/>
            <a:ext cx="4637405" cy="521970"/>
          </a:xfrm>
          <a:prstGeom prst="rect">
            <a:avLst/>
          </a:prstGeom>
          <a:noFill/>
        </p:spPr>
        <p:txBody>
          <a:bodyPr wrap="square" rtlCol="0">
            <a:spAutoFit/>
          </a:bodyPr>
          <a:p>
            <a:r>
              <a:rPr lang="en-US" altLang="zh-CN" sz="2800" b="1">
                <a:solidFill>
                  <a:srgbClr val="00B050"/>
                </a:solidFill>
              </a:rPr>
              <a:t>Gains and inspirations</a:t>
            </a:r>
            <a:endParaRPr lang="en-US" altLang="zh-CN" sz="2800" b="1">
              <a:solidFill>
                <a:srgbClr val="00B050"/>
              </a:solidFill>
            </a:endParaRPr>
          </a:p>
        </p:txBody>
      </p:sp>
      <p:sp>
        <p:nvSpPr>
          <p:cNvPr id="15" name="文本框 14"/>
          <p:cNvSpPr txBox="1"/>
          <p:nvPr/>
        </p:nvSpPr>
        <p:spPr>
          <a:xfrm>
            <a:off x="4776470" y="2421255"/>
            <a:ext cx="3029585" cy="583565"/>
          </a:xfrm>
          <a:prstGeom prst="rect">
            <a:avLst/>
          </a:prstGeom>
          <a:noFill/>
        </p:spPr>
        <p:txBody>
          <a:bodyPr wrap="square" rtlCol="0">
            <a:spAutoFit/>
          </a:bodyPr>
          <a:p>
            <a:r>
              <a:rPr lang="en-US" altLang="zh-CN" sz="3200" b="1">
                <a:solidFill>
                  <a:srgbClr val="0070C0"/>
                </a:solidFill>
              </a:rPr>
              <a:t>Experiences</a:t>
            </a:r>
            <a:endParaRPr lang="en-US" altLang="zh-CN" sz="3200" b="1">
              <a:solidFill>
                <a:srgbClr val="0070C0"/>
              </a:solidFill>
            </a:endParaRPr>
          </a:p>
        </p:txBody>
      </p:sp>
      <p:sp>
        <p:nvSpPr>
          <p:cNvPr id="18" name="文本框 17"/>
          <p:cNvSpPr txBox="1"/>
          <p:nvPr/>
        </p:nvSpPr>
        <p:spPr>
          <a:xfrm>
            <a:off x="4944110" y="3073400"/>
            <a:ext cx="8566150"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advanced and logical </a:t>
            </a:r>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6" name="文本框 25"/>
          <p:cNvSpPr txBox="1"/>
          <p:nvPr/>
        </p:nvSpPr>
        <p:spPr>
          <a:xfrm>
            <a:off x="4944110" y="5278120"/>
            <a:ext cx="5893435" cy="583565"/>
          </a:xfrm>
          <a:prstGeom prst="rect">
            <a:avLst/>
          </a:prstGeom>
          <a:noFill/>
        </p:spPr>
        <p:txBody>
          <a:bodyPr wrap="square" rtlCol="0">
            <a:spAutoFit/>
          </a:bodyPr>
          <a:p>
            <a:r>
              <a:rPr lang="en-US" altLang="zh-CN" sz="3200" b="1">
                <a:solidFill>
                  <a:schemeClr val="tx1"/>
                </a:solidFill>
              </a:rPr>
              <a:t>Summary/</a:t>
            </a:r>
            <a:r>
              <a:rPr lang="en-US" altLang="zh-CN" sz="3200" b="1">
                <a:solidFill>
                  <a:srgbClr val="00B050"/>
                </a:solidFill>
              </a:rPr>
              <a:t>feeling/appeal</a:t>
            </a:r>
            <a:r>
              <a:rPr lang="en-US" altLang="zh-CN" sz="3200" b="1">
                <a:solidFill>
                  <a:schemeClr val="tx1"/>
                </a:solidFill>
              </a:rPr>
              <a:t>/</a:t>
            </a:r>
            <a:r>
              <a:rPr lang="en-US" altLang="zh-CN" sz="3200" b="1">
                <a:solidFill>
                  <a:srgbClr val="FF0000"/>
                </a:solidFill>
              </a:rPr>
              <a:t>wish</a:t>
            </a:r>
            <a:endParaRPr lang="en-US" altLang="zh-CN" sz="3200" b="1">
              <a:solidFill>
                <a:srgbClr val="FF0000"/>
              </a:solidFill>
            </a:endParaRPr>
          </a:p>
        </p:txBody>
      </p:sp>
      <p:sp>
        <p:nvSpPr>
          <p:cNvPr id="2" name="文本框 1"/>
          <p:cNvSpPr txBox="1"/>
          <p:nvPr/>
        </p:nvSpPr>
        <p:spPr>
          <a:xfrm>
            <a:off x="5562600" y="908685"/>
            <a:ext cx="3284855" cy="460375"/>
          </a:xfrm>
          <a:prstGeom prst="rect">
            <a:avLst/>
          </a:prstGeom>
          <a:noFill/>
        </p:spPr>
        <p:txBody>
          <a:bodyPr wrap="square" rtlCol="0">
            <a:spAutoFit/>
          </a:bodyPr>
          <a:p>
            <a:r>
              <a:rPr lang="en-US" altLang="zh-CN" sz="2400" b="1"/>
              <a:t>Introduce the topic</a:t>
            </a:r>
            <a:endParaRPr lang="en-US" altLang="zh-CN" sz="2400" b="1"/>
          </a:p>
        </p:txBody>
      </p:sp>
      <p:sp>
        <p:nvSpPr>
          <p:cNvPr id="3" name="文本框 2"/>
          <p:cNvSpPr txBox="1"/>
          <p:nvPr/>
        </p:nvSpPr>
        <p:spPr>
          <a:xfrm>
            <a:off x="8184515" y="1579880"/>
            <a:ext cx="4138295" cy="398780"/>
          </a:xfrm>
          <a:prstGeom prst="rect">
            <a:avLst/>
          </a:prstGeom>
          <a:noFill/>
        </p:spPr>
        <p:txBody>
          <a:bodyPr wrap="square" rtlCol="0">
            <a:spAutoFit/>
          </a:bodyPr>
          <a:p>
            <a:pPr lvl="0" algn="l">
              <a:buClrTx/>
              <a:buSzTx/>
              <a:buFontTx/>
            </a:pPr>
            <a:r>
              <a:rPr lang="en-US" altLang="zh-CN" sz="2000">
                <a:solidFill>
                  <a:schemeClr val="accent2"/>
                </a:solidFill>
                <a:sym typeface="+mn-ea"/>
              </a:rPr>
              <a:t>To arouse the audience’s interests</a:t>
            </a:r>
            <a:endParaRPr lang="en-US" altLang="zh-CN" sz="2000">
              <a:solidFill>
                <a:schemeClr val="accent2"/>
              </a:solidFill>
              <a:sym typeface="+mn-ea"/>
            </a:endParaRPr>
          </a:p>
        </p:txBody>
      </p:sp>
      <p:sp>
        <p:nvSpPr>
          <p:cNvPr id="4" name="文本框 3"/>
          <p:cNvSpPr txBox="1"/>
          <p:nvPr/>
        </p:nvSpPr>
        <p:spPr>
          <a:xfrm>
            <a:off x="8544560" y="621030"/>
            <a:ext cx="3480435" cy="368300"/>
          </a:xfrm>
          <a:prstGeom prst="rect">
            <a:avLst/>
          </a:prstGeom>
          <a:noFill/>
        </p:spPr>
        <p:txBody>
          <a:bodyPr wrap="square" rtlCol="0">
            <a:spAutoFit/>
          </a:bodyPr>
          <a:p>
            <a:r>
              <a:rPr lang="en-US" altLang="zh-CN">
                <a:solidFill>
                  <a:schemeClr val="accent2"/>
                </a:solidFill>
              </a:rPr>
              <a:t>Not necessary in this article</a:t>
            </a:r>
            <a:endParaRPr lang="en-US" altLang="zh-CN">
              <a:solidFill>
                <a:schemeClr val="accent2"/>
              </a:solidFill>
            </a:endParaRPr>
          </a:p>
        </p:txBody>
      </p:sp>
      <p:sp>
        <p:nvSpPr>
          <p:cNvPr id="5" name="文本框 4"/>
          <p:cNvSpPr txBox="1"/>
          <p:nvPr/>
        </p:nvSpPr>
        <p:spPr>
          <a:xfrm>
            <a:off x="8544560" y="966470"/>
            <a:ext cx="3480435" cy="368300"/>
          </a:xfrm>
          <a:prstGeom prst="rect">
            <a:avLst/>
          </a:prstGeom>
          <a:noFill/>
        </p:spPr>
        <p:txBody>
          <a:bodyPr wrap="square" rtlCol="0">
            <a:spAutoFit/>
          </a:bodyPr>
          <a:p>
            <a:r>
              <a:rPr lang="en-US" altLang="zh-CN">
                <a:solidFill>
                  <a:schemeClr val="accent2"/>
                </a:solidFill>
              </a:rPr>
              <a:t>Background information</a:t>
            </a:r>
            <a:endParaRPr lang="en-US" altLang="zh-CN">
              <a:solidFill>
                <a:schemeClr val="accent2"/>
              </a:solidFill>
            </a:endParaRPr>
          </a:p>
        </p:txBody>
      </p:sp>
      <p:sp>
        <p:nvSpPr>
          <p:cNvPr id="6" name="文本框 5"/>
          <p:cNvSpPr txBox="1"/>
          <p:nvPr/>
        </p:nvSpPr>
        <p:spPr>
          <a:xfrm>
            <a:off x="8472170" y="1937385"/>
            <a:ext cx="3515360" cy="645160"/>
          </a:xfrm>
          <a:prstGeom prst="rect">
            <a:avLst/>
          </a:prstGeom>
          <a:noFill/>
        </p:spPr>
        <p:txBody>
          <a:bodyPr wrap="square" rtlCol="0">
            <a:spAutoFit/>
          </a:bodyPr>
          <a:p>
            <a:r>
              <a:rPr lang="en-US" altLang="zh-CN" sz="36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specific progress?</a:t>
            </a:r>
            <a:endParaRPr lang="en-US" altLang="zh-CN" sz="36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19" grpId="0"/>
      <p:bldP spid="16" grpId="0" animBg="1"/>
      <p:bldP spid="8" grpId="0"/>
      <p:bldP spid="4" grpId="0"/>
      <p:bldP spid="2" grpId="0"/>
      <p:bldP spid="5" grpId="0"/>
      <p:bldP spid="10" grpId="0"/>
      <p:bldP spid="3" grpId="0"/>
      <p:bldP spid="6" grpId="0"/>
      <p:bldP spid="11" grpId="0" animBg="1"/>
      <p:bldP spid="15" grpId="0"/>
      <p:bldP spid="18"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2" name="文本框 21"/>
          <p:cNvSpPr txBox="1"/>
          <p:nvPr>
            <p:custDataLst>
              <p:tags r:id="rId1"/>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5" name="文本框 4"/>
          <p:cNvSpPr txBox="1"/>
          <p:nvPr/>
        </p:nvSpPr>
        <p:spPr>
          <a:xfrm>
            <a:off x="46990" y="1845310"/>
            <a:ext cx="11962765" cy="1198880"/>
          </a:xfrm>
          <a:prstGeom prst="rect">
            <a:avLst/>
          </a:prstGeom>
          <a:solidFill>
            <a:schemeClr val="accent1"/>
          </a:solidFill>
        </p:spPr>
        <p:txBody>
          <a:bodyPr wrap="square" rtlCol="0">
            <a:spAutoFit/>
          </a:bodyPr>
          <a:p>
            <a:r>
              <a:rPr lang="en-US" altLang="zh-CN" sz="2400" b="1" i="1">
                <a:solidFill>
                  <a:srgbClr val="FF0000"/>
                </a:solidFill>
              </a:rPr>
              <a:t>Version 1</a:t>
            </a:r>
            <a:endParaRPr lang="en-US" altLang="zh-CN" sz="2400" b="1" i="1">
              <a:solidFill>
                <a:srgbClr val="FF0000"/>
              </a:solidFill>
            </a:endParaRPr>
          </a:p>
          <a:p>
            <a:pPr algn="just"/>
            <a:r>
              <a:rPr lang="en-US" altLang="zh-CN" sz="2400">
                <a:latin typeface="Times New Roman" panose="02020603050405020304" charset="0"/>
                <a:ea typeface="+mj-lt"/>
                <a:cs typeface="Times New Roman" panose="02020603050405020304" charset="0"/>
                <a:sym typeface="+mn-ea"/>
              </a:rPr>
              <a:t>I’m glad to share my English learning journey with all of you</a:t>
            </a:r>
            <a:r>
              <a:rPr lang="en-US" altLang="zh-CN" sz="2400"/>
              <a:t>.</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It was</a:t>
            </a:r>
            <a:r>
              <a:rPr lang="en-US" altLang="zh-CN" sz="2400">
                <a:latin typeface="Times New Roman" panose="02020603050405020304" charset="0"/>
                <a:ea typeface="+mj-lt"/>
                <a:cs typeface="Times New Roman" panose="02020603050405020304" charset="0"/>
              </a:rPr>
              <a:t> the English Debate Club </a:t>
            </a:r>
            <a:r>
              <a:rPr lang="en-US" altLang="zh-CN" sz="2400">
                <a:solidFill>
                  <a:srgbClr val="FF0000"/>
                </a:solidFill>
                <a:latin typeface="Times New Roman" panose="02020603050405020304" charset="0"/>
                <a:ea typeface="+mj-lt"/>
                <a:cs typeface="Times New Roman" panose="02020603050405020304" charset="0"/>
              </a:rPr>
              <a:t>that</a:t>
            </a:r>
            <a:r>
              <a:rPr lang="en-US" altLang="zh-CN" sz="2400">
                <a:latin typeface="Times New Roman" panose="02020603050405020304" charset="0"/>
                <a:ea typeface="+mj-lt"/>
                <a:cs typeface="Times New Roman" panose="02020603050405020304" charset="0"/>
              </a:rPr>
              <a:t> truly </a:t>
            </a:r>
            <a:r>
              <a:rPr lang="en-US" altLang="zh-CN" sz="2400">
                <a:solidFill>
                  <a:schemeClr val="accent2"/>
                </a:solidFill>
                <a:latin typeface="Times New Roman" panose="02020603050405020304" charset="0"/>
                <a:ea typeface="+mj-lt"/>
                <a:cs typeface="Times New Roman" panose="02020603050405020304" charset="0"/>
              </a:rPr>
              <a:t>shaped my progress</a:t>
            </a:r>
            <a:r>
              <a:rPr lang="en-US" altLang="zh-CN" sz="2400">
                <a:latin typeface="Times New Roman" panose="02020603050405020304" charset="0"/>
                <a:ea typeface="+mj-lt"/>
                <a:cs typeface="Times New Roman" panose="02020603050405020304" charset="0"/>
              </a:rPr>
              <a:t> in </a:t>
            </a:r>
            <a:r>
              <a:rPr lang="en-US" altLang="zh-CN" sz="2400">
                <a:solidFill>
                  <a:schemeClr val="accent2"/>
                </a:solidFill>
                <a:latin typeface="Times New Roman" panose="02020603050405020304" charset="0"/>
                <a:ea typeface="+mj-lt"/>
                <a:cs typeface="Times New Roman" panose="02020603050405020304" charset="0"/>
              </a:rPr>
              <a:t>building up confidence </a:t>
            </a:r>
            <a:r>
              <a:rPr lang="en-US" altLang="zh-CN" sz="2400">
                <a:latin typeface="Times New Roman" panose="02020603050405020304" charset="0"/>
                <a:ea typeface="+mj-lt"/>
                <a:cs typeface="Times New Roman" panose="02020603050405020304" charset="0"/>
              </a:rPr>
              <a:t>in spoken English.(</a:t>
            </a:r>
            <a:r>
              <a:rPr lang="zh-CN" altLang="en-US" sz="2400">
                <a:latin typeface="Times New Roman" panose="02020603050405020304" charset="0"/>
                <a:cs typeface="Times New Roman" panose="02020603050405020304" charset="0"/>
              </a:rPr>
              <a:t>强调句</a:t>
            </a:r>
            <a:r>
              <a:rPr lang="en-US" altLang="zh-CN" sz="2400">
                <a:latin typeface="Times New Roman" panose="02020603050405020304" charset="0"/>
                <a:ea typeface="+mj-lt"/>
                <a:cs typeface="Times New Roman" panose="02020603050405020304" charset="0"/>
              </a:rPr>
              <a:t>)</a:t>
            </a:r>
            <a:endParaRPr lang="en-US" altLang="zh-CN" sz="2400">
              <a:latin typeface="Times New Roman" panose="02020603050405020304" charset="0"/>
              <a:ea typeface="+mj-lt"/>
              <a:cs typeface="Times New Roman" panose="02020603050405020304" charset="0"/>
            </a:endParaRPr>
          </a:p>
        </p:txBody>
      </p:sp>
      <p:sp>
        <p:nvSpPr>
          <p:cNvPr id="6" name="文本框 5"/>
          <p:cNvSpPr txBox="1"/>
          <p:nvPr/>
        </p:nvSpPr>
        <p:spPr>
          <a:xfrm>
            <a:off x="47625" y="3141345"/>
            <a:ext cx="11962765" cy="1568450"/>
          </a:xfrm>
          <a:prstGeom prst="rect">
            <a:avLst/>
          </a:prstGeom>
          <a:solidFill>
            <a:srgbClr val="FDE2FD">
              <a:alpha val="40000"/>
            </a:srgbClr>
          </a:solidFill>
        </p:spPr>
        <p:txBody>
          <a:bodyPr wrap="square" rtlCol="0">
            <a:spAutoFit/>
          </a:bodyPr>
          <a:p>
            <a:r>
              <a:rPr lang="en-US" altLang="zh-CN" sz="2400" b="1" i="1">
                <a:solidFill>
                  <a:srgbClr val="FF0000"/>
                </a:solidFill>
              </a:rPr>
              <a:t>Version 2</a:t>
            </a:r>
            <a:endParaRPr lang="en-US" altLang="zh-CN" sz="2400" b="1" i="1">
              <a:solidFill>
                <a:srgbClr val="FF0000"/>
              </a:solidFill>
            </a:endParaRPr>
          </a:p>
          <a:p>
            <a:pPr algn="just"/>
            <a:r>
              <a:rPr lang="en-US" altLang="zh-CN" sz="2400">
                <a:latin typeface="Times New Roman" panose="02020603050405020304" charset="0"/>
                <a:ea typeface="+mj-lt"/>
                <a:cs typeface="Times New Roman" panose="02020603050405020304" charset="0"/>
                <a:sym typeface="+mn-ea"/>
              </a:rPr>
              <a:t>I’m glad to share my English learning journey with all of you</a:t>
            </a:r>
            <a:r>
              <a:rPr lang="en-US" altLang="zh-CN" sz="2400"/>
              <a:t>.</a:t>
            </a:r>
            <a:r>
              <a:rPr lang="en-US" altLang="zh-CN" sz="2400">
                <a:solidFill>
                  <a:srgbClr val="FF0000"/>
                </a:solidFill>
                <a:latin typeface="Times New Roman" panose="02020603050405020304" charset="0"/>
                <a:ea typeface="+mj-lt"/>
                <a:cs typeface="Times New Roman" panose="02020603050405020304" charset="0"/>
              </a:rPr>
              <a:t>Never  had I experienced</a:t>
            </a:r>
            <a:r>
              <a:rPr lang="en-US" altLang="zh-CN" sz="2400">
                <a:latin typeface="Times New Roman" panose="02020603050405020304" charset="0"/>
                <a:ea typeface="+mj-lt"/>
                <a:cs typeface="Times New Roman" panose="02020603050405020304" charset="0"/>
              </a:rPr>
              <a:t> such rapid growth in spoken English </a:t>
            </a:r>
            <a:r>
              <a:rPr lang="en-US" altLang="zh-CN" sz="2400">
                <a:solidFill>
                  <a:srgbClr val="FF0000"/>
                </a:solidFill>
                <a:latin typeface="Times New Roman" panose="02020603050405020304" charset="0"/>
                <a:ea typeface="+mj-lt"/>
                <a:cs typeface="Times New Roman" panose="02020603050405020304" charset="0"/>
              </a:rPr>
              <a:t>until</a:t>
            </a:r>
            <a:r>
              <a:rPr lang="en-US" altLang="zh-CN" sz="2400">
                <a:latin typeface="Times New Roman" panose="02020603050405020304" charset="0"/>
                <a:ea typeface="+mj-lt"/>
                <a:cs typeface="Times New Roman" panose="02020603050405020304" charset="0"/>
              </a:rPr>
              <a:t> I embraced the challenges of the English Debate Club.(</a:t>
            </a:r>
            <a:r>
              <a:rPr lang="zh-CN" altLang="en-US" sz="2400">
                <a:latin typeface="Times New Roman" panose="02020603050405020304" charset="0"/>
                <a:cs typeface="Times New Roman" panose="02020603050405020304" charset="0"/>
              </a:rPr>
              <a:t>倒装句</a:t>
            </a:r>
            <a:r>
              <a:rPr lang="en-US" altLang="zh-CN" sz="2400">
                <a:latin typeface="Times New Roman" panose="02020603050405020304" charset="0"/>
                <a:ea typeface="+mj-lt"/>
                <a:cs typeface="Times New Roman" panose="02020603050405020304" charset="0"/>
              </a:rPr>
              <a:t>)</a:t>
            </a:r>
            <a:endParaRPr lang="en-US" altLang="zh-CN" sz="2400">
              <a:latin typeface="Times New Roman" panose="02020603050405020304" charset="0"/>
              <a:ea typeface="+mj-lt"/>
              <a:cs typeface="Times New Roman" panose="02020603050405020304" charset="0"/>
            </a:endParaRPr>
          </a:p>
        </p:txBody>
      </p:sp>
      <p:pic>
        <p:nvPicPr>
          <p:cNvPr id="2" name="图片 1"/>
          <p:cNvPicPr>
            <a:picLocks noChangeAspect="1"/>
          </p:cNvPicPr>
          <p:nvPr/>
        </p:nvPicPr>
        <p:blipFill>
          <a:blip r:embed="rId2"/>
          <a:stretch>
            <a:fillRect/>
          </a:stretch>
        </p:blipFill>
        <p:spPr>
          <a:xfrm>
            <a:off x="2855595" y="116840"/>
            <a:ext cx="7324725" cy="1562100"/>
          </a:xfrm>
          <a:prstGeom prst="rect">
            <a:avLst/>
          </a:prstGeom>
        </p:spPr>
      </p:pic>
      <p:sp>
        <p:nvSpPr>
          <p:cNvPr id="3" name="文本框 2"/>
          <p:cNvSpPr txBox="1"/>
          <p:nvPr/>
        </p:nvSpPr>
        <p:spPr>
          <a:xfrm>
            <a:off x="47625" y="4806950"/>
            <a:ext cx="11962765" cy="1260475"/>
          </a:xfrm>
          <a:prstGeom prst="rect">
            <a:avLst/>
          </a:prstGeom>
          <a:solidFill>
            <a:schemeClr val="accent1"/>
          </a:solidFill>
        </p:spPr>
        <p:txBody>
          <a:bodyPr wrap="square" rtlCol="0">
            <a:spAutoFit/>
          </a:bodyPr>
          <a:p>
            <a:r>
              <a:rPr lang="en-US" altLang="zh-CN" sz="2800" b="1" i="1">
                <a:solidFill>
                  <a:srgbClr val="FF0000"/>
                </a:solidFill>
              </a:rPr>
              <a:t>Version 3</a:t>
            </a:r>
            <a:endParaRPr lang="en-US" altLang="zh-CN" sz="2800" b="1" i="1">
              <a:solidFill>
                <a:srgbClr val="FF0000"/>
              </a:solidFill>
            </a:endParaRPr>
          </a:p>
          <a:p>
            <a:pPr algn="just"/>
            <a:r>
              <a:rPr lang="en-US" altLang="zh-CN" sz="2400">
                <a:latin typeface="Times New Roman" panose="02020603050405020304" charset="0"/>
                <a:ea typeface="+mj-lt"/>
                <a:cs typeface="Times New Roman" panose="02020603050405020304" charset="0"/>
                <a:sym typeface="+mn-ea"/>
              </a:rPr>
              <a:t>I’m glad to share my English learning journey with all of you</a:t>
            </a:r>
            <a:r>
              <a:rPr lang="en-US" altLang="zh-CN" sz="2400"/>
              <a:t>.</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It was</a:t>
            </a:r>
            <a:r>
              <a:rPr lang="en-US" altLang="zh-CN" sz="2400">
                <a:latin typeface="Times New Roman" panose="02020603050405020304" charset="0"/>
                <a:ea typeface="+mj-lt"/>
                <a:cs typeface="Times New Roman" panose="02020603050405020304" charset="0"/>
              </a:rPr>
              <a:t> the English Debate Club </a:t>
            </a:r>
            <a:r>
              <a:rPr lang="en-US" altLang="zh-CN" sz="2400">
                <a:solidFill>
                  <a:srgbClr val="FF0000"/>
                </a:solidFill>
                <a:latin typeface="Times New Roman" panose="02020603050405020304" charset="0"/>
                <a:ea typeface="+mj-lt"/>
                <a:cs typeface="Times New Roman" panose="02020603050405020304" charset="0"/>
              </a:rPr>
              <a:t>that</a:t>
            </a:r>
            <a:r>
              <a:rPr lang="en-US" altLang="zh-CN" sz="2400">
                <a:latin typeface="Times New Roman" panose="02020603050405020304" charset="0"/>
                <a:ea typeface="+mj-lt"/>
                <a:cs typeface="Times New Roman" panose="02020603050405020304" charset="0"/>
              </a:rPr>
              <a:t> </a:t>
            </a:r>
            <a:r>
              <a:rPr lang="en-US" altLang="zh-CN" sz="2400">
                <a:solidFill>
                  <a:schemeClr val="accent2"/>
                </a:solidFill>
                <a:latin typeface="Times New Roman" panose="02020603050405020304" charset="0"/>
                <a:ea typeface="+mj-lt"/>
                <a:cs typeface="Times New Roman" panose="02020603050405020304" charset="0"/>
              </a:rPr>
              <a:t>serves as a powerful catalyst for</a:t>
            </a:r>
            <a:r>
              <a:rPr lang="en-US" altLang="zh-CN" sz="2400">
                <a:latin typeface="Times New Roman" panose="02020603050405020304" charset="0"/>
                <a:ea typeface="+mj-lt"/>
                <a:cs typeface="Times New Roman" panose="02020603050405020304" charset="0"/>
              </a:rPr>
              <a:t> my oral English improvement.(</a:t>
            </a:r>
            <a:r>
              <a:rPr lang="zh-CN" altLang="en-US" sz="2400">
                <a:latin typeface="Times New Roman" panose="02020603050405020304" charset="0"/>
                <a:cs typeface="Times New Roman" panose="02020603050405020304" charset="0"/>
              </a:rPr>
              <a:t>强调句</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比喻</a:t>
            </a:r>
            <a:r>
              <a:rPr lang="en-US" altLang="zh-CN" sz="2400">
                <a:latin typeface="Times New Roman" panose="02020603050405020304" charset="0"/>
                <a:ea typeface="+mj-lt"/>
                <a:cs typeface="Times New Roman" panose="02020603050405020304" charset="0"/>
              </a:rPr>
              <a:t>)</a:t>
            </a:r>
            <a:endParaRPr lang="en-US" altLang="zh-CN" sz="2400">
              <a:latin typeface="Times New Roman" panose="02020603050405020304" charset="0"/>
              <a:ea typeface="+mj-lt"/>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templates\picture_hover\&amp;pky340_sjzg_VCG41N1269648032&amp;"/>
          <p:cNvPicPr>
            <a:picLocks noChangeAspect="1"/>
          </p:cNvPicPr>
          <p:nvPr/>
        </p:nvPicPr>
        <p:blipFill>
          <a:blip r:embed="rId1">
            <a:alphaModFix amt="5000"/>
          </a:blip>
          <a:stretch>
            <a:fillRect/>
          </a:stretch>
        </p:blipFill>
        <p:spPr>
          <a:xfrm>
            <a:off x="-24130" y="-27305"/>
            <a:ext cx="12221845" cy="6858000"/>
          </a:xfrm>
          <a:prstGeom prst="rect">
            <a:avLst/>
          </a:prstGeom>
        </p:spPr>
      </p:pic>
      <p:sp>
        <p:nvSpPr>
          <p:cNvPr id="22" name="文本框 21"/>
          <p:cNvSpPr txBox="1"/>
          <p:nvPr>
            <p:custDataLst>
              <p:tags r:id="rId2"/>
            </p:custDataLst>
          </p:nvPr>
        </p:nvSpPr>
        <p:spPr>
          <a:xfrm>
            <a:off x="466090" y="202565"/>
            <a:ext cx="446722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Discuss &amp; Discover</a:t>
            </a:r>
            <a:endParaRPr lang="en-US" altLang="zh-CN" sz="3200" b="1" i="1">
              <a:solidFill>
                <a:schemeClr val="lt1"/>
              </a:solidFill>
              <a:latin typeface="+mn-lt"/>
              <a:ea typeface="+mn-ea"/>
            </a:endParaRPr>
          </a:p>
        </p:txBody>
      </p:sp>
      <p:sp>
        <p:nvSpPr>
          <p:cNvPr id="7" name="文本框 6"/>
          <p:cNvSpPr txBox="1"/>
          <p:nvPr/>
        </p:nvSpPr>
        <p:spPr>
          <a:xfrm>
            <a:off x="47625" y="1269365"/>
            <a:ext cx="4460240" cy="5220970"/>
          </a:xfrm>
          <a:prstGeom prst="rect">
            <a:avLst/>
          </a:prstGeom>
          <a:solidFill>
            <a:schemeClr val="accent5"/>
          </a:solidFill>
        </p:spPr>
        <p:txBody>
          <a:bodyPr wrap="square" rtlCol="0">
            <a:noAutofit/>
          </a:bodyPr>
          <a:p>
            <a:pPr lvl="0" indent="457200" algn="just">
              <a:buClrTx/>
              <a:buSzTx/>
              <a:buFontTx/>
            </a:pPr>
            <a:r>
              <a:rPr lang="en-US" altLang="zh-CN" sz="2400" b="1">
                <a:latin typeface="Times New Roman" panose="02020603050405020304" charset="0"/>
                <a:cs typeface="Times New Roman" panose="02020603050405020304" charset="0"/>
                <a:sym typeface="+mn-ea"/>
              </a:rPr>
              <a:t>First of all, the debate club pushed me to speak up.  Unlike in class where I was often too shy to answer, debate forces everyone to have a voice.I still remember how my hands were sweating during my first speech. But after dozens of practices, I not only overcame the fear of public speaking but also learned to organize my thoughts on the spot.This experience taught me that confidence grows from action, not from waiting.</a:t>
            </a:r>
            <a:endParaRPr lang="en-US" altLang="zh-CN" sz="2400" b="1">
              <a:latin typeface="Times New Roman" panose="02020603050405020304" charset="0"/>
              <a:cs typeface="Times New Roman" panose="02020603050405020304" charset="0"/>
              <a:sym typeface="+mn-ea"/>
            </a:endParaRPr>
          </a:p>
        </p:txBody>
      </p:sp>
      <p:sp>
        <p:nvSpPr>
          <p:cNvPr id="15" name="文本框 14"/>
          <p:cNvSpPr txBox="1"/>
          <p:nvPr/>
        </p:nvSpPr>
        <p:spPr>
          <a:xfrm>
            <a:off x="5304155" y="188595"/>
            <a:ext cx="6565265" cy="829945"/>
          </a:xfrm>
          <a:prstGeom prst="rect">
            <a:avLst/>
          </a:prstGeom>
          <a:noFill/>
        </p:spPr>
        <p:txBody>
          <a:bodyPr wrap="square" rtlCol="0">
            <a:spAutoFit/>
          </a:bodyPr>
          <a:p>
            <a:r>
              <a:rPr lang="en-US" altLang="zh-CN" sz="2400" b="1"/>
              <a:t>How do you feel about the following body paragraph, and why?</a:t>
            </a:r>
            <a:endParaRPr lang="en-US" altLang="zh-CN" sz="2400" b="1"/>
          </a:p>
        </p:txBody>
      </p:sp>
      <p:sp>
        <p:nvSpPr>
          <p:cNvPr id="16" name="文本框 15"/>
          <p:cNvSpPr txBox="1"/>
          <p:nvPr/>
        </p:nvSpPr>
        <p:spPr>
          <a:xfrm>
            <a:off x="4507865" y="1917065"/>
            <a:ext cx="7607935" cy="3476625"/>
          </a:xfrm>
          <a:prstGeom prst="rect">
            <a:avLst/>
          </a:prstGeom>
          <a:noFill/>
        </p:spPr>
        <p:txBody>
          <a:bodyPr wrap="square" rtlCol="0">
            <a:spAutoFit/>
          </a:bodyPr>
          <a:p>
            <a:r>
              <a:rPr lang="en-US" altLang="zh-CN" sz="2000" b="1">
                <a:solidFill>
                  <a:srgbClr val="FF0000"/>
                </a:solidFill>
              </a:rPr>
              <a:t>Clear Point</a:t>
            </a:r>
            <a:r>
              <a:rPr lang="en-US" altLang="zh-CN" sz="2000" b="1"/>
              <a:t>:</a:t>
            </a:r>
            <a:r>
              <a:rPr lang="en-US" altLang="zh-CN" sz="2000"/>
              <a:t> It starts with a strong topic sentence about gaining confidence.</a:t>
            </a:r>
            <a:r>
              <a:rPr lang="zh-CN" altLang="en-US" sz="2000"/>
              <a:t>观点明确：以强有力的主题句开头，阐明核心观点</a:t>
            </a:r>
            <a:r>
              <a:rPr lang="en-US" altLang="zh-CN" sz="2000"/>
              <a:t>——</a:t>
            </a:r>
            <a:r>
              <a:rPr lang="zh-CN" altLang="en-US" sz="2000"/>
              <a:t>获得自信</a:t>
            </a:r>
            <a:endParaRPr lang="zh-CN" altLang="en-US" sz="2000"/>
          </a:p>
          <a:p>
            <a:endParaRPr lang="en-US" altLang="zh-CN" sz="2000">
              <a:solidFill>
                <a:srgbClr val="FF0000"/>
              </a:solidFill>
            </a:endParaRPr>
          </a:p>
          <a:p>
            <a:r>
              <a:rPr lang="en-US" altLang="zh-CN" sz="2000" b="1">
                <a:solidFill>
                  <a:srgbClr val="FF0000"/>
                </a:solidFill>
              </a:rPr>
              <a:t>Specific Example</a:t>
            </a:r>
            <a:r>
              <a:rPr lang="en-US" altLang="zh-CN" sz="2000"/>
              <a:t>: It uses a vivid personal story (sweaty hands, first speech) as proof.</a:t>
            </a:r>
            <a:r>
              <a:rPr lang="zh-CN" altLang="en-US" sz="2000"/>
              <a:t>例证具体：运用生动的个人经历（手汗、首次演讲）作为佐证</a:t>
            </a:r>
            <a:endParaRPr lang="zh-CN" altLang="en-US" sz="2000"/>
          </a:p>
          <a:p>
            <a:endParaRPr lang="en-US" altLang="zh-CN" sz="2000">
              <a:solidFill>
                <a:srgbClr val="FF0000"/>
              </a:solidFill>
            </a:endParaRPr>
          </a:p>
          <a:p>
            <a:r>
              <a:rPr lang="en-US" altLang="zh-CN" sz="2000" b="1">
                <a:solidFill>
                  <a:srgbClr val="FF0000"/>
                </a:solidFill>
              </a:rPr>
              <a:t>Logical Flow</a:t>
            </a:r>
            <a:r>
              <a:rPr lang="en-US" altLang="zh-CN" sz="2000"/>
              <a:t>: It shows a clear journey from fear </a:t>
            </a:r>
            <a:r>
              <a:rPr lang="en-US" altLang="en-US" sz="2000"/>
              <a:t>→</a:t>
            </a:r>
            <a:r>
              <a:rPr lang="en-US" altLang="zh-CN" sz="2000"/>
              <a:t> practice </a:t>
            </a:r>
            <a:r>
              <a:rPr lang="en-US" altLang="en-US" sz="2000"/>
              <a:t>→</a:t>
            </a:r>
            <a:r>
              <a:rPr lang="en-US" altLang="zh-CN" sz="2000"/>
              <a:t> growth </a:t>
            </a:r>
            <a:r>
              <a:rPr lang="en-US" altLang="en-US" sz="2000"/>
              <a:t>→</a:t>
            </a:r>
            <a:r>
              <a:rPr lang="en-US" altLang="zh-CN" sz="2000"/>
              <a:t> lesson learned.</a:t>
            </a:r>
            <a:endParaRPr lang="en-US" altLang="zh-CN" sz="2000"/>
          </a:p>
          <a:p>
            <a:r>
              <a:rPr lang="zh-CN" altLang="en-US" sz="2000"/>
              <a:t>逻辑清晰：展现了完整的成长路径：恐惧</a:t>
            </a:r>
            <a:r>
              <a:rPr lang="en-US" altLang="en-US" sz="2000"/>
              <a:t>→</a:t>
            </a:r>
            <a:r>
              <a:rPr lang="zh-CN" altLang="en-US" sz="2000"/>
              <a:t>练习</a:t>
            </a:r>
            <a:r>
              <a:rPr lang="en-US" altLang="en-US" sz="2000"/>
              <a:t>→</a:t>
            </a:r>
            <a:r>
              <a:rPr lang="zh-CN" altLang="en-US" sz="2000"/>
              <a:t>成长</a:t>
            </a:r>
            <a:r>
              <a:rPr lang="en-US" altLang="en-US" sz="2000"/>
              <a:t>→</a:t>
            </a:r>
            <a:r>
              <a:rPr lang="zh-CN" altLang="en-US" sz="2000"/>
              <a:t>感悟</a:t>
            </a:r>
            <a:endParaRPr lang="zh-CN" altLang="en-US" sz="20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34386_1*l_h_i*1_1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699999988079071,&quot;colorType&quot;:1,&quot;foreColorIndex&quot;:5,&quot;pos&quot;:0,&quot;transparency&quot;:0},{&quot;brightness&quot;:0.69999998807907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4386_1*l_h_i*1_1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34386_1*l_h_i*1_1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05000000074505806,&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4"/>
  <p:tag name="KSO_WM_UNIT_ID" val="diagram20234386_1*l_h_i*1_3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6000000238418579,&quot;colorType&quot;:1,&quot;foreColorIndex&quot;:5,&quot;pos&quot;:0,&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3"/>
  <p:tag name="KSO_WM_UNIT_ID" val="diagram20234386_1*l_h_i*1_3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10000000149011612,&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4386_1*l_h_i*1_3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10000000149011612,&quot;colorType&quot;:1,&quot;foreColorIndex&quot;:5,&quot;pos&quot;:0,&quot;transparency&quot;:0},{&quot;brightness&quot;:0.10000000149011612,&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4386_1*l_h_i*1_3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4386_1*l_h_i*1_1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4386_1*l_h_i*1_4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4386_1*l_h_i*1_2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DIAGRAM_VERSION" val="3"/>
  <p:tag name="KSO_WM_DIAGRAM_COLOR_TRICK" val="1"/>
  <p:tag name="KSO_WM_DIAGRAM_COLOR_TEXT_CAN_REMOVE" val="n"/>
  <p:tag name="KSO_WM_UNIT_VALUE" val="123*124"/>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386_1*l_h_x*1_1_1"/>
  <p:tag name="KSO_WM_TEMPLATE_CATEGORY" val="diagram"/>
  <p:tag name="KSO_WM_TEMPLATE_INDEX" val="20234386"/>
  <p:tag name="KSO_WM_UNIT_LAYERLEVEL" val="1_1_1"/>
  <p:tag name="KSO_WM_TAG_VERSION" val="3.0"/>
  <p:tag name="KSO_WM_BEAUTIFY_FLAG" val="#wm#"/>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11.xml><?xml version="1.0" encoding="utf-8"?>
<p:tagLst xmlns:p="http://schemas.openxmlformats.org/presentationml/2006/main">
  <p:tag name="KSO_WM_DIAGRAM_VERSION" val="3"/>
  <p:tag name="KSO_WM_DIAGRAM_COLOR_TRICK" val="1"/>
  <p:tag name="KSO_WM_DIAGRAM_COLOR_TEXT_CAN_REMOVE" val="n"/>
  <p:tag name="KSO_WM_UNIT_VALUE" val="124*12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386_1*l_h_x*1_2_1"/>
  <p:tag name="KSO_WM_TEMPLATE_CATEGORY" val="diagram"/>
  <p:tag name="KSO_WM_TEMPLATE_INDEX" val="20234386"/>
  <p:tag name="KSO_WM_UNIT_LAYERLEVEL" val="1_1_1"/>
  <p:tag name="KSO_WM_TAG_VERSION" val="3.0"/>
  <p:tag name="KSO_WM_BEAUTIFY_FLAG" val="#wm#"/>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12.xml><?xml version="1.0" encoding="utf-8"?>
<p:tagLst xmlns:p="http://schemas.openxmlformats.org/presentationml/2006/main">
  <p:tag name="KSO_WM_DIAGRAM_VERSION" val="3"/>
  <p:tag name="KSO_WM_DIAGRAM_COLOR_TRICK" val="1"/>
  <p:tag name="KSO_WM_DIAGRAM_COLOR_TEXT_CAN_REMOVE" val="n"/>
  <p:tag name="KSO_WM_UNIT_VALUE" val="115*124"/>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4386_1*l_h_x*1_3_1"/>
  <p:tag name="KSO_WM_TEMPLATE_CATEGORY" val="diagram"/>
  <p:tag name="KSO_WM_TEMPLATE_INDEX" val="20234386"/>
  <p:tag name="KSO_WM_UNIT_LAYERLEVEL" val="1_1_1"/>
  <p:tag name="KSO_WM_TAG_VERSION" val="3.0"/>
  <p:tag name="KSO_WM_BEAUTIFY_FLAG" val="#wm#"/>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13.xml><?xml version="1.0" encoding="utf-8"?>
<p:tagLst xmlns:p="http://schemas.openxmlformats.org/presentationml/2006/main">
  <p:tag name="KSO_WM_DIAGRAM_VERSION" val="3"/>
  <p:tag name="KSO_WM_DIAGRAM_COLOR_TRICK" val="1"/>
  <p:tag name="KSO_WM_DIAGRAM_COLOR_TEXT_CAN_REMOVE" val="n"/>
  <p:tag name="KSO_WM_UNIT_VALUE" val="124*114"/>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4386_1*l_h_x*1_4_1"/>
  <p:tag name="KSO_WM_TEMPLATE_CATEGORY" val="diagram"/>
  <p:tag name="KSO_WM_TEMPLATE_INDEX" val="20234386"/>
  <p:tag name="KSO_WM_UNIT_LAYERLEVEL" val="1_1_1"/>
  <p:tag name="KSO_WM_TAG_VERSION" val="3.0"/>
  <p:tag name="KSO_WM_BEAUTIFY_FLAG" val="#wm#"/>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14.xml><?xml version="1.0" encoding="utf-8"?>
<p:tagLst xmlns:p="http://schemas.openxmlformats.org/presentationml/2006/main">
  <p:tag name="KSO_WM_BEAUTIFY_FLAG" val="#wm#"/>
  <p:tag name="KSO_WM_TEMPLATE_CATEGORY" val="custom"/>
  <p:tag name="KSO_WM_TEMPLATE_INDEX" val="20231727"/>
  <p:tag name="resource_record_key" val="{&quot;65&quot;:[20231727],&quot;70&quot;:[3325351]}"/>
</p:tagLst>
</file>

<file path=ppt/tags/tag115.xml><?xml version="1.0" encoding="utf-8"?>
<p:tagLst xmlns:p="http://schemas.openxmlformats.org/presentationml/2006/main">
  <p:tag name="KSO_WM_BEAUTIFY_FLAG" val="#wm#"/>
  <p:tag name="KSO_WM_TEMPLATE_CATEGORY" val="custom"/>
  <p:tag name="KSO_WM_TEMPLATE_INDEX" val="20231727"/>
</p:tagLst>
</file>

<file path=ppt/tags/tag116.xml><?xml version="1.0" encoding="utf-8"?>
<p:tagLst xmlns:p="http://schemas.openxmlformats.org/presentationml/2006/main">
  <p:tag name="KSO_WM_UNIT_TEXT_SUBTYPE" val="a"/>
  <p:tag name="KSO_WM_UNIT_SUBTYPE" val="a"/>
</p:tagLst>
</file>

<file path=ppt/tags/tag11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8.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1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TABLE_ENDDRAG_ORIGIN_RECT" val="579*476"/>
  <p:tag name="TABLE_ENDDRAG_RECT" val="376*60*579*476"/>
</p:tagLst>
</file>

<file path=ppt/tags/tag121.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12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3.xml><?xml version="1.0" encoding="utf-8"?>
<p:tagLst xmlns:p="http://schemas.openxmlformats.org/presentationml/2006/main">
  <p:tag name="KSO_WM_BEAUTIFY_FLAG" val="#wm#"/>
  <p:tag name="KSO_WM_TEMPLATE_CATEGORY" val="custom"/>
  <p:tag name="KSO_WM_TEMPLATE_INDEX" val="20231587"/>
</p:tagLst>
</file>

<file path=ppt/tags/tag12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5.xml><?xml version="1.0" encoding="utf-8"?>
<p:tagLst xmlns:p="http://schemas.openxmlformats.org/presentationml/2006/main">
  <p:tag name="KSO_WM_BEAUTIFY_FLAG" val="#wm#"/>
  <p:tag name="KSO_WM_TEMPLATE_CATEGORY" val="custom"/>
  <p:tag name="KSO_WM_TEMPLATE_INDEX" val="20231587"/>
</p:tagLst>
</file>

<file path=ppt/tags/tag12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7.xml><?xml version="1.0" encoding="utf-8"?>
<p:tagLst xmlns:p="http://schemas.openxmlformats.org/presentationml/2006/main">
  <p:tag name="KSO_WM_BEAUTIFY_FLAG" val="#wm#"/>
  <p:tag name="KSO_WM_TEMPLATE_CATEGORY" val="custom"/>
  <p:tag name="KSO_WM_TEMPLATE_INDEX" val="20231587"/>
</p:tagLst>
</file>

<file path=ppt/tags/tag12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9.xml><?xml version="1.0" encoding="utf-8"?>
<p:tagLst xmlns:p="http://schemas.openxmlformats.org/presentationml/2006/main">
  <p:tag name="KSO_WM_BEAUTIFY_FLAG" val="#wm#"/>
  <p:tag name="KSO_WM_TEMPLATE_CATEGORY" val="custom"/>
  <p:tag name="KSO_WM_TEMPLATE_INDEX" val="2023158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1.xml><?xml version="1.0" encoding="utf-8"?>
<p:tagLst xmlns:p="http://schemas.openxmlformats.org/presentationml/2006/main">
  <p:tag name="KSO_WM_BEAUTIFY_FLAG" val="#wm#"/>
  <p:tag name="KSO_WM_TEMPLATE_CATEGORY" val="custom"/>
  <p:tag name="KSO_WM_TEMPLATE_INDEX" val="20231587"/>
</p:tagLst>
</file>

<file path=ppt/tags/tag13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4.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3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7.xml><?xml version="1.0" encoding="utf-8"?>
<p:tagLst xmlns:p="http://schemas.openxmlformats.org/presentationml/2006/main">
  <p:tag name="KSO_WM_BEAUTIFY_FLAG" val="#wm#"/>
  <p:tag name="KSO_WM_TEMPLATE_CATEGORY" val="custom"/>
  <p:tag name="KSO_WM_TEMPLATE_INDEX" val="20231587"/>
</p:tagLst>
</file>

<file path=ppt/tags/tag13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3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190"/>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d*1"/>
  <p:tag name="KSO_WM_TEMPLATE_CATEGORY" val="custom"/>
  <p:tag name="KSO_WM_TEMPLATE_INDEX" val="20231190"/>
  <p:tag name="KSO_WM_UNIT_LAYERLEVEL" val="1"/>
  <p:tag name="KSO_WM_TAG_VERSION" val="3.0"/>
  <p:tag name="KSO_WM_UNIT_VALUE" val="1111*3388"/>
  <p:tag name="KSO_WM_UNIT_TYPE" val="d"/>
  <p:tag name="KSO_WM_UNIT_INDEX" val="1"/>
  <p:tag name="KSO_WM_UNIT_PICTURE_SUBTYPE" val="a"/>
</p:tagLst>
</file>

<file path=ppt/tags/tag85.xml><?xml version="1.0" encoding="utf-8"?>
<p:tagLst xmlns:p="http://schemas.openxmlformats.org/presentationml/2006/main">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SHADOW_SCHEMECOLOR_INDEX_BRIGHTNESS" val="0"/>
  <p:tag name="KSO_WM_UNIT_SHADOW_SCHEMECOLOR_INDEX" val="5"/>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custom20231190_1*i*4"/>
  <p:tag name="KSO_WM_TEMPLATE_CATEGORY" val="custom"/>
  <p:tag name="KSO_WM_TEMPLATE_INDEX" val="20231190"/>
  <p:tag name="KSO_WM_UNIT_LAYERLEVEL" val="1"/>
  <p:tag name="KSO_WM_TAG_VERSION" val="3.0"/>
  <p:tag name="KSO_WM_UNIT_TYPE" val="i"/>
  <p:tag name="KSO_WM_UNIT_INDEX" val="4"/>
</p:tagLst>
</file>

<file path=ppt/tags/tag86.xml><?xml version="1.0" encoding="utf-8"?>
<p:tagLst xmlns:p="http://schemas.openxmlformats.org/presentationml/2006/main">
  <p:tag name="KSO_WM_BEAUTIFY_FLAG" val="#wm#"/>
  <p:tag name="KSO_WM_UNIT_FILL_FORE_SCHEMECOLOR_INDEX_1_BRIGHTNESS" val="0.4"/>
  <p:tag name="KSO_WM_UNIT_FILL_FORE_SCHEMECOLOR_INDEX_1" val="5"/>
  <p:tag name="KSO_WM_UNIT_FILL_FORE_SCHEMECOLOR_INDEX_1_POS" val="0.15"/>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60"/>
  <p:tag name="KSO_WM_UNIT_FILL_GRADIENT_DIRECTION" val="-2"/>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90_1*i*3"/>
  <p:tag name="KSO_WM_TEMPLATE_CATEGORY" val="custom"/>
  <p:tag name="KSO_WM_TEMPLATE_INDEX" val="20231190"/>
  <p:tag name="KSO_WM_UNIT_LAYERLEVEL" val="1"/>
  <p:tag name="KSO_WM_TAG_VERSION" val="3.0"/>
  <p:tag name="KSO_WM_UNIT_TYPE" val="i"/>
  <p:tag name="KSO_WM_UNIT_INDEX" val="3"/>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i*1"/>
  <p:tag name="KSO_WM_TEMPLATE_CATEGORY" val="custom"/>
  <p:tag name="KSO_WM_TEMPLATE_INDEX" val="20231190"/>
  <p:tag name="KSO_WM_UNIT_LAYERLEVEL" val="1"/>
  <p:tag name="KSO_WM_TAG_VERSION" val="3.0"/>
  <p:tag name="KSO_WM_UNIT_TYPE" val="i"/>
  <p:tag name="KSO_WM_UNIT_INDEX" val="1"/>
</p:tagLst>
</file>

<file path=ppt/tags/tag88.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90_1*i*2"/>
  <p:tag name="KSO_WM_TEMPLATE_CATEGORY" val="custom"/>
  <p:tag name="KSO_WM_TEMPLATE_INDEX" val="20231190"/>
  <p:tag name="KSO_WM_UNIT_LAYERLEVEL" val="1"/>
  <p:tag name="KSO_WM_TAG_VERSION" val="3.0"/>
  <p:tag name="KSO_WM_UNIT_TYPE" val="i"/>
  <p:tag name="KSO_WM_UNIT_INDEX" val="2"/>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190_1*f*1"/>
  <p:tag name="KSO_WM_TEMPLATE_CATEGORY" val="custom"/>
  <p:tag name="KSO_WM_TEMPLATE_INDEX" val="20231190"/>
  <p:tag name="KSO_WM_UNIT_LAYERLEVEL" val="1"/>
  <p:tag name="KSO_WM_TAG_VERSION" val="3.0"/>
  <p:tag name="KSO_WM_UNIT_TEXT_FILL_FORE_SCHEMECOLOR_INDEX_BRIGHTNESS" val="0.35"/>
  <p:tag name="KSO_WM_UNIT_TEXT_FILL_FORE_SCHEMECOLOR_INDEX" val="13"/>
  <p:tag name="KSO_WM_UNIT_TEXT_FILL_TYPE" val="1"/>
  <p:tag name="KSO_WM_UNIT_PRESET_TEXT" val="单击此处输入你的项正文，文字是您思想的提炼，请尽量言简意赅的阐述观点&#10;单击此处输入你的项正文，文字是您思想的提炼"/>
  <p:tag name="KSO_WM_UNIT_TEXT_TYPE" val="1"/>
  <p:tag name="KSO_WM_UNIT_TEXT_LAYER_COUN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TEMPLATE_CATEGORY" val="custom"/>
  <p:tag name="KSO_WM_UNIT_LAYERLEVEL" val="1"/>
  <p:tag name="KSO_WM_TAG_VERSION" val="3.0"/>
  <p:tag name="KSO_WM_TEMPLATE_INDEX" val="20231190"/>
  <p:tag name="KSO_WM_UNIT_ID" val="custom20231190_1*a*1"/>
  <p:tag name="KSO_WM_UNIT_PRESET_TEXT" val="单击此处添加标题内容"/>
  <p:tag name="KSO_WM_UNIT_TEXT_TYPE" val="1"/>
</p:tagLst>
</file>

<file path=ppt/tags/tag91.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961*499"/>
  <p:tag name="KSO_WM_SLIDE_POSITION" val="-1*0"/>
  <p:tag name="KSO_WM_SLIDE_LAYOUT" val="a_d_f"/>
  <p:tag name="KSO_WM_SLIDE_LAYOUT_CNT" val="1_1_1"/>
  <p:tag name="KSO_WM_TEMPLATE_INDEX" val="20231190"/>
  <p:tag name="KSO_WM_TEMPLATE_SUBCATEGORY" val="0"/>
  <p:tag name="KSO_WM_SLIDE_INDEX" val="1"/>
  <p:tag name="KSO_WM_TAG_VERSION" val="3.0"/>
  <p:tag name="KSO_WM_SLIDE_ID" val="custom20231190_1"/>
  <p:tag name="KSO_WM_SLIDE_ITEM_CNT" val="0"/>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KSO_WM_UNIT_TEXT_SUBTYPE" val="a"/>
  <p:tag name="KSO_WM_UNIT_SUBTYPE" val="a"/>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4"/>
  <p:tag name="KSO_WM_UNIT_ID" val="diagram20234386_1*l_h_i*1_4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3"/>
  <p:tag name="KSO_WM_UNIT_ID" val="diagram20234386_1*l_h_i*1_4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30000001192092896,&quot;colorType&quot;:1,&quot;foreColorIndex&quot;:5,&quot;pos&quot;:0,&quot;transparency&quot;:0},{&quot;brightness&quot;:0.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34386_1*l_h_i*1_4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25,&quot;colorType&quot;:1,&quot;foreColorIndex&quot;:5,&quot;pos&quot;:0.38999998569488525,&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34386_1*l_h_i*1_2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34386_1*l_h_i*1_2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30000001192092896,&quot;colorType&quot;:1,&quot;foreColorIndex&quot;:5,&quot;pos&quot;:0,&quot;transparency&quot;:0},{&quot;brightness&quot;:0.30000001192092896,&quot;colorType&quot;:1,&quot;foreColorIndex&quot;:5,&quot;pos&quot;:1,&quot;transparency&quot;:0},{&quot;brightness&quot;:0.5,&quot;colorType&quot;:1,&quot;foreColorIndex&quot;:5,&quot;pos&quot;:0.54000002145767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4386_1*l_h_i*1_2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357.2250454735944,&quot;left&quot;:54.79998779296875,&quot;top&quot;:150.04999389648438,&quot;width&quot;:850.4000244140625}"/>
  <p:tag name="KSO_WM_DIAGRAM_COLOR_MATCH_VALUE" val="{&quot;shape&quot;:{&quot;fill&quot;:{&quot;gradient&quot;:[{&quot;brightness&quot;:-0.25,&quot;colorType&quot;:1,&quot;foreColorIndex&quot;:5,&quot;pos&quot;:0.38999998569488525,&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7674</Words>
  <Application>WPS 演示</Application>
  <PresentationFormat/>
  <Paragraphs>255</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15</vt:i4>
      </vt:variant>
    </vt:vector>
  </HeadingPairs>
  <TitlesOfParts>
    <vt:vector size="36" baseType="lpstr">
      <vt:lpstr>Arial</vt:lpstr>
      <vt:lpstr>宋体</vt:lpstr>
      <vt:lpstr>Wingdings</vt:lpstr>
      <vt:lpstr>汉仪雅酷黑简</vt:lpstr>
      <vt:lpstr>汉仪旗黑-90S</vt:lpstr>
      <vt:lpstr>MV Boli</vt:lpstr>
      <vt:lpstr>Wingdings</vt:lpstr>
      <vt:lpstr>华文新魏</vt:lpstr>
      <vt:lpstr>楷体</vt:lpstr>
      <vt:lpstr>Times New Roman</vt:lpstr>
      <vt:lpstr>HGBZ_CNKI</vt:lpstr>
      <vt:lpstr>Calibri</vt:lpstr>
      <vt:lpstr>微软雅黑</vt:lpstr>
      <vt:lpstr>Arial Unicode MS</vt:lpstr>
      <vt:lpstr>HelveticaNeue</vt:lpstr>
      <vt:lpstr>Segoe Print</vt:lpstr>
      <vt:lpstr>黑体</vt:lpstr>
      <vt:lpstr>默认设计模板</vt:lpstr>
      <vt:lpstr>1_默认设计模板</vt:lpstr>
      <vt:lpstr>2_Office 主题​​</vt:lpstr>
      <vt:lpstr>WPS</vt:lpstr>
      <vt:lpstr>PowerPoint 演示文稿</vt:lpstr>
      <vt:lpstr>My English Growth Journey in Debate Club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19</cp:revision>
  <dcterms:created xsi:type="dcterms:W3CDTF">2025-01-09T02:42:00Z</dcterms:created>
  <dcterms:modified xsi:type="dcterms:W3CDTF">2025-11-07T08:37:48Z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10B3AC4A5B9D4ECE999A3680E5B3BC6A_12</vt:lpwstr>
  </property>
</Properties>
</file>