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580" r:id="rId3"/>
    <p:sldId id="256" r:id="rId4"/>
    <p:sldId id="546" r:id="rId5"/>
    <p:sldId id="272" r:id="rId6"/>
    <p:sldId id="547" r:id="rId7"/>
    <p:sldId id="476" r:id="rId8"/>
    <p:sldId id="515" r:id="rId9"/>
    <p:sldId id="516" r:id="rId10"/>
    <p:sldId id="548" r:id="rId11"/>
    <p:sldId id="581" r:id="rId12"/>
    <p:sldId id="549" r:id="rId13"/>
    <p:sldId id="551" r:id="rId14"/>
    <p:sldId id="552" r:id="rId15"/>
    <p:sldId id="550" r:id="rId16"/>
    <p:sldId id="518" r:id="rId17"/>
    <p:sldId id="553" r:id="rId18"/>
    <p:sldId id="520" r:id="rId19"/>
    <p:sldId id="523" r:id="rId20"/>
    <p:sldId id="554" r:id="rId21"/>
    <p:sldId id="555" r:id="rId22"/>
    <p:sldId id="506" r:id="rId23"/>
    <p:sldId id="556" r:id="rId24"/>
    <p:sldId id="532" r:id="rId25"/>
    <p:sldId id="557" r:id="rId26"/>
    <p:sldId id="558" r:id="rId27"/>
    <p:sldId id="537" r:id="rId28"/>
    <p:sldId id="559" r:id="rId29"/>
    <p:sldId id="270" r:id="rId30"/>
    <p:sldId id="538" r:id="rId31"/>
    <p:sldId id="539" r:id="rId32"/>
    <p:sldId id="540" r:id="rId33"/>
    <p:sldId id="541" r:id="rId34"/>
    <p:sldId id="542" r:id="rId35"/>
    <p:sldId id="543" r:id="rId36"/>
    <p:sldId id="544" r:id="rId37"/>
    <p:sldId id="545" r:id="rId38"/>
    <p:sldId id="560" r:id="rId39"/>
  </p:sldIdLst>
  <p:sldSz cx="18288000" cy="10287000"/>
  <p:notesSz cx="6858000" cy="9144000"/>
  <p:embeddedFontLst>
    <p:embeddedFont>
      <p:font typeface="华文新魏" panose="02010800040101010101" pitchFamily="2" charset="-122"/>
      <p:regular r:id="rId43"/>
    </p:embeddedFont>
    <p:embeddedFont>
      <p:font typeface="Calibri" panose="020F0502020204030204"/>
      <p:regular r:id="rId44"/>
      <p:bold r:id="rId45"/>
      <p:italic r:id="rId46"/>
      <p:boldItalic r:id="rId47"/>
    </p:embeddedFont>
    <p:embeddedFont>
      <p:font typeface="Arial Black" panose="020B0A04020102020204" pitchFamily="34" charset="0"/>
      <p:bold r:id="rId48"/>
    </p:embeddedFont>
    <p:embeddedFont>
      <p:font typeface="华文楷体" panose="02010600040101010101" pitchFamily="2" charset="-122"/>
      <p:regular r:id="rId49"/>
    </p:embeddedFont>
    <p:embeddedFont>
      <p:font typeface="等线" panose="02010600030101010101" pitchFamily="2" charset="-122"/>
      <p:regular r:id="rId50"/>
    </p:embeddedFont>
    <p:embeddedFont>
      <p:font typeface="方正粗黑宋简体" panose="02000000000000000000" pitchFamily="2" charset="-122"/>
      <p:regular r:id="rId51"/>
    </p:embeddedFont>
    <p:embeddedFont>
      <p:font typeface="Poppins" panose="00000500000000000000"/>
      <p:regular r:id="rId52"/>
      <p:bold r:id="rId53"/>
      <p:italic r:id="rId54"/>
      <p:boldItalic r:id="rId55"/>
    </p:embeddedFont>
    <p:embeddedFont>
      <p:font typeface="幼圆" panose="02010509060101010101" pitchFamily="49" charset="-122"/>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3DC"/>
    <a:srgbClr val="00FF00"/>
    <a:srgbClr val="FFE67F"/>
    <a:srgbClr val="43A7EB"/>
    <a:srgbClr val="E0EBF7"/>
    <a:srgbClr val="D1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4622" autoAdjust="0"/>
  </p:normalViewPr>
  <p:slideViewPr>
    <p:cSldViewPr>
      <p:cViewPr varScale="1">
        <p:scale>
          <a:sx n="39" d="100"/>
          <a:sy n="39" d="100"/>
        </p:scale>
        <p:origin x="964"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6" Type="http://schemas.openxmlformats.org/officeDocument/2006/relationships/font" Target="fonts/font14.fntdata"/><Relationship Id="rId55" Type="http://schemas.openxmlformats.org/officeDocument/2006/relationships/font" Target="fonts/font13.fntdata"/><Relationship Id="rId54" Type="http://schemas.openxmlformats.org/officeDocument/2006/relationships/font" Target="fonts/font12.fntdata"/><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 Target="slides/slide3.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pic>
        <p:nvPicPr>
          <p:cNvPr id="5124" name="图片 6" descr="logo横版 png"/>
          <p:cNvPicPr>
            <a:picLocks noChangeAspect="1"/>
          </p:cNvPicPr>
          <p:nvPr userDrawn="1"/>
        </p:nvPicPr>
        <p:blipFill>
          <a:blip r:embed="rId12"/>
          <a:stretch>
            <a:fillRect/>
          </a:stretch>
        </p:blipFill>
        <p:spPr>
          <a:xfrm>
            <a:off x="16514445" y="690245"/>
            <a:ext cx="1207135" cy="127698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5.png"/><Relationship Id="rId2" Type="http://schemas.openxmlformats.org/officeDocument/2006/relationships/hyperlink" Target="https://techbullion.com/is-watching-youtube-at-1-5x-or-2x-speed-effective-pros-and-cons/" TargetMode="Externa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openxmlformats.org/officeDocument/2006/relationships/image" Target="../media/image21.pn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openxmlformats.org/officeDocument/2006/relationships/image" Target="../media/image23.png"/><Relationship Id="rId1"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4.png"/><Relationship Id="rId2" Type="http://schemas.microsoft.com/office/2007/relationships/media" Target="../media/media1.mp4"/><Relationship Id="rId1" Type="http://schemas.openxmlformats.org/officeDocument/2006/relationships/video" Target="../media/media1.mp4"/></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jpeg"/><Relationship Id="rId1" Type="http://schemas.openxmlformats.org/officeDocument/2006/relationships/image" Target="../media/image13.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5.png"/><Relationship Id="rId3" Type="http://schemas.openxmlformats.org/officeDocument/2006/relationships/hyperlink" Target="https://srsdo.cuhk.edu.hk/en-gb/walk-for-green/how-it-works" TargetMode="External"/><Relationship Id="rId2" Type="http://schemas.openxmlformats.org/officeDocument/2006/relationships/image" Target="../media/image14.pn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5.png"/><Relationship Id="rId3" Type="http://schemas.openxmlformats.org/officeDocument/2006/relationships/hyperlink" Target="https://www.terrain.org/2014/interviews/peter-marler/#:~:text=His%20research%20showed%20that%20birds%20raised%20in%20the,and%20possibly%20bats%2C%20of%20cultural%20transmission%20of%20communication." TargetMode="External"/><Relationship Id="rId2" Type="http://schemas.openxmlformats.org/officeDocument/2006/relationships/image" Target="../media/image17.png"/><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088390"/>
            <a:ext cx="9893300" cy="8216900"/>
          </a:xfrm>
          <a:prstGeom prst="rect">
            <a:avLst/>
          </a:prstGeom>
          <a:noFill/>
          <a:ln w="9525">
            <a:noFill/>
          </a:ln>
        </p:spPr>
        <p:txBody>
          <a:bodyPr wrap="square" anchor="t">
            <a:spAutoFit/>
          </a:bodyPr>
          <a:p>
            <a:r>
              <a:rPr lang="zh-CN" altLang="en-US" sz="66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6600" b="1">
              <a:solidFill>
                <a:srgbClr val="FF0000"/>
              </a:solidFill>
              <a:latin typeface="HelveticaNeue" pitchFamily="2" charset="0"/>
              <a:ea typeface="宋体" panose="02010600030101010101" pitchFamily="2" charset="-122"/>
            </a:endParaRPr>
          </a:p>
          <a:p>
            <a:endParaRPr lang="en-US" altLang="zh-CN" sz="6600" b="1">
              <a:solidFill>
                <a:srgbClr val="FF0000"/>
              </a:solidFill>
              <a:latin typeface="HelveticaNeue" pitchFamily="2" charset="0"/>
              <a:ea typeface="宋体" panose="02010600030101010101" pitchFamily="2" charset="-122"/>
            </a:endParaRPr>
          </a:p>
          <a:p>
            <a:r>
              <a:rPr lang="zh-CN" altLang="en-US" sz="6600" b="1">
                <a:solidFill>
                  <a:srgbClr val="FF0000"/>
                </a:solidFill>
                <a:latin typeface="HelveticaNeue" pitchFamily="2" charset="0"/>
                <a:ea typeface="宋体" panose="02010600030101010101" pitchFamily="2" charset="-122"/>
              </a:rPr>
              <a:t>更多教学资源请关注</a:t>
            </a:r>
            <a:endParaRPr lang="en-US" altLang="zh-CN" sz="6600" b="1">
              <a:solidFill>
                <a:srgbClr val="FF0000"/>
              </a:solidFill>
              <a:latin typeface="HelveticaNeue" pitchFamily="2" charset="0"/>
              <a:ea typeface="宋体" panose="02010600030101010101" pitchFamily="2" charset="-122"/>
            </a:endParaRPr>
          </a:p>
          <a:p>
            <a:r>
              <a:rPr lang="zh-CN" altLang="en-US" sz="6600" b="1">
                <a:solidFill>
                  <a:srgbClr val="FF0000"/>
                </a:solidFill>
                <a:latin typeface="HelveticaNeue" pitchFamily="2" charset="0"/>
                <a:ea typeface="宋体" panose="02010600030101010101" pitchFamily="2" charset="-122"/>
              </a:rPr>
              <a:t>公众号：溯恩英语</a:t>
            </a:r>
            <a:endParaRPr lang="zh-CN" altLang="en-US" sz="6600" b="1">
              <a:solidFill>
                <a:srgbClr val="FF0000"/>
              </a:solidFill>
              <a:latin typeface="HelveticaNeue" pitchFamily="2" charset="0"/>
              <a:ea typeface="宋体" panose="02010600030101010101" pitchFamily="2" charset="-122"/>
            </a:endParaRPr>
          </a:p>
        </p:txBody>
      </p:sp>
      <p:sp>
        <p:nvSpPr>
          <p:cNvPr id="5122" name="矩形 3"/>
          <p:cNvSpPr/>
          <p:nvPr/>
        </p:nvSpPr>
        <p:spPr>
          <a:xfrm>
            <a:off x="11774805" y="4023360"/>
            <a:ext cx="6253480" cy="1106805"/>
          </a:xfrm>
          <a:prstGeom prst="rect">
            <a:avLst/>
          </a:prstGeom>
          <a:noFill/>
          <a:ln w="9525">
            <a:noFill/>
          </a:ln>
        </p:spPr>
        <p:txBody>
          <a:bodyPr wrap="square" anchor="t">
            <a:spAutoFit/>
          </a:bodyPr>
          <a:p>
            <a:r>
              <a:rPr lang="zh-CN" altLang="en-US" sz="6600" b="1">
                <a:latin typeface="华文新魏" panose="02010800040101010101" pitchFamily="2" charset="-122"/>
                <a:ea typeface="宋体" panose="02010600030101010101" pitchFamily="2" charset="-122"/>
              </a:rPr>
              <a:t>知识产权声明</a:t>
            </a:r>
            <a:endParaRPr lang="zh-CN" altLang="en-US" sz="6600" b="1">
              <a:latin typeface="华文新魏" panose="02010800040101010101"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9556750" y="873760"/>
            <a:ext cx="8164830" cy="264414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12128500" y="4931410"/>
            <a:ext cx="4473575" cy="447103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8600" y="0"/>
            <a:ext cx="17830800" cy="100027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1</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For a long time, scientists believed the beautiful songs of birds were purely a product of instinct.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Peter Marler</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 pioneering British animal behaviorist,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revolutionized</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this view through his research into how birds actually learn to sing, earning him the title “the father of birdsong.”</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2</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Marler's fascination began in his youth, observing chaffinches in the English countryside.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He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noticed</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slight but consistent differences in the songs of birds from different regions, much like human dialects.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This curiosity defined his career. In the 1950s, he began carefully recording these songs. Using a crucial tool called a spectrogram, which visually represents sound,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he was able to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scientifically confirm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that these regional variations, or “dialects,” were indeed real.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His famous study of the white-crowned sparrow in California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clearly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showed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distinct dialects between northern and southern populations.</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3</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central question remained: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were these dialects inherited or learned</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To solve this,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Marler designed a series of experiments that would later be regarded as models of clarity</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He raised young birds in complete vocal isolation from adults. These isolated birds only produced simple, natural calls, proving that the full, complex song was not automatic. However, when he played recordings of adult songs to them during a critical learning period after hatching, they successfully learned and sang the complete tune.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This was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decisive evidence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that birdsong is a culturally transmitted behavior.</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4</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Initially, his theory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faced doubts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from a scientific community that favored instinct-based explanations. The mainstream view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still favored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instinct, and some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dismissed</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his work as an exception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rather than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 rule. Marler,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however,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quietly continued his careful studies.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Gradually,</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his well-designed methods and undeniable evidence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won over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community.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By</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transforming lines of numbers into meaningful maps of sound and behavior,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he gave the world new eyes to see what had always been hidden in plain hearing.</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5The impact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of his work extended far beyond ornithology.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It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provided a powerful simpler model for scientists studying the incredibly complex evolution of human language, suggesting our own speech may have roots in similar vocal learning processes.</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6" name="文本框 5"/>
          <p:cNvSpPr txBox="1"/>
          <p:nvPr/>
        </p:nvSpPr>
        <p:spPr>
          <a:xfrm>
            <a:off x="12680598" y="495550"/>
            <a:ext cx="53788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Introduction</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—Peter Marler and his view</a:t>
            </a:r>
            <a:endParaRPr lang="zh-CN" altLang="en-US"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2680598" y="2068318"/>
            <a:ext cx="53788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Discovery of Birdsong Dialects</a:t>
            </a:r>
            <a:endParaRPr lang="en-US" altLang="zh-CN" sz="32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2680598" y="4762500"/>
            <a:ext cx="53788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Marler’s experiments</a:t>
            </a:r>
            <a:endParaRPr lang="en-US" altLang="zh-CN" sz="32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12680598" y="7090231"/>
            <a:ext cx="53788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Acceptance of Marler’s Theory</a:t>
            </a:r>
            <a:endParaRPr lang="en-US" altLang="zh-CN" sz="3200"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12664269" y="8741446"/>
            <a:ext cx="53788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The impact</a:t>
            </a:r>
            <a:endParaRPr lang="en-US" altLang="zh-CN" sz="3200" b="1"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userDrawn="1"/>
        </p:nvPicPr>
        <p:blipFill>
          <a:blip r:embed="rId1"/>
          <a:stretch>
            <a:fillRect/>
          </a:stretch>
        </p:blipFill>
        <p:spPr>
          <a:xfrm>
            <a:off x="16514445" y="690245"/>
            <a:ext cx="1207135" cy="12769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9" grpId="0" bldLvl="0" animBg="1"/>
      <p:bldP spid="10" grpId="0" bldLvl="0" animBg="1"/>
      <p:bldP spid="1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47700" y="495300"/>
            <a:ext cx="16992600" cy="5447645"/>
          </a:xfrm>
          <a:prstGeom prst="rect">
            <a:avLst/>
          </a:prstGeom>
          <a:noFill/>
        </p:spPr>
        <p:txBody>
          <a:bodyPr wrap="square">
            <a:spAutoFit/>
          </a:bodyPr>
          <a:lstStyle/>
          <a:p>
            <a:pPr marL="0" marR="0" lvl="0" indent="31750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endPar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2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1</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For a long time, scientists believed the beautiful songs of birds were purely a product of instinct. Peter Marler, a pioneering British animal behaviorist, revolutionized this view through his research into how birds actually learn to sing, earning him the title “the father of birdsong.”</a:t>
            </a:r>
            <a:endPar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2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2</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Marler's fascination began in his youth, </a:t>
            </a:r>
            <a:r>
              <a:rPr kumimoji="0" lang="en-US" altLang="zh-CN" sz="32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observing chaffinches </a:t>
            </a:r>
            <a:r>
              <a:rPr kumimoji="0" lang="en-US" altLang="zh-CN" sz="32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 the English countryside. He noticed slight but consistent differences in the songs of birds from different regions, much like human dialects. This curiosity defined his career. In the 1950s, he began carefully recording these songs. Using a crucial tool called a spectrogram, which visually represents sound, he was able to scientifically confirm that these regional variations, or “dialects,” were indeed real. His famous study of the white-crowned sparrow in California clearly showed distinct dialects between northern and southern populations.</a:t>
            </a:r>
            <a:endParaRPr kumimoji="0" lang="zh-CN" altLang="zh-CN" sz="32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4" name="文本框 3"/>
          <p:cNvSpPr txBox="1"/>
          <p:nvPr/>
        </p:nvSpPr>
        <p:spPr>
          <a:xfrm>
            <a:off x="533400" y="6286500"/>
            <a:ext cx="17221200" cy="2336537"/>
          </a:xfrm>
          <a:prstGeom prst="rect">
            <a:avLst/>
          </a:prstGeom>
          <a:noFill/>
          <a:ln w="28575">
            <a:solidFill>
              <a:schemeClr val="tx1"/>
            </a:solidFill>
          </a:ln>
        </p:spPr>
        <p:txBody>
          <a:bodyPr wrap="square">
            <a:spAutoFit/>
          </a:bodyPr>
          <a:lstStyle/>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24.	What did Marler find while </a:t>
            </a: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observing chaffinches</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Seasonal variations in dialects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Regional differences in birdsong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Slight changes in bird population</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500"/>
              </a:lnSpc>
              <a:spcBef>
                <a:spcPts val="0"/>
              </a:spcBef>
              <a:spcAft>
                <a:spcPts val="0"/>
              </a:spcAft>
              <a:buClrTx/>
              <a:buSzTx/>
              <a:buFontTx/>
              <a:buNone/>
              <a:defRPr/>
            </a:pP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Common features in bird species</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矩形 4"/>
          <p:cNvSpPr/>
          <p:nvPr/>
        </p:nvSpPr>
        <p:spPr bwMode="auto">
          <a:xfrm>
            <a:off x="647700" y="2982498"/>
            <a:ext cx="17106900" cy="484602"/>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6" name="矩形 5"/>
          <p:cNvSpPr/>
          <p:nvPr/>
        </p:nvSpPr>
        <p:spPr bwMode="auto">
          <a:xfrm>
            <a:off x="1447800" y="1943100"/>
            <a:ext cx="5257800" cy="484602"/>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7" name="矩形 6"/>
          <p:cNvSpPr/>
          <p:nvPr/>
        </p:nvSpPr>
        <p:spPr bwMode="auto">
          <a:xfrm>
            <a:off x="647700" y="7235674"/>
            <a:ext cx="5905500" cy="498626"/>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pic>
        <p:nvPicPr>
          <p:cNvPr id="8" name="图片 7"/>
          <p:cNvPicPr>
            <a:picLocks noChangeAspect="1"/>
          </p:cNvPicPr>
          <p:nvPr/>
        </p:nvPicPr>
        <p:blipFill>
          <a:blip r:embed="rId1"/>
          <a:stretch>
            <a:fillRect/>
          </a:stretch>
        </p:blipFill>
        <p:spPr>
          <a:xfrm>
            <a:off x="13944600" y="5536313"/>
            <a:ext cx="3333750" cy="439597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33400" y="5688817"/>
            <a:ext cx="17221200" cy="4324261"/>
          </a:xfrm>
          <a:prstGeom prst="rect">
            <a:avLst/>
          </a:prstGeom>
          <a:noFill/>
          <a:ln w="28575">
            <a:solidFill>
              <a:schemeClr val="tx1"/>
            </a:solidFill>
          </a:ln>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25.	What do the underlined words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culturally transmitted</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mean in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paragraph 3</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Found in human language</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Spread within a single family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Passed down through genes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Learned from others in a community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26.	What can we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infer about Marler</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His findings were soon accepted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He truly respected others' opinion</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He was a patient and careful scientist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He was the first to study bird behavior</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209550" y="38100"/>
            <a:ext cx="17868900" cy="5693866"/>
          </a:xfrm>
          <a:prstGeom prst="rect">
            <a:avLst/>
          </a:prstGeom>
          <a:noFill/>
        </p:spPr>
        <p:txBody>
          <a:bodyPr wrap="square">
            <a:spAutoFit/>
          </a:bodyPr>
          <a:lstStyle/>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3</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central question remained: were these dialects inherited or learned? To solve this, Marler designed a series of experiments that would later be regarded as models of clarity. He raised young birds in complete vocal isolation from adults. These isolated birds only produced simple, natural calls, proving that the full, complex song was not automatic.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However</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when he played recordings of adult songs to them during a critical learning period after hatching, they successfully learned and sang the complete tune. This was decisive evidence that birdsong is a </a:t>
            </a:r>
            <a:r>
              <a:rPr kumimoji="0" lang="en-US" altLang="zh-CN" sz="2800" b="0" i="0" u="sng"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culturally transmitted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behavior.</a:t>
            </a:r>
            <a:endPar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4</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Initially, his theory faced doubts from a scientific community that favored instinct-based explanations. The mainstream view still favored instinct, and some dismissed his work as an exception rather than a rule. Marler,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however</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quietly continued his careful studies. Gradually, his well-designed methods and undeniable evidence won over the community. By transforming lines of numbers into meaningful maps of sound and behavior, he gave the world new eyes to see what had always been hidden in plain hearing.</a:t>
            </a:r>
            <a:endPar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5</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impact of his work extended far beyond ornithology. It provided a powerful simpler model for scientists studying the incredibly complex evolution of human language, suggesting our own speech may have roots in similar vocal learning processes.</a:t>
            </a:r>
            <a:endPar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10" name="文本框 9"/>
          <p:cNvSpPr txBox="1"/>
          <p:nvPr/>
        </p:nvSpPr>
        <p:spPr>
          <a:xfrm>
            <a:off x="10363200" y="7997142"/>
            <a:ext cx="9144000" cy="2015936"/>
          </a:xfrm>
          <a:prstGeom prst="rect">
            <a:avLst/>
          </a:prstGeom>
          <a:noFill/>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27.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Why</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was Marler's theory significant?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It supported rare bird protection</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B. It proved the once-popular theory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 It made bird research more popular</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ts val="3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D. It promoted the study of human speech</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矩形 10"/>
          <p:cNvSpPr/>
          <p:nvPr/>
        </p:nvSpPr>
        <p:spPr bwMode="auto">
          <a:xfrm>
            <a:off x="231320" y="950505"/>
            <a:ext cx="16456479" cy="4572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2" name="矩形 11"/>
          <p:cNvSpPr/>
          <p:nvPr/>
        </p:nvSpPr>
        <p:spPr bwMode="auto">
          <a:xfrm>
            <a:off x="285747" y="1411152"/>
            <a:ext cx="17814473" cy="760547"/>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3" name="矩形 12"/>
          <p:cNvSpPr/>
          <p:nvPr/>
        </p:nvSpPr>
        <p:spPr bwMode="auto">
          <a:xfrm>
            <a:off x="533400" y="7233148"/>
            <a:ext cx="16456479" cy="4572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8" name="矩形 17"/>
          <p:cNvSpPr/>
          <p:nvPr/>
        </p:nvSpPr>
        <p:spPr bwMode="auto">
          <a:xfrm>
            <a:off x="2198910" y="2198913"/>
            <a:ext cx="7630889" cy="52322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9" name="矩形 18"/>
          <p:cNvSpPr/>
          <p:nvPr/>
        </p:nvSpPr>
        <p:spPr bwMode="auto">
          <a:xfrm>
            <a:off x="4962522" y="2658501"/>
            <a:ext cx="9363077" cy="52322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0" name="矩形 19"/>
          <p:cNvSpPr/>
          <p:nvPr/>
        </p:nvSpPr>
        <p:spPr bwMode="auto">
          <a:xfrm>
            <a:off x="14491606" y="2642173"/>
            <a:ext cx="3586844" cy="449371"/>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1" name="矩形 20"/>
          <p:cNvSpPr/>
          <p:nvPr/>
        </p:nvSpPr>
        <p:spPr bwMode="auto">
          <a:xfrm>
            <a:off x="285747" y="3096079"/>
            <a:ext cx="4249514" cy="448672"/>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2" name="矩形 21"/>
          <p:cNvSpPr/>
          <p:nvPr/>
        </p:nvSpPr>
        <p:spPr bwMode="auto">
          <a:xfrm>
            <a:off x="6705600" y="3101121"/>
            <a:ext cx="6994072" cy="43818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3" name="矩形 22"/>
          <p:cNvSpPr/>
          <p:nvPr/>
        </p:nvSpPr>
        <p:spPr bwMode="auto">
          <a:xfrm>
            <a:off x="533400" y="9117401"/>
            <a:ext cx="6994072" cy="438187"/>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4" name="矩形 23"/>
          <p:cNvSpPr/>
          <p:nvPr/>
        </p:nvSpPr>
        <p:spPr bwMode="auto">
          <a:xfrm>
            <a:off x="5867400" y="4346431"/>
            <a:ext cx="12211050" cy="438187"/>
          </a:xfrm>
          <a:prstGeom prst="rect">
            <a:avLst/>
          </a:prstGeom>
          <a:solidFill>
            <a:srgbClr val="7030A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5" name="矩形 24"/>
          <p:cNvSpPr/>
          <p:nvPr/>
        </p:nvSpPr>
        <p:spPr bwMode="auto">
          <a:xfrm>
            <a:off x="285746" y="4820104"/>
            <a:ext cx="17792703" cy="760547"/>
          </a:xfrm>
          <a:prstGeom prst="rect">
            <a:avLst/>
          </a:prstGeom>
          <a:solidFill>
            <a:srgbClr val="7030A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6" name="矩形 25"/>
          <p:cNvSpPr/>
          <p:nvPr/>
        </p:nvSpPr>
        <p:spPr bwMode="auto">
          <a:xfrm>
            <a:off x="10363200" y="9509195"/>
            <a:ext cx="7160080" cy="438187"/>
          </a:xfrm>
          <a:prstGeom prst="rect">
            <a:avLst/>
          </a:prstGeom>
          <a:solidFill>
            <a:srgbClr val="7030A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pic>
        <p:nvPicPr>
          <p:cNvPr id="5124" name="图片 6" descr="logo横版 png"/>
          <p:cNvPicPr>
            <a:picLocks noChangeAspect="1"/>
          </p:cNvPicPr>
          <p:nvPr userDrawn="1"/>
        </p:nvPicPr>
        <p:blipFill>
          <a:blip r:embed="rId1"/>
          <a:stretch>
            <a:fillRect/>
          </a:stretch>
        </p:blipFill>
        <p:spPr>
          <a:xfrm>
            <a:off x="16514445" y="690245"/>
            <a:ext cx="1207135" cy="12769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762500"/>
            <a:ext cx="4029991" cy="1167307"/>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 To speed or not to speed</a:t>
            </a:r>
            <a:r>
              <a:rPr kumimoji="0" lang="zh-CN" alt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a:t>
            </a: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 </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rPr>
              <a:t>C</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10" name="图形 9" descr="原子 纯色填充">
            <a:hlinkClick r:id="rId2"/>
          </p:cNvPr>
          <p:cNvPicPr>
            <a:picLocks noChangeAspect="1"/>
          </p:cNvPicPr>
          <p:nvPr/>
        </p:nvPicPr>
        <p:blipFill>
          <a:blip r:embed="rId3"/>
          <a:stretch>
            <a:fillRect/>
          </a:stretch>
        </p:blipFill>
        <p:spPr>
          <a:xfrm>
            <a:off x="15163800" y="8401404"/>
            <a:ext cx="914400" cy="914400"/>
          </a:xfrm>
          <a:prstGeom prst="rect">
            <a:avLst/>
          </a:prstGeom>
        </p:spPr>
      </p:pic>
      <p:pic>
        <p:nvPicPr>
          <p:cNvPr id="6" name="图片 5"/>
          <p:cNvPicPr>
            <a:picLocks noChangeAspect="1"/>
          </p:cNvPicPr>
          <p:nvPr/>
        </p:nvPicPr>
        <p:blipFill>
          <a:blip r:embed="rId4"/>
          <a:stretch>
            <a:fillRect/>
          </a:stretch>
        </p:blipFill>
        <p:spPr>
          <a:xfrm>
            <a:off x="6621385" y="3233443"/>
            <a:ext cx="9421586" cy="5135106"/>
          </a:xfrm>
          <a:prstGeom prst="rect">
            <a:avLst/>
          </a:prstGeom>
        </p:spPr>
      </p:pic>
      <p:pic>
        <p:nvPicPr>
          <p:cNvPr id="14" name="图片 13"/>
          <p:cNvPicPr>
            <a:picLocks noChangeAspect="1"/>
          </p:cNvPicPr>
          <p:nvPr/>
        </p:nvPicPr>
        <p:blipFill>
          <a:blip r:embed="rId5"/>
          <a:stretch>
            <a:fillRect/>
          </a:stretch>
        </p:blipFill>
        <p:spPr>
          <a:xfrm>
            <a:off x="6621385" y="1334774"/>
            <a:ext cx="9130244" cy="1671026"/>
          </a:xfrm>
          <a:prstGeom prst="rect">
            <a:avLst/>
          </a:prstGeom>
        </p:spPr>
      </p:pic>
      <p:pic>
        <p:nvPicPr>
          <p:cNvPr id="5124" name="图片 6" descr="logo横版 png"/>
          <p:cNvPicPr>
            <a:picLocks noChangeAspect="1"/>
          </p:cNvPicPr>
          <p:nvPr userDrawn="1"/>
        </p:nvPicPr>
        <p:blipFill>
          <a:blip r:embed="rId6"/>
          <a:stretch>
            <a:fillRect/>
          </a:stretch>
        </p:blipFill>
        <p:spPr>
          <a:xfrm>
            <a:off x="16514445" y="690245"/>
            <a:ext cx="1207135" cy="1276985"/>
          </a:xfrm>
          <a:prstGeom prst="rect">
            <a:avLst/>
          </a:prstGeom>
          <a:noFill/>
          <a:ln w="9525">
            <a:noFill/>
          </a:ln>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07598" y="121612"/>
            <a:ext cx="14325600" cy="10043775"/>
          </a:xfrm>
          <a:prstGeom prst="rect">
            <a:avLst/>
          </a:prstGeom>
          <a:noFill/>
        </p:spPr>
        <p:txBody>
          <a:bodyPr wrap="square">
            <a:spAutoFit/>
          </a:bodyPr>
          <a:lstStyle/>
          <a:p>
            <a:pPr algn="ctr" fontAlgn="base">
              <a:lnSpc>
                <a:spcPts val="2800"/>
              </a:lnSpc>
              <a:spcAft>
                <a:spcPts val="800"/>
              </a:spcAft>
              <a:buNone/>
            </a:pPr>
            <a:r>
              <a:rPr lang="en-US" altLang="zh-CN" sz="28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a:t>
            </a:r>
            <a:endParaRPr lang="en-US" altLang="zh-CN" sz="28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1</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How fast do you listen</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Hollywood actor Glen Powell likes 1x listening speed, saying, “I want to hear people talk at a normal human rate,” </a:t>
            </a:r>
            <a:r>
              <a:rPr lang="en-US" altLang="zh-CN" sz="28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while </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American comedian Bowen Yang believes 1.8x is the perfect pace.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Their debate </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went viral earlier this year in an advertisement for a streaming platform, which was criticized for suggesting that people who listen quickly are unusual.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The controversy reflects a broader change in how people consume digital media.</a:t>
            </a:r>
            <a:endParaRPr lang="zh-CN"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2</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Surveys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suppor</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 this observation. A survey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showed</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that 31% of Americans aged 18–29 listen faster than 1x, compared with only 8% of those over 45.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To meet this demand</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many platforms such as Apple, Spotify, Netflix and YouTube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now provide fast playback options</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Some </a:t>
            </a:r>
            <a:r>
              <a:rPr lang="en-US" altLang="zh-CN" sz="28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even</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allow speeds up to 4x for premium users.</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3</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he appeal is easy to understand: faster playback can save a large amount of time. </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YouTube once reported that its viewers together saved more than 900 years per day thanks to this feature. For busy students and workers,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such efficiency is attractive.</a:t>
            </a:r>
            <a:endParaRPr lang="zh-CN"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4</a:t>
            </a:r>
            <a:r>
              <a:rPr lang="en-US" altLang="zh-CN" sz="28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does speeding affect comprehension</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The average person speaks at a rate of about 150 words per minute, </a:t>
            </a:r>
            <a:r>
              <a:rPr lang="en-US" altLang="zh-CN" sz="28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most brains are capable of processing information faster than that</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says Marcus Pearce, a cognitive scientist at Queen Mary University of London. A recent meta-analysis led by academics at the University of Waterloo in Canada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found</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that up to 1.5x there was not much of a difference in performance, </a:t>
            </a:r>
            <a:r>
              <a:rPr lang="en-US" altLang="zh-CN" sz="2800" kern="0" dirty="0">
                <a:solidFill>
                  <a:srgbClr val="FF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although</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scores started to decrease noticeably as playback speeds approached or exceeded 2x.</a:t>
            </a:r>
            <a:endParaRPr lang="zh-CN"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5</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The practice has </a:t>
            </a:r>
            <a:r>
              <a:rPr lang="en-US" altLang="zh-CN" sz="28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also</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raised different opinions. From the platforms’ perspective, faster speeds mean users consume more content, which increases advertising income. </a:t>
            </a:r>
            <a:r>
              <a:rPr lang="en-US" altLang="zh-CN" sz="28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many performers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argue that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something artistic is lost. </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Reading aloud involves pacing, tone and pause, and rushing may damage the quality of a performance. Imagine the famous monologues in </a:t>
            </a:r>
            <a:r>
              <a:rPr lang="en-US" altLang="zh-CN" sz="2800" i="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Hamlet</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delivered at double speed — much of the meaning would disappear.</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6</a:t>
            </a:r>
            <a:r>
              <a:rPr lang="en-US" altLang="zh-CN" sz="28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Despite</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the disagreements</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fast playback has become part of daily life for many people</a:t>
            </a: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For them, to speed or not to speed is no longer a real question.</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3"/>
          <p:cNvSpPr txBox="1"/>
          <p:nvPr/>
        </p:nvSpPr>
        <p:spPr>
          <a:xfrm>
            <a:off x="14433198" y="723900"/>
            <a:ext cx="3747204"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Controversy over speed playback</a:t>
            </a:r>
            <a:endParaRPr lang="en-US" altLang="zh-CN" sz="3200" b="1"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4427755" y="2552700"/>
            <a:ext cx="3747204"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Age differences and platform adaptation</a:t>
            </a:r>
            <a:endParaRPr lang="en-US" altLang="zh-CN"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4427755" y="3990082"/>
            <a:ext cx="3747204"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Time-saving appeal of speed playback</a:t>
            </a:r>
            <a:endParaRPr lang="en-US" altLang="zh-CN" sz="3200" b="1"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14416869" y="5276176"/>
            <a:ext cx="3747204" cy="1569660"/>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Impact of speed playback on comprehension</a:t>
            </a:r>
            <a:endParaRPr lang="en-US" altLang="zh-CN" sz="32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4454969" y="7505700"/>
            <a:ext cx="3747204"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Different opinions on speed playback</a:t>
            </a:r>
            <a:endParaRPr lang="en-US" altLang="zh-CN" sz="32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14444084" y="9001083"/>
            <a:ext cx="3747204"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Speed playback as part of daily life</a:t>
            </a:r>
            <a:endParaRPr lang="en-US" altLang="zh-CN" sz="3200" b="1"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4547507" y="952500"/>
            <a:ext cx="9192986" cy="646331"/>
          </a:xfrm>
          <a:prstGeom prst="rect">
            <a:avLst/>
          </a:prstGeom>
          <a:solidFill>
            <a:srgbClr val="FFC000"/>
          </a:solidFill>
        </p:spPr>
        <p:txBody>
          <a:bodyPr wrap="square">
            <a:spAutoFit/>
          </a:bodyPr>
          <a:lstStyle/>
          <a:p>
            <a:pPr algn="ctr"/>
            <a:r>
              <a:rPr lang="en-US" altLang="zh-CN" sz="3600" b="1" i="0" dirty="0">
                <a:solidFill>
                  <a:srgbClr val="000000"/>
                </a:solidFill>
                <a:effectLst/>
                <a:latin typeface="Inter"/>
              </a:rPr>
              <a:t>introducing controversy</a:t>
            </a:r>
            <a:endParaRPr lang="zh-CN" altLang="en-US" sz="3600" dirty="0"/>
          </a:p>
        </p:txBody>
      </p:sp>
      <p:sp>
        <p:nvSpPr>
          <p:cNvPr id="13" name="文本框 12"/>
          <p:cNvSpPr txBox="1"/>
          <p:nvPr/>
        </p:nvSpPr>
        <p:spPr>
          <a:xfrm>
            <a:off x="4547507" y="2681921"/>
            <a:ext cx="9192986" cy="646331"/>
          </a:xfrm>
          <a:prstGeom prst="rect">
            <a:avLst/>
          </a:prstGeom>
          <a:solidFill>
            <a:srgbClr val="FFC000"/>
          </a:solidFill>
        </p:spPr>
        <p:txBody>
          <a:bodyPr wrap="square">
            <a:spAutoFit/>
          </a:bodyPr>
          <a:lstStyle/>
          <a:p>
            <a:pPr algn="ctr"/>
            <a:r>
              <a:rPr lang="en-US" altLang="zh-CN" sz="3600" b="1" i="0" dirty="0">
                <a:solidFill>
                  <a:srgbClr val="000000"/>
                </a:solidFill>
                <a:effectLst/>
                <a:latin typeface="Inter"/>
              </a:rPr>
              <a:t>verifying the phenomenon</a:t>
            </a:r>
            <a:endParaRPr lang="zh-CN" altLang="en-US" sz="3600" dirty="0"/>
          </a:p>
        </p:txBody>
      </p:sp>
      <p:sp>
        <p:nvSpPr>
          <p:cNvPr id="14" name="文本框 13"/>
          <p:cNvSpPr txBox="1"/>
          <p:nvPr/>
        </p:nvSpPr>
        <p:spPr>
          <a:xfrm>
            <a:off x="4520293" y="4335601"/>
            <a:ext cx="9192986" cy="4247317"/>
          </a:xfrm>
          <a:prstGeom prst="rect">
            <a:avLst/>
          </a:prstGeom>
          <a:solidFill>
            <a:srgbClr val="FFC000"/>
          </a:solidFill>
        </p:spPr>
        <p:txBody>
          <a:bodyPr wrap="square">
            <a:spAutoFit/>
          </a:bodyPr>
          <a:lstStyle/>
          <a:p>
            <a:pPr algn="ctr"/>
            <a:endParaRPr lang="en-US" altLang="zh-CN" sz="3600" b="1" dirty="0">
              <a:solidFill>
                <a:srgbClr val="000000"/>
              </a:solidFill>
              <a:latin typeface="Inter"/>
            </a:endParaRPr>
          </a:p>
          <a:p>
            <a:pPr algn="ctr"/>
            <a:endParaRPr lang="en-US" altLang="zh-CN" sz="3600" b="1" dirty="0">
              <a:solidFill>
                <a:srgbClr val="000000"/>
              </a:solidFill>
              <a:latin typeface="Inter"/>
            </a:endParaRPr>
          </a:p>
          <a:p>
            <a:pPr algn="ctr"/>
            <a:endParaRPr lang="en-US" altLang="zh-CN" sz="3600" b="1" dirty="0">
              <a:solidFill>
                <a:srgbClr val="000000"/>
              </a:solidFill>
              <a:latin typeface="Inter"/>
            </a:endParaRPr>
          </a:p>
          <a:p>
            <a:pPr algn="ctr"/>
            <a:r>
              <a:rPr lang="en-US" altLang="zh-CN" sz="5400" b="1" dirty="0">
                <a:solidFill>
                  <a:srgbClr val="000000"/>
                </a:solidFill>
                <a:latin typeface="Inter"/>
              </a:rPr>
              <a:t>analyzing pros and cons</a:t>
            </a:r>
            <a:endParaRPr lang="en-US" altLang="zh-CN" sz="5400" b="1" dirty="0">
              <a:solidFill>
                <a:srgbClr val="000000"/>
              </a:solidFill>
              <a:latin typeface="Inter"/>
            </a:endParaRPr>
          </a:p>
          <a:p>
            <a:pPr algn="ctr"/>
            <a:endParaRPr lang="en-US" altLang="zh-CN" sz="3600" b="1" dirty="0">
              <a:solidFill>
                <a:srgbClr val="000000"/>
              </a:solidFill>
              <a:latin typeface="Inter"/>
            </a:endParaRPr>
          </a:p>
          <a:p>
            <a:pPr algn="ctr"/>
            <a:endParaRPr lang="en-US" altLang="zh-CN" sz="3600" b="1" dirty="0">
              <a:solidFill>
                <a:srgbClr val="000000"/>
              </a:solidFill>
              <a:latin typeface="Inter"/>
            </a:endParaRPr>
          </a:p>
          <a:p>
            <a:pPr algn="ctr"/>
            <a:endParaRPr lang="zh-CN" altLang="en-US" sz="3600" dirty="0"/>
          </a:p>
        </p:txBody>
      </p:sp>
      <p:sp>
        <p:nvSpPr>
          <p:cNvPr id="15" name="文本框 12"/>
          <p:cNvSpPr txBox="1"/>
          <p:nvPr/>
        </p:nvSpPr>
        <p:spPr>
          <a:xfrm>
            <a:off x="4547507" y="9334500"/>
            <a:ext cx="9192986" cy="646331"/>
          </a:xfrm>
          <a:prstGeom prst="rect">
            <a:avLst/>
          </a:prstGeom>
          <a:solidFill>
            <a:srgbClr val="FFC000"/>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b="1" i="0" dirty="0">
                <a:solidFill>
                  <a:srgbClr val="000000"/>
                </a:solidFill>
                <a:effectLst/>
                <a:latin typeface="Inter"/>
              </a:rPr>
              <a:t>summarizing the current situation</a:t>
            </a:r>
            <a:endParaRPr lang="zh-CN" altLang="en-US" sz="3600" dirty="0"/>
          </a:p>
        </p:txBody>
      </p:sp>
      <p:pic>
        <p:nvPicPr>
          <p:cNvPr id="5124" name="图片 6" descr="logo横版 png"/>
          <p:cNvPicPr>
            <a:picLocks noChangeAspect="1"/>
          </p:cNvPicPr>
          <p:nvPr userDrawn="1"/>
        </p:nvPicPr>
        <p:blipFill>
          <a:blip r:embed="rId1"/>
          <a:stretch>
            <a:fillRect/>
          </a:stretch>
        </p:blipFill>
        <p:spPr>
          <a:xfrm>
            <a:off x="16514445" y="690245"/>
            <a:ext cx="1207135" cy="12769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5314" y="-87372"/>
            <a:ext cx="17678400" cy="5714385"/>
          </a:xfrm>
          <a:prstGeom prst="rect">
            <a:avLst/>
          </a:prstGeom>
          <a:noFill/>
        </p:spPr>
        <p:txBody>
          <a:bodyPr wrap="square">
            <a:spAutoFit/>
          </a:bodyPr>
          <a:lstStyle/>
          <a:p>
            <a:pPr algn="ctr">
              <a:buNone/>
            </a:pPr>
            <a:r>
              <a:rPr lang="en-US" altLang="zh-CN" sz="3200" b="1" kern="100" dirty="0">
                <a:solidFill>
                  <a:srgbClr val="000000"/>
                </a:solidFill>
                <a:latin typeface="Times New Roman" panose="02020603050405020304" pitchFamily="18" charset="0"/>
                <a:ea typeface="宋体" panose="02010600030101010101" pitchFamily="2" charset="-122"/>
              </a:rPr>
              <a:t>C</a:t>
            </a:r>
            <a:endParaRPr lang="en-US" altLang="zh-CN" sz="3200" b="1" kern="100" dirty="0">
              <a:solidFill>
                <a:srgbClr val="000000"/>
              </a:solidFill>
              <a:latin typeface="Times New Roman" panose="02020603050405020304" pitchFamily="18" charset="0"/>
              <a:ea typeface="宋体" panose="02010600030101010101" pitchFamily="2" charset="-122"/>
            </a:endParaRPr>
          </a:p>
          <a:p>
            <a:pPr marL="0" algn="just" rtl="0" eaLnBrk="1" fontAlgn="base" latinLnBrk="0" hangingPunct="1">
              <a:spcAft>
                <a:spcPts val="800"/>
              </a:spcAft>
              <a:buNone/>
            </a:pP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1</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How fast do you listen</a:t>
            </a:r>
            <a:r>
              <a:rPr lang="en-US" altLang="zh-CN" sz="32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 Hollywood actor Glen Powell likes 1x listening speed, saying, “I want to hear people talk at a normal human rate,” </a:t>
            </a:r>
            <a:r>
              <a:rPr lang="en-US" altLang="zh-CN" sz="3200" dirty="0">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while </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American comedian Bowen Yang believes 1.8x is the perfect pace. Their debate went viral earlier this year in an advertisement for a streaming platform, which was criticized for suggesting that people who listen quickly are unusual. </a:t>
            </a:r>
            <a:r>
              <a:rPr lang="en-US" altLang="zh-CN" sz="3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The controversy </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reflects a broader change in how people consume digital media.</a:t>
            </a:r>
            <a:endParaRPr lang="zh-CN" altLang="zh-CN" sz="3200" dirty="0">
              <a:effectLst/>
            </a:endParaRPr>
          </a:p>
          <a:p>
            <a:pPr marL="0" algn="just" rtl="0" eaLnBrk="1" fontAlgn="base" latinLnBrk="0" hangingPunct="1">
              <a:spcAft>
                <a:spcPts val="800"/>
              </a:spcAft>
              <a:buNone/>
            </a:pP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2</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Surveys </a:t>
            </a:r>
            <a:r>
              <a:rPr lang="en-US" altLang="zh-CN" sz="32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suppor</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t this observation. A survey </a:t>
            </a:r>
            <a:r>
              <a:rPr lang="en-US" altLang="zh-CN" sz="32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showed</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 that 31% of Americans aged 18–29 listen faster than 1x, compared with only 8% of those over 45. To meet this demand, </a:t>
            </a:r>
            <a:r>
              <a:rPr lang="en-US" altLang="zh-CN" sz="32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many platforms </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such as Apple, Spotify, Netflix and YouTube now provide fast playback options. Some </a:t>
            </a:r>
            <a:r>
              <a:rPr lang="en-US" altLang="zh-CN" sz="3200" dirty="0">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even</a:t>
            </a:r>
            <a:r>
              <a:rPr lang="en-US" altLang="zh-CN" sz="3200" dirty="0">
                <a:effectLst/>
                <a:latin typeface="Times New Roman" panose="02020603050405020304" pitchFamily="18" charset="0"/>
                <a:ea typeface="宋体" panose="02010600030101010101" pitchFamily="2" charset="-122"/>
                <a:cs typeface="Times New Roman" panose="02020603050405020304" pitchFamily="18" charset="0"/>
              </a:rPr>
              <a:t> allow speeds up to 4x for premium users.</a:t>
            </a:r>
            <a:endParaRPr lang="zh-CN" altLang="zh-CN" sz="3200" dirty="0">
              <a:effectLst/>
            </a:endParaRPr>
          </a:p>
          <a:p>
            <a:pPr algn="ctr">
              <a:buNone/>
            </a:pPr>
            <a:endParaRPr lang="zh-CN" altLang="zh-CN" sz="3200" kern="100" dirty="0">
              <a:effectLst/>
              <a:latin typeface="Times New Roman" panose="02020603050405020304" pitchFamily="18" charset="0"/>
              <a:ea typeface="宋体" panose="02010600030101010101" pitchFamily="2" charset="-122"/>
            </a:endParaRPr>
          </a:p>
        </p:txBody>
      </p:sp>
      <p:sp>
        <p:nvSpPr>
          <p:cNvPr id="3" name="文本框 2"/>
          <p:cNvSpPr txBox="1"/>
          <p:nvPr/>
        </p:nvSpPr>
        <p:spPr>
          <a:xfrm>
            <a:off x="435430" y="5159829"/>
            <a:ext cx="17221200" cy="4401205"/>
          </a:xfrm>
          <a:prstGeom prst="rect">
            <a:avLst/>
          </a:prstGeom>
          <a:noFill/>
          <a:ln w="28575">
            <a:solidFill>
              <a:schemeClr val="tx1"/>
            </a:solidFill>
          </a:ln>
        </p:spPr>
        <p:txBody>
          <a:bodyPr wrap="square">
            <a:spAutoFit/>
          </a:bodyPr>
          <a:lstStyle/>
          <a:p>
            <a:pPr lvl="0"/>
            <a:r>
              <a:rPr lang="en-US" altLang="zh-CN" sz="2800" dirty="0">
                <a:latin typeface="Times New Roman" panose="02020603050405020304" pitchFamily="18" charset="0"/>
                <a:cs typeface="Times New Roman" panose="02020603050405020304" pitchFamily="18" charset="0"/>
              </a:rPr>
              <a:t>28.What can be learned about </a:t>
            </a:r>
            <a:r>
              <a:rPr lang="en-US" altLang="zh-CN" sz="2800" dirty="0">
                <a:solidFill>
                  <a:srgbClr val="FF0000"/>
                </a:solidFill>
                <a:latin typeface="Times New Roman" panose="02020603050405020304" pitchFamily="18" charset="0"/>
                <a:cs typeface="Times New Roman" panose="02020603050405020304" pitchFamily="18" charset="0"/>
              </a:rPr>
              <a:t>the controversy </a:t>
            </a:r>
            <a:r>
              <a:rPr lang="en-US" altLang="zh-CN" sz="2800" dirty="0">
                <a:latin typeface="Times New Roman" panose="02020603050405020304" pitchFamily="18" charset="0"/>
                <a:cs typeface="Times New Roman" panose="02020603050405020304" pitchFamily="18" charset="0"/>
              </a:rPr>
              <a:t>from paragraph 1?</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A. An advertisement is well received</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B. People prefer different listening speeds</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C. Digital media is a topic of much debate</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D. Streaming platforms are part of daily life</a:t>
            </a:r>
            <a:endParaRPr lang="zh-CN"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29.Why did </a:t>
            </a:r>
            <a:r>
              <a:rPr lang="en-US" altLang="zh-CN" sz="2800" dirty="0">
                <a:solidFill>
                  <a:srgbClr val="FF0000"/>
                </a:solidFill>
                <a:latin typeface="Times New Roman" panose="02020603050405020304" pitchFamily="18" charset="0"/>
                <a:cs typeface="Times New Roman" panose="02020603050405020304" pitchFamily="18" charset="0"/>
              </a:rPr>
              <a:t>many platforms </a:t>
            </a:r>
            <a:r>
              <a:rPr lang="en-US" altLang="zh-CN" sz="2800" dirty="0">
                <a:latin typeface="Times New Roman" panose="02020603050405020304" pitchFamily="18" charset="0"/>
                <a:cs typeface="Times New Roman" panose="02020603050405020304" pitchFamily="18" charset="0"/>
              </a:rPr>
              <a:t>introduce faster playback options?</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A. To attract more elderly listeners</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B. To respond to the users' needs</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C. To help people's comprehension</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D. To cut content production costs</a:t>
            </a:r>
            <a:endParaRPr lang="zh-CN" altLang="zh-CN" sz="28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230415" y="10264620"/>
            <a:ext cx="17631229" cy="954107"/>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The </a:t>
            </a:r>
            <a:r>
              <a:rPr lang="en-US" altLang="zh-CN" sz="2800" dirty="0">
                <a:solidFill>
                  <a:srgbClr val="FF0000"/>
                </a:solidFill>
                <a:latin typeface="Times New Roman" panose="02020603050405020304" pitchFamily="18" charset="0"/>
                <a:cs typeface="Times New Roman" panose="02020603050405020304" pitchFamily="18" charset="0"/>
              </a:rPr>
              <a:t>honor system: </a:t>
            </a:r>
            <a:r>
              <a:rPr lang="en-US" altLang="zh-CN" sz="2800" i="1" dirty="0">
                <a:latin typeface="Times New Roman" panose="02020603050405020304" pitchFamily="18" charset="0"/>
                <a:cs typeface="Times New Roman" panose="02020603050405020304" pitchFamily="18" charset="0"/>
              </a:rPr>
              <a:t>A system based on trust, where people are expected to follow rules (e.g., pay, take exams fairly) without external supervision, relying on their own honesty and sense of responsibility.</a:t>
            </a:r>
            <a:endParaRPr lang="zh-CN" altLang="en-US" i="1" dirty="0"/>
          </a:p>
        </p:txBody>
      </p:sp>
      <p:sp>
        <p:nvSpPr>
          <p:cNvPr id="9" name="矩形 8"/>
          <p:cNvSpPr/>
          <p:nvPr/>
        </p:nvSpPr>
        <p:spPr bwMode="auto">
          <a:xfrm>
            <a:off x="243116" y="3533833"/>
            <a:ext cx="17631229" cy="922410"/>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0" name="矩形 9"/>
          <p:cNvSpPr/>
          <p:nvPr/>
        </p:nvSpPr>
        <p:spPr bwMode="auto">
          <a:xfrm>
            <a:off x="65314" y="1006714"/>
            <a:ext cx="17796330" cy="954107"/>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6" name="矩形 5"/>
          <p:cNvSpPr/>
          <p:nvPr/>
        </p:nvSpPr>
        <p:spPr bwMode="auto">
          <a:xfrm>
            <a:off x="435431" y="6133600"/>
            <a:ext cx="6270170" cy="3815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7" name="矩形 6"/>
          <p:cNvSpPr/>
          <p:nvPr/>
        </p:nvSpPr>
        <p:spPr bwMode="auto">
          <a:xfrm>
            <a:off x="230415" y="2382040"/>
            <a:ext cx="7578271" cy="564734"/>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2" name="文本框 11"/>
          <p:cNvSpPr txBox="1"/>
          <p:nvPr/>
        </p:nvSpPr>
        <p:spPr>
          <a:xfrm>
            <a:off x="9906000" y="5333558"/>
            <a:ext cx="7543801" cy="1384995"/>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dirty="0">
                <a:solidFill>
                  <a:srgbClr val="FF0000"/>
                </a:solidFill>
                <a:latin typeface="Times New Roman" panose="02020603050405020304" pitchFamily="18" charset="0"/>
                <a:cs typeface="Times New Roman" panose="02020603050405020304" pitchFamily="18" charset="0"/>
              </a:rPr>
              <a:t>Consume digital media:</a:t>
            </a:r>
            <a:r>
              <a:rPr lang="en-US" altLang="zh-CN" sz="2800" i="1" dirty="0">
                <a:latin typeface="Times New Roman" panose="02020603050405020304" pitchFamily="18" charset="0"/>
                <a:cs typeface="Times New Roman" panose="02020603050405020304" pitchFamily="18" charset="0"/>
              </a:rPr>
              <a:t> it can be understood as </a:t>
            </a:r>
            <a:r>
              <a:rPr lang="en-US" altLang="zh-CN" sz="2800" b="1" i="1" dirty="0">
                <a:latin typeface="Times New Roman" panose="02020603050405020304" pitchFamily="18" charset="0"/>
                <a:cs typeface="Times New Roman" panose="02020603050405020304" pitchFamily="18" charset="0"/>
              </a:rPr>
              <a:t>engaging with, using, accessing or interacting with </a:t>
            </a:r>
            <a:r>
              <a:rPr lang="en-US" altLang="zh-CN" sz="2800" i="1" dirty="0">
                <a:latin typeface="Times New Roman" panose="02020603050405020304" pitchFamily="18" charset="0"/>
                <a:cs typeface="Times New Roman" panose="02020603050405020304" pitchFamily="18" charset="0"/>
              </a:rPr>
              <a:t>digital media content.</a:t>
            </a:r>
            <a:endParaRPr lang="en-US" altLang="zh-CN" sz="2800" i="1" dirty="0">
              <a:latin typeface="Times New Roman" panose="02020603050405020304" pitchFamily="18" charset="0"/>
              <a:cs typeface="Times New Roman" panose="02020603050405020304" pitchFamily="18" charset="0"/>
            </a:endParaRPr>
          </a:p>
        </p:txBody>
      </p:sp>
      <p:sp>
        <p:nvSpPr>
          <p:cNvPr id="15" name="矩形 14"/>
          <p:cNvSpPr/>
          <p:nvPr/>
        </p:nvSpPr>
        <p:spPr bwMode="auto">
          <a:xfrm>
            <a:off x="435429" y="8205763"/>
            <a:ext cx="5050971" cy="381500"/>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6" grpId="0" animBg="1"/>
      <p:bldP spid="7" grpId="0" animBg="1"/>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0" y="5443"/>
            <a:ext cx="18028002" cy="5427127"/>
          </a:xfrm>
          <a:prstGeom prst="rect">
            <a:avLst/>
          </a:prstGeom>
          <a:noFill/>
        </p:spPr>
        <p:txBody>
          <a:bodyPr wrap="square">
            <a:spAutoFit/>
          </a:bodyPr>
          <a:lstStyle/>
          <a:p>
            <a:pPr algn="ctr" fontAlgn="base">
              <a:lnSpc>
                <a:spcPts val="2800"/>
              </a:lnSpc>
              <a:spcAft>
                <a:spcPts val="800"/>
              </a:spcAft>
              <a:buNone/>
            </a:pPr>
            <a:r>
              <a:rPr lang="en-US" altLang="zh-CN" sz="28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a:t>
            </a:r>
            <a:endParaRPr lang="en-US" altLang="zh-CN" sz="28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3</a:t>
            </a: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a:t>
            </a:r>
            <a:r>
              <a:rPr lang="en-US" altLang="zh-CN" sz="2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he appeal is easy to understand: faster playback can save a large amount of time. </a:t>
            </a: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YouTube once reported that its viewers together saved more than 900 years per day thanks to this feature. For busy students and workers, </a:t>
            </a:r>
            <a:r>
              <a:rPr lang="en-US" altLang="zh-CN" sz="2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such efficiency is attractive.</a:t>
            </a:r>
            <a:endParaRPr lang="zh-CN" altLang="zh-CN" sz="20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2800"/>
              </a:lnSpc>
              <a:spcAft>
                <a:spcPts val="800"/>
              </a:spcAft>
              <a:buNone/>
            </a:pP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4</a:t>
            </a:r>
            <a:r>
              <a:rPr lang="en-US" altLang="zh-CN" sz="20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does speeding affect comprehension</a:t>
            </a:r>
            <a:r>
              <a:rPr lang="en-US" altLang="zh-CN" sz="20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t>
            </a: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The average person speaks at a rate of about 150 words per minute, </a:t>
            </a:r>
            <a:r>
              <a:rPr lang="en-US" altLang="zh-CN" sz="20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most brains are capable of processing information faster than that</a:t>
            </a: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says Marcus Pearce, a cognitive scientist at Queen Mary University of London. A recent meta-analysis led by academics at the University of Waterloo in Canada </a:t>
            </a:r>
            <a:r>
              <a:rPr lang="en-US" altLang="zh-CN" sz="20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found</a:t>
            </a:r>
            <a:r>
              <a:rPr lang="en-US" altLang="zh-CN" sz="2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that up to 1.5x there was not much of a difference in performance, </a:t>
            </a:r>
            <a:r>
              <a:rPr lang="en-US" altLang="zh-CN" sz="2000" kern="0" dirty="0">
                <a:solidFill>
                  <a:srgbClr val="FF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although</a:t>
            </a:r>
            <a:r>
              <a:rPr lang="en-US" altLang="zh-CN" sz="2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scores started to decrease noticeably as playback speeds approached or exceeded 2x.</a:t>
            </a:r>
            <a:endParaRPr lang="zh-CN" altLang="zh-CN" sz="20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spcAft>
                <a:spcPts val="800"/>
              </a:spcAft>
              <a:buNone/>
            </a:pPr>
            <a:r>
              <a:rPr lang="en-US" altLang="zh-CN" sz="28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0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5</a:t>
            </a: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The practice has </a:t>
            </a:r>
            <a:r>
              <a:rPr lang="en-US" altLang="zh-CN" sz="30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also</a:t>
            </a: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raised different opinions. From the platforms’ perspective, faster speeds mean users consume more content, which increases advertising income. </a:t>
            </a:r>
            <a:r>
              <a:rPr lang="en-US" altLang="zh-CN" sz="30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many performers </a:t>
            </a:r>
            <a:r>
              <a:rPr lang="en-US" altLang="zh-CN" sz="30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argue that </a:t>
            </a:r>
            <a:r>
              <a:rPr lang="en-US" altLang="zh-CN" sz="3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something artistic is lost. </a:t>
            </a: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Reading aloud involves pacing, tone and pause, and rushing may damage the quality of a performance. Imagine the famous monologues in </a:t>
            </a:r>
            <a:r>
              <a:rPr lang="en-US" altLang="zh-CN" sz="3000" i="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Hamlet</a:t>
            </a: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delivered at double speed — much of the meaning would disappear.</a:t>
            </a:r>
            <a:endParaRPr lang="zh-CN" altLang="zh-CN" sz="30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spcAft>
                <a:spcPts val="800"/>
              </a:spcAft>
              <a:buNone/>
            </a:pP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000" kern="0" dirty="0">
                <a:solidFill>
                  <a:srgbClr val="000000"/>
                </a:solidFill>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6</a:t>
            </a:r>
            <a:r>
              <a:rPr lang="en-US" altLang="zh-CN" sz="3000" kern="0" dirty="0">
                <a:solidFill>
                  <a:srgbClr val="000000"/>
                </a:solidFill>
                <a:effectLst/>
                <a:highlight>
                  <a:srgbClr val="00FFFF"/>
                </a:highlight>
                <a:latin typeface="Times New Roman" panose="02020603050405020304" pitchFamily="18" charset="0"/>
                <a:ea typeface="宋体" panose="02010600030101010101" pitchFamily="2" charset="-122"/>
                <a:cs typeface="Times New Roman" panose="02020603050405020304" pitchFamily="18" charset="0"/>
              </a:rPr>
              <a:t>Despite</a:t>
            </a:r>
            <a:r>
              <a:rPr lang="en-US" altLang="zh-CN" sz="3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 the disagreements</a:t>
            </a: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000" kern="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fast playback has become part of daily life for many people</a:t>
            </a:r>
            <a:r>
              <a:rPr lang="en-US" altLang="zh-CN" sz="30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For them, to speed or not to speed is no longer a real question.</a:t>
            </a:r>
            <a:endParaRPr lang="zh-CN" altLang="zh-CN" sz="30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4" name="文本框 3"/>
          <p:cNvSpPr txBox="1"/>
          <p:nvPr/>
        </p:nvSpPr>
        <p:spPr>
          <a:xfrm>
            <a:off x="403401" y="5600700"/>
            <a:ext cx="17221200" cy="4401205"/>
          </a:xfrm>
          <a:prstGeom prst="rect">
            <a:avLst/>
          </a:prstGeom>
          <a:noFill/>
          <a:ln w="28575">
            <a:solidFill>
              <a:schemeClr val="tx1"/>
            </a:solidFill>
          </a:ln>
        </p:spPr>
        <p:txBody>
          <a:bodyPr wrap="square">
            <a:spAutoFit/>
          </a:bodyPr>
          <a:lstStyle/>
          <a:p>
            <a:pPr lvl="0"/>
            <a:r>
              <a:rPr lang="en-US" altLang="zh-CN" sz="2800" dirty="0">
                <a:latin typeface="Times New Roman" panose="02020603050405020304" pitchFamily="18" charset="0"/>
                <a:cs typeface="Times New Roman" panose="02020603050405020304" pitchFamily="18" charset="0"/>
              </a:rPr>
              <a:t>30.	What is the author's purpose in mentioning </a:t>
            </a:r>
            <a:r>
              <a:rPr lang="en-US" altLang="zh-CN" sz="2800" dirty="0">
                <a:solidFill>
                  <a:srgbClr val="FF0000"/>
                </a:solidFill>
                <a:latin typeface="Times New Roman" panose="02020603050405020304" pitchFamily="18" charset="0"/>
                <a:cs typeface="Times New Roman" panose="02020603050405020304" pitchFamily="18" charset="0"/>
              </a:rPr>
              <a:t>Hamlet</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A. To stress fast speed harms art</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B. To show people favor classic works</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C. To prove actors dislike fast playback</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D. To suggest modern audiences lack patience</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31.	What can be a suitable title for the text?</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A. The need for fast playback</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B. The argument over an advertisement</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C. Higher speed, more profit</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D. Speedier streaming, less meaning</a:t>
            </a:r>
            <a:endParaRPr lang="en-US" altLang="zh-CN" sz="2800" dirty="0">
              <a:latin typeface="Times New Roman" panose="02020603050405020304" pitchFamily="18" charset="0"/>
              <a:cs typeface="Times New Roman" panose="02020603050405020304" pitchFamily="18" charset="0"/>
            </a:endParaRPr>
          </a:p>
        </p:txBody>
      </p:sp>
      <p:sp>
        <p:nvSpPr>
          <p:cNvPr id="5" name="矩形 4"/>
          <p:cNvSpPr/>
          <p:nvPr/>
        </p:nvSpPr>
        <p:spPr bwMode="auto">
          <a:xfrm>
            <a:off x="10134600" y="3009900"/>
            <a:ext cx="7893402" cy="4572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6" name="矩形 5"/>
          <p:cNvSpPr/>
          <p:nvPr/>
        </p:nvSpPr>
        <p:spPr bwMode="auto">
          <a:xfrm>
            <a:off x="152400" y="3434442"/>
            <a:ext cx="17875602" cy="947057"/>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7" name="矩形 6"/>
          <p:cNvSpPr/>
          <p:nvPr/>
        </p:nvSpPr>
        <p:spPr bwMode="auto">
          <a:xfrm>
            <a:off x="403401" y="6134100"/>
            <a:ext cx="6270170" cy="3815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8" name="矩形 7"/>
          <p:cNvSpPr/>
          <p:nvPr/>
        </p:nvSpPr>
        <p:spPr bwMode="auto">
          <a:xfrm>
            <a:off x="1828800" y="4473679"/>
            <a:ext cx="12725400" cy="441220"/>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9" name="矩形 8"/>
          <p:cNvSpPr/>
          <p:nvPr/>
        </p:nvSpPr>
        <p:spPr bwMode="auto">
          <a:xfrm>
            <a:off x="403401" y="8267700"/>
            <a:ext cx="6270170" cy="381500"/>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4563985" cy="1167307"/>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Are you polite to AI chatbots?</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lang="en-US" sz="12565" spc="1005" dirty="0">
                <a:solidFill>
                  <a:srgbClr val="299BE1"/>
                </a:solidFill>
                <a:latin typeface="Arial Black" panose="020B0A04020102020204" pitchFamily="34" charset="0"/>
                <a:ea typeface="华文楷体" panose="02010600040101010101" pitchFamily="2" charset="-122"/>
                <a:cs typeface="可画乐淘淘-简"/>
                <a:sym typeface="可画乐淘淘-简"/>
              </a:rPr>
              <a:t>D</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13" name="图片 12"/>
          <p:cNvPicPr>
            <a:picLocks noChangeAspect="1"/>
          </p:cNvPicPr>
          <p:nvPr/>
        </p:nvPicPr>
        <p:blipFill>
          <a:blip r:embed="rId2"/>
          <a:stretch>
            <a:fillRect/>
          </a:stretch>
        </p:blipFill>
        <p:spPr>
          <a:xfrm>
            <a:off x="6765471" y="2263518"/>
            <a:ext cx="9239250" cy="5200650"/>
          </a:xfrm>
          <a:prstGeom prst="rect">
            <a:avLst/>
          </a:prstGeom>
        </p:spPr>
      </p:pic>
      <p:pic>
        <p:nvPicPr>
          <p:cNvPr id="5124" name="图片 6" descr="logo横版 png"/>
          <p:cNvPicPr>
            <a:picLocks noChangeAspect="1"/>
          </p:cNvPicPr>
          <p:nvPr userDrawn="1"/>
        </p:nvPicPr>
        <p:blipFill>
          <a:blip r:embed="rId3"/>
          <a:stretch>
            <a:fillRect/>
          </a:stretch>
        </p:blipFill>
        <p:spPr>
          <a:xfrm>
            <a:off x="16514445" y="690245"/>
            <a:ext cx="1207135" cy="1276985"/>
          </a:xfrm>
          <a:prstGeom prst="rect">
            <a:avLst/>
          </a:prstGeom>
          <a:noFill/>
          <a:ln w="9525">
            <a:noFill/>
          </a:ln>
        </p:spPr>
      </p:pic>
    </p:spTree>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4800" y="0"/>
            <a:ext cx="17678400" cy="10209462"/>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D</a:t>
            </a:r>
            <a:endPar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a:lnSpc>
                <a:spcPct val="115000"/>
              </a:lnSpc>
              <a:spcAft>
                <a:spcPts val="800"/>
              </a:spcAft>
              <a:buNone/>
            </a:pP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1</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I often catch myself asking my questions to AI chatbots with a “please” and a “thank you.” Apparently, I am not alone. A 2024 survey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found </a:t>
            </a:r>
            <a:r>
              <a:rPr lang="en-US"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that approximately 67% of U.S. AI users are also polite and show gratitude toward AI search engines</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Some even joked about the cost: if every polite word consumes electricity, the bill must be high. OpenAI's CEO Sam Altman replied: “Tens of millions of dollars well spent — you never know.”</a:t>
            </a:r>
            <a:endParaRPr lang="zh-CN" altLang="zh-CN" sz="26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2In reality</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of course, </a:t>
            </a:r>
            <a:r>
              <a:rPr lang="en-US"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AI chatbots do not appreciate politeness; they lack consciousness, feelings or social needs</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From a purely utilitarian standpoint, all those pleases and thank-</a:t>
            </a:r>
            <a:r>
              <a:rPr lang="en-US" altLang="zh-CN" sz="2600" kern="100" dirty="0" err="1">
                <a:effectLst/>
                <a:latin typeface="Times New Roman" panose="02020603050405020304" pitchFamily="18" charset="0"/>
                <a:ea typeface="等线" panose="02010600030101010101" pitchFamily="2" charset="-122"/>
                <a:cs typeface="Times New Roman" panose="02020603050405020304" pitchFamily="18" charset="0"/>
              </a:rPr>
              <a:t>yous</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are just flushing money down the toilet.</a:t>
            </a:r>
            <a:endParaRPr lang="zh-CN" altLang="zh-CN" sz="26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3</a:t>
            </a:r>
            <a:r>
              <a:rPr lang="en-US" altLang="zh-CN" sz="26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Still</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there may be value that isn't immediately measurable in showing gratitude toward AI. </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Psychologists Robert Emmons and Michael McCullough carried out an experiment in which they divided participants into three groups, asking the first to list things they are grateful for, </a:t>
            </a:r>
            <a:r>
              <a:rPr lang="en-US" altLang="zh-CN" sz="26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while </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others listed daily troubles or simply kept journals. After 10 weeks,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they found </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that the first group reported 25% higher happiness levels, stronger inner strength and even better physical health.</a:t>
            </a:r>
            <a:endParaRPr lang="zh-CN" altLang="zh-CN" sz="26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highlight>
                  <a:srgbClr val="FFFF00"/>
                </a:highlight>
                <a:latin typeface="Times New Roman" panose="02020603050405020304" pitchFamily="18" charset="0"/>
                <a:ea typeface="等线" panose="02010600030101010101" pitchFamily="2" charset="-122"/>
                <a:cs typeface="Times New Roman" panose="02020603050405020304" pitchFamily="18" charset="0"/>
              </a:rPr>
              <a:t>4</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What's true of gratitude is </a:t>
            </a:r>
            <a:r>
              <a:rPr lang="en-US" altLang="zh-CN" sz="26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also</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true of kindness and generosity more generally. Experiments at UC Riverside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found </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that </a:t>
            </a:r>
            <a:r>
              <a:rPr lang="en-US"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performing “five small acts of kindness per week” produced steady increases in happiness</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This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idea isn't new</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The medieval thinker Maimonides wrote that “it is better for a person to give one coin to a thousand poor people than to give a thousand coins to one poor person.” He </a:t>
            </a:r>
            <a:r>
              <a:rPr lang="en-US" altLang="zh-CN" sz="26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believed</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that regular acts of goodness, like giving charity and expressing gratitude, make us happier in the long run by turning virtue into a habit.</a:t>
            </a:r>
            <a:endParaRPr lang="zh-CN" altLang="zh-CN" sz="26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highlight>
                  <a:srgbClr val="FFFF00"/>
                </a:highlight>
                <a:latin typeface="Times New Roman" panose="02020603050405020304" pitchFamily="18" charset="0"/>
                <a:ea typeface="等线" panose="02010600030101010101" pitchFamily="2" charset="-122"/>
                <a:cs typeface="Times New Roman" panose="02020603050405020304" pitchFamily="18" charset="0"/>
              </a:rPr>
              <a:t>5</a:t>
            </a:r>
            <a:r>
              <a:rPr lang="en-US" altLang="zh-CN" sz="26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So</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perhaps all of our pleases and thank-</a:t>
            </a:r>
            <a:r>
              <a:rPr lang="en-US" altLang="zh-CN" sz="2600" kern="100" dirty="0" err="1">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yous</a:t>
            </a:r>
            <a:r>
              <a:rPr lang="en-US"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 to AI have value</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even if they cost OpenAI millions of dollars annually. Showing appreciation, even toward a machine, reinforces positive habits of courtesy, patience and empathy. In our increasingly digital and automated world, preserving these human qualities may be more valuable than the cost of a few extra electricity. </a:t>
            </a:r>
            <a:r>
              <a:rPr lang="en-US" altLang="zh-CN" sz="26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Ultimately</a:t>
            </a: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the beneficiary of our politeness isn't the AI at all, but ourselves.</a:t>
            </a:r>
            <a:endParaRPr lang="zh-CN" altLang="zh-CN" sz="26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defRPr/>
            </a:pP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文本框 2"/>
          <p:cNvSpPr txBox="1"/>
          <p:nvPr/>
        </p:nvSpPr>
        <p:spPr>
          <a:xfrm>
            <a:off x="13182600" y="754805"/>
            <a:ext cx="4540602" cy="584775"/>
          </a:xfrm>
          <a:prstGeom prst="rect">
            <a:avLst/>
          </a:prstGeom>
          <a:solidFill>
            <a:srgbClr val="92D050"/>
          </a:solidFill>
        </p:spPr>
        <p:txBody>
          <a:bodyPr wrap="square" rtlCol="0">
            <a:spAutoFit/>
          </a:bodyPr>
          <a:lstStyle/>
          <a:p>
            <a:pPr lvl="0" algn="ctr">
              <a:defRPr/>
            </a:pPr>
            <a:r>
              <a:rPr lang="en-US" altLang="zh-CN" sz="3200" b="1" dirty="0">
                <a:solidFill>
                  <a:prstClr val="black"/>
                </a:solidFill>
                <a:latin typeface="Times New Roman" panose="02020603050405020304" pitchFamily="18" charset="0"/>
                <a:cs typeface="Times New Roman" panose="02020603050405020304" pitchFamily="18" charset="0"/>
              </a:rPr>
              <a:t>Politeness to AI chatbots</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nvSpPr>
        <p:spPr>
          <a:xfrm>
            <a:off x="13182600" y="2405349"/>
            <a:ext cx="4540602" cy="584775"/>
          </a:xfrm>
          <a:prstGeom prst="rect">
            <a:avLst/>
          </a:prstGeom>
          <a:solidFill>
            <a:srgbClr val="92D050"/>
          </a:solidFill>
        </p:spPr>
        <p:txBody>
          <a:bodyPr wrap="square" rtlCol="0">
            <a:spAutoFit/>
          </a:bodyPr>
          <a:lstStyle/>
          <a:p>
            <a:pPr lvl="0" algn="ctr"/>
            <a:r>
              <a:rPr lang="en-US" altLang="zh-CN" sz="3200" b="1" dirty="0">
                <a:solidFill>
                  <a:prstClr val="black"/>
                </a:solidFill>
                <a:latin typeface="Times New Roman" panose="02020603050405020304" pitchFamily="18" charset="0"/>
                <a:cs typeface="Times New Roman" panose="02020603050405020304" pitchFamily="18" charset="0"/>
              </a:rPr>
              <a:t>AI lacks consciousness</a:t>
            </a:r>
            <a:endParaRPr lang="en-US" altLang="zh-CN" sz="3200" b="1" dirty="0">
              <a:solidFill>
                <a:prstClr val="black"/>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13182600" y="3904388"/>
            <a:ext cx="4540602" cy="1569660"/>
          </a:xfrm>
          <a:prstGeom prst="rect">
            <a:avLst/>
          </a:prstGeom>
          <a:solidFill>
            <a:srgbClr val="92D050"/>
          </a:solidFill>
        </p:spPr>
        <p:txBody>
          <a:bodyPr wrap="square" rtlCol="0">
            <a:spAutoFit/>
          </a:bodyPr>
          <a:lstStyle/>
          <a:p>
            <a:pPr lvl="0" algn="ctr"/>
            <a:r>
              <a:rPr lang="en-US" altLang="zh-CN" sz="3200" b="1" dirty="0">
                <a:solidFill>
                  <a:prstClr val="black"/>
                </a:solidFill>
                <a:latin typeface="Times New Roman" panose="02020603050405020304" pitchFamily="18" charset="0"/>
                <a:cs typeface="Times New Roman" panose="02020603050405020304" pitchFamily="18" charset="0"/>
              </a:rPr>
              <a:t>Gratitude's psychological benefits (experiment)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文本框 7"/>
          <p:cNvSpPr txBox="1"/>
          <p:nvPr/>
        </p:nvSpPr>
        <p:spPr>
          <a:xfrm>
            <a:off x="13182600" y="6001958"/>
            <a:ext cx="4540602" cy="1569660"/>
          </a:xfrm>
          <a:prstGeom prst="rect">
            <a:avLst/>
          </a:prstGeom>
          <a:solidFill>
            <a:srgbClr val="92D050"/>
          </a:solidFill>
        </p:spPr>
        <p:txBody>
          <a:bodyPr wrap="square" rtlCol="0">
            <a:spAutoFit/>
          </a:bodyPr>
          <a:lstStyle/>
          <a:p>
            <a:pPr lvl="0" algn="ctr">
              <a:defRPr/>
            </a:pPr>
            <a:r>
              <a:rPr lang="en-US" altLang="zh-CN" sz="3200" b="1" dirty="0">
                <a:solidFill>
                  <a:prstClr val="black"/>
                </a:solidFill>
                <a:latin typeface="Times New Roman" panose="02020603050405020304" pitchFamily="18" charset="0"/>
                <a:cs typeface="Times New Roman" panose="02020603050405020304" pitchFamily="18" charset="0"/>
              </a:rPr>
              <a:t>Kindness and generosity also increase happiness</a:t>
            </a:r>
            <a:endParaRPr lang="en-US" altLang="zh-CN" sz="3200" b="1" dirty="0">
              <a:solidFill>
                <a:prstClr val="black"/>
              </a:solidFill>
              <a:latin typeface="Times New Roman" panose="02020603050405020304" pitchFamily="18" charset="0"/>
              <a:cs typeface="Times New Roman" panose="02020603050405020304" pitchFamily="18" charset="0"/>
            </a:endParaRPr>
          </a:p>
          <a:p>
            <a:pPr lvl="0" algn="ctr">
              <a:defRPr/>
            </a:pPr>
            <a:r>
              <a:rPr kumimoji="0" lang="en-US" altLang="zh-CN"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(view)</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p:cNvSpPr txBox="1"/>
          <p:nvPr/>
        </p:nvSpPr>
        <p:spPr>
          <a:xfrm>
            <a:off x="13182600" y="8104971"/>
            <a:ext cx="4540602" cy="1077218"/>
          </a:xfrm>
          <a:prstGeom prst="rect">
            <a:avLst/>
          </a:prstGeom>
          <a:solidFill>
            <a:srgbClr val="92D050"/>
          </a:solidFill>
        </p:spPr>
        <p:txBody>
          <a:bodyPr wrap="square" rtlCol="0">
            <a:spAutoFit/>
          </a:bodyPr>
          <a:lstStyle/>
          <a:p>
            <a:pPr lvl="0" algn="ctr"/>
            <a:r>
              <a:rPr lang="en-US" altLang="zh-CN" sz="3200" b="1" dirty="0">
                <a:solidFill>
                  <a:prstClr val="black"/>
                </a:solidFill>
                <a:latin typeface="Times New Roman" panose="02020603050405020304" pitchFamily="18" charset="0"/>
                <a:cs typeface="Times New Roman" panose="02020603050405020304" pitchFamily="18" charset="0"/>
              </a:rPr>
              <a:t>Politeness benefits humans, not AI</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7" name="文本框 6"/>
          <p:cNvSpPr txBox="1"/>
          <p:nvPr/>
        </p:nvSpPr>
        <p:spPr>
          <a:xfrm>
            <a:off x="4016828" y="693249"/>
            <a:ext cx="9192986" cy="646331"/>
          </a:xfrm>
          <a:prstGeom prst="rect">
            <a:avLst/>
          </a:prstGeom>
          <a:solidFill>
            <a:srgbClr val="FFC000"/>
          </a:solidFill>
        </p:spPr>
        <p:txBody>
          <a:bodyPr wrap="square">
            <a:spAutoFit/>
          </a:bodyPr>
          <a:lstStyle/>
          <a:p>
            <a:pPr algn="ctr"/>
            <a:r>
              <a:rPr lang="en-US" altLang="zh-CN" sz="3600" b="1" i="0" dirty="0">
                <a:solidFill>
                  <a:srgbClr val="000000"/>
                </a:solidFill>
                <a:effectLst/>
                <a:latin typeface="Inter"/>
              </a:rPr>
              <a:t>introducing </a:t>
            </a:r>
            <a:r>
              <a:rPr lang="en-US" altLang="zh-CN" sz="3600" b="1" dirty="0">
                <a:solidFill>
                  <a:srgbClr val="000000"/>
                </a:solidFill>
                <a:latin typeface="Inter"/>
              </a:rPr>
              <a:t>the phenomenon</a:t>
            </a:r>
            <a:endParaRPr lang="zh-CN" altLang="en-US" sz="3600" dirty="0"/>
          </a:p>
        </p:txBody>
      </p:sp>
      <p:sp>
        <p:nvSpPr>
          <p:cNvPr id="10" name="文本框 9"/>
          <p:cNvSpPr txBox="1"/>
          <p:nvPr/>
        </p:nvSpPr>
        <p:spPr>
          <a:xfrm>
            <a:off x="3984171" y="2534248"/>
            <a:ext cx="9192986" cy="646331"/>
          </a:xfrm>
          <a:prstGeom prst="rect">
            <a:avLst/>
          </a:prstGeom>
          <a:solidFill>
            <a:srgbClr val="FFC000"/>
          </a:solidFill>
        </p:spPr>
        <p:txBody>
          <a:bodyPr wrap="square">
            <a:spAutoFit/>
          </a:bodyPr>
          <a:lstStyle/>
          <a:p>
            <a:pPr algn="ctr"/>
            <a:r>
              <a:rPr lang="en-US" altLang="zh-CN" sz="3600" b="1" dirty="0">
                <a:solidFill>
                  <a:srgbClr val="000000"/>
                </a:solidFill>
                <a:latin typeface="Inter"/>
              </a:rPr>
              <a:t>Giving a negative view</a:t>
            </a:r>
            <a:endParaRPr lang="en-US" altLang="zh-CN" sz="3600" b="1" dirty="0">
              <a:solidFill>
                <a:srgbClr val="000000"/>
              </a:solidFill>
              <a:latin typeface="Inter"/>
            </a:endParaRPr>
          </a:p>
        </p:txBody>
      </p:sp>
      <p:sp>
        <p:nvSpPr>
          <p:cNvPr id="15" name="文本框 14"/>
          <p:cNvSpPr txBox="1"/>
          <p:nvPr/>
        </p:nvSpPr>
        <p:spPr>
          <a:xfrm>
            <a:off x="3984171" y="4280468"/>
            <a:ext cx="9192986" cy="1754326"/>
          </a:xfrm>
          <a:prstGeom prst="rect">
            <a:avLst/>
          </a:prstGeom>
          <a:solidFill>
            <a:srgbClr val="FFC000"/>
          </a:solidFill>
        </p:spPr>
        <p:txBody>
          <a:bodyPr wrap="square">
            <a:spAutoFit/>
          </a:bodyPr>
          <a:lstStyle/>
          <a:p>
            <a:pPr algn="ctr"/>
            <a:endParaRPr lang="en-US" altLang="zh-CN" sz="3600" b="1" dirty="0">
              <a:solidFill>
                <a:srgbClr val="000000"/>
              </a:solidFill>
              <a:latin typeface="Inter"/>
            </a:endParaRPr>
          </a:p>
          <a:p>
            <a:pPr algn="ctr"/>
            <a:r>
              <a:rPr lang="en-US" altLang="zh-CN" sz="3600" b="1" dirty="0">
                <a:solidFill>
                  <a:srgbClr val="000000"/>
                </a:solidFill>
                <a:latin typeface="Inter"/>
              </a:rPr>
              <a:t>offering positive evidence</a:t>
            </a:r>
            <a:endParaRPr lang="en-US" altLang="zh-CN" sz="3600" b="1" dirty="0">
              <a:solidFill>
                <a:srgbClr val="000000"/>
              </a:solidFill>
              <a:latin typeface="Inter"/>
            </a:endParaRPr>
          </a:p>
          <a:p>
            <a:pPr algn="ctr"/>
            <a:endParaRPr lang="en-US" altLang="zh-CN" sz="3600" b="1" dirty="0">
              <a:solidFill>
                <a:srgbClr val="000000"/>
              </a:solidFill>
              <a:latin typeface="Inter"/>
            </a:endParaRPr>
          </a:p>
        </p:txBody>
      </p:sp>
      <p:sp>
        <p:nvSpPr>
          <p:cNvPr id="18" name="文本框 17"/>
          <p:cNvSpPr txBox="1"/>
          <p:nvPr/>
        </p:nvSpPr>
        <p:spPr>
          <a:xfrm>
            <a:off x="3946071" y="8129900"/>
            <a:ext cx="9192986" cy="646331"/>
          </a:xfrm>
          <a:prstGeom prst="rect">
            <a:avLst/>
          </a:prstGeom>
          <a:solidFill>
            <a:srgbClr val="FFC000"/>
          </a:solidFill>
        </p:spPr>
        <p:txBody>
          <a:bodyPr wrap="square">
            <a:spAutoFit/>
          </a:bodyPr>
          <a:lstStyle/>
          <a:p>
            <a:pPr algn="ctr"/>
            <a:r>
              <a:rPr lang="en-US" altLang="zh-CN" sz="3600" b="1" dirty="0">
                <a:solidFill>
                  <a:srgbClr val="000000"/>
                </a:solidFill>
                <a:latin typeface="Inter"/>
              </a:rPr>
              <a:t>Reframing the conclusion</a:t>
            </a:r>
            <a:endParaRPr lang="en-US" altLang="zh-CN" sz="3600" b="1" dirty="0">
              <a:solidFill>
                <a:srgbClr val="000000"/>
              </a:solidFill>
              <a:latin typeface="Int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6" grpId="0" animBg="1"/>
      <p:bldP spid="7" grpId="0" animBg="1"/>
      <p:bldP spid="10" grpId="0" animBg="1"/>
      <p:bldP spid="15"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4800" y="0"/>
            <a:ext cx="17678400" cy="6209457"/>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D</a:t>
            </a:r>
            <a:endPar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a:lnSpc>
                <a:spcPct val="115000"/>
              </a:lnSpc>
              <a:spcAft>
                <a:spcPts val="800"/>
              </a:spcAft>
              <a:buNone/>
            </a:pP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1</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I often catch myself asking my questions to AI chatbots with a “please” and a “thank you.” Apparently, I am not alone. A 2024 survey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found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that approximately 67% of U.S. AI users are also polite and show gratitude toward AI search engines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Some even joked about the cost: if every polite word consumes electricity, the bill must be high. OpenAI's CEO Sam Altman replied: “Tens of millions of dollars well spent — you never know.”</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2In reality</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of course,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AI chatbots do not appreciate politeness; they lack consciousness, feelings or social needs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From a purely utilitarian standpoint, all those pleases and thank-</a:t>
            </a:r>
            <a:r>
              <a:rPr lang="en-US" altLang="zh-CN" sz="2800" kern="100" dirty="0" err="1">
                <a:effectLst/>
                <a:latin typeface="Times New Roman" panose="02020603050405020304" pitchFamily="18" charset="0"/>
                <a:ea typeface="等线" panose="02010600030101010101" pitchFamily="2" charset="-122"/>
                <a:cs typeface="Times New Roman" panose="02020603050405020304" pitchFamily="18" charset="0"/>
              </a:rPr>
              <a:t>yous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are just flushing money down the toilet.</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3</a:t>
            </a:r>
            <a:r>
              <a:rPr lang="en-US" altLang="zh-CN" sz="28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Still</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there may be value that isn't immediately measurable in showing gratitude toward AI.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Psychologists Robert Emmons and Michael McCullough carried out an experiment in which they divided participants into three groups, asking the first to list things they are grateful for, </a:t>
            </a:r>
            <a:r>
              <a:rPr lang="en-US" altLang="zh-CN" sz="28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while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others listed daily troubles or simply kept journals. After 10 weeks,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they found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that the first group reported 25% higher happiness levels, stronger inner strength and even better physical health.</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6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文本框 2"/>
          <p:cNvSpPr txBox="1"/>
          <p:nvPr/>
        </p:nvSpPr>
        <p:spPr>
          <a:xfrm>
            <a:off x="533400" y="5753100"/>
            <a:ext cx="17221200" cy="4401205"/>
          </a:xfrm>
          <a:prstGeom prst="rect">
            <a:avLst/>
          </a:prstGeom>
          <a:noFill/>
          <a:ln w="28575">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2800" dirty="0">
                <a:latin typeface="Times New Roman" panose="02020603050405020304" pitchFamily="18" charset="0"/>
                <a:cs typeface="Times New Roman" panose="02020603050405020304" pitchFamily="18" charset="0"/>
              </a:rPr>
              <a:t>32.How does the author introduce the topic in </a:t>
            </a:r>
            <a:r>
              <a:rPr lang="en-US" altLang="zh-CN" sz="2800" dirty="0">
                <a:solidFill>
                  <a:srgbClr val="FF0000"/>
                </a:solidFill>
                <a:latin typeface="Times New Roman" panose="02020603050405020304" pitchFamily="18" charset="0"/>
                <a:cs typeface="Times New Roman" panose="02020603050405020304" pitchFamily="18" charset="0"/>
              </a:rPr>
              <a:t>paragraph 1</a:t>
            </a:r>
            <a:r>
              <a:rPr lang="en-US" altLang="zh-CN" sz="2800" dirty="0">
                <a:latin typeface="Times New Roman" panose="02020603050405020304" pitchFamily="18" charset="0"/>
                <a:cs typeface="Times New Roman" panose="02020603050405020304" pitchFamily="18" charset="0"/>
              </a:rPr>
              <a:t>?</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A. By quoting an expert</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B. By telling a story</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C. By presenting a phenomenon</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D. By defining a concept</a:t>
            </a:r>
            <a:endParaRPr lang="zh-CN"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33.What </a:t>
            </a:r>
            <a:r>
              <a:rPr lang="en-US" altLang="zh-CN" sz="2800" dirty="0">
                <a:solidFill>
                  <a:srgbClr val="FF0000"/>
                </a:solidFill>
                <a:latin typeface="Times New Roman" panose="02020603050405020304" pitchFamily="18" charset="0"/>
                <a:cs typeface="Times New Roman" panose="02020603050405020304" pitchFamily="18" charset="0"/>
              </a:rPr>
              <a:t>value of gratitude </a:t>
            </a:r>
            <a:r>
              <a:rPr lang="en-US" altLang="zh-CN" sz="2800" dirty="0">
                <a:latin typeface="Times New Roman" panose="02020603050405020304" pitchFamily="18" charset="0"/>
                <a:cs typeface="Times New Roman" panose="02020603050405020304" pitchFamily="18" charset="0"/>
              </a:rPr>
              <a:t>does the experiment in </a:t>
            </a:r>
            <a:r>
              <a:rPr lang="en-US" altLang="zh-CN" sz="2800" dirty="0">
                <a:solidFill>
                  <a:srgbClr val="FF0000"/>
                </a:solidFill>
                <a:latin typeface="Times New Roman" panose="02020603050405020304" pitchFamily="18" charset="0"/>
                <a:cs typeface="Times New Roman" panose="02020603050405020304" pitchFamily="18" charset="0"/>
              </a:rPr>
              <a:t>paragraph 3</a:t>
            </a:r>
            <a:r>
              <a:rPr lang="en-US" altLang="zh-CN" sz="2800" dirty="0">
                <a:latin typeface="Times New Roman" panose="02020603050405020304" pitchFamily="18" charset="0"/>
                <a:cs typeface="Times New Roman" panose="02020603050405020304" pitchFamily="18" charset="0"/>
              </a:rPr>
              <a:t> show?</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A. It strengthens our bodies and minds</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B. It reduces daily stress levels</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C. It improves memory and creativity</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D. It deepens social relationship</a:t>
            </a:r>
            <a:endParaRPr lang="zh-CN" altLang="zh-CN" sz="2800" dirty="0">
              <a:latin typeface="Times New Roman" panose="02020603050405020304" pitchFamily="18" charset="0"/>
              <a:cs typeface="Times New Roman" panose="02020603050405020304" pitchFamily="18" charset="0"/>
            </a:endParaRPr>
          </a:p>
        </p:txBody>
      </p:sp>
      <p:sp>
        <p:nvSpPr>
          <p:cNvPr id="4" name="矩形 3"/>
          <p:cNvSpPr/>
          <p:nvPr/>
        </p:nvSpPr>
        <p:spPr bwMode="auto">
          <a:xfrm>
            <a:off x="533400" y="7124700"/>
            <a:ext cx="7893402" cy="4572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5" name="矩形 4"/>
          <p:cNvSpPr/>
          <p:nvPr/>
        </p:nvSpPr>
        <p:spPr bwMode="auto">
          <a:xfrm>
            <a:off x="1371600" y="5143500"/>
            <a:ext cx="16002000" cy="457200"/>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6" name="矩形 5"/>
          <p:cNvSpPr/>
          <p:nvPr/>
        </p:nvSpPr>
        <p:spPr bwMode="auto">
          <a:xfrm>
            <a:off x="533400" y="8410902"/>
            <a:ext cx="7893402" cy="457200"/>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7" name="矩形 6"/>
          <p:cNvSpPr/>
          <p:nvPr/>
        </p:nvSpPr>
        <p:spPr bwMode="auto">
          <a:xfrm>
            <a:off x="1066800" y="495300"/>
            <a:ext cx="16687800" cy="4572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8" name="矩形 7"/>
          <p:cNvSpPr/>
          <p:nvPr/>
        </p:nvSpPr>
        <p:spPr bwMode="auto">
          <a:xfrm>
            <a:off x="3505200" y="1039586"/>
            <a:ext cx="14478000" cy="408214"/>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43788" y="7904987"/>
            <a:ext cx="4204299" cy="1026217"/>
            <a:chOff x="0" y="0"/>
            <a:chExt cx="1001792" cy="244525"/>
          </a:xfrm>
        </p:grpSpPr>
        <p:sp>
          <p:nvSpPr>
            <p:cNvPr id="3" name="Freeform 3"/>
            <p:cNvSpPr/>
            <p:nvPr/>
          </p:nvSpPr>
          <p:spPr>
            <a:xfrm>
              <a:off x="0" y="0"/>
              <a:ext cx="1001792" cy="244525"/>
            </a:xfrm>
            <a:custGeom>
              <a:avLst/>
              <a:gdLst/>
              <a:ahLst/>
              <a:cxnLst/>
              <a:rect l="l" t="t" r="r" b="b"/>
              <a:pathLst>
                <a:path w="1001792" h="244525">
                  <a:moveTo>
                    <a:pt x="122262" y="0"/>
                  </a:moveTo>
                  <a:lnTo>
                    <a:pt x="879530" y="0"/>
                  </a:lnTo>
                  <a:cubicBezTo>
                    <a:pt x="947053" y="0"/>
                    <a:pt x="1001792" y="54739"/>
                    <a:pt x="1001792" y="122262"/>
                  </a:cubicBezTo>
                  <a:lnTo>
                    <a:pt x="1001792" y="122262"/>
                  </a:lnTo>
                  <a:cubicBezTo>
                    <a:pt x="1001792" y="189786"/>
                    <a:pt x="947053" y="244525"/>
                    <a:pt x="879530" y="244525"/>
                  </a:cubicBezTo>
                  <a:lnTo>
                    <a:pt x="122262" y="244525"/>
                  </a:lnTo>
                  <a:cubicBezTo>
                    <a:pt x="54739" y="244525"/>
                    <a:pt x="0" y="189786"/>
                    <a:pt x="0" y="122262"/>
                  </a:cubicBezTo>
                  <a:lnTo>
                    <a:pt x="0" y="122262"/>
                  </a:lnTo>
                  <a:cubicBezTo>
                    <a:pt x="0" y="54739"/>
                    <a:pt x="54739" y="0"/>
                    <a:pt x="122262" y="0"/>
                  </a:cubicBezTo>
                  <a:close/>
                </a:path>
              </a:pathLst>
            </a:custGeom>
            <a:solidFill>
              <a:srgbClr val="43A7EB"/>
            </a:solidFill>
          </p:spPr>
        </p:sp>
        <p:sp>
          <p:nvSpPr>
            <p:cNvPr id="4" name="TextBox 4"/>
            <p:cNvSpPr txBox="1"/>
            <p:nvPr/>
          </p:nvSpPr>
          <p:spPr>
            <a:xfrm>
              <a:off x="0" y="-38100"/>
              <a:ext cx="1001792" cy="282625"/>
            </a:xfrm>
            <a:prstGeom prst="rect">
              <a:avLst/>
            </a:prstGeom>
          </p:spPr>
          <p:txBody>
            <a:bodyPr lIns="50800" tIns="50800" rIns="50800" bIns="50800" rtlCol="0" anchor="ctr"/>
            <a:lstStyle/>
            <a:p>
              <a:pPr algn="ctr">
                <a:lnSpc>
                  <a:spcPts val="2660"/>
                </a:lnSpc>
                <a:spcBef>
                  <a:spcPct val="0"/>
                </a:spcBef>
              </a:pPr>
            </a:p>
          </p:txBody>
        </p:sp>
      </p:grpSp>
      <p:grpSp>
        <p:nvGrpSpPr>
          <p:cNvPr id="5" name="Group 5"/>
          <p:cNvGrpSpPr/>
          <p:nvPr/>
        </p:nvGrpSpPr>
        <p:grpSpPr>
          <a:xfrm>
            <a:off x="11721998" y="-935373"/>
            <a:ext cx="11831100" cy="118311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0"/>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9" name="Group 9"/>
          <p:cNvGrpSpPr/>
          <p:nvPr/>
        </p:nvGrpSpPr>
        <p:grpSpPr>
          <a:xfrm>
            <a:off x="8242798" y="7904987"/>
            <a:ext cx="358087" cy="35808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9255"/>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12" name="Group 12"/>
          <p:cNvGrpSpPr/>
          <p:nvPr/>
        </p:nvGrpSpPr>
        <p:grpSpPr>
          <a:xfrm>
            <a:off x="17637548" y="6786907"/>
            <a:ext cx="262408" cy="262408"/>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15" name="Group 15"/>
          <p:cNvGrpSpPr/>
          <p:nvPr/>
        </p:nvGrpSpPr>
        <p:grpSpPr>
          <a:xfrm>
            <a:off x="17362327" y="5452397"/>
            <a:ext cx="170096" cy="170096"/>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sp>
        <p:nvSpPr>
          <p:cNvPr id="18" name="TextBox 18"/>
          <p:cNvSpPr txBox="1"/>
          <p:nvPr/>
        </p:nvSpPr>
        <p:spPr>
          <a:xfrm>
            <a:off x="1533836" y="2500639"/>
            <a:ext cx="8433622" cy="3703001"/>
          </a:xfrm>
          <a:prstGeom prst="rect">
            <a:avLst/>
          </a:prstGeom>
        </p:spPr>
        <p:txBody>
          <a:bodyPr lIns="0" tIns="0" rIns="0" bIns="0" rtlCol="0" anchor="t">
            <a:spAutoFit/>
          </a:bodyPr>
          <a:lstStyle/>
          <a:p>
            <a:pPr algn="l">
              <a:lnSpc>
                <a:spcPts val="14975"/>
              </a:lnSpc>
            </a:pPr>
            <a:r>
              <a:rPr lang="zh-CN" altLang="en-US" sz="11000" b="1" dirty="0">
                <a:solidFill>
                  <a:srgbClr val="000000"/>
                </a:solidFill>
                <a:latin typeface="思源黑体 Bold" panose="020B0800000000000000"/>
                <a:ea typeface="思源黑体 Bold" panose="020B0800000000000000"/>
                <a:cs typeface="思源黑体 Bold" panose="020B0800000000000000"/>
                <a:sym typeface="思源黑体 Bold" panose="020B0800000000000000"/>
              </a:rPr>
              <a:t>丽水、湖州</a:t>
            </a:r>
            <a:endParaRPr lang="en-US" altLang="zh-CN" sz="11000" b="1" dirty="0">
              <a:solidFill>
                <a:srgbClr val="000000"/>
              </a:solidFill>
              <a:latin typeface="思源黑体 Bold" panose="020B0800000000000000"/>
              <a:ea typeface="思源黑体 Bold" panose="020B0800000000000000"/>
              <a:cs typeface="思源黑体 Bold" panose="020B0800000000000000"/>
              <a:sym typeface="思源黑体 Bold" panose="020B0800000000000000"/>
            </a:endParaRPr>
          </a:p>
          <a:p>
            <a:pPr algn="l">
              <a:lnSpc>
                <a:spcPts val="14975"/>
              </a:lnSpc>
            </a:pPr>
            <a:r>
              <a:rPr lang="zh-CN" altLang="en-US" sz="11000" b="1" dirty="0">
                <a:solidFill>
                  <a:srgbClr val="000000"/>
                </a:solidFill>
                <a:latin typeface="思源黑体 Bold" panose="020B0800000000000000"/>
                <a:ea typeface="思源黑体 Bold" panose="020B0800000000000000"/>
                <a:cs typeface="思源黑体 Bold" panose="020B0800000000000000"/>
                <a:sym typeface="思源黑体 Bold" panose="020B0800000000000000"/>
              </a:rPr>
              <a:t>衢州三地市</a:t>
            </a:r>
            <a:endParaRPr lang="en-US" sz="11000" b="1" dirty="0">
              <a:solidFill>
                <a:srgbClr val="000000"/>
              </a:solidFill>
              <a:latin typeface="思源黑体 Bold" panose="020B0800000000000000"/>
              <a:ea typeface="思源黑体 Bold" panose="020B0800000000000000"/>
              <a:cs typeface="思源黑体 Bold" panose="020B0800000000000000"/>
              <a:sym typeface="思源黑体 Bold" panose="020B0800000000000000"/>
            </a:endParaRPr>
          </a:p>
        </p:txBody>
      </p:sp>
      <p:grpSp>
        <p:nvGrpSpPr>
          <p:cNvPr id="19" name="Group 19"/>
          <p:cNvGrpSpPr/>
          <p:nvPr/>
        </p:nvGrpSpPr>
        <p:grpSpPr>
          <a:xfrm>
            <a:off x="9582740" y="4153387"/>
            <a:ext cx="384717" cy="38471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AEA6"/>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22" name="Group 22"/>
          <p:cNvGrpSpPr/>
          <p:nvPr/>
        </p:nvGrpSpPr>
        <p:grpSpPr>
          <a:xfrm>
            <a:off x="688389" y="4700325"/>
            <a:ext cx="443175" cy="44317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A7EB"/>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sp>
        <p:nvSpPr>
          <p:cNvPr id="25" name="Freeform 25"/>
          <p:cNvSpPr/>
          <p:nvPr/>
        </p:nvSpPr>
        <p:spPr>
          <a:xfrm>
            <a:off x="-1653063" y="-1543050"/>
            <a:ext cx="6044088" cy="4784903"/>
          </a:xfrm>
          <a:custGeom>
            <a:avLst/>
            <a:gdLst/>
            <a:ahLst/>
            <a:cxnLst/>
            <a:rect l="l" t="t" r="r" b="b"/>
            <a:pathLst>
              <a:path w="6044088" h="4784903">
                <a:moveTo>
                  <a:pt x="0" y="0"/>
                </a:moveTo>
                <a:lnTo>
                  <a:pt x="6044088" y="0"/>
                </a:lnTo>
                <a:lnTo>
                  <a:pt x="6044088" y="4784903"/>
                </a:lnTo>
                <a:lnTo>
                  <a:pt x="0" y="4784903"/>
                </a:lnTo>
                <a:lnTo>
                  <a:pt x="0" y="0"/>
                </a:lnTo>
                <a:close/>
              </a:path>
            </a:pathLst>
          </a:custGeom>
          <a:blipFill>
            <a:blip r:embed="rId1"/>
            <a:stretch>
              <a:fillRect/>
            </a:stretch>
          </a:blipFill>
        </p:spPr>
      </p:sp>
      <p:sp>
        <p:nvSpPr>
          <p:cNvPr id="26" name="Freeform 26"/>
          <p:cNvSpPr/>
          <p:nvPr/>
        </p:nvSpPr>
        <p:spPr>
          <a:xfrm rot="-845103">
            <a:off x="9047291" y="1492856"/>
            <a:ext cx="2068933" cy="2068933"/>
          </a:xfrm>
          <a:custGeom>
            <a:avLst/>
            <a:gdLst/>
            <a:ahLst/>
            <a:cxnLst/>
            <a:rect l="l" t="t" r="r" b="b"/>
            <a:pathLst>
              <a:path w="2068933" h="2068933">
                <a:moveTo>
                  <a:pt x="0" y="0"/>
                </a:moveTo>
                <a:lnTo>
                  <a:pt x="2068933" y="0"/>
                </a:lnTo>
                <a:lnTo>
                  <a:pt x="2068933" y="2068933"/>
                </a:lnTo>
                <a:lnTo>
                  <a:pt x="0" y="2068933"/>
                </a:lnTo>
                <a:lnTo>
                  <a:pt x="0" y="0"/>
                </a:lnTo>
                <a:close/>
              </a:path>
            </a:pathLst>
          </a:custGeom>
          <a:blipFill>
            <a:blip r:embed="rId2"/>
            <a:stretch>
              <a:fillRect/>
            </a:stretch>
          </a:blipFill>
        </p:spPr>
      </p:sp>
      <p:sp>
        <p:nvSpPr>
          <p:cNvPr id="27" name="Freeform 27"/>
          <p:cNvSpPr/>
          <p:nvPr/>
        </p:nvSpPr>
        <p:spPr>
          <a:xfrm rot="1220164">
            <a:off x="16046535" y="2523969"/>
            <a:ext cx="1162543" cy="1090446"/>
          </a:xfrm>
          <a:custGeom>
            <a:avLst/>
            <a:gdLst/>
            <a:ahLst/>
            <a:cxnLst/>
            <a:rect l="l" t="t" r="r" b="b"/>
            <a:pathLst>
              <a:path w="1162543" h="1090446">
                <a:moveTo>
                  <a:pt x="0" y="0"/>
                </a:moveTo>
                <a:lnTo>
                  <a:pt x="1162543" y="0"/>
                </a:lnTo>
                <a:lnTo>
                  <a:pt x="1162543" y="1090446"/>
                </a:lnTo>
                <a:lnTo>
                  <a:pt x="0" y="1090446"/>
                </a:lnTo>
                <a:lnTo>
                  <a:pt x="0" y="0"/>
                </a:lnTo>
                <a:close/>
              </a:path>
            </a:pathLst>
          </a:custGeom>
          <a:blipFill>
            <a:blip r:embed="rId3"/>
            <a:stretch>
              <a:fillRect l="-11359" t="-16302" r="-13896" b="-17234"/>
            </a:stretch>
          </a:blipFill>
        </p:spPr>
      </p:sp>
      <p:sp>
        <p:nvSpPr>
          <p:cNvPr id="31" name="TextBox 31"/>
          <p:cNvSpPr txBox="1"/>
          <p:nvPr/>
        </p:nvSpPr>
        <p:spPr>
          <a:xfrm>
            <a:off x="1533836" y="6705098"/>
            <a:ext cx="7381564" cy="589905"/>
          </a:xfrm>
          <a:prstGeom prst="rect">
            <a:avLst/>
          </a:prstGeom>
        </p:spPr>
        <p:txBody>
          <a:bodyPr wrap="square" lIns="0" tIns="0" rIns="0" bIns="0" rtlCol="0" anchor="t">
            <a:spAutoFit/>
          </a:bodyPr>
          <a:lstStyle/>
          <a:p>
            <a:pPr algn="l">
              <a:lnSpc>
                <a:spcPts val="4610"/>
              </a:lnSpc>
            </a:pPr>
            <a:r>
              <a:rPr lang="en-US" sz="3975" dirty="0">
                <a:solidFill>
                  <a:srgbClr val="000000"/>
                </a:solidFill>
                <a:latin typeface="思源黑体" panose="020B0500000000000000"/>
                <a:ea typeface="思源黑体" panose="020B0500000000000000"/>
                <a:cs typeface="思源黑体" panose="020B0500000000000000"/>
                <a:sym typeface="思源黑体" panose="020B0500000000000000"/>
              </a:rPr>
              <a:t>2026</a:t>
            </a:r>
            <a:r>
              <a:rPr lang="zh-CN" altLang="en-US" sz="3975" dirty="0">
                <a:solidFill>
                  <a:srgbClr val="000000"/>
                </a:solidFill>
                <a:latin typeface="思源黑体" panose="020B0500000000000000"/>
                <a:ea typeface="思源黑体" panose="020B0500000000000000"/>
                <a:cs typeface="思源黑体" panose="020B0500000000000000"/>
                <a:sym typeface="思源黑体" panose="020B0500000000000000"/>
              </a:rPr>
              <a:t>届高三英语联考客观题解析</a:t>
            </a:r>
            <a:endParaRPr lang="en-US" sz="3975" dirty="0">
              <a:solidFill>
                <a:srgbClr val="000000"/>
              </a:solidFill>
              <a:latin typeface="思源黑体" panose="020B0500000000000000"/>
              <a:ea typeface="思源黑体" panose="020B0500000000000000"/>
              <a:cs typeface="思源黑体" panose="020B0500000000000000"/>
              <a:sym typeface="思源黑体" panose="020B0500000000000000"/>
            </a:endParaRPr>
          </a:p>
        </p:txBody>
      </p:sp>
      <p:sp>
        <p:nvSpPr>
          <p:cNvPr id="32" name="TextBox 32"/>
          <p:cNvSpPr txBox="1"/>
          <p:nvPr/>
        </p:nvSpPr>
        <p:spPr>
          <a:xfrm>
            <a:off x="4042072" y="8126595"/>
            <a:ext cx="5760240" cy="548521"/>
          </a:xfrm>
          <a:prstGeom prst="rect">
            <a:avLst/>
          </a:prstGeom>
        </p:spPr>
        <p:txBody>
          <a:bodyPr lIns="0" tIns="0" rIns="0" bIns="0" rtlCol="0" anchor="t">
            <a:spAutoFit/>
          </a:bodyPr>
          <a:lstStyle/>
          <a:p>
            <a:pPr algn="l">
              <a:lnSpc>
                <a:spcPts val="4315"/>
              </a:lnSpc>
            </a:pPr>
            <a:r>
              <a:rPr lang="en-US" sz="3720" b="1" dirty="0">
                <a:solidFill>
                  <a:srgbClr val="FFFFFF"/>
                </a:solidFill>
                <a:latin typeface="思源黑体 Bold" panose="020B0800000000000000"/>
                <a:ea typeface="思源黑体 Bold" panose="020B0800000000000000"/>
                <a:cs typeface="思源黑体 Bold" panose="020B0800000000000000"/>
                <a:sym typeface="思源黑体 Bold" panose="020B0800000000000000"/>
              </a:rPr>
              <a:t>F A Y</a:t>
            </a:r>
            <a:endParaRPr lang="en-US" sz="3720" b="1" dirty="0">
              <a:solidFill>
                <a:srgbClr val="FFFFFF"/>
              </a:solidFill>
              <a:latin typeface="思源黑体 Bold" panose="020B0800000000000000"/>
              <a:ea typeface="思源黑体 Bold" panose="020B0800000000000000"/>
              <a:cs typeface="思源黑体 Bold" panose="020B0800000000000000"/>
              <a:sym typeface="思源黑体 Bold" panose="020B0800000000000000"/>
            </a:endParaRPr>
          </a:p>
        </p:txBody>
      </p:sp>
      <p:sp>
        <p:nvSpPr>
          <p:cNvPr id="33" name="Freeform 16"/>
          <p:cNvSpPr/>
          <p:nvPr/>
        </p:nvSpPr>
        <p:spPr>
          <a:xfrm>
            <a:off x="9635136" y="871172"/>
            <a:ext cx="8348473" cy="8785163"/>
          </a:xfrm>
          <a:custGeom>
            <a:avLst/>
            <a:gdLst/>
            <a:ahLst/>
            <a:cxnLst/>
            <a:rect l="l" t="t" r="r" b="b"/>
            <a:pathLst>
              <a:path w="8348473" h="8785163">
                <a:moveTo>
                  <a:pt x="0" y="0"/>
                </a:moveTo>
                <a:lnTo>
                  <a:pt x="8348474" y="0"/>
                </a:lnTo>
                <a:lnTo>
                  <a:pt x="8348474" y="8785163"/>
                </a:lnTo>
                <a:lnTo>
                  <a:pt x="0" y="8785163"/>
                </a:lnTo>
                <a:lnTo>
                  <a:pt x="0" y="0"/>
                </a:lnTo>
                <a:close/>
              </a:path>
            </a:pathLst>
          </a:custGeom>
          <a:blipFill>
            <a:blip r:embed="rId4"/>
            <a:stretch>
              <a:fillRect/>
            </a:stretch>
          </a:blipFill>
        </p:spPr>
      </p:sp>
      <p:pic>
        <p:nvPicPr>
          <p:cNvPr id="5124" name="图片 6" descr="logo横版 png"/>
          <p:cNvPicPr>
            <a:picLocks noChangeAspect="1"/>
          </p:cNvPicPr>
          <p:nvPr userDrawn="1"/>
        </p:nvPicPr>
        <p:blipFill>
          <a:blip r:embed="rId5"/>
          <a:stretch>
            <a:fillRect/>
          </a:stretch>
        </p:blipFill>
        <p:spPr>
          <a:xfrm>
            <a:off x="16514445" y="690245"/>
            <a:ext cx="1207135" cy="1276985"/>
          </a:xfrm>
          <a:prstGeom prst="rect">
            <a:avLst/>
          </a:prstGeom>
          <a:noFill/>
          <a:ln w="9525">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04800" y="0"/>
            <a:ext cx="17678400" cy="561897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D</a:t>
            </a:r>
            <a:endPar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a:lnSpc>
                <a:spcPct val="115000"/>
              </a:lnSpc>
              <a:spcAft>
                <a:spcPts val="800"/>
              </a:spcAft>
              <a:buNone/>
            </a:pPr>
            <a:r>
              <a:rPr lang="en-US" altLang="zh-CN" sz="2600"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2600" kern="100" dirty="0">
                <a:highlight>
                  <a:srgbClr val="FFFF00"/>
                </a:highligh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highlight>
                  <a:srgbClr val="FFFF00"/>
                </a:highlight>
                <a:latin typeface="Times New Roman" panose="02020603050405020304" pitchFamily="18" charset="0"/>
                <a:ea typeface="等线" panose="02010600030101010101" pitchFamily="2" charset="-122"/>
                <a:cs typeface="Times New Roman" panose="02020603050405020304" pitchFamily="18" charset="0"/>
              </a:rPr>
              <a:t>4</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What's true of gratitude is </a:t>
            </a:r>
            <a:r>
              <a:rPr lang="en-US" altLang="zh-CN" sz="28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also</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true of kindness and generosity more generally. Experiments at UC Riverside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found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that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performing “five small acts of kindness per week” produced steady increases in happiness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This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idea isn't new</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The medieval thinker Maimonides wrote that “it is better for a person to give one coin to a thousand poor people than to give a thousand coins to one poor person.” He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believed</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that regular acts of goodness, like giving charity and expressing gratitude, make us happier in the long run by turning virtue into a habit.</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highlight>
                  <a:srgbClr val="FFFF00"/>
                </a:highlight>
                <a:latin typeface="Times New Roman" panose="02020603050405020304" pitchFamily="18" charset="0"/>
                <a:ea typeface="等线" panose="02010600030101010101" pitchFamily="2" charset="-122"/>
                <a:cs typeface="Times New Roman" panose="02020603050405020304" pitchFamily="18" charset="0"/>
              </a:rPr>
              <a:t>5</a:t>
            </a:r>
            <a:r>
              <a:rPr lang="en-US" altLang="zh-CN" sz="28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So</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perhaps all of our pleases and thank-</a:t>
            </a:r>
            <a:r>
              <a:rPr lang="en-US" altLang="zh-CN" sz="2800" kern="100" dirty="0" err="1">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yous</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 to AI have value</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even if they cost OpenAI millions of dollars annually. Showing appreciation, even toward a machine, reinforces positive habits of courtesy, patience and empathy. In our increasingly digital and automated world, preserving these human qualities may be more valuable than the cost of a few extra electricity. </a:t>
            </a:r>
            <a:r>
              <a:rPr lang="en-US" altLang="zh-CN" sz="28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Ultimately</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the beneficiary of our politeness isn't the AI at all, but ourselves.</a:t>
            </a:r>
            <a:endParaRPr lang="zh-CN"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defRPr/>
            </a:pP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
        <p:nvSpPr>
          <p:cNvPr id="3" name="文本框 2"/>
          <p:cNvSpPr txBox="1"/>
          <p:nvPr/>
        </p:nvSpPr>
        <p:spPr>
          <a:xfrm>
            <a:off x="304800" y="5295900"/>
            <a:ext cx="17221200" cy="4401205"/>
          </a:xfrm>
          <a:prstGeom prst="rect">
            <a:avLst/>
          </a:prstGeom>
          <a:noFill/>
          <a:ln w="28575">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altLang="zh-CN" sz="2800" dirty="0">
                <a:latin typeface="Times New Roman" panose="02020603050405020304" pitchFamily="18" charset="0"/>
                <a:cs typeface="Times New Roman" panose="02020603050405020304" pitchFamily="18" charset="0"/>
              </a:rPr>
              <a:t>34.	Which of the following would </a:t>
            </a:r>
            <a:r>
              <a:rPr lang="en-US" altLang="zh-CN" sz="2800" dirty="0">
                <a:solidFill>
                  <a:srgbClr val="FF0000"/>
                </a:solidFill>
                <a:latin typeface="Times New Roman" panose="02020603050405020304" pitchFamily="18" charset="0"/>
                <a:cs typeface="Times New Roman" panose="02020603050405020304" pitchFamily="18" charset="0"/>
              </a:rPr>
              <a:t>Maimonides</a:t>
            </a:r>
            <a:r>
              <a:rPr lang="en-US" altLang="zh-CN" sz="2800" dirty="0">
                <a:latin typeface="Times New Roman" panose="02020603050405020304" pitchFamily="18" charset="0"/>
                <a:cs typeface="Times New Roman" panose="02020603050405020304" pitchFamily="18" charset="0"/>
              </a:rPr>
              <a:t> most likely approve of?</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A. Giving gifts to friends on birthdays</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B. Making a large donation to a charity</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C. Expressing gratitude on Thanksgiving Day</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D. Volunteering weekly at a community kitchen</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35.	What message does the author </a:t>
            </a:r>
            <a:r>
              <a:rPr lang="en-US" altLang="zh-CN" sz="2800" dirty="0">
                <a:solidFill>
                  <a:srgbClr val="FF0000"/>
                </a:solidFill>
                <a:latin typeface="Times New Roman" panose="02020603050405020304" pitchFamily="18" charset="0"/>
                <a:cs typeface="Times New Roman" panose="02020603050405020304" pitchFamily="18" charset="0"/>
              </a:rPr>
              <a:t>mainly convey </a:t>
            </a:r>
            <a:r>
              <a:rPr lang="en-US" altLang="zh-CN" sz="2800" dirty="0">
                <a:latin typeface="Times New Roman" panose="02020603050405020304" pitchFamily="18" charset="0"/>
                <a:cs typeface="Times New Roman" panose="02020603050405020304" pitchFamily="18" charset="0"/>
              </a:rPr>
              <a:t>in the text?</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A. Courtesy to AI saves electricity bills</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B. AI improves the quality of human life</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C. Politeness benefits humans rather than AI</a:t>
            </a:r>
            <a:endParaRPr lang="en-US" altLang="zh-CN" sz="2800" dirty="0">
              <a:latin typeface="Times New Roman" panose="02020603050405020304" pitchFamily="18" charset="0"/>
              <a:cs typeface="Times New Roman" panose="02020603050405020304" pitchFamily="18" charset="0"/>
            </a:endParaRPr>
          </a:p>
          <a:p>
            <a:pPr lvl="0"/>
            <a:r>
              <a:rPr lang="en-US" altLang="zh-CN" sz="2800" dirty="0">
                <a:latin typeface="Times New Roman" panose="02020603050405020304" pitchFamily="18" charset="0"/>
                <a:cs typeface="Times New Roman" panose="02020603050405020304" pitchFamily="18" charset="0"/>
              </a:rPr>
              <a:t>D. AI learns empathy from human behavior</a:t>
            </a:r>
            <a:endParaRPr lang="en-US" altLang="zh-CN" sz="2800" dirty="0">
              <a:latin typeface="Times New Roman" panose="02020603050405020304" pitchFamily="18" charset="0"/>
              <a:cs typeface="Times New Roman" panose="02020603050405020304" pitchFamily="18" charset="0"/>
            </a:endParaRPr>
          </a:p>
        </p:txBody>
      </p:sp>
      <p:sp>
        <p:nvSpPr>
          <p:cNvPr id="4" name="矩形 3"/>
          <p:cNvSpPr/>
          <p:nvPr/>
        </p:nvSpPr>
        <p:spPr bwMode="auto">
          <a:xfrm>
            <a:off x="1279071" y="1485900"/>
            <a:ext cx="16687800" cy="4572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5" name="矩形 4"/>
          <p:cNvSpPr/>
          <p:nvPr/>
        </p:nvSpPr>
        <p:spPr bwMode="auto">
          <a:xfrm>
            <a:off x="337457" y="1962150"/>
            <a:ext cx="17629414" cy="457200"/>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6" name="矩形 5"/>
          <p:cNvSpPr/>
          <p:nvPr/>
        </p:nvSpPr>
        <p:spPr bwMode="auto">
          <a:xfrm>
            <a:off x="337457" y="7099430"/>
            <a:ext cx="8044543" cy="481693"/>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7" name="矩形 6"/>
          <p:cNvSpPr/>
          <p:nvPr/>
        </p:nvSpPr>
        <p:spPr bwMode="auto">
          <a:xfrm>
            <a:off x="1447800" y="3085712"/>
            <a:ext cx="16687800" cy="1897736"/>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9" name="矩形 8"/>
          <p:cNvSpPr/>
          <p:nvPr/>
        </p:nvSpPr>
        <p:spPr bwMode="auto">
          <a:xfrm>
            <a:off x="304800" y="8795656"/>
            <a:ext cx="8077200" cy="481693"/>
          </a:xfrm>
          <a:prstGeom prst="rect">
            <a:avLst/>
          </a:prstGeom>
          <a:solidFill>
            <a:srgbClr val="FFC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pic>
        <p:nvPicPr>
          <p:cNvPr id="11" name="图片 10"/>
          <p:cNvPicPr>
            <a:picLocks noChangeAspect="1"/>
          </p:cNvPicPr>
          <p:nvPr/>
        </p:nvPicPr>
        <p:blipFill>
          <a:blip r:embed="rId1"/>
          <a:stretch>
            <a:fillRect/>
          </a:stretch>
        </p:blipFill>
        <p:spPr>
          <a:xfrm>
            <a:off x="9709171" y="6497959"/>
            <a:ext cx="8426429" cy="1880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960345"/>
            <a:ext cx="3837023" cy="2372765"/>
          </a:xfrm>
          <a:prstGeom prst="rect">
            <a:avLst/>
          </a:prstGeom>
        </p:spPr>
        <p:txBody>
          <a:bodyPr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altLang="zh-CN"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Book club combines audiobooks and exercise</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0" y="2252632"/>
            <a:ext cx="3899931" cy="1967975"/>
          </a:xfrm>
          <a:prstGeom prst="rect">
            <a:avLst/>
          </a:prstGeom>
        </p:spPr>
        <p:txBody>
          <a:bodyPr wrap="square"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zh-CN" altLang="en-US" sz="7800"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rPr>
              <a:t>七选五</a:t>
            </a:r>
            <a:endParaRPr kumimoji="0" lang="en-US" sz="7800"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7" name="图片 6"/>
          <p:cNvPicPr>
            <a:picLocks noChangeAspect="1"/>
          </p:cNvPicPr>
          <p:nvPr/>
        </p:nvPicPr>
        <p:blipFill>
          <a:blip r:embed="rId2"/>
          <a:stretch>
            <a:fillRect/>
          </a:stretch>
        </p:blipFill>
        <p:spPr>
          <a:xfrm>
            <a:off x="5867399" y="2277406"/>
            <a:ext cx="11044821" cy="4855913"/>
          </a:xfrm>
          <a:prstGeom prst="rect">
            <a:avLst/>
          </a:prstGeom>
        </p:spPr>
      </p:pic>
      <p:pic>
        <p:nvPicPr>
          <p:cNvPr id="5124" name="图片 6" descr="logo横版 png"/>
          <p:cNvPicPr>
            <a:picLocks noChangeAspect="1"/>
          </p:cNvPicPr>
          <p:nvPr userDrawn="1"/>
        </p:nvPicPr>
        <p:blipFill>
          <a:blip r:embed="rId3"/>
          <a:stretch>
            <a:fillRect/>
          </a:stretch>
        </p:blipFill>
        <p:spPr>
          <a:xfrm>
            <a:off x="16514445" y="690245"/>
            <a:ext cx="1207135" cy="1276985"/>
          </a:xfrm>
          <a:prstGeom prst="rect">
            <a:avLst/>
          </a:prstGeom>
          <a:noFill/>
          <a:ln w="9525">
            <a:noFill/>
          </a:ln>
        </p:spPr>
      </p:pic>
    </p:spTree>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342900"/>
            <a:ext cx="17449800" cy="7042954"/>
          </a:xfrm>
          <a:prstGeom prst="rect">
            <a:avLst/>
          </a:prstGeom>
          <a:noFill/>
        </p:spPr>
        <p:txBody>
          <a:bodyPr wrap="square">
            <a:spAutoFit/>
          </a:bodyPr>
          <a:lstStyle/>
          <a:p>
            <a:pPr>
              <a:lnSpc>
                <a:spcPts val="3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1</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Nearly 100 bookworms walked through the U.S. National Arboretum on Aug. 24, among the sounds of dogs barking, feet marching and police sirens ringing out from a distance. Many walkers didn't care about those sounds.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i="1" u="sng" kern="100" dirty="0">
                <a:effectLst/>
                <a:latin typeface="Times New Roman" panose="02020603050405020304" pitchFamily="18" charset="0"/>
                <a:ea typeface="等线" panose="02010600030101010101" pitchFamily="2" charset="-122"/>
                <a:cs typeface="Times New Roman" panose="02020603050405020304" pitchFamily="18" charset="0"/>
              </a:rPr>
              <a:t>36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This was the monthly meeting for Book It Around D.C., a new club that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combines audiobooks and walking</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ts val="3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2</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Since starting in March, Book It Around D.C</a:t>
            </a:r>
            <a:r>
              <a:rPr lang="en-US" altLang="zh-CN" sz="2800" b="1"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has grown, bringing together audiobook listeners who said they felt happier or safer in a group. They also said it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not only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was a pleasure in reading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but also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brought them a sense of belonging — even if they didn't talk to each other.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i="1" u="sng" kern="100" dirty="0">
                <a:effectLst/>
                <a:latin typeface="Times New Roman" panose="02020603050405020304" pitchFamily="18" charset="0"/>
                <a:ea typeface="等线" panose="02010600030101010101" pitchFamily="2" charset="-122"/>
                <a:cs typeface="Times New Roman" panose="02020603050405020304" pitchFamily="18" charset="0"/>
              </a:rPr>
              <a:t>37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said Bailey, who listened to </a:t>
            </a:r>
            <a:r>
              <a:rPr lang="en-US" altLang="zh-CN" sz="2800" i="1" kern="100" dirty="0">
                <a:effectLst/>
                <a:latin typeface="Times New Roman" panose="02020603050405020304" pitchFamily="18" charset="0"/>
                <a:ea typeface="等线" panose="02010600030101010101" pitchFamily="2" charset="-122"/>
                <a:cs typeface="Times New Roman" panose="02020603050405020304" pitchFamily="18" charset="0"/>
              </a:rPr>
              <a:t>The Book Club for Troublesome Women</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by Marie Bostwick.</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ts val="3000"/>
              </a:lnSpc>
              <a:spcAft>
                <a:spcPts val="800"/>
              </a:spcAft>
              <a:buNone/>
            </a:pPr>
            <a:r>
              <a:rPr lang="en-US" altLang="zh-CN" sz="2800" b="1" i="1"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3</a:t>
            </a:r>
            <a:r>
              <a:rPr lang="en-US" altLang="zh-CN" sz="2800" b="1" i="1"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i="1" u="sng" kern="100" dirty="0">
                <a:effectLst/>
                <a:latin typeface="Times New Roman" panose="02020603050405020304" pitchFamily="18" charset="0"/>
                <a:ea typeface="等线" panose="02010600030101010101" pitchFamily="2" charset="-122"/>
                <a:cs typeface="Times New Roman" panose="02020603050405020304" pitchFamily="18" charset="0"/>
              </a:rPr>
              <a:t>     38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This is especially true because a recent study showed that fewer Americans than before read for pleasure. </a:t>
            </a:r>
            <a:r>
              <a:rPr lang="en-US" altLang="zh-CN" sz="2800" kern="100" dirty="0">
                <a:effectLst/>
                <a:highlight>
                  <a:srgbClr val="00FFFF"/>
                </a:highlight>
                <a:latin typeface="Times New Roman" panose="02020603050405020304" pitchFamily="18" charset="0"/>
                <a:ea typeface="等线" panose="02010600030101010101" pitchFamily="2" charset="-122"/>
                <a:cs typeface="Times New Roman" panose="02020603050405020304" pitchFamily="18" charset="0"/>
              </a:rPr>
              <a:t>In addition to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audiobook clubs, silent book clubs, where people gather to read silently, have grown in popularity across the country.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Many readers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have found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communities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on social media, where some of Book It Around D.C.'s members discovered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the group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through Instagram.</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ts val="3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4</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On the morning of Aug. 24, Kit Ballenger, a librarian who lives in Montgomery County,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set up a foldable table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in a parking lot in the southern part of the National Arboretum.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i="1" u="sng" kern="100" dirty="0">
                <a:effectLst/>
                <a:latin typeface="Times New Roman" panose="02020603050405020304" pitchFamily="18" charset="0"/>
                <a:ea typeface="等线" panose="02010600030101010101" pitchFamily="2" charset="-122"/>
                <a:cs typeface="Times New Roman" panose="02020603050405020304" pitchFamily="18" charset="0"/>
              </a:rPr>
              <a:t>39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They</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each wrote their first name and current audiobook on a white sticker they stuck to the front of their shirts.</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ts val="3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effectLst/>
                <a:highlight>
                  <a:srgbClr val="FFFF00"/>
                </a:highlight>
                <a:latin typeface="Times New Roman" panose="02020603050405020304" pitchFamily="18" charset="0"/>
                <a:ea typeface="等线" panose="02010600030101010101" pitchFamily="2" charset="-122"/>
                <a:cs typeface="Times New Roman" panose="02020603050405020304" pitchFamily="18" charset="0"/>
              </a:rPr>
              <a:t>5</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The group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began walking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a few minutes later — some quickly; others slowly — while many walkers opened audiobook apps on their phones.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Some walkers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used the roughly 90-minute outing to make friends, chatting about their jobs, their favorite books and their go-to grocery stores.  </a:t>
            </a:r>
            <a:r>
              <a:rPr lang="en-US" altLang="zh-CN" sz="2800" u="sng"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b="1" i="1" u="sng" kern="100" dirty="0">
                <a:effectLst/>
                <a:latin typeface="Times New Roman" panose="02020603050405020304" pitchFamily="18" charset="0"/>
                <a:ea typeface="等线" panose="02010600030101010101" pitchFamily="2" charset="-122"/>
                <a:cs typeface="Times New Roman" panose="02020603050405020304" pitchFamily="18" charset="0"/>
              </a:rPr>
              <a:t>40     </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After </a:t>
            </a:r>
            <a:r>
              <a:rPr lang="en-US" altLang="zh-CN" sz="2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a quiet walk</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the lawn filled with chatter.</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5" name="文本框 4"/>
          <p:cNvSpPr txBox="1"/>
          <p:nvPr/>
        </p:nvSpPr>
        <p:spPr>
          <a:xfrm>
            <a:off x="762000" y="7292757"/>
            <a:ext cx="13411200" cy="3108543"/>
          </a:xfrm>
          <a:prstGeom prst="rect">
            <a:avLst/>
          </a:prstGeom>
          <a:solidFill>
            <a:schemeClr val="accent3">
              <a:lumMod val="20000"/>
              <a:lumOff val="80000"/>
            </a:schemeClr>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A. Books are just like our </a:t>
            </a:r>
            <a:r>
              <a:rPr lang="en-US" altLang="zh-CN" sz="2800" dirty="0">
                <a:solidFill>
                  <a:srgbClr val="FF0000"/>
                </a:solidFill>
                <a:latin typeface="Times New Roman" panose="02020603050405020304" pitchFamily="18" charset="0"/>
                <a:cs typeface="Times New Roman" panose="02020603050405020304" pitchFamily="18" charset="0"/>
              </a:rPr>
              <a:t>close friends</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a:t>
            </a:r>
            <a:r>
              <a:rPr lang="en-US" altLang="zh-CN" sz="2800" dirty="0">
                <a:highlight>
                  <a:srgbClr val="FFFF00"/>
                </a:highlight>
                <a:latin typeface="Times New Roman" panose="02020603050405020304" pitchFamily="18" charset="0"/>
                <a:cs typeface="Times New Roman" panose="02020603050405020304" pitchFamily="18" charset="0"/>
              </a:rPr>
              <a:t>They </a:t>
            </a:r>
            <a:r>
              <a:rPr lang="en-US" altLang="zh-CN" sz="2800" dirty="0">
                <a:latin typeface="Times New Roman" panose="02020603050405020304" pitchFamily="18" charset="0"/>
                <a:cs typeface="Times New Roman" panose="02020603050405020304" pitchFamily="18" charset="0"/>
              </a:rPr>
              <a:t>were trying to </a:t>
            </a:r>
            <a:r>
              <a:rPr lang="en-US" altLang="zh-CN" sz="2800" dirty="0">
                <a:solidFill>
                  <a:srgbClr val="FF0000"/>
                </a:solidFill>
                <a:latin typeface="Times New Roman" panose="02020603050405020304" pitchFamily="18" charset="0"/>
                <a:cs typeface="Times New Roman" panose="02020603050405020304" pitchFamily="18" charset="0"/>
              </a:rPr>
              <a:t>focus on exercise itself</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Bookworms say </a:t>
            </a:r>
            <a:r>
              <a:rPr lang="en-US" altLang="zh-CN" sz="2800" dirty="0">
                <a:highlight>
                  <a:srgbClr val="FFFF00"/>
                </a:highlight>
                <a:latin typeface="Times New Roman" panose="02020603050405020304" pitchFamily="18" charset="0"/>
                <a:cs typeface="Times New Roman" panose="02020603050405020304" pitchFamily="18" charset="0"/>
              </a:rPr>
              <a:t>they</a:t>
            </a:r>
            <a:r>
              <a:rPr lang="en-US" altLang="zh-CN" sz="2800" dirty="0">
                <a:latin typeface="Times New Roman" panose="02020603050405020304" pitchFamily="18" charset="0"/>
                <a:cs typeface="Times New Roman" panose="02020603050405020304" pitchFamily="18" charset="0"/>
              </a:rPr>
              <a:t> are seeking </a:t>
            </a:r>
            <a:r>
              <a:rPr lang="en-US" altLang="zh-CN" sz="2800" dirty="0">
                <a:solidFill>
                  <a:srgbClr val="FF0000"/>
                </a:solidFill>
                <a:latin typeface="Times New Roman" panose="02020603050405020304" pitchFamily="18" charset="0"/>
                <a:cs typeface="Times New Roman" panose="02020603050405020304" pitchFamily="18" charset="0"/>
              </a:rPr>
              <a:t>like-minded people</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D. </a:t>
            </a:r>
            <a:r>
              <a:rPr lang="en-US" altLang="zh-CN" sz="2800" dirty="0">
                <a:highlight>
                  <a:srgbClr val="FFFF00"/>
                </a:highlight>
                <a:latin typeface="Times New Roman" panose="02020603050405020304" pitchFamily="18" charset="0"/>
                <a:cs typeface="Times New Roman" panose="02020603050405020304" pitchFamily="18" charset="0"/>
              </a:rPr>
              <a:t>People of all ages </a:t>
            </a:r>
            <a:r>
              <a:rPr lang="en-US" altLang="zh-CN" sz="2800" dirty="0">
                <a:latin typeface="Times New Roman" panose="02020603050405020304" pitchFamily="18" charset="0"/>
                <a:cs typeface="Times New Roman" panose="02020603050405020304" pitchFamily="18" charset="0"/>
              </a:rPr>
              <a:t>carried headphones as </a:t>
            </a:r>
            <a:r>
              <a:rPr lang="en-US" altLang="zh-CN" sz="2800" dirty="0">
                <a:highlight>
                  <a:srgbClr val="FFFF00"/>
                </a:highlight>
                <a:latin typeface="Times New Roman" panose="02020603050405020304" pitchFamily="18" charset="0"/>
                <a:cs typeface="Times New Roman" panose="02020603050405020304" pitchFamily="18" charset="0"/>
              </a:rPr>
              <a:t>they</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approached the tabl</a:t>
            </a:r>
            <a:r>
              <a:rPr lang="en-US" altLang="zh-CN" sz="2800" dirty="0">
                <a:latin typeface="Times New Roman" panose="02020603050405020304" pitchFamily="18" charset="0"/>
                <a:cs typeface="Times New Roman" panose="02020603050405020304" pitchFamily="18" charset="0"/>
              </a:rPr>
              <a:t>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E. </a:t>
            </a:r>
            <a:r>
              <a:rPr lang="en-US" altLang="zh-CN" sz="2800" dirty="0">
                <a:highlight>
                  <a:srgbClr val="FFFF00"/>
                </a:highlight>
                <a:latin typeface="Times New Roman" panose="02020603050405020304" pitchFamily="18" charset="0"/>
                <a:cs typeface="Times New Roman" panose="02020603050405020304" pitchFamily="18" charset="0"/>
              </a:rPr>
              <a:t>This</a:t>
            </a:r>
            <a:r>
              <a:rPr lang="en-US" altLang="zh-CN" sz="2800" dirty="0">
                <a:latin typeface="Times New Roman" panose="02020603050405020304" pitchFamily="18" charset="0"/>
                <a:cs typeface="Times New Roman" panose="02020603050405020304" pitchFamily="18" charset="0"/>
              </a:rPr>
              <a:t> feels like something </a:t>
            </a:r>
            <a:r>
              <a:rPr lang="en-US" altLang="zh-CN" sz="2800" dirty="0">
                <a:solidFill>
                  <a:srgbClr val="FF0000"/>
                </a:solidFill>
                <a:latin typeface="Times New Roman" panose="02020603050405020304" pitchFamily="18" charset="0"/>
                <a:cs typeface="Times New Roman" panose="02020603050405020304" pitchFamily="18" charset="0"/>
              </a:rPr>
              <a:t>that is beautifully both inward and outward.</a:t>
            </a:r>
            <a:endParaRPr lang="en-US" altLang="zh-CN" sz="2800" dirty="0">
              <a:solidFill>
                <a:srgbClr val="FF0000"/>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F. </a:t>
            </a:r>
            <a:r>
              <a:rPr lang="en-US" altLang="zh-CN" sz="2800" dirty="0">
                <a:highlight>
                  <a:srgbClr val="FFFF00"/>
                </a:highlight>
                <a:latin typeface="Times New Roman" panose="02020603050405020304" pitchFamily="18" charset="0"/>
                <a:cs typeface="Times New Roman" panose="02020603050405020304" pitchFamily="18" charset="0"/>
              </a:rPr>
              <a:t>The walkers </a:t>
            </a:r>
            <a:r>
              <a:rPr lang="en-US" altLang="zh-CN" sz="2800" dirty="0">
                <a:latin typeface="Times New Roman" panose="02020603050405020304" pitchFamily="18" charset="0"/>
                <a:cs typeface="Times New Roman" panose="02020603050405020304" pitchFamily="18" charset="0"/>
              </a:rPr>
              <a:t>passed trees, paths and gardens, </a:t>
            </a:r>
            <a:r>
              <a:rPr lang="en-US" altLang="zh-CN" sz="2800" dirty="0">
                <a:highlight>
                  <a:srgbClr val="FFFF00"/>
                </a:highlight>
                <a:latin typeface="Times New Roman" panose="02020603050405020304" pitchFamily="18" charset="0"/>
                <a:cs typeface="Times New Roman" panose="02020603050405020304" pitchFamily="18" charset="0"/>
              </a:rPr>
              <a:t>many</a:t>
            </a:r>
            <a:r>
              <a:rPr lang="en-US" altLang="zh-CN" sz="2800" dirty="0">
                <a:latin typeface="Times New Roman" panose="02020603050405020304" pitchFamily="18" charset="0"/>
                <a:cs typeface="Times New Roman" panose="02020603050405020304" pitchFamily="18" charset="0"/>
              </a:rPr>
              <a:t> stopping to take pictures.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G. </a:t>
            </a:r>
            <a:r>
              <a:rPr lang="en-US" altLang="zh-CN" sz="2800" dirty="0">
                <a:highlight>
                  <a:srgbClr val="00FFFF"/>
                </a:highlight>
                <a:latin typeface="Times New Roman" panose="02020603050405020304" pitchFamily="18" charset="0"/>
                <a:cs typeface="Times New Roman" panose="02020603050405020304" pitchFamily="18" charset="0"/>
              </a:rPr>
              <a:t>Instead</a:t>
            </a:r>
            <a:r>
              <a:rPr lang="en-US" altLang="zh-CN" sz="2800" dirty="0">
                <a:latin typeface="Times New Roman" panose="02020603050405020304" pitchFamily="18" charset="0"/>
                <a:cs typeface="Times New Roman" panose="02020603050405020304" pitchFamily="18" charset="0"/>
              </a:rPr>
              <a:t>, they were listening to narrators </a:t>
            </a:r>
            <a:r>
              <a:rPr lang="en-US" altLang="zh-CN" sz="2800" dirty="0">
                <a:solidFill>
                  <a:srgbClr val="FF0000"/>
                </a:solidFill>
                <a:latin typeface="Times New Roman" panose="02020603050405020304" pitchFamily="18" charset="0"/>
                <a:cs typeface="Times New Roman" panose="02020603050405020304" pitchFamily="18" charset="0"/>
              </a:rPr>
              <a:t>read audiobooks on their headphones</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752600" y="342900"/>
            <a:ext cx="13275128" cy="843180"/>
          </a:xfrm>
          <a:prstGeom prst="rect">
            <a:avLst/>
          </a:prstGeom>
          <a:solidFill>
            <a:schemeClr val="accent6">
              <a:lumMod val="40000"/>
              <a:lumOff val="60000"/>
            </a:schemeClr>
          </a:solidFill>
        </p:spPr>
        <p:txBody>
          <a:bodyPr wrap="square">
            <a:spAutoFit/>
          </a:bodyPr>
          <a:lstStyle/>
          <a:p>
            <a:pPr lvl="0" algn="just" fontAlgn="base">
              <a:lnSpc>
                <a:spcPts val="2900"/>
              </a:lnSpc>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36.</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承接上文</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didn’t care</a:t>
            </a:r>
            <a:r>
              <a:rPr lang="zh-CN" altLang="en-US" sz="3000" dirty="0">
                <a:solidFill>
                  <a:srgbClr val="000000"/>
                </a:solidFill>
                <a:latin typeface="Times New Roman" panose="02020603050405020304" pitchFamily="18" charset="0"/>
                <a:ea typeface="TimesNewRoman"/>
                <a:cs typeface="Times New Roman" panose="02020603050405020304" pitchFamily="18" charset="0"/>
              </a:rPr>
              <a:t>，呼应下文</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G </a:t>
            </a:r>
            <a:r>
              <a:rPr lang="en-US" altLang="zh-CN" sz="3000" dirty="0">
                <a:solidFill>
                  <a:srgbClr val="000000"/>
                </a:solidFill>
                <a:highlight>
                  <a:srgbClr val="00FFFF"/>
                </a:highlight>
                <a:latin typeface="Times New Roman" panose="02020603050405020304" pitchFamily="18" charset="0"/>
                <a:ea typeface="TimesNewRoman"/>
                <a:cs typeface="Times New Roman" panose="02020603050405020304" pitchFamily="18" charset="0"/>
              </a:rPr>
              <a:t>Instead</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 they were listening to narrators </a:t>
            </a:r>
            <a:r>
              <a:rPr lang="en-US" altLang="zh-CN" sz="3000" dirty="0">
                <a:solidFill>
                  <a:srgbClr val="FF0000"/>
                </a:solidFill>
                <a:latin typeface="Times New Roman" panose="02020603050405020304" pitchFamily="18" charset="0"/>
                <a:ea typeface="TimesNewRoman"/>
                <a:cs typeface="Times New Roman" panose="02020603050405020304" pitchFamily="18" charset="0"/>
              </a:rPr>
              <a:t>read audiobooks on their headphones</a:t>
            </a:r>
            <a:endParaRPr kumimoji="0" lang="zh-CN" altLang="zh-CN" sz="3000" b="0" i="0" u="none" strike="noStrike" kern="1200" cap="none" spc="0" normalizeH="0" baseline="0" noProof="0" dirty="0">
              <a:ln>
                <a:noFill/>
              </a:ln>
              <a:solidFill>
                <a:srgbClr val="FF0000"/>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7" name="文本框 6"/>
          <p:cNvSpPr txBox="1"/>
          <p:nvPr/>
        </p:nvSpPr>
        <p:spPr>
          <a:xfrm>
            <a:off x="4468586" y="1477714"/>
            <a:ext cx="13275128" cy="836126"/>
          </a:xfrm>
          <a:prstGeom prst="rect">
            <a:avLst/>
          </a:prstGeom>
          <a:solidFill>
            <a:schemeClr val="accent6">
              <a:lumMod val="40000"/>
              <a:lumOff val="60000"/>
            </a:schemeClr>
          </a:solidFill>
        </p:spPr>
        <p:txBody>
          <a:bodyPr wrap="square">
            <a:spAutoFit/>
          </a:bodyPr>
          <a:lstStyle/>
          <a:p>
            <a:pPr lvl="0" algn="just" fontAlgn="base">
              <a:lnSpc>
                <a:spcPts val="2900"/>
              </a:lnSpc>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37.</a:t>
            </a:r>
            <a:r>
              <a:rPr lang="zh-CN" altLang="en-US" sz="3000" dirty="0">
                <a:solidFill>
                  <a:srgbClr val="000000"/>
                </a:solidFill>
                <a:latin typeface="Times New Roman" panose="02020603050405020304" pitchFamily="18" charset="0"/>
                <a:ea typeface="TimesNewRoman"/>
                <a:cs typeface="Times New Roman" panose="02020603050405020304" pitchFamily="18" charset="0"/>
              </a:rPr>
              <a:t>主题一致</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，逻辑连贯。（</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not only a pleasure but also a sense of belonging</a:t>
            </a:r>
            <a:r>
              <a:rPr lang="zh-CN" altLang="en-US" sz="3000" dirty="0">
                <a:solidFill>
                  <a:srgbClr val="000000"/>
                </a:solidFill>
                <a:latin typeface="Times New Roman" panose="02020603050405020304" pitchFamily="18" charset="0"/>
                <a:ea typeface="TimesNewRoman"/>
                <a:cs typeface="Times New Roman" panose="02020603050405020304" pitchFamily="18" charset="0"/>
              </a:rPr>
              <a:t>）</a:t>
            </a:r>
            <a:endPar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endParaRPr>
          </a:p>
          <a:p>
            <a:pPr lvl="0" algn="just" fontAlgn="base">
              <a:lnSpc>
                <a:spcPts val="2900"/>
              </a:lnSpc>
              <a:defRPr/>
            </a:pPr>
            <a:r>
              <a:rPr lang="en-US" altLang="zh-CN" sz="3000" dirty="0">
                <a:solidFill>
                  <a:srgbClr val="000000"/>
                </a:solidFill>
                <a:latin typeface="Times New Roman" panose="02020603050405020304" pitchFamily="18" charset="0"/>
                <a:ea typeface="TimesNewRoman"/>
                <a:cs typeface="Times New Roman" panose="02020603050405020304" pitchFamily="18" charset="0"/>
              </a:rPr>
              <a:t>E.</a:t>
            </a:r>
            <a:r>
              <a:rPr lang="en-US" altLang="zh-CN" sz="3000" dirty="0">
                <a:solidFill>
                  <a:srgbClr val="000000"/>
                </a:solidFill>
                <a:highlight>
                  <a:srgbClr val="00FFFF"/>
                </a:highlight>
                <a:latin typeface="Times New Roman" panose="02020603050405020304" pitchFamily="18" charset="0"/>
                <a:ea typeface="TimesNewRoman"/>
                <a:cs typeface="Times New Roman" panose="02020603050405020304" pitchFamily="18" charset="0"/>
              </a:rPr>
              <a:t> This </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feels like something that is </a:t>
            </a:r>
            <a:r>
              <a:rPr lang="en-US" altLang="zh-CN" sz="3000" dirty="0">
                <a:solidFill>
                  <a:srgbClr val="FF0000"/>
                </a:solidFill>
                <a:latin typeface="Times New Roman" panose="02020603050405020304" pitchFamily="18" charset="0"/>
                <a:ea typeface="TimesNewRoman"/>
                <a:cs typeface="Times New Roman" panose="02020603050405020304" pitchFamily="18" charset="0"/>
              </a:rPr>
              <a:t>beautifully both inward and outward</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a:t>
            </a:r>
            <a:endParaRPr lang="en-US" altLang="zh-CN" sz="3000" dirty="0">
              <a:solidFill>
                <a:srgbClr val="000000"/>
              </a:solidFill>
              <a:latin typeface="Times New Roman" panose="02020603050405020304" pitchFamily="18" charset="0"/>
              <a:ea typeface="TimesNewRoman"/>
              <a:cs typeface="Times New Roman" panose="02020603050405020304" pitchFamily="18" charset="0"/>
            </a:endParaRPr>
          </a:p>
        </p:txBody>
      </p:sp>
      <p:sp>
        <p:nvSpPr>
          <p:cNvPr id="8" name="文本框 7"/>
          <p:cNvSpPr txBox="1"/>
          <p:nvPr/>
        </p:nvSpPr>
        <p:spPr>
          <a:xfrm>
            <a:off x="3322864" y="3775188"/>
            <a:ext cx="14420850" cy="464230"/>
          </a:xfrm>
          <a:prstGeom prst="rect">
            <a:avLst/>
          </a:prstGeom>
          <a:solidFill>
            <a:schemeClr val="accent6">
              <a:lumMod val="40000"/>
              <a:lumOff val="60000"/>
            </a:schemeClr>
          </a:solidFill>
        </p:spPr>
        <p:txBody>
          <a:bodyPr wrap="square">
            <a:spAutoFit/>
          </a:bodyPr>
          <a:lstStyle/>
          <a:p>
            <a:pPr lvl="0" algn="just" fontAlgn="base">
              <a:lnSpc>
                <a:spcPts val="2900"/>
              </a:lnSpc>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38.</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段落结构，段落主旨。</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C. Bookworms say they are </a:t>
            </a:r>
            <a:r>
              <a:rPr lang="en-US" altLang="zh-CN" sz="3000" dirty="0">
                <a:solidFill>
                  <a:srgbClr val="FF0000"/>
                </a:solidFill>
                <a:latin typeface="Times New Roman" panose="02020603050405020304" pitchFamily="18" charset="0"/>
                <a:ea typeface="TimesNewRoman"/>
                <a:cs typeface="Times New Roman" panose="02020603050405020304" pitchFamily="18" charset="0"/>
              </a:rPr>
              <a:t>seeking like-minded people</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a:t>
            </a:r>
            <a:endParaRPr lang="en-US" altLang="zh-CN" sz="3000" dirty="0">
              <a:solidFill>
                <a:srgbClr val="000000"/>
              </a:solidFill>
              <a:latin typeface="Times New Roman" panose="02020603050405020304" pitchFamily="18" charset="0"/>
              <a:ea typeface="TimesNewRoman"/>
              <a:cs typeface="Times New Roman" panose="02020603050405020304" pitchFamily="18" charset="0"/>
            </a:endParaRPr>
          </a:p>
        </p:txBody>
      </p:sp>
      <p:sp>
        <p:nvSpPr>
          <p:cNvPr id="9" name="文本框 8"/>
          <p:cNvSpPr txBox="1"/>
          <p:nvPr/>
        </p:nvSpPr>
        <p:spPr>
          <a:xfrm>
            <a:off x="3322864" y="4438718"/>
            <a:ext cx="14420850" cy="464230"/>
          </a:xfrm>
          <a:prstGeom prst="rect">
            <a:avLst/>
          </a:prstGeom>
          <a:solidFill>
            <a:schemeClr val="accent6">
              <a:lumMod val="40000"/>
              <a:lumOff val="60000"/>
            </a:schemeClr>
          </a:solidFill>
        </p:spPr>
        <p:txBody>
          <a:bodyPr wrap="square">
            <a:spAutoFit/>
          </a:bodyPr>
          <a:lstStyle/>
          <a:p>
            <a:pPr lvl="0" algn="just" fontAlgn="base">
              <a:lnSpc>
                <a:spcPts val="2900"/>
              </a:lnSpc>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39.</a:t>
            </a:r>
            <a:r>
              <a:rPr lang="zh-CN" altLang="en-US" sz="3000" noProof="0" dirty="0">
                <a:solidFill>
                  <a:srgbClr val="000000"/>
                </a:solidFill>
                <a:latin typeface="Times New Roman" panose="02020603050405020304" pitchFamily="18" charset="0"/>
                <a:ea typeface="TimesNewRoman"/>
                <a:cs typeface="Times New Roman" panose="02020603050405020304" pitchFamily="18" charset="0"/>
              </a:rPr>
              <a:t>指代</a:t>
            </a:r>
            <a:r>
              <a:rPr kumimoji="0" lang="zh-CN" alt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，语义。</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D. </a:t>
            </a:r>
            <a:r>
              <a:rPr lang="en-US" altLang="zh-CN" sz="3000" dirty="0">
                <a:solidFill>
                  <a:srgbClr val="FF0000"/>
                </a:solidFill>
                <a:latin typeface="Times New Roman" panose="02020603050405020304" pitchFamily="18" charset="0"/>
                <a:ea typeface="TimesNewRoman"/>
                <a:cs typeface="Times New Roman" panose="02020603050405020304" pitchFamily="18" charset="0"/>
              </a:rPr>
              <a:t>People of all ages </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carried headphones as they </a:t>
            </a:r>
            <a:r>
              <a:rPr lang="en-US" altLang="zh-CN" sz="3000" dirty="0">
                <a:solidFill>
                  <a:srgbClr val="FF0000"/>
                </a:solidFill>
                <a:latin typeface="Times New Roman" panose="02020603050405020304" pitchFamily="18" charset="0"/>
                <a:ea typeface="TimesNewRoman"/>
                <a:cs typeface="Times New Roman" panose="02020603050405020304" pitchFamily="18" charset="0"/>
              </a:rPr>
              <a:t>approached the table</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a:t>
            </a:r>
            <a:endParaRPr lang="en-US" altLang="zh-CN" sz="3000" dirty="0">
              <a:solidFill>
                <a:srgbClr val="000000"/>
              </a:solidFill>
              <a:latin typeface="Times New Roman" panose="02020603050405020304" pitchFamily="18" charset="0"/>
              <a:ea typeface="TimesNewRoman"/>
              <a:cs typeface="Times New Roman" panose="02020603050405020304" pitchFamily="18" charset="0"/>
            </a:endParaRPr>
          </a:p>
        </p:txBody>
      </p:sp>
      <p:sp>
        <p:nvSpPr>
          <p:cNvPr id="10" name="文本框 9"/>
          <p:cNvSpPr txBox="1"/>
          <p:nvPr/>
        </p:nvSpPr>
        <p:spPr>
          <a:xfrm>
            <a:off x="4735286" y="5282703"/>
            <a:ext cx="13019314" cy="836126"/>
          </a:xfrm>
          <a:prstGeom prst="rect">
            <a:avLst/>
          </a:prstGeom>
          <a:solidFill>
            <a:schemeClr val="accent6">
              <a:lumMod val="40000"/>
              <a:lumOff val="60000"/>
            </a:schemeClr>
          </a:solidFill>
        </p:spPr>
        <p:txBody>
          <a:bodyPr wrap="square">
            <a:spAutoFit/>
          </a:bodyPr>
          <a:lstStyle/>
          <a:p>
            <a:pPr lvl="0" algn="just" fontAlgn="base">
              <a:lnSpc>
                <a:spcPts val="2900"/>
              </a:lnSpc>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40</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a:t>
            </a:r>
            <a:r>
              <a:rPr lang="zh-CN" altLang="en-US" sz="3000" dirty="0">
                <a:solidFill>
                  <a:srgbClr val="000000"/>
                </a:solidFill>
                <a:latin typeface="Times New Roman" panose="02020603050405020304" pitchFamily="18" charset="0"/>
                <a:ea typeface="TimesNewRoman"/>
                <a:cs typeface="Times New Roman" panose="02020603050405020304" pitchFamily="18" charset="0"/>
              </a:rPr>
              <a:t>段落主旨，段落结构。</a:t>
            </a:r>
            <a:r>
              <a:rPr lang="en-US" altLang="zh-CN" sz="3000" dirty="0">
                <a:solidFill>
                  <a:srgbClr val="000000"/>
                </a:solidFill>
                <a:latin typeface="Times New Roman" panose="02020603050405020304" pitchFamily="18" charset="0"/>
                <a:ea typeface="TimesNewRoman"/>
                <a:cs typeface="Times New Roman" panose="02020603050405020304" pitchFamily="18" charset="0"/>
              </a:rPr>
              <a:t>F. The walkers passed trees, paths and gardens, many stopping to take pictures.</a:t>
            </a:r>
            <a:endParaRPr lang="en-US" altLang="zh-CN" sz="3000" dirty="0">
              <a:solidFill>
                <a:srgbClr val="000000"/>
              </a:solidFill>
              <a:latin typeface="Times New Roman" panose="02020603050405020304" pitchFamily="18" charset="0"/>
              <a:ea typeface="TimesNewRoman"/>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012371" y="5143500"/>
            <a:ext cx="9954986" cy="1500411"/>
          </a:xfrm>
          <a:prstGeom prst="rect">
            <a:avLst/>
          </a:prstGeom>
          <a:ln>
            <a:solidFill>
              <a:schemeClr val="tx1"/>
            </a:solidFill>
            <a:prstDash val="lgDashDot"/>
          </a:ln>
        </p:spPr>
        <p:txBody>
          <a:bodyPr wrap="square" lIns="0" tIns="0" rIns="0" bIns="0" rtlCol="0" anchor="t">
            <a:spAutoFit/>
          </a:bodyPr>
          <a:lstStyle/>
          <a:p>
            <a:pPr marL="0" marR="0" lvl="0" indent="0" algn="l" defTabSz="914400" rtl="0" eaLnBrk="1" fontAlgn="auto" latinLnBrk="0" hangingPunct="1">
              <a:lnSpc>
                <a:spcPts val="3930"/>
              </a:lnSpc>
              <a:spcBef>
                <a:spcPts val="0"/>
              </a:spcBef>
              <a:spcAft>
                <a:spcPts val="0"/>
              </a:spcAft>
              <a:buClrTx/>
              <a:buSzTx/>
              <a:buFontTx/>
              <a:buNone/>
              <a:defRPr/>
            </a:pPr>
            <a:r>
              <a:rPr kumimoji="0" lang="en-US" altLang="ja-JP"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80 </a:t>
            </a:r>
            <a:r>
              <a:rPr kumimoji="0" lang="ja-JP" alt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岁的</a:t>
            </a:r>
            <a:r>
              <a:rPr kumimoji="0" lang="ja-JP" altLang="en-US" sz="3390" b="1" i="0" u="none" strike="noStrike" kern="1200" cap="none" spc="0" normalizeH="0" baseline="0" noProof="0" dirty="0">
                <a:ln>
                  <a:noFill/>
                </a:ln>
                <a:solidFill>
                  <a:srgbClr val="43A7EB"/>
                </a:solidFill>
                <a:effectLst/>
                <a:uLnTx/>
                <a:uFillTx/>
                <a:latin typeface="方正粗黑宋简体" panose="02000000000000000000" pitchFamily="2" charset="-122"/>
                <a:ea typeface="方正粗黑宋简体" panose="02000000000000000000" pitchFamily="2" charset="-122"/>
                <a:cs typeface="Poppins Bold"/>
                <a:sym typeface="Poppins Bold"/>
              </a:rPr>
              <a:t>詹姆斯</a:t>
            </a:r>
            <a:r>
              <a:rPr kumimoji="0" lang="ja-JP" alt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・史密斯坚持参加超马并创纪录，</a:t>
            </a:r>
            <a:r>
              <a:rPr kumimoji="0" lang="ja-JP" altLang="en-US" sz="3390"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以</a:t>
            </a:r>
            <a:r>
              <a:rPr kumimoji="0" lang="ja-JP" alt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多重动力坚守热爱，展现了年龄不是极限、坚持成就可能的精神。</a:t>
            </a:r>
            <a:endParaRPr kumimoji="0" lang="zh-CN" alt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endParaRPr>
          </a:p>
        </p:txBody>
      </p:sp>
      <p:sp>
        <p:nvSpPr>
          <p:cNvPr id="5" name="Freeform 5"/>
          <p:cNvSpPr/>
          <p:nvPr/>
        </p:nvSpPr>
        <p:spPr>
          <a:xfrm>
            <a:off x="8190514" y="952500"/>
            <a:ext cx="11839575" cy="10868025"/>
          </a:xfrm>
          <a:custGeom>
            <a:avLst/>
            <a:gdLst/>
            <a:ahLst/>
            <a:cxnLst/>
            <a:rect l="l" t="t" r="r" b="b"/>
            <a:pathLst>
              <a:path w="11839575" h="10868025">
                <a:moveTo>
                  <a:pt x="0" y="0"/>
                </a:moveTo>
                <a:lnTo>
                  <a:pt x="11839575" y="0"/>
                </a:lnTo>
                <a:lnTo>
                  <a:pt x="11839575" y="10868025"/>
                </a:lnTo>
                <a:lnTo>
                  <a:pt x="0" y="10868025"/>
                </a:lnTo>
                <a:lnTo>
                  <a:pt x="0" y="0"/>
                </a:lnTo>
                <a:close/>
              </a:path>
            </a:pathLst>
          </a:custGeom>
          <a:blipFill>
            <a:blip r:embed="rId1"/>
            <a:stretch>
              <a:fillRect/>
            </a:stretch>
          </a:blipFill>
        </p:spPr>
      </p:sp>
      <p:sp>
        <p:nvSpPr>
          <p:cNvPr id="6" name="TextBox 6"/>
          <p:cNvSpPr txBox="1"/>
          <p:nvPr/>
        </p:nvSpPr>
        <p:spPr>
          <a:xfrm>
            <a:off x="9651999" y="4977395"/>
            <a:ext cx="7943735" cy="5411738"/>
          </a:xfrm>
          <a:prstGeom prst="rect">
            <a:avLst/>
          </a:prstGeom>
        </p:spPr>
        <p:txBody>
          <a:bodyPr lIns="0" tIns="0" rIns="0" bIns="0" rtlCol="0" anchor="t">
            <a:spAutoFit/>
          </a:bodyPr>
          <a:lstStyle/>
          <a:p>
            <a:pPr marL="0" marR="0" lvl="0" indent="0" algn="r" defTabSz="914400" rtl="0" eaLnBrk="1" fontAlgn="auto" latinLnBrk="0" hangingPunct="1">
              <a:lnSpc>
                <a:spcPts val="42180"/>
              </a:lnSpc>
              <a:spcBef>
                <a:spcPts val="0"/>
              </a:spcBef>
              <a:spcAft>
                <a:spcPts val="0"/>
              </a:spcAft>
              <a:buClrTx/>
              <a:buSzTx/>
              <a:buFontTx/>
              <a:buNone/>
              <a:defRPr/>
            </a:pPr>
            <a:r>
              <a:rPr kumimoji="0" lang="en-US" sz="36365" b="1" i="0" u="none" strike="noStrike" kern="1200" cap="none" spc="1818" normalizeH="0" baseline="0" noProof="0" dirty="0">
                <a:ln>
                  <a:noFill/>
                </a:ln>
                <a:solidFill>
                  <a:srgbClr val="FFFFFF">
                    <a:alpha val="49804"/>
                  </a:srgbClr>
                </a:solidFill>
                <a:effectLst/>
                <a:uLnTx/>
                <a:uFillTx/>
                <a:latin typeface="Poppins Bold"/>
                <a:ea typeface="Poppins Bold"/>
                <a:cs typeface="Poppins Bold"/>
                <a:sym typeface="Poppins Bold"/>
              </a:rPr>
              <a:t>02</a:t>
            </a:r>
            <a:endParaRPr kumimoji="0" lang="en-US" sz="36365" b="1" i="0" u="none" strike="noStrike" kern="1200" cap="none" spc="1818" normalizeH="0" baseline="0" noProof="0" dirty="0">
              <a:ln>
                <a:noFill/>
              </a:ln>
              <a:solidFill>
                <a:srgbClr val="FFFFFF">
                  <a:alpha val="49804"/>
                </a:srgbClr>
              </a:solidFill>
              <a:effectLst/>
              <a:uLnTx/>
              <a:uFillTx/>
              <a:latin typeface="Poppins Bold"/>
              <a:ea typeface="Poppins Bold"/>
              <a:cs typeface="Poppins Bold"/>
              <a:sym typeface="Poppins Bold"/>
            </a:endParaRPr>
          </a:p>
        </p:txBody>
      </p:sp>
      <p:grpSp>
        <p:nvGrpSpPr>
          <p:cNvPr id="7" name="Group 7"/>
          <p:cNvGrpSpPr/>
          <p:nvPr/>
        </p:nvGrpSpPr>
        <p:grpSpPr>
          <a:xfrm>
            <a:off x="0" y="-560794"/>
            <a:ext cx="18288000" cy="1179919"/>
            <a:chOff x="0" y="0"/>
            <a:chExt cx="4816593" cy="310761"/>
          </a:xfrm>
        </p:grpSpPr>
        <p:sp>
          <p:nvSpPr>
            <p:cNvPr id="8" name="Freeform 8"/>
            <p:cNvSpPr/>
            <p:nvPr/>
          </p:nvSpPr>
          <p:spPr>
            <a:xfrm>
              <a:off x="0" y="0"/>
              <a:ext cx="4816592" cy="310761"/>
            </a:xfrm>
            <a:custGeom>
              <a:avLst/>
              <a:gdLst/>
              <a:ahLst/>
              <a:cxnLst/>
              <a:rect l="l" t="t" r="r" b="b"/>
              <a:pathLst>
                <a:path w="4816592" h="310761">
                  <a:moveTo>
                    <a:pt x="21590" y="0"/>
                  </a:moveTo>
                  <a:lnTo>
                    <a:pt x="4795002" y="0"/>
                  </a:lnTo>
                  <a:cubicBezTo>
                    <a:pt x="4800728" y="0"/>
                    <a:pt x="4806220" y="2275"/>
                    <a:pt x="4810269" y="6324"/>
                  </a:cubicBezTo>
                  <a:cubicBezTo>
                    <a:pt x="4814318" y="10372"/>
                    <a:pt x="4816592" y="15864"/>
                    <a:pt x="4816592" y="21590"/>
                  </a:cubicBezTo>
                  <a:lnTo>
                    <a:pt x="4816592" y="289171"/>
                  </a:lnTo>
                  <a:cubicBezTo>
                    <a:pt x="4816592" y="301094"/>
                    <a:pt x="4806926" y="310761"/>
                    <a:pt x="4795002" y="310761"/>
                  </a:cubicBezTo>
                  <a:lnTo>
                    <a:pt x="21590" y="310761"/>
                  </a:lnTo>
                  <a:cubicBezTo>
                    <a:pt x="15864" y="310761"/>
                    <a:pt x="10372" y="308486"/>
                    <a:pt x="6324" y="304437"/>
                  </a:cubicBezTo>
                  <a:cubicBezTo>
                    <a:pt x="2275" y="300388"/>
                    <a:pt x="0" y="294897"/>
                    <a:pt x="0" y="289171"/>
                  </a:cubicBezTo>
                  <a:lnTo>
                    <a:pt x="0" y="21590"/>
                  </a:lnTo>
                  <a:cubicBezTo>
                    <a:pt x="0" y="9666"/>
                    <a:pt x="9666" y="0"/>
                    <a:pt x="21590" y="0"/>
                  </a:cubicBezTo>
                  <a:close/>
                </a:path>
              </a:pathLst>
            </a:custGeom>
            <a:solidFill>
              <a:srgbClr val="43A7EB"/>
            </a:solidFill>
          </p:spPr>
        </p:sp>
        <p:sp>
          <p:nvSpPr>
            <p:cNvPr id="9" name="TextBox 9"/>
            <p:cNvSpPr txBox="1"/>
            <p:nvPr/>
          </p:nvSpPr>
          <p:spPr>
            <a:xfrm>
              <a:off x="0" y="-38100"/>
              <a:ext cx="4816593" cy="34886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1067774" y="7210239"/>
            <a:ext cx="1343133" cy="158115"/>
            <a:chOff x="0" y="0"/>
            <a:chExt cx="353747" cy="41644"/>
          </a:xfrm>
        </p:grpSpPr>
        <p:sp>
          <p:nvSpPr>
            <p:cNvPr id="11" name="Freeform 11"/>
            <p:cNvSpPr/>
            <p:nvPr/>
          </p:nvSpPr>
          <p:spPr>
            <a:xfrm>
              <a:off x="0" y="0"/>
              <a:ext cx="353747" cy="41644"/>
            </a:xfrm>
            <a:custGeom>
              <a:avLst/>
              <a:gdLst/>
              <a:ahLst/>
              <a:cxnLst/>
              <a:rect l="l" t="t" r="r" b="b"/>
              <a:pathLst>
                <a:path w="353747" h="41644">
                  <a:moveTo>
                    <a:pt x="0" y="0"/>
                  </a:moveTo>
                  <a:lnTo>
                    <a:pt x="353747" y="0"/>
                  </a:lnTo>
                  <a:lnTo>
                    <a:pt x="353747" y="41644"/>
                  </a:lnTo>
                  <a:lnTo>
                    <a:pt x="0" y="41644"/>
                  </a:lnTo>
                  <a:close/>
                </a:path>
              </a:pathLst>
            </a:custGeom>
            <a:solidFill>
              <a:srgbClr val="FFCE00"/>
            </a:solidFill>
          </p:spPr>
        </p:sp>
        <p:sp>
          <p:nvSpPr>
            <p:cNvPr id="12" name="TextBox 12"/>
            <p:cNvSpPr txBox="1"/>
            <p:nvPr/>
          </p:nvSpPr>
          <p:spPr>
            <a:xfrm>
              <a:off x="0" y="-38100"/>
              <a:ext cx="353747"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2699894" y="7210239"/>
            <a:ext cx="177602" cy="158115"/>
            <a:chOff x="0" y="0"/>
            <a:chExt cx="46776" cy="41644"/>
          </a:xfrm>
        </p:grpSpPr>
        <p:sp>
          <p:nvSpPr>
            <p:cNvPr id="14" name="Freeform 14"/>
            <p:cNvSpPr/>
            <p:nvPr/>
          </p:nvSpPr>
          <p:spPr>
            <a:xfrm>
              <a:off x="0" y="0"/>
              <a:ext cx="46776" cy="41644"/>
            </a:xfrm>
            <a:custGeom>
              <a:avLst/>
              <a:gdLst/>
              <a:ahLst/>
              <a:cxnLst/>
              <a:rect l="l" t="t" r="r" b="b"/>
              <a:pathLst>
                <a:path w="46776" h="41644">
                  <a:moveTo>
                    <a:pt x="0" y="0"/>
                  </a:moveTo>
                  <a:lnTo>
                    <a:pt x="46776" y="0"/>
                  </a:lnTo>
                  <a:lnTo>
                    <a:pt x="46776" y="41644"/>
                  </a:lnTo>
                  <a:lnTo>
                    <a:pt x="0" y="41644"/>
                  </a:lnTo>
                  <a:close/>
                </a:path>
              </a:pathLst>
            </a:custGeom>
            <a:solidFill>
              <a:srgbClr val="FFCE00"/>
            </a:solidFill>
          </p:spPr>
        </p:sp>
        <p:sp>
          <p:nvSpPr>
            <p:cNvPr id="15" name="TextBox 15"/>
            <p:cNvSpPr txBox="1"/>
            <p:nvPr/>
          </p:nvSpPr>
          <p:spPr>
            <a:xfrm>
              <a:off x="0" y="-38100"/>
              <a:ext cx="46776"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1"/>
          <p:cNvSpPr txBox="1"/>
          <p:nvPr/>
        </p:nvSpPr>
        <p:spPr>
          <a:xfrm>
            <a:off x="990600" y="3019113"/>
            <a:ext cx="11481943" cy="1958282"/>
          </a:xfrm>
          <a:prstGeom prst="rect">
            <a:avLst/>
          </a:prstGeom>
        </p:spPr>
        <p:txBody>
          <a:bodyPr lIns="0" tIns="0" rIns="0" bIns="0" rtlCol="0" anchor="t">
            <a:spAutoFit/>
          </a:bodyPr>
          <a:lstStyle/>
          <a:p>
            <a:pPr marL="0" marR="0" lvl="0" indent="0" algn="l" defTabSz="914400" rtl="0" eaLnBrk="1" fontAlgn="auto" latinLnBrk="0" hangingPunct="1">
              <a:lnSpc>
                <a:spcPts val="15270"/>
              </a:lnSpc>
              <a:spcBef>
                <a:spcPts val="0"/>
              </a:spcBef>
              <a:spcAft>
                <a:spcPts val="0"/>
              </a:spcAft>
              <a:buClrTx/>
              <a:buSzTx/>
              <a:buFontTx/>
              <a:buNone/>
              <a:defRPr/>
            </a:pPr>
            <a:r>
              <a:rPr kumimoji="0" lang="zh-CN" alt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rPr>
              <a:t>完形填空详解</a:t>
            </a:r>
            <a:endParaRPr kumimoji="0" 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52400" y="284262"/>
            <a:ext cx="11266714" cy="10002738"/>
          </a:xfrm>
          <a:prstGeom prst="rect">
            <a:avLst/>
          </a:prstGeom>
          <a:noFill/>
        </p:spPr>
        <p:txBody>
          <a:bodyPr wrap="square">
            <a:spAutoFit/>
          </a:bodyPr>
          <a:lstStyle/>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a:t>
            </a:r>
            <a:r>
              <a:rPr lang="en-US" altLang="zh-CN" sz="2800" b="0" i="0" dirty="0">
                <a:solidFill>
                  <a:srgbClr val="FF0000"/>
                </a:solidFill>
                <a:effectLst/>
                <a:latin typeface="Times New Roman" panose="02020603050405020304" pitchFamily="18" charset="0"/>
                <a:cs typeface="Times New Roman" panose="02020603050405020304" pitchFamily="18" charset="0"/>
              </a:rPr>
              <a:t>1James Smith has long </a:t>
            </a:r>
            <a:r>
              <a:rPr lang="en-US" altLang="zh-CN" sz="2800" b="0" i="0" dirty="0">
                <a:solidFill>
                  <a:srgbClr val="FF0000"/>
                </a:solidFill>
                <a:effectLst/>
                <a:highlight>
                  <a:srgbClr val="00FF00"/>
                </a:highlight>
                <a:latin typeface="Times New Roman" panose="02020603050405020304" pitchFamily="18" charset="0"/>
                <a:cs typeface="Times New Roman" panose="02020603050405020304" pitchFamily="18" charset="0"/>
              </a:rPr>
              <a:t>succeeded</a:t>
            </a:r>
            <a:r>
              <a:rPr lang="en-US" altLang="zh-CN" sz="2800" b="0" i="0" dirty="0">
                <a:solidFill>
                  <a:srgbClr val="FF0000"/>
                </a:solidFill>
                <a:effectLst/>
                <a:latin typeface="Times New Roman" panose="02020603050405020304" pitchFamily="18" charset="0"/>
                <a:cs typeface="Times New Roman" panose="02020603050405020304" pitchFamily="18" charset="0"/>
              </a:rPr>
              <a:t> in competition, even in snowball fights as a child. Now that he's 80, his___41___ edge has only </a:t>
            </a:r>
            <a:r>
              <a:rPr lang="en-US" altLang="zh-CN" sz="2800" b="0" i="0" dirty="0">
                <a:solidFill>
                  <a:srgbClr val="FF0000"/>
                </a:solidFill>
                <a:effectLst/>
                <a:highlight>
                  <a:srgbClr val="00FF00"/>
                </a:highlight>
                <a:latin typeface="Times New Roman" panose="02020603050405020304" pitchFamily="18" charset="0"/>
                <a:cs typeface="Times New Roman" panose="02020603050405020304" pitchFamily="18" charset="0"/>
              </a:rPr>
              <a:t>gotten sharper. </a:t>
            </a:r>
            <a:r>
              <a:rPr lang="en-US" altLang="zh-CN" sz="2800" b="0" i="0" dirty="0">
                <a:solidFill>
                  <a:srgbClr val="000000"/>
                </a:solidFill>
                <a:effectLst/>
                <a:latin typeface="Times New Roman" panose="02020603050405020304" pitchFamily="18" charset="0"/>
                <a:cs typeface="Times New Roman" panose="02020603050405020304" pitchFamily="18" charset="0"/>
              </a:rPr>
              <a:t>"Many have said, 'You're crazy,'" said Smith, who visits doctors every few months to check on his___42___. "But they've never told me not to___43___.</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2Smith not only runs ultramarathons—races longer than 26.2 miles that often take days to___44___—he also sets records. "I've never really thought of my___45___ as an obstacle. "I kind of have the___46___ of, if somebody else can do it, you know, why can't I?"</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3There are many___47___ behind his running. </a:t>
            </a:r>
            <a:r>
              <a:rPr lang="en-US" altLang="zh-CN" sz="2800" b="0" i="0" dirty="0">
                <a:solidFill>
                  <a:srgbClr val="FF0000"/>
                </a:solidFill>
                <a:effectLst/>
                <a:latin typeface="Times New Roman" panose="02020603050405020304" pitchFamily="18" charset="0"/>
                <a:cs typeface="Times New Roman" panose="02020603050405020304" pitchFamily="18" charset="0"/>
              </a:rPr>
              <a:t>One </a:t>
            </a:r>
            <a:r>
              <a:rPr lang="en-US" altLang="zh-CN" sz="2800" b="0" i="0" dirty="0">
                <a:solidFill>
                  <a:srgbClr val="000000"/>
                </a:solidFill>
                <a:effectLst/>
                <a:latin typeface="Times New Roman" panose="02020603050405020304" pitchFamily="18" charset="0"/>
                <a:cs typeface="Times New Roman" panose="02020603050405020304" pitchFamily="18" charset="0"/>
              </a:rPr>
              <a:t>of Smith's races came in November 2016, when he___48___ the challenge of a 100-mile race in southwest China, near the very region where his father, Mickey, fought Japanese soldiers while___49___ in the U.S. Army Air Corps during World War II. </a:t>
            </a:r>
            <a:r>
              <a:rPr lang="en-US" altLang="zh-CN" sz="2800" b="0" i="0" dirty="0">
                <a:solidFill>
                  <a:srgbClr val="FF0000"/>
                </a:solidFill>
                <a:effectLst/>
                <a:latin typeface="Times New Roman" panose="02020603050405020304" pitchFamily="18" charset="0"/>
                <a:cs typeface="Times New Roman" panose="02020603050405020304" pitchFamily="18" charset="0"/>
              </a:rPr>
              <a:t>Once</a:t>
            </a:r>
            <a:r>
              <a:rPr lang="en-US" altLang="zh-CN" sz="2800" b="0" i="0" dirty="0">
                <a:solidFill>
                  <a:srgbClr val="000000"/>
                </a:solidFill>
                <a:effectLst/>
                <a:latin typeface="Times New Roman" panose="02020603050405020304" pitchFamily="18" charset="0"/>
                <a:cs typeface="Times New Roman" panose="02020603050405020304" pitchFamily="18" charset="0"/>
              </a:rPr>
              <a:t>, after Smith finished an ultramarathon in California, a stranger___50___ him a note that said "Watching you struggle up that hill gave me the___51___ to fight my own illness. </a:t>
            </a:r>
            <a:r>
              <a:rPr lang="en-US" altLang="zh-CN" sz="2800" b="0" i="0" dirty="0">
                <a:solidFill>
                  <a:srgbClr val="FF0000"/>
                </a:solidFill>
                <a:effectLst/>
                <a:latin typeface="Times New Roman" panose="02020603050405020304" pitchFamily="18" charset="0"/>
                <a:cs typeface="Times New Roman" panose="02020603050405020304" pitchFamily="18" charset="0"/>
              </a:rPr>
              <a:t>Thank you for showing me how to persevere.</a:t>
            </a:r>
            <a:r>
              <a:rPr lang="en-US" altLang="zh-CN" sz="2800" b="0" i="0" dirty="0">
                <a:solidFill>
                  <a:srgbClr val="000000"/>
                </a:solidFill>
                <a:effectLst/>
                <a:latin typeface="Times New Roman" panose="02020603050405020304" pitchFamily="18" charset="0"/>
                <a:cs typeface="Times New Roman" panose="02020603050405020304" pitchFamily="18" charset="0"/>
              </a:rPr>
              <a:t>" For Smith, it was proof that running could___52___ life beyond the finish line.</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4After he finished Badwater Ultramarathon, one of the world's hardest footraces, Smith told his trainer Michael Johnson that it would be his___53___ ultramarathon. Smith hasn't___54___ another race—</a:t>
            </a:r>
            <a:r>
              <a:rPr lang="en-US" altLang="zh-CN" sz="2800" b="0" i="0" dirty="0">
                <a:solidFill>
                  <a:srgbClr val="FF0000"/>
                </a:solidFill>
                <a:effectLst/>
                <a:latin typeface="Times New Roman" panose="02020603050405020304" pitchFamily="18" charset="0"/>
                <a:cs typeface="Times New Roman" panose="02020603050405020304" pitchFamily="18" charset="0"/>
              </a:rPr>
              <a:t>but Johnson said he would probably find one soon. "</a:t>
            </a:r>
            <a:r>
              <a:rPr lang="en-US" altLang="zh-CN" sz="2800" b="0" i="0" dirty="0">
                <a:solidFill>
                  <a:srgbClr val="FF0000"/>
                </a:solidFill>
                <a:effectLst/>
                <a:highlight>
                  <a:srgbClr val="FFFF00"/>
                </a:highlight>
                <a:latin typeface="Times New Roman" panose="02020603050405020304" pitchFamily="18" charset="0"/>
                <a:cs typeface="Times New Roman" panose="02020603050405020304" pitchFamily="18" charset="0"/>
              </a:rPr>
              <a:t>He's showing what's___55___ not just for him, but for you too, for me, for all of us</a:t>
            </a:r>
            <a:r>
              <a:rPr lang="en-US" altLang="zh-CN" sz="2800" b="0" i="0" dirty="0">
                <a:solidFill>
                  <a:srgbClr val="FF0000"/>
                </a:solidFill>
                <a:effectLst/>
                <a:latin typeface="Times New Roman" panose="02020603050405020304" pitchFamily="18" charset="0"/>
                <a:cs typeface="Times New Roman" panose="02020603050405020304" pitchFamily="18" charset="0"/>
              </a:rPr>
              <a:t>," said Johnson.</a:t>
            </a:r>
            <a:endParaRPr lang="en-US" altLang="zh-CN"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5" name="文本框 4"/>
          <p:cNvSpPr txBox="1"/>
          <p:nvPr/>
        </p:nvSpPr>
        <p:spPr>
          <a:xfrm>
            <a:off x="11495314" y="114300"/>
            <a:ext cx="6814457" cy="10361939"/>
          </a:xfrm>
          <a:prstGeom prst="rect">
            <a:avLst/>
          </a:prstGeom>
          <a:noFill/>
        </p:spPr>
        <p:txBody>
          <a:bodyPr wrap="square">
            <a:spAutoFit/>
          </a:bodyPr>
          <a:lstStyle/>
          <a:p>
            <a:pPr algn="l">
              <a:lnSpc>
                <a:spcPts val="1500"/>
              </a:lnSpc>
              <a:spcBef>
                <a:spcPts val="600"/>
              </a:spcBef>
              <a:spcAft>
                <a:spcPts val="600"/>
              </a:spcAft>
              <a:buFont typeface="+mj-lt"/>
              <a:buAutoNum type="arabicPeriod" startAt="41"/>
            </a:pPr>
            <a:r>
              <a:rPr lang="en-US" altLang="zh-CN" sz="2800" b="0" i="0" dirty="0">
                <a:solidFill>
                  <a:srgbClr val="000000"/>
                </a:solidFill>
                <a:effectLst/>
                <a:latin typeface="Times New Roman" panose="02020603050405020304" pitchFamily="18" charset="0"/>
                <a:cs typeface="Times New Roman" panose="02020603050405020304" pitchFamily="18" charset="0"/>
              </a:rPr>
              <a:t>A. knowledgeable 	B. competitive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     C. creative 		D. influentia</a:t>
            </a:r>
            <a:r>
              <a:rPr lang="en-US" altLang="zh-CN" sz="2800" dirty="0">
                <a:solidFill>
                  <a:srgbClr val="000000"/>
                </a:solidFill>
                <a:latin typeface="Times New Roman" panose="02020603050405020304" pitchFamily="18" charset="0"/>
                <a:cs typeface="Times New Roman" panose="02020603050405020304" pitchFamily="18" charset="0"/>
              </a:rPr>
              <a:t>l</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42.A. recovery 		B. progress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health 			D. memory</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43.A. run 			B. jump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play 			D. leave</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44.A. watch 			B. complete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approach 		D. maintain</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45.</a:t>
            </a:r>
            <a:r>
              <a:rPr lang="en-US" altLang="zh-CN" sz="2800" b="0" i="0" dirty="0">
                <a:solidFill>
                  <a:srgbClr val="000000"/>
                </a:solidFill>
                <a:effectLst/>
                <a:latin typeface="Times New Roman" panose="02020603050405020304" pitchFamily="18" charset="0"/>
                <a:cs typeface="Times New Roman" panose="02020603050405020304" pitchFamily="18" charset="0"/>
              </a:rPr>
              <a:t>A. appearance 		B. gender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personality 		D. age</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46.A. expectation 		B. choice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attitude 		D. method</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47.A. accidents 		B. stories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rewards 		D. secrets</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48.A. took on 		B. thought about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put aside 		D. waited for</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49.A. studying 		B. travelling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teaching 		D. serving</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50.A. handed 		B. posted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     C. bought 		D. promised</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51.A. right 			B. strength</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 C. advice 		D. duty</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52.A. inspire 		B. create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waste 			D. risk</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53.A. upcoming 		B. </a:t>
            </a:r>
            <a:r>
              <a:rPr lang="en-US" altLang="zh-CN" sz="2800" b="0" i="0" dirty="0" err="1">
                <a:solidFill>
                  <a:srgbClr val="000000"/>
                </a:solidFill>
                <a:effectLst/>
                <a:latin typeface="Times New Roman" panose="02020603050405020304" pitchFamily="18" charset="0"/>
                <a:cs typeface="Times New Roman" panose="02020603050405020304" pitchFamily="18" charset="0"/>
              </a:rPr>
              <a:t>favourite</a:t>
            </a:r>
            <a:r>
              <a:rPr lang="en-US" altLang="zh-CN" sz="2800" b="0" i="0" dirty="0">
                <a:solidFill>
                  <a:srgbClr val="000000"/>
                </a:solidFill>
                <a:effectLst/>
                <a:latin typeface="Times New Roman" panose="02020603050405020304" pitchFamily="18" charset="0"/>
                <a:cs typeface="Times New Roman" panose="02020603050405020304" pitchFamily="18" charset="0"/>
              </a:rPr>
              <a:t>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last 			D. unforgettable</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54.A. missed 		B. finished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won 			D. scheduled</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55.A. real 			B. necessary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possible 		D. useful</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8" name="矩形 7"/>
          <p:cNvSpPr/>
          <p:nvPr/>
        </p:nvSpPr>
        <p:spPr bwMode="auto">
          <a:xfrm>
            <a:off x="2852057" y="419100"/>
            <a:ext cx="5867400" cy="3810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9" name="矩形 8"/>
          <p:cNvSpPr/>
          <p:nvPr/>
        </p:nvSpPr>
        <p:spPr bwMode="auto">
          <a:xfrm>
            <a:off x="5410200" y="876300"/>
            <a:ext cx="5867400" cy="3810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0" name="矩形 9"/>
          <p:cNvSpPr/>
          <p:nvPr/>
        </p:nvSpPr>
        <p:spPr bwMode="auto">
          <a:xfrm>
            <a:off x="15163800" y="0"/>
            <a:ext cx="2971800" cy="4191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1" name="矩形 10"/>
          <p:cNvSpPr/>
          <p:nvPr/>
        </p:nvSpPr>
        <p:spPr bwMode="auto">
          <a:xfrm>
            <a:off x="8458200" y="1257300"/>
            <a:ext cx="1447800" cy="381000"/>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2" name="矩形 11"/>
          <p:cNvSpPr/>
          <p:nvPr/>
        </p:nvSpPr>
        <p:spPr bwMode="auto">
          <a:xfrm>
            <a:off x="1828800" y="1638300"/>
            <a:ext cx="3352800" cy="381000"/>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3" name="矩形 12"/>
          <p:cNvSpPr/>
          <p:nvPr/>
        </p:nvSpPr>
        <p:spPr bwMode="auto">
          <a:xfrm>
            <a:off x="11968842" y="1066800"/>
            <a:ext cx="2933700" cy="359229"/>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4" name="矩形 13"/>
          <p:cNvSpPr/>
          <p:nvPr/>
        </p:nvSpPr>
        <p:spPr bwMode="auto">
          <a:xfrm>
            <a:off x="1828800" y="2095500"/>
            <a:ext cx="5867400" cy="3810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5" name="矩形 14"/>
          <p:cNvSpPr/>
          <p:nvPr/>
        </p:nvSpPr>
        <p:spPr bwMode="auto">
          <a:xfrm>
            <a:off x="12006942" y="1436915"/>
            <a:ext cx="2895600" cy="3048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6" name="矩形 15"/>
          <p:cNvSpPr/>
          <p:nvPr/>
        </p:nvSpPr>
        <p:spPr bwMode="auto">
          <a:xfrm>
            <a:off x="152400" y="2552700"/>
            <a:ext cx="7543800" cy="304800"/>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7" name="矩形 16"/>
          <p:cNvSpPr/>
          <p:nvPr/>
        </p:nvSpPr>
        <p:spPr bwMode="auto">
          <a:xfrm>
            <a:off x="15207343" y="2117271"/>
            <a:ext cx="2933700" cy="359229"/>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8" name="矩形 17"/>
          <p:cNvSpPr/>
          <p:nvPr/>
        </p:nvSpPr>
        <p:spPr bwMode="auto">
          <a:xfrm>
            <a:off x="3429000" y="3771900"/>
            <a:ext cx="3962400" cy="325338"/>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19" name="矩形 18"/>
          <p:cNvSpPr/>
          <p:nvPr/>
        </p:nvSpPr>
        <p:spPr bwMode="auto">
          <a:xfrm>
            <a:off x="2476500" y="2933700"/>
            <a:ext cx="2400300" cy="3810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0" name="矩形 19"/>
          <p:cNvSpPr/>
          <p:nvPr/>
        </p:nvSpPr>
        <p:spPr bwMode="auto">
          <a:xfrm>
            <a:off x="15207343" y="3086100"/>
            <a:ext cx="2971800" cy="4191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1" name="矩形 20"/>
          <p:cNvSpPr/>
          <p:nvPr/>
        </p:nvSpPr>
        <p:spPr bwMode="auto">
          <a:xfrm>
            <a:off x="174171" y="3390900"/>
            <a:ext cx="5617029" cy="325338"/>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2" name="矩形 21"/>
          <p:cNvSpPr/>
          <p:nvPr/>
        </p:nvSpPr>
        <p:spPr bwMode="auto">
          <a:xfrm>
            <a:off x="12006942" y="3793671"/>
            <a:ext cx="2933700" cy="359229"/>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3" name="矩形 22"/>
          <p:cNvSpPr/>
          <p:nvPr/>
        </p:nvSpPr>
        <p:spPr bwMode="auto">
          <a:xfrm>
            <a:off x="15188293" y="4124452"/>
            <a:ext cx="2971800" cy="4191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4" name="矩形 23"/>
          <p:cNvSpPr/>
          <p:nvPr/>
        </p:nvSpPr>
        <p:spPr bwMode="auto">
          <a:xfrm>
            <a:off x="12006942" y="4724400"/>
            <a:ext cx="2971800" cy="4191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5" name="矩形 24"/>
          <p:cNvSpPr/>
          <p:nvPr/>
        </p:nvSpPr>
        <p:spPr bwMode="auto">
          <a:xfrm>
            <a:off x="2841171" y="5093643"/>
            <a:ext cx="5617029" cy="325338"/>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6" name="矩形 25"/>
          <p:cNvSpPr/>
          <p:nvPr/>
        </p:nvSpPr>
        <p:spPr bwMode="auto">
          <a:xfrm>
            <a:off x="15196457" y="5832275"/>
            <a:ext cx="2933700" cy="359229"/>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7" name="矩形 26"/>
          <p:cNvSpPr/>
          <p:nvPr/>
        </p:nvSpPr>
        <p:spPr bwMode="auto">
          <a:xfrm>
            <a:off x="2982684" y="5871099"/>
            <a:ext cx="8333015" cy="441743"/>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8" name="矩形 27"/>
          <p:cNvSpPr/>
          <p:nvPr/>
        </p:nvSpPr>
        <p:spPr bwMode="auto">
          <a:xfrm>
            <a:off x="11987892" y="6133228"/>
            <a:ext cx="2971800" cy="4191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29" name="矩形 28"/>
          <p:cNvSpPr/>
          <p:nvPr/>
        </p:nvSpPr>
        <p:spPr bwMode="auto">
          <a:xfrm>
            <a:off x="15163800" y="6851323"/>
            <a:ext cx="2933700" cy="359229"/>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30" name="矩形 29"/>
          <p:cNvSpPr/>
          <p:nvPr/>
        </p:nvSpPr>
        <p:spPr bwMode="auto">
          <a:xfrm>
            <a:off x="3676650" y="6372713"/>
            <a:ext cx="3562350" cy="392247"/>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31" name="矩形 30"/>
          <p:cNvSpPr/>
          <p:nvPr/>
        </p:nvSpPr>
        <p:spPr bwMode="auto">
          <a:xfrm>
            <a:off x="11987892" y="7600319"/>
            <a:ext cx="2971800" cy="4191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32" name="矩形 31"/>
          <p:cNvSpPr/>
          <p:nvPr/>
        </p:nvSpPr>
        <p:spPr bwMode="auto">
          <a:xfrm>
            <a:off x="11960678" y="8586722"/>
            <a:ext cx="2933700" cy="359229"/>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33" name="矩形 32"/>
          <p:cNvSpPr/>
          <p:nvPr/>
        </p:nvSpPr>
        <p:spPr bwMode="auto">
          <a:xfrm>
            <a:off x="2677885" y="8857364"/>
            <a:ext cx="6041572" cy="553336"/>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34" name="矩形 33"/>
          <p:cNvSpPr/>
          <p:nvPr/>
        </p:nvSpPr>
        <p:spPr bwMode="auto">
          <a:xfrm>
            <a:off x="15196457" y="9217765"/>
            <a:ext cx="2971800" cy="419100"/>
          </a:xfrm>
          <a:prstGeom prst="rect">
            <a:avLst/>
          </a:prstGeom>
          <a:solidFill>
            <a:srgbClr val="FF00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
        <p:nvSpPr>
          <p:cNvPr id="35" name="矩形 34"/>
          <p:cNvSpPr/>
          <p:nvPr/>
        </p:nvSpPr>
        <p:spPr bwMode="auto">
          <a:xfrm>
            <a:off x="11987892" y="9942839"/>
            <a:ext cx="2933700" cy="359229"/>
          </a:xfrm>
          <a:prstGeom prst="rect">
            <a:avLst/>
          </a:prstGeom>
          <a:solidFill>
            <a:srgbClr val="00FF0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dirty="0">
              <a:ln>
                <a:solidFill>
                  <a:srgbClr val="92D050"/>
                </a:solidFill>
              </a:ln>
              <a:solidFill>
                <a:srgbClr val="92D05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down)">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wipe(down)">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down)">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down)">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down)">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wipe(down)">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wipe(down)">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wipe(down)">
                                      <p:cBhvr>
                                        <p:cTn id="107" dur="5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wipe(down)">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ipe(down)">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wipe(down)">
                                      <p:cBhvr>
                                        <p:cTn id="1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15" grpId="0" animBg="1"/>
      <p:bldP spid="17" grpId="0" animBg="1"/>
      <p:bldP spid="18" grpId="0" animBg="1"/>
      <p:bldP spid="19" grpId="0" animBg="1"/>
      <p:bldP spid="20"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生命永不停歇！！！”(Av394493503,P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27214" y="419100"/>
            <a:ext cx="14579468" cy="9159875"/>
          </a:xfrm>
          <a:prstGeom prst="rect">
            <a:avLst/>
          </a:prstGeom>
        </p:spPr>
      </p:pic>
      <p:sp>
        <p:nvSpPr>
          <p:cNvPr id="4" name="文本框 3"/>
          <p:cNvSpPr txBox="1"/>
          <p:nvPr/>
        </p:nvSpPr>
        <p:spPr>
          <a:xfrm>
            <a:off x="13030200" y="2367547"/>
            <a:ext cx="5257800" cy="5693866"/>
          </a:xfrm>
          <a:prstGeom prst="rect">
            <a:avLst/>
          </a:prstGeom>
          <a:solidFill>
            <a:schemeClr val="accent3">
              <a:lumMod val="20000"/>
              <a:lumOff val="80000"/>
              <a:alpha val="83000"/>
            </a:schemeClr>
          </a:solidFill>
          <a:scene3d>
            <a:camera prst="perspectiveHeroicExtremeLeftFacing"/>
            <a:lightRig rig="threePt" dir="t"/>
          </a:scene3d>
        </p:spPr>
        <p:txBody>
          <a:bodyPr wrap="square">
            <a:spAutoFit/>
          </a:bodyPr>
          <a:lstStyle/>
          <a:p>
            <a:r>
              <a:rPr lang="zh-CN" altLang="en-US" sz="2800" dirty="0">
                <a:latin typeface="方正粗黑宋简体" panose="02000000000000000000" pitchFamily="2" charset="-122"/>
                <a:ea typeface="方正粗黑宋简体" panose="02000000000000000000" pitchFamily="2" charset="-122"/>
              </a:rPr>
              <a:t>他身披灿金色的旗帜，</a:t>
            </a:r>
            <a:endParaRPr lang="en-US" altLang="zh-CN" sz="2800" dirty="0">
              <a:latin typeface="方正粗黑宋简体" panose="02000000000000000000" pitchFamily="2" charset="-122"/>
              <a:ea typeface="方正粗黑宋简体" panose="02000000000000000000" pitchFamily="2" charset="-122"/>
            </a:endParaRPr>
          </a:p>
          <a:p>
            <a:r>
              <a:rPr lang="zh-CN" altLang="en-US" sz="2800" dirty="0">
                <a:latin typeface="方正粗黑宋简体" panose="02000000000000000000" pitchFamily="2" charset="-122"/>
                <a:ea typeface="方正粗黑宋简体" panose="02000000000000000000" pitchFamily="2" charset="-122"/>
              </a:rPr>
              <a:t>宛如烈阳化作的披风。</a:t>
            </a:r>
            <a:endParaRPr lang="zh-CN" altLang="en-US" sz="2800" dirty="0">
              <a:latin typeface="方正粗黑宋简体" panose="02000000000000000000" pitchFamily="2" charset="-122"/>
              <a:ea typeface="方正粗黑宋简体" panose="02000000000000000000" pitchFamily="2" charset="-122"/>
            </a:endParaRPr>
          </a:p>
          <a:p>
            <a:r>
              <a:rPr lang="zh-CN" altLang="en-US" sz="2800" dirty="0">
                <a:latin typeface="方正粗黑宋简体" panose="02000000000000000000" pitchFamily="2" charset="-122"/>
                <a:ea typeface="方正粗黑宋简体" panose="02000000000000000000" pitchFamily="2" charset="-122"/>
              </a:rPr>
              <a:t>他须眉且白发，</a:t>
            </a:r>
            <a:endParaRPr lang="en-US" altLang="zh-CN" sz="2800" dirty="0">
              <a:latin typeface="方正粗黑宋简体" panose="02000000000000000000" pitchFamily="2" charset="-122"/>
              <a:ea typeface="方正粗黑宋简体" panose="02000000000000000000" pitchFamily="2" charset="-122"/>
            </a:endParaRPr>
          </a:p>
          <a:p>
            <a:r>
              <a:rPr lang="zh-CN" altLang="en-US" sz="2800" dirty="0">
                <a:latin typeface="方正粗黑宋简体" panose="02000000000000000000" pitchFamily="2" charset="-122"/>
                <a:ea typeface="方正粗黑宋简体" panose="02000000000000000000" pitchFamily="2" charset="-122"/>
              </a:rPr>
              <a:t>目光中的炬火比雷电还耀眼。</a:t>
            </a:r>
            <a:endParaRPr lang="zh-CN" altLang="en-US" sz="2800" dirty="0">
              <a:latin typeface="方正粗黑宋简体" panose="02000000000000000000" pitchFamily="2" charset="-122"/>
              <a:ea typeface="方正粗黑宋简体" panose="02000000000000000000" pitchFamily="2" charset="-122"/>
            </a:endParaRPr>
          </a:p>
          <a:p>
            <a:r>
              <a:rPr lang="zh-CN" altLang="en-US" sz="2800" dirty="0">
                <a:latin typeface="方正粗黑宋简体" panose="02000000000000000000" pitchFamily="2" charset="-122"/>
                <a:ea typeface="方正粗黑宋简体" panose="02000000000000000000" pitchFamily="2" charset="-122"/>
              </a:rPr>
              <a:t>这目光，</a:t>
            </a:r>
            <a:endParaRPr lang="en-US" altLang="zh-CN" sz="2800" dirty="0">
              <a:latin typeface="方正粗黑宋简体" panose="02000000000000000000" pitchFamily="2" charset="-122"/>
              <a:ea typeface="方正粗黑宋简体" panose="02000000000000000000" pitchFamily="2" charset="-122"/>
            </a:endParaRPr>
          </a:p>
          <a:p>
            <a:r>
              <a:rPr lang="zh-CN" altLang="en-US" sz="2800" dirty="0">
                <a:latin typeface="方正粗黑宋简体" panose="02000000000000000000" pitchFamily="2" charset="-122"/>
                <a:ea typeface="方正粗黑宋简体" panose="02000000000000000000" pitchFamily="2" charset="-122"/>
              </a:rPr>
              <a:t>使时间都胆怯了。</a:t>
            </a:r>
            <a:endParaRPr lang="en-US" altLang="zh-CN" sz="2800" dirty="0">
              <a:latin typeface="方正粗黑宋简体" panose="02000000000000000000" pitchFamily="2" charset="-122"/>
              <a:ea typeface="方正粗黑宋简体" panose="02000000000000000000" pitchFamily="2" charset="-122"/>
            </a:endParaRPr>
          </a:p>
          <a:p>
            <a:endParaRPr lang="en-US" altLang="zh-CN" sz="2800" dirty="0">
              <a:latin typeface="方正粗黑宋简体" panose="02000000000000000000" pitchFamily="2" charset="-122"/>
              <a:ea typeface="方正粗黑宋简体" panose="02000000000000000000" pitchFamily="2" charset="-122"/>
            </a:endParaRPr>
          </a:p>
          <a:p>
            <a:r>
              <a:rPr lang="en-US" altLang="zh-CN" sz="2800" dirty="0">
                <a:latin typeface="Times New Roman" panose="02020603050405020304" pitchFamily="18" charset="0"/>
                <a:cs typeface="Times New Roman" panose="02020603050405020304" pitchFamily="18" charset="0"/>
              </a:rPr>
              <a:t>Gold flag adorns his frame, </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like sun’s cloak in flame.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Brows and beard snow-white, eyes outshine thunder’s might.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This gaze, sharp and bright—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time shrinks back in fright.</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7"/>
          <p:cNvSpPr txBox="1"/>
          <p:nvPr/>
        </p:nvSpPr>
        <p:spPr>
          <a:xfrm>
            <a:off x="1094987" y="2706370"/>
            <a:ext cx="14482469" cy="2000548"/>
          </a:xfrm>
          <a:prstGeom prst="rect">
            <a:avLst/>
          </a:prstGeom>
          <a:ln>
            <a:solidFill>
              <a:schemeClr val="tx1"/>
            </a:solidFill>
            <a:prstDash val="lgDashDot"/>
          </a:ln>
        </p:spPr>
        <p:txBody>
          <a:bodyPr wrap="square" lIns="0" tIns="0" rIns="0" bIns="0" rtlCol="0" anchor="t">
            <a:spAutoFit/>
          </a:bodyPr>
          <a:lstStyle/>
          <a:p>
            <a:pPr marL="0" marR="0" lvl="0" indent="0" algn="l" defTabSz="914400" rtl="0" eaLnBrk="1" fontAlgn="auto" latinLnBrk="0" hangingPunct="1">
              <a:lnSpc>
                <a:spcPts val="3930"/>
              </a:lnSpc>
              <a:spcBef>
                <a:spcPts val="0"/>
              </a:spcBef>
              <a:spcAft>
                <a:spcPts val="0"/>
              </a:spcAft>
              <a:buClrTx/>
              <a:buSzTx/>
              <a:buFontTx/>
              <a:buNone/>
              <a:defRPr/>
            </a:pPr>
            <a:r>
              <a:rPr kumimoji="0" lang="zh-CN" alt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本文聚焦江苏扬州某中医医院的创新举措 </a:t>
            </a:r>
            <a:r>
              <a:rPr kumimoji="0" lang="en-US" altLang="zh-CN"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 </a:t>
            </a:r>
            <a:r>
              <a:rPr kumimoji="0" lang="zh-CN" alt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研发含中草药的特色面包。该面包系列由医院治未病中心研发，将烹饪创新与养生文化相结合，既满足了年轻人对健康食品的需求，又以美味易接受的形式传播中医食疗与 “治未病” 的理念，推出后广受消费者欢迎，往往短时间内售罄</a:t>
            </a:r>
            <a:endParaRPr kumimoji="0" 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endParaRPr>
          </a:p>
        </p:txBody>
      </p:sp>
      <p:sp>
        <p:nvSpPr>
          <p:cNvPr id="5" name="Freeform 5"/>
          <p:cNvSpPr/>
          <p:nvPr/>
        </p:nvSpPr>
        <p:spPr>
          <a:xfrm>
            <a:off x="8763000" y="1181100"/>
            <a:ext cx="11839575" cy="10868025"/>
          </a:xfrm>
          <a:custGeom>
            <a:avLst/>
            <a:gdLst/>
            <a:ahLst/>
            <a:cxnLst/>
            <a:rect l="l" t="t" r="r" b="b"/>
            <a:pathLst>
              <a:path w="11839575" h="10868025">
                <a:moveTo>
                  <a:pt x="0" y="0"/>
                </a:moveTo>
                <a:lnTo>
                  <a:pt x="11839575" y="0"/>
                </a:lnTo>
                <a:lnTo>
                  <a:pt x="11839575" y="10868025"/>
                </a:lnTo>
                <a:lnTo>
                  <a:pt x="0" y="10868025"/>
                </a:lnTo>
                <a:lnTo>
                  <a:pt x="0" y="0"/>
                </a:lnTo>
                <a:close/>
              </a:path>
            </a:pathLst>
          </a:custGeom>
          <a:blipFill>
            <a:blip r:embed="rId1"/>
            <a:stretch>
              <a:fillRect/>
            </a:stretch>
          </a:blipFill>
        </p:spPr>
      </p:sp>
      <p:sp>
        <p:nvSpPr>
          <p:cNvPr id="6" name="TextBox 6"/>
          <p:cNvSpPr txBox="1"/>
          <p:nvPr/>
        </p:nvSpPr>
        <p:spPr>
          <a:xfrm>
            <a:off x="10033077" y="5339444"/>
            <a:ext cx="7943735" cy="5411738"/>
          </a:xfrm>
          <a:prstGeom prst="rect">
            <a:avLst/>
          </a:prstGeom>
        </p:spPr>
        <p:txBody>
          <a:bodyPr lIns="0" tIns="0" rIns="0" bIns="0" rtlCol="0" anchor="t">
            <a:spAutoFit/>
          </a:bodyPr>
          <a:lstStyle/>
          <a:p>
            <a:pPr marL="0" marR="0" lvl="0" indent="0" algn="r" defTabSz="914400" rtl="0" eaLnBrk="1" fontAlgn="auto" latinLnBrk="0" hangingPunct="1">
              <a:lnSpc>
                <a:spcPts val="42180"/>
              </a:lnSpc>
              <a:spcBef>
                <a:spcPts val="0"/>
              </a:spcBef>
              <a:spcAft>
                <a:spcPts val="0"/>
              </a:spcAft>
              <a:buClrTx/>
              <a:buSzTx/>
              <a:buFontTx/>
              <a:buNone/>
              <a:defRPr/>
            </a:pPr>
            <a:r>
              <a:rPr kumimoji="0" lang="en-US" sz="36365" b="1" i="0" u="none" strike="noStrike" kern="1200" cap="none" spc="1818" normalizeH="0" baseline="0" noProof="0" dirty="0">
                <a:ln>
                  <a:noFill/>
                </a:ln>
                <a:solidFill>
                  <a:srgbClr val="FFFFFF">
                    <a:alpha val="49804"/>
                  </a:srgbClr>
                </a:solidFill>
                <a:effectLst/>
                <a:uLnTx/>
                <a:uFillTx/>
                <a:latin typeface="Poppins Bold"/>
                <a:ea typeface="Poppins Bold"/>
                <a:cs typeface="Poppins Bold"/>
                <a:sym typeface="Poppins Bold"/>
              </a:rPr>
              <a:t>03</a:t>
            </a:r>
            <a:endParaRPr kumimoji="0" lang="en-US" sz="36365" b="1" i="0" u="none" strike="noStrike" kern="1200" cap="none" spc="1818" normalizeH="0" baseline="0" noProof="0" dirty="0">
              <a:ln>
                <a:noFill/>
              </a:ln>
              <a:solidFill>
                <a:srgbClr val="FFFFFF">
                  <a:alpha val="49804"/>
                </a:srgbClr>
              </a:solidFill>
              <a:effectLst/>
              <a:uLnTx/>
              <a:uFillTx/>
              <a:latin typeface="Poppins Bold"/>
              <a:ea typeface="Poppins Bold"/>
              <a:cs typeface="Poppins Bold"/>
              <a:sym typeface="Poppins Bold"/>
            </a:endParaRPr>
          </a:p>
        </p:txBody>
      </p:sp>
      <p:grpSp>
        <p:nvGrpSpPr>
          <p:cNvPr id="7" name="Group 7"/>
          <p:cNvGrpSpPr/>
          <p:nvPr/>
        </p:nvGrpSpPr>
        <p:grpSpPr>
          <a:xfrm>
            <a:off x="0" y="-560794"/>
            <a:ext cx="18288000" cy="1179919"/>
            <a:chOff x="0" y="0"/>
            <a:chExt cx="4816593" cy="310761"/>
          </a:xfrm>
        </p:grpSpPr>
        <p:sp>
          <p:nvSpPr>
            <p:cNvPr id="8" name="Freeform 8"/>
            <p:cNvSpPr/>
            <p:nvPr/>
          </p:nvSpPr>
          <p:spPr>
            <a:xfrm>
              <a:off x="0" y="0"/>
              <a:ext cx="4816592" cy="310761"/>
            </a:xfrm>
            <a:custGeom>
              <a:avLst/>
              <a:gdLst/>
              <a:ahLst/>
              <a:cxnLst/>
              <a:rect l="l" t="t" r="r" b="b"/>
              <a:pathLst>
                <a:path w="4816592" h="310761">
                  <a:moveTo>
                    <a:pt x="21590" y="0"/>
                  </a:moveTo>
                  <a:lnTo>
                    <a:pt x="4795002" y="0"/>
                  </a:lnTo>
                  <a:cubicBezTo>
                    <a:pt x="4800728" y="0"/>
                    <a:pt x="4806220" y="2275"/>
                    <a:pt x="4810269" y="6324"/>
                  </a:cubicBezTo>
                  <a:cubicBezTo>
                    <a:pt x="4814318" y="10372"/>
                    <a:pt x="4816592" y="15864"/>
                    <a:pt x="4816592" y="21590"/>
                  </a:cubicBezTo>
                  <a:lnTo>
                    <a:pt x="4816592" y="289171"/>
                  </a:lnTo>
                  <a:cubicBezTo>
                    <a:pt x="4816592" y="301094"/>
                    <a:pt x="4806926" y="310761"/>
                    <a:pt x="4795002" y="310761"/>
                  </a:cubicBezTo>
                  <a:lnTo>
                    <a:pt x="21590" y="310761"/>
                  </a:lnTo>
                  <a:cubicBezTo>
                    <a:pt x="15864" y="310761"/>
                    <a:pt x="10372" y="308486"/>
                    <a:pt x="6324" y="304437"/>
                  </a:cubicBezTo>
                  <a:cubicBezTo>
                    <a:pt x="2275" y="300388"/>
                    <a:pt x="0" y="294897"/>
                    <a:pt x="0" y="289171"/>
                  </a:cubicBezTo>
                  <a:lnTo>
                    <a:pt x="0" y="21590"/>
                  </a:lnTo>
                  <a:cubicBezTo>
                    <a:pt x="0" y="9666"/>
                    <a:pt x="9666" y="0"/>
                    <a:pt x="21590" y="0"/>
                  </a:cubicBezTo>
                  <a:close/>
                </a:path>
              </a:pathLst>
            </a:custGeom>
            <a:solidFill>
              <a:srgbClr val="43A7EB"/>
            </a:solidFill>
          </p:spPr>
        </p:sp>
        <p:sp>
          <p:nvSpPr>
            <p:cNvPr id="9" name="TextBox 9"/>
            <p:cNvSpPr txBox="1"/>
            <p:nvPr/>
          </p:nvSpPr>
          <p:spPr>
            <a:xfrm>
              <a:off x="0" y="-38100"/>
              <a:ext cx="4816593" cy="34886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1067774" y="7210239"/>
            <a:ext cx="1343133" cy="158115"/>
            <a:chOff x="0" y="0"/>
            <a:chExt cx="353747" cy="41644"/>
          </a:xfrm>
        </p:grpSpPr>
        <p:sp>
          <p:nvSpPr>
            <p:cNvPr id="11" name="Freeform 11"/>
            <p:cNvSpPr/>
            <p:nvPr/>
          </p:nvSpPr>
          <p:spPr>
            <a:xfrm>
              <a:off x="0" y="0"/>
              <a:ext cx="353747" cy="41644"/>
            </a:xfrm>
            <a:custGeom>
              <a:avLst/>
              <a:gdLst/>
              <a:ahLst/>
              <a:cxnLst/>
              <a:rect l="l" t="t" r="r" b="b"/>
              <a:pathLst>
                <a:path w="353747" h="41644">
                  <a:moveTo>
                    <a:pt x="0" y="0"/>
                  </a:moveTo>
                  <a:lnTo>
                    <a:pt x="353747" y="0"/>
                  </a:lnTo>
                  <a:lnTo>
                    <a:pt x="353747" y="41644"/>
                  </a:lnTo>
                  <a:lnTo>
                    <a:pt x="0" y="41644"/>
                  </a:lnTo>
                  <a:close/>
                </a:path>
              </a:pathLst>
            </a:custGeom>
            <a:solidFill>
              <a:srgbClr val="FFCE00"/>
            </a:solidFill>
          </p:spPr>
        </p:sp>
        <p:sp>
          <p:nvSpPr>
            <p:cNvPr id="12" name="TextBox 12"/>
            <p:cNvSpPr txBox="1"/>
            <p:nvPr/>
          </p:nvSpPr>
          <p:spPr>
            <a:xfrm>
              <a:off x="0" y="-38100"/>
              <a:ext cx="353747"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2699894" y="7210239"/>
            <a:ext cx="177602" cy="158115"/>
            <a:chOff x="0" y="0"/>
            <a:chExt cx="46776" cy="41644"/>
          </a:xfrm>
        </p:grpSpPr>
        <p:sp>
          <p:nvSpPr>
            <p:cNvPr id="14" name="Freeform 14"/>
            <p:cNvSpPr/>
            <p:nvPr/>
          </p:nvSpPr>
          <p:spPr>
            <a:xfrm>
              <a:off x="0" y="0"/>
              <a:ext cx="46776" cy="41644"/>
            </a:xfrm>
            <a:custGeom>
              <a:avLst/>
              <a:gdLst/>
              <a:ahLst/>
              <a:cxnLst/>
              <a:rect l="l" t="t" r="r" b="b"/>
              <a:pathLst>
                <a:path w="46776" h="41644">
                  <a:moveTo>
                    <a:pt x="0" y="0"/>
                  </a:moveTo>
                  <a:lnTo>
                    <a:pt x="46776" y="0"/>
                  </a:lnTo>
                  <a:lnTo>
                    <a:pt x="46776" y="41644"/>
                  </a:lnTo>
                  <a:lnTo>
                    <a:pt x="0" y="41644"/>
                  </a:lnTo>
                  <a:close/>
                </a:path>
              </a:pathLst>
            </a:custGeom>
            <a:solidFill>
              <a:srgbClr val="FFCE00"/>
            </a:solidFill>
          </p:spPr>
        </p:sp>
        <p:sp>
          <p:nvSpPr>
            <p:cNvPr id="15" name="TextBox 15"/>
            <p:cNvSpPr txBox="1"/>
            <p:nvPr/>
          </p:nvSpPr>
          <p:spPr>
            <a:xfrm>
              <a:off x="0" y="-38100"/>
              <a:ext cx="46776"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1"/>
          <p:cNvSpPr txBox="1"/>
          <p:nvPr/>
        </p:nvSpPr>
        <p:spPr>
          <a:xfrm>
            <a:off x="838200" y="904929"/>
            <a:ext cx="11481943" cy="1958282"/>
          </a:xfrm>
          <a:prstGeom prst="rect">
            <a:avLst/>
          </a:prstGeom>
        </p:spPr>
        <p:txBody>
          <a:bodyPr lIns="0" tIns="0" rIns="0" bIns="0" rtlCol="0" anchor="t">
            <a:spAutoFit/>
          </a:bodyPr>
          <a:lstStyle/>
          <a:p>
            <a:pPr marL="0" marR="0" lvl="0" indent="0" algn="l" defTabSz="914400" rtl="0" eaLnBrk="1" fontAlgn="auto" latinLnBrk="0" hangingPunct="1">
              <a:lnSpc>
                <a:spcPts val="15270"/>
              </a:lnSpc>
              <a:spcBef>
                <a:spcPts val="0"/>
              </a:spcBef>
              <a:spcAft>
                <a:spcPts val="0"/>
              </a:spcAft>
              <a:buClrTx/>
              <a:buSzTx/>
              <a:buFontTx/>
              <a:buNone/>
              <a:defRPr/>
            </a:pPr>
            <a:r>
              <a:rPr lang="zh-CN" altLang="en-US" sz="13165" b="1" dirty="0">
                <a:solidFill>
                  <a:srgbClr val="000000"/>
                </a:solidFill>
                <a:latin typeface="思源黑体 Bold" panose="020B0800000000000000"/>
                <a:ea typeface="思源黑体 Bold" panose="020B0800000000000000"/>
                <a:cs typeface="思源黑体 Bold" panose="020B0800000000000000"/>
                <a:sym typeface="思源黑体 Bold" panose="020B0800000000000000"/>
              </a:rPr>
              <a:t>语法</a:t>
            </a:r>
            <a:r>
              <a:rPr kumimoji="0" lang="zh-CN" alt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rPr>
              <a:t>填空详解</a:t>
            </a:r>
            <a:endParaRPr kumimoji="0" 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endParaRPr>
          </a:p>
        </p:txBody>
      </p:sp>
      <p:sp>
        <p:nvSpPr>
          <p:cNvPr id="3" name="文本框 2"/>
          <p:cNvSpPr txBox="1"/>
          <p:nvPr/>
        </p:nvSpPr>
        <p:spPr>
          <a:xfrm>
            <a:off x="1065544" y="4777469"/>
            <a:ext cx="9042820" cy="5370701"/>
          </a:xfrm>
          <a:prstGeom prst="rect">
            <a:avLst/>
          </a:prstGeom>
          <a:solidFill>
            <a:srgbClr val="FFE67F"/>
          </a:solidFill>
          <a:ln>
            <a:solidFill>
              <a:schemeClr val="tx1"/>
            </a:solidFill>
          </a:ln>
          <a:effectLst>
            <a:outerShdw blurRad="50800" dist="38100" dir="5400000" algn="t" rotWithShape="0">
              <a:prstClr val="black">
                <a:alpha val="40000"/>
              </a:prstClr>
            </a:outerShdw>
          </a:effectLst>
        </p:spPr>
        <p:txBody>
          <a:bodyPr wrap="square">
            <a:spAutoFit/>
          </a:bodyPr>
          <a:lstStyle/>
          <a:p>
            <a:pPr algn="just">
              <a:spcBef>
                <a:spcPts val="600"/>
              </a:spcBef>
            </a:pPr>
            <a:r>
              <a:rPr lang="zh-CN" altLang="en-US" sz="2400" b="1" i="0" dirty="0">
                <a:solidFill>
                  <a:srgbClr val="000000"/>
                </a:solidFill>
                <a:effectLst/>
                <a:latin typeface="Times New Roman" panose="02020603050405020304" pitchFamily="18" charset="0"/>
                <a:cs typeface="Times New Roman" panose="02020603050405020304" pitchFamily="18" charset="0"/>
              </a:rPr>
              <a:t>核心动词</a:t>
            </a:r>
            <a:r>
              <a:rPr lang="zh-CN" altLang="en-US" sz="2400" b="0" i="0" dirty="0">
                <a:solidFill>
                  <a:srgbClr val="000000"/>
                </a:solidFill>
                <a:effectLst/>
                <a:latin typeface="Times New Roman" panose="02020603050405020304" pitchFamily="18" charset="0"/>
                <a:cs typeface="Times New Roman" panose="02020603050405020304" pitchFamily="18" charset="0"/>
              </a:rPr>
              <a:t>：</a:t>
            </a:r>
            <a:endParaRPr lang="en-US" altLang="zh-CN" sz="2400" b="0" i="0" dirty="0">
              <a:solidFill>
                <a:srgbClr val="000000"/>
              </a:solidFill>
              <a:effectLst/>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gain fame</a:t>
            </a:r>
            <a:r>
              <a:rPr lang="zh-CN" altLang="en-US" sz="2400" dirty="0">
                <a:solidFill>
                  <a:srgbClr val="000000"/>
                </a:solidFill>
                <a:latin typeface="Times New Roman" panose="02020603050405020304" pitchFamily="18" charset="0"/>
                <a:cs typeface="Times New Roman" panose="02020603050405020304" pitchFamily="18" charset="0"/>
              </a:rPr>
              <a:t>：收获名气</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combine...with...</a:t>
            </a:r>
            <a:r>
              <a:rPr lang="zh-CN" altLang="en-US" sz="2400" dirty="0">
                <a:solidFill>
                  <a:srgbClr val="000000"/>
                </a:solidFill>
                <a:latin typeface="Times New Roman" panose="02020603050405020304" pitchFamily="18" charset="0"/>
                <a:cs typeface="Times New Roman" panose="02020603050405020304" pitchFamily="18" charset="0"/>
              </a:rPr>
              <a:t>：将</a:t>
            </a:r>
            <a:r>
              <a:rPr lang="en-US" altLang="zh-CN" sz="2400" dirty="0">
                <a:solidFill>
                  <a:srgbClr val="000000"/>
                </a:solidFill>
                <a:latin typeface="Times New Roman" panose="02020603050405020304" pitchFamily="18" charset="0"/>
                <a:cs typeface="Times New Roman" panose="02020603050405020304" pitchFamily="18" charset="0"/>
              </a:rPr>
              <a:t>…… </a:t>
            </a:r>
            <a:r>
              <a:rPr lang="zh-CN" altLang="en-US" sz="2400" dirty="0">
                <a:solidFill>
                  <a:srgbClr val="000000"/>
                </a:solidFill>
                <a:latin typeface="Times New Roman" panose="02020603050405020304" pitchFamily="18" charset="0"/>
                <a:cs typeface="Times New Roman" panose="02020603050405020304" pitchFamily="18" charset="0"/>
              </a:rPr>
              <a:t>与</a:t>
            </a:r>
            <a:r>
              <a:rPr lang="en-US" altLang="zh-CN" sz="2400" dirty="0">
                <a:solidFill>
                  <a:srgbClr val="000000"/>
                </a:solidFill>
                <a:latin typeface="Times New Roman" panose="02020603050405020304" pitchFamily="18" charset="0"/>
                <a:cs typeface="Times New Roman" panose="02020603050405020304" pitchFamily="18" charset="0"/>
              </a:rPr>
              <a:t>…… </a:t>
            </a:r>
            <a:r>
              <a:rPr lang="zh-CN" altLang="en-US" sz="2400" dirty="0">
                <a:solidFill>
                  <a:srgbClr val="000000"/>
                </a:solidFill>
                <a:latin typeface="Times New Roman" panose="02020603050405020304" pitchFamily="18" charset="0"/>
                <a:cs typeface="Times New Roman" panose="02020603050405020304" pitchFamily="18" charset="0"/>
              </a:rPr>
              <a:t>结合</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experiment with</a:t>
            </a:r>
            <a:r>
              <a:rPr lang="zh-CN" altLang="en-US" sz="2400" dirty="0">
                <a:solidFill>
                  <a:srgbClr val="000000"/>
                </a:solidFill>
                <a:latin typeface="Times New Roman" panose="02020603050405020304" pitchFamily="18" charset="0"/>
                <a:cs typeface="Times New Roman" panose="02020603050405020304" pitchFamily="18" charset="0"/>
              </a:rPr>
              <a:t>：尝试，用</a:t>
            </a:r>
            <a:r>
              <a:rPr lang="en-US" altLang="zh-CN" sz="2400" dirty="0">
                <a:solidFill>
                  <a:srgbClr val="000000"/>
                </a:solidFill>
                <a:latin typeface="Times New Roman" panose="02020603050405020304" pitchFamily="18" charset="0"/>
                <a:cs typeface="Times New Roman" panose="02020603050405020304" pitchFamily="18" charset="0"/>
              </a:rPr>
              <a:t>…… </a:t>
            </a:r>
            <a:r>
              <a:rPr lang="zh-CN" altLang="en-US" sz="2400" dirty="0">
                <a:solidFill>
                  <a:srgbClr val="000000"/>
                </a:solidFill>
                <a:latin typeface="Times New Roman" panose="02020603050405020304" pitchFamily="18" charset="0"/>
                <a:cs typeface="Times New Roman" panose="02020603050405020304" pitchFamily="18" charset="0"/>
              </a:rPr>
              <a:t>做实验</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launch</a:t>
            </a:r>
            <a:r>
              <a:rPr lang="zh-CN" altLang="en-US" sz="2400" dirty="0">
                <a:solidFill>
                  <a:srgbClr val="000000"/>
                </a:solidFill>
                <a:latin typeface="Times New Roman" panose="02020603050405020304" pitchFamily="18" charset="0"/>
                <a:cs typeface="Times New Roman" panose="02020603050405020304" pitchFamily="18" charset="0"/>
              </a:rPr>
              <a:t>：推出（产品）</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be limited to</a:t>
            </a:r>
            <a:r>
              <a:rPr lang="zh-CN" altLang="en-US" sz="2400" dirty="0">
                <a:solidFill>
                  <a:srgbClr val="000000"/>
                </a:solidFill>
                <a:latin typeface="Times New Roman" panose="02020603050405020304" pitchFamily="18" charset="0"/>
                <a:cs typeface="Times New Roman" panose="02020603050405020304" pitchFamily="18" charset="0"/>
              </a:rPr>
              <a:t>：被限定于</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sell out</a:t>
            </a:r>
            <a:r>
              <a:rPr lang="zh-CN" altLang="en-US" sz="2400" dirty="0">
                <a:solidFill>
                  <a:srgbClr val="000000"/>
                </a:solidFill>
                <a:latin typeface="Times New Roman" panose="02020603050405020304" pitchFamily="18" charset="0"/>
                <a:cs typeface="Times New Roman" panose="02020603050405020304" pitchFamily="18" charset="0"/>
              </a:rPr>
              <a:t>：售罄</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in line with</a:t>
            </a:r>
            <a:r>
              <a:rPr lang="zh-CN" altLang="en-US" sz="2400" dirty="0">
                <a:solidFill>
                  <a:srgbClr val="000000"/>
                </a:solidFill>
                <a:latin typeface="Times New Roman" panose="02020603050405020304" pitchFamily="18" charset="0"/>
                <a:cs typeface="Times New Roman" panose="02020603050405020304" pitchFamily="18" charset="0"/>
              </a:rPr>
              <a:t>：与</a:t>
            </a:r>
            <a:r>
              <a:rPr lang="en-US" altLang="zh-CN" sz="2400" dirty="0">
                <a:solidFill>
                  <a:srgbClr val="000000"/>
                </a:solidFill>
                <a:latin typeface="Times New Roman" panose="02020603050405020304" pitchFamily="18" charset="0"/>
                <a:cs typeface="Times New Roman" panose="02020603050405020304" pitchFamily="18" charset="0"/>
              </a:rPr>
              <a:t>…… </a:t>
            </a:r>
            <a:r>
              <a:rPr lang="zh-CN" altLang="en-US" sz="2400" dirty="0">
                <a:solidFill>
                  <a:srgbClr val="000000"/>
                </a:solidFill>
                <a:latin typeface="Times New Roman" panose="02020603050405020304" pitchFamily="18" charset="0"/>
                <a:cs typeface="Times New Roman" panose="02020603050405020304" pitchFamily="18" charset="0"/>
              </a:rPr>
              <a:t>一致</a:t>
            </a:r>
            <a:endParaRPr lang="en-US" altLang="zh-CN"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zh-CN" altLang="en-US" sz="2400" b="1" dirty="0">
                <a:solidFill>
                  <a:srgbClr val="000000"/>
                </a:solidFill>
                <a:latin typeface="Times New Roman" panose="02020603050405020304" pitchFamily="18" charset="0"/>
                <a:cs typeface="Times New Roman" panose="02020603050405020304" pitchFamily="18" charset="0"/>
              </a:rPr>
              <a:t>词性转换高频词</a:t>
            </a:r>
            <a:endParaRPr lang="zh-CN" altLang="en-US" sz="2400" b="1"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access</a:t>
            </a:r>
            <a:r>
              <a:rPr lang="zh-CN" altLang="en-US" sz="2400" dirty="0">
                <a:solidFill>
                  <a:srgbClr val="000000"/>
                </a:solidFill>
                <a:latin typeface="Times New Roman" panose="02020603050405020304" pitchFamily="18" charset="0"/>
                <a:cs typeface="Times New Roman" panose="02020603050405020304" pitchFamily="18" charset="0"/>
              </a:rPr>
              <a:t>（名词）→ </a:t>
            </a:r>
            <a:r>
              <a:rPr lang="en-US" altLang="zh-CN" sz="2400" dirty="0">
                <a:solidFill>
                  <a:srgbClr val="000000"/>
                </a:solidFill>
                <a:latin typeface="Times New Roman" panose="02020603050405020304" pitchFamily="18" charset="0"/>
                <a:cs typeface="Times New Roman" panose="02020603050405020304" pitchFamily="18" charset="0"/>
              </a:rPr>
              <a:t>accessible</a:t>
            </a:r>
            <a:r>
              <a:rPr lang="zh-CN" altLang="en-US" sz="2400" dirty="0">
                <a:solidFill>
                  <a:srgbClr val="000000"/>
                </a:solidFill>
                <a:latin typeface="Times New Roman" panose="02020603050405020304" pitchFamily="18" charset="0"/>
                <a:cs typeface="Times New Roman" panose="02020603050405020304" pitchFamily="18" charset="0"/>
              </a:rPr>
              <a:t>（形容词）</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particular</a:t>
            </a:r>
            <a:r>
              <a:rPr lang="zh-CN" altLang="en-US" sz="2400" dirty="0">
                <a:solidFill>
                  <a:srgbClr val="000000"/>
                </a:solidFill>
                <a:latin typeface="Times New Roman" panose="02020603050405020304" pitchFamily="18" charset="0"/>
                <a:cs typeface="Times New Roman" panose="02020603050405020304" pitchFamily="18" charset="0"/>
              </a:rPr>
              <a:t>（形容词）→ </a:t>
            </a:r>
            <a:r>
              <a:rPr lang="en-US" altLang="zh-CN" sz="2400" dirty="0">
                <a:solidFill>
                  <a:srgbClr val="000000"/>
                </a:solidFill>
                <a:latin typeface="Times New Roman" panose="02020603050405020304" pitchFamily="18" charset="0"/>
                <a:cs typeface="Times New Roman" panose="02020603050405020304" pitchFamily="18" charset="0"/>
              </a:rPr>
              <a:t>particularly</a:t>
            </a:r>
            <a:r>
              <a:rPr lang="zh-CN" altLang="en-US" sz="2400" dirty="0">
                <a:solidFill>
                  <a:srgbClr val="000000"/>
                </a:solidFill>
                <a:latin typeface="Times New Roman" panose="02020603050405020304" pitchFamily="18" charset="0"/>
                <a:cs typeface="Times New Roman" panose="02020603050405020304" pitchFamily="18" charset="0"/>
              </a:rPr>
              <a:t>（副词）</a:t>
            </a:r>
            <a:endParaRPr lang="zh-CN" altLang="en-US" sz="2400" dirty="0">
              <a:solidFill>
                <a:srgbClr val="000000"/>
              </a:solidFill>
              <a:latin typeface="Times New Roman" panose="02020603050405020304" pitchFamily="18" charset="0"/>
              <a:cs typeface="Times New Roman" panose="02020603050405020304" pitchFamily="18" charset="0"/>
            </a:endParaRPr>
          </a:p>
          <a:p>
            <a:pPr algn="just">
              <a:spcBef>
                <a:spcPts val="600"/>
              </a:spcBef>
            </a:pPr>
            <a:r>
              <a:rPr lang="en-US" altLang="zh-CN" sz="2400" dirty="0">
                <a:solidFill>
                  <a:srgbClr val="000000"/>
                </a:solidFill>
                <a:latin typeface="Times New Roman" panose="02020603050405020304" pitchFamily="18" charset="0"/>
                <a:cs typeface="Times New Roman" panose="02020603050405020304" pitchFamily="18" charset="0"/>
              </a:rPr>
              <a:t>vary</a:t>
            </a:r>
            <a:r>
              <a:rPr lang="zh-CN" altLang="en-US" sz="2400" dirty="0">
                <a:solidFill>
                  <a:srgbClr val="000000"/>
                </a:solidFill>
                <a:latin typeface="Times New Roman" panose="02020603050405020304" pitchFamily="18" charset="0"/>
                <a:cs typeface="Times New Roman" panose="02020603050405020304" pitchFamily="18" charset="0"/>
              </a:rPr>
              <a:t>（动词）→ </a:t>
            </a:r>
            <a:r>
              <a:rPr lang="en-US" altLang="zh-CN" sz="2400" dirty="0">
                <a:solidFill>
                  <a:srgbClr val="000000"/>
                </a:solidFill>
                <a:latin typeface="Times New Roman" panose="02020603050405020304" pitchFamily="18" charset="0"/>
                <a:cs typeface="Times New Roman" panose="02020603050405020304" pitchFamily="18" charset="0"/>
              </a:rPr>
              <a:t>variety</a:t>
            </a:r>
            <a:r>
              <a:rPr lang="zh-CN" altLang="en-US" sz="2400" dirty="0">
                <a:solidFill>
                  <a:srgbClr val="000000"/>
                </a:solidFill>
                <a:latin typeface="Times New Roman" panose="02020603050405020304" pitchFamily="18" charset="0"/>
                <a:cs typeface="Times New Roman" panose="02020603050405020304" pitchFamily="18" charset="0"/>
              </a:rPr>
              <a:t>（名词）→ </a:t>
            </a:r>
            <a:r>
              <a:rPr lang="en-US" altLang="zh-CN" sz="2400" dirty="0">
                <a:solidFill>
                  <a:srgbClr val="000000"/>
                </a:solidFill>
                <a:latin typeface="Times New Roman" panose="02020603050405020304" pitchFamily="18" charset="0"/>
                <a:cs typeface="Times New Roman" panose="02020603050405020304" pitchFamily="18" charset="0"/>
              </a:rPr>
              <a:t>varieties</a:t>
            </a:r>
            <a:r>
              <a:rPr lang="zh-CN" altLang="en-US" sz="2400" dirty="0">
                <a:solidFill>
                  <a:srgbClr val="000000"/>
                </a:solidFill>
                <a:latin typeface="Times New Roman" panose="02020603050405020304" pitchFamily="18" charset="0"/>
                <a:cs typeface="Times New Roman" panose="02020603050405020304" pitchFamily="18" charset="0"/>
              </a:rPr>
              <a:t>（复数）</a:t>
            </a:r>
            <a:endParaRPr lang="zh-CN" altLang="en-US" sz="24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1514" y="142131"/>
            <a:ext cx="10831286" cy="10002738"/>
          </a:xfrm>
          <a:prstGeom prst="rect">
            <a:avLst/>
          </a:prstGeom>
          <a:noFill/>
        </p:spPr>
        <p:txBody>
          <a:bodyPr wrap="square">
            <a:spAutoFit/>
          </a:bodyPr>
          <a:lstStyle/>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a:t>
            </a:r>
            <a:r>
              <a:rPr lang="en-US" altLang="zh-CN" sz="2800" b="0" i="0" dirty="0">
                <a:solidFill>
                  <a:srgbClr val="000000"/>
                </a:solidFill>
                <a:effectLst/>
                <a:highlight>
                  <a:srgbClr val="FFFF00"/>
                </a:highlight>
                <a:latin typeface="Times New Roman" panose="02020603050405020304" pitchFamily="18" charset="0"/>
                <a:cs typeface="Times New Roman" panose="02020603050405020304" pitchFamily="18" charset="0"/>
              </a:rPr>
              <a:t>1</a:t>
            </a:r>
            <a:r>
              <a:rPr lang="en-US" altLang="zh-CN" sz="2800" b="0" i="0" dirty="0">
                <a:solidFill>
                  <a:srgbClr val="000000"/>
                </a:solidFill>
                <a:effectLst/>
                <a:latin typeface="Times New Roman" panose="02020603050405020304" pitchFamily="18" charset="0"/>
                <a:cs typeface="Times New Roman" panose="02020603050405020304" pitchFamily="18" charset="0"/>
              </a:rPr>
              <a:t>In Yangzhou, a city in Jiangsu Province, young people are rushing to a local traditional Chinese medicine (TCM) hospital, not for medical care, but for bread. </a:t>
            </a:r>
            <a:r>
              <a:rPr lang="en-US" altLang="zh-CN" sz="2800" b="0" i="0" dirty="0">
                <a:solidFill>
                  <a:srgbClr val="000000"/>
                </a:solidFill>
                <a:effectLst/>
                <a:highlight>
                  <a:srgbClr val="FFFF00"/>
                </a:highlight>
                <a:latin typeface="Times New Roman" panose="02020603050405020304" pitchFamily="18" charset="0"/>
                <a:cs typeface="Times New Roman" panose="02020603050405020304" pitchFamily="18" charset="0"/>
              </a:rPr>
              <a:t>Since</a:t>
            </a:r>
            <a:r>
              <a:rPr lang="en-US" altLang="zh-CN" sz="2800" b="0" i="0" dirty="0">
                <a:solidFill>
                  <a:srgbClr val="000000"/>
                </a:solidFill>
                <a:effectLst/>
                <a:latin typeface="Times New Roman" panose="02020603050405020304" pitchFamily="18" charset="0"/>
                <a:cs typeface="Times New Roman" panose="02020603050405020304" pitchFamily="18" charset="0"/>
              </a:rPr>
              <a:t> early April, the hospital___56___ (gain) local fame for its special series of breads containing Chinese medicinal herbs.</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a:t>
            </a:r>
            <a:r>
              <a:rPr lang="en-US" altLang="zh-CN" sz="2800" b="0" i="0" dirty="0">
                <a:solidFill>
                  <a:srgbClr val="000000"/>
                </a:solidFill>
                <a:effectLst/>
                <a:highlight>
                  <a:srgbClr val="FFFF00"/>
                </a:highlight>
                <a:latin typeface="Times New Roman" panose="02020603050405020304" pitchFamily="18" charset="0"/>
                <a:cs typeface="Times New Roman" panose="02020603050405020304" pitchFamily="18" charset="0"/>
              </a:rPr>
              <a:t>2</a:t>
            </a:r>
            <a:r>
              <a:rPr lang="en-US" altLang="zh-CN" sz="2800" b="0" i="0" dirty="0">
                <a:solidFill>
                  <a:srgbClr val="000000"/>
                </a:solidFill>
                <a:effectLst/>
                <a:latin typeface="Times New Roman" panose="02020603050405020304" pitchFamily="18" charset="0"/>
                <a:cs typeface="Times New Roman" panose="02020603050405020304" pitchFamily="18" charset="0"/>
              </a:rPr>
              <a:t>The herbal bread series, </a:t>
            </a:r>
            <a:r>
              <a:rPr lang="en-US" altLang="zh-CN" sz="2800" b="0" i="0" u="sng" dirty="0">
                <a:solidFill>
                  <a:srgbClr val="000000"/>
                </a:solidFill>
                <a:effectLst/>
                <a:latin typeface="Times New Roman" panose="02020603050405020304" pitchFamily="18" charset="0"/>
                <a:cs typeface="Times New Roman" panose="02020603050405020304" pitchFamily="18" charset="0"/>
              </a:rPr>
              <a:t>  </a:t>
            </a:r>
            <a:r>
              <a:rPr lang="en-US" altLang="zh-CN" sz="2800" i="1" u="sng" dirty="0">
                <a:solidFill>
                  <a:srgbClr val="000000"/>
                </a:solidFill>
                <a:effectLst/>
                <a:latin typeface="Times New Roman" panose="02020603050405020304" pitchFamily="18" charset="0"/>
                <a:cs typeface="Times New Roman" panose="02020603050405020304" pitchFamily="18" charset="0"/>
              </a:rPr>
              <a:t>57    </a:t>
            </a:r>
            <a:r>
              <a:rPr lang="en-US" altLang="zh-CN" sz="2800" b="0" i="0" dirty="0">
                <a:solidFill>
                  <a:srgbClr val="000000"/>
                </a:solidFill>
                <a:effectLst/>
                <a:latin typeface="Times New Roman" panose="02020603050405020304" pitchFamily="18" charset="0"/>
                <a:cs typeface="Times New Roman" panose="02020603050405020304" pitchFamily="18" charset="0"/>
              </a:rPr>
              <a:t>(develop) by the Preventive Treatment Center of the hospital, </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combines</a:t>
            </a:r>
            <a:r>
              <a:rPr lang="en-US" altLang="zh-CN" sz="2800" b="0" i="0" dirty="0">
                <a:solidFill>
                  <a:srgbClr val="000000"/>
                </a:solidFill>
                <a:effectLst/>
                <a:latin typeface="Times New Roman" panose="02020603050405020304" pitchFamily="18" charset="0"/>
                <a:cs typeface="Times New Roman" panose="02020603050405020304" pitchFamily="18" charset="0"/>
              </a:rPr>
              <a:t> culinary (</a:t>
            </a:r>
            <a:r>
              <a:rPr lang="zh-CN" altLang="en-US" sz="2800" b="0" i="0" dirty="0">
                <a:solidFill>
                  <a:srgbClr val="000000"/>
                </a:solidFill>
                <a:effectLst/>
                <a:latin typeface="Times New Roman" panose="02020603050405020304" pitchFamily="18" charset="0"/>
                <a:cs typeface="Times New Roman" panose="02020603050405020304" pitchFamily="18" charset="0"/>
              </a:rPr>
              <a:t>烹饪的</a:t>
            </a:r>
            <a:r>
              <a:rPr lang="en-US" altLang="zh-CN" sz="2800" b="0" i="0" dirty="0">
                <a:solidFill>
                  <a:srgbClr val="000000"/>
                </a:solidFill>
                <a:effectLst/>
                <a:latin typeface="Times New Roman" panose="02020603050405020304" pitchFamily="18" charset="0"/>
                <a:cs typeface="Times New Roman" panose="02020603050405020304" pitchFamily="18" charset="0"/>
              </a:rPr>
              <a:t>) innovation with wellness culture___58___ </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has attracted </a:t>
            </a:r>
            <a:r>
              <a:rPr lang="en-US" altLang="zh-CN" sz="2800" b="0" i="0" dirty="0">
                <a:solidFill>
                  <a:srgbClr val="000000"/>
                </a:solidFill>
                <a:effectLst/>
                <a:latin typeface="Times New Roman" panose="02020603050405020304" pitchFamily="18" charset="0"/>
                <a:cs typeface="Times New Roman" panose="02020603050405020304" pitchFamily="18" charset="0"/>
              </a:rPr>
              <a:t>health-conscious youth as well as food enthusiasts. "The idea </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came from </a:t>
            </a:r>
            <a:r>
              <a:rPr lang="en-US" altLang="zh-CN" sz="2800" b="0" i="0" dirty="0">
                <a:solidFill>
                  <a:srgbClr val="000000"/>
                </a:solidFill>
                <a:effectLst/>
                <a:latin typeface="Times New Roman" panose="02020603050405020304" pitchFamily="18" charset="0"/>
                <a:cs typeface="Times New Roman" panose="02020603050405020304" pitchFamily="18" charset="0"/>
              </a:rPr>
              <a:t>observing the growing demand among young people for healthier lifestyles and foods___59___</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can address </a:t>
            </a:r>
            <a:r>
              <a:rPr lang="en-US" altLang="zh-CN" sz="2800" b="0" i="0" dirty="0">
                <a:solidFill>
                  <a:srgbClr val="000000"/>
                </a:solidFill>
                <a:effectLst/>
                <a:latin typeface="Times New Roman" panose="02020603050405020304" pitchFamily="18" charset="0"/>
                <a:cs typeface="Times New Roman" panose="02020603050405020304" pitchFamily="18" charset="0"/>
              </a:rPr>
              <a:t>health problems," said Chen Wei, deputy director of the center.</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a:t>
            </a:r>
            <a:r>
              <a:rPr lang="en-US" altLang="zh-CN" sz="2800" b="0" i="0" dirty="0">
                <a:solidFill>
                  <a:srgbClr val="000000"/>
                </a:solidFill>
                <a:effectLst/>
                <a:highlight>
                  <a:srgbClr val="FFFF00"/>
                </a:highlight>
                <a:latin typeface="Times New Roman" panose="02020603050405020304" pitchFamily="18" charset="0"/>
                <a:cs typeface="Times New Roman" panose="02020603050405020304" pitchFamily="18" charset="0"/>
              </a:rPr>
              <a:t>3</a:t>
            </a:r>
            <a:r>
              <a:rPr lang="en-US" altLang="zh-CN" sz="2800" b="0" i="0" dirty="0">
                <a:solidFill>
                  <a:srgbClr val="000000"/>
                </a:solidFill>
                <a:effectLst/>
                <a:latin typeface="Times New Roman" panose="02020603050405020304" pitchFamily="18" charset="0"/>
                <a:cs typeface="Times New Roman" panose="02020603050405020304" pitchFamily="18" charset="0"/>
              </a:rPr>
              <a:t>"TCM dietary therapy is a vital part of preventive healthcare. By making ancient wisdom___60___(access) </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and</a:t>
            </a:r>
            <a:r>
              <a:rPr lang="en-US" altLang="zh-CN" sz="2800" b="0" i="0" dirty="0">
                <a:solidFill>
                  <a:srgbClr val="000000"/>
                </a:solidFill>
                <a:effectLst/>
                <a:latin typeface="Times New Roman" panose="02020603050405020304" pitchFamily="18" charset="0"/>
                <a:cs typeface="Times New Roman" panose="02020603050405020304" pitchFamily="18" charset="0"/>
              </a:rPr>
              <a:t> delicious, we hope to encourage younger generations to embrace holistic wellness. These breads follow the rising trend of wellness-focused diets, </a:t>
            </a:r>
            <a:r>
              <a:rPr lang="en-US" altLang="zh-CN" sz="2800" b="0" i="0" u="sng" dirty="0">
                <a:solidFill>
                  <a:srgbClr val="000000"/>
                </a:solidFill>
                <a:effectLst/>
                <a:latin typeface="Times New Roman" panose="02020603050405020304" pitchFamily="18" charset="0"/>
                <a:cs typeface="Times New Roman" panose="02020603050405020304" pitchFamily="18" charset="0"/>
              </a:rPr>
              <a:t>   </a:t>
            </a:r>
            <a:r>
              <a:rPr lang="en-US" altLang="zh-CN" sz="2800" i="1" u="sng" dirty="0">
                <a:solidFill>
                  <a:srgbClr val="000000"/>
                </a:solidFill>
                <a:effectLst/>
                <a:latin typeface="Times New Roman" panose="02020603050405020304" pitchFamily="18" charset="0"/>
                <a:cs typeface="Times New Roman" panose="02020603050405020304" pitchFamily="18" charset="0"/>
              </a:rPr>
              <a:t>61   </a:t>
            </a:r>
            <a:r>
              <a:rPr lang="en-US" altLang="zh-CN" sz="2800" b="0" i="0" dirty="0">
                <a:solidFill>
                  <a:srgbClr val="000000"/>
                </a:solidFill>
                <a:effectLst/>
                <a:latin typeface="Times New Roman" panose="02020603050405020304" pitchFamily="18" charset="0"/>
                <a:cs typeface="Times New Roman" panose="02020603050405020304" pitchFamily="18" charset="0"/>
              </a:rPr>
              <a:t>(particular) for those experiencing issues like tiredness or weak immunity. They are </a:t>
            </a:r>
            <a:r>
              <a:rPr lang="en-US" altLang="zh-CN" sz="2800" b="0" i="0" dirty="0">
                <a:solidFill>
                  <a:srgbClr val="000000"/>
                </a:solidFill>
                <a:effectLst/>
                <a:highlight>
                  <a:srgbClr val="FFFF00"/>
                </a:highlight>
                <a:latin typeface="Times New Roman" panose="02020603050405020304" pitchFamily="18" charset="0"/>
                <a:cs typeface="Times New Roman" panose="02020603050405020304" pitchFamily="18" charset="0"/>
              </a:rPr>
              <a:t>in line___62___ </a:t>
            </a:r>
            <a:r>
              <a:rPr lang="en-US" altLang="zh-CN" sz="2800" b="0" i="0" dirty="0">
                <a:solidFill>
                  <a:srgbClr val="000000"/>
                </a:solidFill>
                <a:effectLst/>
                <a:latin typeface="Times New Roman" panose="02020603050405020304" pitchFamily="18" charset="0"/>
                <a:cs typeface="Times New Roman" panose="02020603050405020304" pitchFamily="18" charset="0"/>
              </a:rPr>
              <a:t>TCM's philosophy of 'preventive treatment'--solving health problems before they appear," Chen explained.</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1" i="1" dirty="0">
                <a:solidFill>
                  <a:srgbClr val="000000"/>
                </a:solidFill>
                <a:effectLst/>
                <a:latin typeface="Times New Roman" panose="02020603050405020304" pitchFamily="18" charset="0"/>
                <a:cs typeface="Times New Roman" panose="02020603050405020304" pitchFamily="18" charset="0"/>
              </a:rPr>
              <a:t>    </a:t>
            </a:r>
            <a:r>
              <a:rPr lang="en-US" altLang="zh-CN" sz="2800" b="1" i="1" dirty="0">
                <a:solidFill>
                  <a:srgbClr val="000000"/>
                </a:solidFill>
                <a:effectLst/>
                <a:highlight>
                  <a:srgbClr val="FFFF00"/>
                </a:highlight>
                <a:latin typeface="Times New Roman" panose="02020603050405020304" pitchFamily="18" charset="0"/>
                <a:cs typeface="Times New Roman" panose="02020603050405020304" pitchFamily="18" charset="0"/>
              </a:rPr>
              <a:t>4</a:t>
            </a:r>
            <a:r>
              <a:rPr lang="en-US" altLang="zh-CN" sz="2800" b="1" i="1" u="sng" dirty="0">
                <a:solidFill>
                  <a:srgbClr val="000000"/>
                </a:solidFill>
                <a:effectLst/>
                <a:latin typeface="Times New Roman" panose="02020603050405020304" pitchFamily="18" charset="0"/>
                <a:cs typeface="Times New Roman" panose="02020603050405020304" pitchFamily="18" charset="0"/>
              </a:rPr>
              <a:t>   </a:t>
            </a:r>
            <a:r>
              <a:rPr lang="en-US" altLang="zh-CN" sz="2800" i="1" u="sng" dirty="0">
                <a:solidFill>
                  <a:srgbClr val="000000"/>
                </a:solidFill>
                <a:effectLst/>
                <a:latin typeface="Times New Roman" panose="02020603050405020304" pitchFamily="18" charset="0"/>
                <a:cs typeface="Times New Roman" panose="02020603050405020304" pitchFamily="18" charset="0"/>
              </a:rPr>
              <a:t>63    </a:t>
            </a:r>
            <a:r>
              <a:rPr lang="en-US" altLang="zh-CN" sz="2800" b="0" i="0" dirty="0">
                <a:solidFill>
                  <a:srgbClr val="000000"/>
                </a:solidFill>
                <a:effectLst/>
                <a:latin typeface="Times New Roman" panose="02020603050405020304" pitchFamily="18" charset="0"/>
                <a:cs typeface="Times New Roman" panose="02020603050405020304" pitchFamily="18" charset="0"/>
              </a:rPr>
              <a:t>(perfect) the recipes, the team </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experimented with </a:t>
            </a:r>
            <a:r>
              <a:rPr lang="en-US" altLang="zh-CN" sz="2800" b="0" i="0" dirty="0">
                <a:solidFill>
                  <a:srgbClr val="000000"/>
                </a:solidFill>
                <a:effectLst/>
                <a:latin typeface="Times New Roman" panose="02020603050405020304" pitchFamily="18" charset="0"/>
                <a:cs typeface="Times New Roman" panose="02020603050405020304" pitchFamily="18" charset="0"/>
              </a:rPr>
              <a:t>different methods, such as boiling herbs into liquid blends for dough. After months of trials, six___64___(variety) of bread </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were launched</a:t>
            </a:r>
            <a:r>
              <a:rPr lang="en-US" altLang="zh-CN" sz="2800" b="0" i="0" dirty="0">
                <a:solidFill>
                  <a:srgbClr val="000000"/>
                </a:solidFill>
                <a:effectLst/>
                <a:latin typeface="Times New Roman" panose="02020603050405020304" pitchFamily="18" charset="0"/>
                <a:cs typeface="Times New Roman" panose="02020603050405020304" pitchFamily="18" charset="0"/>
              </a:rPr>
              <a:t>, priced at about 10 yuan a piece. At first, sales</a:t>
            </a:r>
            <a:r>
              <a:rPr lang="en-US" altLang="zh-CN" sz="2800" b="0" i="0" dirty="0">
                <a:solidFill>
                  <a:srgbClr val="000000"/>
                </a:solidFill>
                <a:effectLst/>
                <a:highlight>
                  <a:srgbClr val="00FFFF"/>
                </a:highlight>
                <a:latin typeface="Times New Roman" panose="02020603050405020304" pitchFamily="18" charset="0"/>
                <a:cs typeface="Times New Roman" panose="02020603050405020304" pitchFamily="18" charset="0"/>
              </a:rPr>
              <a:t>___65___ (limit) to </a:t>
            </a:r>
            <a:r>
              <a:rPr lang="en-US" altLang="zh-CN" sz="2800" b="0" i="0" dirty="0">
                <a:solidFill>
                  <a:srgbClr val="000000"/>
                </a:solidFill>
                <a:effectLst/>
                <a:latin typeface="Times New Roman" panose="02020603050405020304" pitchFamily="18" charset="0"/>
                <a:cs typeface="Times New Roman" panose="02020603050405020304" pitchFamily="18" charset="0"/>
              </a:rPr>
              <a:t>a short period each afternoon. However, the subtle herbal aroma and unique flavors quickly won praise from customers. The bread often sold out within minutes.</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4" name="文本框 3"/>
          <p:cNvSpPr txBox="1"/>
          <p:nvPr/>
        </p:nvSpPr>
        <p:spPr>
          <a:xfrm>
            <a:off x="10972800" y="217714"/>
            <a:ext cx="7162800" cy="523220"/>
          </a:xfrm>
          <a:prstGeom prst="rect">
            <a:avLst/>
          </a:prstGeom>
          <a:solidFill>
            <a:srgbClr val="92D05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56. has gained </a:t>
            </a:r>
            <a:r>
              <a:rPr lang="zh-CN" altLang="en-US" sz="2400" dirty="0">
                <a:solidFill>
                  <a:srgbClr val="FF0000"/>
                </a:solidFill>
                <a:latin typeface="Times New Roman" panose="02020603050405020304" pitchFamily="18" charset="0"/>
                <a:cs typeface="Times New Roman" panose="02020603050405020304" pitchFamily="18" charset="0"/>
              </a:rPr>
              <a:t>动词时态  </a:t>
            </a:r>
            <a:r>
              <a:rPr lang="en-US" altLang="zh-CN" sz="2400" dirty="0">
                <a:latin typeface="Times New Roman" panose="02020603050405020304" pitchFamily="18" charset="0"/>
                <a:cs typeface="Times New Roman" panose="02020603050405020304" pitchFamily="18" charset="0"/>
              </a:rPr>
              <a:t>since</a:t>
            </a:r>
            <a:r>
              <a:rPr lang="zh-CN" altLang="en-US" sz="2400" dirty="0">
                <a:latin typeface="Times New Roman" panose="02020603050405020304" pitchFamily="18" charset="0"/>
                <a:cs typeface="Times New Roman" panose="02020603050405020304" pitchFamily="18" charset="0"/>
              </a:rPr>
              <a:t>自从</a:t>
            </a:r>
            <a:endParaRPr lang="zh-CN" altLang="en-US"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10983686" y="1485900"/>
            <a:ext cx="7162800" cy="523220"/>
          </a:xfrm>
          <a:prstGeom prst="rect">
            <a:avLst/>
          </a:prstGeom>
          <a:solidFill>
            <a:schemeClr val="accent3">
              <a:lumMod val="60000"/>
              <a:lumOff val="40000"/>
            </a:schemeClr>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57. developed </a:t>
            </a:r>
            <a:r>
              <a:rPr lang="zh-CN" altLang="en-US" sz="2800" dirty="0">
                <a:solidFill>
                  <a:srgbClr val="FF0000"/>
                </a:solidFill>
                <a:latin typeface="Times New Roman" panose="02020603050405020304" pitchFamily="18" charset="0"/>
                <a:cs typeface="Times New Roman" panose="02020603050405020304" pitchFamily="18" charset="0"/>
              </a:rPr>
              <a:t>非谓语</a:t>
            </a:r>
            <a:r>
              <a:rPr lang="zh-CN" altLang="en-US" sz="2800" dirty="0">
                <a:latin typeface="Times New Roman" panose="02020603050405020304" pitchFamily="18" charset="0"/>
                <a:cs typeface="Times New Roman" panose="02020603050405020304" pitchFamily="18" charset="0"/>
              </a:rPr>
              <a:t>。非谓语表被动</a:t>
            </a:r>
            <a:endParaRPr lang="zh-CN" altLang="en-US"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10994572" y="1992791"/>
            <a:ext cx="7162800" cy="523220"/>
          </a:xfrm>
          <a:prstGeom prst="rect">
            <a:avLst/>
          </a:prstGeom>
          <a:solidFill>
            <a:srgbClr val="92D05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58. and </a:t>
            </a:r>
            <a:r>
              <a:rPr lang="zh-CN" altLang="en-US" sz="2800" dirty="0">
                <a:solidFill>
                  <a:srgbClr val="FF0000"/>
                </a:solidFill>
                <a:latin typeface="Times New Roman" panose="02020603050405020304" pitchFamily="18" charset="0"/>
                <a:cs typeface="Times New Roman" panose="02020603050405020304" pitchFamily="18" charset="0"/>
              </a:rPr>
              <a:t>连词</a:t>
            </a:r>
            <a:r>
              <a:rPr lang="zh-CN" altLang="en-US" sz="28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combines </a:t>
            </a:r>
            <a:r>
              <a:rPr lang="zh-CN" altLang="en-US" sz="2400" dirty="0">
                <a:latin typeface="Times New Roman" panose="02020603050405020304" pitchFamily="18" charset="0"/>
                <a:cs typeface="Times New Roman" panose="02020603050405020304" pitchFamily="18" charset="0"/>
              </a:rPr>
              <a:t>与</a:t>
            </a:r>
            <a:r>
              <a:rPr lang="en-US" altLang="zh-CN" sz="2400" dirty="0">
                <a:latin typeface="Times New Roman" panose="02020603050405020304" pitchFamily="18" charset="0"/>
                <a:cs typeface="Times New Roman" panose="02020603050405020304" pitchFamily="18" charset="0"/>
              </a:rPr>
              <a:t>has attracted</a:t>
            </a:r>
            <a:r>
              <a:rPr lang="zh-CN" altLang="en-US" sz="2400" dirty="0">
                <a:latin typeface="Times New Roman" panose="02020603050405020304" pitchFamily="18" charset="0"/>
                <a:cs typeface="Times New Roman" panose="02020603050405020304" pitchFamily="18" charset="0"/>
              </a:rPr>
              <a:t>两谓语并列</a:t>
            </a:r>
            <a:endParaRPr lang="zh-CN" altLang="en-US"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0994572" y="2521454"/>
            <a:ext cx="7162800" cy="1261884"/>
          </a:xfrm>
          <a:prstGeom prst="rect">
            <a:avLst/>
          </a:prstGeom>
          <a:solidFill>
            <a:schemeClr val="accent3">
              <a:lumMod val="60000"/>
              <a:lumOff val="40000"/>
            </a:schemeClr>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59. that/which </a:t>
            </a:r>
            <a:r>
              <a:rPr lang="zh-CN" altLang="en-US" sz="2800" dirty="0">
                <a:solidFill>
                  <a:srgbClr val="FF0000"/>
                </a:solidFill>
                <a:latin typeface="Times New Roman" panose="02020603050405020304" pitchFamily="18" charset="0"/>
                <a:cs typeface="Times New Roman" panose="02020603050405020304" pitchFamily="18" charset="0"/>
              </a:rPr>
              <a:t>关系代词</a:t>
            </a:r>
            <a:r>
              <a:rPr lang="zh-CN" altLang="en-US" sz="28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先行词为 “</a:t>
            </a:r>
            <a:r>
              <a:rPr lang="en-US" altLang="zh-CN" sz="2400" dirty="0">
                <a:latin typeface="Times New Roman" panose="02020603050405020304" pitchFamily="18" charset="0"/>
                <a:cs typeface="Times New Roman" panose="02020603050405020304" pitchFamily="18" charset="0"/>
              </a:rPr>
              <a:t>foods”</a:t>
            </a:r>
            <a:r>
              <a:rPr lang="zh-CN" altLang="en-US" sz="2400" dirty="0">
                <a:latin typeface="Times New Roman" panose="02020603050405020304" pitchFamily="18" charset="0"/>
                <a:cs typeface="Times New Roman" panose="02020603050405020304" pitchFamily="18" charset="0"/>
              </a:rPr>
              <a:t>，指物，从句中缺少主语，需用关系代词 </a:t>
            </a:r>
            <a:r>
              <a:rPr lang="en-US" altLang="zh-CN" sz="2400" dirty="0">
                <a:latin typeface="Times New Roman" panose="02020603050405020304" pitchFamily="18" charset="0"/>
                <a:cs typeface="Times New Roman" panose="02020603050405020304" pitchFamily="18" charset="0"/>
              </a:rPr>
              <a:t>that/which </a:t>
            </a:r>
            <a:r>
              <a:rPr lang="zh-CN" altLang="en-US" sz="2400" dirty="0">
                <a:latin typeface="Times New Roman" panose="02020603050405020304" pitchFamily="18" charset="0"/>
                <a:cs typeface="Times New Roman" panose="02020603050405020304" pitchFamily="18" charset="0"/>
              </a:rPr>
              <a:t>引导定语从句，修饰先行词。</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10961914" y="3877146"/>
            <a:ext cx="7162800" cy="523220"/>
          </a:xfrm>
          <a:prstGeom prst="rect">
            <a:avLst/>
          </a:prstGeom>
          <a:solidFill>
            <a:srgbClr val="92D05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60. accessible</a:t>
            </a:r>
            <a:r>
              <a:rPr lang="zh-CN" altLang="en-US" sz="2800" dirty="0">
                <a:solidFill>
                  <a:srgbClr val="FF0000"/>
                </a:solidFill>
                <a:latin typeface="Times New Roman" panose="02020603050405020304" pitchFamily="18" charset="0"/>
                <a:cs typeface="Times New Roman" panose="02020603050405020304" pitchFamily="18" charset="0"/>
              </a:rPr>
              <a:t>词性转换</a:t>
            </a:r>
            <a:r>
              <a:rPr lang="zh-CN" altLang="en-US" sz="28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and</a:t>
            </a:r>
            <a:r>
              <a:rPr lang="zh-CN" altLang="en-US" sz="2400" dirty="0">
                <a:latin typeface="Times New Roman" panose="02020603050405020304" pitchFamily="18" charset="0"/>
                <a:cs typeface="Times New Roman" panose="02020603050405020304" pitchFamily="18" charset="0"/>
              </a:rPr>
              <a:t>并列两个形容词</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0994572" y="4499617"/>
            <a:ext cx="7162800" cy="1261884"/>
          </a:xfrm>
          <a:prstGeom prst="rect">
            <a:avLst/>
          </a:prstGeom>
          <a:solidFill>
            <a:schemeClr val="accent3">
              <a:lumMod val="60000"/>
              <a:lumOff val="40000"/>
            </a:schemeClr>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61. particularly</a:t>
            </a:r>
            <a:r>
              <a:rPr lang="zh-CN" altLang="en-US" sz="2800" dirty="0">
                <a:solidFill>
                  <a:srgbClr val="FF0000"/>
                </a:solidFill>
                <a:latin typeface="Times New Roman" panose="02020603050405020304" pitchFamily="18" charset="0"/>
                <a:cs typeface="Times New Roman" panose="02020603050405020304" pitchFamily="18" charset="0"/>
              </a:rPr>
              <a:t>词性转换</a:t>
            </a:r>
            <a:r>
              <a:rPr lang="zh-CN" altLang="en-US" sz="28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副词修饰介词短语 “</a:t>
            </a:r>
            <a:r>
              <a:rPr lang="en-US" altLang="zh-CN" sz="2400" dirty="0">
                <a:latin typeface="Times New Roman" panose="02020603050405020304" pitchFamily="18" charset="0"/>
                <a:cs typeface="Times New Roman" panose="02020603050405020304" pitchFamily="18" charset="0"/>
              </a:rPr>
              <a:t>for those...”</a:t>
            </a:r>
            <a:r>
              <a:rPr lang="zh-CN" altLang="en-US" sz="2400" dirty="0">
                <a:latin typeface="Times New Roman" panose="02020603050405020304" pitchFamily="18" charset="0"/>
                <a:cs typeface="Times New Roman" panose="02020603050405020304" pitchFamily="18" charset="0"/>
              </a:rPr>
              <a:t>，作句子状语，“</a:t>
            </a:r>
            <a:r>
              <a:rPr lang="en-US" altLang="zh-CN" sz="2400" dirty="0">
                <a:latin typeface="Times New Roman" panose="02020603050405020304" pitchFamily="18" charset="0"/>
                <a:cs typeface="Times New Roman" panose="02020603050405020304" pitchFamily="18" charset="0"/>
              </a:rPr>
              <a:t>particular” </a:t>
            </a:r>
            <a:r>
              <a:rPr lang="zh-CN" altLang="en-US" sz="2400" dirty="0">
                <a:latin typeface="Times New Roman" panose="02020603050405020304" pitchFamily="18" charset="0"/>
                <a:cs typeface="Times New Roman" panose="02020603050405020304" pitchFamily="18" charset="0"/>
              </a:rPr>
              <a:t>的副词形式为 “</a:t>
            </a:r>
            <a:r>
              <a:rPr lang="en-US" altLang="zh-CN" sz="2400" dirty="0">
                <a:latin typeface="Times New Roman" panose="02020603050405020304" pitchFamily="18" charset="0"/>
                <a:cs typeface="Times New Roman" panose="02020603050405020304" pitchFamily="18" charset="0"/>
              </a:rPr>
              <a:t>particularly”</a:t>
            </a:r>
            <a:r>
              <a:rPr lang="zh-CN" altLang="en-US" sz="2400" dirty="0">
                <a:latin typeface="Times New Roman" panose="02020603050405020304" pitchFamily="18" charset="0"/>
                <a:cs typeface="Times New Roman" panose="02020603050405020304" pitchFamily="18" charset="0"/>
              </a:rPr>
              <a:t>（尤其，特别）</a:t>
            </a:r>
            <a:endParaRPr lang="zh-CN" altLang="en-US"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11005457" y="5752181"/>
            <a:ext cx="7162800" cy="1261884"/>
          </a:xfrm>
          <a:prstGeom prst="rect">
            <a:avLst/>
          </a:prstGeom>
          <a:solidFill>
            <a:srgbClr val="92D05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62. in line with</a:t>
            </a:r>
            <a:r>
              <a:rPr lang="zh-CN" altLang="en-US" sz="2800" dirty="0">
                <a:solidFill>
                  <a:srgbClr val="FF0000"/>
                </a:solidFill>
                <a:latin typeface="Times New Roman" panose="02020603050405020304" pitchFamily="18" charset="0"/>
                <a:cs typeface="Times New Roman" panose="02020603050405020304" pitchFamily="18" charset="0"/>
              </a:rPr>
              <a:t>非谓语</a:t>
            </a:r>
            <a:r>
              <a:rPr lang="zh-CN" altLang="en-US" sz="2800" dirty="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 “in line with”</a:t>
            </a:r>
            <a:r>
              <a:rPr lang="zh-CN" altLang="en-US" sz="2400" dirty="0">
                <a:latin typeface="Times New Roman" panose="02020603050405020304" pitchFamily="18" charset="0"/>
                <a:cs typeface="Times New Roman" panose="02020603050405020304" pitchFamily="18" charset="0"/>
              </a:rPr>
              <a:t>，意为 “与</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一致，符合”，此处指面包符合中医 “治未病” 理念。</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p:cNvSpPr txBox="1"/>
          <p:nvPr/>
        </p:nvSpPr>
        <p:spPr>
          <a:xfrm>
            <a:off x="11005457" y="7087157"/>
            <a:ext cx="7162800" cy="1261884"/>
          </a:xfrm>
          <a:prstGeom prst="rect">
            <a:avLst/>
          </a:prstGeom>
          <a:solidFill>
            <a:schemeClr val="accent3">
              <a:lumMod val="60000"/>
              <a:lumOff val="40000"/>
            </a:schemeClr>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63. To perfect </a:t>
            </a:r>
            <a:r>
              <a:rPr lang="zh-CN" altLang="en-US" sz="2800" dirty="0">
                <a:solidFill>
                  <a:srgbClr val="FF0000"/>
                </a:solidFill>
                <a:latin typeface="Times New Roman" panose="02020603050405020304" pitchFamily="18" charset="0"/>
                <a:cs typeface="Times New Roman" panose="02020603050405020304" pitchFamily="18" charset="0"/>
              </a:rPr>
              <a:t>主谓一致</a:t>
            </a:r>
            <a:r>
              <a:rPr lang="zh-CN" altLang="en-US" sz="28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用不定式作目的状语，表 “完善配方” 的目的是后续的实验调整，句首首字母大写。</a:t>
            </a:r>
            <a:endParaRPr lang="zh-CN" altLang="en-US" sz="2400" dirty="0">
              <a:latin typeface="Times New Roman" panose="02020603050405020304" pitchFamily="18" charset="0"/>
              <a:cs typeface="Times New Roman" panose="02020603050405020304" pitchFamily="18" charset="0"/>
            </a:endParaRPr>
          </a:p>
        </p:txBody>
      </p:sp>
      <p:sp>
        <p:nvSpPr>
          <p:cNvPr id="18" name="文本框 17"/>
          <p:cNvSpPr txBox="1"/>
          <p:nvPr/>
        </p:nvSpPr>
        <p:spPr>
          <a:xfrm>
            <a:off x="11005457" y="8403438"/>
            <a:ext cx="7162800" cy="892552"/>
          </a:xfrm>
          <a:prstGeom prst="rect">
            <a:avLst/>
          </a:prstGeom>
          <a:solidFill>
            <a:srgbClr val="92D050"/>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64. varieties</a:t>
            </a:r>
            <a:r>
              <a:rPr lang="zh-CN" altLang="en-US" sz="2800" dirty="0">
                <a:solidFill>
                  <a:srgbClr val="FF0000"/>
                </a:solidFill>
                <a:latin typeface="Times New Roman" panose="02020603050405020304" pitchFamily="18" charset="0"/>
                <a:cs typeface="Times New Roman" panose="02020603050405020304" pitchFamily="18" charset="0"/>
              </a:rPr>
              <a:t>名词复数</a:t>
            </a:r>
            <a:r>
              <a:rPr lang="zh-CN" altLang="en-US" sz="28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基数词 “</a:t>
            </a:r>
            <a:r>
              <a:rPr lang="en-US" altLang="zh-CN" sz="2400" dirty="0">
                <a:latin typeface="Times New Roman" panose="02020603050405020304" pitchFamily="18" charset="0"/>
                <a:cs typeface="Times New Roman" panose="02020603050405020304" pitchFamily="18" charset="0"/>
              </a:rPr>
              <a:t>six” </a:t>
            </a:r>
            <a:r>
              <a:rPr lang="zh-CN" altLang="en-US" sz="2400" dirty="0">
                <a:latin typeface="Times New Roman" panose="02020603050405020304" pitchFamily="18" charset="0"/>
                <a:cs typeface="Times New Roman" panose="02020603050405020304" pitchFamily="18" charset="0"/>
              </a:rPr>
              <a:t>修饰，需用名词复数</a:t>
            </a:r>
            <a:endParaRPr lang="zh-CN" altLang="en-US" sz="2400" dirty="0">
              <a:latin typeface="Times New Roman" panose="02020603050405020304" pitchFamily="18" charset="0"/>
              <a:cs typeface="Times New Roman" panose="02020603050405020304" pitchFamily="18" charset="0"/>
            </a:endParaRPr>
          </a:p>
        </p:txBody>
      </p:sp>
      <p:sp>
        <p:nvSpPr>
          <p:cNvPr id="21" name="文本框 20"/>
          <p:cNvSpPr txBox="1"/>
          <p:nvPr/>
        </p:nvSpPr>
        <p:spPr>
          <a:xfrm>
            <a:off x="10994572" y="9296128"/>
            <a:ext cx="7162800" cy="954107"/>
          </a:xfrm>
          <a:prstGeom prst="rect">
            <a:avLst/>
          </a:prstGeom>
          <a:solidFill>
            <a:schemeClr val="accent3">
              <a:lumMod val="60000"/>
              <a:lumOff val="40000"/>
            </a:schemeClr>
          </a:solidFill>
        </p:spPr>
        <p:txBody>
          <a:bodyPr wrap="square" rtlCol="0">
            <a:spAutoFit/>
          </a:bodyPr>
          <a:lstStyle/>
          <a:p>
            <a:r>
              <a:rPr lang="en-US" altLang="zh-CN" sz="2800" dirty="0">
                <a:latin typeface="Times New Roman" panose="02020603050405020304" pitchFamily="18" charset="0"/>
                <a:cs typeface="Times New Roman" panose="02020603050405020304" pitchFamily="18" charset="0"/>
              </a:rPr>
              <a:t>65. were limited </a:t>
            </a:r>
            <a:r>
              <a:rPr lang="zh-CN" altLang="en-US" sz="2800" dirty="0">
                <a:solidFill>
                  <a:srgbClr val="FF0000"/>
                </a:solidFill>
                <a:latin typeface="Times New Roman" panose="02020603050405020304" pitchFamily="18" charset="0"/>
                <a:cs typeface="Times New Roman" panose="02020603050405020304" pitchFamily="18" charset="0"/>
              </a:rPr>
              <a:t>谓语。</a:t>
            </a:r>
            <a:r>
              <a:rPr lang="zh-CN" altLang="en-US" sz="2800" dirty="0">
                <a:latin typeface="Times New Roman" panose="02020603050405020304" pitchFamily="18" charset="0"/>
                <a:cs typeface="Times New Roman" panose="02020603050405020304" pitchFamily="18" charset="0"/>
              </a:rPr>
              <a:t>主语</a:t>
            </a:r>
            <a:r>
              <a:rPr lang="en-US" altLang="zh-CN" sz="2800" dirty="0">
                <a:latin typeface="Times New Roman" panose="02020603050405020304" pitchFamily="18" charset="0"/>
                <a:cs typeface="Times New Roman" panose="02020603050405020304" pitchFamily="18" charset="0"/>
              </a:rPr>
              <a:t>sales</a:t>
            </a:r>
            <a:r>
              <a:rPr lang="zh-CN" altLang="en-US" sz="2800" dirty="0">
                <a:latin typeface="Times New Roman" panose="02020603050405020304" pitchFamily="18" charset="0"/>
                <a:cs typeface="Times New Roman" panose="02020603050405020304" pitchFamily="18" charset="0"/>
              </a:rPr>
              <a:t>和</a:t>
            </a:r>
            <a:r>
              <a:rPr lang="en-US" altLang="zh-CN" sz="2800" dirty="0">
                <a:latin typeface="Times New Roman" panose="02020603050405020304" pitchFamily="18" charset="0"/>
                <a:cs typeface="Times New Roman" panose="02020603050405020304" pitchFamily="18" charset="0"/>
              </a:rPr>
              <a:t>limit</a:t>
            </a:r>
            <a:r>
              <a:rPr lang="zh-CN" altLang="en-US" sz="2800" dirty="0">
                <a:latin typeface="Times New Roman" panose="02020603050405020304" pitchFamily="18" charset="0"/>
                <a:cs typeface="Times New Roman" panose="02020603050405020304" pitchFamily="18" charset="0"/>
              </a:rPr>
              <a:t>为被动关系。考虑时态、语态、主谓一致。</a:t>
            </a:r>
            <a:endParaRPr lang="zh-CN" alt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arn(inVertic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2" grpId="0" animBg="1"/>
      <p:bldP spid="15" grpId="0" animBg="1"/>
      <p:bldP spid="18"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33836" y="7870530"/>
            <a:ext cx="4204299" cy="1026217"/>
            <a:chOff x="0" y="0"/>
            <a:chExt cx="1001792" cy="244525"/>
          </a:xfrm>
        </p:grpSpPr>
        <p:sp>
          <p:nvSpPr>
            <p:cNvPr id="3" name="Freeform 3"/>
            <p:cNvSpPr/>
            <p:nvPr/>
          </p:nvSpPr>
          <p:spPr>
            <a:xfrm>
              <a:off x="0" y="0"/>
              <a:ext cx="1001792" cy="244525"/>
            </a:xfrm>
            <a:custGeom>
              <a:avLst/>
              <a:gdLst/>
              <a:ahLst/>
              <a:cxnLst/>
              <a:rect l="l" t="t" r="r" b="b"/>
              <a:pathLst>
                <a:path w="1001792" h="244525">
                  <a:moveTo>
                    <a:pt x="122262" y="0"/>
                  </a:moveTo>
                  <a:lnTo>
                    <a:pt x="879530" y="0"/>
                  </a:lnTo>
                  <a:cubicBezTo>
                    <a:pt x="947053" y="0"/>
                    <a:pt x="1001792" y="54739"/>
                    <a:pt x="1001792" y="122262"/>
                  </a:cubicBezTo>
                  <a:lnTo>
                    <a:pt x="1001792" y="122262"/>
                  </a:lnTo>
                  <a:cubicBezTo>
                    <a:pt x="1001792" y="189786"/>
                    <a:pt x="947053" y="244525"/>
                    <a:pt x="879530" y="244525"/>
                  </a:cubicBezTo>
                  <a:lnTo>
                    <a:pt x="122262" y="244525"/>
                  </a:lnTo>
                  <a:cubicBezTo>
                    <a:pt x="54739" y="244525"/>
                    <a:pt x="0" y="189786"/>
                    <a:pt x="0" y="122262"/>
                  </a:cubicBezTo>
                  <a:lnTo>
                    <a:pt x="0" y="122262"/>
                  </a:lnTo>
                  <a:cubicBezTo>
                    <a:pt x="0" y="54739"/>
                    <a:pt x="54739" y="0"/>
                    <a:pt x="122262" y="0"/>
                  </a:cubicBezTo>
                  <a:close/>
                </a:path>
              </a:pathLst>
            </a:custGeom>
            <a:solidFill>
              <a:srgbClr val="43A7EB"/>
            </a:solidFill>
          </p:spPr>
        </p:sp>
        <p:sp>
          <p:nvSpPr>
            <p:cNvPr id="4" name="TextBox 4"/>
            <p:cNvSpPr txBox="1"/>
            <p:nvPr/>
          </p:nvSpPr>
          <p:spPr>
            <a:xfrm>
              <a:off x="0" y="-38100"/>
              <a:ext cx="1001792" cy="282625"/>
            </a:xfrm>
            <a:prstGeom prst="rect">
              <a:avLst/>
            </a:prstGeom>
          </p:spPr>
          <p:txBody>
            <a:bodyPr lIns="50800" tIns="50800" rIns="50800" bIns="50800" rtlCol="0" anchor="ctr"/>
            <a:lstStyle/>
            <a:p>
              <a:pPr algn="ctr">
                <a:lnSpc>
                  <a:spcPts val="2660"/>
                </a:lnSpc>
                <a:spcBef>
                  <a:spcPct val="0"/>
                </a:spcBef>
              </a:pPr>
            </a:p>
          </p:txBody>
        </p:sp>
      </p:grpSp>
      <p:grpSp>
        <p:nvGrpSpPr>
          <p:cNvPr id="5" name="Group 5"/>
          <p:cNvGrpSpPr/>
          <p:nvPr/>
        </p:nvGrpSpPr>
        <p:grpSpPr>
          <a:xfrm>
            <a:off x="10740430" y="-935373"/>
            <a:ext cx="11831100" cy="1183110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E00"/>
            </a:solidFill>
          </p:spPr>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sp>
        <p:nvSpPr>
          <p:cNvPr id="8" name="TextBox 8"/>
          <p:cNvSpPr txBox="1"/>
          <p:nvPr/>
        </p:nvSpPr>
        <p:spPr>
          <a:xfrm>
            <a:off x="1533836" y="2288052"/>
            <a:ext cx="8920844" cy="4069739"/>
          </a:xfrm>
          <a:prstGeom prst="rect">
            <a:avLst/>
          </a:prstGeom>
        </p:spPr>
        <p:txBody>
          <a:bodyPr lIns="0" tIns="0" rIns="0" bIns="0" rtlCol="0" anchor="t">
            <a:spAutoFit/>
          </a:bodyPr>
          <a:lstStyle/>
          <a:p>
            <a:pPr algn="l">
              <a:lnSpc>
                <a:spcPts val="15840"/>
              </a:lnSpc>
            </a:pPr>
            <a:r>
              <a:rPr lang="en-US" sz="14670" b="1">
                <a:solidFill>
                  <a:srgbClr val="000000"/>
                </a:solidFill>
                <a:latin typeface="思源黑体 Bold" panose="020B0800000000000000"/>
                <a:ea typeface="思源黑体 Bold" panose="020B0800000000000000"/>
                <a:cs typeface="思源黑体 Bold" panose="020B0800000000000000"/>
                <a:sym typeface="思源黑体 Bold" panose="020B0800000000000000"/>
              </a:rPr>
              <a:t>感谢</a:t>
            </a:r>
            <a:endParaRPr lang="en-US" sz="14670" b="1">
              <a:solidFill>
                <a:srgbClr val="000000"/>
              </a:solidFill>
              <a:latin typeface="思源黑体 Bold" panose="020B0800000000000000"/>
              <a:ea typeface="思源黑体 Bold" panose="020B0800000000000000"/>
              <a:cs typeface="思源黑体 Bold" panose="020B0800000000000000"/>
              <a:sym typeface="思源黑体 Bold" panose="020B0800000000000000"/>
            </a:endParaRPr>
          </a:p>
          <a:p>
            <a:pPr algn="l">
              <a:lnSpc>
                <a:spcPts val="15840"/>
              </a:lnSpc>
            </a:pPr>
            <a:r>
              <a:rPr lang="en-US" sz="14670" b="1">
                <a:solidFill>
                  <a:srgbClr val="000000"/>
                </a:solidFill>
                <a:latin typeface="思源黑体 Bold" panose="020B0800000000000000"/>
                <a:ea typeface="思源黑体 Bold" panose="020B0800000000000000"/>
                <a:cs typeface="思源黑体 Bold" panose="020B0800000000000000"/>
                <a:sym typeface="思源黑体 Bold" panose="020B0800000000000000"/>
              </a:rPr>
              <a:t>您的观看</a:t>
            </a:r>
            <a:endParaRPr lang="en-US" sz="14670" b="1">
              <a:solidFill>
                <a:srgbClr val="000000"/>
              </a:solidFill>
              <a:latin typeface="思源黑体 Bold" panose="020B0800000000000000"/>
              <a:ea typeface="思源黑体 Bold" panose="020B0800000000000000"/>
              <a:cs typeface="思源黑体 Bold" panose="020B0800000000000000"/>
              <a:sym typeface="思源黑体 Bold" panose="020B0800000000000000"/>
            </a:endParaRPr>
          </a:p>
        </p:txBody>
      </p:sp>
      <p:sp>
        <p:nvSpPr>
          <p:cNvPr id="9" name="Freeform 9"/>
          <p:cNvSpPr/>
          <p:nvPr/>
        </p:nvSpPr>
        <p:spPr>
          <a:xfrm>
            <a:off x="9495095" y="514350"/>
            <a:ext cx="7375816" cy="9258300"/>
          </a:xfrm>
          <a:custGeom>
            <a:avLst/>
            <a:gdLst/>
            <a:ahLst/>
            <a:cxnLst/>
            <a:rect l="l" t="t" r="r" b="b"/>
            <a:pathLst>
              <a:path w="7375816" h="9258300">
                <a:moveTo>
                  <a:pt x="0" y="0"/>
                </a:moveTo>
                <a:lnTo>
                  <a:pt x="7375815" y="0"/>
                </a:lnTo>
                <a:lnTo>
                  <a:pt x="7375815" y="9258300"/>
                </a:lnTo>
                <a:lnTo>
                  <a:pt x="0" y="9258300"/>
                </a:lnTo>
                <a:lnTo>
                  <a:pt x="0" y="0"/>
                </a:lnTo>
                <a:close/>
              </a:path>
            </a:pathLst>
          </a:custGeom>
          <a:blipFill>
            <a:blip r:embed="rId1"/>
            <a:stretch>
              <a:fillRect/>
            </a:stretch>
          </a:blipFill>
        </p:spPr>
      </p:sp>
      <p:grpSp>
        <p:nvGrpSpPr>
          <p:cNvPr id="10" name="Group 10"/>
          <p:cNvGrpSpPr/>
          <p:nvPr/>
        </p:nvGrpSpPr>
        <p:grpSpPr>
          <a:xfrm>
            <a:off x="8242798" y="7904987"/>
            <a:ext cx="358087" cy="35808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A9255"/>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13" name="Group 13"/>
          <p:cNvGrpSpPr/>
          <p:nvPr/>
        </p:nvGrpSpPr>
        <p:grpSpPr>
          <a:xfrm>
            <a:off x="17259300" y="6554844"/>
            <a:ext cx="262408" cy="262408"/>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16" name="Group 16"/>
          <p:cNvGrpSpPr/>
          <p:nvPr/>
        </p:nvGrpSpPr>
        <p:grpSpPr>
          <a:xfrm>
            <a:off x="16101057" y="5452397"/>
            <a:ext cx="170096" cy="170096"/>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19" name="Group 19"/>
          <p:cNvGrpSpPr/>
          <p:nvPr/>
        </p:nvGrpSpPr>
        <p:grpSpPr>
          <a:xfrm>
            <a:off x="10069962" y="2585494"/>
            <a:ext cx="384717" cy="38471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EAEA6"/>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grpSp>
        <p:nvGrpSpPr>
          <p:cNvPr id="22" name="Group 22"/>
          <p:cNvGrpSpPr/>
          <p:nvPr/>
        </p:nvGrpSpPr>
        <p:grpSpPr>
          <a:xfrm>
            <a:off x="688389" y="4700325"/>
            <a:ext cx="443175" cy="443175"/>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A7EB"/>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60"/>
                </a:lnSpc>
              </a:pPr>
            </a:p>
          </p:txBody>
        </p:sp>
      </p:grpSp>
      <p:sp>
        <p:nvSpPr>
          <p:cNvPr id="25" name="Freeform 25"/>
          <p:cNvSpPr/>
          <p:nvPr/>
        </p:nvSpPr>
        <p:spPr>
          <a:xfrm>
            <a:off x="-1653063" y="-1543050"/>
            <a:ext cx="6044088" cy="4784903"/>
          </a:xfrm>
          <a:custGeom>
            <a:avLst/>
            <a:gdLst/>
            <a:ahLst/>
            <a:cxnLst/>
            <a:rect l="l" t="t" r="r" b="b"/>
            <a:pathLst>
              <a:path w="6044088" h="4784903">
                <a:moveTo>
                  <a:pt x="0" y="0"/>
                </a:moveTo>
                <a:lnTo>
                  <a:pt x="6044088" y="0"/>
                </a:lnTo>
                <a:lnTo>
                  <a:pt x="6044088" y="4784903"/>
                </a:lnTo>
                <a:lnTo>
                  <a:pt x="0" y="4784903"/>
                </a:lnTo>
                <a:lnTo>
                  <a:pt x="0" y="0"/>
                </a:lnTo>
                <a:close/>
              </a:path>
            </a:pathLst>
          </a:custGeom>
          <a:blipFill>
            <a:blip r:embed="rId2"/>
            <a:stretch>
              <a:fillRect/>
            </a:stretch>
          </a:blipFill>
        </p:spPr>
      </p:sp>
      <p:sp>
        <p:nvSpPr>
          <p:cNvPr id="26" name="Freeform 26"/>
          <p:cNvSpPr/>
          <p:nvPr/>
        </p:nvSpPr>
        <p:spPr>
          <a:xfrm rot="900133">
            <a:off x="6336392" y="1935744"/>
            <a:ext cx="2068933" cy="2068933"/>
          </a:xfrm>
          <a:custGeom>
            <a:avLst/>
            <a:gdLst/>
            <a:ahLst/>
            <a:cxnLst/>
            <a:rect l="l" t="t" r="r" b="b"/>
            <a:pathLst>
              <a:path w="2068933" h="2068933">
                <a:moveTo>
                  <a:pt x="0" y="0"/>
                </a:moveTo>
                <a:lnTo>
                  <a:pt x="2068933" y="0"/>
                </a:lnTo>
                <a:lnTo>
                  <a:pt x="2068933" y="2068933"/>
                </a:lnTo>
                <a:lnTo>
                  <a:pt x="0" y="2068933"/>
                </a:lnTo>
                <a:lnTo>
                  <a:pt x="0" y="0"/>
                </a:lnTo>
                <a:close/>
              </a:path>
            </a:pathLst>
          </a:custGeom>
          <a:blipFill>
            <a:blip r:embed="rId3"/>
            <a:stretch>
              <a:fillRect/>
            </a:stretch>
          </a:blipFill>
        </p:spPr>
      </p:sp>
      <p:sp>
        <p:nvSpPr>
          <p:cNvPr id="27" name="Freeform 27"/>
          <p:cNvSpPr/>
          <p:nvPr/>
        </p:nvSpPr>
        <p:spPr>
          <a:xfrm rot="1220164">
            <a:off x="15562110" y="2321559"/>
            <a:ext cx="1418085" cy="1330140"/>
          </a:xfrm>
          <a:custGeom>
            <a:avLst/>
            <a:gdLst/>
            <a:ahLst/>
            <a:cxnLst/>
            <a:rect l="l" t="t" r="r" b="b"/>
            <a:pathLst>
              <a:path w="1418085" h="1330140">
                <a:moveTo>
                  <a:pt x="0" y="0"/>
                </a:moveTo>
                <a:lnTo>
                  <a:pt x="1418085" y="0"/>
                </a:lnTo>
                <a:lnTo>
                  <a:pt x="1418085" y="1330140"/>
                </a:lnTo>
                <a:lnTo>
                  <a:pt x="0" y="1330140"/>
                </a:lnTo>
                <a:lnTo>
                  <a:pt x="0" y="0"/>
                </a:lnTo>
                <a:close/>
              </a:path>
            </a:pathLst>
          </a:custGeom>
          <a:blipFill>
            <a:blip r:embed="rId4"/>
            <a:stretch>
              <a:fillRect l="-11359" t="-16302" r="-13896" b="-17234"/>
            </a:stretch>
          </a:blipFill>
        </p:spPr>
      </p:sp>
      <p:sp>
        <p:nvSpPr>
          <p:cNvPr id="28" name="TextBox 28"/>
          <p:cNvSpPr txBox="1"/>
          <p:nvPr/>
        </p:nvSpPr>
        <p:spPr>
          <a:xfrm>
            <a:off x="1659403" y="952500"/>
            <a:ext cx="4423763" cy="233088"/>
          </a:xfrm>
          <a:prstGeom prst="rect">
            <a:avLst/>
          </a:prstGeom>
        </p:spPr>
        <p:txBody>
          <a:bodyPr lIns="0" tIns="0" rIns="0" bIns="0" rtlCol="0" anchor="t">
            <a:spAutoFit/>
          </a:bodyPr>
          <a:lstStyle/>
          <a:p>
            <a:pPr algn="l">
              <a:lnSpc>
                <a:spcPts val="1730"/>
              </a:lnSpc>
            </a:pPr>
            <a:r>
              <a:rPr lang="en-US" sz="1605">
                <a:solidFill>
                  <a:srgbClr val="000000"/>
                </a:solidFill>
                <a:latin typeface="Poppins" panose="00000500000000000000"/>
                <a:ea typeface="Poppins" panose="00000500000000000000"/>
                <a:cs typeface="Poppins" panose="00000500000000000000"/>
                <a:sym typeface="Poppins" panose="00000500000000000000"/>
              </a:rPr>
              <a:t>THANK YOU</a:t>
            </a:r>
            <a:endParaRPr lang="en-US" sz="1605">
              <a:solidFill>
                <a:srgbClr val="000000"/>
              </a:solidFill>
              <a:latin typeface="Poppins" panose="00000500000000000000"/>
              <a:ea typeface="Poppins" panose="00000500000000000000"/>
              <a:cs typeface="Poppins" panose="00000500000000000000"/>
              <a:sym typeface="Poppins" panose="00000500000000000000"/>
            </a:endParaRPr>
          </a:p>
        </p:txBody>
      </p:sp>
      <p:sp>
        <p:nvSpPr>
          <p:cNvPr id="29" name="TextBox 29"/>
          <p:cNvSpPr txBox="1"/>
          <p:nvPr/>
        </p:nvSpPr>
        <p:spPr>
          <a:xfrm>
            <a:off x="5158977" y="952500"/>
            <a:ext cx="4423763" cy="233088"/>
          </a:xfrm>
          <a:prstGeom prst="rect">
            <a:avLst/>
          </a:prstGeom>
        </p:spPr>
        <p:txBody>
          <a:bodyPr lIns="0" tIns="0" rIns="0" bIns="0" rtlCol="0" anchor="t">
            <a:spAutoFit/>
          </a:bodyPr>
          <a:lstStyle/>
          <a:p>
            <a:pPr algn="l">
              <a:lnSpc>
                <a:spcPts val="1730"/>
              </a:lnSpc>
            </a:pPr>
            <a:r>
              <a:rPr lang="en-US" sz="1605">
                <a:solidFill>
                  <a:srgbClr val="000000"/>
                </a:solidFill>
                <a:latin typeface="Poppins" panose="00000500000000000000"/>
                <a:ea typeface="Poppins" panose="00000500000000000000"/>
                <a:cs typeface="Poppins" panose="00000500000000000000"/>
                <a:sym typeface="Poppins" panose="00000500000000000000"/>
              </a:rPr>
              <a:t>THANK YOU</a:t>
            </a:r>
            <a:endParaRPr lang="en-US" sz="1605">
              <a:solidFill>
                <a:srgbClr val="000000"/>
              </a:solidFill>
              <a:latin typeface="Poppins" panose="00000500000000000000"/>
              <a:ea typeface="Poppins" panose="00000500000000000000"/>
              <a:cs typeface="Poppins" panose="00000500000000000000"/>
              <a:sym typeface="Poppins" panose="00000500000000000000"/>
            </a:endParaRPr>
          </a:p>
        </p:txBody>
      </p:sp>
      <p:sp>
        <p:nvSpPr>
          <p:cNvPr id="30" name="TextBox 30"/>
          <p:cNvSpPr txBox="1"/>
          <p:nvPr/>
        </p:nvSpPr>
        <p:spPr>
          <a:xfrm>
            <a:off x="15375176" y="1028700"/>
            <a:ext cx="1884124" cy="243507"/>
          </a:xfrm>
          <a:prstGeom prst="rect">
            <a:avLst/>
          </a:prstGeom>
        </p:spPr>
        <p:txBody>
          <a:bodyPr lIns="0" tIns="0" rIns="0" bIns="0" rtlCol="0" anchor="t">
            <a:spAutoFit/>
          </a:bodyPr>
          <a:lstStyle/>
          <a:p>
            <a:pPr algn="r">
              <a:lnSpc>
                <a:spcPts val="1730"/>
              </a:lnSpc>
            </a:pPr>
            <a:r>
              <a:rPr lang="en-US" sz="1605" b="1">
                <a:solidFill>
                  <a:srgbClr val="000000"/>
                </a:solidFill>
                <a:latin typeface="Poppins Bold"/>
                <a:ea typeface="Poppins Bold"/>
                <a:cs typeface="Poppins Bold"/>
                <a:sym typeface="Poppins Bold"/>
              </a:rPr>
              <a:t>THANK YOU</a:t>
            </a:r>
            <a:endParaRPr lang="en-US" sz="1605" b="1">
              <a:solidFill>
                <a:srgbClr val="000000"/>
              </a:solidFill>
              <a:latin typeface="Poppins Bold"/>
              <a:ea typeface="Poppins Bold"/>
              <a:cs typeface="Poppins Bold"/>
              <a:sym typeface="Poppins Bo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8190514" y="952500"/>
            <a:ext cx="11839575" cy="10868025"/>
          </a:xfrm>
          <a:custGeom>
            <a:avLst/>
            <a:gdLst/>
            <a:ahLst/>
            <a:cxnLst/>
            <a:rect l="l" t="t" r="r" b="b"/>
            <a:pathLst>
              <a:path w="11839575" h="10868025">
                <a:moveTo>
                  <a:pt x="0" y="0"/>
                </a:moveTo>
                <a:lnTo>
                  <a:pt x="11839575" y="0"/>
                </a:lnTo>
                <a:lnTo>
                  <a:pt x="11839575" y="10868025"/>
                </a:lnTo>
                <a:lnTo>
                  <a:pt x="0" y="10868025"/>
                </a:lnTo>
                <a:lnTo>
                  <a:pt x="0" y="0"/>
                </a:lnTo>
                <a:close/>
              </a:path>
            </a:pathLst>
          </a:custGeom>
          <a:blipFill>
            <a:blip r:embed="rId1"/>
            <a:stretch>
              <a:fillRect/>
            </a:stretch>
          </a:blipFill>
        </p:spPr>
      </p:sp>
      <p:grpSp>
        <p:nvGrpSpPr>
          <p:cNvPr id="7" name="Group 7"/>
          <p:cNvGrpSpPr/>
          <p:nvPr/>
        </p:nvGrpSpPr>
        <p:grpSpPr>
          <a:xfrm>
            <a:off x="0" y="-560794"/>
            <a:ext cx="18288000" cy="1179919"/>
            <a:chOff x="0" y="0"/>
            <a:chExt cx="4816593" cy="310761"/>
          </a:xfrm>
        </p:grpSpPr>
        <p:sp>
          <p:nvSpPr>
            <p:cNvPr id="8" name="Freeform 8"/>
            <p:cNvSpPr/>
            <p:nvPr/>
          </p:nvSpPr>
          <p:spPr>
            <a:xfrm>
              <a:off x="0" y="0"/>
              <a:ext cx="4816592" cy="310761"/>
            </a:xfrm>
            <a:custGeom>
              <a:avLst/>
              <a:gdLst/>
              <a:ahLst/>
              <a:cxnLst/>
              <a:rect l="l" t="t" r="r" b="b"/>
              <a:pathLst>
                <a:path w="4816592" h="310761">
                  <a:moveTo>
                    <a:pt x="21590" y="0"/>
                  </a:moveTo>
                  <a:lnTo>
                    <a:pt x="4795002" y="0"/>
                  </a:lnTo>
                  <a:cubicBezTo>
                    <a:pt x="4800728" y="0"/>
                    <a:pt x="4806220" y="2275"/>
                    <a:pt x="4810269" y="6324"/>
                  </a:cubicBezTo>
                  <a:cubicBezTo>
                    <a:pt x="4814318" y="10372"/>
                    <a:pt x="4816592" y="15864"/>
                    <a:pt x="4816592" y="21590"/>
                  </a:cubicBezTo>
                  <a:lnTo>
                    <a:pt x="4816592" y="289171"/>
                  </a:lnTo>
                  <a:cubicBezTo>
                    <a:pt x="4816592" y="301094"/>
                    <a:pt x="4806926" y="310761"/>
                    <a:pt x="4795002" y="310761"/>
                  </a:cubicBezTo>
                  <a:lnTo>
                    <a:pt x="21590" y="310761"/>
                  </a:lnTo>
                  <a:cubicBezTo>
                    <a:pt x="15864" y="310761"/>
                    <a:pt x="10372" y="308486"/>
                    <a:pt x="6324" y="304437"/>
                  </a:cubicBezTo>
                  <a:cubicBezTo>
                    <a:pt x="2275" y="300388"/>
                    <a:pt x="0" y="294897"/>
                    <a:pt x="0" y="289171"/>
                  </a:cubicBezTo>
                  <a:lnTo>
                    <a:pt x="0" y="21590"/>
                  </a:lnTo>
                  <a:cubicBezTo>
                    <a:pt x="0" y="9666"/>
                    <a:pt x="9666" y="0"/>
                    <a:pt x="21590" y="0"/>
                  </a:cubicBezTo>
                  <a:close/>
                </a:path>
              </a:pathLst>
            </a:custGeom>
            <a:solidFill>
              <a:srgbClr val="43A7EB"/>
            </a:solidFill>
          </p:spPr>
        </p:sp>
        <p:sp>
          <p:nvSpPr>
            <p:cNvPr id="9" name="TextBox 9"/>
            <p:cNvSpPr txBox="1"/>
            <p:nvPr/>
          </p:nvSpPr>
          <p:spPr>
            <a:xfrm>
              <a:off x="0" y="-38100"/>
              <a:ext cx="4816593" cy="34886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1067774" y="7210239"/>
            <a:ext cx="1343133" cy="158115"/>
            <a:chOff x="0" y="0"/>
            <a:chExt cx="353747" cy="41644"/>
          </a:xfrm>
        </p:grpSpPr>
        <p:sp>
          <p:nvSpPr>
            <p:cNvPr id="11" name="Freeform 11"/>
            <p:cNvSpPr/>
            <p:nvPr/>
          </p:nvSpPr>
          <p:spPr>
            <a:xfrm>
              <a:off x="0" y="0"/>
              <a:ext cx="353747" cy="41644"/>
            </a:xfrm>
            <a:custGeom>
              <a:avLst/>
              <a:gdLst/>
              <a:ahLst/>
              <a:cxnLst/>
              <a:rect l="l" t="t" r="r" b="b"/>
              <a:pathLst>
                <a:path w="353747" h="41644">
                  <a:moveTo>
                    <a:pt x="0" y="0"/>
                  </a:moveTo>
                  <a:lnTo>
                    <a:pt x="353747" y="0"/>
                  </a:lnTo>
                  <a:lnTo>
                    <a:pt x="353747" y="41644"/>
                  </a:lnTo>
                  <a:lnTo>
                    <a:pt x="0" y="41644"/>
                  </a:lnTo>
                  <a:close/>
                </a:path>
              </a:pathLst>
            </a:custGeom>
            <a:solidFill>
              <a:srgbClr val="FFCE00"/>
            </a:solidFill>
          </p:spPr>
        </p:sp>
        <p:sp>
          <p:nvSpPr>
            <p:cNvPr id="12" name="TextBox 12"/>
            <p:cNvSpPr txBox="1"/>
            <p:nvPr/>
          </p:nvSpPr>
          <p:spPr>
            <a:xfrm>
              <a:off x="0" y="-38100"/>
              <a:ext cx="353747"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2699894" y="7210239"/>
            <a:ext cx="177602" cy="158115"/>
            <a:chOff x="0" y="0"/>
            <a:chExt cx="46776" cy="41644"/>
          </a:xfrm>
        </p:grpSpPr>
        <p:sp>
          <p:nvSpPr>
            <p:cNvPr id="14" name="Freeform 14"/>
            <p:cNvSpPr/>
            <p:nvPr/>
          </p:nvSpPr>
          <p:spPr>
            <a:xfrm>
              <a:off x="0" y="0"/>
              <a:ext cx="46776" cy="41644"/>
            </a:xfrm>
            <a:custGeom>
              <a:avLst/>
              <a:gdLst/>
              <a:ahLst/>
              <a:cxnLst/>
              <a:rect l="l" t="t" r="r" b="b"/>
              <a:pathLst>
                <a:path w="46776" h="41644">
                  <a:moveTo>
                    <a:pt x="0" y="0"/>
                  </a:moveTo>
                  <a:lnTo>
                    <a:pt x="46776" y="0"/>
                  </a:lnTo>
                  <a:lnTo>
                    <a:pt x="46776" y="41644"/>
                  </a:lnTo>
                  <a:lnTo>
                    <a:pt x="0" y="41644"/>
                  </a:lnTo>
                  <a:close/>
                </a:path>
              </a:pathLst>
            </a:custGeom>
            <a:solidFill>
              <a:srgbClr val="FFCE00"/>
            </a:solidFill>
          </p:spPr>
        </p:sp>
        <p:sp>
          <p:nvSpPr>
            <p:cNvPr id="15" name="TextBox 15"/>
            <p:cNvSpPr txBox="1"/>
            <p:nvPr/>
          </p:nvSpPr>
          <p:spPr>
            <a:xfrm>
              <a:off x="0" y="-38100"/>
              <a:ext cx="46776"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TextBox 21"/>
          <p:cNvSpPr txBox="1"/>
          <p:nvPr/>
        </p:nvSpPr>
        <p:spPr>
          <a:xfrm>
            <a:off x="990600" y="3019113"/>
            <a:ext cx="11481943" cy="1958282"/>
          </a:xfrm>
          <a:prstGeom prst="rect">
            <a:avLst/>
          </a:prstGeom>
        </p:spPr>
        <p:txBody>
          <a:bodyPr lIns="0" tIns="0" rIns="0" bIns="0" rtlCol="0" anchor="t">
            <a:spAutoFit/>
          </a:bodyPr>
          <a:lstStyle/>
          <a:p>
            <a:pPr marL="0" marR="0" lvl="0" indent="0" algn="l" defTabSz="914400" rtl="0" eaLnBrk="1" fontAlgn="auto" latinLnBrk="0" hangingPunct="1">
              <a:lnSpc>
                <a:spcPts val="15270"/>
              </a:lnSpc>
              <a:spcBef>
                <a:spcPts val="0"/>
              </a:spcBef>
              <a:spcAft>
                <a:spcPts val="0"/>
              </a:spcAft>
              <a:buClrTx/>
              <a:buSzTx/>
              <a:buFontTx/>
              <a:buNone/>
              <a:defRPr/>
            </a:pPr>
            <a:r>
              <a:rPr kumimoji="0" lang="zh-CN" alt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rPr>
              <a:t>试卷纯享版</a:t>
            </a:r>
            <a:endParaRPr kumimoji="0" 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658586" y="266700"/>
          <a:ext cx="17172214" cy="9134917"/>
        </p:xfrm>
        <a:graphic>
          <a:graphicData uri="http://schemas.openxmlformats.org/drawingml/2006/table">
            <a:tbl>
              <a:tblPr firstRow="1" bandRow="1">
                <a:tableStyleId>{5A111915-BE36-4E01-A7E5-04B1672EAD32}</a:tableStyleId>
              </a:tblPr>
              <a:tblGrid>
                <a:gridCol w="1551214"/>
                <a:gridCol w="2362200"/>
                <a:gridCol w="3733800"/>
                <a:gridCol w="9525000"/>
              </a:tblGrid>
              <a:tr h="677838">
                <a:tc>
                  <a:txBody>
                    <a:bodyPr/>
                    <a:lstStyle/>
                    <a:p>
                      <a:pPr algn="ctr"/>
                      <a:r>
                        <a:rPr lang="zh-CN" altLang="en-US" sz="3600" dirty="0"/>
                        <a:t>语篇</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solidFill>
                      <a:srgbClr val="43A7EB"/>
                    </a:solidFill>
                  </a:tcPr>
                </a:tc>
                <a:tc>
                  <a:txBody>
                    <a:bodyPr/>
                    <a:lstStyle/>
                    <a:p>
                      <a:pPr algn="ctr"/>
                      <a:r>
                        <a:rPr lang="zh-CN" altLang="en-US" sz="3600" dirty="0"/>
                        <a:t>体裁</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solidFill>
                      <a:srgbClr val="43A7EB"/>
                    </a:solidFill>
                  </a:tcPr>
                </a:tc>
                <a:tc>
                  <a:txBody>
                    <a:bodyPr/>
                    <a:lstStyle/>
                    <a:p>
                      <a:pPr algn="ctr"/>
                      <a:r>
                        <a:rPr lang="zh-CN" altLang="en-US" sz="3600" dirty="0"/>
                        <a:t>话题</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solidFill>
                      <a:srgbClr val="43A7EB"/>
                    </a:solidFill>
                  </a:tcPr>
                </a:tc>
                <a:tc>
                  <a:txBody>
                    <a:bodyPr/>
                    <a:lstStyle/>
                    <a:p>
                      <a:pPr algn="ctr"/>
                      <a:r>
                        <a:rPr lang="zh-CN" altLang="en-US" sz="3600" dirty="0"/>
                        <a:t>主要内容</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solidFill>
                      <a:srgbClr val="43A7EB"/>
                    </a:solidFill>
                  </a:tcPr>
                </a:tc>
              </a:tr>
              <a:tr h="1383275">
                <a:tc>
                  <a:txBody>
                    <a:bodyPr/>
                    <a:lstStyle/>
                    <a:p>
                      <a:pPr algn="ctr"/>
                      <a:r>
                        <a:rPr lang="en-US" altLang="zh-CN" sz="3600" dirty="0"/>
                        <a:t>A</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应用文</a:t>
                      </a:r>
                      <a:r>
                        <a:rPr lang="zh-CN" altLang="en-US" sz="3200" dirty="0"/>
                        <a:t>（活动倡议）</a:t>
                      </a:r>
                      <a:endParaRPr lang="en-US" altLang="zh-CN" sz="3200" dirty="0"/>
                    </a:p>
                  </a:txBody>
                  <a:tcPr marL="137160" marR="137160" marT="68580" marB="68580"/>
                </a:tc>
                <a:tc>
                  <a:txBody>
                    <a:bodyPr/>
                    <a:lstStyle/>
                    <a:p>
                      <a:pPr algn="ctr"/>
                      <a:r>
                        <a:rPr lang="en-US" altLang="zh-CN" sz="3600" dirty="0"/>
                        <a:t>“Walk for Green” </a:t>
                      </a:r>
                      <a:r>
                        <a:rPr lang="zh-CN" altLang="en-US" sz="3600" dirty="0"/>
                        <a:t>校园步行活动</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r>
                        <a:rPr lang="zh-CN" altLang="en-US" sz="3000" dirty="0"/>
                        <a:t>介绍活动目的（鼓励绿色出行、健康生活）、路线设置（从 </a:t>
                      </a:r>
                      <a:r>
                        <a:rPr lang="en-US" altLang="zh-CN" sz="3000" dirty="0"/>
                        <a:t>MTR </a:t>
                      </a:r>
                      <a:r>
                        <a:rPr lang="zh-CN" altLang="en-US" sz="3000" dirty="0"/>
                        <a:t>站出发，覆盖多栋楼宇）、参与方式（刷卡记录行程）、积分规则及注意事项。</a:t>
                      </a:r>
                      <a:endParaRPr lang="zh-CN" altLang="en-US" sz="3000" dirty="0"/>
                    </a:p>
                  </a:txBody>
                  <a:tcPr marL="137160" marR="137160" marT="68580" marB="68580"/>
                </a:tc>
              </a:tr>
              <a:tr h="1691640">
                <a:tc>
                  <a:txBody>
                    <a:bodyPr/>
                    <a:lstStyle/>
                    <a:p>
                      <a:pPr algn="ctr"/>
                      <a:r>
                        <a:rPr lang="en-US" altLang="zh-CN" sz="3600" dirty="0"/>
                        <a:t>B</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说明文</a:t>
                      </a:r>
                      <a:r>
                        <a:rPr lang="zh-CN" altLang="en-US" sz="3200" dirty="0"/>
                        <a:t>（人物研究）</a:t>
                      </a:r>
                      <a:endParaRPr lang="zh-CN" altLang="en-US" sz="3200" dirty="0"/>
                    </a:p>
                  </a:txBody>
                  <a:tcPr marL="137160" marR="137160" marT="68580" marB="68580"/>
                </a:tc>
                <a:tc>
                  <a:txBody>
                    <a:bodyPr/>
                    <a:lstStyle/>
                    <a:p>
                      <a:pPr algn="ctr"/>
                      <a:r>
                        <a:rPr lang="zh-CN" altLang="en-US" sz="3600" dirty="0"/>
                        <a:t>鸟类学家 </a:t>
                      </a:r>
                      <a:r>
                        <a:rPr lang="en-US" altLang="zh-CN" sz="3600" dirty="0"/>
                        <a:t>Marler </a:t>
                      </a:r>
                      <a:r>
                        <a:rPr lang="zh-CN" altLang="en-US" sz="3600" dirty="0"/>
                        <a:t>的鸟类鸣叫研究</a:t>
                      </a:r>
                      <a:endParaRPr lang="zh-CN" altLang="en-US" sz="3600" dirty="0"/>
                    </a:p>
                  </a:txBody>
                  <a:tcPr marL="137160" marR="137160" marT="68580" marB="68580"/>
                </a:tc>
                <a:tc>
                  <a:txBody>
                    <a:bodyPr/>
                    <a:lstStyle/>
                    <a:p>
                      <a:r>
                        <a:rPr lang="zh-CN" altLang="en-US" sz="3000" dirty="0"/>
                        <a:t>讲述 </a:t>
                      </a:r>
                      <a:r>
                        <a:rPr lang="en-US" altLang="zh-CN" sz="3000" dirty="0"/>
                        <a:t>Marler </a:t>
                      </a:r>
                      <a:r>
                        <a:rPr lang="zh-CN" altLang="en-US" sz="3000" dirty="0"/>
                        <a:t>观察到鸟类鸣叫的地域差异（方言），通过实验证明鸟类鸣叫是后天学习而非先天遗传，其理论逐渐被认可并影响人类语言研究</a:t>
                      </a:r>
                      <a:endParaRPr lang="zh-CN" altLang="en-US" sz="3000" dirty="0"/>
                    </a:p>
                  </a:txBody>
                  <a:tcPr marL="137160" marR="137160" marT="68580" marB="68580"/>
                </a:tc>
              </a:tr>
              <a:tr h="1481624">
                <a:tc>
                  <a:txBody>
                    <a:bodyPr/>
                    <a:lstStyle/>
                    <a:p>
                      <a:pPr algn="ctr"/>
                      <a:r>
                        <a:rPr lang="en-US" altLang="zh-CN" sz="3600" dirty="0"/>
                        <a:t>C</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议论文</a:t>
                      </a:r>
                      <a:r>
                        <a:rPr lang="zh-CN" altLang="en-US" sz="3200" dirty="0"/>
                        <a:t>（社会现象）</a:t>
                      </a:r>
                      <a:endParaRPr lang="zh-CN" altLang="en-US" sz="3200" dirty="0"/>
                    </a:p>
                  </a:txBody>
                  <a:tcPr marL="137160" marR="137160" marT="68580" marB="68580"/>
                </a:tc>
                <a:tc>
                  <a:txBody>
                    <a:bodyPr/>
                    <a:lstStyle/>
                    <a:p>
                      <a:pPr algn="ctr"/>
                      <a:r>
                        <a:rPr lang="zh-CN" altLang="en-US" sz="3600" dirty="0"/>
                        <a:t>数字媒体快速播放功能的争议</a:t>
                      </a:r>
                      <a:endParaRPr lang="zh-CN" altLang="en-US" sz="3600" dirty="0"/>
                    </a:p>
                  </a:txBody>
                  <a:tcPr marL="137160" marR="137160" marT="68580" marB="68580"/>
                </a:tc>
                <a:tc>
                  <a:txBody>
                    <a:bodyPr/>
                    <a:lstStyle/>
                    <a:p>
                      <a:r>
                        <a:rPr lang="zh-CN" altLang="en-US" sz="3000" dirty="0"/>
                        <a:t>介绍不同人群对媒体播放速度的偏好，平台增设该功能的原因，分析快速播放的时间优势与对理解度、艺术表达的影响</a:t>
                      </a:r>
                      <a:endParaRPr lang="zh-CN" altLang="en-US" sz="3000" dirty="0"/>
                    </a:p>
                  </a:txBody>
                  <a:tcPr marL="137160" marR="137160" marT="68580" marB="68580"/>
                </a:tc>
              </a:tr>
              <a:tr h="1802449">
                <a:tc>
                  <a:txBody>
                    <a:bodyPr/>
                    <a:lstStyle/>
                    <a:p>
                      <a:pPr algn="ctr"/>
                      <a:r>
                        <a:rPr lang="en-US" altLang="zh-CN" sz="3600" dirty="0"/>
                        <a:t>D</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议论文</a:t>
                      </a:r>
                      <a:r>
                        <a:rPr lang="zh-CN" altLang="en-US" sz="3200" dirty="0"/>
                        <a:t>（人文思考）</a:t>
                      </a:r>
                      <a:endParaRPr lang="zh-CN" altLang="en-US" sz="3200" dirty="0"/>
                    </a:p>
                  </a:txBody>
                  <a:tcPr marL="137160" marR="137160" marT="68580" marB="68580"/>
                </a:tc>
                <a:tc>
                  <a:txBody>
                    <a:bodyPr/>
                    <a:lstStyle/>
                    <a:p>
                      <a:pPr algn="ctr"/>
                      <a:r>
                        <a:rPr lang="zh-CN" altLang="en-US" sz="3600" dirty="0"/>
                        <a:t>对</a:t>
                      </a:r>
                      <a:r>
                        <a:rPr lang="en-US" altLang="zh-CN" sz="3600" dirty="0"/>
                        <a:t>AI </a:t>
                      </a:r>
                      <a:r>
                        <a:rPr lang="zh-CN" altLang="en-US" sz="3600" dirty="0"/>
                        <a:t>表达礼貌的价值</a:t>
                      </a:r>
                      <a:endParaRPr lang="zh-CN" altLang="en-US" sz="3600" dirty="0"/>
                    </a:p>
                  </a:txBody>
                  <a:tcPr marL="137160" marR="137160" marT="68580" marB="68580"/>
                </a:tc>
                <a:tc>
                  <a:txBody>
                    <a:bodyPr/>
                    <a:lstStyle/>
                    <a:p>
                      <a:r>
                        <a:rPr lang="zh-CN" altLang="en-US" sz="3000" dirty="0"/>
                        <a:t>以人们对 </a:t>
                      </a:r>
                      <a:r>
                        <a:rPr lang="en-US" altLang="zh-CN" sz="3000" dirty="0"/>
                        <a:t>AI </a:t>
                      </a:r>
                      <a:r>
                        <a:rPr lang="zh-CN" altLang="en-US" sz="3000" dirty="0"/>
                        <a:t>聊天机器人讲礼貌的现象切入，通过实验说明感恩与善意对个人的积极影响，指出对 </a:t>
                      </a:r>
                      <a:r>
                        <a:rPr lang="en-US" altLang="zh-CN" sz="3000" dirty="0"/>
                        <a:t>AI </a:t>
                      </a:r>
                      <a:r>
                        <a:rPr lang="zh-CN" altLang="en-US" sz="3000" dirty="0"/>
                        <a:t>礼貌实质是强化自身优良品质</a:t>
                      </a:r>
                      <a:endParaRPr lang="zh-CN" altLang="en-US" sz="3000" dirty="0"/>
                    </a:p>
                  </a:txBody>
                  <a:tcPr marL="137160" marR="137160" marT="68580" marB="68580"/>
                </a:tc>
              </a:tr>
              <a:tr h="1937508">
                <a:tc>
                  <a:txBody>
                    <a:bodyPr/>
                    <a:lstStyle/>
                    <a:p>
                      <a:pPr algn="ctr"/>
                      <a:r>
                        <a:rPr lang="zh-CN" altLang="en-US" sz="3600" dirty="0"/>
                        <a:t>七</a:t>
                      </a:r>
                      <a:endParaRPr lang="en-US" altLang="zh-CN" sz="3600" dirty="0"/>
                    </a:p>
                    <a:p>
                      <a:pPr algn="ctr"/>
                      <a:r>
                        <a:rPr lang="zh-CN" altLang="en-US" sz="3600" dirty="0"/>
                        <a:t>选</a:t>
                      </a:r>
                      <a:endParaRPr lang="en-US" altLang="zh-CN" sz="3600" dirty="0"/>
                    </a:p>
                    <a:p>
                      <a:pPr algn="ctr"/>
                      <a:r>
                        <a:rPr lang="zh-CN" altLang="en-US" sz="3600" dirty="0"/>
                        <a:t>五</a:t>
                      </a:r>
                      <a:endParaRPr lang="zh-CN" altLang="en-US" sz="3600" dirty="0">
                        <a:latin typeface="Times New Roman" panose="02020603050405020304" pitchFamily="18" charset="0"/>
                        <a:cs typeface="Times New Roman" panose="02020603050405020304" pitchFamily="18" charset="0"/>
                      </a:endParaRPr>
                    </a:p>
                  </a:txBody>
                  <a:tcPr marL="137160" marR="137160" marT="68580" marB="68580"/>
                </a:tc>
                <a:tc>
                  <a:txBody>
                    <a:bodyPr/>
                    <a:lstStyle/>
                    <a:p>
                      <a:pPr algn="ctr"/>
                      <a:r>
                        <a:rPr lang="zh-CN" altLang="en-US" sz="3600" dirty="0"/>
                        <a:t>记叙文</a:t>
                      </a:r>
                      <a:r>
                        <a:rPr lang="zh-CN" altLang="en-US" sz="3200" dirty="0"/>
                        <a:t>（活动介绍）</a:t>
                      </a:r>
                      <a:endParaRPr lang="zh-CN" altLang="en-US" sz="3200" dirty="0"/>
                    </a:p>
                  </a:txBody>
                  <a:tcPr marL="137160" marR="137160" marT="68580" marB="68580"/>
                </a:tc>
                <a:tc>
                  <a:txBody>
                    <a:bodyPr/>
                    <a:lstStyle/>
                    <a:p>
                      <a:pPr algn="ctr"/>
                      <a:r>
                        <a:rPr lang="zh-CN" altLang="en-US" sz="3600" dirty="0"/>
                        <a:t>华盛顿特区 “</a:t>
                      </a:r>
                      <a:r>
                        <a:rPr lang="en-US" altLang="zh-CN" sz="3600" dirty="0"/>
                        <a:t>Book It Around D.C.” </a:t>
                      </a:r>
                      <a:r>
                        <a:rPr lang="zh-CN" altLang="en-US" sz="3600" dirty="0"/>
                        <a:t>读书俱乐部</a:t>
                      </a:r>
                      <a:endParaRPr lang="zh-CN" altLang="en-US" sz="3600" dirty="0"/>
                    </a:p>
                  </a:txBody>
                  <a:tcPr marL="137160" marR="137160" marT="68580" marB="68580"/>
                </a:tc>
                <a:tc>
                  <a:txBody>
                    <a:bodyPr/>
                    <a:lstStyle/>
                    <a:p>
                      <a:r>
                        <a:rPr lang="zh-CN" altLang="en-US" sz="3000" dirty="0"/>
                        <a:t>介绍俱乐部将有声书与步行结合的活动形式，成员的参与体验、活动发展情况及单次活动的具体流程</a:t>
                      </a:r>
                      <a:endParaRPr lang="zh-CN" altLang="en-US" sz="3000" dirty="0"/>
                    </a:p>
                  </a:txBody>
                  <a:tcPr marL="137160" marR="137160" marT="68580" marB="68580"/>
                </a:tc>
              </a:tr>
            </a:tbl>
          </a:graphicData>
        </a:graphic>
      </p:graphicFrame>
      <p:pic>
        <p:nvPicPr>
          <p:cNvPr id="3" name="图片 2"/>
          <p:cNvPicPr>
            <a:picLocks noChangeAspect="1"/>
          </p:cNvPicPr>
          <p:nvPr/>
        </p:nvPicPr>
        <p:blipFill>
          <a:blip r:embed="rId1" cstate="screen"/>
          <a:stretch>
            <a:fillRect/>
          </a:stretch>
        </p:blipFill>
        <p:spPr>
          <a:xfrm>
            <a:off x="914400" y="957358"/>
            <a:ext cx="1048419" cy="1057084"/>
          </a:xfrm>
          <a:prstGeom prst="rect">
            <a:avLst/>
          </a:prstGeom>
        </p:spPr>
      </p:pic>
      <p:pic>
        <p:nvPicPr>
          <p:cNvPr id="4" name="图片 3"/>
          <p:cNvPicPr>
            <a:picLocks noChangeAspect="1"/>
          </p:cNvPicPr>
          <p:nvPr/>
        </p:nvPicPr>
        <p:blipFill>
          <a:blip r:embed="rId2" cstate="screen"/>
          <a:stretch>
            <a:fillRect/>
          </a:stretch>
        </p:blipFill>
        <p:spPr>
          <a:xfrm>
            <a:off x="958457" y="2577896"/>
            <a:ext cx="973525" cy="996959"/>
          </a:xfrm>
          <a:prstGeom prst="rect">
            <a:avLst/>
          </a:prstGeom>
        </p:spPr>
      </p:pic>
      <p:pic>
        <p:nvPicPr>
          <p:cNvPr id="5" name="图片 4"/>
          <p:cNvPicPr>
            <a:picLocks noChangeAspect="1"/>
          </p:cNvPicPr>
          <p:nvPr/>
        </p:nvPicPr>
        <p:blipFill>
          <a:blip r:embed="rId3" cstate="screen"/>
          <a:stretch>
            <a:fillRect/>
          </a:stretch>
        </p:blipFill>
        <p:spPr>
          <a:xfrm>
            <a:off x="747519" y="4123953"/>
            <a:ext cx="1335017" cy="1332003"/>
          </a:xfrm>
          <a:prstGeom prst="rect">
            <a:avLst/>
          </a:prstGeom>
        </p:spPr>
      </p:pic>
      <p:pic>
        <p:nvPicPr>
          <p:cNvPr id="6" name="图片 5"/>
          <p:cNvPicPr>
            <a:picLocks noChangeAspect="1"/>
          </p:cNvPicPr>
          <p:nvPr/>
        </p:nvPicPr>
        <p:blipFill>
          <a:blip r:embed="rId4" cstate="screen"/>
          <a:stretch>
            <a:fillRect/>
          </a:stretch>
        </p:blipFill>
        <p:spPr>
          <a:xfrm>
            <a:off x="625117" y="5684366"/>
            <a:ext cx="1579819" cy="133200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6198" y="147479"/>
            <a:ext cx="18059402" cy="13018949"/>
          </a:xfrm>
          <a:prstGeom prst="rect">
            <a:avLst/>
          </a:prstGeom>
          <a:noFill/>
        </p:spPr>
        <p:txBody>
          <a:bodyPr wrap="square">
            <a:spAutoFit/>
          </a:bodyPr>
          <a:lstStyle/>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WALK FOR GREEN</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How often do you walk around the campus instead of getting straight onto the shuttle bus? The beauties of our campus deserve to be better explored and can best be explored on foot. Walking is also a greener and healthier alternative to using vehicles. To encourage more students and staff members to walk around the campus, our school has launched a new “Walk for Green” initiative.</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Programme</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Setting out from the MTR Station, “Walk for Green” recommends various walking routes on campus, one of which covers the YIA Building, LSK Building and LWS Building. Card readers for different walking routes have been installed to record the number of points completed by “Walk for Green” participants. Participants who collect 60 points within 30 days will be awarded the title “Green Walker”.</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Participation</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To participate, students and staff members would choose a marked route, and tap their school cards at the card readers installed at both the start and end points (and also at an intermediate card reader). Name, student/staff ID, department/unit, date, time and card readers tapped will be recorded.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Walking Journey Points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MTR → YIA: +3 points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YIA → LSK: +2 points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LSK → LWS: +1 point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Important Notes: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1.Walkers must complete one trip (either upwards or downwards) within one hour to score points.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2.A maximum of six points will be awarded each day.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Every time you take a walk on campus, you are helping to preserve our environment and also keeping yourself healthy. Let's start from today!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4800600" y="5524499"/>
            <a:ext cx="3352800" cy="3113831"/>
          </a:xfrm>
          <a:prstGeom prst="rect">
            <a:avLst/>
          </a:prstGeom>
        </p:spPr>
      </p:pic>
    </p:spTree>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28600" y="0"/>
            <a:ext cx="17830800" cy="100027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B</a:t>
            </a:r>
            <a:endParaRPr kumimoji="0" lang="zh-CN"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rPr>
              <a:t>  1For a long time, scientists believed the beautiful songs of birds were purely a product of instinct. Peter Marler, a pioneering British animal behaviorist, revolutionized this view through his research into how birds actually learn to sing, earning him the title “the father of birdsong.”</a:t>
            </a:r>
            <a:endPar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rPr>
              <a:t>  2Marler's fascination began in his youth, observing chaffinches in the English countryside. He noticed slight but consistent differences in the songs of birds from different regions, much like human dialects. This curiosity defined his career. In the 1950s, he began carefully recording these songs. Using a crucial tool called a spectrogram, which visually represents sound, he was able to scientifically confirm that these regional variations, or “dialects,” were indeed real. His famous study of the white-crowned sparrow in California clearly showed distinct dialects between northern and southern populations.</a:t>
            </a:r>
            <a:endPar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rPr>
              <a:t>  3The central question remained: were these dialects inherited or learned? To solve this, Marler designed a series of experiments that would later be regarded as models of clarity. He raised young birds in complete vocal isolation from adults. These isolated birds only produced simple, natural calls, proving that the full, complex song was not automatic. However, when he played recordings of adult songs to them during a critical learning period after hatching, they successfully learned and sang the complete tune. This was decisive evidence that birdsong is a culturally transmitted behavior.</a:t>
            </a:r>
            <a:endPar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rPr>
              <a:t>  4Initially, his theory faced doubts from a scientific community that favored instinct-based explanations. The mainstream view still favored instinct, and some dismissed his work as an exception rather than a rule. Marler, however, quietly continued his careful studies. Gradually, his well-designed methods and undeniable evidence won over the community. By transforming lines of numbers into meaningful maps of sound and behavior, he gave the world new eyes to see what had always been hidden in plain hearing.</a:t>
            </a:r>
            <a:endPar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rPr>
              <a:t>  5The impact of his work extended far beyond ornithology. It provided a powerful simpler model for scientists studying the incredibly complex evolution of human language, suggesting our own speech may have roots in similar vocal learning processes.</a:t>
            </a:r>
            <a:endParaRPr kumimoji="0" lang="en-US" altLang="zh-CN" sz="2800" b="0" i="0" u="none" strike="noStrike" kern="0" cap="none" spc="0" normalizeH="0" baseline="0" noProof="0" dirty="0">
              <a:ln>
                <a:noFill/>
              </a:ln>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42900" y="21771"/>
            <a:ext cx="17602200" cy="10325904"/>
          </a:xfrm>
          <a:prstGeom prst="rect">
            <a:avLst/>
          </a:prstGeom>
          <a:noFill/>
        </p:spPr>
        <p:txBody>
          <a:bodyPr wrap="square">
            <a:spAutoFit/>
          </a:bodyPr>
          <a:lstStyle/>
          <a:p>
            <a:pPr algn="ctr" fontAlgn="base">
              <a:lnSpc>
                <a:spcPts val="3000"/>
              </a:lnSpc>
              <a:spcAft>
                <a:spcPts val="800"/>
              </a:spcAft>
              <a:buNone/>
            </a:pPr>
            <a:r>
              <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C</a:t>
            </a:r>
            <a:endParaRPr lang="en-US" altLang="zh-CN" sz="3200" b="1"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p>
            <a:pPr algn="just" fontAlgn="base">
              <a:lnSpc>
                <a:spcPts val="3000"/>
              </a:lnSpc>
              <a:spcAft>
                <a:spcPts val="800"/>
              </a:spcAft>
              <a:buNone/>
            </a:pPr>
            <a:r>
              <a:rPr lang="en-US" altLang="zh-CN" sz="3200" kern="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kern="0" dirty="0">
                <a:effectLst/>
                <a:latin typeface="Times New Roman" panose="02020603050405020304" pitchFamily="18" charset="0"/>
                <a:ea typeface="宋体" panose="02010600030101010101" pitchFamily="2" charset="-122"/>
                <a:cs typeface="Times New Roman" panose="02020603050405020304" pitchFamily="18" charset="0"/>
              </a:rPr>
              <a:t>1How fast do you listen? Hollywood actor Glen Powell likes 1x listening speed, saying, “I want to hear people talk at a normal human rate,” while American comedian Bowen Yang believes 1.8x is the perfect pace. Their debate went viral earlier this year in an advertisement for a streaming platform, which was criticized for suggesting that people who listen quickly are unusual. The controversy reflects a broader change in how people consume digital media.</a:t>
            </a:r>
            <a:endParaRPr lang="zh-CN" altLang="zh-CN" sz="32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3000"/>
              </a:lnSpc>
              <a:spcAft>
                <a:spcPts val="800"/>
              </a:spcAft>
              <a:buNone/>
            </a:pPr>
            <a:r>
              <a:rPr lang="en-US" altLang="zh-CN" sz="3200" kern="0" dirty="0">
                <a:effectLst/>
                <a:latin typeface="Times New Roman" panose="02020603050405020304" pitchFamily="18" charset="0"/>
                <a:ea typeface="宋体" panose="02010600030101010101" pitchFamily="2" charset="-122"/>
                <a:cs typeface="Times New Roman" panose="02020603050405020304" pitchFamily="18" charset="0"/>
              </a:rPr>
              <a:t>     2Surveys support this observation. A survey showed that 31% of Americans aged 18–29 listen faster than 1x, compared with only 8% of those over 45. To meet this demand, many platforms such as Apple, Spotify, Netflix and YouTube now provide fast playback options. Some even allow speeds up to 4x for premium users.</a:t>
            </a:r>
            <a:endParaRPr lang="zh-CN" altLang="zh-CN" sz="32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3000"/>
              </a:lnSpc>
              <a:spcAft>
                <a:spcPts val="800"/>
              </a:spcAft>
              <a:buNone/>
            </a:pPr>
            <a:r>
              <a:rPr lang="en-US" altLang="zh-CN" sz="3200" kern="0" dirty="0">
                <a:effectLst/>
                <a:latin typeface="Times New Roman" panose="02020603050405020304" pitchFamily="18" charset="0"/>
                <a:ea typeface="宋体" panose="02010600030101010101" pitchFamily="2" charset="-122"/>
                <a:cs typeface="Times New Roman" panose="02020603050405020304" pitchFamily="18" charset="0"/>
              </a:rPr>
              <a:t>     3The appeal is easy to understand: faster playback can save a large amount of time. YouTube once reported that its viewers together saved more than 900 years per day thanks to this feature. For busy students and workers, such efficiency is attractive.</a:t>
            </a:r>
            <a:endParaRPr lang="zh-CN" altLang="zh-CN" sz="32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3000"/>
              </a:lnSpc>
              <a:spcAft>
                <a:spcPts val="800"/>
              </a:spcAft>
              <a:buNone/>
            </a:pPr>
            <a:r>
              <a:rPr lang="en-US" altLang="zh-CN" sz="3200" kern="0" dirty="0">
                <a:effectLst/>
                <a:latin typeface="Times New Roman" panose="02020603050405020304" pitchFamily="18" charset="0"/>
                <a:ea typeface="宋体" panose="02010600030101010101" pitchFamily="2" charset="-122"/>
                <a:cs typeface="Times New Roman" panose="02020603050405020304" pitchFamily="18" charset="0"/>
              </a:rPr>
              <a:t>     4But does speeding affect comprehension? The average person speaks at a rate of about 150 words per minute, but most brains are capable of processing information faster than that, says Marcus Pearce, a cognitive scientist at Queen Mary University of London. A recent meta-analysis led by academics at the University of Waterloo in Canada found that up to 1.5x there was not much of a difference in performance, although scores started to decrease noticeably as playback speeds approached or exceeded 2x.</a:t>
            </a:r>
            <a:endParaRPr lang="zh-CN" altLang="zh-CN" sz="32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3000"/>
              </a:lnSpc>
              <a:spcAft>
                <a:spcPts val="800"/>
              </a:spcAft>
              <a:buNone/>
            </a:pPr>
            <a:r>
              <a:rPr lang="en-US" altLang="zh-CN" sz="3200" kern="0" dirty="0">
                <a:effectLst/>
                <a:latin typeface="Times New Roman" panose="02020603050405020304" pitchFamily="18" charset="0"/>
                <a:ea typeface="宋体" panose="02010600030101010101" pitchFamily="2" charset="-122"/>
                <a:cs typeface="Times New Roman" panose="02020603050405020304" pitchFamily="18" charset="0"/>
              </a:rPr>
              <a:t>     5The practice has also raised different opinions. From the platforms’ perspective, faster speeds mean users consume more content, which increases advertising income. But many performers argue that something artistic is lost. Reading aloud involves pacing, tone and pause, and rushing may damage the quality of a performance. Imagine the famous monologues in </a:t>
            </a:r>
            <a:r>
              <a:rPr lang="en-US" altLang="zh-CN" sz="3200" i="1" kern="0" dirty="0">
                <a:effectLst/>
                <a:latin typeface="Times New Roman" panose="02020603050405020304" pitchFamily="18" charset="0"/>
                <a:ea typeface="宋体" panose="02010600030101010101" pitchFamily="2" charset="-122"/>
                <a:cs typeface="Times New Roman" panose="02020603050405020304" pitchFamily="18" charset="0"/>
              </a:rPr>
              <a:t>Hamlet</a:t>
            </a:r>
            <a:r>
              <a:rPr lang="en-US" altLang="zh-CN" sz="3200" kern="0" dirty="0">
                <a:effectLst/>
                <a:latin typeface="Times New Roman" panose="02020603050405020304" pitchFamily="18" charset="0"/>
                <a:ea typeface="宋体" panose="02010600030101010101" pitchFamily="2" charset="-122"/>
                <a:cs typeface="Times New Roman" panose="02020603050405020304" pitchFamily="18" charset="0"/>
              </a:rPr>
              <a:t> delivered at double speed — much of the meaning would disappear.</a:t>
            </a:r>
            <a:endParaRPr lang="zh-CN" altLang="zh-CN" sz="32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fontAlgn="base">
              <a:lnSpc>
                <a:spcPts val="3000"/>
              </a:lnSpc>
              <a:spcAft>
                <a:spcPts val="800"/>
              </a:spcAft>
              <a:buNone/>
            </a:pPr>
            <a:r>
              <a:rPr lang="en-US" altLang="zh-CN" sz="3200" kern="0" dirty="0">
                <a:effectLst/>
                <a:latin typeface="Times New Roman" panose="02020603050405020304" pitchFamily="18" charset="0"/>
                <a:ea typeface="宋体" panose="02010600030101010101" pitchFamily="2" charset="-122"/>
                <a:cs typeface="Times New Roman" panose="02020603050405020304" pitchFamily="18" charset="0"/>
              </a:rPr>
              <a:t>     6Despite the disagreements, fast playback has become part of daily life for many people. For them, to speed or not to speed is no longer a real question.</a:t>
            </a:r>
            <a:endParaRPr lang="zh-CN" altLang="zh-CN" sz="32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4800" y="0"/>
            <a:ext cx="17678400" cy="10881953"/>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defRPr/>
            </a:pPr>
            <a:r>
              <a:rPr kumimoji="0" lang="en-US" altLang="zh-CN" sz="28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rPr>
              <a:t>D</a:t>
            </a:r>
            <a:endParaRPr kumimoji="0" lang="en-US" altLang="zh-CN" sz="2800" b="1"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1I often catch myself asking my questions to AI chatbots with a “please” and a “thank you.” Apparently, I am not alone. A 2024 survey found that approximately 67% of U.S. AI users are also polite and show gratitude toward AI search engines. Some even joked about the cost: if every polite word consumes electricity, the bill must be high. OpenAI's CEO Sam Altman replied: “Tens of millions of dollars well spent — you never know.”</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2In reality, of course, AI chatbots do not appreciate politeness; they lack consciousness, feelings or social needs. From a purely utilitarian standpoint, all those pleases and thank-</a:t>
            </a:r>
            <a:r>
              <a:rPr lang="en-US" altLang="zh-CN" sz="2800" kern="100" dirty="0" err="1">
                <a:effectLst/>
                <a:latin typeface="Times New Roman" panose="02020603050405020304" pitchFamily="18" charset="0"/>
                <a:ea typeface="等线" panose="02010600030101010101" pitchFamily="2" charset="-122"/>
                <a:cs typeface="Times New Roman" panose="02020603050405020304" pitchFamily="18" charset="0"/>
              </a:rPr>
              <a:t>yous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are just flushing money down the toilet.</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3Still, there may be value that isn't immediately measurable in showing gratitude toward AI. Psychologists Robert Emmons and Michael McCullough carried out an experiment in which they divided participants into three groups, asking the first to list things they are grateful for, while others listed daily troubles or simply kept journals. After 10 weeks, they found that the first group reported 25% higher happiness levels, stronger inner strength and even better physical health.</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latin typeface="Times New Roman" panose="02020603050405020304" pitchFamily="18" charset="0"/>
                <a:ea typeface="等线" panose="02010600030101010101" pitchFamily="2" charset="-122"/>
                <a:cs typeface="Times New Roman" panose="02020603050405020304" pitchFamily="18" charset="0"/>
              </a:rPr>
              <a:t>4</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What's true of gratitude is also true of kindness and generosity more generally. Experiments at UC Riverside found that performing “five small acts of kindness per week” produced steady increases in happiness. This idea isn't new. The medieval thinker Maimonides wrote that “it is better for a person to give one coin to a thousand poor people than to give a thousand coins to one poor person.” He believed that regular acts of goodness, like giving charity and expressing gratitude, make us happier in the long run by turning virtue into a habit.</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nSpc>
                <a:spcPct val="115000"/>
              </a:lnSpc>
              <a:spcAft>
                <a:spcPts val="800"/>
              </a:spcAft>
              <a:buNone/>
            </a:pP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2800" kern="100" dirty="0">
                <a:latin typeface="Times New Roman" panose="02020603050405020304" pitchFamily="18" charset="0"/>
                <a:ea typeface="等线" panose="02010600030101010101" pitchFamily="2" charset="-122"/>
                <a:cs typeface="Times New Roman" panose="02020603050405020304" pitchFamily="18" charset="0"/>
              </a:rPr>
              <a:t>5</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So perhaps all of our pleases and thank-</a:t>
            </a:r>
            <a:r>
              <a:rPr lang="en-US" altLang="zh-CN" sz="2800" kern="100" dirty="0" err="1">
                <a:effectLst/>
                <a:latin typeface="Times New Roman" panose="02020603050405020304" pitchFamily="18" charset="0"/>
                <a:ea typeface="等线" panose="02010600030101010101" pitchFamily="2" charset="-122"/>
                <a:cs typeface="Times New Roman" panose="02020603050405020304" pitchFamily="18" charset="0"/>
              </a:rPr>
              <a:t>yous</a:t>
            </a:r>
            <a:r>
              <a:rPr lang="en-US" altLang="zh-CN" sz="2800" kern="100" dirty="0">
                <a:effectLst/>
                <a:latin typeface="Times New Roman" panose="02020603050405020304" pitchFamily="18" charset="0"/>
                <a:ea typeface="等线" panose="02010600030101010101" pitchFamily="2" charset="-122"/>
                <a:cs typeface="Times New Roman" panose="02020603050405020304" pitchFamily="18" charset="0"/>
              </a:rPr>
              <a:t> to AI have value, even if they cost OpenAI millions of dollars annually. Showing appreciation, even toward a machine, reinforces positive habits of courtesy, patience and empathy. In our increasingly digital and automated world, preserving these human qualities may be more valuable than the cost of a few extra electricity. Ultimately, the beneficiary of our politeness isn't the AI at all, but ourselves.</a:t>
            </a:r>
            <a:endParaRPr lang="zh-CN" altLang="zh-CN" sz="2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defRPr/>
            </a:pPr>
            <a:endParaRPr kumimoji="0" lang="zh-CN" altLang="zh-CN" sz="2800" b="0" i="0" u="none" strike="noStrike" kern="100" cap="none" spc="0" normalizeH="0" baseline="0" noProof="0" dirty="0">
              <a:ln>
                <a:noFill/>
              </a:ln>
              <a:effectLst/>
              <a:uLnTx/>
              <a:uFillTx/>
              <a:latin typeface="Times New Roman" panose="02020603050405020304" pitchFamily="18" charset="0"/>
              <a:ea typeface="宋体" panose="02010600030101010101" pitchFamily="2" charset="-122"/>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697200" y="8814549"/>
            <a:ext cx="1877437" cy="769441"/>
          </a:xfrm>
          <a:prstGeom prst="rect">
            <a:avLst/>
          </a:prstGeom>
          <a:solidFill>
            <a:schemeClr val="accent3">
              <a:lumMod val="60000"/>
              <a:lumOff val="40000"/>
            </a:schemeClr>
          </a:solidFill>
        </p:spPr>
        <p:txBody>
          <a:bodyPr wrap="none" rtlCol="0">
            <a:spAutoFit/>
          </a:bodyPr>
          <a:lstStyle/>
          <a:p>
            <a:r>
              <a:rPr lang="zh-CN" altLang="en-US" sz="4400" b="1" dirty="0"/>
              <a:t>七选五</a:t>
            </a:r>
            <a:endParaRPr lang="zh-CN" altLang="en-US" sz="4400" b="1" dirty="0"/>
          </a:p>
        </p:txBody>
      </p:sp>
      <p:sp>
        <p:nvSpPr>
          <p:cNvPr id="4" name="文本框 3"/>
          <p:cNvSpPr txBox="1"/>
          <p:nvPr/>
        </p:nvSpPr>
        <p:spPr>
          <a:xfrm>
            <a:off x="361950" y="190500"/>
            <a:ext cx="17564100" cy="7286610"/>
          </a:xfrm>
          <a:prstGeom prst="rect">
            <a:avLst/>
          </a:prstGeom>
          <a:noFill/>
        </p:spPr>
        <p:txBody>
          <a:bodyPr wrap="square">
            <a:spAutoFit/>
          </a:bodyPr>
          <a:lstStyle/>
          <a:p>
            <a:pPr marL="0" marR="215900" lvl="0" indent="317500" algn="just" defTabSz="914400" rtl="0" eaLnBrk="1" fontAlgn="base" latinLnBrk="0" hangingPunct="1">
              <a:lnSpc>
                <a:spcPts val="3300"/>
              </a:lnSpc>
              <a:spcBef>
                <a:spcPts val="0"/>
              </a:spcBef>
              <a:spcAft>
                <a:spcPts val="0"/>
              </a:spcAft>
              <a:buClrTx/>
              <a:buSzTx/>
              <a:buFontTx/>
              <a:buNone/>
              <a:defRPr/>
            </a:pP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t>
            </a:r>
            <a:r>
              <a:rPr kumimoji="0" lang="en-US" altLang="zh-CN" sz="32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TimesNewRoman"/>
                <a:cs typeface="Times New Roman" panose="02020603050405020304" pitchFamily="18" charset="0"/>
              </a:rPr>
              <a:t>1</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Need a quick answer or just a smart assistant </a:t>
            </a:r>
            <a:r>
              <a:rPr kumimoji="0" lang="en-US"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in your pocket</a:t>
            </a:r>
            <a:r>
              <a:rPr kumimoji="0" lang="en-US" altLang="zh-CN" sz="3000" b="0" i="0" u="none" strike="noStrike" kern="1200" cap="none" spc="0" normalizeH="0" baseline="0" noProof="0" dirty="0">
                <a:ln>
                  <a:noFill/>
                </a:ln>
                <a:effectLst/>
                <a:highlight>
                  <a:srgbClr val="00FFFF"/>
                </a:highlight>
                <a:uLnTx/>
                <a:uFillTx/>
                <a:latin typeface="Times New Roman" panose="02020603050405020304" pitchFamily="18" charset="0"/>
                <a:ea typeface="TimesNewRoman"/>
                <a:cs typeface="Times New Roman" panose="02020603050405020304" pitchFamily="18" charset="0"/>
              </a:rPr>
              <a:t>?</a:t>
            </a:r>
            <a:r>
              <a:rPr kumimoji="0" lang="en-US"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 The AI Companion offers exactly that— and much more.</a:t>
            </a:r>
            <a:endParaRPr kumimoji="0" lang="zh-CN" altLang="zh-CN" sz="3000" b="0" i="0" u="none" strike="noStrike" kern="1200" cap="none" spc="0" normalizeH="0" baseline="0" noProof="0" dirty="0">
              <a:ln>
                <a:noFill/>
              </a:ln>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203200" lvl="0" indent="317500" algn="just" defTabSz="914400" rtl="0" eaLnBrk="1" fontAlgn="base" latinLnBrk="0" hangingPunct="1">
              <a:lnSpc>
                <a:spcPts val="3300"/>
              </a:lnSpc>
              <a:spcBef>
                <a:spcPts val="0"/>
              </a:spcBef>
              <a:spcAft>
                <a:spcPts val="0"/>
              </a:spcAft>
              <a:buClrTx/>
              <a:buSzTx/>
              <a:buFontTx/>
              <a:buNone/>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t>
            </a:r>
            <a:r>
              <a:rPr kumimoji="0" lang="en-US" altLang="zh-CN" sz="30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TimesNewRoman"/>
                <a:cs typeface="Times New Roman" panose="02020603050405020304" pitchFamily="18" charset="0"/>
              </a:rPr>
              <a:t>2</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Alex Chen, the lead AI developer </a:t>
            </a:r>
            <a:r>
              <a:rPr kumimoji="0" lang="en-US"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behind this project, wears his signature hoodie(</a:t>
            </a:r>
            <a:r>
              <a:rPr kumimoji="0" lang="zh-CN"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连帽衫</a:t>
            </a:r>
            <a:r>
              <a:rPr kumimoji="0" lang="en-US"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 and glasses as he adjusts the system daily. His goal</a:t>
            </a:r>
            <a:r>
              <a:rPr kumimoji="0" lang="en-US" altLang="zh-CN" sz="3000" b="0" i="0" u="none" strike="noStrike" kern="1200" cap="none" spc="0" normalizeH="0" baseline="0" noProof="0" dirty="0">
                <a:ln>
                  <a:noFill/>
                </a:ln>
                <a:effectLst/>
                <a:highlight>
                  <a:srgbClr val="00FFFF"/>
                </a:highlight>
                <a:uLnTx/>
                <a:uFillTx/>
                <a:latin typeface="Times New Roman" panose="02020603050405020304" pitchFamily="18" charset="0"/>
                <a:ea typeface="TimesNewRoman"/>
                <a:cs typeface="Times New Roman" panose="02020603050405020304" pitchFamily="18" charset="0"/>
              </a:rPr>
              <a:t>?</a:t>
            </a:r>
            <a:r>
              <a:rPr kumimoji="0" lang="en-US"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 </a:t>
            </a:r>
            <a:r>
              <a:rPr kumimoji="0" lang="en-US" altLang="zh-CN" sz="3000" b="0" i="0" u="sng"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  36    </a:t>
            </a:r>
            <a:r>
              <a:rPr kumimoji="0" lang="en-US"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 The AI processes requests in milliseconds, responding with clear, well-structured answers. When users engage with it, a friendly “How can I assist you today?” sets the tone——a small but meaningful touch that makes the exchange </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feel personal. Even during peak hours, when thousands of requests flood in all at once, the AI remains reliable, never sacrificing speed or accuracy.</a:t>
            </a:r>
            <a:endParaRPr kumimoji="0" lang="zh-CN" altLang="zh-CN" sz="3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203200" lvl="0" indent="317500" algn="just" defTabSz="914400" rtl="0" eaLnBrk="1" fontAlgn="base" latinLnBrk="0" hangingPunct="1">
              <a:lnSpc>
                <a:spcPts val="3300"/>
              </a:lnSpc>
              <a:spcBef>
                <a:spcPts val="0"/>
              </a:spcBef>
              <a:spcAft>
                <a:spcPts val="0"/>
              </a:spcAft>
              <a:buClrTx/>
              <a:buSzTx/>
              <a:buFontTx/>
              <a:buNone/>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t>
            </a:r>
            <a:r>
              <a:rPr kumimoji="0" lang="en-US" altLang="zh-CN" sz="30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TimesNewRoman"/>
                <a:cs typeface="Times New Roman" panose="02020603050405020304" pitchFamily="18" charset="0"/>
              </a:rPr>
              <a:t>3</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Chen's day begins at 5:30 a. m., </a:t>
            </a:r>
            <a:r>
              <a:rPr kumimoji="0" lang="en-US" altLang="zh-CN" sz="3000" b="0" i="0" u="none" strike="noStrike" kern="1200" cap="none" spc="0" normalizeH="0" baseline="0" noProof="0" dirty="0">
                <a:ln>
                  <a:noFill/>
                </a:ln>
                <a:effectLst/>
                <a:uLnTx/>
                <a:uFillTx/>
                <a:latin typeface="Times New Roman" panose="02020603050405020304" pitchFamily="18" charset="0"/>
                <a:ea typeface="TimesNewRoman"/>
                <a:cs typeface="Times New Roman" panose="02020603050405020304" pitchFamily="18" charset="0"/>
              </a:rPr>
              <a:t>reviewing user feedback </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and working on the Al's learning models. </a:t>
            </a:r>
            <a:r>
              <a:rPr kumimoji="0" lang="en-US" altLang="zh-CN" sz="3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37     </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“I want this technology to feel effortless—— like chatting with a knowledgeable friend,” he explains. His passion for AI arises from years of studying machine learning, but what truly drives him is making complex tech accessible to everyone.</a:t>
            </a:r>
            <a:endParaRPr kumimoji="0" lang="zh-CN" altLang="zh-CN" sz="3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203200" lvl="0" indent="317500" algn="just" defTabSz="914400" rtl="0" eaLnBrk="1" fontAlgn="base" latinLnBrk="0" hangingPunct="1">
              <a:lnSpc>
                <a:spcPts val="3300"/>
              </a:lnSpc>
              <a:spcBef>
                <a:spcPts val="0"/>
              </a:spcBef>
              <a:spcAft>
                <a:spcPts val="0"/>
              </a:spcAft>
              <a:buClrTx/>
              <a:buSzTx/>
              <a:buFontTx/>
              <a:buNone/>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t>
            </a:r>
            <a:r>
              <a:rPr kumimoji="0" lang="en-US" altLang="zh-CN" sz="30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TimesNewRoman"/>
                <a:cs typeface="Times New Roman" panose="02020603050405020304" pitchFamily="18" charset="0"/>
              </a:rPr>
              <a:t>4</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t>
            </a:r>
            <a:r>
              <a:rPr kumimoji="0" lang="en-US" altLang="zh-CN" sz="3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38    </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Lisa Park, a university student majoring in computer science, relies on the AI daily. “It's not just about getting answers—— it's how the AI explains things. Even difficult concepts become easy to grasp,” she says. For her, the AI isn't just a tool. </a:t>
            </a:r>
            <a:r>
              <a:rPr kumimoji="0" lang="en-US" altLang="zh-CN" sz="3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39    </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Another user, Mark Reynolds, a freelance writer, adds, “It helps me brainstorm ideas faster than I could alone. The suggestions are creative and actually useful.”</a:t>
            </a:r>
            <a:endParaRPr kumimoji="0" lang="zh-CN" altLang="zh-CN" sz="3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190500" lvl="0" indent="317500" algn="just" defTabSz="914400" rtl="0" eaLnBrk="1" fontAlgn="base" latinLnBrk="0" hangingPunct="1">
              <a:lnSpc>
                <a:spcPts val="3300"/>
              </a:lnSpc>
              <a:spcBef>
                <a:spcPts val="0"/>
              </a:spcBef>
              <a:spcAft>
                <a:spcPts val="0"/>
              </a:spcAft>
              <a:buClrTx/>
              <a:buSzTx/>
              <a:buFontTx/>
              <a:buNone/>
              <a:defRPr/>
            </a:pP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t>
            </a:r>
            <a:r>
              <a:rPr kumimoji="0" lang="en-US" altLang="zh-CN" sz="3000" b="0" i="0" u="none" strike="noStrike" kern="1200" cap="none" spc="0" normalizeH="0" baseline="0" noProof="0" dirty="0">
                <a:ln>
                  <a:noFill/>
                </a:ln>
                <a:solidFill>
                  <a:srgbClr val="000000"/>
                </a:solidFill>
                <a:effectLst/>
                <a:highlight>
                  <a:srgbClr val="FFFF00"/>
                </a:highlight>
                <a:uLnTx/>
                <a:uFillTx/>
                <a:latin typeface="Times New Roman" panose="02020603050405020304" pitchFamily="18" charset="0"/>
                <a:ea typeface="TimesNewRoman"/>
                <a:cs typeface="Times New Roman" panose="02020603050405020304" pitchFamily="18" charset="0"/>
              </a:rPr>
              <a:t>5</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“I can't imagine working on anything else,” Chen admits. </a:t>
            </a:r>
            <a:r>
              <a:rPr kumimoji="0" lang="en-US" altLang="zh-CN" sz="3000" b="0" i="0" u="sng"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40     </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His team is already testing new features, like voice interaction and real-time language translation, to expand its capabilities.</a:t>
            </a:r>
            <a:endParaRPr kumimoji="0" lang="zh-CN" altLang="zh-CN" sz="30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6" name="文本框 5"/>
          <p:cNvSpPr txBox="1"/>
          <p:nvPr/>
        </p:nvSpPr>
        <p:spPr>
          <a:xfrm>
            <a:off x="762000" y="7292757"/>
            <a:ext cx="13411200" cy="3108543"/>
          </a:xfrm>
          <a:prstGeom prst="rect">
            <a:avLst/>
          </a:prstGeom>
          <a:solidFill>
            <a:schemeClr val="accent3">
              <a:lumMod val="20000"/>
              <a:lumOff val="80000"/>
            </a:schemeClr>
          </a:solidFill>
        </p:spPr>
        <p:txBody>
          <a:bodyPr wrap="square">
            <a:spAutoFit/>
          </a:bodyPr>
          <a:lstStyle/>
          <a:p>
            <a:r>
              <a:rPr lang="en-US" altLang="zh-CN" sz="2800" dirty="0">
                <a:latin typeface="Times New Roman" panose="02020603050405020304" pitchFamily="18" charset="0"/>
                <a:cs typeface="Times New Roman" panose="02020603050405020304" pitchFamily="18" charset="0"/>
              </a:rPr>
              <a:t>A. Books are just like our </a:t>
            </a:r>
            <a:r>
              <a:rPr lang="en-US" altLang="zh-CN" sz="2800" dirty="0">
                <a:solidFill>
                  <a:srgbClr val="FF0000"/>
                </a:solidFill>
                <a:latin typeface="Times New Roman" panose="02020603050405020304" pitchFamily="18" charset="0"/>
                <a:cs typeface="Times New Roman" panose="02020603050405020304" pitchFamily="18" charset="0"/>
              </a:rPr>
              <a:t>close friends</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B. </a:t>
            </a:r>
            <a:r>
              <a:rPr lang="en-US" altLang="zh-CN" sz="2800" dirty="0">
                <a:highlight>
                  <a:srgbClr val="FFFF00"/>
                </a:highlight>
                <a:latin typeface="Times New Roman" panose="02020603050405020304" pitchFamily="18" charset="0"/>
                <a:cs typeface="Times New Roman" panose="02020603050405020304" pitchFamily="18" charset="0"/>
              </a:rPr>
              <a:t>They </a:t>
            </a:r>
            <a:r>
              <a:rPr lang="en-US" altLang="zh-CN" sz="2800" dirty="0">
                <a:latin typeface="Times New Roman" panose="02020603050405020304" pitchFamily="18" charset="0"/>
                <a:cs typeface="Times New Roman" panose="02020603050405020304" pitchFamily="18" charset="0"/>
              </a:rPr>
              <a:t>were trying to </a:t>
            </a:r>
            <a:r>
              <a:rPr lang="en-US" altLang="zh-CN" sz="2800" dirty="0">
                <a:solidFill>
                  <a:srgbClr val="FF0000"/>
                </a:solidFill>
                <a:latin typeface="Times New Roman" panose="02020603050405020304" pitchFamily="18" charset="0"/>
                <a:cs typeface="Times New Roman" panose="02020603050405020304" pitchFamily="18" charset="0"/>
              </a:rPr>
              <a:t>focus on exercise itself</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C. Bookworms say </a:t>
            </a:r>
            <a:r>
              <a:rPr lang="en-US" altLang="zh-CN" sz="2800" dirty="0">
                <a:highlight>
                  <a:srgbClr val="FFFF00"/>
                </a:highlight>
                <a:latin typeface="Times New Roman" panose="02020603050405020304" pitchFamily="18" charset="0"/>
                <a:cs typeface="Times New Roman" panose="02020603050405020304" pitchFamily="18" charset="0"/>
              </a:rPr>
              <a:t>they</a:t>
            </a:r>
            <a:r>
              <a:rPr lang="en-US" altLang="zh-CN" sz="2800" dirty="0">
                <a:latin typeface="Times New Roman" panose="02020603050405020304" pitchFamily="18" charset="0"/>
                <a:cs typeface="Times New Roman" panose="02020603050405020304" pitchFamily="18" charset="0"/>
              </a:rPr>
              <a:t> are seeking </a:t>
            </a:r>
            <a:r>
              <a:rPr lang="en-US" altLang="zh-CN" sz="2800" dirty="0">
                <a:solidFill>
                  <a:srgbClr val="FF0000"/>
                </a:solidFill>
                <a:latin typeface="Times New Roman" panose="02020603050405020304" pitchFamily="18" charset="0"/>
                <a:cs typeface="Times New Roman" panose="02020603050405020304" pitchFamily="18" charset="0"/>
              </a:rPr>
              <a:t>like-minded people</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D. </a:t>
            </a:r>
            <a:r>
              <a:rPr lang="en-US" altLang="zh-CN" sz="2800" dirty="0">
                <a:highlight>
                  <a:srgbClr val="FFFF00"/>
                </a:highlight>
                <a:latin typeface="Times New Roman" panose="02020603050405020304" pitchFamily="18" charset="0"/>
                <a:cs typeface="Times New Roman" panose="02020603050405020304" pitchFamily="18" charset="0"/>
              </a:rPr>
              <a:t>People of all ages </a:t>
            </a:r>
            <a:r>
              <a:rPr lang="en-US" altLang="zh-CN" sz="2800" dirty="0">
                <a:latin typeface="Times New Roman" panose="02020603050405020304" pitchFamily="18" charset="0"/>
                <a:cs typeface="Times New Roman" panose="02020603050405020304" pitchFamily="18" charset="0"/>
              </a:rPr>
              <a:t>carried headphones as </a:t>
            </a:r>
            <a:r>
              <a:rPr lang="en-US" altLang="zh-CN" sz="2800" dirty="0">
                <a:highlight>
                  <a:srgbClr val="FFFF00"/>
                </a:highlight>
                <a:latin typeface="Times New Roman" panose="02020603050405020304" pitchFamily="18" charset="0"/>
                <a:cs typeface="Times New Roman" panose="02020603050405020304" pitchFamily="18" charset="0"/>
              </a:rPr>
              <a:t>they</a:t>
            </a:r>
            <a:r>
              <a:rPr lang="en-US" altLang="zh-CN" sz="2800" dirty="0">
                <a:latin typeface="Times New Roman" panose="02020603050405020304" pitchFamily="18" charset="0"/>
                <a:cs typeface="Times New Roman" panose="02020603050405020304" pitchFamily="18" charset="0"/>
              </a:rPr>
              <a:t> </a:t>
            </a:r>
            <a:r>
              <a:rPr lang="en-US" altLang="zh-CN" sz="2800" dirty="0">
                <a:solidFill>
                  <a:srgbClr val="FF0000"/>
                </a:solidFill>
                <a:latin typeface="Times New Roman" panose="02020603050405020304" pitchFamily="18" charset="0"/>
                <a:cs typeface="Times New Roman" panose="02020603050405020304" pitchFamily="18" charset="0"/>
              </a:rPr>
              <a:t>approached the tabl</a:t>
            </a:r>
            <a:r>
              <a:rPr lang="en-US" altLang="zh-CN" sz="2800" dirty="0">
                <a:latin typeface="Times New Roman" panose="02020603050405020304" pitchFamily="18" charset="0"/>
                <a:cs typeface="Times New Roman" panose="02020603050405020304" pitchFamily="18" charset="0"/>
              </a:rPr>
              <a:t>e.</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E. </a:t>
            </a:r>
            <a:r>
              <a:rPr lang="en-US" altLang="zh-CN" sz="2800" dirty="0">
                <a:highlight>
                  <a:srgbClr val="FFFF00"/>
                </a:highlight>
                <a:latin typeface="Times New Roman" panose="02020603050405020304" pitchFamily="18" charset="0"/>
                <a:cs typeface="Times New Roman" panose="02020603050405020304" pitchFamily="18" charset="0"/>
              </a:rPr>
              <a:t>This</a:t>
            </a:r>
            <a:r>
              <a:rPr lang="en-US" altLang="zh-CN" sz="2800" dirty="0">
                <a:latin typeface="Times New Roman" panose="02020603050405020304" pitchFamily="18" charset="0"/>
                <a:cs typeface="Times New Roman" panose="02020603050405020304" pitchFamily="18" charset="0"/>
              </a:rPr>
              <a:t> feels like something </a:t>
            </a:r>
            <a:r>
              <a:rPr lang="en-US" altLang="zh-CN" sz="2800" dirty="0">
                <a:solidFill>
                  <a:srgbClr val="FF0000"/>
                </a:solidFill>
                <a:latin typeface="Times New Roman" panose="02020603050405020304" pitchFamily="18" charset="0"/>
                <a:cs typeface="Times New Roman" panose="02020603050405020304" pitchFamily="18" charset="0"/>
              </a:rPr>
              <a:t>that is beautifully both inward and outward.</a:t>
            </a:r>
            <a:endParaRPr lang="en-US" altLang="zh-CN" sz="2800" dirty="0">
              <a:solidFill>
                <a:srgbClr val="FF0000"/>
              </a:solidFill>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F. </a:t>
            </a:r>
            <a:r>
              <a:rPr lang="en-US" altLang="zh-CN" sz="2800" dirty="0">
                <a:highlight>
                  <a:srgbClr val="FFFF00"/>
                </a:highlight>
                <a:latin typeface="Times New Roman" panose="02020603050405020304" pitchFamily="18" charset="0"/>
                <a:cs typeface="Times New Roman" panose="02020603050405020304" pitchFamily="18" charset="0"/>
              </a:rPr>
              <a:t>The walkers </a:t>
            </a:r>
            <a:r>
              <a:rPr lang="en-US" altLang="zh-CN" sz="2800" dirty="0">
                <a:latin typeface="Times New Roman" panose="02020603050405020304" pitchFamily="18" charset="0"/>
                <a:cs typeface="Times New Roman" panose="02020603050405020304" pitchFamily="18" charset="0"/>
              </a:rPr>
              <a:t>passed trees, paths and gardens, </a:t>
            </a:r>
            <a:r>
              <a:rPr lang="en-US" altLang="zh-CN" sz="2800" dirty="0">
                <a:highlight>
                  <a:srgbClr val="FFFF00"/>
                </a:highlight>
                <a:latin typeface="Times New Roman" panose="02020603050405020304" pitchFamily="18" charset="0"/>
                <a:cs typeface="Times New Roman" panose="02020603050405020304" pitchFamily="18" charset="0"/>
              </a:rPr>
              <a:t>many</a:t>
            </a:r>
            <a:r>
              <a:rPr lang="en-US" altLang="zh-CN" sz="2800" dirty="0">
                <a:latin typeface="Times New Roman" panose="02020603050405020304" pitchFamily="18" charset="0"/>
                <a:cs typeface="Times New Roman" panose="02020603050405020304" pitchFamily="18" charset="0"/>
              </a:rPr>
              <a:t> stopping to take pictures.</a:t>
            </a:r>
            <a:endParaRPr lang="en-US" altLang="zh-CN" sz="2800" dirty="0">
              <a:latin typeface="Times New Roman" panose="02020603050405020304" pitchFamily="18" charset="0"/>
              <a:cs typeface="Times New Roman" panose="02020603050405020304" pitchFamily="18" charset="0"/>
            </a:endParaRPr>
          </a:p>
          <a:p>
            <a:r>
              <a:rPr lang="en-US" altLang="zh-CN" sz="2800" dirty="0">
                <a:latin typeface="Times New Roman" panose="02020603050405020304" pitchFamily="18" charset="0"/>
                <a:cs typeface="Times New Roman" panose="02020603050405020304" pitchFamily="18" charset="0"/>
              </a:rPr>
              <a:t>G. </a:t>
            </a:r>
            <a:r>
              <a:rPr lang="en-US" altLang="zh-CN" sz="2800" dirty="0">
                <a:highlight>
                  <a:srgbClr val="00FFFF"/>
                </a:highlight>
                <a:latin typeface="Times New Roman" panose="02020603050405020304" pitchFamily="18" charset="0"/>
                <a:cs typeface="Times New Roman" panose="02020603050405020304" pitchFamily="18" charset="0"/>
              </a:rPr>
              <a:t>Instead</a:t>
            </a:r>
            <a:r>
              <a:rPr lang="en-US" altLang="zh-CN" sz="2800" dirty="0">
                <a:latin typeface="Times New Roman" panose="02020603050405020304" pitchFamily="18" charset="0"/>
                <a:cs typeface="Times New Roman" panose="02020603050405020304" pitchFamily="18" charset="0"/>
              </a:rPr>
              <a:t>, they were listening to narrators </a:t>
            </a:r>
            <a:r>
              <a:rPr lang="en-US" altLang="zh-CN" sz="2800" dirty="0">
                <a:solidFill>
                  <a:srgbClr val="FF0000"/>
                </a:solidFill>
                <a:latin typeface="Times New Roman" panose="02020603050405020304" pitchFamily="18" charset="0"/>
                <a:cs typeface="Times New Roman" panose="02020603050405020304" pitchFamily="18" charset="0"/>
              </a:rPr>
              <a:t>read audiobooks on their headphones</a:t>
            </a:r>
            <a:r>
              <a:rPr lang="en-US" altLang="zh-CN" sz="2800" dirty="0">
                <a:latin typeface="Times New Roman" panose="02020603050405020304" pitchFamily="18" charset="0"/>
                <a:cs typeface="Times New Roman" panose="02020603050405020304" pitchFamily="18" charset="0"/>
              </a:rPr>
              <a:t>.</a:t>
            </a:r>
            <a:endParaRPr lang="en-US" altLang="zh-CN"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0119057" y="9533888"/>
            <a:ext cx="1316386" cy="769441"/>
          </a:xfrm>
          <a:prstGeom prst="rect">
            <a:avLst/>
          </a:prstGeom>
          <a:solidFill>
            <a:schemeClr val="accent3">
              <a:lumMod val="60000"/>
              <a:lumOff val="40000"/>
            </a:schemeClr>
          </a:solidFill>
        </p:spPr>
        <p:txBody>
          <a:bodyPr wrap="none" rtlCol="0">
            <a:spAutoFit/>
          </a:bodyPr>
          <a:lstStyle/>
          <a:p>
            <a:r>
              <a:rPr lang="zh-CN" altLang="en-US" sz="4400" b="1" dirty="0"/>
              <a:t>完形</a:t>
            </a:r>
            <a:endParaRPr lang="zh-CN" altLang="en-US" sz="4400" b="1" dirty="0"/>
          </a:p>
        </p:txBody>
      </p:sp>
      <p:sp>
        <p:nvSpPr>
          <p:cNvPr id="6" name="文本框 5"/>
          <p:cNvSpPr txBox="1"/>
          <p:nvPr/>
        </p:nvSpPr>
        <p:spPr>
          <a:xfrm>
            <a:off x="152400" y="38100"/>
            <a:ext cx="11266714" cy="10002738"/>
          </a:xfrm>
          <a:prstGeom prst="rect">
            <a:avLst/>
          </a:prstGeom>
          <a:noFill/>
        </p:spPr>
        <p:txBody>
          <a:bodyPr wrap="square">
            <a:spAutoFit/>
          </a:bodyPr>
          <a:lstStyle/>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a:t>
            </a:r>
            <a:r>
              <a:rPr lang="en-US" altLang="zh-CN" sz="2800" b="0" i="0" dirty="0">
                <a:solidFill>
                  <a:srgbClr val="FF0000"/>
                </a:solidFill>
                <a:effectLst/>
                <a:latin typeface="Times New Roman" panose="02020603050405020304" pitchFamily="18" charset="0"/>
                <a:cs typeface="Times New Roman" panose="02020603050405020304" pitchFamily="18" charset="0"/>
              </a:rPr>
              <a:t>1James Smith has long succeeded in competition, even in snowball fights as a child. Now that he's 80, his___41___ edge has only gotten sharper. </a:t>
            </a:r>
            <a:r>
              <a:rPr lang="en-US" altLang="zh-CN" sz="2800" b="0" i="0" dirty="0">
                <a:solidFill>
                  <a:srgbClr val="000000"/>
                </a:solidFill>
                <a:effectLst/>
                <a:latin typeface="Times New Roman" panose="02020603050405020304" pitchFamily="18" charset="0"/>
                <a:cs typeface="Times New Roman" panose="02020603050405020304" pitchFamily="18" charset="0"/>
              </a:rPr>
              <a:t>"Many have said, 'You're crazy,'" said Smith, who visits doctors every few months to check on his___42___. "But they've never told me not to___43___.</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2Smith not only runs ultramarathons—races longer than 26.2 miles that often take days to___44___—he also sets records. "I've never really thought of my___45___ as an obstacle. "I kind of have the___46___ of, if somebody else can do it, you know, why can't I?"</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a:t>
            </a:r>
            <a:r>
              <a:rPr lang="en-US" altLang="zh-CN" sz="2800" b="0" i="0" dirty="0">
                <a:effectLst/>
                <a:latin typeface="Times New Roman" panose="02020603050405020304" pitchFamily="18" charset="0"/>
                <a:cs typeface="Times New Roman" panose="02020603050405020304" pitchFamily="18" charset="0"/>
              </a:rPr>
              <a:t>3There are many___47___ behind his running. One of Smith's races came in November 2016, when he___48___ the challenge of a 100-mile race in southwest China, near the very region where his father, Mickey, fought Japanese soldiers while___49___ in the U.S. Army Air Corps during World War II. Once, after Smith finished an ultramarathon in California, a stranger___50___ him a note that said "Watching you struggle up that hill gave me the___51___ to fight my own illness. Thank you for showing me how to persevere." For Smith, it was proof that running could___52___ life beyond the finish line.</a:t>
            </a:r>
            <a:endParaRPr lang="en-US" altLang="zh-CN" sz="2800" b="0" i="0" dirty="0">
              <a:effectLst/>
              <a:latin typeface="Times New Roman" panose="02020603050405020304" pitchFamily="18" charset="0"/>
              <a:cs typeface="Times New Roman" panose="02020603050405020304" pitchFamily="18" charset="0"/>
            </a:endParaRPr>
          </a:p>
          <a:p>
            <a:pPr algn="just">
              <a:buNone/>
            </a:pPr>
            <a:r>
              <a:rPr lang="en-US" altLang="zh-CN" sz="2800" b="0" i="0" dirty="0">
                <a:solidFill>
                  <a:srgbClr val="000000"/>
                </a:solidFill>
                <a:effectLst/>
                <a:latin typeface="Times New Roman" panose="02020603050405020304" pitchFamily="18" charset="0"/>
                <a:cs typeface="Times New Roman" panose="02020603050405020304" pitchFamily="18" charset="0"/>
              </a:rPr>
              <a:t>     4After he finished Badwater Ultramarathon, one of the world's hardest footraces, Smith told his trainer Michael Johnson that it would be his___53___ ultramarathon. Smith hasn't___54___ another race—</a:t>
            </a:r>
            <a:r>
              <a:rPr lang="en-US" altLang="zh-CN" sz="2800" b="0" i="0" dirty="0">
                <a:solidFill>
                  <a:srgbClr val="FF0000"/>
                </a:solidFill>
                <a:effectLst/>
                <a:latin typeface="Times New Roman" panose="02020603050405020304" pitchFamily="18" charset="0"/>
                <a:cs typeface="Times New Roman" panose="02020603050405020304" pitchFamily="18" charset="0"/>
              </a:rPr>
              <a:t>but Johnson said he would probably find one soon. "</a:t>
            </a:r>
            <a:r>
              <a:rPr lang="en-US" altLang="zh-CN" sz="2800" b="0" i="0" dirty="0">
                <a:solidFill>
                  <a:srgbClr val="FF0000"/>
                </a:solidFill>
                <a:effectLst/>
                <a:highlight>
                  <a:srgbClr val="FFFF00"/>
                </a:highlight>
                <a:latin typeface="Times New Roman" panose="02020603050405020304" pitchFamily="18" charset="0"/>
                <a:cs typeface="Times New Roman" panose="02020603050405020304" pitchFamily="18" charset="0"/>
              </a:rPr>
              <a:t>He's showing what's___55___ not just for him, but for you too, for me, for all of us</a:t>
            </a:r>
            <a:r>
              <a:rPr lang="en-US" altLang="zh-CN" sz="2800" b="0" i="0" dirty="0">
                <a:solidFill>
                  <a:srgbClr val="FF0000"/>
                </a:solidFill>
                <a:effectLst/>
                <a:latin typeface="Times New Roman" panose="02020603050405020304" pitchFamily="18" charset="0"/>
                <a:cs typeface="Times New Roman" panose="02020603050405020304" pitchFamily="18" charset="0"/>
              </a:rPr>
              <a:t>," said Johnson.</a:t>
            </a:r>
            <a:endParaRPr lang="en-US" altLang="zh-CN" sz="2800" b="0" i="0" dirty="0">
              <a:solidFill>
                <a:srgbClr val="FF0000"/>
              </a:solidFill>
              <a:effectLst/>
              <a:latin typeface="Times New Roman" panose="02020603050405020304" pitchFamily="18" charset="0"/>
              <a:cs typeface="Times New Roman" panose="02020603050405020304" pitchFamily="18" charset="0"/>
            </a:endParaRPr>
          </a:p>
        </p:txBody>
      </p:sp>
      <p:sp>
        <p:nvSpPr>
          <p:cNvPr id="7" name="文本框 6"/>
          <p:cNvSpPr txBox="1"/>
          <p:nvPr/>
        </p:nvSpPr>
        <p:spPr>
          <a:xfrm>
            <a:off x="11495314" y="114300"/>
            <a:ext cx="6814457" cy="10361939"/>
          </a:xfrm>
          <a:prstGeom prst="rect">
            <a:avLst/>
          </a:prstGeom>
          <a:noFill/>
        </p:spPr>
        <p:txBody>
          <a:bodyPr wrap="square">
            <a:spAutoFit/>
          </a:bodyPr>
          <a:lstStyle/>
          <a:p>
            <a:pPr algn="l">
              <a:lnSpc>
                <a:spcPts val="1500"/>
              </a:lnSpc>
              <a:spcBef>
                <a:spcPts val="600"/>
              </a:spcBef>
              <a:spcAft>
                <a:spcPts val="600"/>
              </a:spcAft>
              <a:buFont typeface="+mj-lt"/>
              <a:buAutoNum type="arabicPeriod" startAt="41"/>
            </a:pPr>
            <a:r>
              <a:rPr lang="en-US" altLang="zh-CN" sz="2800" b="0" i="0" dirty="0">
                <a:solidFill>
                  <a:srgbClr val="000000"/>
                </a:solidFill>
                <a:effectLst/>
                <a:latin typeface="Times New Roman" panose="02020603050405020304" pitchFamily="18" charset="0"/>
                <a:cs typeface="Times New Roman" panose="02020603050405020304" pitchFamily="18" charset="0"/>
              </a:rPr>
              <a:t>A. knowledgeable 	B. competitive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     C. creative 		D. influentia</a:t>
            </a:r>
            <a:r>
              <a:rPr lang="en-US" altLang="zh-CN" sz="2800" dirty="0">
                <a:solidFill>
                  <a:srgbClr val="000000"/>
                </a:solidFill>
                <a:latin typeface="Times New Roman" panose="02020603050405020304" pitchFamily="18" charset="0"/>
                <a:cs typeface="Times New Roman" panose="02020603050405020304" pitchFamily="18" charset="0"/>
              </a:rPr>
              <a:t>l</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42.A. recovery 		B. progress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health 			D. memory</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43.A. run 			B. jump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play 			D. leave</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44.A. watch 			B. complete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approach 		D. maintain</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45.</a:t>
            </a:r>
            <a:r>
              <a:rPr lang="en-US" altLang="zh-CN" sz="2800" b="0" i="0" dirty="0">
                <a:solidFill>
                  <a:srgbClr val="000000"/>
                </a:solidFill>
                <a:effectLst/>
                <a:latin typeface="Times New Roman" panose="02020603050405020304" pitchFamily="18" charset="0"/>
                <a:cs typeface="Times New Roman" panose="02020603050405020304" pitchFamily="18" charset="0"/>
              </a:rPr>
              <a:t>A. appearance 		B. gender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personality 		D. age</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46.A. expectation 		B. choice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attitude 		D. method</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47.A. accidents 		B. stories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rewards 		D. secrets</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48.A. took on 		B. thought about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put aside 		D. waited for</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49.A. studying 		B. travelling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teaching 		D. serving</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50.A. handed 		B. posted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     C. bought 		D. promised</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51.A. right 			B. strength</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 C. advice 		D. duty</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52.A. inspire 		B. create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waste 			D. risk</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53.A. upcoming 		B. </a:t>
            </a:r>
            <a:r>
              <a:rPr lang="en-US" altLang="zh-CN" sz="2800" b="0" i="0" dirty="0" err="1">
                <a:solidFill>
                  <a:srgbClr val="000000"/>
                </a:solidFill>
                <a:effectLst/>
                <a:latin typeface="Times New Roman" panose="02020603050405020304" pitchFamily="18" charset="0"/>
                <a:cs typeface="Times New Roman" panose="02020603050405020304" pitchFamily="18" charset="0"/>
              </a:rPr>
              <a:t>favourite</a:t>
            </a:r>
            <a:r>
              <a:rPr lang="en-US" altLang="zh-CN" sz="2800" b="0" i="0" dirty="0">
                <a:solidFill>
                  <a:srgbClr val="000000"/>
                </a:solidFill>
                <a:effectLst/>
                <a:latin typeface="Times New Roman" panose="02020603050405020304" pitchFamily="18" charset="0"/>
                <a:cs typeface="Times New Roman" panose="02020603050405020304" pitchFamily="18" charset="0"/>
              </a:rPr>
              <a:t>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last 			D. unforgettable</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54.A. missed 		B. finished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won 			D. scheduled</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b="0" i="0" dirty="0">
                <a:solidFill>
                  <a:srgbClr val="000000"/>
                </a:solidFill>
                <a:effectLst/>
                <a:latin typeface="Times New Roman" panose="02020603050405020304" pitchFamily="18" charset="0"/>
                <a:cs typeface="Times New Roman" panose="02020603050405020304" pitchFamily="18" charset="0"/>
              </a:rPr>
              <a:t>55.A. real 			B. necessary </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a:p>
            <a:pPr algn="l">
              <a:lnSpc>
                <a:spcPts val="1500"/>
              </a:lnSpc>
              <a:spcBef>
                <a:spcPts val="600"/>
              </a:spcBef>
              <a:spcAft>
                <a:spcPts val="600"/>
              </a:spcAft>
            </a:pPr>
            <a:r>
              <a:rPr lang="en-US" altLang="zh-CN" sz="2800" dirty="0">
                <a:solidFill>
                  <a:srgbClr val="000000"/>
                </a:solidFill>
                <a:latin typeface="Times New Roman" panose="02020603050405020304" pitchFamily="18" charset="0"/>
                <a:cs typeface="Times New Roman" panose="02020603050405020304" pitchFamily="18" charset="0"/>
              </a:rPr>
              <a:t>     </a:t>
            </a:r>
            <a:r>
              <a:rPr lang="en-US" altLang="zh-CN" sz="2800" b="0" i="0" dirty="0">
                <a:solidFill>
                  <a:srgbClr val="000000"/>
                </a:solidFill>
                <a:effectLst/>
                <a:latin typeface="Times New Roman" panose="02020603050405020304" pitchFamily="18" charset="0"/>
                <a:cs typeface="Times New Roman" panose="02020603050405020304" pitchFamily="18" charset="0"/>
              </a:rPr>
              <a:t>C. possible 		D. useful</a:t>
            </a:r>
            <a:endParaRPr lang="en-US" altLang="zh-CN" sz="2800" b="0" i="0" dirty="0">
              <a:solidFill>
                <a:srgbClr val="000000"/>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57200" y="952500"/>
            <a:ext cx="17145000" cy="8956298"/>
          </a:xfrm>
          <a:prstGeom prst="rect">
            <a:avLst/>
          </a:prstGeom>
          <a:noFill/>
        </p:spPr>
        <p:txBody>
          <a:bodyPr wrap="square">
            <a:spAutoFit/>
          </a:bodyPr>
          <a:lstStyle/>
          <a:p>
            <a:pPr marL="0" algn="just" rtl="0" eaLnBrk="1" latinLnBrk="0" hangingPunct="1">
              <a:buNone/>
            </a:pPr>
            <a:r>
              <a:rPr lang="en-US"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1In Yangzhou, a city in Jiangsu Province, young people are rushing to a local traditional Chinese medicine (TCM) hospital, not for medical care, but for bread. Since early April, the hospital___56___ (gain) local fame for its special series of breads containing Chinese medicinal herbs.</a:t>
            </a:r>
            <a:endParaRPr lang="zh-CN" altLang="zh-CN" sz="3200" dirty="0">
              <a:effectLst/>
            </a:endParaRPr>
          </a:p>
          <a:p>
            <a:pPr marL="0" algn="just" rtl="0" eaLnBrk="1" latinLnBrk="0" hangingPunct="1">
              <a:buNone/>
            </a:pPr>
            <a:r>
              <a:rPr lang="en-US"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2The herbal bread series, </a:t>
            </a:r>
            <a:r>
              <a:rPr lang="en-US" altLang="zh-CN" sz="3200" b="0" i="0" u="sng"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i="1" u="sng"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57    </a:t>
            </a:r>
            <a:r>
              <a:rPr lang="en-US"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(develop) by the Preventive Treatment Center of the hospital, combines culinary (</a:t>
            </a:r>
            <a:r>
              <a:rPr lang="zh-CN"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烹饪的</a:t>
            </a:r>
            <a:r>
              <a:rPr lang="en-US"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innovation with wellness culture___58___ has attracted health-conscious youth as well as food enthusiasts. "The idea came from observing the growing demand among young people for healthier lifestyles and foods___59___can address health problems," said Chen Wei, deputy director of the center.</a:t>
            </a:r>
            <a:endParaRPr lang="zh-CN" altLang="zh-CN" sz="3200" dirty="0">
              <a:effectLst/>
            </a:endParaRPr>
          </a:p>
          <a:p>
            <a:pPr marL="0" algn="just" rtl="0" eaLnBrk="1" latinLnBrk="0" hangingPunct="1">
              <a:buNone/>
            </a:pPr>
            <a:r>
              <a:rPr lang="en-US"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3"TCM dietary therapy is a vital part of preventive healthcare. By making ancient wisdom___60___(access) and delicious, we hope to encourage younger generations to embrace holistic wellness. These breads follow the rising trend of wellness-focused diets, </a:t>
            </a:r>
            <a:r>
              <a:rPr lang="en-US" altLang="zh-CN" sz="3200" b="0" i="0" u="sng"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i="1" u="sng"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61   </a:t>
            </a:r>
            <a:r>
              <a:rPr lang="en-US"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(particular) for those experiencing issues like tiredness or weak immunity. They are in line___62___ TCM's philosophy of 'preventive treatment'--solving health problems before they appear," Chen explained.</a:t>
            </a:r>
            <a:endParaRPr lang="zh-CN" altLang="zh-CN" sz="3200" dirty="0">
              <a:effectLst/>
            </a:endParaRPr>
          </a:p>
          <a:p>
            <a:pPr marL="0" algn="just" rtl="0" eaLnBrk="1" latinLnBrk="0" hangingPunct="1">
              <a:buNone/>
            </a:pPr>
            <a:r>
              <a:rPr lang="en-US" altLang="zh-CN" sz="3200" b="1" i="1"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4</a:t>
            </a:r>
            <a:r>
              <a:rPr lang="en-US" altLang="zh-CN" sz="3200" b="1" i="1" u="sng"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200" i="1" u="sng"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63    </a:t>
            </a:r>
            <a:r>
              <a:rPr lang="en-US" altLang="zh-CN" sz="3200" b="0" i="0" kern="12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(perfect) the recipes, the team experimented with different methods, such as boiling herbs into liquid blends for dough. After months of trials, six___64___(variety) of bread were launched, priced at about 10 yuan a piece. At first, sales___65___ (limit) to a short period each afternoon. However, the subtle herbal aroma and unique flavors quickly won praise from customers. The bread often sold out within minutes.</a:t>
            </a:r>
            <a:r>
              <a:rPr kumimoji="0" lang="en-US" altLang="zh-CN" sz="3200" b="0" i="0" u="none" strike="noStrike" kern="1200" cap="none" spc="0" normalizeH="0" baseline="0" noProof="0" dirty="0">
                <a:ln>
                  <a:noFill/>
                </a:ln>
                <a:solidFill>
                  <a:srgbClr val="000000"/>
                </a:solidFill>
                <a:effectLst/>
                <a:uLnTx/>
                <a:uFillTx/>
                <a:latin typeface="Times New Roman" panose="02020603050405020304" pitchFamily="18" charset="0"/>
                <a:ea typeface="TimesNewRoman"/>
                <a:cs typeface="Times New Roman" panose="02020603050405020304" pitchFamily="18" charset="0"/>
              </a:rPr>
              <a:t> </a:t>
            </a:r>
            <a:endParaRPr kumimoji="0" lang="zh-CN" altLang="zh-CN" sz="32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p:txBody>
      </p:sp>
      <p:sp>
        <p:nvSpPr>
          <p:cNvPr id="2" name="文本框 1"/>
          <p:cNvSpPr txBox="1"/>
          <p:nvPr/>
        </p:nvSpPr>
        <p:spPr>
          <a:xfrm>
            <a:off x="15011400" y="9334500"/>
            <a:ext cx="2448106" cy="769441"/>
          </a:xfrm>
          <a:prstGeom prst="rect">
            <a:avLst/>
          </a:prstGeom>
          <a:solidFill>
            <a:schemeClr val="accent3">
              <a:lumMod val="60000"/>
              <a:lumOff val="40000"/>
            </a:schemeClr>
          </a:solid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b="1" dirty="0"/>
              <a:t>语法填空</a:t>
            </a:r>
            <a:endParaRPr lang="zh-CN" altLang="en-US" sz="4400"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011400" y="9334500"/>
            <a:ext cx="2667000" cy="769441"/>
          </a:xfrm>
          <a:prstGeom prst="rect">
            <a:avLst/>
          </a:prstGeom>
          <a:solidFill>
            <a:schemeClr val="accent3">
              <a:lumMod val="60000"/>
              <a:lumOff val="40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4400" b="1" dirty="0"/>
              <a:t>读后续写</a:t>
            </a:r>
            <a:endParaRPr lang="zh-CN" altLang="en-US" sz="4400" b="1" dirty="0"/>
          </a:p>
        </p:txBody>
      </p:sp>
      <p:sp>
        <p:nvSpPr>
          <p:cNvPr id="3" name="文本框 2"/>
          <p:cNvSpPr txBox="1"/>
          <p:nvPr/>
        </p:nvSpPr>
        <p:spPr>
          <a:xfrm>
            <a:off x="152400" y="342900"/>
            <a:ext cx="17618710" cy="8863965"/>
          </a:xfrm>
          <a:prstGeom prst="rect">
            <a:avLst/>
          </a:prstGeom>
          <a:noFill/>
        </p:spPr>
        <p:txBody>
          <a:bodyPr wrap="square" rtlCol="0" anchor="t">
            <a:spAutoFit/>
          </a:bodyPr>
          <a:lstStyle/>
          <a:p>
            <a:pPr algn="just" defTabSz="1217930" eaLnBrk="0" fontAlgn="base" hangingPunct="0">
              <a:spcBef>
                <a:spcPct val="0"/>
              </a:spcBef>
              <a:spcAft>
                <a:spcPct val="0"/>
              </a:spcAft>
            </a:pPr>
            <a:r>
              <a:rPr lang="en-US" altLang="zh-CN" sz="28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The girls sat under their sign in the park, which read “Decorate Your Bike Here!" Park managers had set up a Bike Parade. Bella and Mia planned to earn money by decorating kids' bikes for the event. Mia's dad, an inventor, had given them a basket of bells, whistles, gadgets (</a:t>
            </a:r>
            <a:r>
              <a:rPr lang="zh-CN" altLang="en-US"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小配件</a:t>
            </a:r>
            <a:r>
              <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 and spare parts. Bella, who loves painting, brought paints, brushes, stickers, feathers and other decorations. They had already decorated a few bikes, but Bella felt frustrated.</a:t>
            </a:r>
            <a:endPar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algn="just" defTabSz="1217930" eaLnBrk="0" fontAlgn="base" hangingPunct="0">
              <a:spcBef>
                <a:spcPct val="0"/>
              </a:spcBef>
              <a:spcAft>
                <a:spcPct val="0"/>
              </a:spcAft>
            </a:pPr>
            <a:r>
              <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     "Your mechanical things are better," Bella grumbled to Mia, watching her friend easily assemble the parts of a fancy bell. She held up her own works -- colorful flags and a dragon-painted horn -- and sighed, wishing they had more use. “The horn sounds like an annoying goose, not a dragon!" she complained. Mia laughed out loud, truly delighted by the funny sound, and confidently told Bella the customer would find it charming.</a:t>
            </a:r>
            <a:endPar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algn="just" defTabSz="1217930" eaLnBrk="0" fontAlgn="base" hangingPunct="0">
              <a:spcBef>
                <a:spcPct val="0"/>
              </a:spcBef>
              <a:spcAft>
                <a:spcPct val="0"/>
              </a:spcAft>
            </a:pPr>
            <a:r>
              <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     Just then, Bella looked at the bike bell she‘d been trying to assemble. “See? Every mechanical thing I try fails!” she murmured. Mia leaned over to offer suggestions. Bella tried again, but the pieces still wouldn't work. Her frustration grew. “I don't know what I'm doing!" she cried, throwing the bell onto the grass and siting back beside it, defeated. “Try again, Bella! You can do this," Mia encouraged gently. Bella kept her eyes shut, hoping no customers would come and pretending she wasn't a total failure.</a:t>
            </a:r>
            <a:endPar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algn="just" defTabSz="1217930" eaLnBrk="0" fontAlgn="base" hangingPunct="0">
              <a:spcBef>
                <a:spcPct val="0"/>
              </a:spcBef>
              <a:spcAft>
                <a:spcPct val="0"/>
              </a:spcAft>
            </a:pPr>
            <a:r>
              <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     But soon a shadow blocked her sun. Her brother Leo and his friend Izzy stood there. "Your bikes need decorating!" Mia announced before Bella could speak. “That's why we're here!” Izzy smiled. Bella's mouth fell open in surprise, but she quickly closed it, afraid to look silly.</a:t>
            </a:r>
            <a:endPar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algn="just" defTabSz="1217930" eaLnBrk="0" fontAlgn="base" hangingPunct="0">
              <a:spcBef>
                <a:spcPct val="0"/>
              </a:spcBef>
              <a:spcAft>
                <a:spcPct val="0"/>
              </a:spcAft>
            </a:pPr>
            <a:r>
              <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     After discussing ideas, Mia sent the boys away. She grabbed Bella's arm and said,   "We’ll make these the coolest bikes. You do Izzy's, and I'll do Leo's. Come on!”</a:t>
            </a:r>
            <a:endParaRPr lang="en-US" altLang="zh-CN" sz="3000"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4" name="文本框 3"/>
          <p:cNvSpPr txBox="1"/>
          <p:nvPr/>
        </p:nvSpPr>
        <p:spPr>
          <a:xfrm>
            <a:off x="1143000" y="9206865"/>
            <a:ext cx="12072620" cy="3943515"/>
          </a:xfrm>
          <a:prstGeom prst="rect">
            <a:avLst/>
          </a:prstGeom>
          <a:noFill/>
        </p:spPr>
        <p:txBody>
          <a:bodyPr wrap="square" rtlCol="0" anchor="t">
            <a:spAutoFit/>
          </a:bodyPr>
          <a:lstStyle/>
          <a:p>
            <a:pPr defTabSz="1217930" eaLnBrk="0" fontAlgn="base" hangingPunct="0">
              <a:lnSpc>
                <a:spcPts val="2480"/>
              </a:lnSpc>
              <a:spcBef>
                <a:spcPct val="0"/>
              </a:spcBef>
              <a:spcAft>
                <a:spcPct val="0"/>
              </a:spcAft>
            </a:pPr>
            <a:r>
              <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Paragraph 1: </a:t>
            </a:r>
            <a:r>
              <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sym typeface="+mn-ea"/>
              </a:rPr>
              <a:t>"</a:t>
            </a:r>
            <a:r>
              <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I can’t!" Bella frowned, her heart sinking.</a:t>
            </a: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r>
              <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rPr>
              <a:t>Paragraph 2: When Leo and Izzy returned, their eyes widened.</a:t>
            </a: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a:p>
            <a:pPr defTabSz="1217930" eaLnBrk="0" fontAlgn="base" hangingPunct="0">
              <a:lnSpc>
                <a:spcPts val="2480"/>
              </a:lnSpc>
              <a:spcBef>
                <a:spcPct val="0"/>
              </a:spcBef>
              <a:spcAft>
                <a:spcPct val="0"/>
              </a:spcAft>
            </a:pPr>
            <a:endParaRPr lang="en-US" altLang="zh-CN" sz="2800" b="1" dirty="0">
              <a:solidFill>
                <a:srgbClr val="4D4D4D"/>
              </a:solidFill>
              <a:latin typeface="Times New Roman" panose="02020603050405020304" pitchFamily="18" charset="0"/>
              <a:ea typeface="幼圆" panose="02010509060101010101" pitchFamily="49" charset="-122"/>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4900" y="5275841"/>
            <a:ext cx="10020300" cy="864401"/>
            <a:chOff x="0" y="0"/>
            <a:chExt cx="1837083" cy="245505"/>
          </a:xfrm>
        </p:grpSpPr>
        <p:sp>
          <p:nvSpPr>
            <p:cNvPr id="3" name="Freeform 3"/>
            <p:cNvSpPr/>
            <p:nvPr/>
          </p:nvSpPr>
          <p:spPr>
            <a:xfrm>
              <a:off x="0" y="0"/>
              <a:ext cx="1837083" cy="245505"/>
            </a:xfrm>
            <a:custGeom>
              <a:avLst/>
              <a:gdLst/>
              <a:ahLst/>
              <a:cxnLst/>
              <a:rect l="l" t="t" r="r" b="b"/>
              <a:pathLst>
                <a:path w="1837083" h="245505">
                  <a:moveTo>
                    <a:pt x="61043" y="0"/>
                  </a:moveTo>
                  <a:lnTo>
                    <a:pt x="1776040" y="0"/>
                  </a:lnTo>
                  <a:cubicBezTo>
                    <a:pt x="1809753" y="0"/>
                    <a:pt x="1837083" y="27330"/>
                    <a:pt x="1837083" y="61043"/>
                  </a:cubicBezTo>
                  <a:lnTo>
                    <a:pt x="1837083" y="184462"/>
                  </a:lnTo>
                  <a:cubicBezTo>
                    <a:pt x="1837083" y="200651"/>
                    <a:pt x="1830652" y="216178"/>
                    <a:pt x="1819204" y="227626"/>
                  </a:cubicBezTo>
                  <a:cubicBezTo>
                    <a:pt x="1807756" y="239073"/>
                    <a:pt x="1792230" y="245505"/>
                    <a:pt x="1776040" y="245505"/>
                  </a:cubicBezTo>
                  <a:lnTo>
                    <a:pt x="61043" y="245505"/>
                  </a:lnTo>
                  <a:cubicBezTo>
                    <a:pt x="27330" y="245505"/>
                    <a:pt x="0" y="218175"/>
                    <a:pt x="0" y="184462"/>
                  </a:cubicBezTo>
                  <a:lnTo>
                    <a:pt x="0" y="61043"/>
                  </a:lnTo>
                  <a:cubicBezTo>
                    <a:pt x="0" y="27330"/>
                    <a:pt x="27330" y="0"/>
                    <a:pt x="61043" y="0"/>
                  </a:cubicBezTo>
                  <a:close/>
                </a:path>
              </a:pathLst>
            </a:custGeom>
            <a:solidFill>
              <a:srgbClr val="000000">
                <a:alpha val="0"/>
              </a:srgbClr>
            </a:solidFill>
            <a:ln w="47625" cap="rnd">
              <a:solidFill>
                <a:srgbClr val="43A7EB"/>
              </a:solidFill>
              <a:prstDash val="solid"/>
              <a:round/>
            </a:ln>
          </p:spPr>
        </p:sp>
        <p:sp>
          <p:nvSpPr>
            <p:cNvPr id="4" name="TextBox 4"/>
            <p:cNvSpPr txBox="1"/>
            <p:nvPr/>
          </p:nvSpPr>
          <p:spPr>
            <a:xfrm>
              <a:off x="0" y="-38100"/>
              <a:ext cx="1837083" cy="283605"/>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Freeform 5"/>
          <p:cNvSpPr/>
          <p:nvPr/>
        </p:nvSpPr>
        <p:spPr>
          <a:xfrm>
            <a:off x="8190514" y="952500"/>
            <a:ext cx="11839575" cy="10868025"/>
          </a:xfrm>
          <a:custGeom>
            <a:avLst/>
            <a:gdLst/>
            <a:ahLst/>
            <a:cxnLst/>
            <a:rect l="l" t="t" r="r" b="b"/>
            <a:pathLst>
              <a:path w="11839575" h="10868025">
                <a:moveTo>
                  <a:pt x="0" y="0"/>
                </a:moveTo>
                <a:lnTo>
                  <a:pt x="11839575" y="0"/>
                </a:lnTo>
                <a:lnTo>
                  <a:pt x="11839575" y="10868025"/>
                </a:lnTo>
                <a:lnTo>
                  <a:pt x="0" y="10868025"/>
                </a:lnTo>
                <a:lnTo>
                  <a:pt x="0" y="0"/>
                </a:lnTo>
                <a:close/>
              </a:path>
            </a:pathLst>
          </a:custGeom>
          <a:blipFill>
            <a:blip r:embed="rId1"/>
            <a:stretch>
              <a:fillRect/>
            </a:stretch>
          </a:blipFill>
        </p:spPr>
      </p:sp>
      <p:sp>
        <p:nvSpPr>
          <p:cNvPr id="6" name="TextBox 6"/>
          <p:cNvSpPr txBox="1"/>
          <p:nvPr/>
        </p:nvSpPr>
        <p:spPr>
          <a:xfrm>
            <a:off x="9667391" y="4767845"/>
            <a:ext cx="7943735" cy="5747330"/>
          </a:xfrm>
          <a:prstGeom prst="rect">
            <a:avLst/>
          </a:prstGeom>
        </p:spPr>
        <p:txBody>
          <a:bodyPr lIns="0" tIns="0" rIns="0" bIns="0" rtlCol="0" anchor="t">
            <a:spAutoFit/>
          </a:bodyPr>
          <a:lstStyle/>
          <a:p>
            <a:pPr marL="0" marR="0" lvl="0" indent="0" algn="r" defTabSz="914400" rtl="0" eaLnBrk="1" fontAlgn="auto" latinLnBrk="0" hangingPunct="1">
              <a:lnSpc>
                <a:spcPts val="42180"/>
              </a:lnSpc>
              <a:spcBef>
                <a:spcPts val="0"/>
              </a:spcBef>
              <a:spcAft>
                <a:spcPts val="0"/>
              </a:spcAft>
              <a:buClrTx/>
              <a:buSzTx/>
              <a:buFontTx/>
              <a:buNone/>
              <a:defRPr/>
            </a:pPr>
            <a:r>
              <a:rPr kumimoji="0" lang="en-US" sz="36365" b="1" i="0" u="none" strike="noStrike" kern="1200" cap="none" spc="1818" normalizeH="0" baseline="0" noProof="0" dirty="0">
                <a:ln>
                  <a:noFill/>
                </a:ln>
                <a:solidFill>
                  <a:srgbClr val="FFFFFF">
                    <a:alpha val="49804"/>
                  </a:srgbClr>
                </a:solidFill>
                <a:effectLst/>
                <a:uLnTx/>
                <a:uFillTx/>
                <a:latin typeface="Poppins Bold"/>
                <a:ea typeface="Poppins Bold"/>
                <a:cs typeface="Poppins Bold"/>
                <a:sym typeface="Poppins Bold"/>
              </a:rPr>
              <a:t>01</a:t>
            </a:r>
            <a:endParaRPr kumimoji="0" lang="en-US" sz="36365" b="1" i="0" u="none" strike="noStrike" kern="1200" cap="none" spc="1818" normalizeH="0" baseline="0" noProof="0" dirty="0">
              <a:ln>
                <a:noFill/>
              </a:ln>
              <a:solidFill>
                <a:srgbClr val="FFFFFF">
                  <a:alpha val="49804"/>
                </a:srgbClr>
              </a:solidFill>
              <a:effectLst/>
              <a:uLnTx/>
              <a:uFillTx/>
              <a:latin typeface="Poppins Bold"/>
              <a:ea typeface="Poppins Bold"/>
              <a:cs typeface="Poppins Bold"/>
              <a:sym typeface="Poppins Bold"/>
            </a:endParaRPr>
          </a:p>
        </p:txBody>
      </p:sp>
      <p:grpSp>
        <p:nvGrpSpPr>
          <p:cNvPr id="7" name="Group 7"/>
          <p:cNvGrpSpPr/>
          <p:nvPr/>
        </p:nvGrpSpPr>
        <p:grpSpPr>
          <a:xfrm>
            <a:off x="0" y="-560794"/>
            <a:ext cx="18288000" cy="1179919"/>
            <a:chOff x="0" y="0"/>
            <a:chExt cx="4816593" cy="310761"/>
          </a:xfrm>
        </p:grpSpPr>
        <p:sp>
          <p:nvSpPr>
            <p:cNvPr id="8" name="Freeform 8"/>
            <p:cNvSpPr/>
            <p:nvPr/>
          </p:nvSpPr>
          <p:spPr>
            <a:xfrm>
              <a:off x="0" y="0"/>
              <a:ext cx="4816592" cy="310761"/>
            </a:xfrm>
            <a:custGeom>
              <a:avLst/>
              <a:gdLst/>
              <a:ahLst/>
              <a:cxnLst/>
              <a:rect l="l" t="t" r="r" b="b"/>
              <a:pathLst>
                <a:path w="4816592" h="310761">
                  <a:moveTo>
                    <a:pt x="21590" y="0"/>
                  </a:moveTo>
                  <a:lnTo>
                    <a:pt x="4795002" y="0"/>
                  </a:lnTo>
                  <a:cubicBezTo>
                    <a:pt x="4800728" y="0"/>
                    <a:pt x="4806220" y="2275"/>
                    <a:pt x="4810269" y="6324"/>
                  </a:cubicBezTo>
                  <a:cubicBezTo>
                    <a:pt x="4814318" y="10372"/>
                    <a:pt x="4816592" y="15864"/>
                    <a:pt x="4816592" y="21590"/>
                  </a:cubicBezTo>
                  <a:lnTo>
                    <a:pt x="4816592" y="289171"/>
                  </a:lnTo>
                  <a:cubicBezTo>
                    <a:pt x="4816592" y="301094"/>
                    <a:pt x="4806926" y="310761"/>
                    <a:pt x="4795002" y="310761"/>
                  </a:cubicBezTo>
                  <a:lnTo>
                    <a:pt x="21590" y="310761"/>
                  </a:lnTo>
                  <a:cubicBezTo>
                    <a:pt x="15864" y="310761"/>
                    <a:pt x="10372" y="308486"/>
                    <a:pt x="6324" y="304437"/>
                  </a:cubicBezTo>
                  <a:cubicBezTo>
                    <a:pt x="2275" y="300388"/>
                    <a:pt x="0" y="294897"/>
                    <a:pt x="0" y="289171"/>
                  </a:cubicBezTo>
                  <a:lnTo>
                    <a:pt x="0" y="21590"/>
                  </a:lnTo>
                  <a:cubicBezTo>
                    <a:pt x="0" y="9666"/>
                    <a:pt x="9666" y="0"/>
                    <a:pt x="21590" y="0"/>
                  </a:cubicBezTo>
                  <a:close/>
                </a:path>
              </a:pathLst>
            </a:custGeom>
            <a:solidFill>
              <a:srgbClr val="43A7EB"/>
            </a:solidFill>
          </p:spPr>
        </p:sp>
        <p:sp>
          <p:nvSpPr>
            <p:cNvPr id="9" name="TextBox 9"/>
            <p:cNvSpPr txBox="1"/>
            <p:nvPr/>
          </p:nvSpPr>
          <p:spPr>
            <a:xfrm>
              <a:off x="0" y="-38100"/>
              <a:ext cx="4816593" cy="348861"/>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oup 10"/>
          <p:cNvGrpSpPr/>
          <p:nvPr/>
        </p:nvGrpSpPr>
        <p:grpSpPr>
          <a:xfrm>
            <a:off x="1067774" y="7210239"/>
            <a:ext cx="1343133" cy="158115"/>
            <a:chOff x="0" y="0"/>
            <a:chExt cx="353747" cy="41644"/>
          </a:xfrm>
        </p:grpSpPr>
        <p:sp>
          <p:nvSpPr>
            <p:cNvPr id="11" name="Freeform 11"/>
            <p:cNvSpPr/>
            <p:nvPr/>
          </p:nvSpPr>
          <p:spPr>
            <a:xfrm>
              <a:off x="0" y="0"/>
              <a:ext cx="353747" cy="41644"/>
            </a:xfrm>
            <a:custGeom>
              <a:avLst/>
              <a:gdLst/>
              <a:ahLst/>
              <a:cxnLst/>
              <a:rect l="l" t="t" r="r" b="b"/>
              <a:pathLst>
                <a:path w="353747" h="41644">
                  <a:moveTo>
                    <a:pt x="0" y="0"/>
                  </a:moveTo>
                  <a:lnTo>
                    <a:pt x="353747" y="0"/>
                  </a:lnTo>
                  <a:lnTo>
                    <a:pt x="353747" y="41644"/>
                  </a:lnTo>
                  <a:lnTo>
                    <a:pt x="0" y="41644"/>
                  </a:lnTo>
                  <a:close/>
                </a:path>
              </a:pathLst>
            </a:custGeom>
            <a:solidFill>
              <a:srgbClr val="FFCE00"/>
            </a:solidFill>
          </p:spPr>
        </p:sp>
        <p:sp>
          <p:nvSpPr>
            <p:cNvPr id="12" name="TextBox 12"/>
            <p:cNvSpPr txBox="1"/>
            <p:nvPr/>
          </p:nvSpPr>
          <p:spPr>
            <a:xfrm>
              <a:off x="0" y="-38100"/>
              <a:ext cx="353747"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roup 13"/>
          <p:cNvGrpSpPr/>
          <p:nvPr/>
        </p:nvGrpSpPr>
        <p:grpSpPr>
          <a:xfrm>
            <a:off x="2699894" y="7210239"/>
            <a:ext cx="177602" cy="158115"/>
            <a:chOff x="0" y="0"/>
            <a:chExt cx="46776" cy="41644"/>
          </a:xfrm>
        </p:grpSpPr>
        <p:sp>
          <p:nvSpPr>
            <p:cNvPr id="14" name="Freeform 14"/>
            <p:cNvSpPr/>
            <p:nvPr/>
          </p:nvSpPr>
          <p:spPr>
            <a:xfrm>
              <a:off x="0" y="0"/>
              <a:ext cx="46776" cy="41644"/>
            </a:xfrm>
            <a:custGeom>
              <a:avLst/>
              <a:gdLst/>
              <a:ahLst/>
              <a:cxnLst/>
              <a:rect l="l" t="t" r="r" b="b"/>
              <a:pathLst>
                <a:path w="46776" h="41644">
                  <a:moveTo>
                    <a:pt x="0" y="0"/>
                  </a:moveTo>
                  <a:lnTo>
                    <a:pt x="46776" y="0"/>
                  </a:lnTo>
                  <a:lnTo>
                    <a:pt x="46776" y="41644"/>
                  </a:lnTo>
                  <a:lnTo>
                    <a:pt x="0" y="41644"/>
                  </a:lnTo>
                  <a:close/>
                </a:path>
              </a:pathLst>
            </a:custGeom>
            <a:solidFill>
              <a:srgbClr val="FFCE00"/>
            </a:solidFill>
          </p:spPr>
        </p:sp>
        <p:sp>
          <p:nvSpPr>
            <p:cNvPr id="15" name="TextBox 15"/>
            <p:cNvSpPr txBox="1"/>
            <p:nvPr/>
          </p:nvSpPr>
          <p:spPr>
            <a:xfrm>
              <a:off x="0" y="-38100"/>
              <a:ext cx="46776" cy="79744"/>
            </a:xfrm>
            <a:prstGeom prst="rect">
              <a:avLst/>
            </a:prstGeom>
          </p:spPr>
          <p:txBody>
            <a:bodyPr lIns="50800" tIns="50800" rIns="50800" bIns="50800" rtlCol="0" anchor="ctr"/>
            <a:lstStyle/>
            <a:p>
              <a:pPr marL="0" marR="0" lvl="0" indent="0" algn="ctr" defTabSz="914400" rtl="0" eaLnBrk="1" fontAlgn="auto" latinLnBrk="0" hangingPunct="1">
                <a:lnSpc>
                  <a:spcPts val="266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7" name="TextBox 17"/>
          <p:cNvSpPr txBox="1"/>
          <p:nvPr/>
        </p:nvSpPr>
        <p:spPr>
          <a:xfrm>
            <a:off x="1349845" y="5457972"/>
            <a:ext cx="9549478" cy="500137"/>
          </a:xfrm>
          <a:prstGeom prst="rect">
            <a:avLst/>
          </a:prstGeom>
        </p:spPr>
        <p:txBody>
          <a:bodyPr wrap="square" lIns="0" tIns="0" rIns="0" bIns="0" rtlCol="0" anchor="t">
            <a:spAutoFit/>
          </a:bodyPr>
          <a:lstStyle/>
          <a:p>
            <a:pPr marL="0" marR="0" lvl="0" indent="0" algn="l" defTabSz="914400" rtl="0" eaLnBrk="1" fontAlgn="auto" latinLnBrk="0" hangingPunct="1">
              <a:lnSpc>
                <a:spcPts val="3930"/>
              </a:lnSpc>
              <a:spcBef>
                <a:spcPts val="0"/>
              </a:spcBef>
              <a:spcAft>
                <a:spcPts val="0"/>
              </a:spcAft>
              <a:buClrTx/>
              <a:buSzTx/>
              <a:buFontTx/>
              <a:buNone/>
              <a:defRPr/>
            </a:pPr>
            <a:r>
              <a:rPr kumimoji="0" 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rPr>
              <a:t>Reading Comprehension Detailed Analysis</a:t>
            </a:r>
            <a:endParaRPr kumimoji="0" lang="en-US" sz="3390" b="1" i="0" u="none" strike="noStrike" kern="1200" cap="none" spc="0" normalizeH="0" baseline="0" noProof="0" dirty="0">
              <a:ln>
                <a:noFill/>
              </a:ln>
              <a:solidFill>
                <a:srgbClr val="43A7EB"/>
              </a:solidFill>
              <a:effectLst/>
              <a:uLnTx/>
              <a:uFillTx/>
              <a:latin typeface="Poppins Bold"/>
              <a:ea typeface="Poppins Bold"/>
              <a:cs typeface="Poppins Bold"/>
              <a:sym typeface="Poppins Bold"/>
            </a:endParaRPr>
          </a:p>
        </p:txBody>
      </p:sp>
      <p:sp>
        <p:nvSpPr>
          <p:cNvPr id="21" name="TextBox 21"/>
          <p:cNvSpPr txBox="1"/>
          <p:nvPr/>
        </p:nvSpPr>
        <p:spPr>
          <a:xfrm>
            <a:off x="1028700" y="3019113"/>
            <a:ext cx="11481943" cy="1958282"/>
          </a:xfrm>
          <a:prstGeom prst="rect">
            <a:avLst/>
          </a:prstGeom>
        </p:spPr>
        <p:txBody>
          <a:bodyPr lIns="0" tIns="0" rIns="0" bIns="0" rtlCol="0" anchor="t">
            <a:spAutoFit/>
          </a:bodyPr>
          <a:lstStyle/>
          <a:p>
            <a:pPr marL="0" marR="0" lvl="0" indent="0" algn="l" defTabSz="914400" rtl="0" eaLnBrk="1" fontAlgn="auto" latinLnBrk="0" hangingPunct="1">
              <a:lnSpc>
                <a:spcPts val="15270"/>
              </a:lnSpc>
              <a:spcBef>
                <a:spcPts val="0"/>
              </a:spcBef>
              <a:spcAft>
                <a:spcPts val="0"/>
              </a:spcAft>
              <a:buClrTx/>
              <a:buSzTx/>
              <a:buFontTx/>
              <a:buNone/>
              <a:defRPr/>
            </a:pPr>
            <a:r>
              <a:rPr kumimoji="0" lang="zh-CN" alt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rPr>
              <a:t>阅读理解详解</a:t>
            </a:r>
            <a:endParaRPr kumimoji="0" lang="en-US" sz="13165" b="1" i="0" u="none" strike="noStrike" kern="1200" cap="none" spc="0" normalizeH="0" baseline="0" noProof="0" dirty="0">
              <a:ln>
                <a:noFill/>
              </a:ln>
              <a:solidFill>
                <a:srgbClr val="000000"/>
              </a:solidFill>
              <a:effectLst/>
              <a:uLnTx/>
              <a:uFillTx/>
              <a:latin typeface="思源黑体 Bold" panose="020B0800000000000000"/>
              <a:ea typeface="思源黑体 Bold" panose="020B0800000000000000"/>
              <a:cs typeface="思源黑体 Bold" panose="020B0800000000000000"/>
              <a:sym typeface="思源黑体 Bold" panose="020B080000000000000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aphicFrame>
        <p:nvGraphicFramePr>
          <p:cNvPr id="2" name="表格 1"/>
          <p:cNvGraphicFramePr>
            <a:graphicFrameLocks noGrp="1"/>
          </p:cNvGraphicFramePr>
          <p:nvPr/>
        </p:nvGraphicFramePr>
        <p:xfrm>
          <a:off x="1143000" y="419100"/>
          <a:ext cx="15963522" cy="9326880"/>
        </p:xfrm>
        <a:graphic>
          <a:graphicData uri="http://schemas.openxmlformats.org/drawingml/2006/table">
            <a:tbl>
              <a:tblPr firstRow="1" bandRow="1">
                <a:tableStyleId>{5C22544A-7EE6-4342-B048-85BDC9FD1C3A}</a:tableStyleId>
              </a:tblPr>
              <a:tblGrid>
                <a:gridCol w="1118318"/>
                <a:gridCol w="9524030"/>
                <a:gridCol w="5321174"/>
              </a:tblGrid>
              <a:tr h="502861">
                <a:tc>
                  <a:txBody>
                    <a:bodyPr/>
                    <a:lstStyle/>
                    <a:p>
                      <a:pPr algn="ctr"/>
                      <a:r>
                        <a:rPr lang="zh-CN" altLang="en-US" sz="3200" dirty="0"/>
                        <a:t>篇章</a:t>
                      </a:r>
                      <a:endParaRPr lang="zh-CN" altLang="en-US" sz="3200" dirty="0"/>
                    </a:p>
                  </a:txBody>
                  <a:tcPr/>
                </a:tc>
                <a:tc>
                  <a:txBody>
                    <a:bodyPr/>
                    <a:lstStyle/>
                    <a:p>
                      <a:pPr algn="ctr"/>
                      <a:r>
                        <a:rPr lang="zh-CN" altLang="en-US" sz="3200" dirty="0"/>
                        <a:t>题目</a:t>
                      </a:r>
                      <a:endParaRPr lang="zh-CN" altLang="en-US" sz="3200" dirty="0"/>
                    </a:p>
                  </a:txBody>
                  <a:tcPr/>
                </a:tc>
                <a:tc>
                  <a:txBody>
                    <a:bodyPr/>
                    <a:lstStyle/>
                    <a:p>
                      <a:pPr algn="ctr"/>
                      <a:r>
                        <a:rPr lang="zh-CN" altLang="en-US" sz="3200" dirty="0"/>
                        <a:t>考查重点</a:t>
                      </a:r>
                      <a:endParaRPr lang="zh-CN" altLang="en-US" sz="3200" dirty="0"/>
                    </a:p>
                  </a:txBody>
                  <a:tcPr/>
                </a:tc>
              </a:tr>
              <a:tr h="889004">
                <a:tc>
                  <a:txBody>
                    <a:bodyPr/>
                    <a:lstStyle/>
                    <a:p>
                      <a:pPr algn="ctr"/>
                      <a:r>
                        <a:rPr lang="en-US" altLang="zh-CN" sz="4400" b="1" dirty="0"/>
                        <a:t>A</a:t>
                      </a:r>
                      <a:endParaRPr lang="zh-CN" altLang="en-US" sz="4400" b="1" dirty="0"/>
                    </a:p>
                  </a:txBody>
                  <a:tcPr anchor="ctr"/>
                </a:tc>
                <a:tc>
                  <a:txBody>
                    <a:bodyPr/>
                    <a:lstStyle/>
                    <a:p>
                      <a:r>
                        <a:rPr lang="en-US" altLang="zh-CN" sz="2800" dirty="0"/>
                        <a:t>21.Where does “Walk for Green” start?</a:t>
                      </a:r>
                      <a:endParaRPr lang="en-US" altLang="zh-CN" sz="2800" dirty="0"/>
                    </a:p>
                    <a:p>
                      <a:r>
                        <a:rPr lang="en-US" altLang="zh-CN" sz="2800" dirty="0"/>
                        <a:t>22.What are participants required to do?</a:t>
                      </a:r>
                      <a:endParaRPr lang="en-US" altLang="zh-CN" sz="2800" dirty="0"/>
                    </a:p>
                    <a:p>
                      <a:r>
                        <a:rPr lang="en-US" altLang="zh-CN" sz="2800" dirty="0"/>
                        <a:t>23.How many points do you get by walking from YIA Building to LWS Building?</a:t>
                      </a:r>
                      <a:endParaRPr lang="zh-CN" altLang="en-US" sz="2800" dirty="0"/>
                    </a:p>
                  </a:txBody>
                  <a:tcPr/>
                </a:tc>
                <a:tc>
                  <a:txBody>
                    <a:bodyPr/>
                    <a:lstStyle/>
                    <a:p>
                      <a:pPr marL="0" indent="0">
                        <a:buNone/>
                      </a:pPr>
                      <a:r>
                        <a:rPr lang="en-US" altLang="zh-CN" sz="2800" dirty="0"/>
                        <a:t>21.</a:t>
                      </a:r>
                      <a:r>
                        <a:rPr lang="zh-CN" altLang="en-US" sz="2800" dirty="0"/>
                        <a:t>活动起点、参与要求等细节定位；</a:t>
                      </a:r>
                      <a:endParaRPr lang="en-US" altLang="zh-CN" sz="2800" dirty="0"/>
                    </a:p>
                    <a:p>
                      <a:pPr marL="0" indent="0">
                        <a:buNone/>
                      </a:pPr>
                      <a:r>
                        <a:rPr lang="en-US" altLang="zh-CN" sz="2800" dirty="0"/>
                        <a:t>22.</a:t>
                      </a:r>
                      <a:r>
                        <a:rPr lang="zh-CN" altLang="en-US" sz="2800" dirty="0"/>
                        <a:t>路线积分计算；</a:t>
                      </a:r>
                      <a:endParaRPr lang="en-US" altLang="zh-CN" sz="2800" dirty="0"/>
                    </a:p>
                    <a:p>
                      <a:pPr marL="0" indent="0">
                        <a:buNone/>
                      </a:pPr>
                      <a:r>
                        <a:rPr lang="en-US" altLang="zh-CN" sz="2800" dirty="0"/>
                        <a:t>23. </a:t>
                      </a:r>
                      <a:r>
                        <a:rPr lang="zh-CN" altLang="en-US" sz="2800" dirty="0"/>
                        <a:t>应用文信息筛选与理解</a:t>
                      </a:r>
                      <a:endParaRPr lang="zh-CN" altLang="en-US" sz="2800" dirty="0"/>
                    </a:p>
                  </a:txBody>
                  <a:tcPr/>
                </a:tc>
              </a:tr>
              <a:tr h="1757802">
                <a:tc>
                  <a:txBody>
                    <a:bodyPr/>
                    <a:lstStyle/>
                    <a:p>
                      <a:pPr algn="ctr"/>
                      <a:r>
                        <a:rPr lang="en-US" altLang="zh-CN" sz="4400" b="1" dirty="0"/>
                        <a:t>B</a:t>
                      </a:r>
                      <a:endParaRPr lang="zh-CN" altLang="en-US" sz="4400" b="1" dirty="0"/>
                    </a:p>
                  </a:txBody>
                  <a:tcPr anchor="ctr"/>
                </a:tc>
                <a:tc>
                  <a:txBody>
                    <a:bodyPr/>
                    <a:lstStyle/>
                    <a:p>
                      <a:r>
                        <a:rPr lang="en-US" altLang="zh-CN" sz="2800" dirty="0"/>
                        <a:t>24.What did Marler find while observing chaffinches?</a:t>
                      </a:r>
                      <a:endParaRPr lang="en-US" altLang="zh-CN" sz="2800" dirty="0"/>
                    </a:p>
                    <a:p>
                      <a:r>
                        <a:rPr lang="en-US" altLang="zh-CN" sz="2800" dirty="0"/>
                        <a:t>25.What do the underlined words “culturally transmitted” mean in paragraph 3?</a:t>
                      </a:r>
                      <a:endParaRPr lang="en-US" altLang="zh-CN" sz="2800" dirty="0"/>
                    </a:p>
                    <a:p>
                      <a:r>
                        <a:rPr lang="en-US" altLang="zh-CN" sz="2800" dirty="0"/>
                        <a:t>26.What can we infer about Marler?</a:t>
                      </a:r>
                      <a:endParaRPr lang="en-US" altLang="zh-CN" sz="2800" dirty="0"/>
                    </a:p>
                    <a:p>
                      <a:r>
                        <a:rPr lang="en-US" altLang="zh-CN" sz="2800" dirty="0"/>
                        <a:t>27.Why was Marler's theory significant?</a:t>
                      </a:r>
                      <a:endParaRPr lang="en-US" altLang="zh-CN" sz="2800" dirty="0"/>
                    </a:p>
                  </a:txBody>
                  <a:tcPr/>
                </a:tc>
                <a:tc>
                  <a:txBody>
                    <a:bodyPr/>
                    <a:lstStyle/>
                    <a:p>
                      <a:pPr marL="0" indent="0">
                        <a:buNone/>
                      </a:pPr>
                      <a:r>
                        <a:rPr lang="en-US" altLang="zh-CN" sz="2800" dirty="0"/>
                        <a:t>24.</a:t>
                      </a:r>
                      <a:r>
                        <a:rPr lang="zh-CN" altLang="en-US" sz="2800" dirty="0"/>
                        <a:t>研究发现与实验结论提取；</a:t>
                      </a:r>
                      <a:endParaRPr lang="en-US" altLang="zh-CN" sz="2800" dirty="0"/>
                    </a:p>
                    <a:p>
                      <a:pPr marL="0" indent="0">
                        <a:buNone/>
                      </a:pPr>
                      <a:r>
                        <a:rPr lang="en-US" altLang="zh-CN" sz="2800" dirty="0"/>
                        <a:t>25. </a:t>
                      </a:r>
                      <a:r>
                        <a:rPr lang="zh-CN" altLang="en-US" sz="2800" dirty="0"/>
                        <a:t>关键词词义猜测；</a:t>
                      </a:r>
                      <a:endParaRPr lang="en-US" altLang="zh-CN" sz="2800" dirty="0"/>
                    </a:p>
                    <a:p>
                      <a:pPr marL="0" indent="0">
                        <a:buNone/>
                      </a:pPr>
                      <a:r>
                        <a:rPr lang="en-US" altLang="zh-CN" sz="2800" dirty="0"/>
                        <a:t>26.</a:t>
                      </a:r>
                      <a:r>
                        <a:rPr lang="zh-CN" altLang="en-US" sz="2800" dirty="0"/>
                        <a:t>人物性格与研究意义推断</a:t>
                      </a:r>
                      <a:endParaRPr lang="en-US" altLang="zh-CN" sz="2800" dirty="0"/>
                    </a:p>
                    <a:p>
                      <a:pPr marL="0" indent="0">
                        <a:buNone/>
                      </a:pPr>
                      <a:r>
                        <a:rPr lang="en-US" altLang="zh-CN" sz="2800" dirty="0"/>
                        <a:t>27.</a:t>
                      </a:r>
                      <a:r>
                        <a:rPr lang="zh-CN" altLang="en-US" sz="2800" dirty="0"/>
                        <a:t>对研究意义与价值的归纳</a:t>
                      </a:r>
                      <a:endParaRPr lang="zh-CN" altLang="en-US" sz="2800" dirty="0"/>
                    </a:p>
                    <a:p>
                      <a:endParaRPr lang="zh-CN" altLang="en-US" sz="2800" dirty="0"/>
                    </a:p>
                  </a:txBody>
                  <a:tcPr/>
                </a:tc>
              </a:tr>
              <a:tr h="1757802">
                <a:tc>
                  <a:txBody>
                    <a:bodyPr/>
                    <a:lstStyle/>
                    <a:p>
                      <a:pPr algn="ctr"/>
                      <a:r>
                        <a:rPr lang="en-US" altLang="zh-CN" sz="4400" b="1" dirty="0"/>
                        <a:t>C</a:t>
                      </a:r>
                      <a:endParaRPr lang="zh-CN" altLang="en-US" sz="4400" b="1" dirty="0"/>
                    </a:p>
                  </a:txBody>
                  <a:tcPr anchor="ctr"/>
                </a:tc>
                <a:tc>
                  <a:txBody>
                    <a:bodyPr/>
                    <a:lstStyle/>
                    <a:p>
                      <a:r>
                        <a:rPr lang="en-US" altLang="zh-CN" sz="2800" dirty="0"/>
                        <a:t>28.What can be learned about the controversy from paragraph 1?</a:t>
                      </a:r>
                      <a:endParaRPr lang="en-US" altLang="zh-CN" sz="2800" dirty="0"/>
                    </a:p>
                    <a:p>
                      <a:r>
                        <a:rPr lang="en-US" altLang="zh-CN" sz="2800" dirty="0"/>
                        <a:t>29.Why did many platforms introduce faster playback options?</a:t>
                      </a:r>
                      <a:endParaRPr lang="en-US" altLang="zh-CN" sz="2800" dirty="0"/>
                    </a:p>
                    <a:p>
                      <a:r>
                        <a:rPr lang="en-US" altLang="zh-CN" sz="2800" dirty="0"/>
                        <a:t>30.What is the author's purpose in mentioning Hamlet?</a:t>
                      </a:r>
                      <a:endParaRPr lang="en-US" altLang="zh-CN" sz="2800" dirty="0"/>
                    </a:p>
                    <a:p>
                      <a:r>
                        <a:rPr lang="en-US" altLang="zh-CN" sz="2800" dirty="0"/>
                        <a:t>31.What can be a suitable title for the text?</a:t>
                      </a:r>
                      <a:endParaRPr lang="en-US" altLang="zh-CN" sz="2800" dirty="0"/>
                    </a:p>
                    <a:p>
                      <a:endParaRPr lang="zh-CN" altLang="en-US" dirty="0"/>
                    </a:p>
                  </a:txBody>
                  <a:tcPr/>
                </a:tc>
                <a:tc>
                  <a:txBody>
                    <a:bodyPr/>
                    <a:lstStyle/>
                    <a:p>
                      <a:r>
                        <a:rPr lang="en-US" altLang="zh-CN" sz="2800" dirty="0"/>
                        <a:t>28.</a:t>
                      </a:r>
                      <a:r>
                        <a:rPr lang="zh-CN" altLang="en-US" sz="2800" dirty="0"/>
                        <a:t>争议核心与现象解读；</a:t>
                      </a:r>
                      <a:endParaRPr lang="en-US" altLang="zh-CN" sz="2800" dirty="0"/>
                    </a:p>
                    <a:p>
                      <a:r>
                        <a:rPr lang="en-US" altLang="zh-CN" sz="2800" dirty="0"/>
                        <a:t>29.</a:t>
                      </a:r>
                      <a:r>
                        <a:rPr lang="zh-CN" altLang="en-US" sz="2800" dirty="0"/>
                        <a:t>平台行为动机分析；</a:t>
                      </a:r>
                      <a:endParaRPr lang="en-US" altLang="zh-CN" sz="2800" dirty="0"/>
                    </a:p>
                    <a:p>
                      <a:r>
                        <a:rPr lang="en-US" altLang="zh-CN" sz="2800" dirty="0"/>
                        <a:t>30.</a:t>
                      </a:r>
                      <a:r>
                        <a:rPr lang="zh-CN" altLang="en-US" sz="2800" dirty="0"/>
                        <a:t>举例论证的目的；</a:t>
                      </a:r>
                      <a:endParaRPr lang="en-US" altLang="zh-CN" sz="2800" dirty="0"/>
                    </a:p>
                    <a:p>
                      <a:r>
                        <a:rPr lang="en-US" altLang="zh-CN" sz="2800" dirty="0"/>
                        <a:t>31.</a:t>
                      </a:r>
                      <a:r>
                        <a:rPr lang="zh-CN" altLang="en-US" sz="2800" dirty="0"/>
                        <a:t>文章主旨归纳</a:t>
                      </a:r>
                      <a:endParaRPr lang="zh-CN" altLang="en-US" sz="2800" dirty="0"/>
                    </a:p>
                    <a:p>
                      <a:endParaRPr lang="zh-CN" altLang="en-US" dirty="0"/>
                    </a:p>
                  </a:txBody>
                  <a:tcPr/>
                </a:tc>
              </a:tr>
              <a:tr h="1757802">
                <a:tc>
                  <a:txBody>
                    <a:bodyPr/>
                    <a:lstStyle/>
                    <a:p>
                      <a:pPr algn="ctr"/>
                      <a:r>
                        <a:rPr lang="en-US" altLang="zh-CN" sz="4400" b="1" dirty="0"/>
                        <a:t>D</a:t>
                      </a:r>
                      <a:endParaRPr lang="zh-CN" altLang="en-US" sz="4400" b="1" dirty="0"/>
                    </a:p>
                  </a:txBody>
                  <a:tcPr anchor="ctr"/>
                </a:tc>
                <a:tc>
                  <a:txBody>
                    <a:bodyPr/>
                    <a:lstStyle/>
                    <a:p>
                      <a:r>
                        <a:rPr lang="en-US" altLang="zh-CN" sz="2800" dirty="0"/>
                        <a:t>32.How does the author introduce the topic in paragraph 1?</a:t>
                      </a:r>
                      <a:endParaRPr lang="en-US" altLang="zh-CN" sz="2800" dirty="0"/>
                    </a:p>
                    <a:p>
                      <a:r>
                        <a:rPr lang="en-US" altLang="zh-CN" sz="2800" dirty="0"/>
                        <a:t>33.What value of gratitude does the experiment in paragraph 3 show?</a:t>
                      </a:r>
                      <a:endParaRPr lang="en-US" altLang="zh-CN" sz="2800" dirty="0"/>
                    </a:p>
                    <a:p>
                      <a:r>
                        <a:rPr lang="en-US" altLang="zh-CN" sz="2800" dirty="0"/>
                        <a:t>34.Which of the following would Maimonides most likely approve of?</a:t>
                      </a:r>
                      <a:endParaRPr lang="en-US" altLang="zh-CN" sz="2800" dirty="0"/>
                    </a:p>
                    <a:p>
                      <a:r>
                        <a:rPr lang="en-US" altLang="zh-CN" sz="2800" dirty="0"/>
                        <a:t>35.What message does the author mainly convey in the text?</a:t>
                      </a:r>
                      <a:endParaRPr lang="en-US" altLang="zh-CN" sz="2800" dirty="0"/>
                    </a:p>
                  </a:txBody>
                  <a:tcPr/>
                </a:tc>
                <a:tc>
                  <a:txBody>
                    <a:bodyPr/>
                    <a:lstStyle/>
                    <a:p>
                      <a:r>
                        <a:rPr lang="en-US" altLang="zh-CN" sz="2800" dirty="0"/>
                        <a:t>32.</a:t>
                      </a:r>
                      <a:r>
                        <a:rPr lang="zh-CN" altLang="en-US" sz="2800" dirty="0"/>
                        <a:t>话题引入方式判断；</a:t>
                      </a:r>
                      <a:endParaRPr lang="en-US" altLang="zh-CN" sz="2800" dirty="0"/>
                    </a:p>
                    <a:p>
                      <a:r>
                        <a:rPr lang="en-US" altLang="zh-CN" sz="2800" dirty="0"/>
                        <a:t>33.</a:t>
                      </a:r>
                      <a:r>
                        <a:rPr lang="zh-CN" altLang="en-US" sz="2800" dirty="0"/>
                        <a:t>实验结论提取；</a:t>
                      </a:r>
                      <a:endParaRPr lang="en-US" altLang="zh-CN" sz="2800" dirty="0"/>
                    </a:p>
                    <a:p>
                      <a:r>
                        <a:rPr lang="en-US" altLang="zh-CN" sz="2800" dirty="0"/>
                        <a:t>34.</a:t>
                      </a:r>
                      <a:r>
                        <a:rPr lang="zh-CN" altLang="en-US" sz="2800" dirty="0"/>
                        <a:t>观点态度推断；</a:t>
                      </a:r>
                      <a:endParaRPr lang="en-US" altLang="zh-CN" sz="2800" dirty="0"/>
                    </a:p>
                    <a:p>
                      <a:r>
                        <a:rPr lang="en-US" altLang="zh-CN" sz="2800" dirty="0"/>
                        <a:t>35.</a:t>
                      </a:r>
                      <a:r>
                        <a:rPr lang="zh-CN" altLang="en-US" sz="2800" dirty="0"/>
                        <a:t>文章核心主旨理解</a:t>
                      </a:r>
                      <a:endParaRPr lang="zh-CN" altLang="en-US" sz="2800" dirty="0"/>
                    </a:p>
                    <a:p>
                      <a:endParaRPr lang="zh-CN" altLang="en-US" sz="2800" dirty="0"/>
                    </a:p>
                  </a:txBody>
                  <a:tcPr/>
                </a:tc>
              </a:tr>
            </a:tbl>
          </a:graphicData>
        </a:graphic>
      </p:graphicFrame>
      <p:pic>
        <p:nvPicPr>
          <p:cNvPr id="5124" name="图片 6" descr="logo横版 png"/>
          <p:cNvPicPr>
            <a:picLocks noChangeAspect="1"/>
          </p:cNvPicPr>
          <p:nvPr userDrawn="1"/>
        </p:nvPicPr>
        <p:blipFill>
          <a:blip r:embed="rId2"/>
          <a:stretch>
            <a:fillRect/>
          </a:stretch>
        </p:blipFill>
        <p:spPr>
          <a:xfrm>
            <a:off x="16514445" y="690245"/>
            <a:ext cx="1207135" cy="1276985"/>
          </a:xfrm>
          <a:prstGeom prst="rect">
            <a:avLst/>
          </a:prstGeom>
          <a:noFill/>
          <a:ln w="9525">
            <a:noFill/>
          </a:ln>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186361" y="5059465"/>
            <a:ext cx="4487785" cy="564578"/>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lang="en-US" sz="3330" b="1" spc="266" dirty="0">
                <a:solidFill>
                  <a:srgbClr val="299BE1"/>
                </a:solidFill>
                <a:latin typeface="Arial Black" panose="020B0A04020102020204" pitchFamily="34" charset="0"/>
                <a:ea typeface="思源黑体 2 Bold"/>
                <a:cs typeface="思源黑体 2 Bold"/>
                <a:sym typeface="思源黑体 2 Bold"/>
              </a:rPr>
              <a:t>Walk for Green</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rPr>
              <a:t>A</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7" name="图片 6"/>
          <p:cNvPicPr>
            <a:picLocks noChangeAspect="1"/>
          </p:cNvPicPr>
          <p:nvPr/>
        </p:nvPicPr>
        <p:blipFill>
          <a:blip r:embed="rId2"/>
          <a:stretch>
            <a:fillRect/>
          </a:stretch>
        </p:blipFill>
        <p:spPr>
          <a:xfrm>
            <a:off x="6248400" y="1660978"/>
            <a:ext cx="10035933" cy="6598734"/>
          </a:xfrm>
          <a:prstGeom prst="rect">
            <a:avLst/>
          </a:prstGeom>
        </p:spPr>
      </p:pic>
      <p:pic>
        <p:nvPicPr>
          <p:cNvPr id="13" name="图形 12" descr="原子 纯色填充">
            <a:hlinkClick r:id="rId3"/>
          </p:cNvPr>
          <p:cNvPicPr>
            <a:picLocks noChangeAspect="1"/>
          </p:cNvPicPr>
          <p:nvPr/>
        </p:nvPicPr>
        <p:blipFill>
          <a:blip r:embed="rId4"/>
          <a:stretch>
            <a:fillRect/>
          </a:stretch>
        </p:blipFill>
        <p:spPr>
          <a:xfrm>
            <a:off x="15163800" y="8401404"/>
            <a:ext cx="914400" cy="914400"/>
          </a:xfrm>
          <a:prstGeom prst="rect">
            <a:avLst/>
          </a:prstGeom>
        </p:spPr>
      </p:pic>
      <p:pic>
        <p:nvPicPr>
          <p:cNvPr id="5124" name="图片 6" descr="logo横版 png"/>
          <p:cNvPicPr>
            <a:picLocks noChangeAspect="1"/>
          </p:cNvPicPr>
          <p:nvPr userDrawn="1"/>
        </p:nvPicPr>
        <p:blipFill>
          <a:blip r:embed="rId5"/>
          <a:stretch>
            <a:fillRect/>
          </a:stretch>
        </p:blipFill>
        <p:spPr>
          <a:xfrm>
            <a:off x="16514445" y="690245"/>
            <a:ext cx="1207135" cy="1276985"/>
          </a:xfrm>
          <a:prstGeom prst="rect">
            <a:avLst/>
          </a:prstGeom>
          <a:noFill/>
          <a:ln w="9525">
            <a:noFill/>
          </a:ln>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904014" y="5581494"/>
            <a:ext cx="3285014" cy="3050877"/>
          </a:xfrm>
          <a:prstGeom prst="rect">
            <a:avLst/>
          </a:prstGeom>
        </p:spPr>
      </p:pic>
      <p:sp>
        <p:nvSpPr>
          <p:cNvPr id="30" name="文本框 29"/>
          <p:cNvSpPr txBox="1"/>
          <p:nvPr/>
        </p:nvSpPr>
        <p:spPr>
          <a:xfrm>
            <a:off x="76198" y="147479"/>
            <a:ext cx="18059402" cy="13018949"/>
          </a:xfrm>
          <a:prstGeom prst="rect">
            <a:avLst/>
          </a:prstGeom>
          <a:noFill/>
        </p:spPr>
        <p:txBody>
          <a:bodyPr wrap="square">
            <a:spAutoFit/>
          </a:bodyPr>
          <a:lstStyle/>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ctr"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WALK FOR GREEN</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How often do you walk around the campus instead of getting straight onto the shuttle bus? The beauties of our campus deserve to be better explored and can best be explored on foot. Walking is also a greener and healthier alternative to using vehicles. To encourage more students and staff members to walk around the campus, our school has launched a new “Walk for Green” initiative.</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Programme</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Setting out from the MTR Station, “Walk for Green” recommends various walking routes on campus, one of which covers the YIA Building, LSK Building and LWS Building. Card readers for different walking routes have been installed to record the number of points completed by “Walk for Green” participants. Participants who collect 60 points within 30 days will be awarded the title “Green Walker”.</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Participation</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To participate, students and staff members would choose a marked route, and tap their school cards at the card readers installed at both the start and end points (and also at an intermediate card reader). Name, student/staff ID, department/unit, date, time and card readers tapped will be recorded.</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Walking Journey Points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MTR → YIA: +3 points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YIA → LSK: +2 points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LSK → LWS: +1 point</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Important Notes:</a:t>
            </a: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1.Walkers must complete one trip (either upwards or downwards) within one hour to score points.</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2.A maximum of six points will be awarded each day.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Every time you take a walk on campus, you are helping to preserve our environment and also keeping yourself healthy. Let's start from today!</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lang="en-US" altLang="zh-CN" sz="28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1" fontAlgn="auto" latinLnBrk="0" hangingPunct="1">
              <a:lnSpc>
                <a:spcPts val="2800"/>
              </a:lnSpc>
              <a:spcBef>
                <a:spcPts val="0"/>
              </a:spcBef>
              <a:spcAft>
                <a:spcPts val="0"/>
              </a:spcAft>
              <a:buClrTx/>
              <a:buSzTx/>
              <a:buFontTx/>
              <a:buNone/>
              <a:defRPr/>
            </a:pP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3352800" y="2075646"/>
            <a:ext cx="9144000" cy="477054"/>
          </a:xfrm>
          <a:prstGeom prst="rect">
            <a:avLst/>
          </a:prstGeom>
          <a:solidFill>
            <a:srgbClr val="FEF3DC"/>
          </a:solidFill>
          <a:ln w="38100">
            <a:solidFill>
              <a:schemeClr val="tx1"/>
            </a:solidFill>
          </a:ln>
        </p:spPr>
        <p:txBody>
          <a:bodyPr wrap="square">
            <a:spAutoFit/>
          </a:bodyPr>
          <a:lstStyle/>
          <a:p>
            <a:pPr lvl="0">
              <a:lnSpc>
                <a:spcPts val="3000"/>
              </a:lnSpc>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21. </a:t>
            </a:r>
            <a:r>
              <a:rPr lang="en-US" altLang="zh-CN" sz="2800" dirty="0">
                <a:solidFill>
                  <a:prstClr val="black"/>
                </a:solidFill>
                <a:latin typeface="Times New Roman" panose="02020603050405020304" pitchFamily="18" charset="0"/>
                <a:cs typeface="Times New Roman" panose="02020603050405020304" pitchFamily="18" charset="0"/>
              </a:rPr>
              <a:t>Where does “Walk for Green” start?   </a:t>
            </a:r>
            <a:r>
              <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D</a:t>
            </a:r>
            <a:endPar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矩形 16"/>
          <p:cNvSpPr/>
          <p:nvPr/>
        </p:nvSpPr>
        <p:spPr bwMode="auto">
          <a:xfrm>
            <a:off x="457200" y="4361646"/>
            <a:ext cx="10820400" cy="477054"/>
          </a:xfrm>
          <a:prstGeom prst="rect">
            <a:avLst/>
          </a:prstGeom>
          <a:solidFill>
            <a:srgbClr val="00B050">
              <a:alpha val="18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18" name="文本框 17"/>
          <p:cNvSpPr txBox="1"/>
          <p:nvPr/>
        </p:nvSpPr>
        <p:spPr>
          <a:xfrm>
            <a:off x="11125202" y="3818115"/>
            <a:ext cx="6857998" cy="477054"/>
          </a:xfrm>
          <a:prstGeom prst="rect">
            <a:avLst/>
          </a:prstGeom>
          <a:solidFill>
            <a:srgbClr val="D1F1DF"/>
          </a:solidFill>
          <a:ln w="38100">
            <a:solidFill>
              <a:schemeClr val="tx1"/>
            </a:solidFill>
          </a:ln>
        </p:spPr>
        <p:txBody>
          <a:bodyPr wrap="square">
            <a:spAutoFit/>
          </a:bodyPr>
          <a:lstStyle/>
          <a:p>
            <a:pPr lvl="0">
              <a:lnSpc>
                <a:spcPts val="3000"/>
              </a:lnSpc>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22. </a:t>
            </a:r>
            <a:r>
              <a:rPr lang="en-US" altLang="zh-CN" sz="2800" dirty="0">
                <a:solidFill>
                  <a:prstClr val="black"/>
                </a:solidFill>
                <a:latin typeface="Times New Roman" panose="02020603050405020304" pitchFamily="18" charset="0"/>
                <a:cs typeface="Times New Roman" panose="02020603050405020304" pitchFamily="18" charset="0"/>
              </a:rPr>
              <a:t>What are participants required to do? </a:t>
            </a:r>
            <a:r>
              <a:rPr lang="en-US" altLang="zh-CN" sz="2800" dirty="0">
                <a:solidFill>
                  <a:srgbClr val="FF0000"/>
                </a:solidFill>
                <a:latin typeface="Times New Roman" panose="02020603050405020304" pitchFamily="18" charset="0"/>
                <a:cs typeface="Times New Roman" panose="02020603050405020304" pitchFamily="18" charset="0"/>
              </a:rPr>
              <a:t>D</a:t>
            </a:r>
            <a:endPar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p:cNvSpPr txBox="1"/>
          <p:nvPr/>
        </p:nvSpPr>
        <p:spPr>
          <a:xfrm>
            <a:off x="3507675" y="8733867"/>
            <a:ext cx="13182598" cy="477054"/>
          </a:xfrm>
          <a:prstGeom prst="rect">
            <a:avLst/>
          </a:prstGeom>
          <a:solidFill>
            <a:srgbClr val="E0EBF7"/>
          </a:solidFill>
          <a:ln w="38100">
            <a:solidFill>
              <a:schemeClr val="tx1"/>
            </a:solidFill>
          </a:ln>
        </p:spPr>
        <p:txBody>
          <a:bodyPr wrap="square">
            <a:spAutoFit/>
          </a:bodyPr>
          <a:lstStyle/>
          <a:p>
            <a:pPr lvl="0">
              <a:lnSpc>
                <a:spcPts val="3000"/>
              </a:lnSpc>
              <a:defRPr/>
            </a:pP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23. </a:t>
            </a:r>
            <a:r>
              <a:rPr lang="en-US" altLang="zh-CN" sz="2800" dirty="0">
                <a:solidFill>
                  <a:prstClr val="black"/>
                </a:solidFill>
                <a:latin typeface="Times New Roman" panose="02020603050405020304" pitchFamily="18" charset="0"/>
                <a:cs typeface="Times New Roman" panose="02020603050405020304" pitchFamily="18" charset="0"/>
              </a:rPr>
              <a:t>How many points do you get by walking from YIA Building to LWS Building? </a:t>
            </a:r>
            <a:r>
              <a:rPr lang="en-US" altLang="zh-CN" sz="2800" dirty="0">
                <a:solidFill>
                  <a:srgbClr val="FF0000"/>
                </a:solidFill>
                <a:latin typeface="Times New Roman" panose="02020603050405020304" pitchFamily="18" charset="0"/>
                <a:cs typeface="Times New Roman" panose="02020603050405020304" pitchFamily="18" charset="0"/>
              </a:rPr>
              <a:t>C</a:t>
            </a:r>
            <a:endParaRPr kumimoji="0" lang="en-US" altLang="zh-CN" sz="2800" b="0"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矩形 19"/>
          <p:cNvSpPr/>
          <p:nvPr/>
        </p:nvSpPr>
        <p:spPr bwMode="auto">
          <a:xfrm>
            <a:off x="609600" y="2552700"/>
            <a:ext cx="4953000" cy="477054"/>
          </a:xfrm>
          <a:prstGeom prst="rect">
            <a:avLst/>
          </a:prstGeom>
          <a:solidFill>
            <a:srgbClr val="FEF3DC">
              <a:alpha val="39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21" name="矩形 20"/>
          <p:cNvSpPr/>
          <p:nvPr/>
        </p:nvSpPr>
        <p:spPr bwMode="auto">
          <a:xfrm>
            <a:off x="762000" y="7581900"/>
            <a:ext cx="4114800" cy="801708"/>
          </a:xfrm>
          <a:prstGeom prst="rect">
            <a:avLst/>
          </a:prstGeom>
          <a:solidFill>
            <a:schemeClr val="tx2">
              <a:lumMod val="60000"/>
              <a:lumOff val="40000"/>
              <a:alpha val="1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solidFill>
                  <a:srgbClr val="92D050"/>
                </a:solidFill>
              </a:ln>
              <a:solidFill>
                <a:srgbClr val="92D050"/>
              </a:solidFill>
              <a:effectLst/>
              <a:latin typeface="Arial" panose="020B0604020202020204" pitchFamily="34" charset="0"/>
              <a:ea typeface="宋体" panose="02010600030101010101" pitchFamily="2" charset="-122"/>
            </a:endParaRPr>
          </a:p>
        </p:txBody>
      </p:sp>
      <p:sp>
        <p:nvSpPr>
          <p:cNvPr id="22" name="文本框 21"/>
          <p:cNvSpPr txBox="1"/>
          <p:nvPr/>
        </p:nvSpPr>
        <p:spPr>
          <a:xfrm>
            <a:off x="7873093" y="5115327"/>
            <a:ext cx="10104664" cy="954107"/>
          </a:xfrm>
          <a:prstGeom prst="rect">
            <a:avLst/>
          </a:prstGeom>
          <a:solidFill>
            <a:schemeClr val="accent3">
              <a:lumMod val="40000"/>
              <a:lumOff val="60000"/>
            </a:schemeClr>
          </a:solidFill>
          <a:ln>
            <a:solidFill>
              <a:schemeClr val="tx1"/>
            </a:solidFill>
            <a:prstDash val="lgDash"/>
          </a:ln>
        </p:spPr>
        <p:txBody>
          <a:bodyPr wrap="square">
            <a:spAutoFit/>
          </a:bodyPr>
          <a:lstStyle/>
          <a:p>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D. Choose a </a:t>
            </a:r>
            <a:r>
              <a:rPr lang="en-US" altLang="zh-CN" sz="2800" dirty="0">
                <a:solidFill>
                  <a:srgbClr val="FF0000"/>
                </a:solidFill>
                <a:highlight>
                  <a:srgbClr val="FFFF00"/>
                </a:highlight>
                <a:latin typeface="Times New Roman" panose="02020603050405020304" pitchFamily="18" charset="0"/>
                <a:ea typeface="宋体" panose="02010600030101010101" pitchFamily="2" charset="-122"/>
                <a:cs typeface="Times New Roman" panose="02020603050405020304" pitchFamily="18" charset="0"/>
              </a:rPr>
              <a:t>pre-set</a:t>
            </a:r>
            <a:r>
              <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route.</a:t>
            </a:r>
            <a:endParaRPr lang="en-US" altLang="zh-CN" sz="28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r>
              <a:rPr lang="en-US" altLang="zh-CN" sz="2800" i="1" dirty="0"/>
              <a:t>pre-set: decided, arranged, or programmed in advance</a:t>
            </a:r>
            <a:r>
              <a:rPr lang="en-US" altLang="zh-CN" i="1" dirty="0"/>
              <a:t>;</a:t>
            </a:r>
            <a:endParaRPr lang="zh-CN" altLang="en-US" i="1"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18444"/>
            </a:stretch>
          </a:blipFill>
        </p:spPr>
      </p:sp>
      <p:grpSp>
        <p:nvGrpSpPr>
          <p:cNvPr id="3" name="Group 3"/>
          <p:cNvGrpSpPr/>
          <p:nvPr/>
        </p:nvGrpSpPr>
        <p:grpSpPr>
          <a:xfrm>
            <a:off x="1156796" y="743553"/>
            <a:ext cx="15974408" cy="8799894"/>
            <a:chOff x="0" y="0"/>
            <a:chExt cx="4207252" cy="2317667"/>
          </a:xfrm>
        </p:grpSpPr>
        <p:sp>
          <p:nvSpPr>
            <p:cNvPr id="4" name="Freeform 4"/>
            <p:cNvSpPr/>
            <p:nvPr/>
          </p:nvSpPr>
          <p:spPr>
            <a:xfrm>
              <a:off x="0" y="0"/>
              <a:ext cx="4207252" cy="2317667"/>
            </a:xfrm>
            <a:custGeom>
              <a:avLst/>
              <a:gdLst/>
              <a:ahLst/>
              <a:cxnLst/>
              <a:rect l="l" t="t" r="r" b="b"/>
              <a:pathLst>
                <a:path w="4207252" h="2317667">
                  <a:moveTo>
                    <a:pt x="0" y="0"/>
                  </a:moveTo>
                  <a:lnTo>
                    <a:pt x="4207252" y="0"/>
                  </a:lnTo>
                  <a:lnTo>
                    <a:pt x="4207252" y="2317667"/>
                  </a:lnTo>
                  <a:lnTo>
                    <a:pt x="0" y="2317667"/>
                  </a:lnTo>
                  <a:close/>
                </a:path>
              </a:pathLst>
            </a:custGeom>
            <a:solidFill>
              <a:srgbClr val="FFFFFF"/>
            </a:solidFill>
            <a:ln w="38100" cap="sq">
              <a:solidFill>
                <a:srgbClr val="000000"/>
              </a:solidFill>
              <a:prstDash val="solid"/>
              <a:miter/>
            </a:ln>
          </p:spPr>
        </p:sp>
        <p:sp>
          <p:nvSpPr>
            <p:cNvPr id="5" name="TextBox 5"/>
            <p:cNvSpPr txBox="1"/>
            <p:nvPr/>
          </p:nvSpPr>
          <p:spPr>
            <a:xfrm>
              <a:off x="0" y="-38100"/>
              <a:ext cx="4207252" cy="2355767"/>
            </a:xfrm>
            <a:prstGeom prst="rect">
              <a:avLst/>
            </a:prstGeom>
          </p:spPr>
          <p:txBody>
            <a:bodyPr lIns="50800" tIns="50800" rIns="50800" bIns="50800" rtlCol="0" anchor="ctr"/>
            <a:lstStyle/>
            <a:p>
              <a:pPr marL="0" marR="0" lvl="0" indent="0" algn="ctr" defTabSz="914400" rtl="0" eaLnBrk="1" fontAlgn="auto" latinLnBrk="0" hangingPunct="1">
                <a:lnSpc>
                  <a:spcPts val="2625"/>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8"/>
          <p:cNvSpPr txBox="1"/>
          <p:nvPr/>
        </p:nvSpPr>
        <p:spPr>
          <a:xfrm>
            <a:off x="2217815" y="4762500"/>
            <a:ext cx="4029991" cy="2372765"/>
          </a:xfrm>
          <a:prstGeom prst="rect">
            <a:avLst/>
          </a:prstGeom>
        </p:spPr>
        <p:txBody>
          <a:bodyPr wrap="square" lIns="0" tIns="0" rIns="0" bIns="0" rtlCol="0" anchor="t">
            <a:spAutoFit/>
          </a:bodyPr>
          <a:lstStyle/>
          <a:p>
            <a:pPr marL="0" marR="0" lvl="0" indent="0" algn="l" defTabSz="914400" rtl="0" eaLnBrk="1" fontAlgn="auto" latinLnBrk="0" hangingPunct="1">
              <a:lnSpc>
                <a:spcPts val="4665"/>
              </a:lnSpc>
              <a:spcBef>
                <a:spcPct val="0"/>
              </a:spcBef>
              <a:spcAft>
                <a:spcPts val="0"/>
              </a:spcAft>
              <a:buClrTx/>
              <a:buSzTx/>
              <a:buFontTx/>
              <a:buNone/>
              <a:defRPr/>
            </a:pPr>
            <a:r>
              <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rPr>
              <a:t>Peter Marler’s theory about birds’ regional "dialects“</a:t>
            </a:r>
            <a:endParaRPr kumimoji="0" lang="en-US" sz="3330" b="1" i="0" u="none" strike="noStrike" kern="1200" cap="none" spc="266" normalizeH="0" baseline="0" noProof="0" dirty="0">
              <a:ln>
                <a:noFill/>
              </a:ln>
              <a:solidFill>
                <a:srgbClr val="299BE1"/>
              </a:solidFill>
              <a:effectLst/>
              <a:uLnTx/>
              <a:uFillTx/>
              <a:latin typeface="Arial Black" panose="020B0A04020102020204" pitchFamily="34" charset="0"/>
              <a:ea typeface="思源黑体 2 Bold"/>
              <a:cs typeface="思源黑体 2 Bold"/>
              <a:sym typeface="思源黑体 2 Bold"/>
            </a:endParaRPr>
          </a:p>
        </p:txBody>
      </p:sp>
      <p:sp>
        <p:nvSpPr>
          <p:cNvPr id="9" name="TextBox 9"/>
          <p:cNvSpPr txBox="1"/>
          <p:nvPr/>
        </p:nvSpPr>
        <p:spPr>
          <a:xfrm>
            <a:off x="2186361" y="2252632"/>
            <a:ext cx="2261116" cy="2141677"/>
          </a:xfrm>
          <a:prstGeom prst="rect">
            <a:avLst/>
          </a:prstGeom>
        </p:spPr>
        <p:txBody>
          <a:bodyPr lIns="0" tIns="0" rIns="0" bIns="0" rtlCol="0" anchor="t">
            <a:spAutoFit/>
          </a:bodyPr>
          <a:lstStyle/>
          <a:p>
            <a:pPr marL="0" marR="0" lvl="0" indent="0" algn="l" defTabSz="914400" rtl="0" eaLnBrk="1" fontAlgn="auto" latinLnBrk="0" hangingPunct="1">
              <a:lnSpc>
                <a:spcPts val="17590"/>
              </a:lnSpc>
              <a:spcBef>
                <a:spcPct val="0"/>
              </a:spcBef>
              <a:spcAft>
                <a:spcPts val="0"/>
              </a:spcAft>
              <a:buClrTx/>
              <a:buSzTx/>
              <a:buFontTx/>
              <a:buNone/>
              <a:defRPr/>
            </a:pPr>
            <a:r>
              <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rPr>
              <a:t>B</a:t>
            </a:r>
            <a:endParaRPr kumimoji="0" lang="en-US" sz="12565" b="0" i="0" u="none" strike="noStrike" kern="1200" cap="none" spc="1005" normalizeH="0" baseline="0" noProof="0" dirty="0">
              <a:ln>
                <a:noFill/>
              </a:ln>
              <a:solidFill>
                <a:srgbClr val="299BE1"/>
              </a:solidFill>
              <a:effectLst/>
              <a:uLnTx/>
              <a:uFillTx/>
              <a:latin typeface="Arial Black" panose="020B0A04020102020204" pitchFamily="34" charset="0"/>
              <a:ea typeface="华文楷体" panose="02010600040101010101" pitchFamily="2" charset="-122"/>
              <a:cs typeface="可画乐淘淘-简"/>
              <a:sym typeface="可画乐淘淘-简"/>
            </a:endParaRPr>
          </a:p>
        </p:txBody>
      </p:sp>
      <p:grpSp>
        <p:nvGrpSpPr>
          <p:cNvPr id="11" name="Group 11"/>
          <p:cNvGrpSpPr/>
          <p:nvPr/>
        </p:nvGrpSpPr>
        <p:grpSpPr>
          <a:xfrm>
            <a:off x="2186361" y="4538831"/>
            <a:ext cx="3899932" cy="235269"/>
            <a:chOff x="0" y="0"/>
            <a:chExt cx="9473438" cy="571500"/>
          </a:xfrm>
        </p:grpSpPr>
        <p:sp>
          <p:nvSpPr>
            <p:cNvPr id="12" name="Freeform 12"/>
            <p:cNvSpPr/>
            <p:nvPr/>
          </p:nvSpPr>
          <p:spPr>
            <a:xfrm>
              <a:off x="0" y="255270"/>
              <a:ext cx="9473438" cy="69850"/>
            </a:xfrm>
            <a:custGeom>
              <a:avLst/>
              <a:gdLst/>
              <a:ahLst/>
              <a:cxnLst/>
              <a:rect l="l" t="t" r="r" b="b"/>
              <a:pathLst>
                <a:path w="9473438" h="69850">
                  <a:moveTo>
                    <a:pt x="9182608" y="0"/>
                  </a:moveTo>
                  <a:lnTo>
                    <a:pt x="0" y="0"/>
                  </a:lnTo>
                  <a:lnTo>
                    <a:pt x="0" y="69850"/>
                  </a:lnTo>
                  <a:lnTo>
                    <a:pt x="9473438" y="69850"/>
                  </a:lnTo>
                  <a:lnTo>
                    <a:pt x="9473438" y="0"/>
                  </a:lnTo>
                  <a:close/>
                </a:path>
              </a:pathLst>
            </a:custGeom>
            <a:solidFill>
              <a:srgbClr val="7085FF"/>
            </a:solidFill>
          </p:spPr>
        </p:sp>
      </p:grpSp>
      <p:pic>
        <p:nvPicPr>
          <p:cNvPr id="7" name="图片 6"/>
          <p:cNvPicPr>
            <a:picLocks noChangeAspect="1"/>
          </p:cNvPicPr>
          <p:nvPr/>
        </p:nvPicPr>
        <p:blipFill>
          <a:blip r:embed="rId2"/>
          <a:stretch>
            <a:fillRect/>
          </a:stretch>
        </p:blipFill>
        <p:spPr>
          <a:xfrm>
            <a:off x="6247806" y="2190019"/>
            <a:ext cx="10705400" cy="5489447"/>
          </a:xfrm>
          <a:prstGeom prst="rect">
            <a:avLst/>
          </a:prstGeom>
        </p:spPr>
      </p:pic>
      <p:pic>
        <p:nvPicPr>
          <p:cNvPr id="10" name="图形 9" descr="原子 纯色填充">
            <a:hlinkClick r:id="rId3"/>
          </p:cNvPr>
          <p:cNvPicPr>
            <a:picLocks noChangeAspect="1"/>
          </p:cNvPicPr>
          <p:nvPr/>
        </p:nvPicPr>
        <p:blipFill>
          <a:blip r:embed="rId4"/>
          <a:stretch>
            <a:fillRect/>
          </a:stretch>
        </p:blipFill>
        <p:spPr>
          <a:xfrm>
            <a:off x="15163800" y="8401404"/>
            <a:ext cx="914400" cy="914400"/>
          </a:xfrm>
          <a:prstGeom prst="rect">
            <a:avLst/>
          </a:prstGeom>
        </p:spPr>
      </p:pic>
      <p:pic>
        <p:nvPicPr>
          <p:cNvPr id="5124" name="图片 6" descr="logo横版 png"/>
          <p:cNvPicPr>
            <a:picLocks noChangeAspect="1"/>
          </p:cNvPicPr>
          <p:nvPr userDrawn="1"/>
        </p:nvPicPr>
        <p:blipFill>
          <a:blip r:embed="rId5"/>
          <a:stretch>
            <a:fillRect/>
          </a:stretch>
        </p:blipFill>
        <p:spPr>
          <a:xfrm>
            <a:off x="16514445" y="690245"/>
            <a:ext cx="1207135" cy="1276985"/>
          </a:xfrm>
          <a:prstGeom prst="rect">
            <a:avLst/>
          </a:prstGeom>
          <a:noFill/>
          <a:ln w="9525">
            <a:noFill/>
          </a:ln>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28600" y="0"/>
            <a:ext cx="17830800" cy="100027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a:t>
            </a:r>
            <a:endParaRPr kumimoji="0" lang="zh-CN" altLang="zh-CN" sz="28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1</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For a long time, scientists believed the beautiful songs of birds were purely a product of instinct.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Peter Marler</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 pioneering British animal behaviorist,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revolutionized</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this view through his research into how birds actually learn to sing, earning him the title “the father of birdsong.”</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2</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Marler's fascination began in his youth, observing chaffinches in the English countryside.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He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noticed</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slight but consistent differences in the songs of birds from different regions, much like human dialects.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This curiosity defined his career. In the 1950s, he began carefully recording these songs. Using a crucial tool called a spectrogram, which visually represents sound,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he was able to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scientifically confirm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that these regional variations, or “dialects,” were indeed real.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His famous study of the white-crowned sparrow in California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clearly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showed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distinct dialects between northern and southern populations.</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3</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central question remained: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were these dialects inherited or learned</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To solve this,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Marler designed a series of experiments that would later be regarded as models of clarity</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He raised young birds in complete vocal isolation from adults. These isolated birds only produced simple, natural calls, proving that the full, complex song was not automatic. However, when he played recordings of adult songs to them during a critical learning period after hatching, they successfully learned and sang the complete tune.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This was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decisive evidence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that birdsong is a culturally transmitted behavior.</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4</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Initially, his theory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faced doubts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from a scientific community that favored instinct-based explanations. The mainstream view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still favored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instinct, and some </a:t>
            </a:r>
            <a:r>
              <a:rPr kumimoji="0" lang="en-US" altLang="zh-CN" sz="2800" b="0" i="0" u="none" strike="noStrike" kern="0" cap="none" spc="0" normalizeH="0" baseline="0" noProof="0" dirty="0">
                <a:ln>
                  <a:noFill/>
                </a:ln>
                <a:solidFill>
                  <a:srgbClr val="000000"/>
                </a:solidFill>
                <a:effectLst/>
                <a:highlight>
                  <a:srgbClr val="FFFF00"/>
                </a:highlight>
                <a:uLnTx/>
                <a:uFillTx/>
                <a:latin typeface="Times New Roman" panose="02020603050405020304" pitchFamily="18" charset="0"/>
                <a:ea typeface="宋体" panose="02010600030101010101" pitchFamily="2" charset="-122"/>
                <a:cs typeface="+mn-cs"/>
              </a:rPr>
              <a:t>dismissed</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his work as an exception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rather than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 rule. Marler,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however,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quietly continued his careful studies.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Gradually,</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his well-designed methods and undeniable evidence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won over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the community. </a:t>
            </a:r>
            <a:r>
              <a:rPr kumimoji="0" lang="en-US" altLang="zh-CN" sz="2800" b="0" i="0" u="none" strike="noStrike" kern="0" cap="none" spc="0" normalizeH="0" baseline="0" noProof="0" dirty="0">
                <a:ln>
                  <a:noFill/>
                </a:ln>
                <a:solidFill>
                  <a:srgbClr val="000000"/>
                </a:solidFill>
                <a:effectLst/>
                <a:highlight>
                  <a:srgbClr val="00FFFF"/>
                </a:highlight>
                <a:uLnTx/>
                <a:uFillTx/>
                <a:latin typeface="Times New Roman" panose="02020603050405020304" pitchFamily="18" charset="0"/>
                <a:ea typeface="宋体" panose="02010600030101010101" pitchFamily="2" charset="-122"/>
                <a:cs typeface="+mn-cs"/>
              </a:rPr>
              <a:t>By</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transforming lines of numbers into meaningful maps of sound and behavior,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he gave the world new eyes to see what had always been hidden in plain hearing.</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a:p>
            <a:pPr marL="0" marR="0" lvl="0" indent="317500" algn="just"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0" cap="none" spc="0" normalizeH="0" baseline="0" noProof="0" dirty="0">
                <a:ln>
                  <a:noFill/>
                </a:ln>
                <a:solidFill>
                  <a:srgbClr val="FF0000"/>
                </a:solidFill>
                <a:effectLst/>
                <a:highlight>
                  <a:srgbClr val="FFFF00"/>
                </a:highlight>
                <a:uLnTx/>
                <a:uFillTx/>
                <a:latin typeface="Times New Roman" panose="02020603050405020304" pitchFamily="18" charset="0"/>
                <a:ea typeface="宋体" panose="02010600030101010101" pitchFamily="2" charset="-122"/>
                <a:cs typeface="+mn-cs"/>
              </a:rPr>
              <a:t>5The impact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of his work extended far beyond ornithology. </a:t>
            </a:r>
            <a:r>
              <a:rPr kumimoji="0" lang="en-US" altLang="zh-CN" sz="2800" b="0"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It </a:t>
            </a:r>
            <a:r>
              <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provided a powerful simpler model for scientists studying the incredibly complex evolution of human language, suggesting our own speech may have roots in similar vocal learning processes.</a:t>
            </a:r>
            <a:endParaRPr kumimoji="0" lang="en-US" altLang="zh-CN" sz="2800" b="0" i="0" u="none" strike="noStrike" kern="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endParaRPr>
          </a:p>
        </p:txBody>
      </p:sp>
      <p:sp>
        <p:nvSpPr>
          <p:cNvPr id="6" name="文本框 5"/>
          <p:cNvSpPr txBox="1"/>
          <p:nvPr/>
        </p:nvSpPr>
        <p:spPr>
          <a:xfrm>
            <a:off x="12680598" y="495550"/>
            <a:ext cx="53788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Introduction</a:t>
            </a:r>
            <a:endParaRPr lang="en-US" altLang="zh-CN" sz="3200" b="1" dirty="0">
              <a:latin typeface="Times New Roman" panose="02020603050405020304" pitchFamily="18" charset="0"/>
              <a:cs typeface="Times New Roman" panose="02020603050405020304" pitchFamily="18" charset="0"/>
            </a:endParaRPr>
          </a:p>
          <a:p>
            <a:pPr algn="ctr"/>
            <a:r>
              <a:rPr lang="en-US" altLang="zh-CN" sz="3200" b="1" dirty="0">
                <a:latin typeface="Times New Roman" panose="02020603050405020304" pitchFamily="18" charset="0"/>
                <a:cs typeface="Times New Roman" panose="02020603050405020304" pitchFamily="18" charset="0"/>
              </a:rPr>
              <a:t>—Peter Marler and his view</a:t>
            </a:r>
            <a:endParaRPr lang="zh-CN" altLang="en-US" sz="3200" b="1"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12680598" y="2068318"/>
            <a:ext cx="53788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Discovery of Birdsong Dialects</a:t>
            </a:r>
            <a:endParaRPr lang="en-US" altLang="zh-CN" sz="3200" b="1"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12680598" y="4762500"/>
            <a:ext cx="53788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Marler’s experiments</a:t>
            </a:r>
            <a:endParaRPr lang="en-US" altLang="zh-CN" sz="3200" b="1"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12680598" y="7090231"/>
            <a:ext cx="5378802" cy="1077218"/>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Acceptance of Marler’s Theory</a:t>
            </a:r>
            <a:endParaRPr lang="en-US" altLang="zh-CN" sz="3200" b="1"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12664269" y="8741446"/>
            <a:ext cx="5378802" cy="584775"/>
          </a:xfrm>
          <a:prstGeom prst="rect">
            <a:avLst/>
          </a:prstGeom>
          <a:solidFill>
            <a:srgbClr val="92D050"/>
          </a:solidFill>
        </p:spPr>
        <p:txBody>
          <a:bodyPr wrap="square" rtlCol="0">
            <a:spAutoFit/>
          </a:bodyPr>
          <a:lstStyle/>
          <a:p>
            <a:pPr algn="ctr"/>
            <a:r>
              <a:rPr lang="en-US" altLang="zh-CN" sz="3200" b="1" dirty="0">
                <a:latin typeface="Times New Roman" panose="02020603050405020304" pitchFamily="18" charset="0"/>
                <a:cs typeface="Times New Roman" panose="02020603050405020304" pitchFamily="18" charset="0"/>
              </a:rPr>
              <a:t>The impact</a:t>
            </a:r>
            <a:endParaRPr lang="en-US" altLang="zh-CN" sz="3200" b="1" dirty="0">
              <a:latin typeface="Times New Roman" panose="02020603050405020304" pitchFamily="18" charset="0"/>
              <a:cs typeface="Times New Roman" panose="02020603050405020304" pitchFamily="18" charset="0"/>
            </a:endParaRPr>
          </a:p>
        </p:txBody>
      </p:sp>
      <p:pic>
        <p:nvPicPr>
          <p:cNvPr id="5124" name="图片 6" descr="logo横版 png"/>
          <p:cNvPicPr>
            <a:picLocks noChangeAspect="1"/>
          </p:cNvPicPr>
          <p:nvPr userDrawn="1"/>
        </p:nvPicPr>
        <p:blipFill>
          <a:blip r:embed="rId1"/>
          <a:stretch>
            <a:fillRect/>
          </a:stretch>
        </p:blipFill>
        <p:spPr>
          <a:xfrm>
            <a:off x="16514445" y="690245"/>
            <a:ext cx="1207135" cy="12769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46656</Words>
  <Application>WPS 演示</Application>
  <PresentationFormat>自定义</PresentationFormat>
  <Paragraphs>634</Paragraphs>
  <Slides>37</Slides>
  <Notes>0</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37</vt:i4>
      </vt:variant>
    </vt:vector>
  </HeadingPairs>
  <TitlesOfParts>
    <vt:vector size="62" baseType="lpstr">
      <vt:lpstr>Arial</vt:lpstr>
      <vt:lpstr>宋体</vt:lpstr>
      <vt:lpstr>Wingdings</vt:lpstr>
      <vt:lpstr>HelveticaNeue</vt:lpstr>
      <vt:lpstr>华文新魏</vt:lpstr>
      <vt:lpstr>思源黑体 Bold</vt:lpstr>
      <vt:lpstr>思源黑体</vt:lpstr>
      <vt:lpstr>Times New Roman</vt:lpstr>
      <vt:lpstr>Calibri</vt:lpstr>
      <vt:lpstr>Poppins Bold</vt:lpstr>
      <vt:lpstr>Arial Black</vt:lpstr>
      <vt:lpstr>思源黑体 2 Bold</vt:lpstr>
      <vt:lpstr>华文楷体</vt:lpstr>
      <vt:lpstr>可画乐淘淘-简</vt:lpstr>
      <vt:lpstr>Segoe Print</vt:lpstr>
      <vt:lpstr>微软雅黑</vt:lpstr>
      <vt:lpstr>Arial Unicode MS</vt:lpstr>
      <vt:lpstr>等线</vt:lpstr>
      <vt:lpstr>Inter</vt:lpstr>
      <vt:lpstr>TimesNewRoman</vt:lpstr>
      <vt:lpstr>方正粗黑宋简体</vt:lpstr>
      <vt:lpstr>Poppins</vt:lpstr>
      <vt:lpstr>幼圆</vt:lpstr>
      <vt:lpstr>黑体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蓝黄色卡通黏土风课堂展示通用演示文稿</dc:title>
  <dc:creator>Administrator</dc:creator>
  <cp:lastModifiedBy>Wiesen</cp:lastModifiedBy>
  <cp:revision>18</cp:revision>
  <dcterms:created xsi:type="dcterms:W3CDTF">2006-08-16T00:00:00Z</dcterms:created>
  <dcterms:modified xsi:type="dcterms:W3CDTF">2025-11-08T06:48:56Z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ies>
</file>