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317" r:id="rId3"/>
    <p:sldId id="292" r:id="rId4"/>
    <p:sldId id="256" r:id="rId5"/>
    <p:sldId id="258" r:id="rId6"/>
    <p:sldId id="270" r:id="rId7"/>
    <p:sldId id="271" r:id="rId8"/>
    <p:sldId id="272" r:id="rId9"/>
    <p:sldId id="273" r:id="rId10"/>
    <p:sldId id="259" r:id="rId11"/>
    <p:sldId id="274" r:id="rId12"/>
    <p:sldId id="276" r:id="rId13"/>
    <p:sldId id="275" r:id="rId14"/>
    <p:sldId id="281" r:id="rId15"/>
    <p:sldId id="283" r:id="rId16"/>
    <p:sldId id="282" r:id="rId17"/>
    <p:sldId id="284" r:id="rId18"/>
    <p:sldId id="285" r:id="rId19"/>
    <p:sldId id="286" r:id="rId20"/>
    <p:sldId id="287" r:id="rId21"/>
    <p:sldId id="288" r:id="rId22"/>
    <p:sldId id="289" r:id="rId23"/>
    <p:sldId id="257" r:id="rId24"/>
    <p:sldId id="261" r:id="rId25"/>
    <p:sldId id="290" r:id="rId26"/>
    <p:sldId id="269" r:id="rId27"/>
    <p:sldId id="291" r:id="rId28"/>
  </p:sldIdLst>
  <p:sldSz cx="9144000" cy="6858000" type="screen4x3"/>
  <p:notesSz cx="6858000" cy="9144000"/>
  <p:embeddedFontLst>
    <p:embeddedFont>
      <p:font typeface="汉仪雪君体简" panose="02010600000101010101" charset="-122"/>
      <p:regular r:id="rId34"/>
    </p:embeddedFont>
    <p:embeddedFont>
      <p:font typeface="汉仪锐智简" panose="00020600040101010101" charset="-122"/>
      <p:regular r:id="rId35"/>
    </p:embeddedFont>
    <p:embeddedFont>
      <p:font typeface="楷体" panose="02010609060101010101" charset="-122"/>
      <p:regular r:id="rId36"/>
    </p:embeddedFont>
    <p:embeddedFont>
      <p:font typeface="汉仪乐喵体W" panose="00020600040101010101" charset="-122"/>
      <p:regular r:id="rId37"/>
    </p:embeddedFont>
    <p:embeddedFont>
      <p:font typeface="Segoe UI Black" panose="020B0A02040204020203" charset="0"/>
      <p:bold r:id="rId38"/>
    </p:embeddedFont>
    <p:embeddedFont>
      <p:font typeface="Yu Gothic UI Semibold" panose="020B0700000000000000" charset="-128"/>
      <p:bold r:id="rId39"/>
    </p:embeddedFont>
    <p:embeddedFont>
      <p:font typeface="汉仪综艺体简" panose="02010600000101010101" charset="-122"/>
      <p:regular r:id="rId40"/>
    </p:embeddedFont>
    <p:embeddedFont>
      <p:font typeface="汉仪黑荔枝体简" panose="00020600040101010101" charset="-122"/>
      <p:regular r:id="rId41"/>
    </p:embeddedFont>
    <p:embeddedFont>
      <p:font typeface="微软雅黑" panose="020B0503020204020204" charset="-122"/>
      <p:regular r:id="rId42"/>
    </p:embeddedFont>
    <p:embeddedFont>
      <p:font typeface="Calibri" panose="020F0502020204030204" charset="0"/>
      <p:regular r:id="rId43"/>
      <p:bold r:id="rId44"/>
      <p:italic r:id="rId45"/>
      <p:boldItalic r:id="rId46"/>
    </p:embeddedFont>
    <p:embeddedFont>
      <p:font typeface="汉仪大宋简" panose="02010600000101010101" charset="-122"/>
      <p:regular r:id="rId47"/>
    </p:embeddedFont>
    <p:embeddedFont>
      <p:font typeface="汉仪方叠体简" panose="02010600000101010101" charset="-122"/>
      <p:regular r:id="rId48"/>
    </p:embeddedFont>
    <p:embeddedFont>
      <p:font typeface="方正姚体" panose="02010601030101010101" charset="-122"/>
      <p:regular r:id="rId49"/>
    </p:embeddedFont>
    <p:embeddedFont>
      <p:font typeface="汉仪糯米团简" panose="00020600040101010101" charset="-122"/>
      <p:regular r:id="rId50"/>
    </p:embeddedFont>
    <p:embeddedFont>
      <p:font typeface="汉仪雅酷黑简" panose="00020600040101010101" charset="-122"/>
      <p:regular r:id="rId51"/>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33"/>
        <p:guide pos="283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font" Target="fonts/font18.fntdata"/><Relationship Id="rId50" Type="http://schemas.openxmlformats.org/officeDocument/2006/relationships/font" Target="fonts/font17.fntdata"/><Relationship Id="rId5" Type="http://schemas.openxmlformats.org/officeDocument/2006/relationships/slide" Target="slides/slide3.xml"/><Relationship Id="rId49" Type="http://schemas.openxmlformats.org/officeDocument/2006/relationships/font" Target="fonts/font16.fntdata"/><Relationship Id="rId48" Type="http://schemas.openxmlformats.org/officeDocument/2006/relationships/font" Target="fonts/font15.fntdata"/><Relationship Id="rId47" Type="http://schemas.openxmlformats.org/officeDocument/2006/relationships/font" Target="fonts/font14.fntdata"/><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jpeg"/><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353060" y="771525"/>
            <a:ext cx="5516245" cy="563118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5869305" y="3091180"/>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4515485" y="407670"/>
            <a:ext cx="4282440" cy="138684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5869305" y="3623945"/>
            <a:ext cx="2564130" cy="256286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r:embed="rId3"/>
              <a:stretch>
                <a:fillRect/>
              </a:stretch>
            </p:blipFill>
            <p:spPr>
              <a:xfrm>
                <a:off x="7754" y="4484"/>
                <a:ext cx="173" cy="173"/>
              </a:xfrm>
              <a:prstGeom prst="rect">
                <a:avLst/>
              </a:prstGeom>
            </p:spPr>
          </p:pic>
          <p:pic>
            <p:nvPicPr>
              <p:cNvPr id="27" name="图片 26" descr="未标题-2"/>
              <p:cNvPicPr>
                <a:picLocks noChangeAspect="1"/>
              </p:cNvPicPr>
              <p:nvPr/>
            </p:nvPicPr>
            <p:blipFill>
              <a:blip r:embed="rId3"/>
              <a:stretch>
                <a:fillRect/>
              </a:stretch>
            </p:blipFill>
            <p:spPr>
              <a:xfrm>
                <a:off x="8034" y="4484"/>
                <a:ext cx="173" cy="173"/>
              </a:xfrm>
              <a:prstGeom prst="rect">
                <a:avLst/>
              </a:prstGeom>
            </p:spPr>
          </p:pic>
          <p:pic>
            <p:nvPicPr>
              <p:cNvPr id="31" name="图片 30" descr="未标题-2"/>
              <p:cNvPicPr>
                <a:picLocks noChangeAspect="1"/>
              </p:cNvPicPr>
              <p:nvPr/>
            </p:nvPicPr>
            <p:blipFill>
              <a:blip r:embed="rId3"/>
              <a:stretch>
                <a:fillRect/>
              </a:stretch>
            </p:blipFill>
            <p:spPr>
              <a:xfrm>
                <a:off x="8314" y="4484"/>
                <a:ext cx="173" cy="173"/>
              </a:xfrm>
              <a:prstGeom prst="rect">
                <a:avLst/>
              </a:prstGeom>
            </p:spPr>
          </p:pic>
        </p:grpSp>
      </p:grpSp>
      <p:sp>
        <p:nvSpPr>
          <p:cNvPr id="2" name="文本框 1"/>
          <p:cNvSpPr txBox="1"/>
          <p:nvPr/>
        </p:nvSpPr>
        <p:spPr>
          <a:xfrm>
            <a:off x="2211705" y="1184910"/>
            <a:ext cx="6320790" cy="953135"/>
          </a:xfrm>
          <a:prstGeom prst="rect">
            <a:avLst/>
          </a:prstGeom>
          <a:noFill/>
        </p:spPr>
        <p:txBody>
          <a:bodyPr wrap="square" rtlCol="0" anchor="t">
            <a:spAutoFit/>
          </a:bodyPr>
          <a:p>
            <a:r>
              <a:rPr lang="en-US" altLang="zh-CN" sz="2800" b="1">
                <a:solidFill>
                  <a:schemeClr val="bg1"/>
                </a:solidFill>
                <a:latin typeface="Times New Roman" panose="02020603050405020304" charset="0"/>
                <a:cs typeface="Times New Roman" panose="02020603050405020304" charset="0"/>
                <a:sym typeface="+mn-ea"/>
              </a:rPr>
              <a:t>What makes a logically coherent body and an appealing ending?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5" name="文本框 4"/>
          <p:cNvSpPr txBox="1"/>
          <p:nvPr/>
        </p:nvSpPr>
        <p:spPr>
          <a:xfrm>
            <a:off x="1259840" y="2348865"/>
            <a:ext cx="6768465" cy="3615055"/>
          </a:xfrm>
          <a:prstGeom prst="rect">
            <a:avLst/>
          </a:prstGeom>
        </p:spPr>
        <p:txBody>
          <a:bodyPr wrap="square">
            <a:spAutoFit/>
          </a:bodyPr>
          <a:p>
            <a:pPr marL="0" algn="l">
              <a:spcBef>
                <a:spcPct val="0"/>
              </a:spcBef>
              <a:spcAft>
                <a:spcPct val="0"/>
              </a:spcAft>
              <a:buFont typeface="Arial" panose="020B0604020202020204"/>
            </a:pPr>
            <a:r>
              <a:rPr lang="zh-CN" altLang="en-US" sz="3200" b="0" i="0">
                <a:solidFill>
                  <a:srgbClr val="24292F"/>
                </a:solidFill>
                <a:latin typeface="宋体" panose="02010600030101010101" pitchFamily="2" charset="-122"/>
                <a:cs typeface="宋体" panose="02010600030101010101" pitchFamily="2" charset="-122"/>
              </a:rPr>
              <a:t>段落</a:t>
            </a:r>
            <a:r>
              <a:rPr lang="en-US" altLang="zh-CN" sz="3200" b="0" i="0">
                <a:solidFill>
                  <a:srgbClr val="24292F"/>
                </a:solidFill>
                <a:latin typeface="宋体" panose="02010600030101010101" pitchFamily="2" charset="-122"/>
                <a:cs typeface="宋体" panose="02010600030101010101" pitchFamily="2" charset="-122"/>
              </a:rPr>
              <a:t>1</a:t>
            </a:r>
            <a:r>
              <a:rPr lang="zh-CN" altLang="en-US" sz="3200" b="0" i="0">
                <a:solidFill>
                  <a:srgbClr val="24292F"/>
                </a:solidFill>
                <a:latin typeface="宋体" panose="02010600030101010101" pitchFamily="2" charset="-122"/>
                <a:cs typeface="宋体" panose="02010600030101010101" pitchFamily="2" charset="-122"/>
              </a:rPr>
              <a:t>：描述现象，给出具体例子或数据。</a:t>
            </a:r>
            <a:endParaRPr lang="zh-CN" altLang="en-US" sz="3200" b="0" i="0">
              <a:solidFill>
                <a:srgbClr val="24292F"/>
              </a:solidFill>
              <a:latin typeface="宋体" panose="02010600030101010101" pitchFamily="2" charset="-122"/>
              <a:cs typeface="宋体" panose="02010600030101010101" pitchFamily="2" charset="-122"/>
            </a:endParaRPr>
          </a:p>
          <a:p>
            <a:pPr marL="0" algn="l">
              <a:spcBef>
                <a:spcPct val="0"/>
              </a:spcBef>
              <a:spcAft>
                <a:spcPct val="0"/>
              </a:spcAft>
              <a:buFont typeface="Arial" panose="020B0604020202020204"/>
            </a:pPr>
            <a:endParaRPr lang="zh-CN" altLang="en-US" sz="3200" b="0" i="0">
              <a:solidFill>
                <a:srgbClr val="24292F"/>
              </a:solidFill>
              <a:latin typeface="宋体" panose="02010600030101010101" pitchFamily="2" charset="-122"/>
              <a:cs typeface="宋体" panose="02010600030101010101" pitchFamily="2" charset="-122"/>
            </a:endParaRPr>
          </a:p>
          <a:p>
            <a:pPr marL="0" algn="l">
              <a:spcBef>
                <a:spcPts val="200"/>
              </a:spcBef>
              <a:spcAft>
                <a:spcPct val="0"/>
              </a:spcAft>
              <a:buFont typeface="Arial" panose="020B0604020202020204"/>
            </a:pPr>
            <a:r>
              <a:rPr lang="zh-CN" altLang="en-US" sz="3200" b="0" i="0">
                <a:solidFill>
                  <a:srgbClr val="24292F"/>
                </a:solidFill>
                <a:latin typeface="宋体" panose="02010600030101010101" pitchFamily="2" charset="-122"/>
                <a:cs typeface="宋体" panose="02010600030101010101" pitchFamily="2" charset="-122"/>
              </a:rPr>
              <a:t>段落</a:t>
            </a:r>
            <a:r>
              <a:rPr lang="en-US" altLang="zh-CN" sz="3200" b="0" i="0">
                <a:solidFill>
                  <a:srgbClr val="24292F"/>
                </a:solidFill>
                <a:latin typeface="宋体" panose="02010600030101010101" pitchFamily="2" charset="-122"/>
                <a:cs typeface="宋体" panose="02010600030101010101" pitchFamily="2" charset="-122"/>
              </a:rPr>
              <a:t>2</a:t>
            </a:r>
            <a:r>
              <a:rPr lang="zh-CN" altLang="en-US" sz="3200" b="0" i="0">
                <a:solidFill>
                  <a:srgbClr val="24292F"/>
                </a:solidFill>
                <a:latin typeface="宋体" panose="02010600030101010101" pitchFamily="2" charset="-122"/>
                <a:cs typeface="宋体" panose="02010600030101010101" pitchFamily="2" charset="-122"/>
              </a:rPr>
              <a:t>：分析问题产生的</a:t>
            </a:r>
            <a:r>
              <a:rPr lang="zh-CN" altLang="en-US" sz="3200" b="1" i="0" u="sng">
                <a:solidFill>
                  <a:srgbClr val="FF0000"/>
                </a:solidFill>
                <a:highlight>
                  <a:srgbClr val="FFFF00"/>
                </a:highlight>
                <a:latin typeface="宋体" panose="02010600030101010101" pitchFamily="2" charset="-122"/>
                <a:cs typeface="宋体" panose="02010600030101010101" pitchFamily="2" charset="-122"/>
              </a:rPr>
              <a:t>原因</a:t>
            </a:r>
            <a:r>
              <a:rPr lang="en-US" altLang="zh-CN" sz="3200" b="0" i="0">
                <a:solidFill>
                  <a:srgbClr val="24292F"/>
                </a:solidFill>
                <a:latin typeface="宋体" panose="02010600030101010101" pitchFamily="2" charset="-122"/>
                <a:cs typeface="宋体" panose="02010600030101010101" pitchFamily="2" charset="-122"/>
              </a:rPr>
              <a:t>/</a:t>
            </a:r>
            <a:r>
              <a:rPr lang="zh-CN" altLang="en-US" sz="3200">
                <a:solidFill>
                  <a:srgbClr val="24292F"/>
                </a:solidFill>
                <a:latin typeface="宋体" panose="02010600030101010101" pitchFamily="2" charset="-122"/>
                <a:cs typeface="宋体" panose="02010600030101010101" pitchFamily="2" charset="-122"/>
                <a:sym typeface="+mn-ea"/>
              </a:rPr>
              <a:t>提出</a:t>
            </a:r>
            <a:r>
              <a:rPr lang="zh-CN" altLang="en-US" sz="3200" b="1" u="sng">
                <a:solidFill>
                  <a:srgbClr val="FF0000"/>
                </a:solidFill>
                <a:highlight>
                  <a:srgbClr val="FFFF00"/>
                </a:highlight>
                <a:latin typeface="宋体" panose="02010600030101010101" pitchFamily="2" charset="-122"/>
                <a:cs typeface="宋体" panose="02010600030101010101" pitchFamily="2" charset="-122"/>
                <a:sym typeface="+mn-ea"/>
              </a:rPr>
              <a:t>具体的解决方案</a:t>
            </a:r>
            <a:r>
              <a:rPr lang="zh-CN" altLang="en-US" sz="3200">
                <a:solidFill>
                  <a:srgbClr val="24292F"/>
                </a:solidFill>
                <a:latin typeface="宋体" panose="02010600030101010101" pitchFamily="2" charset="-122"/>
                <a:cs typeface="宋体" panose="02010600030101010101" pitchFamily="2" charset="-122"/>
                <a:sym typeface="+mn-ea"/>
              </a:rPr>
              <a:t>。</a:t>
            </a:r>
            <a:endParaRPr lang="zh-CN" altLang="en-US" sz="3200" b="0" i="0">
              <a:solidFill>
                <a:srgbClr val="24292F"/>
              </a:solidFill>
              <a:latin typeface="宋体" panose="02010600030101010101" pitchFamily="2" charset="-122"/>
              <a:cs typeface="宋体" panose="02010600030101010101" pitchFamily="2" charset="-122"/>
            </a:endParaRPr>
          </a:p>
          <a:p>
            <a:pPr marL="0" algn="l">
              <a:spcBef>
                <a:spcPts val="200"/>
              </a:spcBef>
              <a:spcAft>
                <a:spcPct val="0"/>
              </a:spcAft>
              <a:buFont typeface="Arial" panose="020B0604020202020204"/>
            </a:pPr>
            <a:endParaRPr lang="zh-CN" altLang="en-US" sz="3200" b="0" i="0">
              <a:solidFill>
                <a:srgbClr val="24292F"/>
              </a:solidFill>
              <a:latin typeface="宋体" panose="02010600030101010101" pitchFamily="2" charset="-122"/>
              <a:cs typeface="宋体" panose="02010600030101010101" pitchFamily="2" charset="-122"/>
            </a:endParaRPr>
          </a:p>
          <a:p>
            <a:pPr marL="0" algn="l">
              <a:spcBef>
                <a:spcPts val="200"/>
              </a:spcBef>
              <a:spcAft>
                <a:spcPct val="0"/>
              </a:spcAft>
              <a:buFont typeface="Arial" panose="020B0604020202020204"/>
            </a:pPr>
            <a:r>
              <a:rPr lang="zh-CN" altLang="en-US" sz="3200" b="0" i="0">
                <a:solidFill>
                  <a:srgbClr val="24292F"/>
                </a:solidFill>
                <a:latin typeface="宋体" panose="02010600030101010101" pitchFamily="2" charset="-122"/>
                <a:cs typeface="宋体" panose="02010600030101010101" pitchFamily="2" charset="-122"/>
              </a:rPr>
              <a:t>段落</a:t>
            </a:r>
            <a:r>
              <a:rPr lang="en-US" altLang="zh-CN" sz="3200" b="0" i="0">
                <a:solidFill>
                  <a:srgbClr val="24292F"/>
                </a:solidFill>
                <a:latin typeface="宋体" panose="02010600030101010101" pitchFamily="2" charset="-122"/>
                <a:cs typeface="宋体" panose="02010600030101010101" pitchFamily="2" charset="-122"/>
              </a:rPr>
              <a:t>3</a:t>
            </a:r>
            <a:r>
              <a:rPr lang="zh-CN" altLang="en-US" sz="3200" b="0" i="0">
                <a:solidFill>
                  <a:srgbClr val="24292F"/>
                </a:solidFill>
                <a:latin typeface="宋体" panose="02010600030101010101" pitchFamily="2" charset="-122"/>
                <a:cs typeface="宋体" panose="02010600030101010101" pitchFamily="2" charset="-122"/>
              </a:rPr>
              <a:t>：总结，呼吁大家行动。</a:t>
            </a:r>
            <a:endParaRPr lang="zh-CN" altLang="en-US" sz="3200" b="0" i="0">
              <a:solidFill>
                <a:srgbClr val="24292F"/>
              </a:solidFill>
              <a:latin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4"/>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 name="标题"/>
          <p:cNvSpPr txBox="1"/>
          <p:nvPr>
            <p:custDataLst>
              <p:tags r:id="rId1"/>
            </p:custDataLst>
          </p:nvPr>
        </p:nvSpPr>
        <p:spPr>
          <a:xfrm>
            <a:off x="3265805" y="1484630"/>
            <a:ext cx="2889885" cy="308610"/>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r">
              <a:lnSpc>
                <a:spcPct val="120000"/>
              </a:lnSpc>
              <a:buClrTx/>
              <a:buSzTx/>
              <a:buFontTx/>
            </a:pPr>
            <a:r>
              <a:rPr lang="en-US" altLang="zh-CN" sz="2800" b="1" dirty="0">
                <a:solidFill>
                  <a:srgbClr val="000000"/>
                </a:solidFill>
                <a:uFillTx/>
                <a:latin typeface="Times New Roman" panose="02020603050405020304" charset="0"/>
                <a:ea typeface="宋体" panose="02010600030101010101" pitchFamily="2" charset="-122"/>
                <a:cs typeface="Times New Roman" panose="02020603050405020304" charset="0"/>
                <a:sym typeface="微软雅黑" panose="020B0503020204020204" charset="-122"/>
              </a:rPr>
              <a:t> The prevalence of social media</a:t>
            </a:r>
            <a:endParaRPr lang="en-US" altLang="zh-CN" sz="2800" b="1" dirty="0">
              <a:solidFill>
                <a:srgbClr val="000000"/>
              </a:solidFill>
              <a:uFillTx/>
              <a:latin typeface="Times New Roman" panose="02020603050405020304" charset="0"/>
              <a:ea typeface="宋体" panose="02010600030101010101" pitchFamily="2" charset="-122"/>
              <a:cs typeface="Times New Roman" panose="02020603050405020304" charset="0"/>
              <a:sym typeface="微软雅黑" panose="020B0503020204020204" charset="-122"/>
            </a:endParaRPr>
          </a:p>
        </p:txBody>
      </p:sp>
      <p:sp>
        <p:nvSpPr>
          <p:cNvPr id="118" name="标题"/>
          <p:cNvSpPr txBox="1"/>
          <p:nvPr>
            <p:custDataLst>
              <p:tags r:id="rId2"/>
            </p:custDataLst>
          </p:nvPr>
        </p:nvSpPr>
        <p:spPr>
          <a:xfrm>
            <a:off x="461684" y="5044248"/>
            <a:ext cx="2211021" cy="308542"/>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l">
              <a:lnSpc>
                <a:spcPct val="120000"/>
              </a:lnSpc>
              <a:buClrTx/>
              <a:buSzTx/>
              <a:buFontTx/>
            </a:pPr>
            <a:r>
              <a:rPr lang="en-US" altLang="zh-CN" sz="2800" b="1">
                <a:latin typeface="Times New Roman" panose="02020603050405020304" charset="0"/>
                <a:cs typeface="Times New Roman" panose="02020603050405020304" charset="0"/>
                <a:sym typeface="+mn-ea"/>
              </a:rPr>
              <a:t>The inadequacy of media literacy education</a:t>
            </a:r>
            <a:endParaRPr lang="zh-CN" altLang="en-US" sz="2800" b="1" dirty="0">
              <a:solidFill>
                <a:srgbClr val="000000"/>
              </a:solidFill>
              <a:uFillTx/>
              <a:latin typeface="Times New Roman" panose="02020603050405020304" charset="0"/>
              <a:cs typeface="Times New Roman" panose="02020603050405020304" charset="0"/>
              <a:sym typeface="微软雅黑" panose="020B0503020204020204" charset="-122"/>
            </a:endParaRPr>
          </a:p>
        </p:txBody>
      </p:sp>
      <p:sp>
        <p:nvSpPr>
          <p:cNvPr id="120" name="标题"/>
          <p:cNvSpPr txBox="1"/>
          <p:nvPr>
            <p:custDataLst>
              <p:tags r:id="rId3"/>
            </p:custDataLst>
          </p:nvPr>
        </p:nvSpPr>
        <p:spPr>
          <a:xfrm>
            <a:off x="7072292" y="4439728"/>
            <a:ext cx="2211021" cy="308542"/>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l">
              <a:lnSpc>
                <a:spcPct val="120000"/>
              </a:lnSpc>
              <a:buClrTx/>
              <a:buSzTx/>
              <a:buFontTx/>
            </a:pPr>
            <a:r>
              <a:rPr lang="en-US" altLang="zh-CN" sz="2800" b="1" dirty="0">
                <a:solidFill>
                  <a:srgbClr val="000000"/>
                </a:solidFill>
                <a:uFillTx/>
                <a:latin typeface="Times New Roman" panose="02020603050405020304" charset="0"/>
                <a:cs typeface="Times New Roman" panose="02020603050405020304" charset="0"/>
                <a:sym typeface="微软雅黑" panose="020B0503020204020204" charset="-122"/>
              </a:rPr>
              <a:t>Anonymous protection</a:t>
            </a:r>
            <a:endParaRPr lang="zh-CN" altLang="en-US" sz="2800" b="1" dirty="0">
              <a:solidFill>
                <a:srgbClr val="000000"/>
              </a:solidFill>
              <a:uFillTx/>
              <a:latin typeface="Times New Roman" panose="02020603050405020304" charset="0"/>
              <a:cs typeface="Times New Roman" panose="02020603050405020304" charset="0"/>
              <a:sym typeface="微软雅黑" panose="020B0503020204020204" charset="-122"/>
            </a:endParaRPr>
          </a:p>
        </p:txBody>
      </p:sp>
      <p:sp>
        <p:nvSpPr>
          <p:cNvPr id="121" name="椭圆 120"/>
          <p:cNvSpPr/>
          <p:nvPr>
            <p:custDataLst>
              <p:tags r:id="rId4"/>
            </p:custDataLst>
          </p:nvPr>
        </p:nvSpPr>
        <p:spPr>
          <a:xfrm>
            <a:off x="3048733" y="2290654"/>
            <a:ext cx="3345718" cy="3345718"/>
          </a:xfrm>
          <a:prstGeom prst="ellipse">
            <a:avLst/>
          </a:prstGeom>
          <a:noFill/>
          <a:ln w="12700" cap="flat" cmpd="sng" algn="ctr">
            <a:gradFill>
              <a:gsLst>
                <a:gs pos="0">
                  <a:srgbClr val="8830FE">
                    <a:lumMod val="40000"/>
                    <a:lumOff val="60000"/>
                  </a:srgbClr>
                </a:gs>
                <a:gs pos="100000">
                  <a:srgbClr val="8830FE">
                    <a:lumMod val="75000"/>
                  </a:srgbClr>
                </a:gs>
              </a:gsLst>
              <a:lin ang="5400000" scaled="1"/>
            </a:gradFill>
            <a:prstDash val="solid"/>
            <a:miter lim="800000"/>
          </a:ln>
          <a:effectLst/>
        </p:spPr>
        <p:txBody>
          <a:bodyPr lIns="283405" rIns="283405" rtlCol="0" anchor="ctr"/>
          <a:lstStyle>
            <a:defPPr>
              <a:defRPr lang="zh-CN">
                <a:solidFill>
                  <a:srgbClr val="FFFFFF"/>
                </a:solidFill>
              </a:defRPr>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indent="0" algn="ctr" fontAlgn="auto">
              <a:lnSpc>
                <a:spcPct val="130000"/>
              </a:lnSpc>
            </a:pPr>
            <a:r>
              <a:rPr lang="en-US" altLang="zh-CN" sz="3200" b="1" i="1">
                <a:solidFill>
                  <a:srgbClr val="8830FE"/>
                </a:solidFill>
                <a:latin typeface="Times New Roman" panose="02020603050405020304" charset="0"/>
                <a:ea typeface="微软雅黑" panose="020B0503020204020204" charset="-122"/>
                <a:cs typeface="Times New Roman" panose="02020603050405020304" charset="0"/>
              </a:rPr>
              <a:t>Causes</a:t>
            </a:r>
            <a:endParaRPr lang="en-US" altLang="zh-CN" sz="3200" b="1" i="1">
              <a:solidFill>
                <a:srgbClr val="8830FE"/>
              </a:solidFill>
              <a:latin typeface="Times New Roman" panose="02020603050405020304" charset="0"/>
              <a:ea typeface="微软雅黑" panose="020B0503020204020204" charset="-122"/>
              <a:cs typeface="Times New Roman" panose="02020603050405020304" charset="0"/>
            </a:endParaRPr>
          </a:p>
        </p:txBody>
      </p:sp>
      <p:sp>
        <p:nvSpPr>
          <p:cNvPr id="122" name="椭圆 121"/>
          <p:cNvSpPr>
            <a:spLocks noChangeAspect="1"/>
          </p:cNvSpPr>
          <p:nvPr>
            <p:custDataLst>
              <p:tags r:id="rId5"/>
            </p:custDataLst>
          </p:nvPr>
        </p:nvSpPr>
        <p:spPr>
          <a:xfrm>
            <a:off x="4246569" y="1860600"/>
            <a:ext cx="928605" cy="929201"/>
          </a:xfrm>
          <a:prstGeom prst="ellipse">
            <a:avLst/>
          </a:prstGeom>
          <a:solidFill>
            <a:srgbClr val="8830FE">
              <a:lumMod val="89000"/>
            </a:srgbClr>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ctr">
              <a:buClrTx/>
              <a:buSzTx/>
              <a:buFontTx/>
            </a:pPr>
            <a:r>
              <a:rPr lang="en-US" altLang="zh-CN" sz="1575" b="1" dirty="0">
                <a:solidFill>
                  <a:srgbClr val="FFFFFF"/>
                </a:solidFill>
                <a:sym typeface="微软雅黑" panose="020B0503020204020204" charset="-122"/>
              </a:rPr>
              <a:t>No.1</a:t>
            </a:r>
            <a:endParaRPr lang="en-US" altLang="zh-CN" sz="1575" b="1" dirty="0">
              <a:solidFill>
                <a:srgbClr val="FFFFFF"/>
              </a:solidFill>
              <a:sym typeface="微软雅黑" panose="020B0503020204020204" charset="-122"/>
            </a:endParaRPr>
          </a:p>
        </p:txBody>
      </p:sp>
      <p:sp>
        <p:nvSpPr>
          <p:cNvPr id="123" name="椭圆 122"/>
          <p:cNvSpPr>
            <a:spLocks noChangeAspect="1"/>
          </p:cNvSpPr>
          <p:nvPr>
            <p:custDataLst>
              <p:tags r:id="rId6"/>
            </p:custDataLst>
          </p:nvPr>
        </p:nvSpPr>
        <p:spPr>
          <a:xfrm>
            <a:off x="2843238" y="4290817"/>
            <a:ext cx="928605" cy="929201"/>
          </a:xfrm>
          <a:prstGeom prst="ellipse">
            <a:avLst/>
          </a:prstGeom>
          <a:solidFill>
            <a:srgbClr val="8830FE">
              <a:lumMod val="100000"/>
            </a:srgbClr>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ctr">
              <a:buClrTx/>
              <a:buSzTx/>
              <a:buFontTx/>
            </a:pPr>
            <a:r>
              <a:rPr lang="en-US" altLang="zh-CN" sz="1575" b="1" dirty="0">
                <a:solidFill>
                  <a:srgbClr val="FFFFFF"/>
                </a:solidFill>
                <a:sym typeface="微软雅黑" panose="020B0503020204020204" charset="-122"/>
              </a:rPr>
              <a:t>No.3</a:t>
            </a:r>
            <a:endParaRPr lang="en-US" altLang="zh-CN" sz="1575" b="1" dirty="0">
              <a:solidFill>
                <a:srgbClr val="FFFFFF"/>
              </a:solidFill>
              <a:sym typeface="微软雅黑" panose="020B0503020204020204" charset="-122"/>
            </a:endParaRPr>
          </a:p>
        </p:txBody>
      </p:sp>
      <p:sp>
        <p:nvSpPr>
          <p:cNvPr id="124" name="椭圆 123"/>
          <p:cNvSpPr>
            <a:spLocks noChangeAspect="1"/>
          </p:cNvSpPr>
          <p:nvPr>
            <p:custDataLst>
              <p:tags r:id="rId7"/>
            </p:custDataLst>
          </p:nvPr>
        </p:nvSpPr>
        <p:spPr>
          <a:xfrm>
            <a:off x="5649304" y="4290817"/>
            <a:ext cx="928605" cy="929201"/>
          </a:xfrm>
          <a:prstGeom prst="ellipse">
            <a:avLst/>
          </a:prstGeom>
          <a:solidFill>
            <a:srgbClr val="8830FE">
              <a:lumMod val="94000"/>
            </a:srgbClr>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lvl="0" algn="ctr">
              <a:buClrTx/>
              <a:buSzTx/>
              <a:buFontTx/>
            </a:pPr>
            <a:r>
              <a:rPr lang="en-US" altLang="zh-CN" sz="1575" b="1">
                <a:solidFill>
                  <a:srgbClr val="FFFFFF"/>
                </a:solidFill>
                <a:sym typeface="微软雅黑" panose="020B0503020204020204" charset="-122"/>
              </a:rPr>
              <a:t>No.2</a:t>
            </a:r>
            <a:endParaRPr lang="en-US" altLang="zh-CN" sz="1575" b="1">
              <a:solidFill>
                <a:srgbClr val="FFFFFF"/>
              </a:solidFill>
              <a:sym typeface="微软雅黑" panose="020B0503020204020204" charset="-122"/>
            </a:endParaRPr>
          </a:p>
        </p:txBody>
      </p:sp>
      <p:pic>
        <p:nvPicPr>
          <p:cNvPr id="5124" name="图片 6" descr="logo横版 png"/>
          <p:cNvPicPr>
            <a:picLocks noChangeAspect="1"/>
          </p:cNvPicPr>
          <p:nvPr/>
        </p:nvPicPr>
        <p:blipFill>
          <a:blip r:embed="rId8"/>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0" grpId="1"/>
      <p:bldP spid="118" grpId="0"/>
      <p:bldP spid="1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r:embed="rId3"/>
              <a:stretch>
                <a:fillRect/>
              </a:stretch>
            </p:blipFill>
            <p:spPr>
              <a:xfrm>
                <a:off x="7754" y="4484"/>
                <a:ext cx="173" cy="173"/>
              </a:xfrm>
              <a:prstGeom prst="rect">
                <a:avLst/>
              </a:prstGeom>
            </p:spPr>
          </p:pic>
          <p:pic>
            <p:nvPicPr>
              <p:cNvPr id="27" name="图片 26" descr="未标题-2"/>
              <p:cNvPicPr>
                <a:picLocks noChangeAspect="1"/>
              </p:cNvPicPr>
              <p:nvPr/>
            </p:nvPicPr>
            <p:blipFill>
              <a:blip r:embed="rId3"/>
              <a:stretch>
                <a:fillRect/>
              </a:stretch>
            </p:blipFill>
            <p:spPr>
              <a:xfrm>
                <a:off x="8034" y="4484"/>
                <a:ext cx="173" cy="173"/>
              </a:xfrm>
              <a:prstGeom prst="rect">
                <a:avLst/>
              </a:prstGeom>
            </p:spPr>
          </p:pic>
          <p:pic>
            <p:nvPicPr>
              <p:cNvPr id="31" name="图片 30" descr="未标题-2"/>
              <p:cNvPicPr>
                <a:picLocks noChangeAspect="1"/>
              </p:cNvPicPr>
              <p:nvPr/>
            </p:nvPicPr>
            <p:blipFill>
              <a:blip r:embed="rId3"/>
              <a:stretch>
                <a:fillRect/>
              </a:stretch>
            </p:blipFill>
            <p:spPr>
              <a:xfrm>
                <a:off x="8314" y="4484"/>
                <a:ext cx="173" cy="173"/>
              </a:xfrm>
              <a:prstGeom prst="rect">
                <a:avLst/>
              </a:prstGeom>
            </p:spPr>
          </p:pic>
        </p:grpSp>
      </p:grpSp>
      <p:sp>
        <p:nvSpPr>
          <p:cNvPr id="5" name="文本框 4"/>
          <p:cNvSpPr txBox="1"/>
          <p:nvPr/>
        </p:nvSpPr>
        <p:spPr>
          <a:xfrm>
            <a:off x="1259840" y="2277110"/>
            <a:ext cx="6768465" cy="3969385"/>
          </a:xfrm>
          <a:prstGeom prst="rect">
            <a:avLst/>
          </a:prstGeom>
        </p:spPr>
        <p:txBody>
          <a:bodyPr wrap="square">
            <a:spAutoFit/>
          </a:bodyPr>
          <a:p>
            <a:pPr marL="0" algn="l">
              <a:spcBef>
                <a:spcPct val="0"/>
              </a:spcBef>
              <a:spcAft>
                <a:spcPct val="0"/>
              </a:spcAft>
              <a:buFont typeface="Arial" panose="020B0604020202020204"/>
            </a:pPr>
            <a:r>
              <a:rPr lang="en-US" altLang="zh-CN" sz="2800" b="0" i="0">
                <a:solidFill>
                  <a:srgbClr val="24292F"/>
                </a:solidFill>
                <a:latin typeface="Times New Roman" panose="02020603050405020304" charset="0"/>
                <a:cs typeface="Times New Roman" panose="02020603050405020304" charset="0"/>
              </a:rPr>
              <a:t>The root causes of these undesirable online behaviors often lie in three key aspects. </a:t>
            </a:r>
            <a:r>
              <a:rPr lang="en-US" altLang="zh-CN" sz="2800" b="0" i="0">
                <a:solidFill>
                  <a:srgbClr val="FF0000"/>
                </a:solidFill>
                <a:highlight>
                  <a:srgbClr val="FFFF00"/>
                </a:highlight>
                <a:latin typeface="Times New Roman" panose="02020603050405020304" charset="0"/>
                <a:cs typeface="Times New Roman" panose="02020603050405020304" charset="0"/>
              </a:rPr>
              <a:t>First, </a:t>
            </a:r>
            <a:r>
              <a:rPr lang="en-US" altLang="zh-CN" sz="2800" b="0" i="0">
                <a:solidFill>
                  <a:srgbClr val="24292F"/>
                </a:solidFill>
                <a:latin typeface="Times New Roman" panose="02020603050405020304" charset="0"/>
                <a:cs typeface="Times New Roman" panose="02020603050405020304" charset="0"/>
              </a:rPr>
              <a:t>the widespread popularity of social media has </a:t>
            </a:r>
            <a:r>
              <a:rPr lang="en-US" altLang="zh-CN" sz="2800" b="0" i="0">
                <a:solidFill>
                  <a:srgbClr val="FF0000"/>
                </a:solidFill>
                <a:highlight>
                  <a:srgbClr val="FFFF00"/>
                </a:highlight>
                <a:latin typeface="Times New Roman" panose="02020603050405020304" charset="0"/>
                <a:cs typeface="Times New Roman" panose="02020603050405020304" charset="0"/>
              </a:rPr>
              <a:t>made it easier for teenagers to access </a:t>
            </a:r>
            <a:r>
              <a:rPr lang="en-US" altLang="zh-CN" sz="2800" b="0" i="0">
                <a:solidFill>
                  <a:srgbClr val="24292F"/>
                </a:solidFill>
                <a:latin typeface="Times New Roman" panose="02020603050405020304" charset="0"/>
                <a:cs typeface="Times New Roman" panose="02020603050405020304" charset="0"/>
              </a:rPr>
              <a:t>various online platforms, expanding the scope and frequency of their interactions—and thus creating more opportunities for harmful behaviors like cyberbullying or spreading rumors. </a:t>
            </a:r>
            <a:endParaRPr lang="en-US" altLang="zh-CN" sz="2800" b="0" i="0">
              <a:solidFill>
                <a:srgbClr val="24292F"/>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8189595" y="407670"/>
            <a:ext cx="608013" cy="642938"/>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a:stretch>
                <a:fillRect/>
              </a:stretch>
            </p:blipFill>
            <p:spPr>
              <a:xfrm>
                <a:off x="7754" y="4484"/>
                <a:ext cx="173" cy="173"/>
              </a:xfrm>
              <a:prstGeom prst="rect">
                <a:avLst/>
              </a:prstGeom>
            </p:spPr>
          </p:pic>
          <p:pic>
            <p:nvPicPr>
              <p:cNvPr id="27" name="图片 26" descr="未标题-2"/>
              <p:cNvPicPr>
                <a:picLocks noChangeAspect="1"/>
              </p:cNvPicPr>
              <p:nvPr/>
            </p:nvPicPr>
            <p:blipFill>
              <a:blip/>
              <a:stretch>
                <a:fillRect/>
              </a:stretch>
            </p:blipFill>
            <p:spPr>
              <a:xfrm>
                <a:off x="8034" y="4484"/>
                <a:ext cx="173" cy="173"/>
              </a:xfrm>
              <a:prstGeom prst="rect">
                <a:avLst/>
              </a:prstGeom>
            </p:spPr>
          </p:pic>
          <p:pic>
            <p:nvPicPr>
              <p:cNvPr id="31" name="图片 30" descr="未标题-2"/>
              <p:cNvPicPr>
                <a:picLocks noChangeAspect="1"/>
              </p:cNvPicPr>
              <p:nvPr/>
            </p:nvPicPr>
            <p:blipFill>
              <a:blip/>
              <a:stretch>
                <a:fillRect/>
              </a:stretch>
            </p:blipFill>
            <p:spPr>
              <a:xfrm>
                <a:off x="8314" y="4484"/>
                <a:ext cx="173" cy="173"/>
              </a:xfrm>
              <a:prstGeom prst="rect">
                <a:avLst/>
              </a:prstGeom>
            </p:spPr>
          </p:pic>
        </p:grpSp>
      </p:grpSp>
      <p:sp>
        <p:nvSpPr>
          <p:cNvPr id="5" name="文本框 4"/>
          <p:cNvSpPr txBox="1"/>
          <p:nvPr/>
        </p:nvSpPr>
        <p:spPr>
          <a:xfrm>
            <a:off x="1115695" y="2204720"/>
            <a:ext cx="7185025" cy="3969385"/>
          </a:xfrm>
          <a:prstGeom prst="rect">
            <a:avLst/>
          </a:prstGeom>
        </p:spPr>
        <p:txBody>
          <a:bodyPr wrap="square">
            <a:spAutoFit/>
          </a:bodyPr>
          <a:p>
            <a:pPr marL="0" algn="l">
              <a:spcBef>
                <a:spcPct val="0"/>
              </a:spcBef>
              <a:spcAft>
                <a:spcPct val="0"/>
              </a:spcAft>
              <a:buFont typeface="Arial" panose="020B0604020202020204"/>
            </a:pPr>
            <a:r>
              <a:rPr lang="en-US" altLang="zh-CN" sz="2800">
                <a:solidFill>
                  <a:srgbClr val="FF0000"/>
                </a:solidFill>
                <a:highlight>
                  <a:srgbClr val="FFFF00"/>
                </a:highlight>
                <a:latin typeface="Times New Roman" panose="02020603050405020304" charset="0"/>
                <a:cs typeface="Times New Roman" panose="02020603050405020304" charset="0"/>
                <a:sym typeface="+mn-ea"/>
              </a:rPr>
              <a:t>Second, </a:t>
            </a:r>
            <a:r>
              <a:rPr lang="en-US" altLang="zh-CN" sz="2800">
                <a:solidFill>
                  <a:srgbClr val="24292F"/>
                </a:solidFill>
                <a:latin typeface="Times New Roman" panose="02020603050405020304" charset="0"/>
                <a:cs typeface="Times New Roman" panose="02020603050405020304" charset="0"/>
                <a:sym typeface="+mn-ea"/>
              </a:rPr>
              <a:t>the anonymity </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provided </a:t>
            </a:r>
            <a:r>
              <a:rPr lang="en-US" altLang="zh-CN" sz="2800">
                <a:solidFill>
                  <a:srgbClr val="24292F"/>
                </a:solidFill>
                <a:latin typeface="Times New Roman" panose="02020603050405020304" charset="0"/>
                <a:cs typeface="Times New Roman" panose="02020603050405020304" charset="0"/>
                <a:sym typeface="+mn-ea"/>
              </a:rPr>
              <a:t>by the Internet </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allows many young people to act </a:t>
            </a:r>
            <a:r>
              <a:rPr lang="en-US" altLang="zh-CN" sz="2800">
                <a:solidFill>
                  <a:srgbClr val="24292F"/>
                </a:solidFill>
                <a:latin typeface="Times New Roman" panose="02020603050405020304" charset="0"/>
                <a:cs typeface="Times New Roman" panose="02020603050405020304" charset="0"/>
                <a:sym typeface="+mn-ea"/>
              </a:rPr>
              <a:t>without facing immediate real-world consequences</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 which </a:t>
            </a:r>
            <a:r>
              <a:rPr lang="en-US" altLang="zh-CN" sz="2800">
                <a:solidFill>
                  <a:srgbClr val="24292F"/>
                </a:solidFill>
                <a:latin typeface="Times New Roman" panose="02020603050405020304" charset="0"/>
                <a:cs typeface="Times New Roman" panose="02020603050405020304" charset="0"/>
                <a:sym typeface="+mn-ea"/>
              </a:rPr>
              <a:t>emboldens</a:t>
            </a:r>
            <a:r>
              <a:rPr lang="zh-CN" altLang="en-US" sz="2800">
                <a:solidFill>
                  <a:srgbClr val="24292F"/>
                </a:solidFill>
                <a:latin typeface="Times New Roman" panose="02020603050405020304" charset="0"/>
                <a:cs typeface="Times New Roman" panose="02020603050405020304" charset="0"/>
                <a:sym typeface="+mn-ea"/>
              </a:rPr>
              <a:t>（助长）</a:t>
            </a:r>
            <a:r>
              <a:rPr lang="en-US" altLang="zh-CN" sz="2800">
                <a:solidFill>
                  <a:srgbClr val="24292F"/>
                </a:solidFill>
                <a:latin typeface="Times New Roman" panose="02020603050405020304" charset="0"/>
                <a:cs typeface="Times New Roman" panose="02020603050405020304" charset="0"/>
                <a:sym typeface="+mn-ea"/>
              </a:rPr>
              <a:t> them to engage in uncivil or harmful actions. </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Lastly, </a:t>
            </a:r>
            <a:r>
              <a:rPr lang="en-US" altLang="zh-CN" sz="2800">
                <a:solidFill>
                  <a:srgbClr val="24292F"/>
                </a:solidFill>
                <a:latin typeface="Times New Roman" panose="02020603050405020304" charset="0"/>
                <a:cs typeface="Times New Roman" panose="02020603050405020304" charset="0"/>
                <a:sym typeface="+mn-ea"/>
              </a:rPr>
              <a:t>the lack of systematic media literacy education in many schools </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leaves students unaware of</a:t>
            </a:r>
            <a:r>
              <a:rPr lang="en-US" altLang="zh-CN" sz="2800">
                <a:solidFill>
                  <a:srgbClr val="24292F"/>
                </a:solidFill>
                <a:latin typeface="Times New Roman" panose="02020603050405020304" charset="0"/>
                <a:cs typeface="Times New Roman" panose="02020603050405020304" charset="0"/>
                <a:sym typeface="+mn-ea"/>
              </a:rPr>
              <a:t> the potential impact of their online words and behaviors, as well as how to behave appropriately in digital environments.</a:t>
            </a:r>
            <a:endParaRPr lang="en-US" altLang="zh-CN" sz="2800" b="0" i="0">
              <a:solidFill>
                <a:srgbClr val="24292F"/>
              </a:solidFill>
              <a:latin typeface="Times New Roman" panose="02020603050405020304" charset="0"/>
              <a:cs typeface="Times New Roman" panose="02020603050405020304" charset="0"/>
            </a:endParaRPr>
          </a:p>
        </p:txBody>
      </p:sp>
      <p:pic>
        <p:nvPicPr>
          <p:cNvPr id="2" name="图片 1" descr="未标题-2"/>
          <p:cNvPicPr>
            <a:picLocks noChangeAspect="1"/>
          </p:cNvPicPr>
          <p:nvPr/>
        </p:nvPicPr>
        <p:blipFill>
          <a:blip/>
          <a:stretch>
            <a:fillRect/>
          </a:stretch>
        </p:blipFill>
        <p:spPr>
          <a:xfrm>
            <a:off x="1152669" y="1546919"/>
            <a:ext cx="279879" cy="290909"/>
          </a:xfrm>
          <a:prstGeom prst="rect">
            <a:avLst/>
          </a:prstGeom>
        </p:spPr>
      </p:pic>
      <p:pic>
        <p:nvPicPr>
          <p:cNvPr id="3" name="图片 2" descr="未标题-2"/>
          <p:cNvPicPr>
            <a:picLocks noChangeAspect="1"/>
          </p:cNvPicPr>
          <p:nvPr/>
        </p:nvPicPr>
        <p:blipFill>
          <a:blip/>
          <a:stretch>
            <a:fillRect/>
          </a:stretch>
        </p:blipFill>
        <p:spPr>
          <a:xfrm>
            <a:off x="1605653" y="1546919"/>
            <a:ext cx="279879" cy="290909"/>
          </a:xfrm>
          <a:prstGeom prst="rect">
            <a:avLst/>
          </a:prstGeom>
        </p:spPr>
      </p:pic>
      <p:pic>
        <p:nvPicPr>
          <p:cNvPr id="4" name="图片 3" descr="未标题-2"/>
          <p:cNvPicPr>
            <a:picLocks noChangeAspect="1"/>
          </p:cNvPicPr>
          <p:nvPr/>
        </p:nvPicPr>
        <p:blipFill>
          <a:blip/>
          <a:stretch>
            <a:fillRect/>
          </a:stretch>
        </p:blipFill>
        <p:spPr>
          <a:xfrm>
            <a:off x="2058636" y="1546919"/>
            <a:ext cx="279879" cy="290909"/>
          </a:xfrm>
          <a:prstGeom prst="rect">
            <a:avLst/>
          </a:prstGeom>
        </p:spPr>
      </p:pic>
      <p:sp>
        <p:nvSpPr>
          <p:cNvPr id="6" name="圆角矩形 5"/>
          <p:cNvSpPr/>
          <p:nvPr/>
        </p:nvSpPr>
        <p:spPr>
          <a:xfrm>
            <a:off x="5363845" y="3549650"/>
            <a:ext cx="1518920"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179705" y="229235"/>
            <a:ext cx="6313805" cy="1774190"/>
          </a:xfrm>
          <a:prstGeom prst="rect">
            <a:avLst/>
          </a:prstGeom>
          <a:gradFill>
            <a:gsLst>
              <a:gs pos="25000">
                <a:srgbClr val="FF566A"/>
              </a:gs>
              <a:gs pos="75000">
                <a:srgbClr val="F6AABA"/>
              </a:gs>
              <a:gs pos="0">
                <a:srgbClr val="EB3A48"/>
              </a:gs>
              <a:gs pos="100000">
                <a:srgbClr val="FFCFD9"/>
              </a:gs>
            </a:gsLst>
            <a:lin ang="18900000" scaled="1"/>
          </a:gradFill>
          <a:ln>
            <a:gradFill>
              <a:gsLst>
                <a:gs pos="50410">
                  <a:srgbClr val="FB9B36"/>
                </a:gs>
                <a:gs pos="0">
                  <a:srgbClr val="FE564D"/>
                </a:gs>
                <a:gs pos="100000">
                  <a:srgbClr val="F9CA26"/>
                </a:gs>
              </a:gsLst>
              <a:lin ang="5400000" scaled="0"/>
            </a:gradFill>
          </a:ln>
        </p:spPr>
        <p:txBody>
          <a:bodyPr wrap="square" rtlCol="0" anchor="t">
            <a:noAutofit/>
          </a:bodyPr>
          <a:p>
            <a:r>
              <a:rPr lang="en-US" altLang="zh-CN" sz="2800">
                <a:solidFill>
                  <a:srgbClr val="FF0000"/>
                </a:solidFill>
                <a:highlight>
                  <a:srgbClr val="FFFF00"/>
                </a:highlight>
                <a:latin typeface="Times New Roman" panose="02020603050405020304" charset="0"/>
                <a:cs typeface="Times New Roman" panose="02020603050405020304" charset="0"/>
                <a:sym typeface="+mn-ea"/>
              </a:rPr>
              <a:t>Additionally,</a:t>
            </a:r>
            <a:r>
              <a:rPr lang="en-US" altLang="zh-CN" sz="2800">
                <a:latin typeface="Times New Roman" panose="02020603050405020304" charset="0"/>
                <a:cs typeface="Times New Roman" panose="02020603050405020304" charset="0"/>
                <a:sym typeface="+mn-ea"/>
              </a:rPr>
              <a:t> many schools</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 fail to provide</a:t>
            </a:r>
            <a:r>
              <a:rPr lang="en-US" altLang="zh-CN" sz="2800">
                <a:latin typeface="Times New Roman" panose="02020603050405020304" charset="0"/>
                <a:cs typeface="Times New Roman" panose="02020603050405020304" charset="0"/>
                <a:sym typeface="+mn-ea"/>
              </a:rPr>
              <a:t> adequate media literacy education</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 leaving</a:t>
            </a:r>
            <a:r>
              <a:rPr lang="en-US" altLang="zh-CN" sz="2800">
                <a:latin typeface="Times New Roman" panose="02020603050405020304" charset="0"/>
                <a:cs typeface="Times New Roman" panose="02020603050405020304" charset="0"/>
                <a:sym typeface="+mn-ea"/>
              </a:rPr>
              <a:t> students ignorant of the real-world harm their online actions can cause.</a:t>
            </a:r>
            <a:endParaRPr lang="en-US" altLang="zh-CN" sz="2800">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a:stretch>
                <a:fillRect/>
              </a:stretch>
            </p:blipFill>
            <p:spPr>
              <a:xfrm>
                <a:off x="7754" y="4484"/>
                <a:ext cx="173" cy="173"/>
              </a:xfrm>
              <a:prstGeom prst="rect">
                <a:avLst/>
              </a:prstGeom>
            </p:spPr>
          </p:pic>
          <p:pic>
            <p:nvPicPr>
              <p:cNvPr id="27" name="图片 26" descr="未标题-2"/>
              <p:cNvPicPr>
                <a:picLocks noChangeAspect="1"/>
              </p:cNvPicPr>
              <p:nvPr/>
            </p:nvPicPr>
            <p:blipFill>
              <a:blip/>
              <a:stretch>
                <a:fillRect/>
              </a:stretch>
            </p:blipFill>
            <p:spPr>
              <a:xfrm>
                <a:off x="8034" y="4484"/>
                <a:ext cx="173" cy="173"/>
              </a:xfrm>
              <a:prstGeom prst="rect">
                <a:avLst/>
              </a:prstGeom>
            </p:spPr>
          </p:pic>
          <p:pic>
            <p:nvPicPr>
              <p:cNvPr id="31" name="图片 30" descr="未标题-2"/>
              <p:cNvPicPr>
                <a:picLocks noChangeAspect="1"/>
              </p:cNvPicPr>
              <p:nvPr/>
            </p:nvPicPr>
            <p:blipFill>
              <a:blip/>
              <a:stretch>
                <a:fillRect/>
              </a:stretch>
            </p:blipFill>
            <p:spPr>
              <a:xfrm>
                <a:off x="8314" y="4484"/>
                <a:ext cx="173" cy="173"/>
              </a:xfrm>
              <a:prstGeom prst="rect">
                <a:avLst/>
              </a:prstGeom>
            </p:spPr>
          </p:pic>
        </p:grpSp>
      </p:grpSp>
      <p:sp>
        <p:nvSpPr>
          <p:cNvPr id="5" name="文本框 4"/>
          <p:cNvSpPr txBox="1"/>
          <p:nvPr/>
        </p:nvSpPr>
        <p:spPr>
          <a:xfrm>
            <a:off x="1187450" y="2621915"/>
            <a:ext cx="6993890" cy="3107690"/>
          </a:xfrm>
          <a:prstGeom prst="rect">
            <a:avLst/>
          </a:prstGeom>
        </p:spPr>
        <p:txBody>
          <a:bodyPr wrap="square">
            <a:spAutoFit/>
          </a:bodyPr>
          <a:p>
            <a:pPr marL="0" algn="l">
              <a:spcBef>
                <a:spcPct val="0"/>
              </a:spcBef>
              <a:spcAft>
                <a:spcPct val="0"/>
              </a:spcAft>
              <a:buFont typeface="Arial" panose="020B0604020202020204"/>
            </a:pPr>
            <a:r>
              <a:rPr lang="en-US" altLang="zh-CN" sz="2800" b="0" i="0">
                <a:solidFill>
                  <a:srgbClr val="FF0000"/>
                </a:solidFill>
                <a:latin typeface="Times New Roman" panose="02020603050405020304" charset="0"/>
                <a:cs typeface="Times New Roman" panose="02020603050405020304" charset="0"/>
              </a:rPr>
              <a:t>To combat these issues, </a:t>
            </a:r>
            <a:r>
              <a:rPr lang="en-US" altLang="zh-CN" sz="2800" b="0" i="0">
                <a:solidFill>
                  <a:srgbClr val="24292F"/>
                </a:solidFill>
                <a:latin typeface="Times New Roman" panose="02020603050405020304" charset="0"/>
                <a:cs typeface="Times New Roman" panose="02020603050405020304" charset="0"/>
              </a:rPr>
              <a:t>we must first implement better education programs in schools. Students should be taught about digital citizenship, which includes understanding the consequences of their online actions and how to engage respectfully. Social media platforms </a:t>
            </a:r>
            <a:r>
              <a:rPr lang="en-US" altLang="zh-CN" sz="2800" b="0" i="0">
                <a:solidFill>
                  <a:srgbClr val="FF0000"/>
                </a:solidFill>
                <a:highlight>
                  <a:srgbClr val="FFFF00"/>
                </a:highlight>
                <a:latin typeface="Times New Roman" panose="02020603050405020304" charset="0"/>
                <a:cs typeface="Times New Roman" panose="02020603050405020304" charset="0"/>
              </a:rPr>
              <a:t>also </a:t>
            </a:r>
            <a:r>
              <a:rPr lang="en-US" altLang="zh-CN" sz="2800" b="0" i="0">
                <a:solidFill>
                  <a:srgbClr val="24292F"/>
                </a:solidFill>
                <a:latin typeface="Times New Roman" panose="02020603050405020304" charset="0"/>
                <a:cs typeface="Times New Roman" panose="02020603050405020304" charset="0"/>
              </a:rPr>
              <a:t>have a role to play. </a:t>
            </a:r>
            <a:endParaRPr lang="en-US" altLang="zh-CN" sz="2800" b="0" i="0">
              <a:solidFill>
                <a:srgbClr val="24292F"/>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8189595" y="407670"/>
            <a:ext cx="608013" cy="6429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a:stretch>
                <a:fillRect/>
              </a:stretch>
            </p:blipFill>
            <p:spPr>
              <a:xfrm>
                <a:off x="7754" y="4484"/>
                <a:ext cx="173" cy="173"/>
              </a:xfrm>
              <a:prstGeom prst="rect">
                <a:avLst/>
              </a:prstGeom>
            </p:spPr>
          </p:pic>
          <p:pic>
            <p:nvPicPr>
              <p:cNvPr id="27" name="图片 26" descr="未标题-2"/>
              <p:cNvPicPr>
                <a:picLocks noChangeAspect="1"/>
              </p:cNvPicPr>
              <p:nvPr/>
            </p:nvPicPr>
            <p:blipFill>
              <a:blip/>
              <a:stretch>
                <a:fillRect/>
              </a:stretch>
            </p:blipFill>
            <p:spPr>
              <a:xfrm>
                <a:off x="8034" y="4484"/>
                <a:ext cx="173" cy="173"/>
              </a:xfrm>
              <a:prstGeom prst="rect">
                <a:avLst/>
              </a:prstGeom>
            </p:spPr>
          </p:pic>
          <p:pic>
            <p:nvPicPr>
              <p:cNvPr id="31" name="图片 30" descr="未标题-2"/>
              <p:cNvPicPr>
                <a:picLocks noChangeAspect="1"/>
              </p:cNvPicPr>
              <p:nvPr/>
            </p:nvPicPr>
            <p:blipFill>
              <a:blip/>
              <a:stretch>
                <a:fillRect/>
              </a:stretch>
            </p:blipFill>
            <p:spPr>
              <a:xfrm>
                <a:off x="8314" y="4484"/>
                <a:ext cx="173" cy="173"/>
              </a:xfrm>
              <a:prstGeom prst="rect">
                <a:avLst/>
              </a:prstGeom>
            </p:spPr>
          </p:pic>
        </p:grpSp>
      </p:grpSp>
      <p:sp>
        <p:nvSpPr>
          <p:cNvPr id="2" name="文本框 1"/>
          <p:cNvSpPr txBox="1"/>
          <p:nvPr/>
        </p:nvSpPr>
        <p:spPr>
          <a:xfrm>
            <a:off x="1259840" y="2708910"/>
            <a:ext cx="6883400" cy="3107690"/>
          </a:xfrm>
          <a:prstGeom prst="rect">
            <a:avLst/>
          </a:prstGeom>
          <a:noFill/>
        </p:spPr>
        <p:txBody>
          <a:bodyPr wrap="square" rtlCol="0" anchor="t">
            <a:spAutoFit/>
          </a:bodyPr>
          <a:p>
            <a:pPr marL="0" algn="l">
              <a:spcBef>
                <a:spcPct val="0"/>
              </a:spcBef>
              <a:spcAft>
                <a:spcPct val="0"/>
              </a:spcAft>
              <a:buFont typeface="Arial" panose="020B0604020202020204"/>
            </a:pPr>
            <a:r>
              <a:rPr lang="en-US" altLang="zh-CN" sz="2800">
                <a:solidFill>
                  <a:srgbClr val="24292F"/>
                </a:solidFill>
                <a:latin typeface="Times New Roman" panose="02020603050405020304" charset="0"/>
                <a:cs typeface="Times New Roman" panose="02020603050405020304" charset="0"/>
                <a:sym typeface="+mn-ea"/>
              </a:rPr>
              <a:t>They can improve moderation systems and create features that allow users to easily report bullying or harmful content. </a:t>
            </a:r>
            <a:r>
              <a:rPr lang="en-US" altLang="zh-CN" sz="2800">
                <a:solidFill>
                  <a:srgbClr val="FF0000"/>
                </a:solidFill>
                <a:highlight>
                  <a:srgbClr val="FFFF00"/>
                </a:highlight>
                <a:latin typeface="Times New Roman" panose="02020603050405020304" charset="0"/>
                <a:cs typeface="Times New Roman" panose="02020603050405020304" charset="0"/>
                <a:sym typeface="+mn-ea"/>
              </a:rPr>
              <a:t>Furthermore,</a:t>
            </a:r>
            <a:r>
              <a:rPr lang="en-US" altLang="zh-CN" sz="2800">
                <a:solidFill>
                  <a:srgbClr val="24292F"/>
                </a:solidFill>
                <a:latin typeface="Times New Roman" panose="02020603050405020304" charset="0"/>
                <a:cs typeface="Times New Roman" panose="02020603050405020304" charset="0"/>
                <a:sym typeface="+mn-ea"/>
              </a:rPr>
              <a:t> </a:t>
            </a:r>
            <a:r>
              <a:rPr lang="en-US" altLang="zh-CN" sz="2800" u="sng">
                <a:solidFill>
                  <a:srgbClr val="24292F"/>
                </a:solidFill>
                <a:latin typeface="Times New Roman" panose="02020603050405020304" charset="0"/>
                <a:cs typeface="Times New Roman" panose="02020603050405020304" charset="0"/>
                <a:sym typeface="+mn-ea"/>
              </a:rPr>
              <a:t>it is important for parents to engage in </a:t>
            </a:r>
            <a:r>
              <a:rPr lang="en-US" altLang="zh-CN" sz="2800">
                <a:solidFill>
                  <a:srgbClr val="24292F"/>
                </a:solidFill>
                <a:latin typeface="Times New Roman" panose="02020603050405020304" charset="0"/>
                <a:cs typeface="Times New Roman" panose="02020603050405020304" charset="0"/>
                <a:sym typeface="+mn-ea"/>
              </a:rPr>
              <a:t>conversations with their children about responsible online behavior and set clear guidelines for Internet use.</a:t>
            </a:r>
            <a:endParaRPr lang="en-US" altLang="zh-CN" sz="2800">
              <a:solidFill>
                <a:srgbClr val="24292F"/>
              </a:solidFill>
              <a:latin typeface="Times New Roman" panose="02020603050405020304" charset="0"/>
              <a:cs typeface="Times New Roman" panose="02020603050405020304" charset="0"/>
              <a:sym typeface="+mn-ea"/>
            </a:endParaRPr>
          </a:p>
        </p:txBody>
      </p:sp>
      <p:sp>
        <p:nvSpPr>
          <p:cNvPr id="6" name="圆角矩形 5"/>
          <p:cNvSpPr/>
          <p:nvPr/>
        </p:nvSpPr>
        <p:spPr>
          <a:xfrm>
            <a:off x="1331595" y="4869180"/>
            <a:ext cx="4020820"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3"/>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 name="组合 44"/>
          <p:cNvGrpSpPr/>
          <p:nvPr/>
        </p:nvGrpSpPr>
        <p:grpSpPr>
          <a:xfrm rot="0">
            <a:off x="797560" y="-505460"/>
            <a:ext cx="8273415" cy="6919595"/>
            <a:chOff x="7613" y="3339"/>
            <a:chExt cx="5114" cy="4115"/>
          </a:xfrm>
        </p:grpSpPr>
        <p:pic>
          <p:nvPicPr>
            <p:cNvPr id="14" name="图片 13" descr="未标题-2"/>
            <p:cNvPicPr>
              <a:picLocks noChangeAspect="1"/>
            </p:cNvPicPr>
            <p:nvPr/>
          </p:nvPicPr>
          <p:blipFill>
            <a:blip r:embed="rId1"/>
            <a:srcRect/>
            <a:stretch>
              <a:fillRect/>
            </a:stretch>
          </p:blipFill>
          <p:spPr>
            <a:xfrm>
              <a:off x="11102" y="3339"/>
              <a:ext cx="1195" cy="1572"/>
            </a:xfrm>
            <a:prstGeom prst="rect">
              <a:avLst/>
            </a:prstGeom>
          </p:spPr>
        </p:pic>
        <p:sp>
          <p:nvSpPr>
            <p:cNvPr id="12" name="圆角矩形 11"/>
            <p:cNvSpPr/>
            <p:nvPr/>
          </p:nvSpPr>
          <p:spPr>
            <a:xfrm>
              <a:off x="7613" y="4347"/>
              <a:ext cx="4751" cy="3107"/>
            </a:xfrm>
            <a:prstGeom prst="roundRect">
              <a:avLst>
                <a:gd name="adj" fmla="val 2231"/>
              </a:avLst>
            </a:prstGeom>
            <a:solidFill>
              <a:srgbClr val="FF9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53" y="4932"/>
              <a:ext cx="4469" cy="2382"/>
            </a:xfrm>
            <a:prstGeom prst="roundRect">
              <a:avLst>
                <a:gd name="adj" fmla="val 22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同侧圆角矩形 10"/>
            <p:cNvSpPr/>
            <p:nvPr/>
          </p:nvSpPr>
          <p:spPr>
            <a:xfrm>
              <a:off x="7613" y="4347"/>
              <a:ext cx="4753" cy="523"/>
            </a:xfrm>
            <a:prstGeom prst="round2SameRect">
              <a:avLst>
                <a:gd name="adj1" fmla="val 12311"/>
                <a:gd name="adj2" fmla="val 0"/>
              </a:avLst>
            </a:prstGeom>
            <a:solidFill>
              <a:srgbClr val="FF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未标题-2"/>
            <p:cNvPicPr>
              <a:picLocks noChangeAspect="1"/>
            </p:cNvPicPr>
            <p:nvPr/>
          </p:nvPicPr>
          <p:blipFill>
            <a:blip r:embed="rId2"/>
            <a:srcRect/>
            <a:stretch>
              <a:fillRect/>
            </a:stretch>
          </p:blipFill>
          <p:spPr>
            <a:xfrm>
              <a:off x="11272" y="4168"/>
              <a:ext cx="1455" cy="357"/>
            </a:xfrm>
            <a:prstGeom prst="rect">
              <a:avLst/>
            </a:prstGeom>
          </p:spPr>
        </p:pic>
        <p:grpSp>
          <p:nvGrpSpPr>
            <p:cNvPr id="44" name="组合 43"/>
            <p:cNvGrpSpPr/>
            <p:nvPr/>
          </p:nvGrpSpPr>
          <p:grpSpPr>
            <a:xfrm>
              <a:off x="7754" y="4484"/>
              <a:ext cx="733" cy="173"/>
              <a:chOff x="7754" y="4484"/>
              <a:chExt cx="733" cy="173"/>
            </a:xfrm>
          </p:grpSpPr>
          <p:pic>
            <p:nvPicPr>
              <p:cNvPr id="22" name="图片 21" descr="未标题-2"/>
              <p:cNvPicPr>
                <a:picLocks noChangeAspect="1"/>
              </p:cNvPicPr>
              <p:nvPr/>
            </p:nvPicPr>
            <p:blipFill>
              <a:blip/>
              <a:stretch>
                <a:fillRect/>
              </a:stretch>
            </p:blipFill>
            <p:spPr>
              <a:xfrm>
                <a:off x="7754" y="4484"/>
                <a:ext cx="173" cy="173"/>
              </a:xfrm>
              <a:prstGeom prst="rect">
                <a:avLst/>
              </a:prstGeom>
            </p:spPr>
          </p:pic>
          <p:pic>
            <p:nvPicPr>
              <p:cNvPr id="27" name="图片 26" descr="未标题-2"/>
              <p:cNvPicPr>
                <a:picLocks noChangeAspect="1"/>
              </p:cNvPicPr>
              <p:nvPr/>
            </p:nvPicPr>
            <p:blipFill>
              <a:blip/>
              <a:stretch>
                <a:fillRect/>
              </a:stretch>
            </p:blipFill>
            <p:spPr>
              <a:xfrm>
                <a:off x="8034" y="4484"/>
                <a:ext cx="173" cy="173"/>
              </a:xfrm>
              <a:prstGeom prst="rect">
                <a:avLst/>
              </a:prstGeom>
            </p:spPr>
          </p:pic>
          <p:pic>
            <p:nvPicPr>
              <p:cNvPr id="31" name="图片 30" descr="未标题-2"/>
              <p:cNvPicPr>
                <a:picLocks noChangeAspect="1"/>
              </p:cNvPicPr>
              <p:nvPr/>
            </p:nvPicPr>
            <p:blipFill>
              <a:blip/>
              <a:stretch>
                <a:fillRect/>
              </a:stretch>
            </p:blipFill>
            <p:spPr>
              <a:xfrm>
                <a:off x="8314" y="4484"/>
                <a:ext cx="173" cy="173"/>
              </a:xfrm>
              <a:prstGeom prst="rect">
                <a:avLst/>
              </a:prstGeom>
            </p:spPr>
          </p:pic>
        </p:grpSp>
      </p:grpSp>
      <p:sp>
        <p:nvSpPr>
          <p:cNvPr id="6" name="圆角矩形 5"/>
          <p:cNvSpPr/>
          <p:nvPr/>
        </p:nvSpPr>
        <p:spPr>
          <a:xfrm>
            <a:off x="3500755" y="2132965"/>
            <a:ext cx="1476375"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259840" y="2172970"/>
            <a:ext cx="6994525" cy="3969385"/>
          </a:xfrm>
          <a:prstGeom prst="rect">
            <a:avLst/>
          </a:prstGeom>
        </p:spPr>
        <p:txBody>
          <a:bodyPr wrap="square">
            <a:spAutoFit/>
          </a:bodyPr>
          <a:p>
            <a:r>
              <a:rPr lang="en-US" altLang="zh-CN" sz="2800">
                <a:solidFill>
                  <a:srgbClr val="FF0000"/>
                </a:solidFill>
                <a:highlight>
                  <a:srgbClr val="FFFF00"/>
                </a:highlight>
                <a:latin typeface="Times New Roman" panose="02020603050405020304" charset="0"/>
                <a:cs typeface="Times New Roman" panose="02020603050405020304" charset="0"/>
              </a:rPr>
              <a:t>In conclusion, </a:t>
            </a:r>
            <a:r>
              <a:rPr lang="en-US" altLang="zh-CN" sz="2800">
                <a:latin typeface="Times New Roman" panose="02020603050405020304" charset="0"/>
                <a:cs typeface="Times New Roman" panose="02020603050405020304" charset="0"/>
              </a:rPr>
              <a:t>addressing the issue of inappropriate online behavior requires the combined efforts of schools, parents, social media companies, and the teenagers themselves. Everyone must play their part in ensuring the Internet remains a positive space. By educating young people, improving digital platforms, and fostering a culture of respect, we can create a safer and more supportive online environment.</a:t>
            </a:r>
            <a:endParaRPr lang="en-US" altLang="zh-CN" sz="28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 name="组合 125" descr="7b0a202020202274657874626f78223a20227b5c2269645c223a32303334353235362c5c2263617465676f72795f69645c223a5c225c227d220a7d0a"/>
          <p:cNvGrpSpPr/>
          <p:nvPr/>
        </p:nvGrpSpPr>
        <p:grpSpPr>
          <a:xfrm>
            <a:off x="106680" y="668020"/>
            <a:ext cx="8860790" cy="5478145"/>
            <a:chOff x="9731" y="5206"/>
            <a:chExt cx="7940" cy="3470"/>
          </a:xfrm>
        </p:grpSpPr>
        <p:grpSp>
          <p:nvGrpSpPr>
            <p:cNvPr id="113" name="组合 112"/>
            <p:cNvGrpSpPr/>
            <p:nvPr/>
          </p:nvGrpSpPr>
          <p:grpSpPr>
            <a:xfrm>
              <a:off x="9731" y="5206"/>
              <a:ext cx="7940" cy="3470"/>
              <a:chOff x="9731" y="5206"/>
              <a:chExt cx="7940" cy="3470"/>
            </a:xfrm>
          </p:grpSpPr>
          <p:sp>
            <p:nvSpPr>
              <p:cNvPr id="31" name="矩形 30"/>
              <p:cNvSpPr/>
              <p:nvPr/>
            </p:nvSpPr>
            <p:spPr>
              <a:xfrm>
                <a:off x="9931" y="5297"/>
                <a:ext cx="7503" cy="3218"/>
              </a:xfrm>
              <a:prstGeom prst="rect">
                <a:avLst/>
              </a:prstGeom>
              <a:noFill/>
              <a:ln w="25400">
                <a:solidFill>
                  <a:srgbClr val="F07E6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rot="0">
                <a:off x="9731" y="5206"/>
                <a:ext cx="657" cy="638"/>
                <a:chOff x="9781" y="5206"/>
                <a:chExt cx="657" cy="638"/>
              </a:xfrm>
            </p:grpSpPr>
            <p:sp>
              <p:nvSpPr>
                <p:cNvPr id="34" name="椭圆 33"/>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心形 53"/>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弧形 8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99" name="组合 98"/>
              <p:cNvGrpSpPr/>
              <p:nvPr/>
            </p:nvGrpSpPr>
            <p:grpSpPr>
              <a:xfrm rot="0" flipH="1">
                <a:off x="17015" y="5206"/>
                <a:ext cx="657" cy="638"/>
                <a:chOff x="9781" y="5206"/>
                <a:chExt cx="657" cy="638"/>
              </a:xfrm>
            </p:grpSpPr>
            <p:sp>
              <p:nvSpPr>
                <p:cNvPr id="100" name="椭圆 9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心形 10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弧形 10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5" name="组合 104"/>
              <p:cNvGrpSpPr/>
              <p:nvPr/>
            </p:nvGrpSpPr>
            <p:grpSpPr>
              <a:xfrm rot="0" flipV="1">
                <a:off x="9731" y="8038"/>
                <a:ext cx="657" cy="638"/>
                <a:chOff x="9781" y="5206"/>
                <a:chExt cx="657" cy="638"/>
              </a:xfrm>
            </p:grpSpPr>
            <p:sp>
              <p:nvSpPr>
                <p:cNvPr id="106" name="椭圆 105"/>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心形 106"/>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弧形 107"/>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9" name="组合 108"/>
              <p:cNvGrpSpPr/>
              <p:nvPr/>
            </p:nvGrpSpPr>
            <p:grpSpPr>
              <a:xfrm rot="0" flipH="1" flipV="1">
                <a:off x="17015" y="8038"/>
                <a:ext cx="657" cy="638"/>
                <a:chOff x="9781" y="5206"/>
                <a:chExt cx="657" cy="638"/>
              </a:xfrm>
            </p:grpSpPr>
            <p:sp>
              <p:nvSpPr>
                <p:cNvPr id="110" name="椭圆 10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心形 11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弧形 11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sp>
          <p:nvSpPr>
            <p:cNvPr id="121" name="这就是爱+汉仪游园体W+19984880"/>
            <p:cNvSpPr txBox="1"/>
            <p:nvPr/>
          </p:nvSpPr>
          <p:spPr>
            <a:xfrm>
              <a:off x="10389" y="5951"/>
              <a:ext cx="6961" cy="1736"/>
            </a:xfrm>
            <a:prstGeom prst="rect">
              <a:avLst/>
            </a:prstGeom>
            <a:noFill/>
            <a:effectLst/>
          </p:spPr>
          <p:txBody>
            <a:bodyPr wrap="square" rtlCol="0" anchor="ctr">
              <a:scene3d>
                <a:camera prst="orthographicFront"/>
                <a:lightRig rig="flat" dir="t">
                  <a:rot lat="0" lon="0" rev="0"/>
                </a:lightRig>
              </a:scene3d>
              <a:sp3d extrusionH="508000" prstMaterial="matte">
                <a:extrusionClr>
                  <a:srgbClr val="A5161A"/>
                </a:extrusionClr>
                <a:contourClr>
                  <a:srgbClr val="FFFFFF"/>
                </a:contourClr>
              </a:sp3d>
            </a:bodyPr>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In today’s digital age, the Internet has become an essential part of our lives. Many teenagers are spending a lot of time online. However, with the rise of social media platforms, bad behavior among teenagers, like cyberbullying and spreading false information, has become a serious problem. To deal with these issues, there are a few measures that we can take.</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First, teenagers should learn how to distinguish between true and false information and avoid spreading rumors. </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p:txBody>
        </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 name="组合 125" descr="7b0a202020202274657874626f78223a20227b5c2269645c223a32303334353235362c5c2263617465676f72795f69645c223a5c225c227d220a7d0a"/>
          <p:cNvGrpSpPr/>
          <p:nvPr/>
        </p:nvGrpSpPr>
        <p:grpSpPr>
          <a:xfrm>
            <a:off x="106680" y="668020"/>
            <a:ext cx="8860790" cy="5478145"/>
            <a:chOff x="9731" y="5206"/>
            <a:chExt cx="7940" cy="3470"/>
          </a:xfrm>
        </p:grpSpPr>
        <p:grpSp>
          <p:nvGrpSpPr>
            <p:cNvPr id="113" name="组合 112"/>
            <p:cNvGrpSpPr/>
            <p:nvPr/>
          </p:nvGrpSpPr>
          <p:grpSpPr>
            <a:xfrm>
              <a:off x="9731" y="5206"/>
              <a:ext cx="7940" cy="3470"/>
              <a:chOff x="9731" y="5206"/>
              <a:chExt cx="7940" cy="3470"/>
            </a:xfrm>
          </p:grpSpPr>
          <p:sp>
            <p:nvSpPr>
              <p:cNvPr id="31" name="矩形 30"/>
              <p:cNvSpPr/>
              <p:nvPr/>
            </p:nvSpPr>
            <p:spPr>
              <a:xfrm>
                <a:off x="9931" y="5297"/>
                <a:ext cx="7503" cy="3218"/>
              </a:xfrm>
              <a:prstGeom prst="rect">
                <a:avLst/>
              </a:prstGeom>
              <a:noFill/>
              <a:ln w="25400">
                <a:solidFill>
                  <a:srgbClr val="F07E6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rot="0">
                <a:off x="9731" y="5206"/>
                <a:ext cx="657" cy="638"/>
                <a:chOff x="9781" y="5206"/>
                <a:chExt cx="657" cy="638"/>
              </a:xfrm>
            </p:grpSpPr>
            <p:sp>
              <p:nvSpPr>
                <p:cNvPr id="34" name="椭圆 33"/>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心形 53"/>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弧形 8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99" name="组合 98"/>
              <p:cNvGrpSpPr/>
              <p:nvPr/>
            </p:nvGrpSpPr>
            <p:grpSpPr>
              <a:xfrm rot="0" flipH="1">
                <a:off x="17015" y="5206"/>
                <a:ext cx="657" cy="638"/>
                <a:chOff x="9781" y="5206"/>
                <a:chExt cx="657" cy="638"/>
              </a:xfrm>
            </p:grpSpPr>
            <p:sp>
              <p:nvSpPr>
                <p:cNvPr id="100" name="椭圆 9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心形 10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弧形 10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5" name="组合 104"/>
              <p:cNvGrpSpPr/>
              <p:nvPr/>
            </p:nvGrpSpPr>
            <p:grpSpPr>
              <a:xfrm rot="0" flipV="1">
                <a:off x="9731" y="8038"/>
                <a:ext cx="657" cy="638"/>
                <a:chOff x="9781" y="5206"/>
                <a:chExt cx="657" cy="638"/>
              </a:xfrm>
            </p:grpSpPr>
            <p:sp>
              <p:nvSpPr>
                <p:cNvPr id="106" name="椭圆 105"/>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心形 106"/>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弧形 107"/>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9" name="组合 108"/>
              <p:cNvGrpSpPr/>
              <p:nvPr/>
            </p:nvGrpSpPr>
            <p:grpSpPr>
              <a:xfrm rot="0" flipH="1" flipV="1">
                <a:off x="17015" y="8038"/>
                <a:ext cx="657" cy="638"/>
                <a:chOff x="9781" y="5206"/>
                <a:chExt cx="657" cy="638"/>
              </a:xfrm>
            </p:grpSpPr>
            <p:sp>
              <p:nvSpPr>
                <p:cNvPr id="110" name="椭圆 10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心形 11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弧形 11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sp>
          <p:nvSpPr>
            <p:cNvPr id="121" name="这就是爱+汉仪游园体W+19984880"/>
            <p:cNvSpPr txBox="1"/>
            <p:nvPr/>
          </p:nvSpPr>
          <p:spPr>
            <a:xfrm>
              <a:off x="10389" y="5951"/>
              <a:ext cx="6961" cy="1736"/>
            </a:xfrm>
            <a:prstGeom prst="rect">
              <a:avLst/>
            </a:prstGeom>
            <a:noFill/>
            <a:effectLst/>
          </p:spPr>
          <p:txBody>
            <a:bodyPr wrap="square" rtlCol="0" anchor="ctr">
              <a:scene3d>
                <a:camera prst="orthographicFront"/>
                <a:lightRig rig="flat" dir="t">
                  <a:rot lat="0" lon="0" rev="0"/>
                </a:lightRig>
              </a:scene3d>
              <a:sp3d extrusionH="508000" prstMaterial="matte">
                <a:extrusionClr>
                  <a:srgbClr val="A5161A"/>
                </a:extrusionClr>
                <a:contourClr>
                  <a:srgbClr val="FFFFFF"/>
                </a:contourClr>
              </a:sp3d>
            </a:bodyPr>
            <a:p>
              <a:pPr algn="l">
                <a:lnSpc>
                  <a:spcPct val="150000"/>
                </a:lnSpc>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Secondly, schools should focus more on teaching students about online etiquette and the importance of responsible behavior. In addition, parents need to keep an eye on their children's Internet use to prevent them from being influenced by harmful content.</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In conclusion, teenagers need to be responsible when using the Internet. Only by working together can we prevent bad online behavior from spreading.</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p:txBody>
        </p:sp>
      </p:grpSp>
      <p:sp>
        <p:nvSpPr>
          <p:cNvPr id="2" name="文本框 1"/>
          <p:cNvSpPr txBox="1"/>
          <p:nvPr/>
        </p:nvSpPr>
        <p:spPr>
          <a:xfrm>
            <a:off x="4351655" y="208280"/>
            <a:ext cx="2524760" cy="583565"/>
          </a:xfrm>
          <a:prstGeom prst="rect">
            <a:avLst/>
          </a:prstGeom>
          <a:noFill/>
        </p:spPr>
        <p:txBody>
          <a:bodyPr wrap="square" rtlCol="0">
            <a:spAutoFit/>
          </a:bodyPr>
          <a:p>
            <a:r>
              <a:rPr lang="en-US" altLang="zh-CN" sz="3200" b="1">
                <a:gradFill>
                  <a:gsLst>
                    <a:gs pos="25000">
                      <a:srgbClr val="FF566A"/>
                    </a:gs>
                    <a:gs pos="75000">
                      <a:srgbClr val="F6AABA"/>
                    </a:gs>
                    <a:gs pos="0">
                      <a:srgbClr val="EB3A48"/>
                    </a:gs>
                    <a:gs pos="100000">
                      <a:srgbClr val="FFCFD9"/>
                    </a:gs>
                  </a:gsLst>
                  <a:lin ang="18900000" scaled="1"/>
                  <a:tileRect l="-100000" t="-100000"/>
                </a:gradFill>
                <a:latin typeface="汉仪方叠体简" panose="02010600000101010101" charset="-122"/>
                <a:ea typeface="汉仪方叠体简" panose="02010600000101010101" charset="-122"/>
                <a:cs typeface="汉仪方叠体简" panose="02010600000101010101" charset="-122"/>
              </a:rPr>
              <a:t>7-9</a:t>
            </a:r>
            <a:r>
              <a:rPr lang="zh-CN" altLang="en-US" sz="3200" b="1">
                <a:gradFill>
                  <a:gsLst>
                    <a:gs pos="25000">
                      <a:srgbClr val="FF566A"/>
                    </a:gs>
                    <a:gs pos="75000">
                      <a:srgbClr val="F6AABA"/>
                    </a:gs>
                    <a:gs pos="0">
                      <a:srgbClr val="EB3A48"/>
                    </a:gs>
                    <a:gs pos="100000">
                      <a:srgbClr val="FFCFD9"/>
                    </a:gs>
                  </a:gsLst>
                  <a:lin ang="18900000" scaled="1"/>
                  <a:tileRect l="-100000" t="-100000"/>
                </a:gradFill>
                <a:latin typeface="汉仪方叠体简" panose="02010600000101010101" charset="-122"/>
                <a:ea typeface="汉仪方叠体简" panose="02010600000101010101" charset="-122"/>
                <a:cs typeface="汉仪方叠体简" panose="02010600000101010101" charset="-122"/>
              </a:rPr>
              <a:t>分</a:t>
            </a:r>
            <a:endParaRPr lang="zh-CN" altLang="en-US" sz="3200" b="1">
              <a:gradFill>
                <a:gsLst>
                  <a:gs pos="25000">
                    <a:srgbClr val="FF566A"/>
                  </a:gs>
                  <a:gs pos="75000">
                    <a:srgbClr val="F6AABA"/>
                  </a:gs>
                  <a:gs pos="0">
                    <a:srgbClr val="EB3A48"/>
                  </a:gs>
                  <a:gs pos="100000">
                    <a:srgbClr val="FFCFD9"/>
                  </a:gs>
                </a:gsLst>
                <a:lin ang="18900000" scaled="1"/>
                <a:tileRect l="-100000" t="-100000"/>
              </a:gradFill>
              <a:latin typeface="汉仪方叠体简" panose="02010600000101010101" charset="-122"/>
              <a:ea typeface="汉仪方叠体简" panose="02010600000101010101" charset="-122"/>
              <a:cs typeface="汉仪方叠体简" panose="02010600000101010101" charset="-122"/>
            </a:endParaRPr>
          </a:p>
        </p:txBody>
      </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 name="组合 125" descr="7b0a202020202274657874626f78223a20227b5c2269645c223a32303334353235362c5c2263617465676f72795f69645c223a5c225c227d220a7d0a"/>
          <p:cNvGrpSpPr/>
          <p:nvPr/>
        </p:nvGrpSpPr>
        <p:grpSpPr>
          <a:xfrm>
            <a:off x="106680" y="668020"/>
            <a:ext cx="8860790" cy="5478145"/>
            <a:chOff x="9731" y="5206"/>
            <a:chExt cx="7940" cy="3470"/>
          </a:xfrm>
        </p:grpSpPr>
        <p:grpSp>
          <p:nvGrpSpPr>
            <p:cNvPr id="113" name="组合 112"/>
            <p:cNvGrpSpPr/>
            <p:nvPr/>
          </p:nvGrpSpPr>
          <p:grpSpPr>
            <a:xfrm>
              <a:off x="9731" y="5206"/>
              <a:ext cx="7940" cy="3470"/>
              <a:chOff x="9731" y="5206"/>
              <a:chExt cx="7940" cy="3470"/>
            </a:xfrm>
          </p:grpSpPr>
          <p:sp>
            <p:nvSpPr>
              <p:cNvPr id="31" name="矩形 30"/>
              <p:cNvSpPr/>
              <p:nvPr/>
            </p:nvSpPr>
            <p:spPr>
              <a:xfrm>
                <a:off x="9931" y="5297"/>
                <a:ext cx="7503" cy="3218"/>
              </a:xfrm>
              <a:prstGeom prst="rect">
                <a:avLst/>
              </a:prstGeom>
              <a:noFill/>
              <a:ln w="25400">
                <a:solidFill>
                  <a:srgbClr val="F07E6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rot="0">
                <a:off x="9731" y="5206"/>
                <a:ext cx="657" cy="638"/>
                <a:chOff x="9781" y="5206"/>
                <a:chExt cx="657" cy="638"/>
              </a:xfrm>
            </p:grpSpPr>
            <p:sp>
              <p:nvSpPr>
                <p:cNvPr id="34" name="椭圆 33"/>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心形 53"/>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弧形 8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99" name="组合 98"/>
              <p:cNvGrpSpPr/>
              <p:nvPr/>
            </p:nvGrpSpPr>
            <p:grpSpPr>
              <a:xfrm rot="0" flipH="1">
                <a:off x="17015" y="5206"/>
                <a:ext cx="657" cy="638"/>
                <a:chOff x="9781" y="5206"/>
                <a:chExt cx="657" cy="638"/>
              </a:xfrm>
            </p:grpSpPr>
            <p:sp>
              <p:nvSpPr>
                <p:cNvPr id="100" name="椭圆 9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心形 10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弧形 10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5" name="组合 104"/>
              <p:cNvGrpSpPr/>
              <p:nvPr/>
            </p:nvGrpSpPr>
            <p:grpSpPr>
              <a:xfrm rot="0" flipV="1">
                <a:off x="9731" y="8038"/>
                <a:ext cx="657" cy="638"/>
                <a:chOff x="9781" y="5206"/>
                <a:chExt cx="657" cy="638"/>
              </a:xfrm>
            </p:grpSpPr>
            <p:sp>
              <p:nvSpPr>
                <p:cNvPr id="106" name="椭圆 105"/>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心形 106"/>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弧形 107"/>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9" name="组合 108"/>
              <p:cNvGrpSpPr/>
              <p:nvPr/>
            </p:nvGrpSpPr>
            <p:grpSpPr>
              <a:xfrm rot="0" flipH="1" flipV="1">
                <a:off x="17015" y="8038"/>
                <a:ext cx="657" cy="638"/>
                <a:chOff x="9781" y="5206"/>
                <a:chExt cx="657" cy="638"/>
              </a:xfrm>
            </p:grpSpPr>
            <p:sp>
              <p:nvSpPr>
                <p:cNvPr id="110" name="椭圆 10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心形 11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弧形 11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sp>
          <p:nvSpPr>
            <p:cNvPr id="121" name="这就是爱+汉仪游园体W+19984880"/>
            <p:cNvSpPr txBox="1"/>
            <p:nvPr/>
          </p:nvSpPr>
          <p:spPr>
            <a:xfrm>
              <a:off x="10390" y="6179"/>
              <a:ext cx="6961" cy="1736"/>
            </a:xfrm>
            <a:prstGeom prst="rect">
              <a:avLst/>
            </a:prstGeom>
            <a:noFill/>
            <a:effectLst/>
          </p:spPr>
          <p:txBody>
            <a:bodyPr wrap="square" rtlCol="0" anchor="ctr">
              <a:scene3d>
                <a:camera prst="orthographicFront"/>
                <a:lightRig rig="flat" dir="t">
                  <a:rot lat="0" lon="0" rev="0"/>
                </a:lightRig>
              </a:scene3d>
              <a:sp3d extrusionH="508000" prstMaterial="matte">
                <a:extrusionClr>
                  <a:srgbClr val="A5161A"/>
                </a:extrusionClr>
                <a:contourClr>
                  <a:srgbClr val="FFFFFF"/>
                </a:contourClr>
              </a:sp3d>
            </a:bodyPr>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Lack of Specific Examples</a:t>
              </a:r>
              <a:r>
                <a:rPr lang="zh-CN" altLang="en-US"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t>
              </a: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abstract</a:t>
              </a:r>
              <a:r>
                <a:rPr lang="zh-CN" altLang="en-US"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t>
              </a:r>
              <a:endParaRPr lang="zh-CN" altLang="en-US"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Shallow Analysis:</a:t>
              </a:r>
              <a:r>
                <a:rPr lang="zh-CN" altLang="en-US"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t>
              </a: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no reasons behind why teenagers engage in bad online behavior);</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Vague Solutions: The suggested solutions are general, such as "learn to distinguish information" and "monitor Internet use" ,but they lack specific, actionable details on how to implement them effectively. For instance, how can schools teach online etiquette? What strategies can parents use to monitor Internet use without being invasive?</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p:txBody>
        </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51110160230_33_93"/>
          <p:cNvPicPr>
            <a:picLocks noChangeAspect="1"/>
          </p:cNvPicPr>
          <p:nvPr/>
        </p:nvPicPr>
        <p:blipFill>
          <a:blip r:embed="rId1">
            <a:lum bright="-6000" contrast="18000"/>
          </a:blip>
          <a:stretch>
            <a:fillRect/>
          </a:stretch>
        </p:blipFill>
        <p:spPr>
          <a:xfrm>
            <a:off x="-540385" y="-171450"/>
            <a:ext cx="10346055" cy="7117080"/>
          </a:xfrm>
          <a:prstGeom prst="rect">
            <a:avLst/>
          </a:prstGeom>
        </p:spPr>
      </p:pic>
      <p:sp>
        <p:nvSpPr>
          <p:cNvPr id="4" name="文本框 3"/>
          <p:cNvSpPr txBox="1"/>
          <p:nvPr/>
        </p:nvSpPr>
        <p:spPr>
          <a:xfrm>
            <a:off x="1157605" y="672465"/>
            <a:ext cx="7693660" cy="2430145"/>
          </a:xfrm>
          <a:prstGeom prst="rect">
            <a:avLst/>
          </a:prstGeom>
          <a:noFill/>
        </p:spPr>
        <p:txBody>
          <a:bodyPr wrap="square" rtlCol="0">
            <a:spAutoFit/>
          </a:bodyPr>
          <a:p>
            <a:r>
              <a:rPr lang="zh-CN" altLang="en-US" sz="6000">
                <a:solidFill>
                  <a:schemeClr val="bg1"/>
                </a:solidFill>
                <a:latin typeface="汉仪雪君体简" panose="02010600000101010101" charset="-122"/>
                <a:ea typeface="汉仪雪君体简" panose="02010600000101010101" charset="-122"/>
              </a:rPr>
              <a:t>宁波一模应用文分析</a:t>
            </a:r>
            <a:endParaRPr lang="zh-CN" altLang="en-US" sz="6000">
              <a:solidFill>
                <a:schemeClr val="bg1"/>
              </a:solidFill>
              <a:latin typeface="汉仪雪君体简" panose="02010600000101010101" charset="-122"/>
              <a:ea typeface="汉仪雪君体简" panose="02010600000101010101" charset="-122"/>
            </a:endParaRPr>
          </a:p>
          <a:p>
            <a:pPr algn="ctr"/>
            <a:r>
              <a:rPr lang="zh-CN" altLang="en-US" sz="3600">
                <a:solidFill>
                  <a:schemeClr val="bg1"/>
                </a:solidFill>
                <a:latin typeface="汉仪锐智简" panose="00020600040101010101" charset="-122"/>
                <a:ea typeface="汉仪锐智简" panose="00020600040101010101" charset="-122"/>
                <a:cs typeface="汉仪锐智简" panose="00020600040101010101" charset="-122"/>
              </a:rPr>
              <a:t>图表类：投稿</a:t>
            </a:r>
            <a:r>
              <a:rPr lang="en-US" altLang="zh-CN" sz="3600">
                <a:solidFill>
                  <a:schemeClr val="bg1"/>
                </a:solidFill>
                <a:latin typeface="汉仪锐智简" panose="00020600040101010101" charset="-122"/>
                <a:ea typeface="汉仪锐智简" panose="00020600040101010101" charset="-122"/>
                <a:cs typeface="汉仪锐智简" panose="00020600040101010101" charset="-122"/>
              </a:rPr>
              <a:t>+建议信组合</a:t>
            </a:r>
            <a:endParaRPr lang="zh-CN" altLang="en-US"/>
          </a:p>
          <a:p>
            <a:pPr algn="ctr"/>
            <a:endParaRPr lang="en-US" altLang="zh-CN" sz="2800" b="1">
              <a:latin typeface="Times New Roman" panose="02020603050405020304" charset="0"/>
              <a:cs typeface="Times New Roman" panose="02020603050405020304" charset="0"/>
            </a:endParaRPr>
          </a:p>
          <a:p>
            <a:pPr algn="ctr"/>
            <a:r>
              <a:rPr lang="en-US" altLang="zh-CN" sz="2800" b="1">
                <a:solidFill>
                  <a:schemeClr val="bg1"/>
                </a:solidFill>
                <a:latin typeface="Times New Roman" panose="02020603050405020304" charset="0"/>
                <a:cs typeface="Times New Roman" panose="02020603050405020304" charset="0"/>
              </a:rPr>
              <a:t>Ciel</a:t>
            </a:r>
            <a:endParaRPr lang="en-US" altLang="zh-CN" sz="2800" b="1">
              <a:solidFill>
                <a:schemeClr val="bg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 name="组合 125" descr="7b0a202020202274657874626f78223a20227b5c2269645c223a32303334353235362c5c2263617465676f72795f69645c223a5c225c227d220a7d0a"/>
          <p:cNvGrpSpPr/>
          <p:nvPr/>
        </p:nvGrpSpPr>
        <p:grpSpPr>
          <a:xfrm>
            <a:off x="59055" y="668020"/>
            <a:ext cx="9046845" cy="5799455"/>
            <a:chOff x="9731" y="5206"/>
            <a:chExt cx="7940" cy="3470"/>
          </a:xfrm>
        </p:grpSpPr>
        <p:grpSp>
          <p:nvGrpSpPr>
            <p:cNvPr id="113" name="组合 112"/>
            <p:cNvGrpSpPr/>
            <p:nvPr/>
          </p:nvGrpSpPr>
          <p:grpSpPr>
            <a:xfrm>
              <a:off x="9731" y="5206"/>
              <a:ext cx="7940" cy="3470"/>
              <a:chOff x="9731" y="5206"/>
              <a:chExt cx="7940" cy="3470"/>
            </a:xfrm>
          </p:grpSpPr>
          <p:sp>
            <p:nvSpPr>
              <p:cNvPr id="31" name="矩形 30"/>
              <p:cNvSpPr/>
              <p:nvPr/>
            </p:nvSpPr>
            <p:spPr>
              <a:xfrm>
                <a:off x="9931" y="5297"/>
                <a:ext cx="7503" cy="3218"/>
              </a:xfrm>
              <a:prstGeom prst="rect">
                <a:avLst/>
              </a:prstGeom>
              <a:noFill/>
              <a:ln w="25400">
                <a:solidFill>
                  <a:srgbClr val="F07E6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rot="0">
                <a:off x="9731" y="5206"/>
                <a:ext cx="657" cy="638"/>
                <a:chOff x="9781" y="5206"/>
                <a:chExt cx="657" cy="638"/>
              </a:xfrm>
            </p:grpSpPr>
            <p:sp>
              <p:nvSpPr>
                <p:cNvPr id="34" name="椭圆 33"/>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心形 53"/>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弧形 8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99" name="组合 98"/>
              <p:cNvGrpSpPr/>
              <p:nvPr/>
            </p:nvGrpSpPr>
            <p:grpSpPr>
              <a:xfrm rot="0" flipH="1">
                <a:off x="17015" y="5206"/>
                <a:ext cx="657" cy="638"/>
                <a:chOff x="9781" y="5206"/>
                <a:chExt cx="657" cy="638"/>
              </a:xfrm>
            </p:grpSpPr>
            <p:sp>
              <p:nvSpPr>
                <p:cNvPr id="100" name="椭圆 9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心形 10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弧形 10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5" name="组合 104"/>
              <p:cNvGrpSpPr/>
              <p:nvPr/>
            </p:nvGrpSpPr>
            <p:grpSpPr>
              <a:xfrm rot="0" flipV="1">
                <a:off x="9731" y="8038"/>
                <a:ext cx="657" cy="638"/>
                <a:chOff x="9781" y="5206"/>
                <a:chExt cx="657" cy="638"/>
              </a:xfrm>
            </p:grpSpPr>
            <p:sp>
              <p:nvSpPr>
                <p:cNvPr id="106" name="椭圆 105"/>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心形 106"/>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弧形 107"/>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9" name="组合 108"/>
              <p:cNvGrpSpPr/>
              <p:nvPr/>
            </p:nvGrpSpPr>
            <p:grpSpPr>
              <a:xfrm rot="0" flipH="1" flipV="1">
                <a:off x="17015" y="8038"/>
                <a:ext cx="657" cy="638"/>
                <a:chOff x="9781" y="5206"/>
                <a:chExt cx="657" cy="638"/>
              </a:xfrm>
            </p:grpSpPr>
            <p:sp>
              <p:nvSpPr>
                <p:cNvPr id="110" name="椭圆 10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心形 11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弧形 11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sp>
          <p:nvSpPr>
            <p:cNvPr id="121" name="这就是爱+汉仪游园体W+19984880"/>
            <p:cNvSpPr txBox="1"/>
            <p:nvPr/>
          </p:nvSpPr>
          <p:spPr>
            <a:xfrm>
              <a:off x="10473" y="6123"/>
              <a:ext cx="6961" cy="1736"/>
            </a:xfrm>
            <a:prstGeom prst="rect">
              <a:avLst/>
            </a:prstGeom>
            <a:noFill/>
            <a:effectLst/>
          </p:spPr>
          <p:txBody>
            <a:bodyPr wrap="square" rtlCol="0" anchor="ctr">
              <a:scene3d>
                <a:camera prst="orthographicFront"/>
                <a:lightRig rig="flat" dir="t">
                  <a:rot lat="0" lon="0" rev="0"/>
                </a:lightRig>
              </a:scene3d>
              <a:sp3d extrusionH="508000" prstMaterial="matte">
                <a:extrusionClr>
                  <a:srgbClr val="A5161A"/>
                </a:extrusionClr>
                <a:contourClr>
                  <a:srgbClr val="FFFFFF"/>
                </a:contourClr>
              </a:sp3d>
            </a:bodyPr>
            <a:p>
              <a:pPr indent="457200" algn="l">
                <a:lnSpc>
                  <a:spcPct val="150000"/>
                </a:lnSpc>
                <a:extLst>
                  <a:ext uri="{35155182-B16C-46BC-9424-99874614C6A1}">
                    <wpsdc:indentchars xmlns:wpsdc="http://www.wps.cn/officeDocument/2017/drawingmlCustomData" val="200" checksum="59296752"/>
                  </a:ext>
                </a:extLst>
              </a:pPr>
              <a:r>
                <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The Internet plays an essential role in teenagers' lives, offering valuable opportunities for learning and socializing. However, it also poses significant challenges, such as cyberbullying and the spread of misinformation. </a:t>
              </a:r>
              <a:endPar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457200" algn="l">
                <a:lnSpc>
                  <a:spcPct val="150000"/>
                </a:lnSpc>
                <a:extLst>
                  <a:ext uri="{35155182-B16C-46BC-9424-99874614C6A1}">
                    <wpsdc:indentchars xmlns:wpsdc="http://www.wps.cn/officeDocument/2017/drawingmlCustomData" val="200" checksum="59296752"/>
                  </a:ext>
                </a:extLst>
              </a:pPr>
              <a:r>
                <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Around 20% of teenagers report being victims of cyberbullying, which can cause lasting emotional harm. Misinformation also spreads quickly on social media, creating confusion and fear among the public. To address these problems, schools should focus on teaching digital literacy and online ethics. Social media platforms must enhance content moderation systems to quickly identify harmful content. Parents should also play an active role in guiding their children’s online behavior and encouraging critical thinking. </a:t>
              </a:r>
              <a:endPar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457200" algn="l">
                <a:lnSpc>
                  <a:spcPct val="150000"/>
                </a:lnSpc>
                <a:extLst>
                  <a:ext uri="{35155182-B16C-46BC-9424-99874614C6A1}">
                    <wpsdc:indentchars xmlns:wpsdc="http://www.wps.cn/officeDocument/2017/drawingmlCustomData" val="200" checksum="59296752"/>
                  </a:ext>
                </a:extLst>
              </a:pPr>
              <a:r>
                <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In conclusion, solving online behavior issues requires collaboration among schools, parents, and social media companies to create a safer, more responsible online environment.</a:t>
              </a:r>
              <a:endPar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457200" algn="l">
                <a:lnSpc>
                  <a:spcPct val="150000"/>
                </a:lnSpc>
                <a:extLst>
                  <a:ext uri="{35155182-B16C-46BC-9424-99874614C6A1}">
                    <wpsdc:indentchars xmlns:wpsdc="http://www.wps.cn/officeDocument/2017/drawingmlCustomData" val="200" checksum="59296752"/>
                  </a:ext>
                </a:extLst>
              </a:pPr>
              <a:endParaRPr lang="en-US" altLang="zh-CN" sz="18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p:txBody>
        </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 name="组合 125" descr="7b0a202020202274657874626f78223a20227b5c2269645c223a32303334353235362c5c2263617465676f72795f69645c223a5c225c227d220a7d0a"/>
          <p:cNvGrpSpPr/>
          <p:nvPr/>
        </p:nvGrpSpPr>
        <p:grpSpPr>
          <a:xfrm>
            <a:off x="-111125" y="200660"/>
            <a:ext cx="9217025" cy="6619240"/>
            <a:chOff x="9731" y="5206"/>
            <a:chExt cx="7940" cy="3470"/>
          </a:xfrm>
        </p:grpSpPr>
        <p:grpSp>
          <p:nvGrpSpPr>
            <p:cNvPr id="113" name="组合 112"/>
            <p:cNvGrpSpPr/>
            <p:nvPr/>
          </p:nvGrpSpPr>
          <p:grpSpPr>
            <a:xfrm>
              <a:off x="9731" y="5206"/>
              <a:ext cx="7940" cy="3470"/>
              <a:chOff x="9731" y="5206"/>
              <a:chExt cx="7940" cy="3470"/>
            </a:xfrm>
          </p:grpSpPr>
          <p:sp>
            <p:nvSpPr>
              <p:cNvPr id="31" name="矩形 30"/>
              <p:cNvSpPr/>
              <p:nvPr/>
            </p:nvSpPr>
            <p:spPr>
              <a:xfrm>
                <a:off x="9931" y="5297"/>
                <a:ext cx="7503" cy="3218"/>
              </a:xfrm>
              <a:prstGeom prst="rect">
                <a:avLst/>
              </a:prstGeom>
              <a:noFill/>
              <a:ln w="25400">
                <a:solidFill>
                  <a:srgbClr val="F07E6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rot="0">
                <a:off x="9731" y="5206"/>
                <a:ext cx="657" cy="638"/>
                <a:chOff x="9781" y="5206"/>
                <a:chExt cx="657" cy="638"/>
              </a:xfrm>
            </p:grpSpPr>
            <p:sp>
              <p:nvSpPr>
                <p:cNvPr id="34" name="椭圆 33"/>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心形 53"/>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弧形 8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99" name="组合 98"/>
              <p:cNvGrpSpPr/>
              <p:nvPr/>
            </p:nvGrpSpPr>
            <p:grpSpPr>
              <a:xfrm rot="0" flipH="1">
                <a:off x="17015" y="5206"/>
                <a:ext cx="657" cy="638"/>
                <a:chOff x="9781" y="5206"/>
                <a:chExt cx="657" cy="638"/>
              </a:xfrm>
            </p:grpSpPr>
            <p:sp>
              <p:nvSpPr>
                <p:cNvPr id="100" name="椭圆 9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心形 10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弧形 10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5" name="组合 104"/>
              <p:cNvGrpSpPr/>
              <p:nvPr/>
            </p:nvGrpSpPr>
            <p:grpSpPr>
              <a:xfrm rot="0" flipV="1">
                <a:off x="9731" y="8038"/>
                <a:ext cx="657" cy="638"/>
                <a:chOff x="9781" y="5206"/>
                <a:chExt cx="657" cy="638"/>
              </a:xfrm>
            </p:grpSpPr>
            <p:sp>
              <p:nvSpPr>
                <p:cNvPr id="106" name="椭圆 105"/>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心形 106"/>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弧形 107"/>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09" name="组合 108"/>
              <p:cNvGrpSpPr/>
              <p:nvPr/>
            </p:nvGrpSpPr>
            <p:grpSpPr>
              <a:xfrm rot="0" flipH="1" flipV="1">
                <a:off x="17015" y="8038"/>
                <a:ext cx="657" cy="638"/>
                <a:chOff x="9781" y="5206"/>
                <a:chExt cx="657" cy="638"/>
              </a:xfrm>
            </p:grpSpPr>
            <p:sp>
              <p:nvSpPr>
                <p:cNvPr id="110" name="椭圆 109"/>
                <p:cNvSpPr/>
                <p:nvPr/>
              </p:nvSpPr>
              <p:spPr>
                <a:xfrm>
                  <a:off x="9781" y="5206"/>
                  <a:ext cx="523" cy="538"/>
                </a:xfrm>
                <a:prstGeom prst="ellipse">
                  <a:avLst/>
                </a:prstGeom>
                <a:solidFill>
                  <a:srgbClr val="FFFCF4"/>
                </a:solidFill>
                <a:ln w="38100">
                  <a:solidFill>
                    <a:srgbClr val="EC5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心形 110"/>
                <p:cNvSpPr/>
                <p:nvPr/>
              </p:nvSpPr>
              <p:spPr>
                <a:xfrm rot="18900000">
                  <a:off x="9914" y="5345"/>
                  <a:ext cx="281" cy="289"/>
                </a:xfrm>
                <a:prstGeom prst="heart">
                  <a:avLst/>
                </a:prstGeom>
                <a:solidFill>
                  <a:srgbClr val="E8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弧形 111"/>
                <p:cNvSpPr/>
                <p:nvPr/>
              </p:nvSpPr>
              <p:spPr>
                <a:xfrm flipV="1">
                  <a:off x="9834" y="5228"/>
                  <a:ext cx="605" cy="616"/>
                </a:xfrm>
                <a:prstGeom prst="arc">
                  <a:avLst>
                    <a:gd name="adj1" fmla="val 16823891"/>
                    <a:gd name="adj2" fmla="val 740915"/>
                  </a:avLst>
                </a:prstGeom>
                <a:ln w="25400">
                  <a:solidFill>
                    <a:srgbClr val="E85230"/>
                  </a:solidFill>
                  <a:prstDash val="sysDas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sp>
          <p:nvSpPr>
            <p:cNvPr id="121" name="这就是爱+汉仪游园体W+19984880"/>
            <p:cNvSpPr txBox="1"/>
            <p:nvPr/>
          </p:nvSpPr>
          <p:spPr>
            <a:xfrm>
              <a:off x="10216" y="6123"/>
              <a:ext cx="7044" cy="1736"/>
            </a:xfrm>
            <a:prstGeom prst="rect">
              <a:avLst/>
            </a:prstGeom>
            <a:noFill/>
            <a:effectLst/>
          </p:spPr>
          <p:txBody>
            <a:bodyPr wrap="square" rtlCol="0" anchor="ctr">
              <a:scene3d>
                <a:camera prst="orthographicFront"/>
                <a:lightRig rig="flat" dir="t">
                  <a:rot lat="0" lon="0" rev="0"/>
                </a:lightRig>
              </a:scene3d>
              <a:sp3d extrusionH="508000" prstMaterial="matte">
                <a:extrusionClr>
                  <a:srgbClr val="A5161A"/>
                </a:extrusionClr>
                <a:contourClr>
                  <a:srgbClr val="FFFFFF"/>
                </a:contourClr>
              </a:sp3d>
            </a:bodyPr>
            <a:p>
              <a:pPr indent="609600" algn="l">
                <a:lnSpc>
                  <a:spcPct val="150000"/>
                </a:lnSpc>
                <a:extLst>
                  <a:ext uri="{35155182-B16C-46BC-9424-99874614C6A1}">
                    <wpsdc:indentchars xmlns:wpsdc="http://www.wps.cn/officeDocument/2017/drawingmlCustomData" val="200" checksum="4158780845"/>
                  </a:ext>
                </a:extLst>
              </a:pPr>
              <a:r>
                <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rPr>
                <a:t>According to a report from UNESCO’s “Digital Citizenship Education” program, one of the most concerning online behaviors of Chinese teenagers is cyberbullying. This refers to young people harassing, shaming, or threatening others via platforms such as WeChat Moments and Sina Weibo. For instance, a study indicated that just over 1/6 of Chinese students have encountered some type of online bullying. Another disturbing problem is the dissemination of false information or rumors: some Chinese teenagers, usually to gain attention or for amusement, share unsubstantiated news, which may trigger unnecessary panic or cause harm.</a:t>
              </a: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a:p>
              <a:pPr indent="609600" algn="l">
                <a:lnSpc>
                  <a:spcPct val="150000"/>
                </a:lnSpc>
                <a:extLst>
                  <a:ext uri="{35155182-B16C-46BC-9424-99874614C6A1}">
                    <wpsdc:indentchars xmlns:wpsdc="http://www.wps.cn/officeDocument/2017/drawingmlCustomData" val="200" checksum="4158780845"/>
                  </a:ext>
                </a:extLst>
              </a:pPr>
              <a:endParaRPr lang="en-US" altLang="zh-CN" sz="2400">
                <a:ln w="50800" cap="rnd" cmpd="sng">
                  <a:noFill/>
                  <a:prstDash val="solid"/>
                  <a:round/>
                </a:ln>
                <a:solidFill>
                  <a:srgbClr val="AD2913"/>
                </a:solidFill>
                <a:effectLst/>
                <a:latin typeface="Times New Roman" panose="02020603050405020304" charset="0"/>
                <a:ea typeface="汉仪大宋简" panose="02010600000101010101" charset="-122"/>
                <a:cs typeface="Times New Roman" panose="02020603050405020304" charset="0"/>
                <a:sym typeface="+mn-ea"/>
              </a:endParaRPr>
            </a:p>
          </p:txBody>
        </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7" name="组合 86"/>
          <p:cNvGrpSpPr/>
          <p:nvPr/>
        </p:nvGrpSpPr>
        <p:grpSpPr>
          <a:xfrm rot="0">
            <a:off x="-709930" y="-372110"/>
            <a:ext cx="9681845" cy="8421370"/>
            <a:chOff x="6893" y="3255"/>
            <a:chExt cx="5781" cy="4174"/>
          </a:xfrm>
        </p:grpSpPr>
        <p:pic>
          <p:nvPicPr>
            <p:cNvPr id="88" name="图片 87" descr="资源 7"/>
            <p:cNvPicPr>
              <a:picLocks noChangeAspect="1"/>
            </p:cNvPicPr>
            <p:nvPr/>
          </p:nvPicPr>
          <p:blipFill>
            <a:blip r:embed="rId1"/>
            <a:stretch>
              <a:fillRect/>
            </a:stretch>
          </p:blipFill>
          <p:spPr>
            <a:xfrm>
              <a:off x="7503" y="3405"/>
              <a:ext cx="4924" cy="3345"/>
            </a:xfrm>
            <a:prstGeom prst="rect">
              <a:avLst/>
            </a:prstGeom>
            <a:pattFill>
              <a:fgClr>
                <a:srgbClr val="FFFFFF"/>
              </a:fgClr>
              <a:bgClr>
                <a:srgbClr val="FFFFFF"/>
              </a:bgClr>
            </a:pattFill>
          </p:spPr>
        </p:pic>
        <p:pic>
          <p:nvPicPr>
            <p:cNvPr id="89" name="图片 88" descr="资源 5"/>
            <p:cNvPicPr>
              <a:picLocks noChangeAspect="1"/>
            </p:cNvPicPr>
            <p:nvPr/>
          </p:nvPicPr>
          <p:blipFill>
            <a:blip r:embed="rId2"/>
            <a:stretch>
              <a:fillRect/>
            </a:stretch>
          </p:blipFill>
          <p:spPr>
            <a:xfrm>
              <a:off x="6893" y="4234"/>
              <a:ext cx="5781" cy="2763"/>
            </a:xfrm>
            <a:prstGeom prst="rect">
              <a:avLst/>
            </a:prstGeom>
          </p:spPr>
        </p:pic>
        <p:pic>
          <p:nvPicPr>
            <p:cNvPr id="90" name="图片 89" descr="资源 6"/>
            <p:cNvPicPr>
              <a:picLocks noChangeAspect="1"/>
            </p:cNvPicPr>
            <p:nvPr/>
          </p:nvPicPr>
          <p:blipFill>
            <a:blip r:embed="rId3"/>
            <a:stretch>
              <a:fillRect/>
            </a:stretch>
          </p:blipFill>
          <p:spPr>
            <a:xfrm>
              <a:off x="7356" y="3255"/>
              <a:ext cx="4917" cy="4174"/>
            </a:xfrm>
            <a:prstGeom prst="rect">
              <a:avLst/>
            </a:prstGeom>
            <a:pattFill>
              <a:fgClr>
                <a:srgbClr val="FFFFFF"/>
              </a:fgClr>
              <a:bgClr>
                <a:srgbClr val="FFFFFF"/>
              </a:bgClr>
            </a:pattFill>
          </p:spPr>
        </p:pic>
      </p:grpSp>
      <p:sp>
        <p:nvSpPr>
          <p:cNvPr id="2" name="文本框 1"/>
          <p:cNvSpPr txBox="1"/>
          <p:nvPr/>
        </p:nvSpPr>
        <p:spPr>
          <a:xfrm>
            <a:off x="689610" y="405130"/>
            <a:ext cx="7868920" cy="460375"/>
          </a:xfrm>
          <a:prstGeom prst="rect">
            <a:avLst/>
          </a:prstGeom>
        </p:spPr>
        <p:txBody>
          <a:bodyPr wrap="square">
            <a:spAutoFit/>
          </a:bodyPr>
          <a:p>
            <a:pPr algn="ctr" defTabSz="266700"/>
            <a:r>
              <a:rPr lang="en-US" altLang="zh-CN" sz="2400" b="1">
                <a:latin typeface="Times New Roman" panose="02020603050405020304"/>
                <a:ea typeface="宋体" panose="02010600030101010101" pitchFamily="2" charset="-122"/>
              </a:rPr>
              <a:t>2026</a:t>
            </a:r>
            <a:r>
              <a:rPr lang="zh-CN" altLang="en-US" sz="2400" b="1">
                <a:latin typeface="宋体" panose="02010600030101010101" pitchFamily="2" charset="-122"/>
                <a:ea typeface="宋体" panose="02010600030101010101" pitchFamily="2" charset="-122"/>
              </a:rPr>
              <a:t>届福建省福州市高三上学期第一次质量检测</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395605" y="765175"/>
            <a:ext cx="7763510" cy="1938020"/>
          </a:xfrm>
          <a:prstGeom prst="rect">
            <a:avLst/>
          </a:prstGeom>
        </p:spPr>
        <p:txBody>
          <a:bodyPr wrap="square">
            <a:spAutoFit/>
          </a:bodyPr>
          <a:p>
            <a:pPr marL="0" indent="0" algn="just"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假定你是李华，你校英语报健康专栏对学生不吃早餐的现象进行调查，请根据以下调查统计图写一份书面报告，内容包括：</a:t>
            </a:r>
            <a:endParaRPr lang="zh-CN" altLang="en-US" sz="2000">
              <a:solidFill>
                <a:srgbClr val="000000"/>
              </a:solidFill>
              <a:latin typeface="宋体" panose="02010600030101010101" pitchFamily="2" charset="-122"/>
              <a:ea typeface="宋体" panose="02010600030101010101" pitchFamily="2" charset="-122"/>
            </a:endParaRPr>
          </a:p>
          <a:p>
            <a:pPr marL="0" indent="0" algn="just" defTabSz="266700" fontAlgn="ctr">
              <a:lnSpc>
                <a:spcPct val="150000"/>
              </a:lnSpc>
              <a:spcBef>
                <a:spcPct val="0"/>
              </a:spcBef>
              <a:spcAft>
                <a:spcPct val="0"/>
              </a:spcAft>
            </a:pPr>
            <a:r>
              <a:rPr lang="en-US" altLang="zh-CN" sz="2000">
                <a:solidFill>
                  <a:srgbClr val="000000"/>
                </a:solidFill>
                <a:latin typeface="Times New Roman" panose="02020603050405020304"/>
                <a:ea typeface="Times New Roman" panose="02020603050405020304"/>
              </a:rPr>
              <a:t>1</a:t>
            </a:r>
            <a:r>
              <a:rPr lang="zh-CN" altLang="en-US" sz="2000">
                <a:solidFill>
                  <a:srgbClr val="000000"/>
                </a:solidFill>
                <a:latin typeface="宋体" panose="02010600030101010101" pitchFamily="2" charset="-122"/>
                <a:ea typeface="宋体" panose="02010600030101010101" pitchFamily="2" charset="-122"/>
              </a:rPr>
              <a:t>．描述统计图（</a:t>
            </a:r>
            <a:r>
              <a:rPr lang="en-US" altLang="zh-CN" sz="2000">
                <a:solidFill>
                  <a:srgbClr val="000000"/>
                </a:solidFill>
                <a:latin typeface="Times New Roman" panose="02020603050405020304"/>
                <a:ea typeface="Times New Roman" panose="02020603050405020304"/>
              </a:rPr>
              <a:t>bar chart</a:t>
            </a:r>
            <a:r>
              <a:rPr lang="zh-CN" altLang="en-US" sz="2000">
                <a:solidFill>
                  <a:srgbClr val="000000"/>
                </a:solidFill>
                <a:latin typeface="宋体" panose="02010600030101010101" pitchFamily="2" charset="-122"/>
                <a:ea typeface="宋体" panose="02010600030101010101" pitchFamily="2" charset="-122"/>
              </a:rPr>
              <a:t>）；</a:t>
            </a:r>
            <a:endParaRPr lang="zh-CN" altLang="en-US" sz="2000">
              <a:solidFill>
                <a:srgbClr val="000000"/>
              </a:solidFill>
              <a:latin typeface="宋体" panose="02010600030101010101" pitchFamily="2" charset="-122"/>
              <a:ea typeface="宋体" panose="02010600030101010101" pitchFamily="2" charset="-122"/>
            </a:endParaRPr>
          </a:p>
          <a:p>
            <a:pPr marL="0" indent="0" algn="just" defTabSz="266700" fontAlgn="ctr">
              <a:lnSpc>
                <a:spcPct val="150000"/>
              </a:lnSpc>
              <a:spcBef>
                <a:spcPct val="0"/>
              </a:spcBef>
              <a:spcAft>
                <a:spcPct val="0"/>
              </a:spcAft>
            </a:pPr>
            <a:r>
              <a:rPr lang="en-US" altLang="zh-CN" sz="2000">
                <a:solidFill>
                  <a:srgbClr val="000000"/>
                </a:solidFill>
                <a:latin typeface="Times New Roman" panose="02020603050405020304"/>
                <a:ea typeface="Times New Roman" panose="02020603050405020304"/>
              </a:rPr>
              <a:t>2</a:t>
            </a:r>
            <a:r>
              <a:rPr lang="zh-CN" altLang="en-US" sz="2000">
                <a:solidFill>
                  <a:srgbClr val="000000"/>
                </a:solidFill>
                <a:latin typeface="宋体" panose="02010600030101010101" pitchFamily="2" charset="-122"/>
                <a:ea typeface="宋体" panose="02010600030101010101" pitchFamily="2" charset="-122"/>
              </a:rPr>
              <a:t>．给出建议。</a:t>
            </a:r>
            <a:endParaRPr lang="zh-CN" altLang="en-US" sz="2000">
              <a:solidFill>
                <a:srgbClr val="000000"/>
              </a:solidFill>
              <a:latin typeface="宋体" panose="02010600030101010101" pitchFamily="2" charset="-122"/>
              <a:ea typeface="宋体" panose="02010600030101010101" pitchFamily="2" charset="-122"/>
            </a:endParaRPr>
          </a:p>
        </p:txBody>
      </p:sp>
      <p:sp>
        <p:nvSpPr>
          <p:cNvPr id="4" name="文本框 3"/>
          <p:cNvSpPr txBox="1"/>
          <p:nvPr/>
        </p:nvSpPr>
        <p:spPr>
          <a:xfrm>
            <a:off x="2411730" y="2132648"/>
            <a:ext cx="5080000" cy="553085"/>
          </a:xfrm>
          <a:prstGeom prst="rect">
            <a:avLst/>
          </a:prstGeom>
        </p:spPr>
        <p:txBody>
          <a:bodyPr>
            <a:spAutoFit/>
          </a:bodyPr>
          <a:p>
            <a:pPr marL="0" indent="0" algn="ctr" defTabSz="266700" fontAlgn="ctr">
              <a:lnSpc>
                <a:spcPct val="150000"/>
              </a:lnSpc>
              <a:spcBef>
                <a:spcPct val="0"/>
              </a:spcBef>
              <a:spcAft>
                <a:spcPct val="0"/>
              </a:spcAft>
            </a:pPr>
            <a:r>
              <a:rPr lang="en-US" altLang="zh-CN" sz="2000">
                <a:solidFill>
                  <a:srgbClr val="000000"/>
                </a:solidFill>
                <a:latin typeface="Times New Roman" panose="02020603050405020304"/>
                <a:ea typeface="Times New Roman" panose="02020603050405020304"/>
              </a:rPr>
              <a:t>How Often Breakfast Is Skipped</a:t>
            </a:r>
            <a:endParaRPr lang="en-US" altLang="zh-CN" sz="2000">
              <a:solidFill>
                <a:srgbClr val="000000"/>
              </a:solidFill>
              <a:latin typeface="Times New Roman" panose="02020603050405020304"/>
              <a:ea typeface="Times New Roman" panose="02020603050405020304"/>
            </a:endParaRPr>
          </a:p>
        </p:txBody>
      </p:sp>
      <p:pic>
        <p:nvPicPr>
          <p:cNvPr id="100003" name="图片 100003" descr="学科网(www.zxxk.com)--教育资源门户，提供试卷、教案、课件、论文、素材以及各类教学资源下载，还有大量而丰富的教学相关资讯！ a6AYSZBVNN3NAx1ODbqMbQ=="/>
          <p:cNvPicPr>
            <a:picLocks noChangeAspect="1"/>
          </p:cNvPicPr>
          <p:nvPr/>
        </p:nvPicPr>
        <p:blipFill>
          <a:blip r:embed="rId4">
            <a:lum contrast="24000"/>
          </a:blip>
          <a:stretch>
            <a:fillRect/>
          </a:stretch>
        </p:blipFill>
        <p:spPr>
          <a:xfrm>
            <a:off x="2771775" y="2637155"/>
            <a:ext cx="4356735" cy="2192020"/>
          </a:xfrm>
          <a:prstGeom prst="rect">
            <a:avLst/>
          </a:prstGeom>
        </p:spPr>
      </p:pic>
      <p:sp>
        <p:nvSpPr>
          <p:cNvPr id="5" name="文本框 4"/>
          <p:cNvSpPr txBox="1"/>
          <p:nvPr/>
        </p:nvSpPr>
        <p:spPr>
          <a:xfrm>
            <a:off x="1619885" y="4869180"/>
            <a:ext cx="6463030" cy="1198880"/>
          </a:xfrm>
          <a:prstGeom prst="rect">
            <a:avLst/>
          </a:prstGeom>
          <a:noFill/>
        </p:spPr>
        <p:txBody>
          <a:bodyPr wrap="square" rtlCol="0" anchor="t">
            <a:spAutoFit/>
          </a:bodyPr>
          <a:p>
            <a:r>
              <a:rPr lang="zh-CN" altLang="en-US" sz="1800">
                <a:latin typeface="Times New Roman" panose="02020603050405020304" charset="0"/>
                <a:cs typeface="Times New Roman" panose="02020603050405020304" charset="0"/>
              </a:rPr>
              <a:t>注意：</a:t>
            </a:r>
            <a:r>
              <a:rPr lang="en-US" altLang="zh-CN" sz="1800">
                <a:latin typeface="Times New Roman" panose="02020603050405020304" charset="0"/>
                <a:cs typeface="Times New Roman" panose="02020603050405020304" charset="0"/>
              </a:rPr>
              <a:t>(1)</a:t>
            </a:r>
            <a:r>
              <a:rPr lang="zh-CN" altLang="en-US" sz="1800">
                <a:latin typeface="Times New Roman" panose="02020603050405020304" charset="0"/>
                <a:cs typeface="Times New Roman" panose="02020603050405020304" charset="0"/>
              </a:rPr>
              <a:t>写作词数应为</a:t>
            </a:r>
            <a:r>
              <a:rPr lang="en-US" altLang="zh-CN" sz="1800">
                <a:latin typeface="Times New Roman" panose="02020603050405020304" charset="0"/>
                <a:cs typeface="Times New Roman" panose="02020603050405020304" charset="0"/>
              </a:rPr>
              <a:t>80</a:t>
            </a:r>
            <a:r>
              <a:rPr lang="zh-CN" altLang="en-US" sz="1800">
                <a:latin typeface="Times New Roman" panose="02020603050405020304" charset="0"/>
                <a:cs typeface="Times New Roman" panose="02020603050405020304" charset="0"/>
              </a:rPr>
              <a:t>个左右；</a:t>
            </a:r>
            <a:endParaRPr lang="zh-CN" altLang="en-US" sz="1800">
              <a:latin typeface="Times New Roman" panose="02020603050405020304" charset="0"/>
              <a:cs typeface="Times New Roman" panose="02020603050405020304" charset="0"/>
            </a:endParaRPr>
          </a:p>
          <a:p>
            <a:r>
              <a:rPr lang="en-US" altLang="zh-CN" sz="1800">
                <a:latin typeface="Times New Roman" panose="02020603050405020304" charset="0"/>
                <a:cs typeface="Times New Roman" panose="02020603050405020304" charset="0"/>
              </a:rPr>
              <a:t>(2)</a:t>
            </a:r>
            <a:r>
              <a:rPr lang="zh-CN" altLang="en-US" sz="1800">
                <a:latin typeface="Times New Roman" panose="02020603050405020304" charset="0"/>
                <a:cs typeface="Times New Roman" panose="02020603050405020304" charset="0"/>
              </a:rPr>
              <a:t>请按如下格式在答题卡的相应位置作答。</a:t>
            </a:r>
            <a:endParaRPr lang="zh-CN" altLang="en-US" sz="1800">
              <a:latin typeface="Times New Roman" panose="02020603050405020304" charset="0"/>
              <a:cs typeface="Times New Roman" panose="02020603050405020304" charset="0"/>
            </a:endParaRPr>
          </a:p>
          <a:p>
            <a:r>
              <a:rPr lang="en-US" altLang="zh-CN" sz="1800">
                <a:latin typeface="Times New Roman" panose="02020603050405020304" charset="0"/>
                <a:cs typeface="Times New Roman" panose="02020603050405020304" charset="0"/>
              </a:rPr>
              <a:t>Recently, our English newspaper had a survey about how often breakfast is skipped.</a:t>
            </a:r>
            <a:endParaRPr lang="zh-CN" altLang="en-US" sz="18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5"/>
          <a:stretch>
            <a:fillRect/>
          </a:stretch>
        </p:blipFill>
        <p:spPr>
          <a:xfrm>
            <a:off x="8189595" y="407670"/>
            <a:ext cx="608013" cy="64293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沉李浮瓜" descr="7b0a202020202274657874626f78223a20227b5c2269645c223a32303334303230362c5c2263617465676f72795f69645c223a5c225c227d220a7d0a"/>
          <p:cNvGrpSpPr/>
          <p:nvPr/>
        </p:nvGrpSpPr>
        <p:grpSpPr>
          <a:xfrm>
            <a:off x="-83185" y="-1628140"/>
            <a:ext cx="9874250" cy="8844280"/>
            <a:chOff x="1958" y="-91"/>
            <a:chExt cx="16256" cy="11218"/>
          </a:xfrm>
        </p:grpSpPr>
        <p:pic>
          <p:nvPicPr>
            <p:cNvPr id="6" name="图片 5" descr="横2_画板 1"/>
            <p:cNvPicPr>
              <a:picLocks noChangeAspect="1"/>
            </p:cNvPicPr>
            <p:nvPr/>
          </p:nvPicPr>
          <p:blipFill>
            <a:blip r:embed="rId1"/>
            <a:srcRect/>
            <a:stretch>
              <a:fillRect/>
            </a:stretch>
          </p:blipFill>
          <p:spPr>
            <a:xfrm>
              <a:off x="1958" y="-91"/>
              <a:ext cx="16256" cy="11218"/>
            </a:xfrm>
            <a:prstGeom prst="rect">
              <a:avLst/>
            </a:prstGeom>
          </p:spPr>
        </p:pic>
        <p:sp>
          <p:nvSpPr>
            <p:cNvPr id="7" name="文本框 6"/>
            <p:cNvSpPr txBox="1"/>
            <p:nvPr/>
          </p:nvSpPr>
          <p:spPr>
            <a:xfrm>
              <a:off x="2391" y="5776"/>
              <a:ext cx="10717" cy="4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609600" algn="dist">
                <a:extLst>
                  <a:ext uri="{35155182-B16C-46BC-9424-99874614C6A1}">
                    <wpsdc:indentchars xmlns:wpsdc="http://www.wps.cn/officeDocument/2017/drawingmlCustomData" val="200" checksum="4158780845"/>
                  </a:ext>
                </a:extLst>
              </a:pPr>
              <a:r>
                <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rPr>
                <a:t>Recently, our school conducted a survey on the frequency of students skipping breakfast. According to the bar chart, 50% of students skip breakfast once a week, which is the highest proportion. Additionally, 8% skip breakfast several times a week, while 5% fall into the "Others" category. This data indicates that skipping breakfast is a widespread issue among students.</a:t>
              </a:r>
              <a:endPar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endParaRPr>
            </a:p>
            <a:p>
              <a:pPr algn="dist"/>
              <a:endPar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endParaRPr>
            </a:p>
          </p:txBody>
        </p:sp>
      </p:grpSp>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沉李浮瓜" descr="7b0a202020202274657874626f78223a20227b5c2269645c223a32303334303230362c5c2263617465676f72795f69645c223a5c225c227d220a7d0a"/>
          <p:cNvGrpSpPr/>
          <p:nvPr/>
        </p:nvGrpSpPr>
        <p:grpSpPr>
          <a:xfrm>
            <a:off x="-83185" y="-1628140"/>
            <a:ext cx="9874250" cy="8844280"/>
            <a:chOff x="1958" y="-91"/>
            <a:chExt cx="16256" cy="11218"/>
          </a:xfrm>
        </p:grpSpPr>
        <p:pic>
          <p:nvPicPr>
            <p:cNvPr id="6" name="图片 5" descr="横2_画板 1"/>
            <p:cNvPicPr>
              <a:picLocks noChangeAspect="1"/>
            </p:cNvPicPr>
            <p:nvPr/>
          </p:nvPicPr>
          <p:blipFill>
            <a:blip r:embed="rId1"/>
            <a:srcRect/>
            <a:stretch>
              <a:fillRect/>
            </a:stretch>
          </p:blipFill>
          <p:spPr>
            <a:xfrm>
              <a:off x="1958" y="-91"/>
              <a:ext cx="16256" cy="11218"/>
            </a:xfrm>
            <a:prstGeom prst="rect">
              <a:avLst/>
            </a:prstGeom>
          </p:spPr>
        </p:pic>
        <p:sp>
          <p:nvSpPr>
            <p:cNvPr id="7" name="文本框 6"/>
            <p:cNvSpPr txBox="1"/>
            <p:nvPr/>
          </p:nvSpPr>
          <p:spPr>
            <a:xfrm>
              <a:off x="2273" y="5867"/>
              <a:ext cx="11037" cy="388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609600" algn="dist">
                <a:extLst>
                  <a:ext uri="{35155182-B16C-46BC-9424-99874614C6A1}">
                    <wpsdc:indentchars xmlns:wpsdc="http://www.wps.cn/officeDocument/2017/drawingmlCustomData" val="200" checksum="4158780845"/>
                  </a:ext>
                </a:extLst>
              </a:pPr>
              <a:r>
                <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rPr>
                <a:t>To address this problem, students should consider setting earlier alarms and developing a habit of going to bed earlier to ensure they have time for breakfast. Schools can also offer more appealing and nutritious breakfast options to encourage students to eat in the morning. A good breakfast is crucial, providing the necessary energy to support both academic performance and overall health.</a:t>
              </a:r>
              <a:endPar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endParaRPr>
            </a:p>
            <a:p>
              <a:pPr algn="dist"/>
              <a:endParaRPr lang="en-US" altLang="zh-CN" sz="2400">
                <a:solidFill>
                  <a:srgbClr val="FF6161"/>
                </a:solidFill>
                <a:effectLst/>
                <a:latin typeface="Times New Roman" panose="02020603050405020304" charset="0"/>
                <a:ea typeface="方正姚体" panose="02010601030101010101" charset="-122"/>
                <a:cs typeface="Times New Roman" panose="02020603050405020304" charset="0"/>
              </a:endParaRPr>
            </a:p>
          </p:txBody>
        </p:sp>
      </p:grpSp>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descr="7b0a202020202274657874626f78223a20227b5c2269645c223a32303334313739382c5c2263617465676f72795f69645c223a5c225c227d220a7d0a"/>
          <p:cNvGrpSpPr/>
          <p:nvPr/>
        </p:nvGrpSpPr>
        <p:grpSpPr>
          <a:xfrm>
            <a:off x="-351534" y="33655"/>
            <a:ext cx="10082753" cy="6958777"/>
            <a:chOff x="4661" y="2970"/>
            <a:chExt cx="9844" cy="5015"/>
          </a:xfrm>
        </p:grpSpPr>
        <p:pic>
          <p:nvPicPr>
            <p:cNvPr id="4" name="图片 3" descr="卡通螃蟹扇形文本框"/>
            <p:cNvPicPr>
              <a:picLocks noChangeAspect="1"/>
            </p:cNvPicPr>
            <p:nvPr/>
          </p:nvPicPr>
          <p:blipFill>
            <a:blip r:embed="rId1"/>
            <a:stretch>
              <a:fillRect/>
            </a:stretch>
          </p:blipFill>
          <p:spPr>
            <a:xfrm>
              <a:off x="4661" y="2970"/>
              <a:ext cx="9844" cy="5015"/>
            </a:xfrm>
            <a:prstGeom prst="rect">
              <a:avLst/>
            </a:prstGeom>
          </p:spPr>
        </p:pic>
        <p:sp>
          <p:nvSpPr>
            <p:cNvPr id="5" name="文本框 4"/>
            <p:cNvSpPr txBox="1"/>
            <p:nvPr/>
          </p:nvSpPr>
          <p:spPr>
            <a:xfrm>
              <a:off x="6561" y="4223"/>
              <a:ext cx="5814" cy="1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评论</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 (Commentary)</a:t>
              </a:r>
              <a:endParaRPr lang="en-US" altLang="zh-CN" sz="2400">
                <a:solidFill>
                  <a:srgbClr val="55A7F9"/>
                </a:solidFill>
                <a:latin typeface="Times New Roman" panose="02020603050405020304" charset="0"/>
                <a:ea typeface="汉仪糯米团简" panose="00020600040101010101" charset="-122"/>
                <a:cs typeface="Times New Roman" panose="02020603050405020304" charset="0"/>
              </a:endParaRPr>
            </a:p>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题目：</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 </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关于学生压力水平的评论</a:t>
              </a:r>
              <a:endParaRPr lang="zh-CN" altLang="en-US" sz="2400">
                <a:solidFill>
                  <a:srgbClr val="55A7F9"/>
                </a:solidFill>
                <a:latin typeface="Times New Roman" panose="02020603050405020304" charset="0"/>
                <a:ea typeface="汉仪糯米团简" panose="00020600040101010101" charset="-122"/>
                <a:cs typeface="Times New Roman" panose="02020603050405020304" charset="0"/>
              </a:endParaRPr>
            </a:p>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广泛关注</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压力来源</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减压措施</a:t>
              </a:r>
              <a:endParaRPr lang="zh-CN" altLang="en-US" sz="2400">
                <a:solidFill>
                  <a:srgbClr val="55A7F9"/>
                </a:solidFill>
                <a:latin typeface="Times New Roman" panose="02020603050405020304" charset="0"/>
                <a:ea typeface="汉仪糯米团简" panose="00020600040101010101" charset="-122"/>
                <a:cs typeface="Times New Roman" panose="02020603050405020304" charset="0"/>
              </a:endParaRPr>
            </a:p>
          </p:txBody>
        </p:sp>
      </p:grpSp>
      <p:sp>
        <p:nvSpPr>
          <p:cNvPr id="3" name="文本框 2"/>
          <p:cNvSpPr txBox="1"/>
          <p:nvPr/>
        </p:nvSpPr>
        <p:spPr>
          <a:xfrm>
            <a:off x="2150110" y="3789045"/>
            <a:ext cx="5080000" cy="1938020"/>
          </a:xfrm>
          <a:prstGeom prst="rect">
            <a:avLst/>
          </a:prstGeom>
        </p:spPr>
        <p:txBody>
          <a:bodyPr>
            <a:spAutoFit/>
          </a:bodyPr>
          <a:p>
            <a:pPr marL="0" indent="0"/>
            <a:r>
              <a:rPr lang="zh-CN" altLang="en-US" sz="2000" b="0" i="0">
                <a:solidFill>
                  <a:srgbClr val="24292F"/>
                </a:solidFill>
                <a:latin typeface="Times New Roman" panose="02020603050405020304" charset="0"/>
                <a:ea typeface="-apple-system"/>
                <a:cs typeface="Times New Roman" panose="02020603050405020304" charset="0"/>
              </a:rPr>
              <a:t>从图表中可以看到，</a:t>
            </a:r>
            <a:r>
              <a:rPr lang="en-US" altLang="zh-CN" sz="2000" b="0" i="0">
                <a:solidFill>
                  <a:srgbClr val="24292F"/>
                </a:solidFill>
                <a:latin typeface="Times New Roman" panose="02020603050405020304" charset="0"/>
                <a:ea typeface="-apple-system"/>
                <a:cs typeface="Times New Roman" panose="02020603050405020304" charset="0"/>
              </a:rPr>
              <a:t>45%</a:t>
            </a:r>
            <a:r>
              <a:rPr lang="zh-CN" altLang="en-US" sz="2000" b="0" i="0">
                <a:solidFill>
                  <a:srgbClr val="24292F"/>
                </a:solidFill>
                <a:latin typeface="Times New Roman" panose="02020603050405020304" charset="0"/>
                <a:ea typeface="-apple-system"/>
                <a:cs typeface="Times New Roman" panose="02020603050405020304" charset="0"/>
              </a:rPr>
              <a:t>的学生表示因学业压力而感到非常有压力，紧随其后的是</a:t>
            </a:r>
            <a:r>
              <a:rPr lang="en-US" altLang="zh-CN" sz="2000" b="0" i="0">
                <a:solidFill>
                  <a:srgbClr val="24292F"/>
                </a:solidFill>
                <a:latin typeface="Times New Roman" panose="02020603050405020304" charset="0"/>
                <a:ea typeface="-apple-system"/>
                <a:cs typeface="Times New Roman" panose="02020603050405020304" charset="0"/>
              </a:rPr>
              <a:t>30%</a:t>
            </a:r>
            <a:r>
              <a:rPr lang="zh-CN" altLang="en-US" sz="2000" b="0" i="0">
                <a:solidFill>
                  <a:srgbClr val="24292F"/>
                </a:solidFill>
                <a:latin typeface="Times New Roman" panose="02020603050405020304" charset="0"/>
                <a:ea typeface="-apple-system"/>
                <a:cs typeface="Times New Roman" panose="02020603050405020304" charset="0"/>
              </a:rPr>
              <a:t>的学生表示由于社交压力而感到困扰，只有</a:t>
            </a:r>
            <a:r>
              <a:rPr lang="en-US" altLang="zh-CN" sz="2000" b="0" i="0">
                <a:solidFill>
                  <a:srgbClr val="24292F"/>
                </a:solidFill>
                <a:latin typeface="Times New Roman" panose="02020603050405020304" charset="0"/>
                <a:ea typeface="-apple-system"/>
                <a:cs typeface="Times New Roman" panose="02020603050405020304" charset="0"/>
              </a:rPr>
              <a:t>15%</a:t>
            </a:r>
            <a:r>
              <a:rPr lang="zh-CN" altLang="en-US" sz="2000" b="0" i="0">
                <a:solidFill>
                  <a:srgbClr val="24292F"/>
                </a:solidFill>
                <a:latin typeface="Times New Roman" panose="02020603050405020304" charset="0"/>
                <a:ea typeface="-apple-system"/>
                <a:cs typeface="Times New Roman" panose="02020603050405020304" charset="0"/>
              </a:rPr>
              <a:t>的学生表示几乎没有压力。这些结果表明，压力已成为许多学生面临的主要问题，尤其是学业压力。</a:t>
            </a:r>
            <a:endParaRPr lang="zh-CN" altLang="en-US" sz="2000" b="0" i="0">
              <a:solidFill>
                <a:srgbClr val="24292F"/>
              </a:solidFill>
              <a:latin typeface="Times New Roman" panose="02020603050405020304" charset="0"/>
              <a:ea typeface="-apple-system"/>
              <a:cs typeface="Times New Roman" panose="02020603050405020304" charset="0"/>
            </a:endParaRPr>
          </a:p>
        </p:txBody>
      </p:sp>
      <p:sp>
        <p:nvSpPr>
          <p:cNvPr id="7" name="矩形 6" descr="7b0a2020202022776f7264617274223a2022220a7d0a"/>
          <p:cNvSpPr/>
          <p:nvPr/>
        </p:nvSpPr>
        <p:spPr>
          <a:xfrm>
            <a:off x="-252730" y="116523"/>
            <a:ext cx="9824720" cy="3037205"/>
          </a:xfrm>
          <a:prstGeom prst="rect">
            <a:avLst/>
          </a:prstGeom>
          <a:noFill/>
        </p:spPr>
        <p:txBody>
          <a:bodyPr wrap="none" lIns="90170" tIns="46990" rIns="90170" bIns="46990" rtlCol="0" anchor="t">
            <a:normAutofit/>
          </a:bodyPr>
          <a:p>
            <a:pPr algn="ctr"/>
            <a:r>
              <a:rPr lang="en-US" altLang="zh-CN" sz="3600" b="1">
                <a:ln w="44450">
                  <a:solidFill>
                    <a:schemeClr val="bg1"/>
                  </a:solidFill>
                </a:ln>
                <a:solidFill>
                  <a:srgbClr val="FF0000"/>
                </a:solidFill>
                <a:effectLst>
                  <a:glow rad="50800">
                    <a:srgbClr val="F8ADA7"/>
                  </a:glow>
                  <a:outerShdw sx="103000" sy="103000" algn="ctr" rotWithShape="0">
                    <a:srgbClr val="B8546E"/>
                  </a:outerShdw>
                </a:effectLst>
                <a:latin typeface="汉仪雅酷黑简" panose="00020600040101010101" charset="-122"/>
                <a:ea typeface="汉仪雅酷黑简" panose="00020600040101010101" charset="-122"/>
                <a:cs typeface="汉仪雅酷黑简" panose="00020600040101010101" charset="-122"/>
              </a:rPr>
              <a:t>Possible </a:t>
            </a:r>
            <a:r>
              <a:rPr lang="zh-CN" altLang="en-US" sz="3600" b="1">
                <a:ln w="44450">
                  <a:solidFill>
                    <a:schemeClr val="bg1"/>
                  </a:solidFill>
                </a:ln>
                <a:solidFill>
                  <a:srgbClr val="FF0000"/>
                </a:solidFill>
                <a:effectLst>
                  <a:glow rad="50800">
                    <a:srgbClr val="F8ADA7"/>
                  </a:glow>
                  <a:outerShdw sx="103000" sy="103000" algn="ctr" rotWithShape="0">
                    <a:srgbClr val="B8546E"/>
                  </a:outerShdw>
                </a:effectLst>
                <a:latin typeface="汉仪雅酷黑简" panose="00020600040101010101" charset="-122"/>
                <a:ea typeface="汉仪雅酷黑简" panose="00020600040101010101" charset="-122"/>
                <a:cs typeface="汉仪雅酷黑简" panose="00020600040101010101" charset="-122"/>
              </a:rPr>
              <a:t>考题</a:t>
            </a:r>
            <a:endParaRPr lang="zh-CN" altLang="en-US" sz="3600" b="1">
              <a:ln w="44450">
                <a:solidFill>
                  <a:schemeClr val="bg1"/>
                </a:solidFill>
              </a:ln>
              <a:solidFill>
                <a:srgbClr val="FF0000"/>
              </a:solidFill>
              <a:effectLst>
                <a:glow rad="50800">
                  <a:srgbClr val="F8ADA7"/>
                </a:glow>
                <a:outerShdw sx="103000" sy="103000" algn="ctr" rotWithShape="0">
                  <a:srgbClr val="B8546E"/>
                </a:outerShdw>
              </a:effectLst>
              <a:latin typeface="汉仪雅酷黑简" panose="00020600040101010101" charset="-122"/>
              <a:ea typeface="汉仪雅酷黑简" panose="00020600040101010101" charset="-122"/>
              <a:cs typeface="汉仪雅酷黑简" panose="00020600040101010101" charset="-122"/>
            </a:endParaRPr>
          </a:p>
        </p:txBody>
      </p:sp>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descr="7b0a202020202274657874626f78223a20227b5c2269645c223a32303334313739382c5c2263617465676f72795f69645c223a5c225c227d220a7d0a"/>
          <p:cNvGrpSpPr/>
          <p:nvPr/>
        </p:nvGrpSpPr>
        <p:grpSpPr>
          <a:xfrm>
            <a:off x="-351534" y="33655"/>
            <a:ext cx="10082753" cy="6958777"/>
            <a:chOff x="4661" y="2970"/>
            <a:chExt cx="9844" cy="5015"/>
          </a:xfrm>
        </p:grpSpPr>
        <p:pic>
          <p:nvPicPr>
            <p:cNvPr id="4" name="图片 3" descr="卡通螃蟹扇形文本框"/>
            <p:cNvPicPr>
              <a:picLocks noChangeAspect="1"/>
            </p:cNvPicPr>
            <p:nvPr/>
          </p:nvPicPr>
          <p:blipFill>
            <a:blip r:embed="rId1"/>
            <a:stretch>
              <a:fillRect/>
            </a:stretch>
          </p:blipFill>
          <p:spPr>
            <a:xfrm>
              <a:off x="4661" y="2970"/>
              <a:ext cx="9844" cy="5015"/>
            </a:xfrm>
            <a:prstGeom prst="rect">
              <a:avLst/>
            </a:prstGeom>
          </p:spPr>
        </p:pic>
        <p:sp>
          <p:nvSpPr>
            <p:cNvPr id="5" name="文本框 4"/>
            <p:cNvSpPr txBox="1"/>
            <p:nvPr/>
          </p:nvSpPr>
          <p:spPr>
            <a:xfrm>
              <a:off x="6656" y="4101"/>
              <a:ext cx="5814" cy="1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演讲稿</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 (Speech)</a:t>
              </a:r>
              <a:endParaRPr lang="en-US" altLang="zh-CN" sz="2400">
                <a:solidFill>
                  <a:srgbClr val="55A7F9"/>
                </a:solidFill>
                <a:latin typeface="Times New Roman" panose="02020603050405020304" charset="0"/>
                <a:ea typeface="汉仪糯米团简" panose="00020600040101010101" charset="-122"/>
                <a:cs typeface="Times New Roman" panose="02020603050405020304" charset="0"/>
              </a:endParaRPr>
            </a:p>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题目：</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 </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早餐对学业成功的重要性</a:t>
              </a:r>
              <a:endParaRPr lang="zh-CN" altLang="en-US" sz="2400">
                <a:solidFill>
                  <a:srgbClr val="55A7F9"/>
                </a:solidFill>
                <a:latin typeface="Times New Roman" panose="02020603050405020304" charset="0"/>
                <a:ea typeface="汉仪糯米团简" panose="00020600040101010101" charset="-122"/>
                <a:cs typeface="Times New Roman" panose="02020603050405020304" charset="0"/>
              </a:endParaRPr>
            </a:p>
            <a:p>
              <a:pPr algn="ctr">
                <a:lnSpc>
                  <a:spcPct val="150000"/>
                </a:lnSpc>
              </a:pP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令人担忧</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重要性</a:t>
              </a:r>
              <a:r>
                <a:rPr lang="en-US" altLang="zh-CN" sz="2400">
                  <a:solidFill>
                    <a:srgbClr val="55A7F9"/>
                  </a:solidFill>
                  <a:latin typeface="Times New Roman" panose="02020603050405020304" charset="0"/>
                  <a:ea typeface="汉仪糯米团简" panose="00020600040101010101" charset="-122"/>
                  <a:cs typeface="Times New Roman" panose="02020603050405020304" charset="0"/>
                </a:rPr>
                <a:t>+</a:t>
              </a:r>
              <a:r>
                <a:rPr lang="zh-CN" altLang="en-US" sz="2400">
                  <a:solidFill>
                    <a:srgbClr val="55A7F9"/>
                  </a:solidFill>
                  <a:latin typeface="Times New Roman" panose="02020603050405020304" charset="0"/>
                  <a:ea typeface="汉仪糯米团简" panose="00020600040101010101" charset="-122"/>
                  <a:cs typeface="Times New Roman" panose="02020603050405020304" charset="0"/>
                </a:rPr>
                <a:t>花时间吃早餐</a:t>
              </a:r>
              <a:endParaRPr lang="zh-CN" altLang="en-US" sz="2400">
                <a:solidFill>
                  <a:srgbClr val="55A7F9"/>
                </a:solidFill>
                <a:latin typeface="Times New Roman" panose="02020603050405020304" charset="0"/>
                <a:ea typeface="汉仪糯米团简" panose="00020600040101010101" charset="-122"/>
                <a:cs typeface="Times New Roman" panose="02020603050405020304" charset="0"/>
              </a:endParaRPr>
            </a:p>
          </p:txBody>
        </p:sp>
      </p:grpSp>
      <p:sp>
        <p:nvSpPr>
          <p:cNvPr id="3" name="文本框 2"/>
          <p:cNvSpPr txBox="1"/>
          <p:nvPr/>
        </p:nvSpPr>
        <p:spPr>
          <a:xfrm>
            <a:off x="2195830" y="3357245"/>
            <a:ext cx="5080000" cy="2553335"/>
          </a:xfrm>
          <a:prstGeom prst="rect">
            <a:avLst/>
          </a:prstGeom>
        </p:spPr>
        <p:txBody>
          <a:bodyPr>
            <a:spAutoFit/>
          </a:bodyPr>
          <a:p>
            <a:pPr marL="0" indent="0"/>
            <a:r>
              <a:rPr lang="zh-CN" altLang="en-US" sz="2000" b="0" i="0">
                <a:solidFill>
                  <a:srgbClr val="24292F"/>
                </a:solidFill>
                <a:latin typeface="Times New Roman" panose="02020603050405020304" charset="0"/>
                <a:ea typeface="-apple-system"/>
                <a:cs typeface="Times New Roman" panose="02020603050405020304" charset="0"/>
              </a:rPr>
              <a:t>根据学校最近进行的一项调查，</a:t>
            </a:r>
            <a:r>
              <a:rPr lang="en-US" altLang="zh-CN" sz="2000" b="0" i="0">
                <a:solidFill>
                  <a:srgbClr val="24292F"/>
                </a:solidFill>
                <a:latin typeface="Times New Roman" panose="02020603050405020304" charset="0"/>
                <a:ea typeface="-apple-system"/>
                <a:cs typeface="Times New Roman" panose="02020603050405020304" charset="0"/>
              </a:rPr>
              <a:t>50%</a:t>
            </a:r>
            <a:r>
              <a:rPr lang="zh-CN" altLang="en-US" sz="2000" b="0" i="0">
                <a:solidFill>
                  <a:srgbClr val="24292F"/>
                </a:solidFill>
                <a:latin typeface="Times New Roman" panose="02020603050405020304" charset="0"/>
                <a:ea typeface="-apple-system"/>
                <a:cs typeface="Times New Roman" panose="02020603050405020304" charset="0"/>
              </a:rPr>
              <a:t>的同学每周至少有一次会跳过早餐。图表显示，跳过早餐会导致能量水平低下，且在课堂上难以集中注意力。</a:t>
            </a:r>
            <a:endParaRPr lang="zh-CN" altLang="en-US" sz="2000" b="0" i="0">
              <a:solidFill>
                <a:srgbClr val="24292F"/>
              </a:solidFill>
              <a:latin typeface="Times New Roman" panose="02020603050405020304" charset="0"/>
              <a:ea typeface="-apple-system"/>
              <a:cs typeface="Times New Roman" panose="02020603050405020304" charset="0"/>
            </a:endParaRPr>
          </a:p>
          <a:p>
            <a:pPr marL="0" indent="0"/>
            <a:r>
              <a:rPr lang="zh-CN" altLang="en-US" sz="2000" b="0" i="0">
                <a:solidFill>
                  <a:srgbClr val="24292F"/>
                </a:solidFill>
                <a:latin typeface="Times New Roman" panose="02020603050405020304" charset="0"/>
                <a:ea typeface="-apple-system"/>
                <a:cs typeface="Times New Roman" panose="02020603050405020304" charset="0"/>
              </a:rPr>
              <a:t>调查结果显示，定期吃早餐的学生在学业表现上更好，全天的精力也更充沛。事实上，跳过早餐的学生在课堂上更容易感到疲倦，集中注意力的能力降低，比例高达</a:t>
            </a:r>
            <a:r>
              <a:rPr lang="en-US" altLang="zh-CN" sz="2000" b="0" i="0">
                <a:solidFill>
                  <a:srgbClr val="24292F"/>
                </a:solidFill>
                <a:latin typeface="Times New Roman" panose="02020603050405020304" charset="0"/>
                <a:ea typeface="-apple-system"/>
                <a:cs typeface="Times New Roman" panose="02020603050405020304" charset="0"/>
              </a:rPr>
              <a:t>30%</a:t>
            </a:r>
            <a:r>
              <a:rPr lang="zh-CN" altLang="en-US" sz="2000" b="0" i="0">
                <a:solidFill>
                  <a:srgbClr val="24292F"/>
                </a:solidFill>
                <a:latin typeface="Times New Roman" panose="02020603050405020304" charset="0"/>
                <a:ea typeface="-apple-system"/>
                <a:cs typeface="Times New Roman" panose="02020603050405020304" charset="0"/>
              </a:rPr>
              <a:t>。</a:t>
            </a:r>
            <a:endParaRPr lang="zh-CN" altLang="en-US" sz="2000" b="0" i="0">
              <a:solidFill>
                <a:srgbClr val="24292F"/>
              </a:solidFill>
              <a:latin typeface="Times New Roman" panose="02020603050405020304" charset="0"/>
              <a:ea typeface="-apple-system"/>
              <a:cs typeface="Times New Roman" panose="02020603050405020304" charset="0"/>
            </a:endParaRPr>
          </a:p>
        </p:txBody>
      </p:sp>
      <p:pic>
        <p:nvPicPr>
          <p:cNvPr id="5124" name="图片 6" descr="logo横版 png"/>
          <p:cNvPicPr>
            <a:picLocks noChangeAspect="1"/>
          </p:cNvPicPr>
          <p:nvPr/>
        </p:nvPicPr>
        <p:blipFill>
          <a:blip r:embed="rId2"/>
          <a:stretch>
            <a:fillRect/>
          </a:stretch>
        </p:blipFill>
        <p:spPr>
          <a:xfrm>
            <a:off x="8189595" y="407670"/>
            <a:ext cx="608013" cy="6429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descr="7b0a202020202274657874626f78223a2022220a7d0a"/>
          <p:cNvGrpSpPr/>
          <p:nvPr/>
        </p:nvGrpSpPr>
        <p:grpSpPr>
          <a:xfrm>
            <a:off x="204055" y="260207"/>
            <a:ext cx="8732935" cy="5861828"/>
            <a:chOff x="5431" y="2938"/>
            <a:chExt cx="8220" cy="4500"/>
          </a:xfrm>
        </p:grpSpPr>
        <p:sp>
          <p:nvSpPr>
            <p:cNvPr id="31" name="圆角矩形 30"/>
            <p:cNvSpPr/>
            <p:nvPr/>
          </p:nvSpPr>
          <p:spPr>
            <a:xfrm rot="21420000">
              <a:off x="6011" y="3790"/>
              <a:ext cx="7640" cy="3648"/>
            </a:xfrm>
            <a:prstGeom prst="roundRect">
              <a:avLst>
                <a:gd name="adj" fmla="val 4564"/>
              </a:avLst>
            </a:prstGeom>
            <a:solidFill>
              <a:srgbClr val="849E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33" name="圆角矩形 32"/>
            <p:cNvSpPr/>
            <p:nvPr/>
          </p:nvSpPr>
          <p:spPr>
            <a:xfrm>
              <a:off x="5911" y="3447"/>
              <a:ext cx="7640" cy="3648"/>
            </a:xfrm>
            <a:prstGeom prst="roundRect">
              <a:avLst>
                <a:gd name="adj" fmla="val 4564"/>
              </a:avLst>
            </a:prstGeom>
            <a:solidFill>
              <a:srgbClr val="FFFFFF"/>
            </a:solidFill>
            <a:ln>
              <a:solidFill>
                <a:srgbClr val="718DFE"/>
              </a:solid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4" name="椭圆 3"/>
            <p:cNvSpPr/>
            <p:nvPr/>
          </p:nvSpPr>
          <p:spPr>
            <a:xfrm>
              <a:off x="5880" y="3712"/>
              <a:ext cx="529" cy="412"/>
            </a:xfrm>
            <a:prstGeom prst="ellipse">
              <a:avLst/>
            </a:prstGeom>
            <a:solidFill>
              <a:srgbClr val="E1E1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17" name="弧形 16"/>
            <p:cNvSpPr/>
            <p:nvPr/>
          </p:nvSpPr>
          <p:spPr>
            <a:xfrm rot="6960000" flipH="1">
              <a:off x="5421" y="3143"/>
              <a:ext cx="981" cy="962"/>
            </a:xfrm>
            <a:prstGeom prst="arc">
              <a:avLst>
                <a:gd name="adj1" fmla="val 16200000"/>
                <a:gd name="adj2" fmla="val 12187878"/>
              </a:avLst>
            </a:prstGeom>
            <a:ln w="28575">
              <a:solidFill>
                <a:srgbClr val="849EFF"/>
              </a:solidFill>
            </a:ln>
            <a:effectLst/>
            <a:scene3d>
              <a:camera prst="orthographicFront">
                <a:rot lat="0" lon="2400000" rev="0"/>
              </a:camera>
              <a:lightRig rig="threePt" dir="t"/>
            </a:scene3d>
          </p:spPr>
          <p:style>
            <a:lnRef idx="2">
              <a:schemeClr val="accent1"/>
            </a:lnRef>
            <a:fillRef idx="0">
              <a:srgbClr val="FFFFFF"/>
            </a:fillRef>
            <a:effectRef idx="0">
              <a:srgbClr val="FFFFFF"/>
            </a:effectRef>
            <a:fontRef idx="minor">
              <a:schemeClr val="tx1"/>
            </a:fontRef>
          </p:style>
          <p:txBody>
            <a:bodyPr rtlCol="0" anchor="ctr">
              <a:normAutofit/>
            </a:bodyPr>
            <a:p>
              <a:pPr algn="ctr"/>
              <a:endParaRPr lang="zh-CN" altLang="en-US"/>
            </a:p>
          </p:txBody>
        </p:sp>
        <p:sp>
          <p:nvSpPr>
            <p:cNvPr id="16" name="文本框 15"/>
            <p:cNvSpPr txBox="1"/>
            <p:nvPr>
              <p:custDataLst>
                <p:tags r:id="rId1"/>
              </p:custDataLst>
            </p:nvPr>
          </p:nvSpPr>
          <p:spPr>
            <a:xfrm>
              <a:off x="6425" y="2938"/>
              <a:ext cx="1462" cy="481"/>
            </a:xfrm>
            <a:prstGeom prst="rect">
              <a:avLst/>
            </a:prstGeom>
            <a:noFill/>
          </p:spPr>
          <p:txBody>
            <a:bodyPr wrap="square" rtlCol="0" anchor="ctr" anchorCtr="0">
              <a:noAutofit/>
            </a:bodyPr>
            <a:p>
              <a:pPr indent="0" algn="just" fontAlgn="ctr">
                <a:lnSpc>
                  <a:spcPct val="150000"/>
                </a:lnSpc>
                <a:spcBef>
                  <a:spcPts val="0"/>
                </a:spcBef>
                <a:spcAft>
                  <a:spcPts val="0"/>
                </a:spcAft>
              </a:pPr>
              <a:r>
                <a:rPr lang="zh-CN" altLang="en-US" sz="2800" dirty="0">
                  <a:solidFill>
                    <a:srgbClr val="000000"/>
                  </a:solidFill>
                  <a:latin typeface="楷体" panose="02010609060101010101" charset="-122"/>
                  <a:ea typeface="楷体" panose="02010609060101010101" charset="-122"/>
                  <a:sym typeface="+mn-ea"/>
                </a:rPr>
                <a:t>审题</a:t>
              </a:r>
              <a:endParaRPr lang="zh-CN" altLang="en-US" sz="2800" dirty="0">
                <a:solidFill>
                  <a:srgbClr val="000000"/>
                </a:solidFill>
                <a:latin typeface="楷体" panose="02010609060101010101" charset="-122"/>
                <a:ea typeface="楷体" panose="02010609060101010101" charset="-122"/>
                <a:sym typeface="+mn-ea"/>
              </a:endParaRPr>
            </a:p>
          </p:txBody>
        </p:sp>
      </p:grpSp>
      <p:pic>
        <p:nvPicPr>
          <p:cNvPr id="3" name="图片 2"/>
          <p:cNvPicPr>
            <a:picLocks noChangeAspect="1"/>
          </p:cNvPicPr>
          <p:nvPr/>
        </p:nvPicPr>
        <p:blipFill>
          <a:blip r:embed="rId2">
            <a:lum contrast="18000"/>
          </a:blip>
          <a:srcRect/>
          <a:stretch>
            <a:fillRect/>
          </a:stretch>
        </p:blipFill>
        <p:spPr>
          <a:xfrm>
            <a:off x="1547495" y="923290"/>
            <a:ext cx="7054850" cy="4605655"/>
          </a:xfrm>
          <a:prstGeom prst="rect">
            <a:avLst/>
          </a:prstGeom>
        </p:spPr>
      </p:pic>
      <p:sp>
        <p:nvSpPr>
          <p:cNvPr id="5" name="文本框 4"/>
          <p:cNvSpPr txBox="1"/>
          <p:nvPr/>
        </p:nvSpPr>
        <p:spPr>
          <a:xfrm>
            <a:off x="2628265" y="332740"/>
            <a:ext cx="6233795" cy="521970"/>
          </a:xfrm>
          <a:prstGeom prst="rect">
            <a:avLst/>
          </a:prstGeom>
          <a:noFill/>
        </p:spPr>
        <p:txBody>
          <a:bodyPr wrap="square" rtlCol="0" anchor="t">
            <a:spAutoFit/>
          </a:bodyPr>
          <a:p>
            <a:r>
              <a:rPr lang="en-US" altLang="zh-CN" sz="2800">
                <a:highlight>
                  <a:srgbClr val="FFFF00"/>
                </a:highlight>
                <a:latin typeface="楷体" panose="02010609060101010101" charset="-122"/>
                <a:ea typeface="楷体" panose="02010609060101010101" charset="-122"/>
                <a:cs typeface="楷体" panose="02010609060101010101" charset="-122"/>
              </a:rPr>
              <a:t>Language</a:t>
            </a:r>
            <a:r>
              <a:rPr lang="zh-CN" altLang="en-US" sz="2800">
                <a:highlight>
                  <a:srgbClr val="FFFF00"/>
                </a:highlight>
                <a:latin typeface="楷体" panose="02010609060101010101" charset="-122"/>
                <a:ea typeface="楷体" panose="02010609060101010101" charset="-122"/>
                <a:cs typeface="楷体" panose="02010609060101010101" charset="-122"/>
              </a:rPr>
              <a:t>：新人教</a:t>
            </a:r>
            <a:r>
              <a:rPr lang="en-US" altLang="zh-CN" sz="2800">
                <a:highlight>
                  <a:srgbClr val="FFFF00"/>
                </a:highlight>
                <a:latin typeface="楷体" panose="02010609060101010101" charset="-122"/>
                <a:ea typeface="楷体" panose="02010609060101010101" charset="-122"/>
                <a:cs typeface="楷体" panose="02010609060101010101" charset="-122"/>
              </a:rPr>
              <a:t>B2U3 The Internet </a:t>
            </a:r>
            <a:endParaRPr lang="en-US" altLang="zh-CN" sz="2800">
              <a:highlight>
                <a:srgbClr val="FFFF00"/>
              </a:highlight>
              <a:latin typeface="楷体" panose="02010609060101010101" charset="-122"/>
              <a:ea typeface="楷体" panose="02010609060101010101" charset="-122"/>
              <a:cs typeface="楷体" panose="02010609060101010101" charset="-122"/>
            </a:endParaRPr>
          </a:p>
        </p:txBody>
      </p:sp>
      <p:cxnSp>
        <p:nvCxnSpPr>
          <p:cNvPr id="6" name="直接箭头连接符 5"/>
          <p:cNvCxnSpPr/>
          <p:nvPr/>
        </p:nvCxnSpPr>
        <p:spPr>
          <a:xfrm flipH="1" flipV="1">
            <a:off x="5652135" y="692785"/>
            <a:ext cx="431800" cy="1727835"/>
          </a:xfrm>
          <a:prstGeom prst="straightConnector1">
            <a:avLst/>
          </a:prstGeom>
          <a:ln w="28575" cap="rnd" cmpd="sng">
            <a:solidFill>
              <a:srgbClr val="FFC000"/>
            </a:solidFill>
            <a:prstDash val="lgDash"/>
            <a:round/>
            <a:tailEnd type="arrow" w="med" len="med"/>
          </a:ln>
        </p:spPr>
        <p:style>
          <a:lnRef idx="0">
            <a:srgbClr val="FFFFFF"/>
          </a:lnRef>
          <a:fillRef idx="0">
            <a:srgbClr val="FFFFFF"/>
          </a:fillRef>
          <a:effectRef idx="0">
            <a:srgbClr val="FFFFFF"/>
          </a:effectRef>
          <a:fontRef idx="minor">
            <a:schemeClr val="tx1"/>
          </a:fontRef>
        </p:style>
      </p:cxnSp>
      <p:cxnSp>
        <p:nvCxnSpPr>
          <p:cNvPr id="7" name="直接连接符 6"/>
          <p:cNvCxnSpPr/>
          <p:nvPr/>
        </p:nvCxnSpPr>
        <p:spPr>
          <a:xfrm>
            <a:off x="2339975" y="2637155"/>
            <a:ext cx="720090" cy="0"/>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cxnSp>
        <p:nvCxnSpPr>
          <p:cNvPr id="8" name="直接连接符 7"/>
          <p:cNvCxnSpPr/>
          <p:nvPr/>
        </p:nvCxnSpPr>
        <p:spPr>
          <a:xfrm>
            <a:off x="2267585" y="2924810"/>
            <a:ext cx="935990" cy="0"/>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sp>
        <p:nvSpPr>
          <p:cNvPr id="10" name="椭圆 9"/>
          <p:cNvSpPr/>
          <p:nvPr/>
        </p:nvSpPr>
        <p:spPr>
          <a:xfrm>
            <a:off x="4140200" y="2348865"/>
            <a:ext cx="360045" cy="360045"/>
          </a:xfrm>
          <a:prstGeom prst="ellipse">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2700020" y="3284855"/>
            <a:ext cx="634365" cy="360045"/>
          </a:xfrm>
          <a:prstGeom prst="ellipse">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加号 11"/>
          <p:cNvSpPr/>
          <p:nvPr/>
        </p:nvSpPr>
        <p:spPr>
          <a:xfrm>
            <a:off x="3851910" y="2924810"/>
            <a:ext cx="431800" cy="472440"/>
          </a:xfrm>
          <a:prstGeom prst="mathPlus">
            <a:avLst/>
          </a:prstGeom>
          <a:gradFill>
            <a:gsLst>
              <a:gs pos="25000">
                <a:srgbClr val="FF6952"/>
              </a:gs>
              <a:gs pos="75000">
                <a:srgbClr val="FFD2AC"/>
              </a:gs>
              <a:gs pos="0">
                <a:srgbClr val="FF3E35"/>
              </a:gs>
              <a:gs pos="100000">
                <a:srgbClr val="FFE3BE"/>
              </a:gs>
            </a:gsLst>
            <a:lin ang="18900000" scaled="1"/>
          </a:gra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3"/>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0" grpId="0" animBg="1"/>
      <p:bldP spid="10" grpId="1" animBg="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140" y="188595"/>
            <a:ext cx="5723890" cy="521970"/>
          </a:xfrm>
          <a:prstGeom prst="rect">
            <a:avLst/>
          </a:prstGeom>
          <a:noFill/>
        </p:spPr>
        <p:txBody>
          <a:bodyPr wrap="square" rtlCol="0" anchor="t">
            <a:spAutoFit/>
          </a:bodyPr>
          <a:p>
            <a:r>
              <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rPr>
              <a:t>Diverse opening techniques</a:t>
            </a:r>
            <a:endPar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endParaRPr>
          </a:p>
        </p:txBody>
      </p:sp>
      <p:grpSp>
        <p:nvGrpSpPr>
          <p:cNvPr id="10" name="粉红色小清新" descr="7b0a202020202274657874626f78223a20227b5c2269645c223a32303334313032392c5c2263617465676f72795f69645c223a5c225c227d220a7d0a"/>
          <p:cNvGrpSpPr/>
          <p:nvPr/>
        </p:nvGrpSpPr>
        <p:grpSpPr>
          <a:xfrm>
            <a:off x="368300" y="782955"/>
            <a:ext cx="8446770" cy="5669280"/>
            <a:chOff x="5680" y="3465"/>
            <a:chExt cx="7840" cy="3870"/>
          </a:xfrm>
        </p:grpSpPr>
        <p:grpSp>
          <p:nvGrpSpPr>
            <p:cNvPr id="97" name="组合 96"/>
            <p:cNvGrpSpPr/>
            <p:nvPr/>
          </p:nvGrpSpPr>
          <p:grpSpPr>
            <a:xfrm rot="0">
              <a:off x="5680" y="3465"/>
              <a:ext cx="7840" cy="3870"/>
              <a:chOff x="3768883" y="626505"/>
              <a:chExt cx="6617496" cy="3266323"/>
            </a:xfrm>
          </p:grpSpPr>
          <p:grpSp>
            <p:nvGrpSpPr>
              <p:cNvPr id="96" name="组合 95"/>
              <p:cNvGrpSpPr/>
              <p:nvPr/>
            </p:nvGrpSpPr>
            <p:grpSpPr>
              <a:xfrm>
                <a:off x="3768883" y="626505"/>
                <a:ext cx="6617496" cy="3266323"/>
                <a:chOff x="3768883" y="626505"/>
                <a:chExt cx="6617496" cy="3266323"/>
              </a:xfrm>
            </p:grpSpPr>
            <p:grpSp>
              <p:nvGrpSpPr>
                <p:cNvPr id="91" name="组合 90"/>
                <p:cNvGrpSpPr/>
                <p:nvPr/>
              </p:nvGrpSpPr>
              <p:grpSpPr>
                <a:xfrm>
                  <a:off x="3768883" y="626505"/>
                  <a:ext cx="6617496" cy="3266323"/>
                  <a:chOff x="7381631" y="1450924"/>
                  <a:chExt cx="6617496" cy="3266323"/>
                </a:xfrm>
              </p:grpSpPr>
              <p:sp>
                <p:nvSpPr>
                  <p:cNvPr id="66" name="矩形 65"/>
                  <p:cNvSpPr/>
                  <p:nvPr/>
                </p:nvSpPr>
                <p:spPr>
                  <a:xfrm>
                    <a:off x="7386052" y="1450924"/>
                    <a:ext cx="6613075" cy="3266323"/>
                  </a:xfrm>
                  <a:prstGeom prst="rect">
                    <a:avLst/>
                  </a:prstGeom>
                  <a:solidFill>
                    <a:srgbClr val="FF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4" name="组合 83"/>
                  <p:cNvGrpSpPr/>
                  <p:nvPr/>
                </p:nvGrpSpPr>
                <p:grpSpPr>
                  <a:xfrm>
                    <a:off x="7381631" y="1450924"/>
                    <a:ext cx="1423052" cy="2683542"/>
                    <a:chOff x="7381631" y="1450924"/>
                    <a:chExt cx="1423052" cy="2683542"/>
                  </a:xfrm>
                </p:grpSpPr>
                <p:sp>
                  <p:nvSpPr>
                    <p:cNvPr id="79" name="任意多边形: 形状 78"/>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椭圆 73"/>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任意多边形: 形状 76"/>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形状 82"/>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5" name="组合 84"/>
                  <p:cNvGrpSpPr/>
                  <p:nvPr/>
                </p:nvGrpSpPr>
                <p:grpSpPr>
                  <a:xfrm rot="10800000">
                    <a:off x="12576075" y="2023160"/>
                    <a:ext cx="1423052" cy="2683542"/>
                    <a:chOff x="7381631" y="1450924"/>
                    <a:chExt cx="1423052" cy="2683542"/>
                  </a:xfrm>
                </p:grpSpPr>
                <p:sp>
                  <p:nvSpPr>
                    <p:cNvPr id="86" name="任意多边形: 形状 85"/>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椭圆 86"/>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任意多边形: 形状 87"/>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任意多边形: 形状 88"/>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92" name="椭圆 91"/>
                <p:cNvSpPr/>
                <p:nvPr/>
              </p:nvSpPr>
              <p:spPr>
                <a:xfrm>
                  <a:off x="8979292" y="929314"/>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椭圆 92"/>
                <p:cNvSpPr/>
                <p:nvPr/>
              </p:nvSpPr>
              <p:spPr>
                <a:xfrm>
                  <a:off x="4287510" y="2737810"/>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椭圆 93"/>
                <p:cNvSpPr/>
                <p:nvPr/>
              </p:nvSpPr>
              <p:spPr>
                <a:xfrm>
                  <a:off x="5591209" y="3538216"/>
                  <a:ext cx="328963" cy="328963"/>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0" name="图文框 89"/>
              <p:cNvSpPr/>
              <p:nvPr/>
            </p:nvSpPr>
            <p:spPr>
              <a:xfrm>
                <a:off x="4119032" y="991456"/>
                <a:ext cx="5917199" cy="2536421"/>
              </a:xfrm>
              <a:prstGeom prst="frame">
                <a:avLst>
                  <a:gd name="adj1" fmla="val 3552"/>
                </a:avLst>
              </a:prstGeom>
              <a:solidFill>
                <a:srgbClr val="FFFDFB"/>
              </a:solidFill>
              <a:ln>
                <a:noFill/>
              </a:ln>
              <a:effectLst>
                <a:outerShdw blurRad="508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8" name="组合 7"/>
            <p:cNvGrpSpPr/>
            <p:nvPr/>
          </p:nvGrpSpPr>
          <p:grpSpPr>
            <a:xfrm>
              <a:off x="6480" y="4583"/>
              <a:ext cx="6389" cy="1827"/>
              <a:chOff x="6480" y="4504"/>
              <a:chExt cx="6389" cy="1827"/>
            </a:xfrm>
          </p:grpSpPr>
          <p:sp>
            <p:nvSpPr>
              <p:cNvPr id="4" name="文本框 3"/>
              <p:cNvSpPr txBox="1"/>
              <p:nvPr/>
            </p:nvSpPr>
            <p:spPr>
              <a:xfrm>
                <a:off x="6480" y="4504"/>
                <a:ext cx="6389" cy="18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① </a:t>
                </a:r>
                <a:r>
                  <a:rPr lang="en-US" altLang="zh-CN" sz="2800" b="1" u="sng">
                    <a:solidFill>
                      <a:schemeClr val="accent6">
                        <a:lumMod val="40000"/>
                        <a:lumOff val="60000"/>
                      </a:schemeClr>
                    </a:solidFill>
                    <a:latin typeface="Segoe UI Black" panose="020B0A02040204020203" charset="0"/>
                    <a:ea typeface="Yu Gothic UI Semibold" panose="020B0700000000000000" charset="-128"/>
                    <a:cs typeface="Segoe UI Black" panose="020B0A02040204020203" charset="0"/>
                  </a:rPr>
                  <a:t>Direct Statement </a:t>
                </a:r>
                <a:r>
                  <a:rPr lang="en-US" altLang="zh-CN" sz="2800" b="1">
                    <a:solidFill>
                      <a:schemeClr val="accent6">
                        <a:lumMod val="40000"/>
                        <a:lumOff val="60000"/>
                      </a:schemeClr>
                    </a:solidFill>
                    <a:latin typeface="Segoe UI Black" panose="020B0A02040204020203" charset="0"/>
                    <a:ea typeface="Yu Gothic UI Semibold" panose="020B0700000000000000" charset="-128"/>
                    <a:cs typeface="Segoe UI Black" panose="020B0A02040204020203" charset="0"/>
                  </a:rPr>
                  <a:t>of the Issue</a:t>
                </a:r>
                <a:endParaRPr lang="en-US" altLang="zh-CN" sz="2800" b="1">
                  <a:solidFill>
                    <a:schemeClr val="accent6">
                      <a:lumMod val="40000"/>
                      <a:lumOff val="60000"/>
                    </a:schemeClr>
                  </a:solidFill>
                  <a:latin typeface="Segoe UI Black" panose="020B0A02040204020203" charset="0"/>
                  <a:ea typeface="Yu Gothic UI Semibold" panose="020B0700000000000000" charset="-128"/>
                  <a:cs typeface="Segoe UI Black" panose="020B0A02040204020203" charset="0"/>
                </a:endParaRPr>
              </a:p>
              <a:p>
                <a:pPr indent="711200" algn="l">
                  <a:extLst>
                    <a:ext uri="{35155182-B16C-46BC-9424-99874614C6A1}">
                      <wpsdc:indentchars xmlns:wpsdc="http://www.wps.cn/officeDocument/2017/drawingmlCustomData" val="200" checksum="3773799597"/>
                    </a:ext>
                  </a:extLst>
                </a:pP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Recent reports have shown </a:t>
                </a: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a growing concern over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inappropriate online behavior among teenagers</a:t>
                </a: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 which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is not only </a:t>
                </a: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damaging</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to individuals but also </a:t>
                </a: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harmful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to the entire online community.</a:t>
                </a:r>
                <a:endPar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508" y="5887"/>
                <a:ext cx="6212" cy="2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5600" algn="ctr">
                  <a:extLst>
                    <a:ext uri="{35155182-B16C-46BC-9424-99874614C6A1}">
                      <wpsdc:indentchars xmlns:wpsdc="http://www.wps.cn/officeDocument/2017/drawingmlCustomData" val="200" checksum="3837665281"/>
                    </a:ext>
                  </a:extLst>
                </a:pPr>
                <a:endParaRPr lang="en-US" altLang="zh-CN" sz="1400">
                  <a:solidFill>
                    <a:schemeClr val="bg1"/>
                  </a:solidFill>
                  <a:latin typeface="汉仪大黑简" panose="02010609000101010101" charset="-122"/>
                  <a:ea typeface="汉仪大黑简" panose="02010609000101010101" charset="-122"/>
                </a:endParaRPr>
              </a:p>
            </p:txBody>
          </p:sp>
        </p:gr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140" y="188595"/>
            <a:ext cx="5723890" cy="521970"/>
          </a:xfrm>
          <a:prstGeom prst="rect">
            <a:avLst/>
          </a:prstGeom>
          <a:noFill/>
        </p:spPr>
        <p:txBody>
          <a:bodyPr wrap="square" rtlCol="0" anchor="t">
            <a:spAutoFit/>
          </a:bodyPr>
          <a:p>
            <a:r>
              <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rPr>
              <a:t>Diverse opening techniques</a:t>
            </a:r>
            <a:endPar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endParaRPr>
          </a:p>
        </p:txBody>
      </p:sp>
      <p:grpSp>
        <p:nvGrpSpPr>
          <p:cNvPr id="10" name="粉红色小清新" descr="7b0a202020202274657874626f78223a20227b5c2269645c223a32303334313032392c5c2263617465676f72795f69645c223a5c225c227d220a7d0a"/>
          <p:cNvGrpSpPr/>
          <p:nvPr/>
        </p:nvGrpSpPr>
        <p:grpSpPr>
          <a:xfrm>
            <a:off x="368300" y="782955"/>
            <a:ext cx="8446770" cy="5669280"/>
            <a:chOff x="5680" y="3465"/>
            <a:chExt cx="7840" cy="3870"/>
          </a:xfrm>
        </p:grpSpPr>
        <p:grpSp>
          <p:nvGrpSpPr>
            <p:cNvPr id="97" name="组合 96"/>
            <p:cNvGrpSpPr/>
            <p:nvPr/>
          </p:nvGrpSpPr>
          <p:grpSpPr>
            <a:xfrm rot="0">
              <a:off x="5680" y="3465"/>
              <a:ext cx="7840" cy="3870"/>
              <a:chOff x="3768883" y="626505"/>
              <a:chExt cx="6617496" cy="3266323"/>
            </a:xfrm>
          </p:grpSpPr>
          <p:grpSp>
            <p:nvGrpSpPr>
              <p:cNvPr id="96" name="组合 95"/>
              <p:cNvGrpSpPr/>
              <p:nvPr/>
            </p:nvGrpSpPr>
            <p:grpSpPr>
              <a:xfrm>
                <a:off x="3768883" y="626505"/>
                <a:ext cx="6617496" cy="3266323"/>
                <a:chOff x="3768883" y="626505"/>
                <a:chExt cx="6617496" cy="3266323"/>
              </a:xfrm>
            </p:grpSpPr>
            <p:grpSp>
              <p:nvGrpSpPr>
                <p:cNvPr id="91" name="组合 90"/>
                <p:cNvGrpSpPr/>
                <p:nvPr/>
              </p:nvGrpSpPr>
              <p:grpSpPr>
                <a:xfrm>
                  <a:off x="3768883" y="626505"/>
                  <a:ext cx="6617496" cy="3266323"/>
                  <a:chOff x="7381631" y="1450924"/>
                  <a:chExt cx="6617496" cy="3266323"/>
                </a:xfrm>
              </p:grpSpPr>
              <p:sp>
                <p:nvSpPr>
                  <p:cNvPr id="66" name="矩形 65"/>
                  <p:cNvSpPr/>
                  <p:nvPr/>
                </p:nvSpPr>
                <p:spPr>
                  <a:xfrm>
                    <a:off x="7386052" y="1450924"/>
                    <a:ext cx="6613075" cy="3266323"/>
                  </a:xfrm>
                  <a:prstGeom prst="rect">
                    <a:avLst/>
                  </a:prstGeom>
                  <a:solidFill>
                    <a:srgbClr val="FF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4" name="组合 83"/>
                  <p:cNvGrpSpPr/>
                  <p:nvPr/>
                </p:nvGrpSpPr>
                <p:grpSpPr>
                  <a:xfrm>
                    <a:off x="7381631" y="1450924"/>
                    <a:ext cx="1423052" cy="2683542"/>
                    <a:chOff x="7381631" y="1450924"/>
                    <a:chExt cx="1423052" cy="2683542"/>
                  </a:xfrm>
                </p:grpSpPr>
                <p:sp>
                  <p:nvSpPr>
                    <p:cNvPr id="79" name="任意多边形: 形状 78"/>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椭圆 73"/>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任意多边形: 形状 76"/>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形状 82"/>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5" name="组合 84"/>
                  <p:cNvGrpSpPr/>
                  <p:nvPr/>
                </p:nvGrpSpPr>
                <p:grpSpPr>
                  <a:xfrm rot="10800000">
                    <a:off x="12576075" y="2023160"/>
                    <a:ext cx="1423052" cy="2683542"/>
                    <a:chOff x="7381631" y="1450924"/>
                    <a:chExt cx="1423052" cy="2683542"/>
                  </a:xfrm>
                </p:grpSpPr>
                <p:sp>
                  <p:nvSpPr>
                    <p:cNvPr id="86" name="任意多边形: 形状 85"/>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椭圆 86"/>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任意多边形: 形状 87"/>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任意多边形: 形状 88"/>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92" name="椭圆 91"/>
                <p:cNvSpPr/>
                <p:nvPr/>
              </p:nvSpPr>
              <p:spPr>
                <a:xfrm>
                  <a:off x="8979292" y="929314"/>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椭圆 92"/>
                <p:cNvSpPr/>
                <p:nvPr/>
              </p:nvSpPr>
              <p:spPr>
                <a:xfrm>
                  <a:off x="4287510" y="2737810"/>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椭圆 93"/>
                <p:cNvSpPr/>
                <p:nvPr/>
              </p:nvSpPr>
              <p:spPr>
                <a:xfrm>
                  <a:off x="5591209" y="3538216"/>
                  <a:ext cx="328963" cy="328963"/>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0" name="图文框 89"/>
              <p:cNvSpPr/>
              <p:nvPr/>
            </p:nvSpPr>
            <p:spPr>
              <a:xfrm>
                <a:off x="4119032" y="991456"/>
                <a:ext cx="5917199" cy="2536421"/>
              </a:xfrm>
              <a:prstGeom prst="frame">
                <a:avLst>
                  <a:gd name="adj1" fmla="val 3552"/>
                </a:avLst>
              </a:prstGeom>
              <a:solidFill>
                <a:srgbClr val="FFFDFB"/>
              </a:solidFill>
              <a:ln>
                <a:noFill/>
              </a:ln>
              <a:effectLst>
                <a:outerShdw blurRad="508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8" name="组合 7"/>
            <p:cNvGrpSpPr/>
            <p:nvPr/>
          </p:nvGrpSpPr>
          <p:grpSpPr>
            <a:xfrm>
              <a:off x="6374" y="4583"/>
              <a:ext cx="6495" cy="2166"/>
              <a:chOff x="6374" y="4504"/>
              <a:chExt cx="6495" cy="2166"/>
            </a:xfrm>
          </p:grpSpPr>
          <p:sp>
            <p:nvSpPr>
              <p:cNvPr id="4" name="文本框 3"/>
              <p:cNvSpPr txBox="1"/>
              <p:nvPr/>
            </p:nvSpPr>
            <p:spPr>
              <a:xfrm>
                <a:off x="6480" y="4504"/>
                <a:ext cx="6389" cy="18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② </a:t>
                </a:r>
                <a:r>
                  <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Citing Statistics or Reports</a:t>
                </a:r>
                <a:endPar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endParaRPr>
              </a:p>
              <a:p>
                <a:pPr indent="711200" algn="l">
                  <a:extLst>
                    <a:ext uri="{35155182-B16C-46BC-9424-99874614C6A1}">
                      <wpsdc:indentchars xmlns:wpsdc="http://www.wps.cn/officeDocument/2017/drawingmlCustomData" val="200" checksum="3773799597"/>
                    </a:ext>
                  </a:extLst>
                </a:pP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According to</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a recent report from UNESCO's “Digital Citizenship Education” project, </a:t>
                </a: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there has been a significant rise in</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harmful online behaviors among youth</a:t>
                </a: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 which demands</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urgent attention.</a:t>
                </a:r>
                <a:endPar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374" y="6461"/>
                <a:ext cx="6212" cy="2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5600" algn="ctr">
                  <a:extLst>
                    <a:ext uri="{35155182-B16C-46BC-9424-99874614C6A1}">
                      <wpsdc:indentchars xmlns:wpsdc="http://www.wps.cn/officeDocument/2017/drawingmlCustomData" val="200" checksum="3837665281"/>
                    </a:ext>
                  </a:extLst>
                </a:pPr>
                <a:endParaRPr lang="en-US" altLang="zh-CN" sz="1400">
                  <a:solidFill>
                    <a:schemeClr val="bg1"/>
                  </a:solidFill>
                  <a:latin typeface="汉仪大黑简" panose="02010609000101010101" charset="-122"/>
                  <a:ea typeface="汉仪大黑简" panose="02010609000101010101" charset="-122"/>
                </a:endParaRPr>
              </a:p>
            </p:txBody>
          </p:sp>
        </p:gr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140" y="188595"/>
            <a:ext cx="5723890" cy="521970"/>
          </a:xfrm>
          <a:prstGeom prst="rect">
            <a:avLst/>
          </a:prstGeom>
          <a:noFill/>
        </p:spPr>
        <p:txBody>
          <a:bodyPr wrap="square" rtlCol="0" anchor="t">
            <a:spAutoFit/>
          </a:bodyPr>
          <a:p>
            <a:r>
              <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rPr>
              <a:t>Diverse opening techniques</a:t>
            </a:r>
            <a:endPar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endParaRPr>
          </a:p>
        </p:txBody>
      </p:sp>
      <p:grpSp>
        <p:nvGrpSpPr>
          <p:cNvPr id="10" name="粉红色小清新" descr="7b0a202020202274657874626f78223a20227b5c2269645c223a32303334313032392c5c2263617465676f72795f69645c223a5c225c227d220a7d0a"/>
          <p:cNvGrpSpPr/>
          <p:nvPr/>
        </p:nvGrpSpPr>
        <p:grpSpPr>
          <a:xfrm>
            <a:off x="368300" y="782955"/>
            <a:ext cx="8446770" cy="5669280"/>
            <a:chOff x="5680" y="3465"/>
            <a:chExt cx="7840" cy="3870"/>
          </a:xfrm>
        </p:grpSpPr>
        <p:grpSp>
          <p:nvGrpSpPr>
            <p:cNvPr id="97" name="组合 96"/>
            <p:cNvGrpSpPr/>
            <p:nvPr/>
          </p:nvGrpSpPr>
          <p:grpSpPr>
            <a:xfrm rot="0">
              <a:off x="5680" y="3465"/>
              <a:ext cx="7840" cy="3870"/>
              <a:chOff x="3768883" y="626505"/>
              <a:chExt cx="6617496" cy="3266323"/>
            </a:xfrm>
          </p:grpSpPr>
          <p:grpSp>
            <p:nvGrpSpPr>
              <p:cNvPr id="96" name="组合 95"/>
              <p:cNvGrpSpPr/>
              <p:nvPr/>
            </p:nvGrpSpPr>
            <p:grpSpPr>
              <a:xfrm>
                <a:off x="3768883" y="626505"/>
                <a:ext cx="6617496" cy="3266323"/>
                <a:chOff x="3768883" y="626505"/>
                <a:chExt cx="6617496" cy="3266323"/>
              </a:xfrm>
            </p:grpSpPr>
            <p:grpSp>
              <p:nvGrpSpPr>
                <p:cNvPr id="91" name="组合 90"/>
                <p:cNvGrpSpPr/>
                <p:nvPr/>
              </p:nvGrpSpPr>
              <p:grpSpPr>
                <a:xfrm>
                  <a:off x="3768883" y="626505"/>
                  <a:ext cx="6617496" cy="3266323"/>
                  <a:chOff x="7381631" y="1450924"/>
                  <a:chExt cx="6617496" cy="3266323"/>
                </a:xfrm>
              </p:grpSpPr>
              <p:sp>
                <p:nvSpPr>
                  <p:cNvPr id="66" name="矩形 65"/>
                  <p:cNvSpPr/>
                  <p:nvPr/>
                </p:nvSpPr>
                <p:spPr>
                  <a:xfrm>
                    <a:off x="7386052" y="1450924"/>
                    <a:ext cx="6613075" cy="3266323"/>
                  </a:xfrm>
                  <a:prstGeom prst="rect">
                    <a:avLst/>
                  </a:prstGeom>
                  <a:solidFill>
                    <a:srgbClr val="FF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4" name="组合 83"/>
                  <p:cNvGrpSpPr/>
                  <p:nvPr/>
                </p:nvGrpSpPr>
                <p:grpSpPr>
                  <a:xfrm>
                    <a:off x="7381631" y="1450924"/>
                    <a:ext cx="1423052" cy="2683542"/>
                    <a:chOff x="7381631" y="1450924"/>
                    <a:chExt cx="1423052" cy="2683542"/>
                  </a:xfrm>
                </p:grpSpPr>
                <p:sp>
                  <p:nvSpPr>
                    <p:cNvPr id="79" name="任意多边形: 形状 78"/>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椭圆 73"/>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任意多边形: 形状 76"/>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形状 82"/>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5" name="组合 84"/>
                  <p:cNvGrpSpPr/>
                  <p:nvPr/>
                </p:nvGrpSpPr>
                <p:grpSpPr>
                  <a:xfrm rot="10800000">
                    <a:off x="12576075" y="2023160"/>
                    <a:ext cx="1423052" cy="2683542"/>
                    <a:chOff x="7381631" y="1450924"/>
                    <a:chExt cx="1423052" cy="2683542"/>
                  </a:xfrm>
                </p:grpSpPr>
                <p:sp>
                  <p:nvSpPr>
                    <p:cNvPr id="86" name="任意多边形: 形状 85"/>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椭圆 86"/>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任意多边形: 形状 87"/>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任意多边形: 形状 88"/>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92" name="椭圆 91"/>
                <p:cNvSpPr/>
                <p:nvPr/>
              </p:nvSpPr>
              <p:spPr>
                <a:xfrm>
                  <a:off x="8979292" y="929314"/>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椭圆 92"/>
                <p:cNvSpPr/>
                <p:nvPr/>
              </p:nvSpPr>
              <p:spPr>
                <a:xfrm>
                  <a:off x="4287510" y="2737810"/>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椭圆 93"/>
                <p:cNvSpPr/>
                <p:nvPr/>
              </p:nvSpPr>
              <p:spPr>
                <a:xfrm>
                  <a:off x="5591209" y="3538216"/>
                  <a:ext cx="328963" cy="328963"/>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0" name="图文框 89"/>
              <p:cNvSpPr/>
              <p:nvPr/>
            </p:nvSpPr>
            <p:spPr>
              <a:xfrm>
                <a:off x="4119032" y="991456"/>
                <a:ext cx="5917199" cy="2536421"/>
              </a:xfrm>
              <a:prstGeom prst="frame">
                <a:avLst>
                  <a:gd name="adj1" fmla="val 3552"/>
                </a:avLst>
              </a:prstGeom>
              <a:solidFill>
                <a:srgbClr val="FFFDFB"/>
              </a:solidFill>
              <a:ln>
                <a:noFill/>
              </a:ln>
              <a:effectLst>
                <a:outerShdw blurRad="508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8" name="组合 7"/>
            <p:cNvGrpSpPr/>
            <p:nvPr/>
          </p:nvGrpSpPr>
          <p:grpSpPr>
            <a:xfrm>
              <a:off x="6374" y="4583"/>
              <a:ext cx="6495" cy="2166"/>
              <a:chOff x="6374" y="4504"/>
              <a:chExt cx="6495" cy="2166"/>
            </a:xfrm>
          </p:grpSpPr>
          <p:sp>
            <p:nvSpPr>
              <p:cNvPr id="4" name="文本框 3"/>
              <p:cNvSpPr txBox="1"/>
              <p:nvPr/>
            </p:nvSpPr>
            <p:spPr>
              <a:xfrm>
                <a:off x="6480" y="4504"/>
                <a:ext cx="6389" cy="18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③ </a:t>
                </a:r>
                <a:r>
                  <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Asking a Question</a:t>
                </a:r>
                <a:endParaRPr lang="en-US" altLang="zh-CN"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endParaRPr>
              </a:p>
              <a:p>
                <a:pPr indent="711200" algn="l">
                  <a:extLst>
                    <a:ext uri="{35155182-B16C-46BC-9424-99874614C6A1}">
                      <wpsdc:indentchars xmlns:wpsdc="http://www.wps.cn/officeDocument/2017/drawingmlCustomData" val="200" checksum="3773799597"/>
                    </a:ext>
                  </a:extLst>
                </a:pP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Have you ever considered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how your words online might affect others? Recent studies reveal that many teenagers are engaging in harmful online speech</a:t>
                </a: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 which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can have long-lasting impacts.</a:t>
                </a:r>
                <a:endPar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374" y="6461"/>
                <a:ext cx="6212" cy="2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5600" algn="ctr">
                  <a:extLst>
                    <a:ext uri="{35155182-B16C-46BC-9424-99874614C6A1}">
                      <wpsdc:indentchars xmlns:wpsdc="http://www.wps.cn/officeDocument/2017/drawingmlCustomData" val="200" checksum="3837665281"/>
                    </a:ext>
                  </a:extLst>
                </a:pPr>
                <a:endParaRPr lang="en-US" altLang="zh-CN" sz="1400">
                  <a:solidFill>
                    <a:schemeClr val="bg1"/>
                  </a:solidFill>
                  <a:latin typeface="汉仪大黑简" panose="02010609000101010101" charset="-122"/>
                  <a:ea typeface="汉仪大黑简" panose="02010609000101010101" charset="-122"/>
                </a:endParaRPr>
              </a:p>
            </p:txBody>
          </p:sp>
        </p:grpSp>
      </p:grpSp>
      <p:sp>
        <p:nvSpPr>
          <p:cNvPr id="3" name="圆角矩形 2"/>
          <p:cNvSpPr/>
          <p:nvPr/>
        </p:nvSpPr>
        <p:spPr>
          <a:xfrm>
            <a:off x="1187450" y="4149090"/>
            <a:ext cx="1584325"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140" y="188595"/>
            <a:ext cx="5723890" cy="521970"/>
          </a:xfrm>
          <a:prstGeom prst="rect">
            <a:avLst/>
          </a:prstGeom>
          <a:noFill/>
        </p:spPr>
        <p:txBody>
          <a:bodyPr wrap="square" rtlCol="0" anchor="t">
            <a:spAutoFit/>
          </a:bodyPr>
          <a:p>
            <a:r>
              <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rPr>
              <a:t>Diverse opening techniques</a:t>
            </a:r>
            <a:endPar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endParaRPr>
          </a:p>
        </p:txBody>
      </p:sp>
      <p:grpSp>
        <p:nvGrpSpPr>
          <p:cNvPr id="10" name="粉红色小清新" descr="7b0a202020202274657874626f78223a20227b5c2269645c223a32303334313032392c5c2263617465676f72795f69645c223a5c225c227d220a7d0a"/>
          <p:cNvGrpSpPr/>
          <p:nvPr/>
        </p:nvGrpSpPr>
        <p:grpSpPr>
          <a:xfrm>
            <a:off x="368300" y="764539"/>
            <a:ext cx="8468360" cy="5669393"/>
            <a:chOff x="5680" y="3452"/>
            <a:chExt cx="7860" cy="3870"/>
          </a:xfrm>
        </p:grpSpPr>
        <p:grpSp>
          <p:nvGrpSpPr>
            <p:cNvPr id="97" name="组合 96"/>
            <p:cNvGrpSpPr/>
            <p:nvPr/>
          </p:nvGrpSpPr>
          <p:grpSpPr>
            <a:xfrm rot="0">
              <a:off x="5680" y="3452"/>
              <a:ext cx="7860" cy="3870"/>
              <a:chOff x="3768883" y="615895"/>
              <a:chExt cx="6634410" cy="3266388"/>
            </a:xfrm>
          </p:grpSpPr>
          <p:grpSp>
            <p:nvGrpSpPr>
              <p:cNvPr id="96" name="组合 95"/>
              <p:cNvGrpSpPr/>
              <p:nvPr/>
            </p:nvGrpSpPr>
            <p:grpSpPr>
              <a:xfrm>
                <a:off x="3768883" y="615895"/>
                <a:ext cx="6634410" cy="3266388"/>
                <a:chOff x="3768883" y="615895"/>
                <a:chExt cx="6634410" cy="3266388"/>
              </a:xfrm>
            </p:grpSpPr>
            <p:grpSp>
              <p:nvGrpSpPr>
                <p:cNvPr id="91" name="组合 90"/>
                <p:cNvGrpSpPr/>
                <p:nvPr/>
              </p:nvGrpSpPr>
              <p:grpSpPr>
                <a:xfrm>
                  <a:off x="3768883" y="615895"/>
                  <a:ext cx="6634410" cy="3266388"/>
                  <a:chOff x="7381631" y="1440314"/>
                  <a:chExt cx="6634410" cy="3266388"/>
                </a:xfrm>
              </p:grpSpPr>
              <p:sp>
                <p:nvSpPr>
                  <p:cNvPr id="66" name="矩形 65"/>
                  <p:cNvSpPr/>
                  <p:nvPr/>
                </p:nvSpPr>
                <p:spPr>
                  <a:xfrm>
                    <a:off x="7402966" y="1440314"/>
                    <a:ext cx="6613075" cy="3266323"/>
                  </a:xfrm>
                  <a:prstGeom prst="rect">
                    <a:avLst/>
                  </a:prstGeom>
                  <a:solidFill>
                    <a:srgbClr val="FF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4" name="组合 83"/>
                  <p:cNvGrpSpPr/>
                  <p:nvPr/>
                </p:nvGrpSpPr>
                <p:grpSpPr>
                  <a:xfrm>
                    <a:off x="7381631" y="1450924"/>
                    <a:ext cx="1423052" cy="2683542"/>
                    <a:chOff x="7381631" y="1450924"/>
                    <a:chExt cx="1423052" cy="2683542"/>
                  </a:xfrm>
                </p:grpSpPr>
                <p:sp>
                  <p:nvSpPr>
                    <p:cNvPr id="79" name="任意多边形: 形状 78"/>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椭圆 73"/>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任意多边形: 形状 76"/>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形状 82"/>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5" name="组合 84"/>
                  <p:cNvGrpSpPr/>
                  <p:nvPr/>
                </p:nvGrpSpPr>
                <p:grpSpPr>
                  <a:xfrm rot="10800000">
                    <a:off x="12576075" y="2023160"/>
                    <a:ext cx="1423052" cy="2683542"/>
                    <a:chOff x="7381631" y="1450924"/>
                    <a:chExt cx="1423052" cy="2683542"/>
                  </a:xfrm>
                </p:grpSpPr>
                <p:sp>
                  <p:nvSpPr>
                    <p:cNvPr id="86" name="任意多边形: 形状 85"/>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椭圆 86"/>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任意多边形: 形状 87"/>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任意多边形: 形状 88"/>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92" name="椭圆 91"/>
                <p:cNvSpPr/>
                <p:nvPr/>
              </p:nvSpPr>
              <p:spPr>
                <a:xfrm>
                  <a:off x="8979292" y="929314"/>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椭圆 92"/>
                <p:cNvSpPr/>
                <p:nvPr/>
              </p:nvSpPr>
              <p:spPr>
                <a:xfrm>
                  <a:off x="4287510" y="2737810"/>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椭圆 93"/>
                <p:cNvSpPr/>
                <p:nvPr/>
              </p:nvSpPr>
              <p:spPr>
                <a:xfrm>
                  <a:off x="5591209" y="3538216"/>
                  <a:ext cx="328963" cy="328963"/>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0" name="图文框 89"/>
              <p:cNvSpPr/>
              <p:nvPr/>
            </p:nvSpPr>
            <p:spPr>
              <a:xfrm>
                <a:off x="4119032" y="991456"/>
                <a:ext cx="5917199" cy="2536421"/>
              </a:xfrm>
              <a:prstGeom prst="frame">
                <a:avLst>
                  <a:gd name="adj1" fmla="val 3552"/>
                </a:avLst>
              </a:prstGeom>
              <a:solidFill>
                <a:srgbClr val="FFFDFB"/>
              </a:solidFill>
              <a:ln>
                <a:noFill/>
              </a:ln>
              <a:effectLst>
                <a:outerShdw blurRad="508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8" name="组合 7"/>
            <p:cNvGrpSpPr/>
            <p:nvPr/>
          </p:nvGrpSpPr>
          <p:grpSpPr>
            <a:xfrm>
              <a:off x="6374" y="4485"/>
              <a:ext cx="6523" cy="2264"/>
              <a:chOff x="6374" y="4406"/>
              <a:chExt cx="6523" cy="2264"/>
            </a:xfrm>
          </p:grpSpPr>
          <p:sp>
            <p:nvSpPr>
              <p:cNvPr id="4" name="文本框 3"/>
              <p:cNvSpPr txBox="1"/>
              <p:nvPr/>
            </p:nvSpPr>
            <p:spPr>
              <a:xfrm>
                <a:off x="6508" y="4406"/>
                <a:ext cx="6389" cy="21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④</a:t>
                </a:r>
                <a:r>
                  <a:rPr lang="en-US" altLang="zh-CN"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 </a:t>
                </a:r>
                <a:r>
                  <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Personal or Societal Perspective</a:t>
                </a:r>
                <a:endPar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endParaRPr>
              </a:p>
              <a:p>
                <a:pPr indent="711200" algn="l">
                  <a:extLst>
                    <a:ext uri="{35155182-B16C-46BC-9424-99874614C6A1}">
                      <wpsdc:indentchars xmlns:wpsdc="http://www.wps.cn/officeDocument/2017/drawingmlCustomData" val="200" checksum="3773799597"/>
                    </a:ext>
                  </a:extLst>
                </a:pP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As</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more young people spend time online, </a:t>
                </a:r>
                <a:r>
                  <a:rPr lang="en-US" altLang="zh-CN" sz="2800" b="1">
                    <a:solidFill>
                      <a:srgbClr val="FF0000"/>
                    </a:solidFill>
                    <a:highlight>
                      <a:srgbClr val="FFFF00"/>
                    </a:highlight>
                    <a:latin typeface="Times New Roman" panose="02020603050405020304" charset="0"/>
                    <a:ea typeface="宋体" panose="02010600030101010101" pitchFamily="2" charset="-122"/>
                    <a:cs typeface="Times New Roman" panose="02020603050405020304" charset="0"/>
                  </a:rPr>
                  <a:t>it becomes evident that many are not using the Internet responsibly. </a:t>
                </a: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From cyberbullying to spreading misinformation</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 the consequences of negative online behaviors are undeniable.</a:t>
                </a:r>
                <a:endPar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374" y="6461"/>
                <a:ext cx="6212" cy="2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5600" algn="ctr">
                  <a:extLst>
                    <a:ext uri="{35155182-B16C-46BC-9424-99874614C6A1}">
                      <wpsdc:indentchars xmlns:wpsdc="http://www.wps.cn/officeDocument/2017/drawingmlCustomData" val="200" checksum="3837665281"/>
                    </a:ext>
                  </a:extLst>
                </a:pPr>
                <a:endParaRPr lang="en-US" altLang="zh-CN" sz="1400">
                  <a:solidFill>
                    <a:schemeClr val="bg1"/>
                  </a:solidFill>
                  <a:latin typeface="汉仪大黑简" panose="02010609000101010101" charset="-122"/>
                  <a:ea typeface="汉仪大黑简" panose="02010609000101010101" charset="-122"/>
                </a:endParaRPr>
              </a:p>
            </p:txBody>
          </p:sp>
        </p:grpSp>
      </p:grpSp>
      <p:sp>
        <p:nvSpPr>
          <p:cNvPr id="3" name="圆角矩形 2"/>
          <p:cNvSpPr/>
          <p:nvPr/>
        </p:nvSpPr>
        <p:spPr>
          <a:xfrm>
            <a:off x="3491865" y="4796790"/>
            <a:ext cx="1706245"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140" y="188595"/>
            <a:ext cx="5723890" cy="521970"/>
          </a:xfrm>
          <a:prstGeom prst="rect">
            <a:avLst/>
          </a:prstGeom>
          <a:noFill/>
        </p:spPr>
        <p:txBody>
          <a:bodyPr wrap="square" rtlCol="0" anchor="t">
            <a:spAutoFit/>
          </a:bodyPr>
          <a:p>
            <a:r>
              <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rPr>
              <a:t>Diverse opening techniques</a:t>
            </a:r>
            <a:endParaRPr lang="en-US" altLang="zh-CN" sz="2800" b="1">
              <a:gradFill>
                <a:gsLst>
                  <a:gs pos="100000">
                    <a:srgbClr val="FF1744"/>
                  </a:gs>
                  <a:gs pos="0">
                    <a:srgbClr val="FF8A80"/>
                  </a:gs>
                </a:gsLst>
                <a:path path="circle">
                  <a:fillToRect l="100000" t="100000"/>
                </a:path>
                <a:tileRect r="-100000" b="-100000"/>
              </a:gradFill>
              <a:latin typeface="汉仪乐喵体W" panose="00020600040101010101" charset="-122"/>
              <a:ea typeface="汉仪乐喵体W" panose="00020600040101010101" charset="-122"/>
            </a:endParaRPr>
          </a:p>
        </p:txBody>
      </p:sp>
      <p:grpSp>
        <p:nvGrpSpPr>
          <p:cNvPr id="10" name="粉红色小清新" descr="7b0a202020202274657874626f78223a20227b5c2269645c223a32303334313032392c5c2263617465676f72795f69645c223a5c225c227d220a7d0a"/>
          <p:cNvGrpSpPr/>
          <p:nvPr/>
        </p:nvGrpSpPr>
        <p:grpSpPr>
          <a:xfrm>
            <a:off x="368300" y="764539"/>
            <a:ext cx="8468360" cy="5669393"/>
            <a:chOff x="5680" y="3452"/>
            <a:chExt cx="7860" cy="3870"/>
          </a:xfrm>
        </p:grpSpPr>
        <p:grpSp>
          <p:nvGrpSpPr>
            <p:cNvPr id="97" name="组合 96"/>
            <p:cNvGrpSpPr/>
            <p:nvPr/>
          </p:nvGrpSpPr>
          <p:grpSpPr>
            <a:xfrm rot="0">
              <a:off x="5680" y="3452"/>
              <a:ext cx="7860" cy="3870"/>
              <a:chOff x="3768883" y="615895"/>
              <a:chExt cx="6634410" cy="3266388"/>
            </a:xfrm>
          </p:grpSpPr>
          <p:grpSp>
            <p:nvGrpSpPr>
              <p:cNvPr id="96" name="组合 95"/>
              <p:cNvGrpSpPr/>
              <p:nvPr/>
            </p:nvGrpSpPr>
            <p:grpSpPr>
              <a:xfrm>
                <a:off x="3768883" y="615895"/>
                <a:ext cx="6634410" cy="3266388"/>
                <a:chOff x="3768883" y="615895"/>
                <a:chExt cx="6634410" cy="3266388"/>
              </a:xfrm>
            </p:grpSpPr>
            <p:grpSp>
              <p:nvGrpSpPr>
                <p:cNvPr id="91" name="组合 90"/>
                <p:cNvGrpSpPr/>
                <p:nvPr/>
              </p:nvGrpSpPr>
              <p:grpSpPr>
                <a:xfrm>
                  <a:off x="3768883" y="615895"/>
                  <a:ext cx="6634410" cy="3266388"/>
                  <a:chOff x="7381631" y="1440314"/>
                  <a:chExt cx="6634410" cy="3266388"/>
                </a:xfrm>
              </p:grpSpPr>
              <p:sp>
                <p:nvSpPr>
                  <p:cNvPr id="66" name="矩形 65"/>
                  <p:cNvSpPr/>
                  <p:nvPr/>
                </p:nvSpPr>
                <p:spPr>
                  <a:xfrm>
                    <a:off x="7402966" y="1440314"/>
                    <a:ext cx="6613075" cy="3266323"/>
                  </a:xfrm>
                  <a:prstGeom prst="rect">
                    <a:avLst/>
                  </a:prstGeom>
                  <a:solidFill>
                    <a:srgbClr val="FF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4" name="组合 83"/>
                  <p:cNvGrpSpPr/>
                  <p:nvPr/>
                </p:nvGrpSpPr>
                <p:grpSpPr>
                  <a:xfrm>
                    <a:off x="7381631" y="1450924"/>
                    <a:ext cx="1423052" cy="2683542"/>
                    <a:chOff x="7381631" y="1450924"/>
                    <a:chExt cx="1423052" cy="2683542"/>
                  </a:xfrm>
                </p:grpSpPr>
                <p:sp>
                  <p:nvSpPr>
                    <p:cNvPr id="79" name="任意多边形: 形状 78"/>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椭圆 73"/>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任意多边形: 形状 76"/>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形状 82"/>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5" name="组合 84"/>
                  <p:cNvGrpSpPr/>
                  <p:nvPr/>
                </p:nvGrpSpPr>
                <p:grpSpPr>
                  <a:xfrm rot="10800000">
                    <a:off x="12576075" y="2023160"/>
                    <a:ext cx="1423052" cy="2683542"/>
                    <a:chOff x="7381631" y="1450924"/>
                    <a:chExt cx="1423052" cy="2683542"/>
                  </a:xfrm>
                </p:grpSpPr>
                <p:sp>
                  <p:nvSpPr>
                    <p:cNvPr id="86" name="任意多边形: 形状 85"/>
                    <p:cNvSpPr/>
                    <p:nvPr/>
                  </p:nvSpPr>
                  <p:spPr>
                    <a:xfrm>
                      <a:off x="7386052" y="1450924"/>
                      <a:ext cx="981834" cy="1144473"/>
                    </a:xfrm>
                    <a:custGeom>
                      <a:avLst/>
                      <a:gdLst>
                        <a:gd name="connsiteX0" fmla="*/ 0 w 981834"/>
                        <a:gd name="connsiteY0" fmla="*/ 0 h 1144473"/>
                        <a:gd name="connsiteX1" fmla="*/ 924661 w 981834"/>
                        <a:gd name="connsiteY1" fmla="*/ 0 h 1144473"/>
                        <a:gd name="connsiteX2" fmla="*/ 964662 w 981834"/>
                        <a:gd name="connsiteY2" fmla="*/ 128862 h 1144473"/>
                        <a:gd name="connsiteX3" fmla="*/ 981834 w 981834"/>
                        <a:gd name="connsiteY3" fmla="*/ 299212 h 1144473"/>
                        <a:gd name="connsiteX4" fmla="*/ 465587 w 981834"/>
                        <a:gd name="connsiteY4" fmla="*/ 1078048 h 1144473"/>
                        <a:gd name="connsiteX5" fmla="*/ 459604 w 981834"/>
                        <a:gd name="connsiteY5" fmla="*/ 1079906 h 1144473"/>
                        <a:gd name="connsiteX6" fmla="*/ 474400 w 981834"/>
                        <a:gd name="connsiteY6" fmla="*/ 1030516 h 1144473"/>
                        <a:gd name="connsiteX7" fmla="*/ 680414 w 981834"/>
                        <a:gd name="connsiteY7" fmla="*/ 752653 h 1144473"/>
                        <a:gd name="connsiteX8" fmla="*/ 233546 w 981834"/>
                        <a:gd name="connsiteY8" fmla="*/ 1048857 h 1144473"/>
                        <a:gd name="connsiteX9" fmla="*/ 206039 w 981834"/>
                        <a:gd name="connsiteY9" fmla="*/ 1137470 h 1144473"/>
                        <a:gd name="connsiteX10" fmla="*/ 136573 w 981834"/>
                        <a:gd name="connsiteY10" fmla="*/ 1144473 h 1144473"/>
                        <a:gd name="connsiteX11" fmla="*/ 50150 w 981834"/>
                        <a:gd name="connsiteY11" fmla="*/ 1140109 h 1144473"/>
                        <a:gd name="connsiteX12" fmla="*/ 0 w 981834"/>
                        <a:gd name="connsiteY12" fmla="*/ 1132455 h 11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834" h="1144473">
                          <a:moveTo>
                            <a:pt x="0" y="0"/>
                          </a:moveTo>
                          <a:lnTo>
                            <a:pt x="924661" y="0"/>
                          </a:lnTo>
                          <a:lnTo>
                            <a:pt x="964662" y="128862"/>
                          </a:lnTo>
                          <a:cubicBezTo>
                            <a:pt x="975921" y="183887"/>
                            <a:pt x="981834" y="240859"/>
                            <a:pt x="981834" y="299212"/>
                          </a:cubicBezTo>
                          <a:cubicBezTo>
                            <a:pt x="981834" y="649331"/>
                            <a:pt x="768964" y="949731"/>
                            <a:pt x="465587" y="1078048"/>
                          </a:cubicBezTo>
                          <a:lnTo>
                            <a:pt x="459604" y="1079906"/>
                          </a:lnTo>
                          <a:lnTo>
                            <a:pt x="474400" y="1030516"/>
                          </a:lnTo>
                          <a:cubicBezTo>
                            <a:pt x="514136" y="921228"/>
                            <a:pt x="585007" y="824208"/>
                            <a:pt x="680414" y="752653"/>
                          </a:cubicBezTo>
                          <a:cubicBezTo>
                            <a:pt x="479529" y="752653"/>
                            <a:pt x="307170" y="874790"/>
                            <a:pt x="233546" y="1048857"/>
                          </a:cubicBezTo>
                          <a:lnTo>
                            <a:pt x="206039" y="1137470"/>
                          </a:lnTo>
                          <a:lnTo>
                            <a:pt x="136573" y="1144473"/>
                          </a:lnTo>
                          <a:cubicBezTo>
                            <a:pt x="107397" y="1144473"/>
                            <a:pt x="78565" y="1142995"/>
                            <a:pt x="50150" y="1140109"/>
                          </a:cubicBezTo>
                          <a:lnTo>
                            <a:pt x="0" y="1132455"/>
                          </a:lnTo>
                          <a:close/>
                        </a:path>
                      </a:pathLst>
                    </a:custGeom>
                    <a:solidFill>
                      <a:srgbClr val="F6908E">
                        <a:alpha val="91000"/>
                      </a:srgbClr>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椭圆 86"/>
                    <p:cNvSpPr/>
                    <p:nvPr/>
                  </p:nvSpPr>
                  <p:spPr>
                    <a:xfrm>
                      <a:off x="8056537" y="1589809"/>
                      <a:ext cx="748146" cy="748146"/>
                    </a:xfrm>
                    <a:prstGeom prst="ellipse">
                      <a:avLst/>
                    </a:prstGeom>
                    <a:solidFill>
                      <a:srgbClr val="F8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任意多边形: 形状 87"/>
                    <p:cNvSpPr/>
                    <p:nvPr/>
                  </p:nvSpPr>
                  <p:spPr>
                    <a:xfrm>
                      <a:off x="8056537" y="1603609"/>
                      <a:ext cx="311349" cy="656059"/>
                    </a:xfrm>
                    <a:custGeom>
                      <a:avLst/>
                      <a:gdLst>
                        <a:gd name="connsiteX0" fmla="*/ 296036 w 311349"/>
                        <a:gd name="connsiteY0" fmla="*/ 0 h 656059"/>
                        <a:gd name="connsiteX1" fmla="*/ 311349 w 311349"/>
                        <a:gd name="connsiteY1" fmla="*/ 151905 h 656059"/>
                        <a:gd name="connsiteX2" fmla="*/ 166992 w 311349"/>
                        <a:gd name="connsiteY2" fmla="*/ 624499 h 656059"/>
                        <a:gd name="connsiteX3" fmla="*/ 140952 w 311349"/>
                        <a:gd name="connsiteY3" fmla="*/ 656059 h 656059"/>
                        <a:gd name="connsiteX4" fmla="*/ 109563 w 311349"/>
                        <a:gd name="connsiteY4" fmla="*/ 630161 h 656059"/>
                        <a:gd name="connsiteX5" fmla="*/ 0 w 311349"/>
                        <a:gd name="connsiteY5" fmla="*/ 365651 h 656059"/>
                        <a:gd name="connsiteX6" fmla="*/ 228467 w 311349"/>
                        <a:gd name="connsiteY6" fmla="*/ 20975 h 6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49" h="656059">
                          <a:moveTo>
                            <a:pt x="296036" y="0"/>
                          </a:moveTo>
                          <a:lnTo>
                            <a:pt x="311349" y="151905"/>
                          </a:lnTo>
                          <a:cubicBezTo>
                            <a:pt x="311349" y="326965"/>
                            <a:pt x="258131" y="489594"/>
                            <a:pt x="166992" y="624499"/>
                          </a:cubicBezTo>
                          <a:lnTo>
                            <a:pt x="140952" y="656059"/>
                          </a:lnTo>
                          <a:lnTo>
                            <a:pt x="109563" y="630161"/>
                          </a:lnTo>
                          <a:cubicBezTo>
                            <a:pt x="41870" y="562467"/>
                            <a:pt x="0" y="468949"/>
                            <a:pt x="0" y="365651"/>
                          </a:cubicBezTo>
                          <a:cubicBezTo>
                            <a:pt x="0" y="210705"/>
                            <a:pt x="94206" y="77762"/>
                            <a:pt x="228467" y="20975"/>
                          </a:cubicBezTo>
                          <a:close/>
                        </a:path>
                      </a:pathLst>
                    </a:custGeom>
                    <a:solidFill>
                      <a:srgbClr val="E2554B"/>
                    </a:solidFill>
                    <a:ln>
                      <a:solidFill>
                        <a:srgbClr val="F791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任意多边形: 形状 88"/>
                    <p:cNvSpPr/>
                    <p:nvPr/>
                  </p:nvSpPr>
                  <p:spPr>
                    <a:xfrm>
                      <a:off x="7381631" y="3104918"/>
                      <a:ext cx="407698" cy="1029548"/>
                    </a:xfrm>
                    <a:custGeom>
                      <a:avLst/>
                      <a:gdLst>
                        <a:gd name="connsiteX0" fmla="*/ 0 w 407698"/>
                        <a:gd name="connsiteY0" fmla="*/ 0 h 1029548"/>
                        <a:gd name="connsiteX1" fmla="*/ 83706 w 407698"/>
                        <a:gd name="connsiteY1" fmla="*/ 25984 h 1029548"/>
                        <a:gd name="connsiteX2" fmla="*/ 407698 w 407698"/>
                        <a:gd name="connsiteY2" fmla="*/ 514774 h 1029548"/>
                        <a:gd name="connsiteX3" fmla="*/ 83706 w 407698"/>
                        <a:gd name="connsiteY3" fmla="*/ 1003565 h 1029548"/>
                        <a:gd name="connsiteX4" fmla="*/ 0 w 407698"/>
                        <a:gd name="connsiteY4" fmla="*/ 1029548 h 102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8" h="1029548">
                          <a:moveTo>
                            <a:pt x="0" y="0"/>
                          </a:moveTo>
                          <a:lnTo>
                            <a:pt x="83706" y="25984"/>
                          </a:lnTo>
                          <a:cubicBezTo>
                            <a:pt x="274103" y="106515"/>
                            <a:pt x="407698" y="295043"/>
                            <a:pt x="407698" y="514774"/>
                          </a:cubicBezTo>
                          <a:cubicBezTo>
                            <a:pt x="407698" y="734505"/>
                            <a:pt x="274103" y="923034"/>
                            <a:pt x="83706" y="1003565"/>
                          </a:cubicBezTo>
                          <a:lnTo>
                            <a:pt x="0" y="1029548"/>
                          </a:lnTo>
                          <a:close/>
                        </a:path>
                      </a:pathLst>
                    </a:custGeom>
                    <a:solidFill>
                      <a:srgbClr val="F892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92" name="椭圆 91"/>
                <p:cNvSpPr/>
                <p:nvPr/>
              </p:nvSpPr>
              <p:spPr>
                <a:xfrm>
                  <a:off x="8979292" y="929314"/>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椭圆 92"/>
                <p:cNvSpPr/>
                <p:nvPr/>
              </p:nvSpPr>
              <p:spPr>
                <a:xfrm>
                  <a:off x="4287510" y="2737810"/>
                  <a:ext cx="841664" cy="841664"/>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椭圆 93"/>
                <p:cNvSpPr/>
                <p:nvPr/>
              </p:nvSpPr>
              <p:spPr>
                <a:xfrm>
                  <a:off x="5591209" y="3538216"/>
                  <a:ext cx="328963" cy="328963"/>
                </a:xfrm>
                <a:prstGeom prst="ellipse">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0" name="图文框 89"/>
              <p:cNvSpPr/>
              <p:nvPr/>
            </p:nvSpPr>
            <p:spPr>
              <a:xfrm>
                <a:off x="4119032" y="991456"/>
                <a:ext cx="5917199" cy="2536421"/>
              </a:xfrm>
              <a:prstGeom prst="frame">
                <a:avLst>
                  <a:gd name="adj1" fmla="val 3552"/>
                </a:avLst>
              </a:prstGeom>
              <a:solidFill>
                <a:srgbClr val="FFFDFB"/>
              </a:solidFill>
              <a:ln>
                <a:noFill/>
              </a:ln>
              <a:effectLst>
                <a:outerShdw blurRad="508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8" name="组合 7"/>
            <p:cNvGrpSpPr/>
            <p:nvPr/>
          </p:nvGrpSpPr>
          <p:grpSpPr>
            <a:xfrm>
              <a:off x="6374" y="4485"/>
              <a:ext cx="6523" cy="2264"/>
              <a:chOff x="6374" y="4406"/>
              <a:chExt cx="6523" cy="2264"/>
            </a:xfrm>
          </p:grpSpPr>
          <p:sp>
            <p:nvSpPr>
              <p:cNvPr id="4" name="文本框 3"/>
              <p:cNvSpPr txBox="1"/>
              <p:nvPr/>
            </p:nvSpPr>
            <p:spPr>
              <a:xfrm>
                <a:off x="6508" y="4406"/>
                <a:ext cx="6389" cy="18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⑤ </a:t>
                </a:r>
                <a:r>
                  <a:rPr lang="en-US" altLang="zh-CN" sz="2800" b="1" u="sng">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Quoting </a:t>
                </a:r>
                <a:r>
                  <a:rPr lang="en-US" altLang="zh-CN"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rPr>
                  <a:t>an Authority or Institution</a:t>
                </a:r>
                <a:endParaRPr lang="en-US" altLang="zh-CN" sz="2800" b="1">
                  <a:solidFill>
                    <a:schemeClr val="accent6">
                      <a:lumMod val="40000"/>
                      <a:lumOff val="60000"/>
                    </a:schemeClr>
                  </a:solidFill>
                  <a:latin typeface="Segoe UI Black" panose="020B0A02040204020203" charset="0"/>
                  <a:ea typeface="宋体" panose="02010600030101010101" pitchFamily="2" charset="-122"/>
                  <a:cs typeface="Segoe UI Black" panose="020B0A02040204020203" charset="0"/>
                </a:endParaRPr>
              </a:p>
              <a:p>
                <a:pPr indent="711200" algn="l">
                  <a:extLst>
                    <a:ext uri="{35155182-B16C-46BC-9424-99874614C6A1}">
                      <wpsdc:indentchars xmlns:wpsdc="http://www.wps.cn/officeDocument/2017/drawingmlCustomData" val="200" checksum="3773799597"/>
                    </a:ext>
                  </a:extLst>
                </a:pP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UNESCO's recent report </a:t>
                </a:r>
                <a:r>
                  <a:rPr lang="en-US" altLang="zh-CN" sz="2800" b="1" u="sng">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stresses the importance of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sym typeface="+mn-ea"/>
                  </a:rPr>
                  <a:t>“Digital Citizenship Education” </a:t>
                </a:r>
                <a:r>
                  <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rPr>
                  <a:t>to address the growing problem of negative online behaviors among teenagers.</a:t>
                </a:r>
                <a:endParaRPr lang="en-US" altLang="zh-CN" sz="2800" b="1">
                  <a:solidFill>
                    <a:schemeClr val="accent6">
                      <a:lumMod val="40000"/>
                      <a:lumOff val="60000"/>
                    </a:schemeClr>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6374" y="6461"/>
                <a:ext cx="6212" cy="2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5600" algn="ctr">
                  <a:extLst>
                    <a:ext uri="{35155182-B16C-46BC-9424-99874614C6A1}">
                      <wpsdc:indentchars xmlns:wpsdc="http://www.wps.cn/officeDocument/2017/drawingmlCustomData" val="200" checksum="3837665281"/>
                    </a:ext>
                  </a:extLst>
                </a:pPr>
                <a:endParaRPr lang="en-US" altLang="zh-CN" sz="1400">
                  <a:solidFill>
                    <a:schemeClr val="bg1"/>
                  </a:solidFill>
                  <a:latin typeface="汉仪大黑简" panose="02010609000101010101" charset="-122"/>
                  <a:ea typeface="汉仪大黑简" panose="02010609000101010101" charset="-122"/>
                </a:endParaRPr>
              </a:p>
            </p:txBody>
          </p:sp>
        </p:grpSp>
      </p:grpSp>
      <p:sp>
        <p:nvSpPr>
          <p:cNvPr id="3" name="圆角矩形 2"/>
          <p:cNvSpPr/>
          <p:nvPr/>
        </p:nvSpPr>
        <p:spPr>
          <a:xfrm>
            <a:off x="3563620" y="3573145"/>
            <a:ext cx="1212850" cy="504190"/>
          </a:xfrm>
          <a:prstGeom prst="roundRect">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 name="组合 22" descr="7b0a202020202274657874626f78223a20227b5c2269645c223a32303334333732362c5c2263617465676f72795f69645c223a5c225c227d220a7d0a"/>
          <p:cNvGrpSpPr/>
          <p:nvPr/>
        </p:nvGrpSpPr>
        <p:grpSpPr>
          <a:xfrm>
            <a:off x="116840" y="511810"/>
            <a:ext cx="8597820" cy="5380667"/>
            <a:chOff x="5556" y="3792"/>
            <a:chExt cx="7223" cy="3401"/>
          </a:xfrm>
        </p:grpSpPr>
        <p:grpSp>
          <p:nvGrpSpPr>
            <p:cNvPr id="22" name="组合 21"/>
            <p:cNvGrpSpPr/>
            <p:nvPr/>
          </p:nvGrpSpPr>
          <p:grpSpPr>
            <a:xfrm>
              <a:off x="5556" y="3792"/>
              <a:ext cx="7223" cy="3401"/>
              <a:chOff x="5196" y="3852"/>
              <a:chExt cx="6924" cy="3222"/>
            </a:xfrm>
          </p:grpSpPr>
          <p:sp>
            <p:nvSpPr>
              <p:cNvPr id="21" name="平行四边形 20"/>
              <p:cNvSpPr/>
              <p:nvPr/>
            </p:nvSpPr>
            <p:spPr>
              <a:xfrm>
                <a:off x="6066" y="5934"/>
                <a:ext cx="5700" cy="1140"/>
              </a:xfrm>
              <a:prstGeom prst="parallelogram">
                <a:avLst/>
              </a:prstGeom>
              <a:gradFill>
                <a:gsLst>
                  <a:gs pos="0">
                    <a:srgbClr val="CD2F2E"/>
                  </a:gs>
                  <a:gs pos="100000">
                    <a:srgbClr val="C31915"/>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 name="任意多边形 5"/>
              <p:cNvSpPr/>
              <p:nvPr/>
            </p:nvSpPr>
            <p:spPr>
              <a:xfrm flipV="1">
                <a:off x="5820" y="3852"/>
                <a:ext cx="6300" cy="2958"/>
              </a:xfrm>
              <a:custGeom>
                <a:avLst/>
                <a:gdLst>
                  <a:gd name="connsiteX0" fmla="*/ 5543 w 6300"/>
                  <a:gd name="connsiteY0" fmla="*/ 183 h 2958"/>
                  <a:gd name="connsiteX1" fmla="*/ 6192 w 6300"/>
                  <a:gd name="connsiteY1" fmla="*/ 246 h 2958"/>
                  <a:gd name="connsiteX2" fmla="*/ 6300 w 6300"/>
                  <a:gd name="connsiteY2" fmla="*/ 2634 h 2958"/>
                  <a:gd name="connsiteX3" fmla="*/ 0 w 6300"/>
                  <a:gd name="connsiteY3" fmla="*/ 2958 h 2958"/>
                  <a:gd name="connsiteX4" fmla="*/ 270 w 6300"/>
                  <a:gd name="connsiteY4" fmla="*/ 0 h 2958"/>
                  <a:gd name="connsiteX5" fmla="*/ 264 w 6300"/>
                  <a:gd name="connsiteY5" fmla="*/ 42 h 2958"/>
                  <a:gd name="connsiteX6" fmla="*/ 674 w 6300"/>
                  <a:gd name="connsiteY6" fmla="*/ 1972 h 2958"/>
                  <a:gd name="connsiteX7" fmla="*/ 6096 w 6300"/>
                  <a:gd name="connsiteY7" fmla="*/ 2394 h 2958"/>
                  <a:gd name="connsiteX8" fmla="*/ 5543 w 6300"/>
                  <a:gd name="connsiteY8" fmla="*/ 183 h 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 h="2958">
                    <a:moveTo>
                      <a:pt x="5543" y="183"/>
                    </a:moveTo>
                    <a:lnTo>
                      <a:pt x="6192" y="246"/>
                    </a:lnTo>
                    <a:lnTo>
                      <a:pt x="6300" y="2634"/>
                    </a:lnTo>
                    <a:lnTo>
                      <a:pt x="0" y="2958"/>
                    </a:lnTo>
                    <a:lnTo>
                      <a:pt x="270" y="0"/>
                    </a:lnTo>
                    <a:lnTo>
                      <a:pt x="264" y="42"/>
                    </a:lnTo>
                    <a:lnTo>
                      <a:pt x="674" y="1972"/>
                    </a:lnTo>
                    <a:lnTo>
                      <a:pt x="6096" y="2394"/>
                    </a:lnTo>
                    <a:lnTo>
                      <a:pt x="5543" y="183"/>
                    </a:lnTo>
                    <a:close/>
                  </a:path>
                </a:pathLst>
              </a:custGeom>
              <a:gradFill>
                <a:gsLst>
                  <a:gs pos="0">
                    <a:srgbClr val="CD2F2E"/>
                  </a:gs>
                  <a:gs pos="100000">
                    <a:srgbClr val="EC514D"/>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任意多边形 4"/>
              <p:cNvSpPr/>
              <p:nvPr/>
            </p:nvSpPr>
            <p:spPr>
              <a:xfrm>
                <a:off x="5568" y="4008"/>
                <a:ext cx="6360" cy="2880"/>
              </a:xfrm>
              <a:custGeom>
                <a:avLst/>
                <a:gdLst>
                  <a:gd name="connsiteX0" fmla="*/ 0 w 6360"/>
                  <a:gd name="connsiteY0" fmla="*/ 2880 h 2880"/>
                  <a:gd name="connsiteX1" fmla="*/ 612 w 6360"/>
                  <a:gd name="connsiteY1" fmla="*/ 0 h 2880"/>
                  <a:gd name="connsiteX2" fmla="*/ 6360 w 6360"/>
                  <a:gd name="connsiteY2" fmla="*/ 408 h 2880"/>
                  <a:gd name="connsiteX3" fmla="*/ 5742 w 6360"/>
                  <a:gd name="connsiteY3" fmla="*/ 2880 h 2880"/>
                  <a:gd name="connsiteX4" fmla="*/ 0 w 6360"/>
                  <a:gd name="connsiteY4" fmla="*/ 2880 h 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0" h="2880">
                    <a:moveTo>
                      <a:pt x="0" y="2880"/>
                    </a:moveTo>
                    <a:lnTo>
                      <a:pt x="612" y="0"/>
                    </a:lnTo>
                    <a:lnTo>
                      <a:pt x="6360" y="408"/>
                    </a:lnTo>
                    <a:lnTo>
                      <a:pt x="5742" y="2880"/>
                    </a:lnTo>
                    <a:lnTo>
                      <a:pt x="0" y="2880"/>
                    </a:lnTo>
                    <a:close/>
                  </a:path>
                </a:pathLst>
              </a:custGeom>
              <a:gradFill>
                <a:gsLst>
                  <a:gs pos="78000">
                    <a:srgbClr val="FEFEFE"/>
                  </a:gs>
                  <a:gs pos="100000">
                    <a:srgbClr val="F0F0F0"/>
                  </a:gs>
                </a:gsLst>
                <a:lin ang="20580000" scaled="0"/>
              </a:gradFill>
              <a:ln>
                <a:noFill/>
              </a:ln>
              <a:effectLst>
                <a:outerShdw blurRad="114300" dir="14700000" algn="ctr" rotWithShape="0">
                  <a:srgbClr val="5E0B19">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任意多边形 12"/>
              <p:cNvSpPr/>
              <p:nvPr/>
            </p:nvSpPr>
            <p:spPr>
              <a:xfrm rot="1500000">
                <a:off x="5525" y="6360"/>
                <a:ext cx="554" cy="648"/>
              </a:xfrm>
              <a:custGeom>
                <a:avLst/>
                <a:gdLst>
                  <a:gd name="connsiteX0" fmla="*/ 0 w 6504"/>
                  <a:gd name="connsiteY0" fmla="*/ 3240 h 3240"/>
                  <a:gd name="connsiteX1" fmla="*/ 228 w 6504"/>
                  <a:gd name="connsiteY1" fmla="*/ 0 h 3240"/>
                  <a:gd name="connsiteX2" fmla="*/ 6396 w 6504"/>
                  <a:gd name="connsiteY2" fmla="*/ 600 h 3240"/>
                  <a:gd name="connsiteX3" fmla="*/ 6504 w 6504"/>
                  <a:gd name="connsiteY3" fmla="*/ 2988 h 3240"/>
                  <a:gd name="connsiteX4" fmla="*/ 0 w 6504"/>
                  <a:gd name="connsiteY4" fmla="*/ 3240 h 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
                    <a:moveTo>
                      <a:pt x="19" y="0"/>
                    </a:moveTo>
                    <a:lnTo>
                      <a:pt x="2857" y="276"/>
                    </a:lnTo>
                    <a:lnTo>
                      <a:pt x="0" y="276"/>
                    </a:lnTo>
                    <a:lnTo>
                      <a:pt x="19" y="0"/>
                    </a:lnTo>
                    <a:close/>
                  </a:path>
                </a:pathLst>
              </a:custGeom>
              <a:gradFill>
                <a:gsLst>
                  <a:gs pos="0">
                    <a:srgbClr val="CD2F2E"/>
                  </a:gs>
                  <a:gs pos="36000">
                    <a:srgbClr val="EC514D"/>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菱形 14"/>
              <p:cNvSpPr/>
              <p:nvPr/>
            </p:nvSpPr>
            <p:spPr>
              <a:xfrm>
                <a:off x="5196" y="6372"/>
                <a:ext cx="240" cy="240"/>
              </a:xfrm>
              <a:prstGeom prst="diamond">
                <a:avLst/>
              </a:prstGeom>
              <a:gradFill>
                <a:gsLst>
                  <a:gs pos="0">
                    <a:srgbClr val="CD2F2E"/>
                  </a:gs>
                  <a:gs pos="100000">
                    <a:srgbClr val="EC514D"/>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960000" flipV="1">
                <a:off x="5448" y="5748"/>
                <a:ext cx="336" cy="636"/>
              </a:xfrm>
              <a:prstGeom prst="triangle">
                <a:avLst/>
              </a:prstGeom>
              <a:gradFill>
                <a:gsLst>
                  <a:gs pos="0">
                    <a:srgbClr val="CD2F2E"/>
                  </a:gs>
                  <a:gs pos="100000">
                    <a:srgbClr val="EC514D"/>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直角三角形 18"/>
              <p:cNvSpPr/>
              <p:nvPr/>
            </p:nvSpPr>
            <p:spPr>
              <a:xfrm rot="12960000">
                <a:off x="11526" y="4506"/>
                <a:ext cx="240" cy="240"/>
              </a:xfrm>
              <a:prstGeom prst="rtTriangle">
                <a:avLst/>
              </a:prstGeom>
              <a:gradFill>
                <a:gsLst>
                  <a:gs pos="0">
                    <a:srgbClr val="CD2F2E"/>
                  </a:gs>
                  <a:gs pos="100000">
                    <a:srgbClr val="EC514D"/>
                  </a:gs>
                </a:gsLst>
                <a:lin ang="20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grpSp>
        <p:sp>
          <p:nvSpPr>
            <p:cNvPr id="14" name="文本框 7"/>
            <p:cNvSpPr txBox="1"/>
            <p:nvPr/>
          </p:nvSpPr>
          <p:spPr>
            <a:xfrm>
              <a:off x="6642" y="5044"/>
              <a:ext cx="5617" cy="1830"/>
            </a:xfrm>
            <a:prstGeom prst="rect">
              <a:avLst/>
            </a:prstGeom>
            <a:noFill/>
          </p:spPr>
          <p:txBody>
            <a:bodyPr wrap="square" rtlCol="0" anchor="ctr"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eaLnBrk="1" fontAlgn="t">
                <a:lnSpc>
                  <a:spcPct val="150000"/>
                </a:lnSpc>
              </a:pPr>
              <a:r>
                <a:rPr lang="en-US" altLang="zh-CN" sz="2800" kern="100" spc="100">
                  <a:solidFill>
                    <a:schemeClr val="tx1"/>
                  </a:solidFill>
                  <a:uFillTx/>
                  <a:latin typeface="汉仪综艺体简" panose="02010600000101010101" charset="-122"/>
                  <a:ea typeface="汉仪综艺体简" panose="02010600000101010101" charset="-122"/>
                  <a:cs typeface="汉仪黑荔枝体简" panose="00020600040101010101" charset="-122"/>
                  <a:sym typeface="Times New Roman" panose="02020603050405020304"/>
                </a:rPr>
                <a:t>These different openings serve to either directly present the problem, engage the reader, or establish authority, depending on the tone you wish to set for your piece.</a:t>
              </a:r>
              <a:endParaRPr lang="en-US" altLang="zh-CN" sz="2800" kern="100" spc="100">
                <a:solidFill>
                  <a:schemeClr val="tx1"/>
                </a:solidFill>
                <a:uFillTx/>
                <a:latin typeface="汉仪综艺体简" panose="02010600000101010101" charset="-122"/>
                <a:ea typeface="汉仪综艺体简" panose="02010600000101010101" charset="-122"/>
                <a:cs typeface="汉仪黑荔枝体简" panose="00020600040101010101" charset="-122"/>
                <a:sym typeface="Times New Roman" panose="02020603050405020304"/>
              </a:endParaRPr>
            </a:p>
            <a:p>
              <a:pPr marL="0" algn="l" eaLnBrk="1" fontAlgn="t">
                <a:lnSpc>
                  <a:spcPct val="150000"/>
                </a:lnSpc>
              </a:pPr>
              <a:endParaRPr lang="en-US" altLang="zh-CN" sz="2800" kern="100" spc="100">
                <a:solidFill>
                  <a:schemeClr val="tx1"/>
                </a:solidFill>
                <a:uFillTx/>
                <a:latin typeface="汉仪综艺体简" panose="02010600000101010101" charset="-122"/>
                <a:ea typeface="汉仪综艺体简" panose="02010600000101010101" charset="-122"/>
                <a:cs typeface="汉仪黑荔枝体简" panose="00020600040101010101" charset="-122"/>
                <a:sym typeface="Times New Roman" panose="02020603050405020304"/>
              </a:endParaRPr>
            </a:p>
            <a:p>
              <a:pPr marL="0" algn="l" eaLnBrk="1" fontAlgn="t">
                <a:lnSpc>
                  <a:spcPct val="150000"/>
                </a:lnSpc>
              </a:pPr>
              <a:endParaRPr lang="zh-CN" altLang="en-US" sz="2800" kern="100" spc="100">
                <a:solidFill>
                  <a:schemeClr val="tx1"/>
                </a:solidFill>
                <a:uFillTx/>
                <a:latin typeface="汉仪综艺体简" panose="02010600000101010101" charset="-122"/>
                <a:ea typeface="汉仪综艺体简" panose="02010600000101010101" charset="-122"/>
                <a:cs typeface="汉仪黑荔枝体简" panose="00020600040101010101" charset="-122"/>
                <a:sym typeface="Times New Roman" panose="02020603050405020304"/>
              </a:endParaRPr>
            </a:p>
          </p:txBody>
        </p:sp>
      </p:grpSp>
      <p:pic>
        <p:nvPicPr>
          <p:cNvPr id="5124" name="图片 6" descr="logo横版 png"/>
          <p:cNvPicPr>
            <a:picLocks noChangeAspect="1"/>
          </p:cNvPicPr>
          <p:nvPr/>
        </p:nvPicPr>
        <p:blipFill>
          <a:blip r:embed="rId1"/>
          <a:stretch>
            <a:fillRect/>
          </a:stretch>
        </p:blipFill>
        <p:spPr>
          <a:xfrm>
            <a:off x="8189595" y="407670"/>
            <a:ext cx="608013" cy="642938"/>
          </a:xfrm>
          <a:prstGeom prst="rect">
            <a:avLst/>
          </a:prstGeom>
          <a:noFill/>
          <a:ln w="9525">
            <a:noFill/>
          </a:ln>
        </p:spPr>
      </p:pic>
    </p:spTree>
  </p:cSld>
  <p:clrMapOvr>
    <a:masterClrMapping/>
  </p:clrMapOvr>
</p:sld>
</file>

<file path=ppt/tags/tag1.xml><?xml version="1.0" encoding="utf-8"?>
<p:tagLst xmlns:p="http://schemas.openxmlformats.org/presentationml/2006/main">
  <p:tag name="KSO_WM_DIAGRAM_VIRTUALLY_FRAME" val="{&quot;height&quot;:473.4,&quot;left&quot;:413.9,&quot;top&quot;:21.55,&quot;width&quot;:425.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1*n_h_h_a*3_2_1_1"/>
  <p:tag name="KSO_WM_TEMPLATE_CATEGORY" val="diagram"/>
  <p:tag name="KSO_WM_TEMPLATE_INDEX" val="40492860"/>
  <p:tag name="KSO_WM_UNIT_LAYERLEVEL" val="1_1_1_1"/>
  <p:tag name="KSO_WM_TAG_VERSION" val="3.0"/>
  <p:tag name="KSO_WM_BEAUTIFY_FLAG" val="#wm#"/>
  <p:tag name="KSO_WM_UNIT_ISCONTENTSTITLE" val="0"/>
  <p:tag name="KSO_WM_UNIT_ISNUMDGMTITLE" val="0"/>
  <p:tag name="KSO_WM_UNIT_NOCLEAR" val="0"/>
  <p:tag name="KSO_WM_UNIT_TYPE" val="n_h_h_a"/>
  <p:tag name="KSO_WM_UNIT_INDEX" val="3_2_1_1"/>
  <p:tag name="KSO_WM_DIAGRAM_GROUP_CODE" val="n1-1"/>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1*n_h_h_a*3_2_3_1"/>
  <p:tag name="KSO_WM_TEMPLATE_CATEGORY" val="diagram"/>
  <p:tag name="KSO_WM_TEMPLATE_INDEX" val="40492860"/>
  <p:tag name="KSO_WM_UNIT_LAYERLEVEL" val="1_1_1_1"/>
  <p:tag name="KSO_WM_TAG_VERSION" val="3.0"/>
  <p:tag name="KSO_WM_UNIT_ISCONTENTSTITLE" val="0"/>
  <p:tag name="KSO_WM_UNIT_ISNUMDGMTITLE" val="0"/>
  <p:tag name="KSO_WM_UNIT_NOCLEAR" val="0"/>
  <p:tag name="KSO_WM_DIAGRAM_GROUP_CODE" val="n1-1"/>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1*n_h_h_a*3_2_2_1"/>
  <p:tag name="KSO_WM_TEMPLATE_CATEGORY" val="diagram"/>
  <p:tag name="KSO_WM_TEMPLATE_INDEX" val="40492860"/>
  <p:tag name="KSO_WM_UNIT_LAYERLEVEL" val="1_1_1_1"/>
  <p:tag name="KSO_WM_TAG_VERSION" val="3.0"/>
  <p:tag name="KSO_WM_UNIT_ISCONTENTSTITLE" val="0"/>
  <p:tag name="KSO_WM_UNIT_ISNUMDGMTITLE" val="0"/>
  <p:tag name="KSO_WM_UNIT_NOCLEAR" val="0"/>
  <p:tag name="KSO_WM_DIAGRAM_GROUP_CODE" val="n1-1"/>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a"/>
  <p:tag name="KSO_WM_UNIT_INDEX" val="3_1_1"/>
  <p:tag name="KSO_WM_UNIT_ID" val="diagram40492860_1*n_h_a*3_1_1"/>
  <p:tag name="KSO_WM_TEMPLATE_CATEGORY" val="diagram"/>
  <p:tag name="KSO_WM_TEMPLATE_INDEX" val="40492860"/>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type&quot;:0},&quot;glow&quot;:{&quot;colorType&quot;:0},&quot;line&quot;:{&quot;gradient&quot;:[{&quot;brightness&quot;:0.6000000238418579,&quot;colorType&quot;:1,&quot;foreColorIndex&quot;:5,&quot;pos&quot;:0,&quot;transparency&quot;:0},{&quot;brightness&quot;:-0.2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3_2_1_1"/>
  <p:tag name="KSO_WM_UNIT_ID" val="diagram40492860_1*n_h_h_i*3_2_1_1"/>
  <p:tag name="KSO_WM_TEMPLATE_CATEGORY" val="diagram"/>
  <p:tag name="KSO_WM_TEMPLATE_INDEX" val="40492860"/>
  <p:tag name="KSO_WM_UNIT_LAYERLEVEL" val="1_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11"/>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solid&quot;:{&quot;brightness&quot;:-0.1099999994039535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3_2_3_1"/>
  <p:tag name="KSO_WM_UNIT_ID" val="diagram40492860_1*n_h_h_i*3_2_3_1"/>
  <p:tag name="KSO_WM_TEMPLATE_CATEGORY" val="diagram"/>
  <p:tag name="KSO_WM_TEMPLATE_INDEX" val="40492860"/>
  <p:tag name="KSO_WM_UNIT_LAYERLEVEL" val="1_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3_2_2_1"/>
  <p:tag name="KSO_WM_UNIT_ID" val="diagram40492860_1*n_h_h_i*3_2_2_1"/>
  <p:tag name="KSO_WM_TEMPLATE_CATEGORY" val="diagram"/>
  <p:tag name="KSO_WM_TEMPLATE_INDEX" val="40492860"/>
  <p:tag name="KSO_WM_UNIT_LAYERLEVEL" val="1_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06"/>
  <p:tag name="KSO_WM_DIAGRAM_MAX_ITEMCNT" val="6"/>
  <p:tag name="KSO_WM_DIAGRAM_MIN_ITEMCNT" val="3"/>
  <p:tag name="KSO_WM_DIAGRAM_VIRTUALLY_FRAME" val="{&quot;height&quot;:412.1856692913387,&quot;left&quot;:10.842992125984253,&quot;top&quot;:107.1,&quot;width&quot;:720.1265354330709}"/>
  <p:tag name="KSO_WM_DIAGRAM_COLOR_MATCH_VALUE" val="{&quot;shape&quot;:{&quot;fill&quot;:{&quot;solid&quot;:{&quot;brightness&quot;:-0.0599999986588954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7901</Words>
  <Application>WPS 演示</Application>
  <PresentationFormat/>
  <Paragraphs>133</Paragraphs>
  <Slides>26</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26</vt:i4>
      </vt:variant>
    </vt:vector>
  </HeadingPairs>
  <TitlesOfParts>
    <vt:vector size="55" baseType="lpstr">
      <vt:lpstr>Arial</vt:lpstr>
      <vt:lpstr>宋体</vt:lpstr>
      <vt:lpstr>Wingdings</vt:lpstr>
      <vt:lpstr>汉仪雪君体简</vt:lpstr>
      <vt:lpstr>汉仪锐智简</vt:lpstr>
      <vt:lpstr>Times New Roman</vt:lpstr>
      <vt:lpstr>楷体</vt:lpstr>
      <vt:lpstr>汉仪乐喵体W</vt:lpstr>
      <vt:lpstr>Segoe UI Black</vt:lpstr>
      <vt:lpstr>Yu Gothic UI Semibold</vt:lpstr>
      <vt:lpstr>汉仪大黑简</vt:lpstr>
      <vt:lpstr>汉仪综艺体简</vt:lpstr>
      <vt:lpstr>汉仪黑荔枝体简</vt:lpstr>
      <vt:lpstr>Times New Roman</vt:lpstr>
      <vt:lpstr>Arial</vt:lpstr>
      <vt:lpstr>微软雅黑</vt:lpstr>
      <vt:lpstr>Arial Unicode MS</vt:lpstr>
      <vt:lpstr>Calibri</vt:lpstr>
      <vt:lpstr>汉仪大宋简</vt:lpstr>
      <vt:lpstr>汉仪方叠体简</vt:lpstr>
      <vt:lpstr>方正姚体</vt:lpstr>
      <vt:lpstr>汉仪糯米团简</vt:lpstr>
      <vt:lpstr>-apple-system</vt:lpstr>
      <vt:lpstr>汉仪雅酷黑简</vt:lpstr>
      <vt:lpstr>黑体</vt:lpstr>
      <vt:lpstr>HelveticaNeue</vt:lpstr>
      <vt:lpstr>华文新魏</vt:lpstr>
      <vt:lpstr>Segoe Print</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ZhangCiel</dc:creator>
  <cp:lastModifiedBy>Administrator</cp:lastModifiedBy>
  <cp:revision>155</cp:revision>
  <dcterms:created xsi:type="dcterms:W3CDTF">2025-07-23T00:59:00Z</dcterms:created>
  <dcterms:modified xsi:type="dcterms:W3CDTF">2025-11-11T03:19:07Z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8ECF8B029A634FE5A57C8A50CF75D70E_12</vt:lpwstr>
  </property>
</Properties>
</file>