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845" r:id="rId3"/>
    <p:sldId id="558" r:id="rId4"/>
    <p:sldId id="791" r:id="rId5"/>
    <p:sldId id="793" r:id="rId6"/>
    <p:sldId id="785" r:id="rId7"/>
    <p:sldId id="802" r:id="rId8"/>
    <p:sldId id="803" r:id="rId9"/>
    <p:sldId id="787" r:id="rId10"/>
    <p:sldId id="795" r:id="rId11"/>
    <p:sldId id="804" r:id="rId12"/>
    <p:sldId id="805" r:id="rId13"/>
    <p:sldId id="807" r:id="rId14"/>
    <p:sldId id="796" r:id="rId15"/>
    <p:sldId id="808" r:id="rId16"/>
    <p:sldId id="826" r:id="rId17"/>
    <p:sldId id="812" r:id="rId18"/>
    <p:sldId id="799" r:id="rId19"/>
    <p:sldId id="815" r:id="rId20"/>
    <p:sldId id="817" r:id="rId21"/>
    <p:sldId id="798" r:id="rId22"/>
    <p:sldId id="814" r:id="rId23"/>
    <p:sldId id="816" r:id="rId24"/>
    <p:sldId id="820" r:id="rId25"/>
    <p:sldId id="819" r:id="rId26"/>
    <p:sldId id="823" r:id="rId27"/>
    <p:sldId id="813" r:id="rId28"/>
    <p:sldId id="832" r:id="rId29"/>
    <p:sldId id="835" r:id="rId30"/>
    <p:sldId id="836" r:id="rId31"/>
    <p:sldId id="834" r:id="rId32"/>
    <p:sldId id="790" r:id="rId33"/>
    <p:sldId id="789" r:id="rId34"/>
    <p:sldId id="781" r:id="rId35"/>
  </p:sldIdLst>
  <p:sldSz cx="12192000" cy="6858000"/>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w.xkb1.com" initials="w" lastIdx="2" clrIdx="0"/>
  <p:cmAuthor id="2" name="walkinnet" initials="w" lastIdx="0" clrIdx="0"/>
  <p:cmAuthor id="3" name="新课标第一网" initials="新" lastIdx="2"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A4C24"/>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p:scale>
          <a:sx n="100" d="100"/>
          <a:sy n="100" d="100"/>
        </p:scale>
        <p:origin x="-2022" y="-972"/>
      </p:cViewPr>
      <p:guideLst>
        <p:guide orient="horz" pos="2113"/>
        <p:guide pos="3847"/>
      </p:guideLst>
    </p:cSldViewPr>
  </p:slideViewPr>
  <p:notesTextViewPr>
    <p:cViewPr>
      <p:scale>
        <a:sx n="3" d="2"/>
        <a:sy n="3" d="2"/>
      </p:scale>
      <p:origin x="0" y="0"/>
    </p:cViewPr>
  </p:notesTextViewPr>
  <p:notesViewPr>
    <p:cSldViewPr snapToGrid="0">
      <p:cViewPr varScale="1">
        <p:scale>
          <a:sx n="87" d="100"/>
          <a:sy n="87" d="100"/>
        </p:scale>
        <p:origin x="-3870" y="-90"/>
      </p:cViewPr>
      <p:guideLst>
        <p:guide orient="horz" pos="3172"/>
        <p:guide pos="216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5C31D-9E4C-4951-B0E9-2973F0E09399}"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686BA2-6C79-4041-9D7E-1D43D8041AC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1E78739-7610-4052-AC11-035C401B25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911A9B-A15E-46BD-A6CE-53BB8B5BDA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1E78739-7610-4052-AC11-035C401B25E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8E911A9B-A15E-46BD-A6CE-53BB8B5BDAF0}" type="slidenum">
              <a:rPr lang="zh-CN" altLang="en-US" smtClean="0"/>
            </a:fld>
            <a:endParaRPr lang="zh-CN" altLang="en-US"/>
          </a:p>
        </p:txBody>
      </p:sp>
      <p:pic>
        <p:nvPicPr>
          <p:cNvPr id="7" name="图片 6"/>
          <p:cNvPicPr>
            <a:picLocks noChangeAspect="1"/>
          </p:cNvPicPr>
          <p:nvPr userDrawn="1"/>
        </p:nvPicPr>
        <p:blipFill>
          <a:blip r:embed="rId12"/>
          <a:stretch>
            <a:fillRect/>
          </a:stretch>
        </p:blipFill>
        <p:spPr>
          <a:xfrm>
            <a:off x="0" y="0"/>
            <a:ext cx="12192000" cy="6858000"/>
          </a:xfrm>
          <a:prstGeom prst="rect">
            <a:avLst/>
          </a:prstGeom>
        </p:spPr>
      </p:pic>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1.xml"/><Relationship Id="rId2" Type="http://schemas.openxmlformats.org/officeDocument/2006/relationships/image" Target="../media/image10.png"/><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6.xml"/><Relationship Id="rId5" Type="http://schemas.openxmlformats.org/officeDocument/2006/relationships/image" Target="../media/image11.jpeg"/><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2" Type="http://schemas.openxmlformats.org/officeDocument/2006/relationships/slideLayout" Target="../slideLayouts/slideLayout2.xml"/><Relationship Id="rId11" Type="http://schemas.openxmlformats.org/officeDocument/2006/relationships/tags" Target="../tags/tag68.xml"/><Relationship Id="rId10" Type="http://schemas.openxmlformats.org/officeDocument/2006/relationships/image" Target="../media/image12.png"/><Relationship Id="rId1" Type="http://schemas.openxmlformats.org/officeDocument/2006/relationships/tags" Target="../tags/tag5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0.xml"/><Relationship Id="rId2" Type="http://schemas.openxmlformats.org/officeDocument/2006/relationships/image" Target="../media/image12.png"/><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tags" Target="../tags/tag79.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tags" Target="../tags/tag9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4.xml"/><Relationship Id="rId2" Type="http://schemas.openxmlformats.org/officeDocument/2006/relationships/image" Target="../media/image18.jpeg"/><Relationship Id="rId1" Type="http://schemas.openxmlformats.org/officeDocument/2006/relationships/tags" Target="../tags/tag9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7.png"/><Relationship Id="rId4" Type="http://schemas.openxmlformats.org/officeDocument/2006/relationships/tags" Target="../tags/tag3.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0" Type="http://schemas.openxmlformats.org/officeDocument/2006/relationships/slideLayout" Target="../slideLayouts/slideLayout2.xml"/><Relationship Id="rId4" Type="http://schemas.openxmlformats.org/officeDocument/2006/relationships/tags" Target="../tags/tag8.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image" Target="../media/image8.png"/><Relationship Id="rId36" Type="http://schemas.openxmlformats.org/officeDocument/2006/relationships/tags" Target="../tags/tag40.xml"/><Relationship Id="rId35" Type="http://schemas.openxmlformats.org/officeDocument/2006/relationships/tags" Target="../tags/tag39.xml"/><Relationship Id="rId34" Type="http://schemas.openxmlformats.org/officeDocument/2006/relationships/tags" Target="../tags/tag38.xml"/><Relationship Id="rId33" Type="http://schemas.openxmlformats.org/officeDocument/2006/relationships/tags" Target="../tags/tag37.xml"/><Relationship Id="rId32" Type="http://schemas.openxmlformats.org/officeDocument/2006/relationships/tags" Target="../tags/tag36.xml"/><Relationship Id="rId31" Type="http://schemas.openxmlformats.org/officeDocument/2006/relationships/tags" Target="../tags/tag35.xml"/><Relationship Id="rId30" Type="http://schemas.openxmlformats.org/officeDocument/2006/relationships/tags" Target="../tags/tag34.xml"/><Relationship Id="rId3" Type="http://schemas.openxmlformats.org/officeDocument/2006/relationships/tags" Target="../tags/tag7.xml"/><Relationship Id="rId29" Type="http://schemas.openxmlformats.org/officeDocument/2006/relationships/tags" Target="../tags/tag33.xml"/><Relationship Id="rId28" Type="http://schemas.openxmlformats.org/officeDocument/2006/relationships/tags" Target="../tags/tag32.xml"/><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9.xml"/><Relationship Id="rId2" Type="http://schemas.openxmlformats.org/officeDocument/2006/relationships/image" Target="../media/image9.jpeg"/><Relationship Id="rId1" Type="http://schemas.openxmlformats.org/officeDocument/2006/relationships/tags" Target="../tags/tag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940685" y="229235"/>
            <a:ext cx="5617210"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根据文章内容，推测人物性格</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423545" y="1897380"/>
            <a:ext cx="5600065" cy="1568450"/>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dist"/>
            <a:r>
              <a:rPr lang="en-US" altLang="zh-CN" sz="2400">
                <a:latin typeface="Times New Roman" panose="02020603050405020304" charset="0"/>
                <a:cs typeface="Times New Roman" panose="02020603050405020304" charset="0"/>
              </a:rPr>
              <a:t>An old black gentleman entered the far end of the train car. In worn but neat clothes, he tipped his faded cap and greeted everyone with a warm “Good afternoon, folks.” </a:t>
            </a:r>
            <a:endParaRPr lang="en-US" altLang="zh-CN" sz="2400">
              <a:latin typeface="Times New Roman" panose="02020603050405020304" charset="0"/>
              <a:cs typeface="Times New Roman" panose="02020603050405020304" charset="0"/>
            </a:endParaRPr>
          </a:p>
        </p:txBody>
      </p:sp>
      <p:sp>
        <p:nvSpPr>
          <p:cNvPr id="10" name="流程图: 资料带 9"/>
          <p:cNvSpPr/>
          <p:nvPr/>
        </p:nvSpPr>
        <p:spPr>
          <a:xfrm>
            <a:off x="3051175" y="883920"/>
            <a:ext cx="5396865" cy="722630"/>
          </a:xfrm>
          <a:prstGeom prst="flowChartPunchedTape">
            <a:avLst/>
          </a:prstGeom>
          <a:gradFill>
            <a:gsLst>
              <a:gs pos="50000">
                <a:schemeClr val="accent2"/>
              </a:gs>
              <a:gs pos="0">
                <a:schemeClr val="accent2">
                  <a:lumMod val="25000"/>
                  <a:lumOff val="75000"/>
                </a:schemeClr>
              </a:gs>
              <a:gs pos="100000">
                <a:schemeClr val="accent2">
                  <a:lumMod val="85000"/>
                </a:schemeClr>
              </a:gs>
            </a:gsLst>
            <a:lin ang="5400000" scaled="1"/>
          </a:gradFill>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the old black gentleman</a:t>
            </a:r>
            <a:endParaRPr lang="en-US" altLang="zh-CN" sz="280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405765" y="3716020"/>
            <a:ext cx="5600065" cy="1652905"/>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lvl="0" algn="just">
              <a:buClrTx/>
              <a:buSzTx/>
              <a:buFontTx/>
            </a:pPr>
            <a:r>
              <a:rPr lang="en-US" altLang="zh-CN" sz="2400">
                <a:latin typeface="Times New Roman" panose="02020603050405020304" charset="0"/>
                <a:cs typeface="Times New Roman" panose="02020603050405020304" charset="0"/>
                <a:sym typeface="+mn-ea"/>
              </a:rPr>
              <a:t>He looked tall and thin, but he had a strong voice and kind energy. Life had clearly been hard for him, but he still stood tall and carried himself with quiet dignity.</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6502400" y="1897380"/>
            <a:ext cx="5264150" cy="640715"/>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lvl="0" algn="just">
              <a:buClrTx/>
              <a:buSzTx/>
              <a:buFontTx/>
            </a:pPr>
            <a:r>
              <a:rPr lang="en-US" altLang="zh-CN" sz="2400">
                <a:latin typeface="Times New Roman" panose="02020603050405020304" charset="0"/>
                <a:cs typeface="Times New Roman" panose="02020603050405020304" charset="0"/>
                <a:sym typeface="+mn-ea"/>
              </a:rPr>
              <a:t>Somehow, he noticed me singing along.</a:t>
            </a:r>
            <a:endParaRPr lang="en-US" altLang="zh-CN" sz="2400">
              <a:latin typeface="Times New Roman" panose="02020603050405020304" charset="0"/>
              <a:cs typeface="Times New Roman" panose="02020603050405020304" charset="0"/>
              <a:sym typeface="+mn-ea"/>
            </a:endParaRPr>
          </a:p>
        </p:txBody>
      </p:sp>
      <p:sp>
        <p:nvSpPr>
          <p:cNvPr id="15" name="圆角矩形 14"/>
          <p:cNvSpPr/>
          <p:nvPr/>
        </p:nvSpPr>
        <p:spPr>
          <a:xfrm>
            <a:off x="1154430" y="2324735"/>
            <a:ext cx="43065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乐观、友善且传递快乐</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6" name="圆角矩形 15"/>
          <p:cNvSpPr/>
          <p:nvPr/>
        </p:nvSpPr>
        <p:spPr>
          <a:xfrm>
            <a:off x="1052195" y="4385310"/>
            <a:ext cx="43065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自尊且有尊严</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7" name="圆角矩形 16"/>
          <p:cNvSpPr/>
          <p:nvPr/>
        </p:nvSpPr>
        <p:spPr>
          <a:xfrm>
            <a:off x="6671945" y="2726690"/>
            <a:ext cx="4898390" cy="269367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敏锐的观察力</a:t>
            </a:r>
            <a:endParaRPr lang="zh-CN" altLang="en-US" sz="2800" b="1">
              <a:solidFill>
                <a:schemeClr val="tx1"/>
              </a:solidFill>
              <a:latin typeface="宋体" panose="02010600030101010101" pitchFamily="2" charset="-122"/>
              <a:ea typeface="宋体" panose="02010600030101010101" pitchFamily="2" charset="-122"/>
            </a:endParaRPr>
          </a:p>
          <a:p>
            <a:pPr algn="ct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能注意到</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我</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跟唱，说明他并非只顾唱歌，体现出友善的互动意识</a:t>
            </a:r>
            <a:r>
              <a:rPr lang="en-US" altLang="zh-CN" sz="2800" b="1">
                <a:solidFill>
                  <a:schemeClr val="tx1"/>
                </a:solidFill>
                <a:latin typeface="宋体" panose="02010600030101010101" pitchFamily="2" charset="-122"/>
                <a:ea typeface="宋体" panose="02010600030101010101" pitchFamily="2" charset="-122"/>
              </a:rPr>
              <a:t>)</a:t>
            </a:r>
            <a:endParaRPr lang="en-US" altLang="zh-CN" sz="2800" b="1">
              <a:solidFill>
                <a:schemeClr val="tx1"/>
              </a:solidFill>
              <a:latin typeface="宋体" panose="02010600030101010101" pitchFamily="2" charset="-122"/>
              <a:ea typeface="宋体" panose="02010600030101010101" pitchFamily="2" charset="-122"/>
            </a:endParaRPr>
          </a:p>
        </p:txBody>
      </p:sp>
      <p:sp>
        <p:nvSpPr>
          <p:cNvPr id="18" name="圆角矩形 17"/>
          <p:cNvSpPr/>
          <p:nvPr/>
        </p:nvSpPr>
        <p:spPr>
          <a:xfrm>
            <a:off x="2130425" y="5708015"/>
            <a:ext cx="85864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老黑人绅士：自尊、乐观且传递善意</a:t>
            </a:r>
            <a:endParaRPr lang="zh-CN" altLang="en-US" sz="2800" b="1">
              <a:solidFill>
                <a:schemeClr val="tx1"/>
              </a:solidFill>
              <a:latin typeface="宋体" panose="02010600030101010101" pitchFamily="2" charset="-122"/>
              <a:ea typeface="宋体" panose="02010600030101010101" pitchFamily="2" charset="-122"/>
            </a:endParaRPr>
          </a:p>
        </p:txBody>
      </p:sp>
      <p:pic>
        <p:nvPicPr>
          <p:cNvPr id="4" name="图片 3" descr="微信图片_20251105173802_160_10"/>
          <p:cNvPicPr>
            <a:picLocks noChangeAspect="1"/>
          </p:cNvPicPr>
          <p:nvPr/>
        </p:nvPicPr>
        <p:blipFill>
          <a:blip r:embed="rId2"/>
          <a:stretch>
            <a:fillRect/>
          </a:stretch>
        </p:blipFill>
        <p:spPr>
          <a:xfrm>
            <a:off x="10588625" y="214630"/>
            <a:ext cx="1434465" cy="164020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8" dur="1000" fill="hold"/>
                                        <p:tgtEl>
                                          <p:spTgt spid="13"/>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70" dur="1000" fill="hold"/>
                                        <p:tgtEl>
                                          <p:spTgt spid="17"/>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82" dur="1000" fill="hold"/>
                                        <p:tgtEl>
                                          <p:spTgt spid="18"/>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2" nodeType="clickEffect">
                                  <p:stCondLst>
                                    <p:cond delay="0"/>
                                  </p:stCondLst>
                                  <p:childTnLst>
                                    <p:animRot by="21600000">
                                      <p:cBhvr>
                                        <p:cTn id="90"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5" grpId="0" bldLvl="0" animBg="1"/>
      <p:bldP spid="15" grpId="1" animBg="1"/>
      <p:bldP spid="12" grpId="0" bldLvl="0" animBg="1"/>
      <p:bldP spid="12" grpId="1" animBg="1"/>
      <p:bldP spid="16" grpId="0" bldLvl="0" animBg="1"/>
      <p:bldP spid="16" grpId="1" animBg="1"/>
      <p:bldP spid="13" grpId="0" bldLvl="0" animBg="1"/>
      <p:bldP spid="13" grpId="1" animBg="1"/>
      <p:bldP spid="17" grpId="0" bldLvl="0" animBg="1"/>
      <p:bldP spid="17" grpId="1" animBg="1"/>
      <p:bldP spid="18" grpId="0" bldLvl="0" animBg="1"/>
      <p:bldP spid="18" grpId="1" animBg="1"/>
      <p:bldP spid="18"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940685" y="229235"/>
            <a:ext cx="5617210"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根据文章内容，推测人物性格</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2" name="文本框 1"/>
          <p:cNvSpPr txBox="1"/>
          <p:nvPr>
            <p:custDataLst>
              <p:tags r:id="rId2"/>
            </p:custDataLst>
          </p:nvPr>
        </p:nvSpPr>
        <p:spPr>
          <a:xfrm>
            <a:off x="423545" y="2066925"/>
            <a:ext cx="5600065" cy="1568450"/>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just"/>
            <a:r>
              <a:rPr lang="en-US" altLang="zh-CN" sz="2400">
                <a:latin typeface="Times New Roman" panose="02020603050405020304" charset="0"/>
                <a:cs typeface="Times New Roman" panose="02020603050405020304" charset="0"/>
              </a:rPr>
              <a:t>A young boy across from me, maybe ten, watched him, swaying (</a:t>
            </a:r>
            <a:r>
              <a:rPr lang="zh-CN" altLang="en-US" sz="2400">
                <a:latin typeface="Times New Roman" panose="02020603050405020304" charset="0"/>
                <a:cs typeface="Times New Roman" panose="02020603050405020304" charset="0"/>
              </a:rPr>
              <a:t>摇摆</a:t>
            </a:r>
            <a:r>
              <a:rPr lang="en-US" altLang="zh-CN" sz="2400">
                <a:latin typeface="Times New Roman" panose="02020603050405020304" charset="0"/>
                <a:cs typeface="Times New Roman" panose="02020603050405020304" charset="0"/>
              </a:rPr>
              <a:t>) to the rhythm, his mother too distracted by her phone to notice.</a:t>
            </a:r>
            <a:endParaRPr lang="en-US" altLang="zh-CN" sz="2400">
              <a:latin typeface="Times New Roman" panose="02020603050405020304" charset="0"/>
              <a:cs typeface="Times New Roman" panose="02020603050405020304" charset="0"/>
            </a:endParaRPr>
          </a:p>
        </p:txBody>
      </p:sp>
      <p:sp>
        <p:nvSpPr>
          <p:cNvPr id="10" name="流程图: 资料带 9"/>
          <p:cNvSpPr/>
          <p:nvPr/>
        </p:nvSpPr>
        <p:spPr>
          <a:xfrm>
            <a:off x="3051175" y="894080"/>
            <a:ext cx="5396865" cy="722630"/>
          </a:xfrm>
          <a:prstGeom prst="flowChartPunchedTape">
            <a:avLst/>
          </a:prstGeom>
          <a:gradFill>
            <a:gsLst>
              <a:gs pos="50000">
                <a:schemeClr val="accent2"/>
              </a:gs>
              <a:gs pos="0">
                <a:schemeClr val="accent2">
                  <a:lumMod val="25000"/>
                  <a:lumOff val="75000"/>
                </a:schemeClr>
              </a:gs>
              <a:gs pos="100000">
                <a:schemeClr val="accent2">
                  <a:lumMod val="85000"/>
                </a:schemeClr>
              </a:gs>
            </a:gsLst>
            <a:lin ang="5400000" scaled="1"/>
          </a:gradFill>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the little boy</a:t>
            </a:r>
            <a:endParaRPr lang="en-US" altLang="zh-CN" sz="2800">
              <a:solidFill>
                <a:schemeClr val="tx1"/>
              </a:solidFill>
              <a:latin typeface="Times New Roman" panose="02020603050405020304" charset="0"/>
              <a:cs typeface="Times New Roman" panose="02020603050405020304" charset="0"/>
            </a:endParaRPr>
          </a:p>
        </p:txBody>
      </p:sp>
      <p:sp>
        <p:nvSpPr>
          <p:cNvPr id="15" name="圆角矩形 14"/>
          <p:cNvSpPr/>
          <p:nvPr>
            <p:custDataLst>
              <p:tags r:id="rId3"/>
            </p:custDataLst>
          </p:nvPr>
        </p:nvSpPr>
        <p:spPr>
          <a:xfrm>
            <a:off x="6386830" y="1882775"/>
            <a:ext cx="5471160" cy="273748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纯真且真实</a:t>
            </a:r>
            <a:endParaRPr lang="zh-CN" altLang="en-US" sz="2800" b="1">
              <a:solidFill>
                <a:schemeClr val="tx1"/>
              </a:solidFill>
              <a:latin typeface="宋体" panose="02010600030101010101" pitchFamily="2" charset="-122"/>
              <a:ea typeface="宋体" panose="02010600030101010101" pitchFamily="2" charset="-122"/>
            </a:endParaRPr>
          </a:p>
          <a:p>
            <a:pPr algn="l"/>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不像成人那样</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冷漠地无视</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，而是本能地</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跟着节奏摇摆</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，直接表现出对音乐的喜爱和对老人的关注</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未被周围的冷漠氛围同化</a:t>
            </a:r>
            <a:r>
              <a:rPr lang="en-US" altLang="zh-CN" sz="2800" b="1">
                <a:solidFill>
                  <a:schemeClr val="tx1"/>
                </a:solidFill>
                <a:latin typeface="宋体" panose="02010600030101010101" pitchFamily="2" charset="-122"/>
                <a:ea typeface="宋体" panose="02010600030101010101" pitchFamily="2" charset="-122"/>
              </a:rPr>
              <a:t>)</a:t>
            </a:r>
            <a:endParaRPr lang="en-US" altLang="zh-CN" sz="2800" b="1">
              <a:solidFill>
                <a:schemeClr val="tx1"/>
              </a:solidFill>
              <a:latin typeface="宋体" panose="02010600030101010101" pitchFamily="2" charset="-122"/>
              <a:ea typeface="宋体" panose="02010600030101010101" pitchFamily="2" charset="-122"/>
            </a:endParaRPr>
          </a:p>
        </p:txBody>
      </p:sp>
      <p:sp>
        <p:nvSpPr>
          <p:cNvPr id="18" name="圆角矩形 17"/>
          <p:cNvSpPr/>
          <p:nvPr>
            <p:custDataLst>
              <p:tags r:id="rId4"/>
            </p:custDataLst>
          </p:nvPr>
        </p:nvSpPr>
        <p:spPr>
          <a:xfrm>
            <a:off x="4258945" y="5205095"/>
            <a:ext cx="730123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小男孩：纯真、共情且不受环境影响</a:t>
            </a:r>
            <a:endParaRPr lang="zh-CN" altLang="en-US" sz="2800" b="1">
              <a:solidFill>
                <a:schemeClr val="tx1"/>
              </a:solidFill>
              <a:latin typeface="宋体" panose="02010600030101010101" pitchFamily="2" charset="-122"/>
              <a:ea typeface="宋体" panose="02010600030101010101" pitchFamily="2" charset="-122"/>
            </a:endParaRPr>
          </a:p>
        </p:txBody>
      </p:sp>
      <p:pic>
        <p:nvPicPr>
          <p:cNvPr id="3" name="图片 2" descr="纽约地铁与歌声 (4)"/>
          <p:cNvPicPr>
            <a:picLocks noChangeAspect="1"/>
          </p:cNvPicPr>
          <p:nvPr/>
        </p:nvPicPr>
        <p:blipFill>
          <a:blip r:embed="rId5"/>
          <a:srcRect l="4691" t="19843" r="53975" b="11246"/>
          <a:stretch>
            <a:fillRect/>
          </a:stretch>
        </p:blipFill>
        <p:spPr>
          <a:xfrm>
            <a:off x="370205" y="3794125"/>
            <a:ext cx="2794635" cy="2766695"/>
          </a:xfrm>
          <a:prstGeom prst="rect">
            <a:avLst/>
          </a:prstGeom>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2" nodeType="clickEffect">
                                  <p:stCondLst>
                                    <p:cond delay="0"/>
                                  </p:stCondLst>
                                  <p:childTnLst>
                                    <p:animRot by="21600000">
                                      <p:cBhvr>
                                        <p:cTn id="42"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5" grpId="0" bldLvl="0" animBg="1"/>
      <p:bldP spid="15" grpId="1" animBg="1"/>
      <p:bldP spid="18" grpId="0" bldLvl="0" animBg="1"/>
      <p:bldP spid="18" grpId="1" animBg="1"/>
      <p:bldP spid="18"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根据文章厘清故事脉络</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3" name="圆角矩形 12"/>
          <p:cNvSpPr/>
          <p:nvPr/>
        </p:nvSpPr>
        <p:spPr>
          <a:xfrm>
            <a:off x="7938135" y="1656715"/>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Events</a:t>
            </a:r>
            <a:endParaRPr lang="en-US" altLang="zh-CN" sz="2800">
              <a:solidFill>
                <a:schemeClr val="tx1"/>
              </a:solidFill>
              <a:latin typeface="Times New Roman" panose="02020603050405020304" charset="0"/>
              <a:cs typeface="Times New Roman" panose="02020603050405020304" charset="0"/>
            </a:endParaRPr>
          </a:p>
        </p:txBody>
      </p:sp>
      <p:sp>
        <p:nvSpPr>
          <p:cNvPr id="14" name="圆角矩形 13"/>
          <p:cNvSpPr/>
          <p:nvPr/>
        </p:nvSpPr>
        <p:spPr>
          <a:xfrm>
            <a:off x="1778635" y="1718945"/>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Background</a:t>
            </a:r>
            <a:endParaRPr lang="en-US" altLang="zh-CN" sz="2800">
              <a:solidFill>
                <a:schemeClr val="tx1"/>
              </a:solidFill>
              <a:latin typeface="Times New Roman" panose="02020603050405020304" charset="0"/>
              <a:cs typeface="Times New Roman" panose="02020603050405020304" charset="0"/>
            </a:endParaRPr>
          </a:p>
        </p:txBody>
      </p:sp>
      <p:sp>
        <p:nvSpPr>
          <p:cNvPr id="15" name="左大括号 14"/>
          <p:cNvSpPr/>
          <p:nvPr/>
        </p:nvSpPr>
        <p:spPr>
          <a:xfrm rot="5400000">
            <a:off x="5610225" y="-1663700"/>
            <a:ext cx="554355" cy="6356350"/>
          </a:xfrm>
          <a:prstGeom prst="leftBrace">
            <a:avLst/>
          </a:prstGeom>
          <a:ln w="28575">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圆角矩形 15"/>
          <p:cNvSpPr/>
          <p:nvPr/>
        </p:nvSpPr>
        <p:spPr>
          <a:xfrm>
            <a:off x="2441575" y="782320"/>
            <a:ext cx="7228205" cy="603250"/>
          </a:xfrm>
          <a:prstGeom prst="roundRect">
            <a:avLst/>
          </a:prstGeom>
          <a:solidFill>
            <a:srgbClr val="FA4C2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The cause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起因</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场景铺垫与人物登场</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7" name="圆角矩形 16"/>
          <p:cNvSpPr/>
          <p:nvPr/>
        </p:nvSpPr>
        <p:spPr>
          <a:xfrm>
            <a:off x="414655" y="2576195"/>
            <a:ext cx="4616450" cy="400558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It was a hot day in New York City. I had brunch with a friend and picked up my new glasses. All done and headed back on the train. I wanted to yell at a couple of people for their rude behavior, but wisely just sat quietly.</a:t>
            </a:r>
            <a:endParaRPr lang="en-US" altLang="zh-CN" sz="2800">
              <a:solidFill>
                <a:schemeClr val="tx1"/>
              </a:solidFill>
              <a:latin typeface="Times New Roman" panose="02020603050405020304" charset="0"/>
              <a:cs typeface="Times New Roman" panose="02020603050405020304" charset="0"/>
            </a:endParaRPr>
          </a:p>
        </p:txBody>
      </p:sp>
      <p:cxnSp>
        <p:nvCxnSpPr>
          <p:cNvPr id="18" name="直接连接符 17"/>
          <p:cNvCxnSpPr/>
          <p:nvPr/>
        </p:nvCxnSpPr>
        <p:spPr>
          <a:xfrm>
            <a:off x="618490" y="6076315"/>
            <a:ext cx="419671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639445" y="6457315"/>
            <a:ext cx="2220595" cy="1206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630555" y="5647055"/>
            <a:ext cx="4108450" cy="146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flipV="1">
            <a:off x="1590040" y="5169535"/>
            <a:ext cx="3175000" cy="635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2" name="圆角矩形 21"/>
          <p:cNvSpPr/>
          <p:nvPr/>
        </p:nvSpPr>
        <p:spPr>
          <a:xfrm>
            <a:off x="734060" y="2736850"/>
            <a:ext cx="4004945" cy="231711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在粗鲁面前，</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我</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选择了安静忍耐，为后续</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善意</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的举动做了情绪铺垫</a:t>
            </a:r>
            <a:endPar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3" name="圆角矩形 22"/>
          <p:cNvSpPr/>
          <p:nvPr/>
        </p:nvSpPr>
        <p:spPr>
          <a:xfrm>
            <a:off x="6440170" y="2576195"/>
            <a:ext cx="5304790" cy="388112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An old black gentleman entered the far end of the train car. In worn but neat clothes, he tipped his faded cap and greeted everyone with a warm “Good afternoon, folks.” Most ignored him, with cold blank faces. </a:t>
            </a:r>
            <a:endParaRPr lang="en-US" altLang="zh-CN" sz="2800">
              <a:solidFill>
                <a:schemeClr val="tx1"/>
              </a:solidFill>
              <a:latin typeface="Times New Roman" panose="02020603050405020304" charset="0"/>
              <a:cs typeface="Times New Roman" panose="02020603050405020304" charset="0"/>
            </a:endParaRPr>
          </a:p>
        </p:txBody>
      </p:sp>
      <p:sp>
        <p:nvSpPr>
          <p:cNvPr id="24" name="下箭头 23"/>
          <p:cNvSpPr/>
          <p:nvPr/>
        </p:nvSpPr>
        <p:spPr>
          <a:xfrm>
            <a:off x="2630170" y="231965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下箭头 24"/>
          <p:cNvSpPr/>
          <p:nvPr/>
        </p:nvSpPr>
        <p:spPr>
          <a:xfrm>
            <a:off x="8999855" y="2278380"/>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6" name="直接连接符 25"/>
          <p:cNvCxnSpPr/>
          <p:nvPr/>
        </p:nvCxnSpPr>
        <p:spPr>
          <a:xfrm flipV="1">
            <a:off x="8280400" y="5157470"/>
            <a:ext cx="2220595" cy="1206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7494905" y="5996305"/>
            <a:ext cx="3162300" cy="1778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8" name="圆角矩形 27"/>
          <p:cNvSpPr/>
          <p:nvPr/>
        </p:nvSpPr>
        <p:spPr>
          <a:xfrm>
            <a:off x="7073265" y="2709545"/>
            <a:ext cx="4004945" cy="231711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2800">
                <a:solidFill>
                  <a:schemeClr val="bg1"/>
                </a:solidFill>
                <a:latin typeface="Times New Roman" panose="02020603050405020304" charset="0"/>
                <a:ea typeface="宋体" panose="02010600030101010101" pitchFamily="2" charset="-122"/>
                <a:cs typeface="Times New Roman" panose="02020603050405020304" charset="0"/>
              </a:rPr>
              <a:t>warm</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与</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2800">
                <a:solidFill>
                  <a:schemeClr val="bg1"/>
                </a:solidFill>
                <a:latin typeface="Times New Roman" panose="02020603050405020304" charset="0"/>
                <a:ea typeface="宋体" panose="02010600030101010101" pitchFamily="2" charset="-122"/>
                <a:cs typeface="Times New Roman" panose="02020603050405020304" charset="0"/>
              </a:rPr>
              <a:t>cold</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的反差，成为故事的核心起点</a:t>
            </a:r>
            <a:endPar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6440170" y="2576195"/>
            <a:ext cx="5304790" cy="388112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Then, he started to sing. I didn’t turn my head, but I felt a smile in my soul. Many people ask for money on the train, but I always feel happy when someone offers music instead. It feels like a gift.</a:t>
            </a:r>
            <a:endParaRPr lang="en-US" altLang="zh-CN" sz="2800">
              <a:solidFill>
                <a:schemeClr val="tx1"/>
              </a:solidFill>
              <a:latin typeface="Times New Roman" panose="02020603050405020304" charset="0"/>
              <a:cs typeface="Times New Roman" panose="02020603050405020304" charset="0"/>
            </a:endParaRPr>
          </a:p>
        </p:txBody>
      </p:sp>
      <p:cxnSp>
        <p:nvCxnSpPr>
          <p:cNvPr id="3" name="直接连接符 2"/>
          <p:cNvCxnSpPr/>
          <p:nvPr/>
        </p:nvCxnSpPr>
        <p:spPr>
          <a:xfrm flipV="1">
            <a:off x="8371205" y="4521200"/>
            <a:ext cx="3260090" cy="133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6672580" y="4973955"/>
            <a:ext cx="4879975" cy="381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6672580" y="5323205"/>
            <a:ext cx="4737735"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6672580" y="5792470"/>
            <a:ext cx="4737735"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2" name="圆角矩形 11"/>
          <p:cNvSpPr/>
          <p:nvPr/>
        </p:nvSpPr>
        <p:spPr>
          <a:xfrm>
            <a:off x="7378065" y="2734310"/>
            <a:ext cx="3700145" cy="299847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多数乞丐以</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乞讨</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为生，而老人用</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音乐</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替代</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乞讨</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，引发</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我</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的好感，为后续的</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善意</a:t>
            </a:r>
            <a:r>
              <a:rPr lang="en-US" altLang="zh-CN" sz="28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rPr>
              <a:t>做进一步的铺垫</a:t>
            </a:r>
            <a:endParaRPr lang="zh-CN" altLang="en-US" sz="28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4"/>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2" dur="1000" fill="hold"/>
                                        <p:tgtEl>
                                          <p:spTgt spid="13"/>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7"/>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64" dur="1000" fill="hold"/>
                                        <p:tgtEl>
                                          <p:spTgt spid="24"/>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76" dur="1000" fill="hold"/>
                                        <p:tgtEl>
                                          <p:spTgt spid="2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21"/>
                                        </p:tgtEl>
                                      </p:cBhvr>
                                    </p:animEffect>
                                  </p:childTnLst>
                                </p:cTn>
                              </p:par>
                              <p:par>
                                <p:cTn id="81" presetID="25"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86" dur="1000" fill="hold"/>
                                        <p:tgtEl>
                                          <p:spTgt spid="20"/>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20"/>
                                        </p:tgtEl>
                                      </p:cBhvr>
                                    </p:animEffect>
                                  </p:childTnLst>
                                </p:cTn>
                              </p:par>
                              <p:par>
                                <p:cTn id="91" presetID="25"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96" dur="1000" fill="hold"/>
                                        <p:tgtEl>
                                          <p:spTgt spid="18"/>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8"/>
                                        </p:tgtEl>
                                      </p:cBhvr>
                                    </p:animEffect>
                                  </p:childTnLst>
                                </p:cTn>
                              </p:par>
                              <p:par>
                                <p:cTn id="101" presetID="25"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6" dur="1000" fill="hold"/>
                                        <p:tgtEl>
                                          <p:spTgt spid="19"/>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18" dur="1000" fill="hold"/>
                                        <p:tgtEl>
                                          <p:spTgt spid="22"/>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5" presetClass="entr" presetSubtype="0" fill="hold" grpId="0" nodeType="click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30" dur="1000" fill="hold"/>
                                        <p:tgtEl>
                                          <p:spTgt spid="25"/>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25"/>
                                        </p:tgtEl>
                                      </p:cBhvr>
                                    </p:animEffect>
                                  </p:childTnLst>
                                </p:cTn>
                              </p:par>
                              <p:par>
                                <p:cTn id="135" presetID="25" presetClass="entr"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anim calcmode="lin" valueType="num">
                                      <p:cBhvr>
                                        <p:cTn id="13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40" dur="1000" fill="hold"/>
                                        <p:tgtEl>
                                          <p:spTgt spid="23"/>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23"/>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nodeType="clickEffect">
                                  <p:stCondLst>
                                    <p:cond delay="0"/>
                                  </p:stCondLst>
                                  <p:childTnLst>
                                    <p:set>
                                      <p:cBhvr>
                                        <p:cTn id="148" dur="1" fill="hold">
                                          <p:stCondLst>
                                            <p:cond delay="0"/>
                                          </p:stCondLst>
                                        </p:cTn>
                                        <p:tgtEl>
                                          <p:spTgt spid="26"/>
                                        </p:tgtEl>
                                        <p:attrNameLst>
                                          <p:attrName>style.visibility</p:attrName>
                                        </p:attrNameLst>
                                      </p:cBhvr>
                                      <p:to>
                                        <p:strVal val="visible"/>
                                      </p:to>
                                    </p:set>
                                    <p:anim calcmode="lin" valueType="num">
                                      <p:cBhvr>
                                        <p:cTn id="149"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152" dur="1000" fill="hold"/>
                                        <p:tgtEl>
                                          <p:spTgt spid="26"/>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26"/>
                                        </p:tgtEl>
                                      </p:cBhvr>
                                    </p:animEffect>
                                  </p:childTnLst>
                                </p:cTn>
                              </p:par>
                              <p:par>
                                <p:cTn id="157" presetID="25" presetClass="entr" presetSubtype="0" fill="hold" nodeType="withEffect">
                                  <p:stCondLst>
                                    <p:cond delay="0"/>
                                  </p:stCondLst>
                                  <p:childTnLst>
                                    <p:set>
                                      <p:cBhvr>
                                        <p:cTn id="158" dur="1" fill="hold">
                                          <p:stCondLst>
                                            <p:cond delay="0"/>
                                          </p:stCondLst>
                                        </p:cTn>
                                        <p:tgtEl>
                                          <p:spTgt spid="27"/>
                                        </p:tgtEl>
                                        <p:attrNameLst>
                                          <p:attrName>style.visibility</p:attrName>
                                        </p:attrNameLst>
                                      </p:cBhvr>
                                      <p:to>
                                        <p:strVal val="visible"/>
                                      </p:to>
                                    </p:set>
                                    <p:anim calcmode="lin" valueType="num">
                                      <p:cBhvr>
                                        <p:cTn id="159"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60"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61"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62" dur="1000" fill="hold"/>
                                        <p:tgtEl>
                                          <p:spTgt spid="27"/>
                                        </p:tgtEl>
                                        <p:attrNameLst>
                                          <p:attrName>ppt_h</p:attrName>
                                        </p:attrNameLst>
                                      </p:cBhvr>
                                      <p:tavLst>
                                        <p:tav tm="0">
                                          <p:val>
                                            <p:strVal val="#ppt_h"/>
                                          </p:val>
                                        </p:tav>
                                        <p:tav tm="100000">
                                          <p:val>
                                            <p:strVal val="#ppt_h"/>
                                          </p:val>
                                        </p:tav>
                                      </p:tavLst>
                                    </p:anim>
                                    <p:anim calcmode="lin" valueType="num">
                                      <p:cBhvr>
                                        <p:cTn id="163"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64"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65"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66" dur="1000" decel="50000">
                                          <p:stCondLst>
                                            <p:cond delay="0"/>
                                          </p:stCondLst>
                                        </p:cTn>
                                        <p:tgtEl>
                                          <p:spTgt spid="27"/>
                                        </p:tgtEl>
                                      </p:cBhvr>
                                    </p:animEffect>
                                  </p:childTnLst>
                                </p:cTn>
                              </p:par>
                            </p:childTnLst>
                          </p:cTn>
                        </p:par>
                      </p:childTnLst>
                    </p:cTn>
                  </p:par>
                  <p:par>
                    <p:cTn id="167" fill="hold">
                      <p:stCondLst>
                        <p:cond delay="indefinite"/>
                      </p:stCondLst>
                      <p:childTnLst>
                        <p:par>
                          <p:cTn id="168" fill="hold">
                            <p:stCondLst>
                              <p:cond delay="0"/>
                            </p:stCondLst>
                            <p:childTnLst>
                              <p:par>
                                <p:cTn id="169" presetID="25" presetClass="entr" presetSubtype="0" fill="hold" grpId="0" nodeType="clickEffect">
                                  <p:stCondLst>
                                    <p:cond delay="0"/>
                                  </p:stCondLst>
                                  <p:childTnLst>
                                    <p:set>
                                      <p:cBhvr>
                                        <p:cTn id="170" dur="1" fill="hold">
                                          <p:stCondLst>
                                            <p:cond delay="0"/>
                                          </p:stCondLst>
                                        </p:cTn>
                                        <p:tgtEl>
                                          <p:spTgt spid="28"/>
                                        </p:tgtEl>
                                        <p:attrNameLst>
                                          <p:attrName>style.visibility</p:attrName>
                                        </p:attrNameLst>
                                      </p:cBhvr>
                                      <p:to>
                                        <p:strVal val="visible"/>
                                      </p:to>
                                    </p:set>
                                    <p:anim calcmode="lin" valueType="num">
                                      <p:cBhvr>
                                        <p:cTn id="171"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72"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73"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74" dur="1000" fill="hold"/>
                                        <p:tgtEl>
                                          <p:spTgt spid="28"/>
                                        </p:tgtEl>
                                        <p:attrNameLst>
                                          <p:attrName>ppt_h</p:attrName>
                                        </p:attrNameLst>
                                      </p:cBhvr>
                                      <p:tavLst>
                                        <p:tav tm="0">
                                          <p:val>
                                            <p:strVal val="#ppt_h"/>
                                          </p:val>
                                        </p:tav>
                                        <p:tav tm="100000">
                                          <p:val>
                                            <p:strVal val="#ppt_h"/>
                                          </p:val>
                                        </p:tav>
                                      </p:tavLst>
                                    </p:anim>
                                    <p:anim calcmode="lin" valueType="num">
                                      <p:cBhvr>
                                        <p:cTn id="175"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76"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77"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78" dur="1000" decel="50000">
                                          <p:stCondLst>
                                            <p:cond delay="0"/>
                                          </p:stCondLst>
                                        </p:cTn>
                                        <p:tgtEl>
                                          <p:spTgt spid="28"/>
                                        </p:tgtEl>
                                      </p:cBhvr>
                                    </p:animEffect>
                                  </p:childTnLst>
                                </p:cTn>
                              </p:par>
                            </p:childTnLst>
                          </p:cTn>
                        </p:par>
                      </p:childTnLst>
                    </p:cTn>
                  </p:par>
                  <p:par>
                    <p:cTn id="179" fill="hold">
                      <p:stCondLst>
                        <p:cond delay="indefinite"/>
                      </p:stCondLst>
                      <p:childTnLst>
                        <p:par>
                          <p:cTn id="180" fill="hold">
                            <p:stCondLst>
                              <p:cond delay="0"/>
                            </p:stCondLst>
                            <p:childTnLst>
                              <p:par>
                                <p:cTn id="181" presetID="25" presetClass="entr" presetSubtype="0" fill="hold" grpId="0" nodeType="clickEffect">
                                  <p:stCondLst>
                                    <p:cond delay="0"/>
                                  </p:stCondLst>
                                  <p:childTnLst>
                                    <p:set>
                                      <p:cBhvr>
                                        <p:cTn id="182" dur="1" fill="hold">
                                          <p:stCondLst>
                                            <p:cond delay="0"/>
                                          </p:stCondLst>
                                        </p:cTn>
                                        <p:tgtEl>
                                          <p:spTgt spid="2"/>
                                        </p:tgtEl>
                                        <p:attrNameLst>
                                          <p:attrName>style.visibility</p:attrName>
                                        </p:attrNameLst>
                                      </p:cBhvr>
                                      <p:to>
                                        <p:strVal val="visible"/>
                                      </p:to>
                                    </p:set>
                                    <p:anim calcmode="lin" valueType="num">
                                      <p:cBhvr>
                                        <p:cTn id="18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86" dur="1000" fill="hold"/>
                                        <p:tgtEl>
                                          <p:spTgt spid="2"/>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2"/>
                                        </p:tgtEl>
                                      </p:cBhvr>
                                    </p:animEffect>
                                  </p:childTnLst>
                                </p:cTn>
                              </p:par>
                            </p:childTnLst>
                          </p:cTn>
                        </p:par>
                      </p:childTnLst>
                    </p:cTn>
                  </p:par>
                  <p:par>
                    <p:cTn id="191" fill="hold">
                      <p:stCondLst>
                        <p:cond delay="indefinite"/>
                      </p:stCondLst>
                      <p:childTnLst>
                        <p:par>
                          <p:cTn id="192" fill="hold">
                            <p:stCondLst>
                              <p:cond delay="0"/>
                            </p:stCondLst>
                            <p:childTnLst>
                              <p:par>
                                <p:cTn id="193" presetID="25" presetClass="entr" presetSubtype="0" fill="hold" nodeType="clickEffect">
                                  <p:stCondLst>
                                    <p:cond delay="0"/>
                                  </p:stCondLst>
                                  <p:childTnLst>
                                    <p:set>
                                      <p:cBhvr>
                                        <p:cTn id="194" dur="1" fill="hold">
                                          <p:stCondLst>
                                            <p:cond delay="0"/>
                                          </p:stCondLst>
                                        </p:cTn>
                                        <p:tgtEl>
                                          <p:spTgt spid="3"/>
                                        </p:tgtEl>
                                        <p:attrNameLst>
                                          <p:attrName>style.visibility</p:attrName>
                                        </p:attrNameLst>
                                      </p:cBhvr>
                                      <p:to>
                                        <p:strVal val="visible"/>
                                      </p:to>
                                    </p:set>
                                    <p:anim calcmode="lin" valueType="num">
                                      <p:cBhvr>
                                        <p:cTn id="19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9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98" dur="1000" fill="hold"/>
                                        <p:tgtEl>
                                          <p:spTgt spid="3"/>
                                        </p:tgtEl>
                                        <p:attrNameLst>
                                          <p:attrName>ppt_h</p:attrName>
                                        </p:attrNameLst>
                                      </p:cBhvr>
                                      <p:tavLst>
                                        <p:tav tm="0">
                                          <p:val>
                                            <p:strVal val="#ppt_h"/>
                                          </p:val>
                                        </p:tav>
                                        <p:tav tm="100000">
                                          <p:val>
                                            <p:strVal val="#ppt_h"/>
                                          </p:val>
                                        </p:tav>
                                      </p:tavLst>
                                    </p:anim>
                                    <p:anim calcmode="lin" valueType="num">
                                      <p:cBhvr>
                                        <p:cTn id="19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0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02" dur="1000" decel="50000">
                                          <p:stCondLst>
                                            <p:cond delay="0"/>
                                          </p:stCondLst>
                                        </p:cTn>
                                        <p:tgtEl>
                                          <p:spTgt spid="3"/>
                                        </p:tgtEl>
                                      </p:cBhvr>
                                    </p:animEffect>
                                  </p:childTnLst>
                                </p:cTn>
                              </p:par>
                              <p:par>
                                <p:cTn id="203" presetID="25" presetClass="entr" presetSubtype="0" fill="hold" nodeType="withEffect">
                                  <p:stCondLst>
                                    <p:cond delay="0"/>
                                  </p:stCondLst>
                                  <p:childTnLst>
                                    <p:set>
                                      <p:cBhvr>
                                        <p:cTn id="204" dur="1" fill="hold">
                                          <p:stCondLst>
                                            <p:cond delay="0"/>
                                          </p:stCondLst>
                                        </p:cTn>
                                        <p:tgtEl>
                                          <p:spTgt spid="4"/>
                                        </p:tgtEl>
                                        <p:attrNameLst>
                                          <p:attrName>style.visibility</p:attrName>
                                        </p:attrNameLst>
                                      </p:cBhvr>
                                      <p:to>
                                        <p:strVal val="visible"/>
                                      </p:to>
                                    </p:set>
                                    <p:anim calcmode="lin" valueType="num">
                                      <p:cBhvr>
                                        <p:cTn id="20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0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8" dur="1000" fill="hold"/>
                                        <p:tgtEl>
                                          <p:spTgt spid="4"/>
                                        </p:tgtEl>
                                        <p:attrNameLst>
                                          <p:attrName>ppt_h</p:attrName>
                                        </p:attrNameLst>
                                      </p:cBhvr>
                                      <p:tavLst>
                                        <p:tav tm="0">
                                          <p:val>
                                            <p:strVal val="#ppt_h"/>
                                          </p:val>
                                        </p:tav>
                                        <p:tav tm="100000">
                                          <p:val>
                                            <p:strVal val="#ppt_h"/>
                                          </p:val>
                                        </p:tav>
                                      </p:tavLst>
                                    </p:anim>
                                    <p:anim calcmode="lin" valueType="num">
                                      <p:cBhvr>
                                        <p:cTn id="20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1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2" dur="1000" decel="50000">
                                          <p:stCondLst>
                                            <p:cond delay="0"/>
                                          </p:stCondLst>
                                        </p:cTn>
                                        <p:tgtEl>
                                          <p:spTgt spid="4"/>
                                        </p:tgtEl>
                                      </p:cBhvr>
                                    </p:animEffect>
                                  </p:childTnLst>
                                </p:cTn>
                              </p:par>
                              <p:par>
                                <p:cTn id="213" presetID="25" presetClass="entr" presetSubtype="0" fill="hold" nodeType="withEffect">
                                  <p:stCondLst>
                                    <p:cond delay="0"/>
                                  </p:stCondLst>
                                  <p:childTnLst>
                                    <p:set>
                                      <p:cBhvr>
                                        <p:cTn id="214" dur="1" fill="hold">
                                          <p:stCondLst>
                                            <p:cond delay="0"/>
                                          </p:stCondLst>
                                        </p:cTn>
                                        <p:tgtEl>
                                          <p:spTgt spid="10"/>
                                        </p:tgtEl>
                                        <p:attrNameLst>
                                          <p:attrName>style.visibility</p:attrName>
                                        </p:attrNameLst>
                                      </p:cBhvr>
                                      <p:to>
                                        <p:strVal val="visible"/>
                                      </p:to>
                                    </p:set>
                                    <p:anim calcmode="lin" valueType="num">
                                      <p:cBhvr>
                                        <p:cTn id="21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1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18" dur="1000" fill="hold"/>
                                        <p:tgtEl>
                                          <p:spTgt spid="10"/>
                                        </p:tgtEl>
                                        <p:attrNameLst>
                                          <p:attrName>ppt_h</p:attrName>
                                        </p:attrNameLst>
                                      </p:cBhvr>
                                      <p:tavLst>
                                        <p:tav tm="0">
                                          <p:val>
                                            <p:strVal val="#ppt_h"/>
                                          </p:val>
                                        </p:tav>
                                        <p:tav tm="100000">
                                          <p:val>
                                            <p:strVal val="#ppt_h"/>
                                          </p:val>
                                        </p:tav>
                                      </p:tavLst>
                                    </p:anim>
                                    <p:anim calcmode="lin" valueType="num">
                                      <p:cBhvr>
                                        <p:cTn id="21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2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22" dur="1000" decel="50000">
                                          <p:stCondLst>
                                            <p:cond delay="0"/>
                                          </p:stCondLst>
                                        </p:cTn>
                                        <p:tgtEl>
                                          <p:spTgt spid="10"/>
                                        </p:tgtEl>
                                      </p:cBhvr>
                                    </p:animEffect>
                                  </p:childTnLst>
                                </p:cTn>
                              </p:par>
                              <p:par>
                                <p:cTn id="223" presetID="25" presetClass="entr" presetSubtype="0" fill="hold" nodeType="withEffect">
                                  <p:stCondLst>
                                    <p:cond delay="0"/>
                                  </p:stCondLst>
                                  <p:childTnLst>
                                    <p:set>
                                      <p:cBhvr>
                                        <p:cTn id="224" dur="1" fill="hold">
                                          <p:stCondLst>
                                            <p:cond delay="0"/>
                                          </p:stCondLst>
                                        </p:cTn>
                                        <p:tgtEl>
                                          <p:spTgt spid="11"/>
                                        </p:tgtEl>
                                        <p:attrNameLst>
                                          <p:attrName>style.visibility</p:attrName>
                                        </p:attrNameLst>
                                      </p:cBhvr>
                                      <p:to>
                                        <p:strVal val="visible"/>
                                      </p:to>
                                    </p:set>
                                    <p:anim calcmode="lin" valueType="num">
                                      <p:cBhvr>
                                        <p:cTn id="22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2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2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8" dur="1000" fill="hold"/>
                                        <p:tgtEl>
                                          <p:spTgt spid="11"/>
                                        </p:tgtEl>
                                        <p:attrNameLst>
                                          <p:attrName>ppt_h</p:attrName>
                                        </p:attrNameLst>
                                      </p:cBhvr>
                                      <p:tavLst>
                                        <p:tav tm="0">
                                          <p:val>
                                            <p:strVal val="#ppt_h"/>
                                          </p:val>
                                        </p:tav>
                                        <p:tav tm="100000">
                                          <p:val>
                                            <p:strVal val="#ppt_h"/>
                                          </p:val>
                                        </p:tav>
                                      </p:tavLst>
                                    </p:anim>
                                    <p:anim calcmode="lin" valueType="num">
                                      <p:cBhvr>
                                        <p:cTn id="22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3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32" dur="1000" decel="50000">
                                          <p:stCondLst>
                                            <p:cond delay="0"/>
                                          </p:stCondLst>
                                        </p:cTn>
                                        <p:tgtEl>
                                          <p:spTgt spid="11"/>
                                        </p:tgtEl>
                                      </p:cBhvr>
                                    </p:animEffect>
                                  </p:childTnLst>
                                </p:cTn>
                              </p:par>
                            </p:childTnLst>
                          </p:cTn>
                        </p:par>
                      </p:childTnLst>
                    </p:cTn>
                  </p:par>
                  <p:par>
                    <p:cTn id="233" fill="hold">
                      <p:stCondLst>
                        <p:cond delay="indefinite"/>
                      </p:stCondLst>
                      <p:childTnLst>
                        <p:par>
                          <p:cTn id="234" fill="hold">
                            <p:stCondLst>
                              <p:cond delay="0"/>
                            </p:stCondLst>
                            <p:childTnLst>
                              <p:par>
                                <p:cTn id="235" presetID="25" presetClass="entr" presetSubtype="0" fill="hold" grpId="0" nodeType="clickEffect">
                                  <p:stCondLst>
                                    <p:cond delay="0"/>
                                  </p:stCondLst>
                                  <p:childTnLst>
                                    <p:set>
                                      <p:cBhvr>
                                        <p:cTn id="236" dur="1" fill="hold">
                                          <p:stCondLst>
                                            <p:cond delay="0"/>
                                          </p:stCondLst>
                                        </p:cTn>
                                        <p:tgtEl>
                                          <p:spTgt spid="12"/>
                                        </p:tgtEl>
                                        <p:attrNameLst>
                                          <p:attrName>style.visibility</p:attrName>
                                        </p:attrNameLst>
                                      </p:cBhvr>
                                      <p:to>
                                        <p:strVal val="visible"/>
                                      </p:to>
                                    </p:set>
                                    <p:anim calcmode="lin" valueType="num">
                                      <p:cBhvr>
                                        <p:cTn id="23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3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0" dur="1000" fill="hold"/>
                                        <p:tgtEl>
                                          <p:spTgt spid="12"/>
                                        </p:tgtEl>
                                        <p:attrNameLst>
                                          <p:attrName>ppt_h</p:attrName>
                                        </p:attrNameLst>
                                      </p:cBhvr>
                                      <p:tavLst>
                                        <p:tav tm="0">
                                          <p:val>
                                            <p:strVal val="#ppt_h"/>
                                          </p:val>
                                        </p:tav>
                                        <p:tav tm="100000">
                                          <p:val>
                                            <p:strVal val="#ppt_h"/>
                                          </p:val>
                                        </p:tav>
                                      </p:tavLst>
                                    </p:anim>
                                    <p:anim calcmode="lin" valueType="num">
                                      <p:cBhvr>
                                        <p:cTn id="24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4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4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5" grpId="1" animBg="1"/>
      <p:bldP spid="16" grpId="1" animBg="1"/>
      <p:bldP spid="14" grpId="0" bldLvl="0" animBg="1"/>
      <p:bldP spid="13" grpId="0" bldLvl="0" animBg="1"/>
      <p:bldP spid="14" grpId="1" animBg="1"/>
      <p:bldP spid="13" grpId="1" animBg="1"/>
      <p:bldP spid="17" grpId="0" bldLvl="0" animBg="1"/>
      <p:bldP spid="17" grpId="1" animBg="1"/>
      <p:bldP spid="24" grpId="0" bldLvl="0" animBg="1"/>
      <p:bldP spid="24" grpId="1" animBg="1"/>
      <p:bldP spid="22" grpId="0" bldLvl="0" animBg="1"/>
      <p:bldP spid="22" grpId="1" animBg="1"/>
      <p:bldP spid="25" grpId="0" bldLvl="0" animBg="1"/>
      <p:bldP spid="23" grpId="0" bldLvl="0" animBg="1"/>
      <p:bldP spid="25" grpId="1" animBg="1"/>
      <p:bldP spid="23" grpId="1" animBg="1"/>
      <p:bldP spid="28" grpId="0" bldLvl="0" animBg="1"/>
      <p:bldP spid="28" grpId="1" animBg="1"/>
      <p:bldP spid="2" grpId="0" animBg="1"/>
      <p:bldP spid="2" grpId="1" animBg="1"/>
      <p:bldP spid="12" grpId="0" bldLvl="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根据契诃夫法则，厘清故事脉络</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3" name="圆角矩形 12"/>
          <p:cNvSpPr/>
          <p:nvPr>
            <p:custDataLst>
              <p:tags r:id="rId2"/>
            </p:custDataLst>
          </p:nvPr>
        </p:nvSpPr>
        <p:spPr>
          <a:xfrm>
            <a:off x="8735695" y="1674495"/>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老人动作</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4" name="圆角矩形 13"/>
          <p:cNvSpPr/>
          <p:nvPr>
            <p:custDataLst>
              <p:tags r:id="rId3"/>
            </p:custDataLst>
          </p:nvPr>
        </p:nvSpPr>
        <p:spPr>
          <a:xfrm>
            <a:off x="866140" y="1789430"/>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情感层面</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5" name="左大括号 14"/>
          <p:cNvSpPr/>
          <p:nvPr/>
        </p:nvSpPr>
        <p:spPr>
          <a:xfrm rot="5400000">
            <a:off x="5826760" y="-2132965"/>
            <a:ext cx="537845" cy="7294880"/>
          </a:xfrm>
          <a:prstGeom prst="leftBrace">
            <a:avLst/>
          </a:prstGeom>
          <a:ln w="28575">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圆角矩形 15"/>
          <p:cNvSpPr/>
          <p:nvPr/>
        </p:nvSpPr>
        <p:spPr>
          <a:xfrm>
            <a:off x="3253105" y="817880"/>
            <a:ext cx="6238875" cy="603250"/>
          </a:xfrm>
          <a:prstGeom prst="roundRect">
            <a:avLst/>
          </a:prstGeom>
          <a:solidFill>
            <a:srgbClr val="FA4C2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Events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发展</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情感递进与细节升温</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7" name="圆角矩形 16"/>
          <p:cNvSpPr/>
          <p:nvPr/>
        </p:nvSpPr>
        <p:spPr>
          <a:xfrm>
            <a:off x="246380" y="2576195"/>
            <a:ext cx="3515360" cy="400558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endParaRPr lang="en-US" altLang="zh-CN" sz="2800">
              <a:solidFill>
                <a:schemeClr val="tx1"/>
              </a:solidFill>
              <a:latin typeface="Times New Roman" panose="02020603050405020304" charset="0"/>
              <a:cs typeface="Times New Roman" panose="02020603050405020304" charset="0"/>
            </a:endParaRPr>
          </a:p>
          <a:p>
            <a:pPr algn="l"/>
            <a:endParaRPr lang="en-US" altLang="zh-CN" sz="2800">
              <a:solidFill>
                <a:schemeClr val="tx1"/>
              </a:solidFill>
              <a:latin typeface="Times New Roman" panose="02020603050405020304" charset="0"/>
              <a:cs typeface="Times New Roman" panose="02020603050405020304" charset="0"/>
            </a:endParaRPr>
          </a:p>
          <a:p>
            <a:pPr algn="l"/>
            <a:endParaRPr lang="en-US" altLang="zh-CN" sz="2800">
              <a:solidFill>
                <a:schemeClr val="tx1"/>
              </a:solidFill>
              <a:latin typeface="Times New Roman" panose="02020603050405020304" charset="0"/>
              <a:cs typeface="Times New Roman" panose="02020603050405020304" charset="0"/>
            </a:endParaRPr>
          </a:p>
          <a:p>
            <a:pPr algn="l"/>
            <a:endParaRPr lang="en-US" altLang="zh-CN" sz="2800">
              <a:solidFill>
                <a:schemeClr val="tx1"/>
              </a:solidFill>
              <a:latin typeface="Times New Roman" panose="02020603050405020304" charset="0"/>
              <a:cs typeface="Times New Roman" panose="02020603050405020304" charset="0"/>
            </a:endParaRPr>
          </a:p>
          <a:p>
            <a:pPr algn="l"/>
            <a:endParaRPr lang="en-US" altLang="zh-CN" sz="2800">
              <a:solidFill>
                <a:schemeClr val="tx1"/>
              </a:solidFill>
              <a:latin typeface="Times New Roman" panose="02020603050405020304" charset="0"/>
              <a:cs typeface="Times New Roman" panose="02020603050405020304" charset="0"/>
            </a:endParaRPr>
          </a:p>
          <a:p>
            <a:pPr algn="l"/>
            <a:endParaRPr lang="en-US" altLang="zh-CN" sz="2800">
              <a:solidFill>
                <a:schemeClr val="tx1"/>
              </a:solidFill>
              <a:latin typeface="Times New Roman" panose="02020603050405020304" charset="0"/>
              <a:cs typeface="Times New Roman" panose="02020603050405020304" charset="0"/>
            </a:endParaRPr>
          </a:p>
        </p:txBody>
      </p:sp>
      <p:sp>
        <p:nvSpPr>
          <p:cNvPr id="23" name="圆角矩形 22"/>
          <p:cNvSpPr/>
          <p:nvPr/>
        </p:nvSpPr>
        <p:spPr>
          <a:xfrm>
            <a:off x="8237220" y="2576195"/>
            <a:ext cx="3703320" cy="3984625"/>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endParaRPr lang="en-US" altLang="zh-CN" sz="2800">
              <a:solidFill>
                <a:schemeClr val="tx1"/>
              </a:solidFill>
              <a:latin typeface="Times New Roman" panose="02020603050405020304" charset="0"/>
              <a:cs typeface="Times New Roman" panose="02020603050405020304" charset="0"/>
            </a:endParaRPr>
          </a:p>
        </p:txBody>
      </p:sp>
      <p:sp>
        <p:nvSpPr>
          <p:cNvPr id="24" name="下箭头 23"/>
          <p:cNvSpPr/>
          <p:nvPr>
            <p:custDataLst>
              <p:tags r:id="rId4"/>
            </p:custDataLst>
          </p:nvPr>
        </p:nvSpPr>
        <p:spPr>
          <a:xfrm>
            <a:off x="1814830" y="2278380"/>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下箭头 24"/>
          <p:cNvSpPr/>
          <p:nvPr>
            <p:custDataLst>
              <p:tags r:id="rId5"/>
            </p:custDataLst>
          </p:nvPr>
        </p:nvSpPr>
        <p:spPr>
          <a:xfrm>
            <a:off x="9806305" y="227520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custDataLst>
              <p:tags r:id="rId6"/>
            </p:custDataLst>
          </p:nvPr>
        </p:nvSpPr>
        <p:spPr>
          <a:xfrm>
            <a:off x="4555490" y="1718945"/>
            <a:ext cx="256032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人物互动补充</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0" name="下箭头 29"/>
          <p:cNvSpPr/>
          <p:nvPr>
            <p:custDataLst>
              <p:tags r:id="rId7"/>
            </p:custDataLst>
          </p:nvPr>
        </p:nvSpPr>
        <p:spPr>
          <a:xfrm>
            <a:off x="5868670" y="230441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圆角矩形 30"/>
          <p:cNvSpPr/>
          <p:nvPr/>
        </p:nvSpPr>
        <p:spPr>
          <a:xfrm>
            <a:off x="4052570" y="2579370"/>
            <a:ext cx="3801745" cy="400558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endParaRPr lang="en-US" altLang="zh-CN" sz="2800">
              <a:solidFill>
                <a:schemeClr val="tx1"/>
              </a:solidFill>
              <a:latin typeface="Times New Roman" panose="02020603050405020304" charset="0"/>
              <a:cs typeface="Times New Roman" panose="02020603050405020304" charset="0"/>
            </a:endParaRPr>
          </a:p>
        </p:txBody>
      </p:sp>
      <p:sp>
        <p:nvSpPr>
          <p:cNvPr id="32" name="文本框 31"/>
          <p:cNvSpPr txBox="1"/>
          <p:nvPr/>
        </p:nvSpPr>
        <p:spPr>
          <a:xfrm>
            <a:off x="398780" y="2605405"/>
            <a:ext cx="3331845" cy="829945"/>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sym typeface="+mn-ea"/>
              </a:rPr>
              <a:t>he started to sing</a:t>
            </a:r>
            <a:r>
              <a:rPr lang="en-US" altLang="zh-CN" sz="2400">
                <a:latin typeface="Arial" panose="020B0604020202020204" pitchFamily="34" charset="0"/>
                <a:cs typeface="Arial" panose="020B0604020202020204" pitchFamily="34" charset="0"/>
                <a:sym typeface="+mn-ea"/>
              </a:rPr>
              <a:t>…</a:t>
            </a:r>
            <a:r>
              <a:rPr lang="en-US" altLang="zh-CN" sz="2400">
                <a:latin typeface="Times New Roman" panose="02020603050405020304" charset="0"/>
                <a:cs typeface="Times New Roman" panose="02020603050405020304" charset="0"/>
                <a:sym typeface="+mn-ea"/>
              </a:rPr>
              <a:t> but I felt a smile in my soul.</a:t>
            </a:r>
            <a:endParaRPr lang="zh-CN" altLang="en-US" sz="2400"/>
          </a:p>
        </p:txBody>
      </p:sp>
      <p:sp>
        <p:nvSpPr>
          <p:cNvPr id="33" name="椭圆 32"/>
          <p:cNvSpPr/>
          <p:nvPr/>
        </p:nvSpPr>
        <p:spPr>
          <a:xfrm>
            <a:off x="758190" y="2605405"/>
            <a:ext cx="2373630" cy="72771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内心生喜</a:t>
            </a:r>
            <a:endParaRPr lang="zh-CN" altLang="en-US" sz="2800">
              <a:solidFill>
                <a:schemeClr val="tx1"/>
              </a:solidFill>
              <a:latin typeface="宋体" panose="02010600030101010101" pitchFamily="2" charset="-122"/>
              <a:ea typeface="宋体" panose="02010600030101010101" pitchFamily="2" charset="-122"/>
            </a:endParaRPr>
          </a:p>
        </p:txBody>
      </p:sp>
      <p:sp>
        <p:nvSpPr>
          <p:cNvPr id="34" name="文本框 33"/>
          <p:cNvSpPr txBox="1"/>
          <p:nvPr/>
        </p:nvSpPr>
        <p:spPr>
          <a:xfrm>
            <a:off x="398780" y="3648075"/>
            <a:ext cx="3331845" cy="1198880"/>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rPr>
              <a:t>Without thinking, I softly sang a little harmony with him.</a:t>
            </a:r>
            <a:endParaRPr lang="en-US" altLang="zh-CN" sz="2400"/>
          </a:p>
        </p:txBody>
      </p:sp>
      <p:sp>
        <p:nvSpPr>
          <p:cNvPr id="35" name="文本框 34"/>
          <p:cNvSpPr txBox="1"/>
          <p:nvPr/>
        </p:nvSpPr>
        <p:spPr>
          <a:xfrm>
            <a:off x="337820" y="5006975"/>
            <a:ext cx="3331845" cy="1198880"/>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rPr>
              <a:t>Right away, I decided he could have the $5 bill in my purse.</a:t>
            </a:r>
            <a:endParaRPr lang="en-US" altLang="zh-CN" sz="2400">
              <a:latin typeface="Times New Roman" panose="02020603050405020304" charset="0"/>
              <a:cs typeface="Times New Roman" panose="02020603050405020304" charset="0"/>
            </a:endParaRPr>
          </a:p>
        </p:txBody>
      </p:sp>
      <p:sp>
        <p:nvSpPr>
          <p:cNvPr id="36" name="下箭头 35"/>
          <p:cNvSpPr/>
          <p:nvPr>
            <p:custDataLst>
              <p:tags r:id="rId8"/>
            </p:custDataLst>
          </p:nvPr>
        </p:nvSpPr>
        <p:spPr>
          <a:xfrm>
            <a:off x="1814830" y="341947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下箭头 36"/>
          <p:cNvSpPr/>
          <p:nvPr>
            <p:custDataLst>
              <p:tags r:id="rId9"/>
            </p:custDataLst>
          </p:nvPr>
        </p:nvSpPr>
        <p:spPr>
          <a:xfrm>
            <a:off x="1814830" y="461962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nvSpPr>
        <p:spPr>
          <a:xfrm>
            <a:off x="689610" y="3806190"/>
            <a:ext cx="2373630" cy="72771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认可</a:t>
            </a:r>
            <a:endParaRPr lang="zh-CN" altLang="en-US" sz="2800">
              <a:solidFill>
                <a:schemeClr val="tx1"/>
              </a:solidFill>
              <a:latin typeface="宋体" panose="02010600030101010101" pitchFamily="2" charset="-122"/>
              <a:ea typeface="宋体" panose="02010600030101010101" pitchFamily="2" charset="-122"/>
            </a:endParaRPr>
          </a:p>
        </p:txBody>
      </p:sp>
      <p:sp>
        <p:nvSpPr>
          <p:cNvPr id="39" name="椭圆 38"/>
          <p:cNvSpPr/>
          <p:nvPr/>
        </p:nvSpPr>
        <p:spPr>
          <a:xfrm>
            <a:off x="689610" y="5006340"/>
            <a:ext cx="2373630" cy="72771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主动帮助</a:t>
            </a:r>
            <a:endParaRPr lang="zh-CN" altLang="en-US" sz="2800">
              <a:solidFill>
                <a:schemeClr val="tx1"/>
              </a:solidFill>
              <a:latin typeface="宋体" panose="02010600030101010101" pitchFamily="2" charset="-122"/>
              <a:ea typeface="宋体" panose="02010600030101010101" pitchFamily="2" charset="-122"/>
            </a:endParaRPr>
          </a:p>
        </p:txBody>
      </p:sp>
      <p:sp>
        <p:nvSpPr>
          <p:cNvPr id="40" name="文本框 39"/>
          <p:cNvSpPr txBox="1"/>
          <p:nvPr/>
        </p:nvSpPr>
        <p:spPr>
          <a:xfrm>
            <a:off x="4295775" y="2729865"/>
            <a:ext cx="3558540" cy="1568450"/>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rPr>
              <a:t>A young boy across from me, maybe ten, watched him, swaying (</a:t>
            </a:r>
            <a:r>
              <a:rPr lang="zh-CN" altLang="en-US" sz="2400">
                <a:latin typeface="Times New Roman" panose="02020603050405020304" charset="0"/>
                <a:cs typeface="Times New Roman" panose="02020603050405020304" charset="0"/>
              </a:rPr>
              <a:t>摇摆</a:t>
            </a:r>
            <a:r>
              <a:rPr lang="en-US" altLang="zh-CN" sz="2400">
                <a:latin typeface="Times New Roman" panose="02020603050405020304" charset="0"/>
                <a:cs typeface="Times New Roman" panose="02020603050405020304" charset="0"/>
              </a:rPr>
              <a:t>) to the rhythm</a:t>
            </a:r>
            <a:endParaRPr lang="en-US" altLang="zh-CN" sz="2400">
              <a:latin typeface="Times New Roman" panose="02020603050405020304" charset="0"/>
              <a:cs typeface="Times New Roman" panose="02020603050405020304" charset="0"/>
            </a:endParaRPr>
          </a:p>
        </p:txBody>
      </p:sp>
      <p:sp>
        <p:nvSpPr>
          <p:cNvPr id="41" name="文本框 40"/>
          <p:cNvSpPr txBox="1"/>
          <p:nvPr/>
        </p:nvSpPr>
        <p:spPr>
          <a:xfrm>
            <a:off x="4265295" y="4921250"/>
            <a:ext cx="3331845" cy="1198880"/>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rPr>
              <a:t>his (the boy’s) mother too distracted by her phone to notice.</a:t>
            </a:r>
            <a:endParaRPr lang="en-US" altLang="zh-CN" sz="2400">
              <a:latin typeface="Times New Roman" panose="02020603050405020304" charset="0"/>
              <a:cs typeface="Times New Roman" panose="02020603050405020304" charset="0"/>
            </a:endParaRPr>
          </a:p>
        </p:txBody>
      </p:sp>
      <p:sp>
        <p:nvSpPr>
          <p:cNvPr id="42" name="椭圆 41"/>
          <p:cNvSpPr/>
          <p:nvPr/>
        </p:nvSpPr>
        <p:spPr>
          <a:xfrm>
            <a:off x="4651375" y="2729865"/>
            <a:ext cx="2497455" cy="107569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孩童世界的纯粹</a:t>
            </a:r>
            <a:endParaRPr lang="zh-CN" altLang="en-US" sz="2800">
              <a:solidFill>
                <a:schemeClr val="tx1"/>
              </a:solidFill>
              <a:latin typeface="宋体" panose="02010600030101010101" pitchFamily="2" charset="-122"/>
              <a:ea typeface="宋体" panose="02010600030101010101" pitchFamily="2" charset="-122"/>
            </a:endParaRPr>
          </a:p>
        </p:txBody>
      </p:sp>
      <p:sp>
        <p:nvSpPr>
          <p:cNvPr id="43" name="椭圆 42"/>
          <p:cNvSpPr/>
          <p:nvPr/>
        </p:nvSpPr>
        <p:spPr>
          <a:xfrm>
            <a:off x="4555490" y="5044440"/>
            <a:ext cx="2497455" cy="107569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成人世界的冷漠</a:t>
            </a:r>
            <a:endParaRPr lang="zh-CN" altLang="en-US" sz="2800">
              <a:solidFill>
                <a:schemeClr val="tx1"/>
              </a:solidFill>
              <a:latin typeface="宋体" panose="02010600030101010101" pitchFamily="2" charset="-122"/>
              <a:ea typeface="宋体" panose="02010600030101010101" pitchFamily="2" charset="-122"/>
            </a:endParaRPr>
          </a:p>
        </p:txBody>
      </p:sp>
      <p:pic>
        <p:nvPicPr>
          <p:cNvPr id="45" name="图片 44" descr="ec751129db2e0b6a879bfa04b757c574869e47664f18-6Sf158_fw236"/>
          <p:cNvPicPr>
            <a:picLocks noChangeAspect="1"/>
          </p:cNvPicPr>
          <p:nvPr/>
        </p:nvPicPr>
        <p:blipFill>
          <a:blip r:embed="rId10"/>
          <a:stretch>
            <a:fillRect/>
          </a:stretch>
        </p:blipFill>
        <p:spPr>
          <a:xfrm>
            <a:off x="5096510" y="3720465"/>
            <a:ext cx="1414780" cy="1414780"/>
          </a:xfrm>
          <a:prstGeom prst="rect">
            <a:avLst/>
          </a:prstGeom>
        </p:spPr>
      </p:pic>
      <p:sp>
        <p:nvSpPr>
          <p:cNvPr id="46" name="文本框 45"/>
          <p:cNvSpPr txBox="1"/>
          <p:nvPr/>
        </p:nvSpPr>
        <p:spPr>
          <a:xfrm>
            <a:off x="8303895" y="2661920"/>
            <a:ext cx="3553460" cy="2306955"/>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rPr>
              <a:t>He held the overhead bar to steady himself as he inched down the car, pausing briefly beside each seat like he was waiting for a sign</a:t>
            </a:r>
            <a:endParaRPr lang="en-US" altLang="zh-CN" sz="2400">
              <a:latin typeface="Times New Roman" panose="02020603050405020304" charset="0"/>
              <a:cs typeface="Times New Roman" panose="02020603050405020304" charset="0"/>
            </a:endParaRPr>
          </a:p>
        </p:txBody>
      </p:sp>
      <p:sp>
        <p:nvSpPr>
          <p:cNvPr id="47" name="椭圆 46"/>
          <p:cNvSpPr/>
          <p:nvPr/>
        </p:nvSpPr>
        <p:spPr>
          <a:xfrm>
            <a:off x="8387715" y="3832225"/>
            <a:ext cx="3564890" cy="255524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体现老人的谨慎</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不强迫他人，也为后续矛盾埋下伏笔</a:t>
            </a:r>
            <a:endParaRPr lang="zh-CN" altLang="en-US" sz="2800">
              <a:solidFill>
                <a:schemeClr val="tx1"/>
              </a:solidFill>
              <a:latin typeface="宋体" panose="02010600030101010101" pitchFamily="2" charset="-122"/>
              <a:ea typeface="宋体" panose="02010600030101010101" pitchFamily="2"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0" dur="1000" fill="hold"/>
                                        <p:tgtEl>
                                          <p:spTgt spid="2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9"/>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17"/>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72" dur="1000" fill="hold"/>
                                        <p:tgtEl>
                                          <p:spTgt spid="32"/>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32"/>
                                        </p:tgtEl>
                                      </p:cBhvr>
                                    </p:animEffect>
                                  </p:childTnLst>
                                </p:cTn>
                              </p:par>
                              <p:par>
                                <p:cTn id="77" presetID="25"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82" dur="1000" fill="hold"/>
                                        <p:tgtEl>
                                          <p:spTgt spid="24"/>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p:cTn id="91"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94" dur="1000" fill="hold"/>
                                        <p:tgtEl>
                                          <p:spTgt spid="33"/>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06" dur="1000" fill="hold"/>
                                        <p:tgtEl>
                                          <p:spTgt spid="34"/>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18" dur="1000" fill="hold"/>
                                        <p:tgtEl>
                                          <p:spTgt spid="36"/>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6"/>
                                        </p:tgtEl>
                                      </p:cBhvr>
                                    </p:animEffect>
                                  </p:childTnLst>
                                </p:cTn>
                              </p:par>
                              <p:par>
                                <p:cTn id="123" presetID="25"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p:cTn id="125"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128" dur="1000" fill="hold"/>
                                        <p:tgtEl>
                                          <p:spTgt spid="38"/>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25" presetClass="entr" presetSubtype="0"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p:cTn id="137"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140" dur="1000" fill="hold"/>
                                        <p:tgtEl>
                                          <p:spTgt spid="35"/>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35"/>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grpId="0" nodeType="clickEffect">
                                  <p:stCondLst>
                                    <p:cond delay="0"/>
                                  </p:stCondLst>
                                  <p:childTnLst>
                                    <p:set>
                                      <p:cBhvr>
                                        <p:cTn id="148" dur="1" fill="hold">
                                          <p:stCondLst>
                                            <p:cond delay="0"/>
                                          </p:stCondLst>
                                        </p:cTn>
                                        <p:tgtEl>
                                          <p:spTgt spid="37"/>
                                        </p:tgtEl>
                                        <p:attrNameLst>
                                          <p:attrName>style.visibility</p:attrName>
                                        </p:attrNameLst>
                                      </p:cBhvr>
                                      <p:to>
                                        <p:strVal val="visible"/>
                                      </p:to>
                                    </p:set>
                                    <p:anim calcmode="lin" valueType="num">
                                      <p:cBhvr>
                                        <p:cTn id="149"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2" dur="1000" fill="hold"/>
                                        <p:tgtEl>
                                          <p:spTgt spid="37"/>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37"/>
                                        </p:tgtEl>
                                      </p:cBhvr>
                                    </p:animEffect>
                                  </p:childTnLst>
                                </p:cTn>
                              </p:par>
                              <p:par>
                                <p:cTn id="157" presetID="25" presetClass="entr" presetSubtype="0"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p:cTn id="159"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60"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61"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62" dur="1000" fill="hold"/>
                                        <p:tgtEl>
                                          <p:spTgt spid="39"/>
                                        </p:tgtEl>
                                        <p:attrNameLst>
                                          <p:attrName>ppt_h</p:attrName>
                                        </p:attrNameLst>
                                      </p:cBhvr>
                                      <p:tavLst>
                                        <p:tav tm="0">
                                          <p:val>
                                            <p:strVal val="#ppt_h"/>
                                          </p:val>
                                        </p:tav>
                                        <p:tav tm="100000">
                                          <p:val>
                                            <p:strVal val="#ppt_h"/>
                                          </p:val>
                                        </p:tav>
                                      </p:tavLst>
                                    </p:anim>
                                    <p:anim calcmode="lin" valueType="num">
                                      <p:cBhvr>
                                        <p:cTn id="163"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64"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65"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66" dur="1000" decel="50000">
                                          <p:stCondLst>
                                            <p:cond delay="0"/>
                                          </p:stCondLst>
                                        </p:cTn>
                                        <p:tgtEl>
                                          <p:spTgt spid="39"/>
                                        </p:tgtEl>
                                      </p:cBhvr>
                                    </p:animEffect>
                                  </p:childTnLst>
                                </p:cTn>
                              </p:par>
                            </p:childTnLst>
                          </p:cTn>
                        </p:par>
                      </p:childTnLst>
                    </p:cTn>
                  </p:par>
                  <p:par>
                    <p:cTn id="167" fill="hold">
                      <p:stCondLst>
                        <p:cond delay="indefinite"/>
                      </p:stCondLst>
                      <p:childTnLst>
                        <p:par>
                          <p:cTn id="168" fill="hold">
                            <p:stCondLst>
                              <p:cond delay="0"/>
                            </p:stCondLst>
                            <p:childTnLst>
                              <p:par>
                                <p:cTn id="169" presetID="25" presetClass="entr" presetSubtype="0"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p:cTn id="171"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72"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173"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174" dur="1000" fill="hold"/>
                                        <p:tgtEl>
                                          <p:spTgt spid="40"/>
                                        </p:tgtEl>
                                        <p:attrNameLst>
                                          <p:attrName>ppt_h</p:attrName>
                                        </p:attrNameLst>
                                      </p:cBhvr>
                                      <p:tavLst>
                                        <p:tav tm="0">
                                          <p:val>
                                            <p:strVal val="#ppt_h"/>
                                          </p:val>
                                        </p:tav>
                                        <p:tav tm="100000">
                                          <p:val>
                                            <p:strVal val="#ppt_h"/>
                                          </p:val>
                                        </p:tav>
                                      </p:tavLst>
                                    </p:anim>
                                    <p:anim calcmode="lin" valueType="num">
                                      <p:cBhvr>
                                        <p:cTn id="175"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176"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177"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178" dur="1000" decel="50000">
                                          <p:stCondLst>
                                            <p:cond delay="0"/>
                                          </p:stCondLst>
                                        </p:cTn>
                                        <p:tgtEl>
                                          <p:spTgt spid="40"/>
                                        </p:tgtEl>
                                      </p:cBhvr>
                                    </p:animEffect>
                                  </p:childTnLst>
                                </p:cTn>
                              </p:par>
                              <p:par>
                                <p:cTn id="179" presetID="25" presetClass="entr" presetSubtype="0" fill="hold" grpId="0" nodeType="withEffect">
                                  <p:stCondLst>
                                    <p:cond delay="0"/>
                                  </p:stCondLst>
                                  <p:childTnLst>
                                    <p:set>
                                      <p:cBhvr>
                                        <p:cTn id="180" dur="1" fill="hold">
                                          <p:stCondLst>
                                            <p:cond delay="0"/>
                                          </p:stCondLst>
                                        </p:cTn>
                                        <p:tgtEl>
                                          <p:spTgt spid="30"/>
                                        </p:tgtEl>
                                        <p:attrNameLst>
                                          <p:attrName>style.visibility</p:attrName>
                                        </p:attrNameLst>
                                      </p:cBhvr>
                                      <p:to>
                                        <p:strVal val="visible"/>
                                      </p:to>
                                    </p:set>
                                    <p:anim calcmode="lin" valueType="num">
                                      <p:cBhvr>
                                        <p:cTn id="181"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82"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83"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84" dur="1000" fill="hold"/>
                                        <p:tgtEl>
                                          <p:spTgt spid="30"/>
                                        </p:tgtEl>
                                        <p:attrNameLst>
                                          <p:attrName>ppt_h</p:attrName>
                                        </p:attrNameLst>
                                      </p:cBhvr>
                                      <p:tavLst>
                                        <p:tav tm="0">
                                          <p:val>
                                            <p:strVal val="#ppt_h"/>
                                          </p:val>
                                        </p:tav>
                                        <p:tav tm="100000">
                                          <p:val>
                                            <p:strVal val="#ppt_h"/>
                                          </p:val>
                                        </p:tav>
                                      </p:tavLst>
                                    </p:anim>
                                    <p:anim calcmode="lin" valueType="num">
                                      <p:cBhvr>
                                        <p:cTn id="185"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86"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87"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88" dur="1000" decel="50000">
                                          <p:stCondLst>
                                            <p:cond delay="0"/>
                                          </p:stCondLst>
                                        </p:cTn>
                                        <p:tgtEl>
                                          <p:spTgt spid="30"/>
                                        </p:tgtEl>
                                      </p:cBhvr>
                                    </p:animEffect>
                                  </p:childTnLst>
                                </p:cTn>
                              </p:par>
                              <p:par>
                                <p:cTn id="189" presetID="25" presetClass="entr" presetSubtype="0" fill="hold" grpId="0" nodeType="withEffect">
                                  <p:stCondLst>
                                    <p:cond delay="0"/>
                                  </p:stCondLst>
                                  <p:childTnLst>
                                    <p:set>
                                      <p:cBhvr>
                                        <p:cTn id="190" dur="1" fill="hold">
                                          <p:stCondLst>
                                            <p:cond delay="0"/>
                                          </p:stCondLst>
                                        </p:cTn>
                                        <p:tgtEl>
                                          <p:spTgt spid="31"/>
                                        </p:tgtEl>
                                        <p:attrNameLst>
                                          <p:attrName>style.visibility</p:attrName>
                                        </p:attrNameLst>
                                      </p:cBhvr>
                                      <p:to>
                                        <p:strVal val="visible"/>
                                      </p:to>
                                    </p:set>
                                    <p:anim calcmode="lin" valueType="num">
                                      <p:cBhvr>
                                        <p:cTn id="191"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92"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93"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94" dur="1000" fill="hold"/>
                                        <p:tgtEl>
                                          <p:spTgt spid="31"/>
                                        </p:tgtEl>
                                        <p:attrNameLst>
                                          <p:attrName>ppt_h</p:attrName>
                                        </p:attrNameLst>
                                      </p:cBhvr>
                                      <p:tavLst>
                                        <p:tav tm="0">
                                          <p:val>
                                            <p:strVal val="#ppt_h"/>
                                          </p:val>
                                        </p:tav>
                                        <p:tav tm="100000">
                                          <p:val>
                                            <p:strVal val="#ppt_h"/>
                                          </p:val>
                                        </p:tav>
                                      </p:tavLst>
                                    </p:anim>
                                    <p:anim calcmode="lin" valueType="num">
                                      <p:cBhvr>
                                        <p:cTn id="195"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96"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97"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98" dur="1000" decel="50000">
                                          <p:stCondLst>
                                            <p:cond delay="0"/>
                                          </p:stCondLst>
                                        </p:cTn>
                                        <p:tgtEl>
                                          <p:spTgt spid="31"/>
                                        </p:tgtEl>
                                      </p:cBhvr>
                                    </p:animEffect>
                                  </p:childTnLst>
                                </p:cTn>
                              </p:par>
                            </p:childTnLst>
                          </p:cTn>
                        </p:par>
                      </p:childTnLst>
                    </p:cTn>
                  </p:par>
                  <p:par>
                    <p:cTn id="199" fill="hold">
                      <p:stCondLst>
                        <p:cond delay="indefinite"/>
                      </p:stCondLst>
                      <p:childTnLst>
                        <p:par>
                          <p:cTn id="200" fill="hold">
                            <p:stCondLst>
                              <p:cond delay="0"/>
                            </p:stCondLst>
                            <p:childTnLst>
                              <p:par>
                                <p:cTn id="201" presetID="25" presetClass="entr" presetSubtype="0" fill="hold" grpId="0" nodeType="clickEffect">
                                  <p:stCondLst>
                                    <p:cond delay="0"/>
                                  </p:stCondLst>
                                  <p:childTnLst>
                                    <p:set>
                                      <p:cBhvr>
                                        <p:cTn id="202" dur="1" fill="hold">
                                          <p:stCondLst>
                                            <p:cond delay="0"/>
                                          </p:stCondLst>
                                        </p:cTn>
                                        <p:tgtEl>
                                          <p:spTgt spid="42"/>
                                        </p:tgtEl>
                                        <p:attrNameLst>
                                          <p:attrName>style.visibility</p:attrName>
                                        </p:attrNameLst>
                                      </p:cBhvr>
                                      <p:to>
                                        <p:strVal val="visible"/>
                                      </p:to>
                                    </p:set>
                                    <p:anim calcmode="lin" valueType="num">
                                      <p:cBhvr>
                                        <p:cTn id="203"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204"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205"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206" dur="1000" fill="hold"/>
                                        <p:tgtEl>
                                          <p:spTgt spid="42"/>
                                        </p:tgtEl>
                                        <p:attrNameLst>
                                          <p:attrName>ppt_h</p:attrName>
                                        </p:attrNameLst>
                                      </p:cBhvr>
                                      <p:tavLst>
                                        <p:tav tm="0">
                                          <p:val>
                                            <p:strVal val="#ppt_h"/>
                                          </p:val>
                                        </p:tav>
                                        <p:tav tm="100000">
                                          <p:val>
                                            <p:strVal val="#ppt_h"/>
                                          </p:val>
                                        </p:tav>
                                      </p:tavLst>
                                    </p:anim>
                                    <p:anim calcmode="lin" valueType="num">
                                      <p:cBhvr>
                                        <p:cTn id="207"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208"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209"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210" dur="1000" decel="50000">
                                          <p:stCondLst>
                                            <p:cond delay="0"/>
                                          </p:stCondLst>
                                        </p:cTn>
                                        <p:tgtEl>
                                          <p:spTgt spid="42"/>
                                        </p:tgtEl>
                                      </p:cBhvr>
                                    </p:animEffect>
                                  </p:childTnLst>
                                </p:cTn>
                              </p:par>
                            </p:childTnLst>
                          </p:cTn>
                        </p:par>
                      </p:childTnLst>
                    </p:cTn>
                  </p:par>
                  <p:par>
                    <p:cTn id="211" fill="hold">
                      <p:stCondLst>
                        <p:cond delay="indefinite"/>
                      </p:stCondLst>
                      <p:childTnLst>
                        <p:par>
                          <p:cTn id="212" fill="hold">
                            <p:stCondLst>
                              <p:cond delay="0"/>
                            </p:stCondLst>
                            <p:childTnLst>
                              <p:par>
                                <p:cTn id="213" presetID="25" presetClass="entr" presetSubtype="0" fill="hold" grpId="0" nodeType="clickEffect">
                                  <p:stCondLst>
                                    <p:cond delay="0"/>
                                  </p:stCondLst>
                                  <p:childTnLst>
                                    <p:set>
                                      <p:cBhvr>
                                        <p:cTn id="214" dur="1" fill="hold">
                                          <p:stCondLst>
                                            <p:cond delay="0"/>
                                          </p:stCondLst>
                                        </p:cTn>
                                        <p:tgtEl>
                                          <p:spTgt spid="41"/>
                                        </p:tgtEl>
                                        <p:attrNameLst>
                                          <p:attrName>style.visibility</p:attrName>
                                        </p:attrNameLst>
                                      </p:cBhvr>
                                      <p:to>
                                        <p:strVal val="visible"/>
                                      </p:to>
                                    </p:set>
                                    <p:anim calcmode="lin" valueType="num">
                                      <p:cBhvr>
                                        <p:cTn id="21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21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21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218" dur="1000" fill="hold"/>
                                        <p:tgtEl>
                                          <p:spTgt spid="41"/>
                                        </p:tgtEl>
                                        <p:attrNameLst>
                                          <p:attrName>ppt_h</p:attrName>
                                        </p:attrNameLst>
                                      </p:cBhvr>
                                      <p:tavLst>
                                        <p:tav tm="0">
                                          <p:val>
                                            <p:strVal val="#ppt_h"/>
                                          </p:val>
                                        </p:tav>
                                        <p:tav tm="100000">
                                          <p:val>
                                            <p:strVal val="#ppt_h"/>
                                          </p:val>
                                        </p:tav>
                                      </p:tavLst>
                                    </p:anim>
                                    <p:anim calcmode="lin" valueType="num">
                                      <p:cBhvr>
                                        <p:cTn id="21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22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22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222" dur="1000" decel="50000">
                                          <p:stCondLst>
                                            <p:cond delay="0"/>
                                          </p:stCondLst>
                                        </p:cTn>
                                        <p:tgtEl>
                                          <p:spTgt spid="41"/>
                                        </p:tgtEl>
                                      </p:cBhvr>
                                    </p:animEffect>
                                  </p:childTnLst>
                                </p:cTn>
                              </p:par>
                            </p:childTnLst>
                          </p:cTn>
                        </p:par>
                      </p:childTnLst>
                    </p:cTn>
                  </p:par>
                  <p:par>
                    <p:cTn id="223" fill="hold">
                      <p:stCondLst>
                        <p:cond delay="indefinite"/>
                      </p:stCondLst>
                      <p:childTnLst>
                        <p:par>
                          <p:cTn id="224" fill="hold">
                            <p:stCondLst>
                              <p:cond delay="0"/>
                            </p:stCondLst>
                            <p:childTnLst>
                              <p:par>
                                <p:cTn id="225" presetID="25" presetClass="entr" presetSubtype="0" fill="hold" nodeType="clickEffect">
                                  <p:stCondLst>
                                    <p:cond delay="0"/>
                                  </p:stCondLst>
                                  <p:childTnLst>
                                    <p:set>
                                      <p:cBhvr>
                                        <p:cTn id="226" dur="1" fill="hold">
                                          <p:stCondLst>
                                            <p:cond delay="0"/>
                                          </p:stCondLst>
                                        </p:cTn>
                                        <p:tgtEl>
                                          <p:spTgt spid="45"/>
                                        </p:tgtEl>
                                        <p:attrNameLst>
                                          <p:attrName>style.visibility</p:attrName>
                                        </p:attrNameLst>
                                      </p:cBhvr>
                                      <p:to>
                                        <p:strVal val="visible"/>
                                      </p:to>
                                    </p:set>
                                    <p:anim calcmode="lin" valueType="num">
                                      <p:cBhvr>
                                        <p:cTn id="227"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228"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229"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230" dur="1000" fill="hold"/>
                                        <p:tgtEl>
                                          <p:spTgt spid="45"/>
                                        </p:tgtEl>
                                        <p:attrNameLst>
                                          <p:attrName>ppt_h</p:attrName>
                                        </p:attrNameLst>
                                      </p:cBhvr>
                                      <p:tavLst>
                                        <p:tav tm="0">
                                          <p:val>
                                            <p:strVal val="#ppt_h"/>
                                          </p:val>
                                        </p:tav>
                                        <p:tav tm="100000">
                                          <p:val>
                                            <p:strVal val="#ppt_h"/>
                                          </p:val>
                                        </p:tav>
                                      </p:tavLst>
                                    </p:anim>
                                    <p:anim calcmode="lin" valueType="num">
                                      <p:cBhvr>
                                        <p:cTn id="231"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232"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233"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234" dur="1000" decel="50000">
                                          <p:stCondLst>
                                            <p:cond delay="0"/>
                                          </p:stCondLst>
                                        </p:cTn>
                                        <p:tgtEl>
                                          <p:spTgt spid="45"/>
                                        </p:tgtEl>
                                      </p:cBhvr>
                                    </p:animEffect>
                                  </p:childTnLst>
                                </p:cTn>
                              </p:par>
                              <p:par>
                                <p:cTn id="235" presetID="25"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 calcmode="lin" valueType="num">
                                      <p:cBhvr>
                                        <p:cTn id="237"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238"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239"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240" dur="1000" fill="hold"/>
                                        <p:tgtEl>
                                          <p:spTgt spid="43"/>
                                        </p:tgtEl>
                                        <p:attrNameLst>
                                          <p:attrName>ppt_h</p:attrName>
                                        </p:attrNameLst>
                                      </p:cBhvr>
                                      <p:tavLst>
                                        <p:tav tm="0">
                                          <p:val>
                                            <p:strVal val="#ppt_h"/>
                                          </p:val>
                                        </p:tav>
                                        <p:tav tm="100000">
                                          <p:val>
                                            <p:strVal val="#ppt_h"/>
                                          </p:val>
                                        </p:tav>
                                      </p:tavLst>
                                    </p:anim>
                                    <p:anim calcmode="lin" valueType="num">
                                      <p:cBhvr>
                                        <p:cTn id="241"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242"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243"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244" dur="1000" decel="50000">
                                          <p:stCondLst>
                                            <p:cond delay="0"/>
                                          </p:stCondLst>
                                        </p:cTn>
                                        <p:tgtEl>
                                          <p:spTgt spid="43"/>
                                        </p:tgtEl>
                                      </p:cBhvr>
                                    </p:animEffect>
                                  </p:childTnLst>
                                </p:cTn>
                              </p:par>
                            </p:childTnLst>
                          </p:cTn>
                        </p:par>
                      </p:childTnLst>
                    </p:cTn>
                  </p:par>
                  <p:par>
                    <p:cTn id="245" fill="hold">
                      <p:stCondLst>
                        <p:cond delay="indefinite"/>
                      </p:stCondLst>
                      <p:childTnLst>
                        <p:par>
                          <p:cTn id="246" fill="hold">
                            <p:stCondLst>
                              <p:cond delay="0"/>
                            </p:stCondLst>
                            <p:childTnLst>
                              <p:par>
                                <p:cTn id="247" presetID="25" presetClass="entr" presetSubtype="0" fill="hold" grpId="0" nodeType="clickEffect">
                                  <p:stCondLst>
                                    <p:cond delay="0"/>
                                  </p:stCondLst>
                                  <p:childTnLst>
                                    <p:set>
                                      <p:cBhvr>
                                        <p:cTn id="248" dur="1" fill="hold">
                                          <p:stCondLst>
                                            <p:cond delay="0"/>
                                          </p:stCondLst>
                                        </p:cTn>
                                        <p:tgtEl>
                                          <p:spTgt spid="46"/>
                                        </p:tgtEl>
                                        <p:attrNameLst>
                                          <p:attrName>style.visibility</p:attrName>
                                        </p:attrNameLst>
                                      </p:cBhvr>
                                      <p:to>
                                        <p:strVal val="visible"/>
                                      </p:to>
                                    </p:set>
                                    <p:anim calcmode="lin" valueType="num">
                                      <p:cBhvr>
                                        <p:cTn id="249"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250"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251"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252" dur="1000" fill="hold"/>
                                        <p:tgtEl>
                                          <p:spTgt spid="46"/>
                                        </p:tgtEl>
                                        <p:attrNameLst>
                                          <p:attrName>ppt_h</p:attrName>
                                        </p:attrNameLst>
                                      </p:cBhvr>
                                      <p:tavLst>
                                        <p:tav tm="0">
                                          <p:val>
                                            <p:strVal val="#ppt_h"/>
                                          </p:val>
                                        </p:tav>
                                        <p:tav tm="100000">
                                          <p:val>
                                            <p:strVal val="#ppt_h"/>
                                          </p:val>
                                        </p:tav>
                                      </p:tavLst>
                                    </p:anim>
                                    <p:anim calcmode="lin" valueType="num">
                                      <p:cBhvr>
                                        <p:cTn id="253"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254"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255"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256" dur="1000" decel="50000">
                                          <p:stCondLst>
                                            <p:cond delay="0"/>
                                          </p:stCondLst>
                                        </p:cTn>
                                        <p:tgtEl>
                                          <p:spTgt spid="46"/>
                                        </p:tgtEl>
                                      </p:cBhvr>
                                    </p:animEffect>
                                  </p:childTnLst>
                                </p:cTn>
                              </p:par>
                              <p:par>
                                <p:cTn id="257" presetID="25" presetClass="entr" presetSubtype="0" fill="hold" grpId="0" nodeType="withEffect">
                                  <p:stCondLst>
                                    <p:cond delay="0"/>
                                  </p:stCondLst>
                                  <p:childTnLst>
                                    <p:set>
                                      <p:cBhvr>
                                        <p:cTn id="258" dur="1" fill="hold">
                                          <p:stCondLst>
                                            <p:cond delay="0"/>
                                          </p:stCondLst>
                                        </p:cTn>
                                        <p:tgtEl>
                                          <p:spTgt spid="23"/>
                                        </p:tgtEl>
                                        <p:attrNameLst>
                                          <p:attrName>style.visibility</p:attrName>
                                        </p:attrNameLst>
                                      </p:cBhvr>
                                      <p:to>
                                        <p:strVal val="visible"/>
                                      </p:to>
                                    </p:set>
                                    <p:anim calcmode="lin" valueType="num">
                                      <p:cBhvr>
                                        <p:cTn id="259"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60"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61"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62" dur="1000" fill="hold"/>
                                        <p:tgtEl>
                                          <p:spTgt spid="23"/>
                                        </p:tgtEl>
                                        <p:attrNameLst>
                                          <p:attrName>ppt_h</p:attrName>
                                        </p:attrNameLst>
                                      </p:cBhvr>
                                      <p:tavLst>
                                        <p:tav tm="0">
                                          <p:val>
                                            <p:strVal val="#ppt_h"/>
                                          </p:val>
                                        </p:tav>
                                        <p:tav tm="100000">
                                          <p:val>
                                            <p:strVal val="#ppt_h"/>
                                          </p:val>
                                        </p:tav>
                                      </p:tavLst>
                                    </p:anim>
                                    <p:anim calcmode="lin" valueType="num">
                                      <p:cBhvr>
                                        <p:cTn id="263"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64"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65"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66" dur="1000" decel="50000">
                                          <p:stCondLst>
                                            <p:cond delay="0"/>
                                          </p:stCondLst>
                                        </p:cTn>
                                        <p:tgtEl>
                                          <p:spTgt spid="23"/>
                                        </p:tgtEl>
                                      </p:cBhvr>
                                    </p:animEffect>
                                  </p:childTnLst>
                                </p:cTn>
                              </p:par>
                              <p:par>
                                <p:cTn id="267" presetID="25" presetClass="entr" presetSubtype="0" fill="hold" grpId="0" nodeType="withEffect">
                                  <p:stCondLst>
                                    <p:cond delay="0"/>
                                  </p:stCondLst>
                                  <p:childTnLst>
                                    <p:set>
                                      <p:cBhvr>
                                        <p:cTn id="268" dur="1" fill="hold">
                                          <p:stCondLst>
                                            <p:cond delay="0"/>
                                          </p:stCondLst>
                                        </p:cTn>
                                        <p:tgtEl>
                                          <p:spTgt spid="25"/>
                                        </p:tgtEl>
                                        <p:attrNameLst>
                                          <p:attrName>style.visibility</p:attrName>
                                        </p:attrNameLst>
                                      </p:cBhvr>
                                      <p:to>
                                        <p:strVal val="visible"/>
                                      </p:to>
                                    </p:set>
                                    <p:anim calcmode="lin" valueType="num">
                                      <p:cBhvr>
                                        <p:cTn id="26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7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7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72" dur="1000" fill="hold"/>
                                        <p:tgtEl>
                                          <p:spTgt spid="25"/>
                                        </p:tgtEl>
                                        <p:attrNameLst>
                                          <p:attrName>ppt_h</p:attrName>
                                        </p:attrNameLst>
                                      </p:cBhvr>
                                      <p:tavLst>
                                        <p:tav tm="0">
                                          <p:val>
                                            <p:strVal val="#ppt_h"/>
                                          </p:val>
                                        </p:tav>
                                        <p:tav tm="100000">
                                          <p:val>
                                            <p:strVal val="#ppt_h"/>
                                          </p:val>
                                        </p:tav>
                                      </p:tavLst>
                                    </p:anim>
                                    <p:anim calcmode="lin" valueType="num">
                                      <p:cBhvr>
                                        <p:cTn id="27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7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7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76" dur="1000" decel="50000">
                                          <p:stCondLst>
                                            <p:cond delay="0"/>
                                          </p:stCondLst>
                                        </p:cTn>
                                        <p:tgtEl>
                                          <p:spTgt spid="25"/>
                                        </p:tgtEl>
                                      </p:cBhvr>
                                    </p:animEffect>
                                  </p:childTnLst>
                                </p:cTn>
                              </p:par>
                            </p:childTnLst>
                          </p:cTn>
                        </p:par>
                      </p:childTnLst>
                    </p:cTn>
                  </p:par>
                  <p:par>
                    <p:cTn id="277" fill="hold">
                      <p:stCondLst>
                        <p:cond delay="indefinite"/>
                      </p:stCondLst>
                      <p:childTnLst>
                        <p:par>
                          <p:cTn id="278" fill="hold">
                            <p:stCondLst>
                              <p:cond delay="0"/>
                            </p:stCondLst>
                            <p:childTnLst>
                              <p:par>
                                <p:cTn id="279" presetID="25" presetClass="entr" presetSubtype="0" fill="hold" grpId="0" nodeType="clickEffect">
                                  <p:stCondLst>
                                    <p:cond delay="0"/>
                                  </p:stCondLst>
                                  <p:childTnLst>
                                    <p:set>
                                      <p:cBhvr>
                                        <p:cTn id="280" dur="1" fill="hold">
                                          <p:stCondLst>
                                            <p:cond delay="0"/>
                                          </p:stCondLst>
                                        </p:cTn>
                                        <p:tgtEl>
                                          <p:spTgt spid="47"/>
                                        </p:tgtEl>
                                        <p:attrNameLst>
                                          <p:attrName>style.visibility</p:attrName>
                                        </p:attrNameLst>
                                      </p:cBhvr>
                                      <p:to>
                                        <p:strVal val="visible"/>
                                      </p:to>
                                    </p:set>
                                    <p:anim calcmode="lin" valueType="num">
                                      <p:cBhvr>
                                        <p:cTn id="281"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282"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283"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84" dur="1000" fill="hold"/>
                                        <p:tgtEl>
                                          <p:spTgt spid="47"/>
                                        </p:tgtEl>
                                        <p:attrNameLst>
                                          <p:attrName>ppt_h</p:attrName>
                                        </p:attrNameLst>
                                      </p:cBhvr>
                                      <p:tavLst>
                                        <p:tav tm="0">
                                          <p:val>
                                            <p:strVal val="#ppt_h"/>
                                          </p:val>
                                        </p:tav>
                                        <p:tav tm="100000">
                                          <p:val>
                                            <p:strVal val="#ppt_h"/>
                                          </p:val>
                                        </p:tav>
                                      </p:tavLst>
                                    </p:anim>
                                    <p:anim calcmode="lin" valueType="num">
                                      <p:cBhvr>
                                        <p:cTn id="285"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86"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87"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88" dur="1000" decel="50000">
                                          <p:stCondLst>
                                            <p:cond delay="0"/>
                                          </p:stCondLst>
                                        </p:cTn>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5" grpId="0" bldLvl="0" animBg="1"/>
      <p:bldP spid="14" grpId="0" bldLvl="0" animBg="1"/>
      <p:bldP spid="29" grpId="0" bldLvl="0" animBg="1"/>
      <p:bldP spid="13" grpId="0" bldLvl="0" animBg="1"/>
      <p:bldP spid="16" grpId="1" animBg="1"/>
      <p:bldP spid="15" grpId="1" animBg="1"/>
      <p:bldP spid="14" grpId="1" animBg="1"/>
      <p:bldP spid="29" grpId="1" animBg="1"/>
      <p:bldP spid="13" grpId="1" animBg="1"/>
      <p:bldP spid="17" grpId="0" animBg="1"/>
      <p:bldP spid="32" grpId="0"/>
      <p:bldP spid="24" grpId="0" animBg="1"/>
      <p:bldP spid="17" grpId="1" animBg="1"/>
      <p:bldP spid="32" grpId="1"/>
      <p:bldP spid="24" grpId="1" animBg="1"/>
      <p:bldP spid="33" grpId="0" bldLvl="0" animBg="1"/>
      <p:bldP spid="33" grpId="1" animBg="1"/>
      <p:bldP spid="34" grpId="0"/>
      <p:bldP spid="34" grpId="1"/>
      <p:bldP spid="36" grpId="0" bldLvl="0" animBg="1"/>
      <p:bldP spid="38" grpId="0" bldLvl="0" animBg="1"/>
      <p:bldP spid="36" grpId="1" animBg="1"/>
      <p:bldP spid="38" grpId="1" animBg="1"/>
      <p:bldP spid="35" grpId="0"/>
      <p:bldP spid="35" grpId="1"/>
      <p:bldP spid="37" grpId="0" animBg="1"/>
      <p:bldP spid="39" grpId="0" animBg="1"/>
      <p:bldP spid="37" grpId="1" animBg="1"/>
      <p:bldP spid="39" grpId="1" animBg="1"/>
      <p:bldP spid="40" grpId="0"/>
      <p:bldP spid="40" grpId="1"/>
      <p:bldP spid="42" grpId="0" bldLvl="0" animBg="1"/>
      <p:bldP spid="42" grpId="1" animBg="1"/>
      <p:bldP spid="41" grpId="0"/>
      <p:bldP spid="41" grpId="1"/>
      <p:bldP spid="43" grpId="0" animBg="1"/>
      <p:bldP spid="43" grpId="1" animBg="1"/>
      <p:bldP spid="30" grpId="0" animBg="1"/>
      <p:bldP spid="31" grpId="0" animBg="1"/>
      <p:bldP spid="30" grpId="1" animBg="1"/>
      <p:bldP spid="31" grpId="1" animBg="1"/>
      <p:bldP spid="46" grpId="0"/>
      <p:bldP spid="23" grpId="0" animBg="1"/>
      <p:bldP spid="25" grpId="0" animBg="1"/>
      <p:bldP spid="46" grpId="1"/>
      <p:bldP spid="23" grpId="1" animBg="1"/>
      <p:bldP spid="25" grpId="1" animBg="1"/>
      <p:bldP spid="47" grpId="0" animBg="1"/>
      <p:bldP spid="4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222250" y="6795770"/>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根据文章厘清故事脉络</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3" name="圆角矩形 12"/>
          <p:cNvSpPr/>
          <p:nvPr/>
        </p:nvSpPr>
        <p:spPr>
          <a:xfrm>
            <a:off x="7938135" y="1656715"/>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集体的冷漠</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4" name="圆角矩形 13"/>
          <p:cNvSpPr/>
          <p:nvPr/>
        </p:nvSpPr>
        <p:spPr>
          <a:xfrm>
            <a:off x="1778635" y="1718945"/>
            <a:ext cx="2197100" cy="60325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善意的传递</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5" name="左大括号 14"/>
          <p:cNvSpPr/>
          <p:nvPr/>
        </p:nvSpPr>
        <p:spPr>
          <a:xfrm rot="5400000">
            <a:off x="5610225" y="-1663700"/>
            <a:ext cx="554355" cy="6356350"/>
          </a:xfrm>
          <a:prstGeom prst="leftBrace">
            <a:avLst/>
          </a:prstGeom>
          <a:ln w="28575">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6" name="圆角矩形 15"/>
          <p:cNvSpPr/>
          <p:nvPr/>
        </p:nvSpPr>
        <p:spPr>
          <a:xfrm>
            <a:off x="3116580" y="782320"/>
            <a:ext cx="5581650" cy="603250"/>
          </a:xfrm>
          <a:prstGeom prst="roundRect">
            <a:avLst/>
          </a:prstGeom>
          <a:solidFill>
            <a:srgbClr val="FA4C2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The  conflict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矛盾</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热意与冷脸</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7" name="圆角矩形 16"/>
          <p:cNvSpPr/>
          <p:nvPr/>
        </p:nvSpPr>
        <p:spPr>
          <a:xfrm>
            <a:off x="414655" y="2407285"/>
            <a:ext cx="4552315" cy="1207135"/>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 （The old man）greeted everyone with a warm “Good afternoon”</a:t>
            </a:r>
            <a:endParaRPr lang="en-US" altLang="zh-CN" sz="2800">
              <a:solidFill>
                <a:schemeClr val="tx1"/>
              </a:solidFill>
              <a:latin typeface="Times New Roman" panose="02020603050405020304" charset="0"/>
              <a:cs typeface="Times New Roman" panose="02020603050405020304" charset="0"/>
            </a:endParaRPr>
          </a:p>
        </p:txBody>
      </p:sp>
      <p:sp>
        <p:nvSpPr>
          <p:cNvPr id="23" name="圆角矩形 22"/>
          <p:cNvSpPr/>
          <p:nvPr/>
        </p:nvSpPr>
        <p:spPr>
          <a:xfrm>
            <a:off x="5908040" y="2391410"/>
            <a:ext cx="6170930" cy="54356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Most ignored him, with cold blank faces.</a:t>
            </a:r>
            <a:endParaRPr lang="en-US" altLang="zh-CN" sz="2800">
              <a:solidFill>
                <a:schemeClr val="tx1"/>
              </a:solidFill>
              <a:latin typeface="Times New Roman" panose="02020603050405020304" charset="0"/>
              <a:cs typeface="Times New Roman" panose="02020603050405020304" charset="0"/>
            </a:endParaRPr>
          </a:p>
        </p:txBody>
      </p:sp>
      <p:sp>
        <p:nvSpPr>
          <p:cNvPr id="24" name="下箭头 23"/>
          <p:cNvSpPr/>
          <p:nvPr/>
        </p:nvSpPr>
        <p:spPr>
          <a:xfrm>
            <a:off x="2674620" y="2266315"/>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下箭头 24"/>
          <p:cNvSpPr/>
          <p:nvPr/>
        </p:nvSpPr>
        <p:spPr>
          <a:xfrm>
            <a:off x="8999855" y="2278380"/>
            <a:ext cx="185420" cy="300990"/>
          </a:xfrm>
          <a:prstGeom prst="downArrow">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5" name="图片 44" descr="ec751129db2e0b6a879bfa04b757c574869e47664f18-6Sf158_fw236"/>
          <p:cNvPicPr>
            <a:picLocks noChangeAspect="1"/>
          </p:cNvPicPr>
          <p:nvPr/>
        </p:nvPicPr>
        <p:blipFill>
          <a:blip r:embed="rId2"/>
          <a:stretch>
            <a:fillRect/>
          </a:stretch>
        </p:blipFill>
        <p:spPr>
          <a:xfrm>
            <a:off x="5200015" y="1071245"/>
            <a:ext cx="1414780" cy="1414780"/>
          </a:xfrm>
          <a:prstGeom prst="rect">
            <a:avLst/>
          </a:prstGeom>
        </p:spPr>
      </p:pic>
      <p:sp>
        <p:nvSpPr>
          <p:cNvPr id="34" name="圆角矩形 33"/>
          <p:cNvSpPr/>
          <p:nvPr/>
        </p:nvSpPr>
        <p:spPr>
          <a:xfrm>
            <a:off x="414655" y="3698875"/>
            <a:ext cx="4616450" cy="578485"/>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 Then, he started to sing.</a:t>
            </a:r>
            <a:endParaRPr lang="en-US" altLang="zh-CN" sz="2800">
              <a:solidFill>
                <a:schemeClr val="tx1"/>
              </a:solidFill>
              <a:latin typeface="Times New Roman" panose="02020603050405020304" charset="0"/>
              <a:cs typeface="Times New Roman" panose="02020603050405020304" charset="0"/>
            </a:endParaRPr>
          </a:p>
        </p:txBody>
      </p:sp>
      <p:sp>
        <p:nvSpPr>
          <p:cNvPr id="35" name="椭圆 34"/>
          <p:cNvSpPr/>
          <p:nvPr/>
        </p:nvSpPr>
        <p:spPr>
          <a:xfrm>
            <a:off x="1360805" y="3147695"/>
            <a:ext cx="2710180" cy="86741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问候</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唱歌</a:t>
            </a:r>
            <a:endParaRPr lang="zh-CN" altLang="en-US" sz="2800">
              <a:solidFill>
                <a:schemeClr val="tx1"/>
              </a:solidFill>
              <a:latin typeface="宋体" panose="02010600030101010101" pitchFamily="2" charset="-122"/>
              <a:ea typeface="宋体" panose="02010600030101010101" pitchFamily="2" charset="-122"/>
            </a:endParaRPr>
          </a:p>
        </p:txBody>
      </p:sp>
      <p:sp>
        <p:nvSpPr>
          <p:cNvPr id="37" name="圆角矩形 36"/>
          <p:cNvSpPr/>
          <p:nvPr/>
        </p:nvSpPr>
        <p:spPr>
          <a:xfrm>
            <a:off x="5909945" y="2960370"/>
            <a:ext cx="6170930" cy="543560"/>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no one glanced up.</a:t>
            </a:r>
            <a:endParaRPr lang="en-US" altLang="zh-CN" sz="2800">
              <a:solidFill>
                <a:schemeClr val="tx1"/>
              </a:solidFill>
              <a:latin typeface="Times New Roman" panose="02020603050405020304" charset="0"/>
              <a:cs typeface="Times New Roman" panose="02020603050405020304" charset="0"/>
            </a:endParaRPr>
          </a:p>
        </p:txBody>
      </p:sp>
      <p:sp>
        <p:nvSpPr>
          <p:cNvPr id="38" name="圆角矩形 37"/>
          <p:cNvSpPr/>
          <p:nvPr/>
        </p:nvSpPr>
        <p:spPr>
          <a:xfrm>
            <a:off x="5909945" y="3529330"/>
            <a:ext cx="6170930" cy="854075"/>
          </a:xfrm>
          <a:prstGeom prst="roundRect">
            <a:avLst/>
          </a:prstGeom>
          <a:solidFill>
            <a:schemeClr val="accent2">
              <a:lumMod val="40000"/>
              <a:lumOff val="60000"/>
            </a:schemeClr>
          </a:soli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No one was making any moves to give him coins or reach for their wallet.</a:t>
            </a:r>
            <a:endParaRPr lang="en-US" altLang="zh-CN" sz="2800">
              <a:solidFill>
                <a:schemeClr val="tx1"/>
              </a:solidFill>
              <a:latin typeface="Times New Roman" panose="02020603050405020304" charset="0"/>
              <a:cs typeface="Times New Roman" panose="02020603050405020304" charset="0"/>
            </a:endParaRPr>
          </a:p>
        </p:txBody>
      </p:sp>
      <p:pic>
        <p:nvPicPr>
          <p:cNvPr id="40" name="图片 39" descr="ec751129db2e0b6a879bfa04b757c574869e47664f18-6Sf158_fw236"/>
          <p:cNvPicPr>
            <a:picLocks noChangeAspect="1"/>
          </p:cNvPicPr>
          <p:nvPr/>
        </p:nvPicPr>
        <p:blipFill>
          <a:blip r:embed="rId2"/>
          <a:stretch>
            <a:fillRect/>
          </a:stretch>
        </p:blipFill>
        <p:spPr>
          <a:xfrm>
            <a:off x="4345940" y="2491740"/>
            <a:ext cx="2268855" cy="1725930"/>
          </a:xfrm>
          <a:prstGeom prst="rect">
            <a:avLst/>
          </a:prstGeom>
        </p:spPr>
      </p:pic>
      <p:sp>
        <p:nvSpPr>
          <p:cNvPr id="41" name="椭圆 40"/>
          <p:cNvSpPr/>
          <p:nvPr/>
        </p:nvSpPr>
        <p:spPr>
          <a:xfrm>
            <a:off x="7486015" y="3001645"/>
            <a:ext cx="2710180" cy="86741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冷脸</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冷漠</a:t>
            </a:r>
            <a:endParaRPr lang="zh-CN" altLang="en-US" sz="2800">
              <a:solidFill>
                <a:schemeClr val="tx1"/>
              </a:solidFill>
              <a:latin typeface="宋体" panose="02010600030101010101" pitchFamily="2" charset="-122"/>
              <a:ea typeface="宋体" panose="02010600030101010101" pitchFamily="2" charset="-122"/>
            </a:endParaRPr>
          </a:p>
        </p:txBody>
      </p:sp>
      <p:sp>
        <p:nvSpPr>
          <p:cNvPr id="42" name="圆角矩形 41"/>
          <p:cNvSpPr/>
          <p:nvPr/>
        </p:nvSpPr>
        <p:spPr>
          <a:xfrm>
            <a:off x="5970270" y="5014595"/>
            <a:ext cx="6050280" cy="80962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 I decided he could have the $5 bill in my purse.</a:t>
            </a:r>
            <a:endParaRPr lang="en-US" altLang="zh-CN" sz="2800">
              <a:solidFill>
                <a:schemeClr val="tx1"/>
              </a:solidFill>
              <a:latin typeface="Times New Roman" panose="02020603050405020304" charset="0"/>
              <a:cs typeface="Times New Roman" panose="02020603050405020304" charset="0"/>
            </a:endParaRPr>
          </a:p>
        </p:txBody>
      </p:sp>
      <p:sp>
        <p:nvSpPr>
          <p:cNvPr id="43" name="圆角矩形 42"/>
          <p:cNvSpPr/>
          <p:nvPr/>
        </p:nvSpPr>
        <p:spPr>
          <a:xfrm>
            <a:off x="7776845" y="4429125"/>
            <a:ext cx="2754630" cy="5416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我</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的反应</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44" name="圆角矩形 43"/>
          <p:cNvSpPr/>
          <p:nvPr/>
        </p:nvSpPr>
        <p:spPr>
          <a:xfrm>
            <a:off x="5970270" y="5885180"/>
            <a:ext cx="6050280" cy="84963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2800">
                <a:solidFill>
                  <a:schemeClr val="tx1"/>
                </a:solidFill>
                <a:latin typeface="Times New Roman" panose="02020603050405020304" charset="0"/>
                <a:cs typeface="Times New Roman" panose="02020603050405020304" charset="0"/>
              </a:rPr>
              <a:t> I rolled the bill tightly and waited for him to make his way to me.</a:t>
            </a:r>
            <a:endParaRPr lang="en-US" altLang="zh-CN" sz="2800">
              <a:solidFill>
                <a:schemeClr val="tx1"/>
              </a:solidFill>
              <a:latin typeface="Times New Roman" panose="02020603050405020304" charset="0"/>
              <a:cs typeface="Times New Roman" panose="02020603050405020304" charset="0"/>
            </a:endParaRPr>
          </a:p>
        </p:txBody>
      </p:sp>
      <p:sp>
        <p:nvSpPr>
          <p:cNvPr id="46" name="椭圆 45"/>
          <p:cNvSpPr/>
          <p:nvPr/>
        </p:nvSpPr>
        <p:spPr>
          <a:xfrm>
            <a:off x="7486015" y="5154295"/>
            <a:ext cx="3188335" cy="113284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尚未完成</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善意的传递</a:t>
            </a:r>
            <a:endParaRPr lang="zh-CN" altLang="en-US" sz="2800">
              <a:solidFill>
                <a:schemeClr val="tx1"/>
              </a:solidFill>
              <a:latin typeface="宋体" panose="02010600030101010101" pitchFamily="2" charset="-122"/>
              <a:ea typeface="宋体" panose="02010600030101010101" pitchFamily="2" charset="-122"/>
            </a:endParaRPr>
          </a:p>
        </p:txBody>
      </p:sp>
      <p:sp>
        <p:nvSpPr>
          <p:cNvPr id="47" name="圆角矩形 46"/>
          <p:cNvSpPr/>
          <p:nvPr/>
        </p:nvSpPr>
        <p:spPr>
          <a:xfrm>
            <a:off x="2054860" y="2412365"/>
            <a:ext cx="8018145" cy="165354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核心矛盾：善意的传递与集体的冷漠</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48" name="圆角矩形 47"/>
          <p:cNvSpPr/>
          <p:nvPr/>
        </p:nvSpPr>
        <p:spPr>
          <a:xfrm>
            <a:off x="356870" y="4418330"/>
            <a:ext cx="5368925" cy="21761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次要矛盾：</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集体冷漠的表现</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与</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个体善意的酝酿</a:t>
            </a:r>
            <a:r>
              <a:rPr lang="en-US" altLang="zh-CN" sz="32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rPr>
              <a:t>形成</a:t>
            </a:r>
            <a:endParaRPr lang="zh-CN" altLang="en-US" sz="32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3"/>
                                        </p:tgtEl>
                                      </p:cBhvr>
                                    </p:animEffect>
                                  </p:childTnLst>
                                </p:cTn>
                              </p:par>
                              <p:par>
                                <p:cTn id="45" presetID="25"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50" dur="1000" fill="hold"/>
                                        <p:tgtEl>
                                          <p:spTgt spid="4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62" dur="1000" fill="hold"/>
                                        <p:tgtEl>
                                          <p:spTgt spid="2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24"/>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72" dur="1000" fill="hold"/>
                                        <p:tgtEl>
                                          <p:spTgt spid="17"/>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17"/>
                                        </p:tgtEl>
                                      </p:cBhvr>
                                    </p:animEffect>
                                  </p:childTnLst>
                                </p:cTn>
                              </p:par>
                              <p:par>
                                <p:cTn id="77" presetID="25"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82" dur="1000" fill="hold"/>
                                        <p:tgtEl>
                                          <p:spTgt spid="34"/>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94" dur="1000" fill="hold"/>
                                        <p:tgtEl>
                                          <p:spTgt spid="3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06" dur="1000" fill="hold"/>
                                        <p:tgtEl>
                                          <p:spTgt spid="25"/>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p:cTn id="115"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18" dur="1000" fill="hold"/>
                                        <p:tgtEl>
                                          <p:spTgt spid="23"/>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23"/>
                                        </p:tgtEl>
                                      </p:cBhvr>
                                    </p:animEffect>
                                  </p:childTnLst>
                                </p:cTn>
                              </p:par>
                              <p:par>
                                <p:cTn id="123" presetID="25" presetClass="entr" presetSubtype="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p:cTn id="125"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28" dur="1000" fill="hold"/>
                                        <p:tgtEl>
                                          <p:spTgt spid="37"/>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37"/>
                                        </p:tgtEl>
                                      </p:cBhvr>
                                    </p:animEffect>
                                  </p:childTnLst>
                                </p:cTn>
                              </p:par>
                              <p:par>
                                <p:cTn id="133" presetID="25" presetClass="entr" presetSubtype="0" fill="hold" grpId="0" nodeType="withEffect">
                                  <p:stCondLst>
                                    <p:cond delay="0"/>
                                  </p:stCondLst>
                                  <p:childTnLst>
                                    <p:set>
                                      <p:cBhvr>
                                        <p:cTn id="134" dur="1" fill="hold">
                                          <p:stCondLst>
                                            <p:cond delay="0"/>
                                          </p:stCondLst>
                                        </p:cTn>
                                        <p:tgtEl>
                                          <p:spTgt spid="38"/>
                                        </p:tgtEl>
                                        <p:attrNameLst>
                                          <p:attrName>style.visibility</p:attrName>
                                        </p:attrNameLst>
                                      </p:cBhvr>
                                      <p:to>
                                        <p:strVal val="visible"/>
                                      </p:to>
                                    </p:set>
                                    <p:anim calcmode="lin" valueType="num">
                                      <p:cBhvr>
                                        <p:cTn id="135"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138" dur="1000" fill="hold"/>
                                        <p:tgtEl>
                                          <p:spTgt spid="38"/>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25" presetClass="entr" presetSubtype="0" fill="hold" grpId="0" nodeType="clickEffect">
                                  <p:stCondLst>
                                    <p:cond delay="0"/>
                                  </p:stCondLst>
                                  <p:childTnLst>
                                    <p:set>
                                      <p:cBhvr>
                                        <p:cTn id="146" dur="1" fill="hold">
                                          <p:stCondLst>
                                            <p:cond delay="0"/>
                                          </p:stCondLst>
                                        </p:cTn>
                                        <p:tgtEl>
                                          <p:spTgt spid="41"/>
                                        </p:tgtEl>
                                        <p:attrNameLst>
                                          <p:attrName>style.visibility</p:attrName>
                                        </p:attrNameLst>
                                      </p:cBhvr>
                                      <p:to>
                                        <p:strVal val="visible"/>
                                      </p:to>
                                    </p:set>
                                    <p:anim calcmode="lin" valueType="num">
                                      <p:cBhvr>
                                        <p:cTn id="14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50" dur="1000" fill="hold"/>
                                        <p:tgtEl>
                                          <p:spTgt spid="41"/>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41"/>
                                        </p:tgtEl>
                                      </p:cBhvr>
                                    </p:animEffect>
                                  </p:childTnLst>
                                </p:cTn>
                              </p:par>
                            </p:childTnLst>
                          </p:cTn>
                        </p:par>
                      </p:childTnLst>
                    </p:cTn>
                  </p:par>
                  <p:par>
                    <p:cTn id="155" fill="hold">
                      <p:stCondLst>
                        <p:cond delay="indefinite"/>
                      </p:stCondLst>
                      <p:childTnLst>
                        <p:par>
                          <p:cTn id="156" fill="hold">
                            <p:stCondLst>
                              <p:cond delay="0"/>
                            </p:stCondLst>
                            <p:childTnLst>
                              <p:par>
                                <p:cTn id="157" presetID="25" presetClass="entr" presetSubtype="0" fill="hold" nodeType="clickEffect">
                                  <p:stCondLst>
                                    <p:cond delay="0"/>
                                  </p:stCondLst>
                                  <p:childTnLst>
                                    <p:set>
                                      <p:cBhvr>
                                        <p:cTn id="158" dur="1" fill="hold">
                                          <p:stCondLst>
                                            <p:cond delay="0"/>
                                          </p:stCondLst>
                                        </p:cTn>
                                        <p:tgtEl>
                                          <p:spTgt spid="40"/>
                                        </p:tgtEl>
                                        <p:attrNameLst>
                                          <p:attrName>style.visibility</p:attrName>
                                        </p:attrNameLst>
                                      </p:cBhvr>
                                      <p:to>
                                        <p:strVal val="visible"/>
                                      </p:to>
                                    </p:set>
                                    <p:anim calcmode="lin" valueType="num">
                                      <p:cBhvr>
                                        <p:cTn id="159"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60"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161"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162" dur="1000" fill="hold"/>
                                        <p:tgtEl>
                                          <p:spTgt spid="40"/>
                                        </p:tgtEl>
                                        <p:attrNameLst>
                                          <p:attrName>ppt_h</p:attrName>
                                        </p:attrNameLst>
                                      </p:cBhvr>
                                      <p:tavLst>
                                        <p:tav tm="0">
                                          <p:val>
                                            <p:strVal val="#ppt_h"/>
                                          </p:val>
                                        </p:tav>
                                        <p:tav tm="100000">
                                          <p:val>
                                            <p:strVal val="#ppt_h"/>
                                          </p:val>
                                        </p:tav>
                                      </p:tavLst>
                                    </p:anim>
                                    <p:anim calcmode="lin" valueType="num">
                                      <p:cBhvr>
                                        <p:cTn id="163"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164"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165"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166" dur="1000" decel="50000">
                                          <p:stCondLst>
                                            <p:cond delay="0"/>
                                          </p:stCondLst>
                                        </p:cTn>
                                        <p:tgtEl>
                                          <p:spTgt spid="40"/>
                                        </p:tgtEl>
                                      </p:cBhvr>
                                    </p:animEffect>
                                  </p:childTnLst>
                                </p:cTn>
                              </p:par>
                            </p:childTnLst>
                          </p:cTn>
                        </p:par>
                      </p:childTnLst>
                    </p:cTn>
                  </p:par>
                  <p:par>
                    <p:cTn id="167" fill="hold">
                      <p:stCondLst>
                        <p:cond delay="indefinite"/>
                      </p:stCondLst>
                      <p:childTnLst>
                        <p:par>
                          <p:cTn id="168" fill="hold">
                            <p:stCondLst>
                              <p:cond delay="0"/>
                            </p:stCondLst>
                            <p:childTnLst>
                              <p:par>
                                <p:cTn id="169" presetID="25" presetClass="entr" presetSubtype="0" fill="hold" grpId="0" nodeType="clickEffect">
                                  <p:stCondLst>
                                    <p:cond delay="0"/>
                                  </p:stCondLst>
                                  <p:childTnLst>
                                    <p:set>
                                      <p:cBhvr>
                                        <p:cTn id="170" dur="1" fill="hold">
                                          <p:stCondLst>
                                            <p:cond delay="0"/>
                                          </p:stCondLst>
                                        </p:cTn>
                                        <p:tgtEl>
                                          <p:spTgt spid="47"/>
                                        </p:tgtEl>
                                        <p:attrNameLst>
                                          <p:attrName>style.visibility</p:attrName>
                                        </p:attrNameLst>
                                      </p:cBhvr>
                                      <p:to>
                                        <p:strVal val="visible"/>
                                      </p:to>
                                    </p:set>
                                    <p:anim calcmode="lin" valueType="num">
                                      <p:cBhvr>
                                        <p:cTn id="171"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72"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73"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174" dur="1000" fill="hold"/>
                                        <p:tgtEl>
                                          <p:spTgt spid="47"/>
                                        </p:tgtEl>
                                        <p:attrNameLst>
                                          <p:attrName>ppt_h</p:attrName>
                                        </p:attrNameLst>
                                      </p:cBhvr>
                                      <p:tavLst>
                                        <p:tav tm="0">
                                          <p:val>
                                            <p:strVal val="#ppt_h"/>
                                          </p:val>
                                        </p:tav>
                                        <p:tav tm="100000">
                                          <p:val>
                                            <p:strVal val="#ppt_h"/>
                                          </p:val>
                                        </p:tav>
                                      </p:tavLst>
                                    </p:anim>
                                    <p:anim calcmode="lin" valueType="num">
                                      <p:cBhvr>
                                        <p:cTn id="175"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176"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177"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178" dur="1000" decel="50000">
                                          <p:stCondLst>
                                            <p:cond delay="0"/>
                                          </p:stCondLst>
                                        </p:cTn>
                                        <p:tgtEl>
                                          <p:spTgt spid="47"/>
                                        </p:tgtEl>
                                      </p:cBhvr>
                                    </p:animEffect>
                                  </p:childTnLst>
                                </p:cTn>
                              </p:par>
                            </p:childTnLst>
                          </p:cTn>
                        </p:par>
                      </p:childTnLst>
                    </p:cTn>
                  </p:par>
                  <p:par>
                    <p:cTn id="179" fill="hold">
                      <p:stCondLst>
                        <p:cond delay="indefinite"/>
                      </p:stCondLst>
                      <p:childTnLst>
                        <p:par>
                          <p:cTn id="180" fill="hold">
                            <p:stCondLst>
                              <p:cond delay="0"/>
                            </p:stCondLst>
                            <p:childTnLst>
                              <p:par>
                                <p:cTn id="181" presetID="25" presetClass="entr" presetSubtype="0" fill="hold" grpId="0" nodeType="clickEffect">
                                  <p:stCondLst>
                                    <p:cond delay="0"/>
                                  </p:stCondLst>
                                  <p:childTnLst>
                                    <p:set>
                                      <p:cBhvr>
                                        <p:cTn id="182" dur="1" fill="hold">
                                          <p:stCondLst>
                                            <p:cond delay="0"/>
                                          </p:stCondLst>
                                        </p:cTn>
                                        <p:tgtEl>
                                          <p:spTgt spid="43"/>
                                        </p:tgtEl>
                                        <p:attrNameLst>
                                          <p:attrName>style.visibility</p:attrName>
                                        </p:attrNameLst>
                                      </p:cBhvr>
                                      <p:to>
                                        <p:strVal val="visible"/>
                                      </p:to>
                                    </p:set>
                                    <p:anim calcmode="lin" valueType="num">
                                      <p:cBhvr>
                                        <p:cTn id="183"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86" dur="1000" fill="hold"/>
                                        <p:tgtEl>
                                          <p:spTgt spid="43"/>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43"/>
                                        </p:tgtEl>
                                      </p:cBhvr>
                                    </p:animEffect>
                                  </p:childTnLst>
                                </p:cTn>
                              </p:par>
                            </p:childTnLst>
                          </p:cTn>
                        </p:par>
                      </p:childTnLst>
                    </p:cTn>
                  </p:par>
                  <p:par>
                    <p:cTn id="191" fill="hold">
                      <p:stCondLst>
                        <p:cond delay="indefinite"/>
                      </p:stCondLst>
                      <p:childTnLst>
                        <p:par>
                          <p:cTn id="192" fill="hold">
                            <p:stCondLst>
                              <p:cond delay="0"/>
                            </p:stCondLst>
                            <p:childTnLst>
                              <p:par>
                                <p:cTn id="193" presetID="25" presetClass="entr" presetSubtype="0" fill="hold" grpId="0" nodeType="clickEffect">
                                  <p:stCondLst>
                                    <p:cond delay="0"/>
                                  </p:stCondLst>
                                  <p:childTnLst>
                                    <p:set>
                                      <p:cBhvr>
                                        <p:cTn id="194" dur="1" fill="hold">
                                          <p:stCondLst>
                                            <p:cond delay="0"/>
                                          </p:stCondLst>
                                        </p:cTn>
                                        <p:tgtEl>
                                          <p:spTgt spid="42"/>
                                        </p:tgtEl>
                                        <p:attrNameLst>
                                          <p:attrName>style.visibility</p:attrName>
                                        </p:attrNameLst>
                                      </p:cBhvr>
                                      <p:to>
                                        <p:strVal val="visible"/>
                                      </p:to>
                                    </p:set>
                                    <p:anim calcmode="lin" valueType="num">
                                      <p:cBhvr>
                                        <p:cTn id="195"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96"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97"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98" dur="1000" fill="hold"/>
                                        <p:tgtEl>
                                          <p:spTgt spid="42"/>
                                        </p:tgtEl>
                                        <p:attrNameLst>
                                          <p:attrName>ppt_h</p:attrName>
                                        </p:attrNameLst>
                                      </p:cBhvr>
                                      <p:tavLst>
                                        <p:tav tm="0">
                                          <p:val>
                                            <p:strVal val="#ppt_h"/>
                                          </p:val>
                                        </p:tav>
                                        <p:tav tm="100000">
                                          <p:val>
                                            <p:strVal val="#ppt_h"/>
                                          </p:val>
                                        </p:tav>
                                      </p:tavLst>
                                    </p:anim>
                                    <p:anim calcmode="lin" valueType="num">
                                      <p:cBhvr>
                                        <p:cTn id="199"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200"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201"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202" dur="1000" decel="50000">
                                          <p:stCondLst>
                                            <p:cond delay="0"/>
                                          </p:stCondLst>
                                        </p:cTn>
                                        <p:tgtEl>
                                          <p:spTgt spid="42"/>
                                        </p:tgtEl>
                                      </p:cBhvr>
                                    </p:animEffect>
                                  </p:childTnLst>
                                </p:cTn>
                              </p:par>
                              <p:par>
                                <p:cTn id="203" presetID="25" presetClass="entr" presetSubtype="0" fill="hold" grpId="0" nodeType="with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p:cTn id="205"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206"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207"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208" dur="1000" fill="hold"/>
                                        <p:tgtEl>
                                          <p:spTgt spid="44"/>
                                        </p:tgtEl>
                                        <p:attrNameLst>
                                          <p:attrName>ppt_h</p:attrName>
                                        </p:attrNameLst>
                                      </p:cBhvr>
                                      <p:tavLst>
                                        <p:tav tm="0">
                                          <p:val>
                                            <p:strVal val="#ppt_h"/>
                                          </p:val>
                                        </p:tav>
                                        <p:tav tm="100000">
                                          <p:val>
                                            <p:strVal val="#ppt_h"/>
                                          </p:val>
                                        </p:tav>
                                      </p:tavLst>
                                    </p:anim>
                                    <p:anim calcmode="lin" valueType="num">
                                      <p:cBhvr>
                                        <p:cTn id="209"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210"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211"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212" dur="1000" decel="50000">
                                          <p:stCondLst>
                                            <p:cond delay="0"/>
                                          </p:stCondLst>
                                        </p:cTn>
                                        <p:tgtEl>
                                          <p:spTgt spid="44"/>
                                        </p:tgtEl>
                                      </p:cBhvr>
                                    </p:animEffect>
                                  </p:childTnLst>
                                </p:cTn>
                              </p:par>
                            </p:childTnLst>
                          </p:cTn>
                        </p:par>
                      </p:childTnLst>
                    </p:cTn>
                  </p:par>
                  <p:par>
                    <p:cTn id="213" fill="hold">
                      <p:stCondLst>
                        <p:cond delay="indefinite"/>
                      </p:stCondLst>
                      <p:childTnLst>
                        <p:par>
                          <p:cTn id="214" fill="hold">
                            <p:stCondLst>
                              <p:cond delay="0"/>
                            </p:stCondLst>
                            <p:childTnLst>
                              <p:par>
                                <p:cTn id="215" presetID="25" presetClass="entr" presetSubtype="0" fill="hold" grpId="0" nodeType="clickEffect">
                                  <p:stCondLst>
                                    <p:cond delay="0"/>
                                  </p:stCondLst>
                                  <p:childTnLst>
                                    <p:set>
                                      <p:cBhvr>
                                        <p:cTn id="216" dur="1" fill="hold">
                                          <p:stCondLst>
                                            <p:cond delay="0"/>
                                          </p:stCondLst>
                                        </p:cTn>
                                        <p:tgtEl>
                                          <p:spTgt spid="46"/>
                                        </p:tgtEl>
                                        <p:attrNameLst>
                                          <p:attrName>style.visibility</p:attrName>
                                        </p:attrNameLst>
                                      </p:cBhvr>
                                      <p:to>
                                        <p:strVal val="visible"/>
                                      </p:to>
                                    </p:set>
                                    <p:anim calcmode="lin" valueType="num">
                                      <p:cBhvr>
                                        <p:cTn id="217"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218"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219"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220" dur="1000" fill="hold"/>
                                        <p:tgtEl>
                                          <p:spTgt spid="46"/>
                                        </p:tgtEl>
                                        <p:attrNameLst>
                                          <p:attrName>ppt_h</p:attrName>
                                        </p:attrNameLst>
                                      </p:cBhvr>
                                      <p:tavLst>
                                        <p:tav tm="0">
                                          <p:val>
                                            <p:strVal val="#ppt_h"/>
                                          </p:val>
                                        </p:tav>
                                        <p:tav tm="100000">
                                          <p:val>
                                            <p:strVal val="#ppt_h"/>
                                          </p:val>
                                        </p:tav>
                                      </p:tavLst>
                                    </p:anim>
                                    <p:anim calcmode="lin" valueType="num">
                                      <p:cBhvr>
                                        <p:cTn id="221"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222"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223"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224" dur="1000" decel="50000">
                                          <p:stCondLst>
                                            <p:cond delay="0"/>
                                          </p:stCondLst>
                                        </p:cTn>
                                        <p:tgtEl>
                                          <p:spTgt spid="46"/>
                                        </p:tgtEl>
                                      </p:cBhvr>
                                    </p:animEffect>
                                  </p:childTnLst>
                                </p:cTn>
                              </p:par>
                            </p:childTnLst>
                          </p:cTn>
                        </p:par>
                      </p:childTnLst>
                    </p:cTn>
                  </p:par>
                  <p:par>
                    <p:cTn id="225" fill="hold">
                      <p:stCondLst>
                        <p:cond delay="indefinite"/>
                      </p:stCondLst>
                      <p:childTnLst>
                        <p:par>
                          <p:cTn id="226" fill="hold">
                            <p:stCondLst>
                              <p:cond delay="0"/>
                            </p:stCondLst>
                            <p:childTnLst>
                              <p:par>
                                <p:cTn id="227" presetID="25" presetClass="entr" presetSubtype="0" fill="hold" grpId="0" nodeType="clickEffect">
                                  <p:stCondLst>
                                    <p:cond delay="0"/>
                                  </p:stCondLst>
                                  <p:childTnLst>
                                    <p:set>
                                      <p:cBhvr>
                                        <p:cTn id="228" dur="1" fill="hold">
                                          <p:stCondLst>
                                            <p:cond delay="0"/>
                                          </p:stCondLst>
                                        </p:cTn>
                                        <p:tgtEl>
                                          <p:spTgt spid="48"/>
                                        </p:tgtEl>
                                        <p:attrNameLst>
                                          <p:attrName>style.visibility</p:attrName>
                                        </p:attrNameLst>
                                      </p:cBhvr>
                                      <p:to>
                                        <p:strVal val="visible"/>
                                      </p:to>
                                    </p:set>
                                    <p:anim calcmode="lin" valueType="num">
                                      <p:cBhvr>
                                        <p:cTn id="229"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230"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231"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232" dur="1000" fill="hold"/>
                                        <p:tgtEl>
                                          <p:spTgt spid="48"/>
                                        </p:tgtEl>
                                        <p:attrNameLst>
                                          <p:attrName>ppt_h</p:attrName>
                                        </p:attrNameLst>
                                      </p:cBhvr>
                                      <p:tavLst>
                                        <p:tav tm="0">
                                          <p:val>
                                            <p:strVal val="#ppt_h"/>
                                          </p:val>
                                        </p:tav>
                                        <p:tav tm="100000">
                                          <p:val>
                                            <p:strVal val="#ppt_h"/>
                                          </p:val>
                                        </p:tav>
                                      </p:tavLst>
                                    </p:anim>
                                    <p:anim calcmode="lin" valueType="num">
                                      <p:cBhvr>
                                        <p:cTn id="233"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234"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235"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236" dur="1000" decel="50000">
                                          <p:stCondLst>
                                            <p:cond delay="0"/>
                                          </p:stCondLst>
                                        </p:cTn>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5" grpId="0" animBg="1"/>
      <p:bldP spid="14" grpId="0" animBg="1"/>
      <p:bldP spid="13" grpId="0" animBg="1"/>
      <p:bldP spid="16" grpId="1" animBg="1"/>
      <p:bldP spid="15" grpId="1" animBg="1"/>
      <p:bldP spid="14" grpId="1" animBg="1"/>
      <p:bldP spid="13" grpId="1" animBg="1"/>
      <p:bldP spid="24" grpId="0" bldLvl="0" animBg="1"/>
      <p:bldP spid="17" grpId="0" bldLvl="0" animBg="1"/>
      <p:bldP spid="34" grpId="0" bldLvl="0" animBg="1"/>
      <p:bldP spid="24" grpId="1" animBg="1"/>
      <p:bldP spid="17" grpId="1" animBg="1"/>
      <p:bldP spid="34" grpId="1" animBg="1"/>
      <p:bldP spid="35" grpId="0" bldLvl="0" animBg="1"/>
      <p:bldP spid="35" grpId="1" animBg="1"/>
      <p:bldP spid="25" grpId="0" animBg="1"/>
      <p:bldP spid="25" grpId="1" animBg="1"/>
      <p:bldP spid="23" grpId="0" bldLvl="0" animBg="1"/>
      <p:bldP spid="37" grpId="0" bldLvl="0" animBg="1"/>
      <p:bldP spid="38" grpId="0" bldLvl="0" animBg="1"/>
      <p:bldP spid="23" grpId="1" animBg="1"/>
      <p:bldP spid="37" grpId="1" animBg="1"/>
      <p:bldP spid="38" grpId="1" animBg="1"/>
      <p:bldP spid="41" grpId="0" bldLvl="0" animBg="1"/>
      <p:bldP spid="41" grpId="1" animBg="1"/>
      <p:bldP spid="43" grpId="0" bldLvl="0" animBg="1"/>
      <p:bldP spid="43" grpId="1" animBg="1"/>
      <p:bldP spid="42" grpId="0" bldLvl="0" animBg="1"/>
      <p:bldP spid="44" grpId="0" bldLvl="0" animBg="1"/>
      <p:bldP spid="42" grpId="1" animBg="1"/>
      <p:bldP spid="44" grpId="1" animBg="1"/>
      <p:bldP spid="46" grpId="0" bldLvl="0" animBg="1"/>
      <p:bldP spid="46" grpId="1" animBg="1"/>
      <p:bldP spid="47" grpId="0" bldLvl="0" animBg="1"/>
      <p:bldP spid="47" grpId="1" animBg="1"/>
      <p:bldP spid="48" grpId="0" bldLvl="0" animBg="1"/>
      <p:bldP spid="4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57531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根据首局提示，合理构思情节</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560705" y="861695"/>
            <a:ext cx="818769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Somehow, he noticed me singing along.</a:t>
            </a:r>
            <a:endParaRPr lang="zh-CN" altLang="en-US" sz="2800">
              <a:latin typeface="Times New Roman" panose="02020603050405020304" charset="0"/>
              <a:cs typeface="Times New Roman" panose="02020603050405020304" charset="0"/>
            </a:endParaRPr>
          </a:p>
        </p:txBody>
      </p:sp>
      <p:sp>
        <p:nvSpPr>
          <p:cNvPr id="4" name="文本框 3"/>
          <p:cNvSpPr txBox="1"/>
          <p:nvPr/>
        </p:nvSpPr>
        <p:spPr>
          <a:xfrm>
            <a:off x="560705" y="3429000"/>
            <a:ext cx="11166475" cy="521970"/>
          </a:xfrm>
          <a:prstGeom prst="rect">
            <a:avLst/>
          </a:prstGeom>
          <a:noFill/>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It was still hot and sticky inside the car, but something had changed.</a:t>
            </a:r>
            <a:endParaRPr lang="en-US" altLang="zh-CN" sz="2800">
              <a:latin typeface="Times New Roman" panose="02020603050405020304" charset="0"/>
              <a:cs typeface="Times New Roman" panose="02020603050405020304" charset="0"/>
              <a:sym typeface="+mn-ea"/>
            </a:endParaRPr>
          </a:p>
        </p:txBody>
      </p:sp>
      <p:cxnSp>
        <p:nvCxnSpPr>
          <p:cNvPr id="11" name="直接连接符 10"/>
          <p:cNvCxnSpPr/>
          <p:nvPr/>
        </p:nvCxnSpPr>
        <p:spPr>
          <a:xfrm flipV="1">
            <a:off x="6345555" y="3879215"/>
            <a:ext cx="3983990" cy="2603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645160" y="1317625"/>
            <a:ext cx="9782175" cy="953135"/>
          </a:xfrm>
          <a:prstGeom prst="rect">
            <a:avLst/>
          </a:prstGeom>
          <a:noFill/>
        </p:spPr>
        <p:txBody>
          <a:bodyPr wrap="square" rtlCol="0">
            <a:spAutoFit/>
          </a:bodyPr>
          <a:p>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核心互动：落地</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我与老人的善意衔接</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The interaction between </a:t>
            </a:r>
            <a:r>
              <a:rPr lang="en-US" altLang="zh-CN" sz="2800">
                <a:latin typeface="Times New Roman" panose="02020603050405020304" charset="0"/>
                <a:ea typeface="宋体" panose="02010600030101010101" pitchFamily="2" charset="-122"/>
                <a:cs typeface="Times New Roman" panose="02020603050405020304" charset="0"/>
                <a:sym typeface="+mn-ea"/>
              </a:rPr>
              <a:t>me </a:t>
            </a:r>
            <a:r>
              <a:rPr lang="en-US" altLang="zh-CN" sz="2800">
                <a:latin typeface="Times New Roman" panose="02020603050405020304" charset="0"/>
                <a:ea typeface="宋体" panose="02010600030101010101" pitchFamily="2" charset="-122"/>
                <a:cs typeface="Times New Roman" panose="02020603050405020304" charset="0"/>
              </a:rPr>
              <a:t>and </a:t>
            </a:r>
            <a:r>
              <a:rPr lang="en-US" altLang="zh-CN" sz="2800">
                <a:latin typeface="Times New Roman" panose="02020603050405020304" charset="0"/>
                <a:ea typeface="宋体" panose="02010600030101010101" pitchFamily="2" charset="-122"/>
                <a:cs typeface="Times New Roman" panose="02020603050405020304" charset="0"/>
                <a:sym typeface="+mn-ea"/>
              </a:rPr>
              <a:t>the elderly man </a:t>
            </a:r>
            <a:r>
              <a:rPr lang="en-US" altLang="zh-CN" sz="2800">
                <a:latin typeface="Times New Roman" panose="02020603050405020304" charset="0"/>
                <a:ea typeface="宋体" panose="02010600030101010101" pitchFamily="2" charset="-122"/>
                <a:cs typeface="Times New Roman" panose="02020603050405020304" charset="0"/>
              </a:rPr>
              <a:t>. </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18" name="文本框 17"/>
          <p:cNvSpPr txBox="1"/>
          <p:nvPr/>
        </p:nvSpPr>
        <p:spPr>
          <a:xfrm>
            <a:off x="482600" y="2352675"/>
            <a:ext cx="11598275" cy="942340"/>
          </a:xfrm>
          <a:prstGeom prst="rect">
            <a:avLst/>
          </a:prstGeom>
        </p:spPr>
        <p:txBody>
          <a:bodyPr wrap="square">
            <a:noAutofit/>
          </a:bodyPr>
          <a:p>
            <a:pPr marL="0" indent="0">
              <a:spcAft>
                <a:spcPct val="60000"/>
              </a:spcAft>
            </a:pPr>
            <a:r>
              <a:rPr lang="zh-CN" altLang="en-US" sz="2800" i="0">
                <a:solidFill>
                  <a:srgbClr val="000000"/>
                </a:solidFill>
                <a:latin typeface="宋体" panose="02010600030101010101" pitchFamily="2" charset="-122"/>
                <a:ea typeface="宋体" panose="02010600030101010101" pitchFamily="2" charset="-122"/>
                <a:cs typeface="宋体" panose="02010600030101010101" pitchFamily="2" charset="-122"/>
              </a:rPr>
              <a:t>根据第二段给出句“</a:t>
            </a:r>
            <a:r>
              <a:rPr lang="en-US" altLang="zh-CN" sz="2800">
                <a:latin typeface="Times New Roman" panose="02020603050405020304" charset="0"/>
                <a:cs typeface="Times New Roman" panose="02020603050405020304" charset="0"/>
                <a:sym typeface="+mn-ea"/>
              </a:rPr>
              <a:t>something had changed</a:t>
            </a:r>
            <a:r>
              <a:rPr lang="zh-CN" altLang="en-US" sz="280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反推第一段情节：聚焦</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个体破冰</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，筑牢善意起点。</a:t>
            </a:r>
            <a:endParaRPr lang="zh-CN" altLang="en-US" sz="2800" i="0">
              <a:solidFill>
                <a:srgbClr val="000000"/>
              </a:solidFill>
              <a:latin typeface="宋体" panose="02010600030101010101" pitchFamily="2" charset="-122"/>
              <a:ea typeface="宋体" panose="02010600030101010101" pitchFamily="2" charset="-122"/>
              <a:cs typeface="宋体" panose="02010600030101010101" pitchFamily="2" charset="-122"/>
            </a:endParaRPr>
          </a:p>
          <a:p>
            <a:pPr marL="0" indent="0">
              <a:spcAft>
                <a:spcPct val="60000"/>
              </a:spcAft>
            </a:pPr>
            <a:r>
              <a:rPr lang="zh-CN" altLang="en-US" sz="2800" i="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28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custDataLst>
              <p:tags r:id="rId2"/>
            </p:custDataLst>
          </p:nvPr>
        </p:nvSpPr>
        <p:spPr>
          <a:xfrm>
            <a:off x="560705" y="3984625"/>
            <a:ext cx="10483215" cy="22872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这种扩散不可能凭空发生，必须在第一段先出现第一个打破冷漠的</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善意支点</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。从文中可知，</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我</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是唯一有善意酝酿</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的角色</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I decided he could have the $5 bill in my purse.)</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，再结合第一段给出句</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en-US" altLang="zh-CN" sz="2800">
                <a:solidFill>
                  <a:schemeClr val="tx1"/>
                </a:solidFill>
                <a:latin typeface="Times New Roman" panose="02020603050405020304" charset="0"/>
                <a:cs typeface="Times New Roman" panose="02020603050405020304" charset="0"/>
                <a:sym typeface="+mn-ea"/>
              </a:rPr>
              <a:t>he noticed me singing along.</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因此，第一段需优先落地</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我与老人互动</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的情节。</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3" name="圆角矩形 12"/>
          <p:cNvSpPr/>
          <p:nvPr>
            <p:custDataLst>
              <p:tags r:id="rId3"/>
            </p:custDataLst>
          </p:nvPr>
        </p:nvSpPr>
        <p:spPr>
          <a:xfrm>
            <a:off x="560705" y="3996690"/>
            <a:ext cx="10483215" cy="22872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第二段若要从</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单人善意</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升级为</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集体善意</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，第一段不能只写</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我</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一个破冰者，需激活文中另一隐性线索</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A young boy across from me, maybe ten, watched him, swaying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摇摆</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to the rhythm</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，让第一段出现两个打破冷漠的个体，为第二段</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更多人跟进</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铺垫</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6" name="文本框 15"/>
          <p:cNvSpPr txBox="1"/>
          <p:nvPr/>
        </p:nvSpPr>
        <p:spPr>
          <a:xfrm>
            <a:off x="645160" y="2270760"/>
            <a:ext cx="10902315" cy="496570"/>
          </a:xfrm>
          <a:prstGeom prst="rect">
            <a:avLst/>
          </a:prstGeom>
          <a:noFill/>
        </p:spPr>
        <p:txBody>
          <a:bodyPr wrap="square" rtlCol="0">
            <a:noAutofit/>
          </a:bodyPr>
          <a:p>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辅助激活：让男孩成为</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第二善意支点</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a:t>
            </a:r>
            <a:endParaRPr lang="en-US" altLang="zh-CN" sz="280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The interaction between </a:t>
            </a:r>
            <a:r>
              <a:rPr lang="en-US" altLang="zh-CN" sz="2800">
                <a:latin typeface="Times New Roman" panose="02020603050405020304" charset="0"/>
                <a:ea typeface="宋体" panose="02010600030101010101" pitchFamily="2" charset="-122"/>
                <a:cs typeface="Times New Roman" panose="02020603050405020304" charset="0"/>
                <a:sym typeface="+mn-ea"/>
              </a:rPr>
              <a:t>the little boy </a:t>
            </a:r>
            <a:r>
              <a:rPr lang="en-US" altLang="zh-CN" sz="2800">
                <a:latin typeface="Times New Roman" panose="02020603050405020304" charset="0"/>
                <a:ea typeface="宋体" panose="02010600030101010101" pitchFamily="2" charset="-122"/>
                <a:cs typeface="Times New Roman" panose="02020603050405020304" charset="0"/>
              </a:rPr>
              <a:t>and </a:t>
            </a:r>
            <a:r>
              <a:rPr lang="en-US" altLang="zh-CN" sz="2800">
                <a:latin typeface="Times New Roman" panose="02020603050405020304" charset="0"/>
                <a:ea typeface="宋体" panose="02010600030101010101" pitchFamily="2" charset="-122"/>
                <a:cs typeface="Times New Roman" panose="02020603050405020304" charset="0"/>
                <a:sym typeface="+mn-ea"/>
              </a:rPr>
              <a:t>the elderly man </a:t>
            </a:r>
            <a:r>
              <a:rPr lang="en-US" altLang="zh-CN" sz="2800">
                <a:latin typeface="Times New Roman" panose="02020603050405020304" charset="0"/>
                <a:ea typeface="宋体" panose="02010600030101010101" pitchFamily="2" charset="-122"/>
                <a:cs typeface="Times New Roman" panose="02020603050405020304" charset="0"/>
              </a:rPr>
              <a:t>. </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21" name="圆角矩形 20"/>
          <p:cNvSpPr/>
          <p:nvPr>
            <p:custDataLst>
              <p:tags r:id="rId4"/>
            </p:custDataLst>
          </p:nvPr>
        </p:nvSpPr>
        <p:spPr>
          <a:xfrm>
            <a:off x="560705" y="4332605"/>
            <a:ext cx="10483215" cy="17760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我和男孩的回应</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让老人重拾热情，既呼应前文，又为第二段</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老人再唱、带动更多人互动</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埋下直接线索。</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22" name="文本框 21"/>
          <p:cNvSpPr txBox="1"/>
          <p:nvPr/>
        </p:nvSpPr>
        <p:spPr>
          <a:xfrm>
            <a:off x="645160" y="3070860"/>
            <a:ext cx="10952480" cy="1383665"/>
          </a:xfrm>
          <a:prstGeom prst="rect">
            <a:avLst/>
          </a:prstGeom>
          <a:noFill/>
        </p:spPr>
        <p:txBody>
          <a:bodyPr wrap="square" rtlCol="0">
            <a:spAutoFit/>
          </a:bodyPr>
          <a:p>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情节接口：保留</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善意延续的通道</a:t>
            </a:r>
            <a:r>
              <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2800">
                <a:latin typeface="Times New Roman" panose="02020603050405020304" charset="0"/>
                <a:ea typeface="宋体" panose="02010600030101010101" pitchFamily="2" charset="-122"/>
                <a:cs typeface="Times New Roman" panose="02020603050405020304" charset="0"/>
              </a:rPr>
              <a:t>The elderly man regained his passion and continued singing his songs as a gift. His voice touched everyone around.</a:t>
            </a:r>
            <a:endParaRPr lang="en-US" altLang="zh-CN" sz="2800">
              <a:latin typeface="Times New Roman" panose="02020603050405020304" charset="0"/>
              <a:ea typeface="宋体" panose="02010600030101010101" pitchFamily="2" charset="-122"/>
              <a:cs typeface="Times New Roman" panose="0202060305040502030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2" nodeType="clickEffect">
                                  <p:stCondLst>
                                    <p:cond delay="0"/>
                                  </p:stCondLst>
                                  <p:childTnLst>
                                    <p:animEffect transition="out" filter="blinds(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5" dur="1000" fill="hold"/>
                                        <p:tgtEl>
                                          <p:spTgt spid="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2" nodeType="click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1+ppt_h/2"/>
                                          </p:val>
                                        </p:tav>
                                      </p:tavLst>
                                    </p:anim>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3" dur="1000" fill="hold"/>
                                        <p:tgtEl>
                                          <p:spTgt spid="15"/>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5" dur="1000" fill="hold"/>
                                        <p:tgtEl>
                                          <p:spTgt spid="13"/>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grpId="2" nodeType="click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1+ppt_h/2"/>
                                          </p:val>
                                        </p:tav>
                                      </p:tavLst>
                                    </p:anim>
                                    <p:set>
                                      <p:cBhvr>
                                        <p:cTn id="85" dur="1" fill="hold">
                                          <p:stCondLst>
                                            <p:cond delay="499"/>
                                          </p:stCondLst>
                                        </p:cTn>
                                        <p:tgtEl>
                                          <p:spTgt spid="1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5"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9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93" dur="1000" fill="hold"/>
                                        <p:tgtEl>
                                          <p:spTgt spid="16"/>
                                        </p:tgtEl>
                                        <p:attrNameLst>
                                          <p:attrName>ppt_h</p:attrName>
                                        </p:attrNameLst>
                                      </p:cBhvr>
                                      <p:tavLst>
                                        <p:tav tm="0">
                                          <p:val>
                                            <p:strVal val="#ppt_h"/>
                                          </p:val>
                                        </p:tav>
                                        <p:tav tm="100000">
                                          <p:val>
                                            <p:strVal val="#ppt_h"/>
                                          </p:val>
                                        </p:tav>
                                      </p:tavLst>
                                    </p:anim>
                                    <p:anim calcmode="lin" valueType="num">
                                      <p:cBhvr>
                                        <p:cTn id="9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9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9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97" dur="1000" decel="50000">
                                          <p:stCondLst>
                                            <p:cond delay="0"/>
                                          </p:stCondLst>
                                        </p:cTn>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25"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05" dur="1000" fill="hold"/>
                                        <p:tgtEl>
                                          <p:spTgt spid="21"/>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grpId="2" nodeType="clickEffect">
                                  <p:stCondLst>
                                    <p:cond delay="0"/>
                                  </p:stCondLst>
                                  <p:childTnLst>
                                    <p:anim calcmode="lin" valueType="num">
                                      <p:cBhvr additive="base">
                                        <p:cTn id="113" dur="500"/>
                                        <p:tgtEl>
                                          <p:spTgt spid="21"/>
                                        </p:tgtEl>
                                        <p:attrNameLst>
                                          <p:attrName>ppt_x</p:attrName>
                                        </p:attrNameLst>
                                      </p:cBhvr>
                                      <p:tavLst>
                                        <p:tav tm="0">
                                          <p:val>
                                            <p:strVal val="ppt_x"/>
                                          </p:val>
                                        </p:tav>
                                        <p:tav tm="100000">
                                          <p:val>
                                            <p:strVal val="ppt_x"/>
                                          </p:val>
                                        </p:tav>
                                      </p:tavLst>
                                    </p:anim>
                                    <p:anim calcmode="lin" valueType="num">
                                      <p:cBhvr additive="base">
                                        <p:cTn id="114" dur="500"/>
                                        <p:tgtEl>
                                          <p:spTgt spid="21"/>
                                        </p:tgtEl>
                                        <p:attrNameLst>
                                          <p:attrName>ppt_y</p:attrName>
                                        </p:attrNameLst>
                                      </p:cBhvr>
                                      <p:tavLst>
                                        <p:tav tm="0">
                                          <p:val>
                                            <p:strVal val="ppt_y"/>
                                          </p:val>
                                        </p:tav>
                                        <p:tav tm="100000">
                                          <p:val>
                                            <p:strVal val="1+ppt_h/2"/>
                                          </p:val>
                                        </p:tav>
                                      </p:tavLst>
                                    </p:anim>
                                    <p:set>
                                      <p:cBhvr>
                                        <p:cTn id="115" dur="1" fill="hold">
                                          <p:stCondLst>
                                            <p:cond delay="499"/>
                                          </p:stCondLst>
                                        </p:cTn>
                                        <p:tgtEl>
                                          <p:spTgt spid="2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23" dur="1000" fill="hold"/>
                                        <p:tgtEl>
                                          <p:spTgt spid="22"/>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4" grpId="0"/>
      <p:bldP spid="18" grpId="0"/>
      <p:bldP spid="18" grpId="1"/>
      <p:bldP spid="18" grpId="2"/>
      <p:bldP spid="2" grpId="0" bldLvl="0" animBg="1"/>
      <p:bldP spid="2" grpId="1" animBg="1"/>
      <p:bldP spid="2" grpId="2" bldLvl="0" animBg="1"/>
      <p:bldP spid="13" grpId="0" bldLvl="0" animBg="1"/>
      <p:bldP spid="13" grpId="1" animBg="1"/>
      <p:bldP spid="13" grpId="2" bldLvl="0" animBg="1"/>
      <p:bldP spid="16" grpId="0"/>
      <p:bldP spid="16" grpId="1"/>
      <p:bldP spid="21" grpId="0" bldLvl="0" animBg="1"/>
      <p:bldP spid="21" grpId="1" animBg="1"/>
      <p:bldP spid="21" grpId="2" bldLvl="0" animBg="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45160" y="885825"/>
            <a:ext cx="11166475" cy="521970"/>
          </a:xfrm>
          <a:prstGeom prst="rect">
            <a:avLst/>
          </a:prstGeom>
          <a:noFill/>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It was still hot and sticky inside the car, but something had changed.</a:t>
            </a:r>
            <a:endParaRPr lang="en-US" altLang="zh-CN" sz="2800">
              <a:latin typeface="Times New Roman" panose="02020603050405020304" charset="0"/>
              <a:cs typeface="Times New Roman" panose="02020603050405020304" charset="0"/>
              <a:sym typeface="+mn-ea"/>
            </a:endParaRPr>
          </a:p>
        </p:txBody>
      </p:sp>
      <p:cxnSp>
        <p:nvCxnSpPr>
          <p:cNvPr id="10" name="直接连接符 9"/>
          <p:cNvCxnSpPr/>
          <p:nvPr/>
        </p:nvCxnSpPr>
        <p:spPr>
          <a:xfrm>
            <a:off x="1708150" y="1339215"/>
            <a:ext cx="2569210" cy="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6443345" y="1313180"/>
            <a:ext cx="3983990" cy="2603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9" name="圆角矩形 18"/>
          <p:cNvSpPr/>
          <p:nvPr>
            <p:custDataLst>
              <p:tags r:id="rId1"/>
            </p:custDataLst>
          </p:nvPr>
        </p:nvSpPr>
        <p:spPr>
          <a:xfrm>
            <a:off x="645160" y="1433830"/>
            <a:ext cx="10483215" cy="192087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第二段核心思路围绕</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change</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展开，延续</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环境未变但人心变暖</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的鲜明对比，以</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乘客态度转变</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为隐性线索，串联老人的体面回应、关键人物的递进式互动，最终落点于</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善意传递的余韵</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2" name="圆角矩形 1"/>
          <p:cNvSpPr/>
          <p:nvPr>
            <p:custDataLst>
              <p:tags r:id="rId2"/>
            </p:custDataLst>
          </p:nvPr>
        </p:nvSpPr>
        <p:spPr>
          <a:xfrm>
            <a:off x="2117090" y="229235"/>
            <a:ext cx="8310245" cy="57531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根据首局提示，合理推动情节发展</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513080" y="1339215"/>
            <a:ext cx="11166475" cy="1814830"/>
          </a:xfrm>
          <a:prstGeom prst="rect">
            <a:avLst/>
          </a:prstGeom>
          <a:noFill/>
        </p:spPr>
        <p:txBody>
          <a:bodyPr wrap="square" rtlCol="0">
            <a:spAutoFit/>
          </a:bodyPr>
          <a:p>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第一层扩散：家庭内部的态度松动。</a:t>
            </a:r>
            <a:endParaRPr lang="zh-CN" altLang="en-US" sz="2800">
              <a:solidFill>
                <a:srgbClr val="FF0000"/>
              </a:solidFill>
              <a:latin typeface="Times New Roman" panose="02020603050405020304" charset="0"/>
              <a:ea typeface="宋体" panose="02010600030101010101" pitchFamily="2" charset="-122"/>
              <a:cs typeface="Times New Roman" panose="02020603050405020304" charset="0"/>
            </a:endParaRPr>
          </a:p>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以第一段中男孩</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与老人的互动为契机，让男孩母亲</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“looked up from her phone”</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，呼应原文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“mother too distracted by her phone to notice”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的细节，完成</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分心</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关注</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的合理转变。</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513080" y="3013075"/>
            <a:ext cx="11166475" cy="1383665"/>
          </a:xfrm>
          <a:prstGeom prst="rect">
            <a:avLst/>
          </a:prstGeom>
          <a:noFill/>
        </p:spPr>
        <p:txBody>
          <a:bodyPr wrap="square" rtlCol="0">
            <a:spAutoFit/>
          </a:bodyPr>
          <a:p>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第二层扩散：其他乘客的主动参与</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endParaRPr>
          </a:p>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可设计</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穿白衬衫的男士递硬币</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的情节，作为</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群体善意</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的代表，让善意从</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我</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和男孩</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延伸到其他乘客，体现</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扩散</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的核心。</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513080" y="4396740"/>
            <a:ext cx="11166475" cy="1814830"/>
          </a:xfrm>
          <a:prstGeom prst="rect">
            <a:avLst/>
          </a:prstGeom>
          <a:noFill/>
        </p:spPr>
        <p:txBody>
          <a:bodyPr wrap="square" rtlCol="0">
            <a:spAutoFit/>
          </a:bodyPr>
          <a:p>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氛围升华：从</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个体互动</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到</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群体共鸣</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a:t>
            </a:r>
            <a:endParaRPr lang="zh-CN" altLang="en-US" sz="2800">
              <a:solidFill>
                <a:srgbClr val="FF0000"/>
              </a:solidFill>
              <a:latin typeface="Times New Roman" panose="02020603050405020304" charset="0"/>
              <a:ea typeface="宋体" panose="02010600030101010101" pitchFamily="2" charset="-122"/>
              <a:cs typeface="Times New Roman" panose="02020603050405020304" charset="0"/>
            </a:endParaRPr>
          </a:p>
          <a:p>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可通过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对比描写</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与</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细节描写</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的结合实现互动升级。对比描写让</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“something had changed”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更具象；细节描写让善意传递有细节支撑，最终推动互动从</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我与老人的个体呼应</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自然延伸至</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全车人的群体共鸣</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400685" y="6198235"/>
            <a:ext cx="11166475" cy="521970"/>
          </a:xfrm>
          <a:prstGeom prst="rect">
            <a:avLst/>
          </a:prstGeom>
          <a:noFill/>
        </p:spPr>
        <p:txBody>
          <a:bodyPr wrap="square" rtlCol="0">
            <a:spAutoFit/>
          </a:bodyPr>
          <a:p>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 </a:t>
            </a:r>
            <a:r>
              <a:rPr lang="zh-CN" altLang="en-US" sz="2800">
                <a:solidFill>
                  <a:srgbClr val="FF0000"/>
                </a:solidFill>
                <a:latin typeface="Times New Roman" panose="02020603050405020304" charset="0"/>
                <a:ea typeface="宋体" panose="02010600030101010101" pitchFamily="2" charset="-122"/>
                <a:cs typeface="Times New Roman" panose="02020603050405020304" charset="0"/>
              </a:rPr>
              <a:t>主题收尾：呼应核心意象，延续情感余韵</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2" nodeType="clickEffect">
                                  <p:stCondLst>
                                    <p:cond delay="0"/>
                                  </p:stCondLst>
                                  <p:childTnLst>
                                    <p:anim calcmode="lin" valueType="num">
                                      <p:cBhvr additive="base">
                                        <p:cTn id="46" dur="500"/>
                                        <p:tgtEl>
                                          <p:spTgt spid="19"/>
                                        </p:tgtEl>
                                        <p:attrNameLst>
                                          <p:attrName>ppt_x</p:attrName>
                                        </p:attrNameLst>
                                      </p:cBhvr>
                                      <p:tavLst>
                                        <p:tav tm="0">
                                          <p:val>
                                            <p:strVal val="ppt_x"/>
                                          </p:val>
                                        </p:tav>
                                        <p:tav tm="100000">
                                          <p:val>
                                            <p:strVal val="ppt_x"/>
                                          </p:val>
                                        </p:tav>
                                      </p:tavLst>
                                    </p:anim>
                                    <p:anim calcmode="lin" valueType="num">
                                      <p:cBhvr additive="base">
                                        <p:cTn id="47" dur="500"/>
                                        <p:tgtEl>
                                          <p:spTgt spid="19"/>
                                        </p:tgtEl>
                                        <p:attrNameLst>
                                          <p:attrName>ppt_y</p:attrName>
                                        </p:attrNameLst>
                                      </p:cBhvr>
                                      <p:tavLst>
                                        <p:tav tm="0">
                                          <p:val>
                                            <p:strVal val="ppt_y"/>
                                          </p:val>
                                        </p:tav>
                                        <p:tav tm="100000">
                                          <p:val>
                                            <p:strVal val="1+ppt_h/2"/>
                                          </p:val>
                                        </p:tav>
                                      </p:tavLst>
                                    </p:anim>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56" dur="1000" fill="hold"/>
                                        <p:tgtEl>
                                          <p:spTgt spid="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8" dur="1000" fill="hold"/>
                                        <p:tgtEl>
                                          <p:spTgt spid="12"/>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0" dur="1000" fill="hold"/>
                                        <p:tgtEl>
                                          <p:spTgt spid="13"/>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92" dur="1000" fill="hold"/>
                                        <p:tgtEl>
                                          <p:spTgt spid="14"/>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9" grpId="2" animBg="1"/>
      <p:bldP spid="3" grpId="0"/>
      <p:bldP spid="3" grpId="1"/>
      <p:bldP spid="12" grpId="0"/>
      <p:bldP spid="12" grpId="1"/>
      <p:bldP spid="13" grpId="0"/>
      <p:bldP spid="13" grpId="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9" name="组合 8"/>
          <p:cNvGrpSpPr/>
          <p:nvPr/>
        </p:nvGrpSpPr>
        <p:grpSpPr>
          <a:xfrm>
            <a:off x="323850" y="195580"/>
            <a:ext cx="2642235" cy="3366770"/>
            <a:chOff x="510" y="308"/>
            <a:chExt cx="3051" cy="3973"/>
          </a:xfrm>
        </p:grpSpPr>
        <p:pic>
          <p:nvPicPr>
            <p:cNvPr id="100" name="图片 99"/>
            <p:cNvPicPr/>
            <p:nvPr/>
          </p:nvPicPr>
          <p:blipFill>
            <a:blip r:embed="rId1"/>
            <a:srcRect t="24852" r="68458" b="93"/>
            <a:stretch>
              <a:fillRect/>
            </a:stretch>
          </p:blipFill>
          <p:spPr>
            <a:xfrm>
              <a:off x="510" y="308"/>
              <a:ext cx="3051" cy="3973"/>
            </a:xfrm>
            <a:prstGeom prst="rect">
              <a:avLst/>
            </a:prstGeom>
            <a:noFill/>
            <a:ln w="9525">
              <a:noFill/>
            </a:ln>
          </p:spPr>
        </p:pic>
        <p:sp>
          <p:nvSpPr>
            <p:cNvPr id="2" name="文本框 1"/>
            <p:cNvSpPr txBox="1"/>
            <p:nvPr/>
          </p:nvSpPr>
          <p:spPr>
            <a:xfrm>
              <a:off x="623" y="3370"/>
              <a:ext cx="2713" cy="543"/>
            </a:xfrm>
            <a:prstGeom prst="rect">
              <a:avLst/>
            </a:prstGeom>
            <a:noFill/>
          </p:spPr>
          <p:txBody>
            <a:bodyPr wrap="square" rtlCol="0">
              <a:spAutoFit/>
            </a:bodyPr>
            <a:lstStyle/>
            <a:p>
              <a:pPr algn="ctr"/>
              <a:r>
                <a:rPr lang="zh-CN" altLang="en-US" sz="2400">
                  <a:latin typeface="楷体" panose="02010609060101010101" charset="-122"/>
                  <a:ea typeface="楷体" panose="02010609060101010101" charset="-122"/>
                </a:rPr>
                <a:t>王初明</a:t>
              </a:r>
              <a:endParaRPr lang="zh-CN" altLang="en-US" sz="2400">
                <a:latin typeface="楷体" panose="02010609060101010101" charset="-122"/>
                <a:ea typeface="楷体" panose="02010609060101010101" charset="-122"/>
              </a:endParaRPr>
            </a:p>
          </p:txBody>
        </p:sp>
      </p:grpSp>
      <p:sp>
        <p:nvSpPr>
          <p:cNvPr id="12" name="矩形 11"/>
          <p:cNvSpPr/>
          <p:nvPr/>
        </p:nvSpPr>
        <p:spPr>
          <a:xfrm>
            <a:off x="6393815" y="1442085"/>
            <a:ext cx="5320030" cy="317754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a:solidFill>
                  <a:schemeClr val="tx1"/>
                </a:solidFill>
                <a:latin typeface="楷体" panose="02010609060101010101" charset="-122"/>
                <a:ea typeface="楷体" panose="02010609060101010101" charset="-122"/>
                <a:sym typeface="+mn-ea"/>
              </a:rPr>
              <a:t>        </a:t>
            </a:r>
            <a:r>
              <a:rPr lang="zh-CN" altLang="en-US" sz="2800">
                <a:solidFill>
                  <a:schemeClr val="tx1"/>
                </a:solidFill>
                <a:latin typeface="宋体" panose="02010600030101010101" pitchFamily="2" charset="-122"/>
                <a:ea typeface="宋体" panose="02010600030101010101" pitchFamily="2" charset="-122"/>
                <a:sym typeface="+mn-ea"/>
              </a:rPr>
              <a:t>当你不知道如何用英语表达意思的时候，可大胆模仿和使用阅读材料中的语言表达法（如单词、短语和句型），使得续写部分尽可能与阅读材料内容连贯，语言风格接近。</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13" name="矩形 12"/>
          <p:cNvSpPr/>
          <p:nvPr/>
        </p:nvSpPr>
        <p:spPr>
          <a:xfrm>
            <a:off x="6393815" y="4455795"/>
            <a:ext cx="5320030" cy="197421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a:solidFill>
                  <a:schemeClr val="tx1"/>
                </a:solidFill>
                <a:latin typeface="楷体" panose="02010609060101010101" charset="-122"/>
                <a:ea typeface="楷体" panose="02010609060101010101"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……要求学生认真回读原文，修改自己的续写，尽量使用阅读材料中的表达法，用的越多越好。</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圆角矩形 13"/>
          <p:cNvSpPr/>
          <p:nvPr>
            <p:custDataLst>
              <p:tags r:id="rId2"/>
            </p:custDataLst>
          </p:nvPr>
        </p:nvSpPr>
        <p:spPr>
          <a:xfrm>
            <a:off x="3507105" y="229235"/>
            <a:ext cx="600773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分析原文特色，铺垫续文协同</a:t>
            </a:r>
            <a:endParaRPr lang="zh-CN" altLang="en-US" sz="3200" b="1">
              <a:solidFill>
                <a:srgbClr val="FF0000"/>
              </a:solidFill>
              <a:latin typeface="宋体" panose="02010600030101010101" pitchFamily="2" charset="-122"/>
              <a:ea typeface="宋体" panose="02010600030101010101" pitchFamily="2" charset="-122"/>
              <a:sym typeface="+mn-ea"/>
            </a:endParaRPr>
          </a:p>
        </p:txBody>
      </p:sp>
      <p:pic>
        <p:nvPicPr>
          <p:cNvPr id="16" name="图片 15"/>
          <p:cNvPicPr>
            <a:picLocks noChangeAspect="1"/>
          </p:cNvPicPr>
          <p:nvPr/>
        </p:nvPicPr>
        <p:blipFill>
          <a:blip r:embed="rId3"/>
          <a:stretch>
            <a:fillRect/>
          </a:stretch>
        </p:blipFill>
        <p:spPr>
          <a:xfrm>
            <a:off x="3176905" y="172085"/>
            <a:ext cx="7591425" cy="1059180"/>
          </a:xfrm>
          <a:prstGeom prst="rect">
            <a:avLst/>
          </a:prstGeom>
        </p:spPr>
      </p:pic>
      <p:pic>
        <p:nvPicPr>
          <p:cNvPr id="17" name="图片 16" descr="微写作"/>
          <p:cNvPicPr>
            <a:picLocks noChangeAspect="1"/>
          </p:cNvPicPr>
          <p:nvPr/>
        </p:nvPicPr>
        <p:blipFill>
          <a:blip r:embed="rId4"/>
          <a:stretch>
            <a:fillRect/>
          </a:stretch>
        </p:blipFill>
        <p:spPr>
          <a:xfrm>
            <a:off x="107950" y="303530"/>
            <a:ext cx="6052185" cy="6306185"/>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par>
                                <p:cTn id="15" presetID="2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3507105" y="229235"/>
            <a:ext cx="600773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分析原文特色，铺垫续文协同</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圆角矩形 2"/>
          <p:cNvSpPr/>
          <p:nvPr/>
        </p:nvSpPr>
        <p:spPr>
          <a:xfrm>
            <a:off x="304800" y="1087120"/>
            <a:ext cx="3959860" cy="181483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rPr>
              <a:t>叙事视角：</a:t>
            </a:r>
            <a:endPar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endParaRPr>
          </a:p>
          <a:p>
            <a:pPr indent="279400" algn="l" defTabSz="266700" fontAlgn="auto">
              <a:lnSpc>
                <a:spcPct val="100000"/>
              </a:lnSpc>
              <a:spcBef>
                <a:spcPct val="0"/>
              </a:spcBef>
              <a:spcAft>
                <a:spcPct val="0"/>
              </a:spcAft>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第一人称增强代入感</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使故事更具真实感与亲和力</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4" name="文本框 3"/>
          <p:cNvSpPr txBox="1"/>
          <p:nvPr/>
        </p:nvSpPr>
        <p:spPr>
          <a:xfrm>
            <a:off x="4665980" y="1019810"/>
            <a:ext cx="7149465" cy="1814830"/>
          </a:xfrm>
          <a:prstGeom prst="rect">
            <a:avLst/>
          </a:prstGeom>
          <a:noFill/>
          <a:ln w="28575">
            <a:solidFill>
              <a:schemeClr val="accent1"/>
            </a:solidFill>
            <a:prstDash val="sysDot"/>
          </a:ln>
        </p:spPr>
        <p:txBody>
          <a:bodyPr wrap="square" rtlCol="0" anchor="t">
            <a:spAutoFit/>
          </a:bodyPr>
          <a:p>
            <a:pPr indent="279400" algn="just" defTabSz="266700" fontAlgn="auto">
              <a:lnSpc>
                <a:spcPct val="100000"/>
              </a:lnSpc>
              <a:spcBef>
                <a:spcPct val="0"/>
              </a:spcBef>
              <a:spcAft>
                <a:spcPct val="0"/>
              </a:spcAft>
            </a:pPr>
            <a:r>
              <a:rPr lang="en-US" altLang="zh-CN" sz="2800">
                <a:latin typeface="Times New Roman" panose="02020603050405020304" charset="0"/>
                <a:cs typeface="Times New Roman" panose="02020603050405020304" charset="0"/>
                <a:sym typeface="+mn-ea"/>
              </a:rPr>
              <a:t>    I had brunch with a friend and picked up my new glasses. All done and headed back on the train. I wanted to yell at a couple of people for their rude behavior, but wisely just sat quietly.</a:t>
            </a:r>
            <a:endParaRPr lang="en-US" altLang="zh-CN" sz="2800">
              <a:latin typeface="Times New Roman" panose="02020603050405020304" charset="0"/>
              <a:cs typeface="Times New Roman" panose="02020603050405020304" charset="0"/>
              <a:sym typeface="+mn-ea"/>
            </a:endParaRPr>
          </a:p>
        </p:txBody>
      </p:sp>
      <p:sp>
        <p:nvSpPr>
          <p:cNvPr id="2" name="椭圆 1"/>
          <p:cNvSpPr/>
          <p:nvPr/>
        </p:nvSpPr>
        <p:spPr>
          <a:xfrm>
            <a:off x="5247640" y="1075055"/>
            <a:ext cx="36131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5517515" y="1930400"/>
            <a:ext cx="36131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4666615" y="2901950"/>
            <a:ext cx="7150100"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In worn but neat clothes, he tipped his faded cap</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4666615" y="3921760"/>
            <a:ext cx="7148830"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Arial" panose="020B0604020202020204" pitchFamily="34" charset="0"/>
                <a:cs typeface="Arial" panose="020B0604020202020204" pitchFamily="34" charset="0"/>
                <a:sym typeface="+mn-ea"/>
              </a:rPr>
              <a:t>…</a:t>
            </a:r>
            <a:r>
              <a:rPr lang="en-US" altLang="zh-CN" sz="2800">
                <a:latin typeface="Times New Roman" panose="02020603050405020304" charset="0"/>
                <a:cs typeface="Times New Roman" panose="02020603050405020304" charset="0"/>
                <a:sym typeface="+mn-ea"/>
              </a:rPr>
              <a:t>greeted everyone with a warm “Good afternoon, folks.”</a:t>
            </a:r>
            <a:endParaRPr lang="en-US" altLang="zh-CN" sz="2800">
              <a:latin typeface="Times New Roman" panose="02020603050405020304" charset="0"/>
              <a:cs typeface="Times New Roman" panose="02020603050405020304" charset="0"/>
              <a:sym typeface="+mn-ea"/>
            </a:endParaRPr>
          </a:p>
        </p:txBody>
      </p:sp>
      <p:sp>
        <p:nvSpPr>
          <p:cNvPr id="13" name="文本框 12"/>
          <p:cNvSpPr txBox="1"/>
          <p:nvPr/>
        </p:nvSpPr>
        <p:spPr>
          <a:xfrm>
            <a:off x="4666615" y="4941570"/>
            <a:ext cx="7148830" cy="1778635"/>
          </a:xfrm>
          <a:prstGeom prst="rect">
            <a:avLst/>
          </a:prstGeom>
          <a:noFill/>
          <a:ln w="28575">
            <a:solidFill>
              <a:schemeClr val="accent1"/>
            </a:solidFill>
            <a:prstDash val="sysDot"/>
          </a:ln>
        </p:spPr>
        <p:txBody>
          <a:bodyPr wrap="square" rtlCol="0" anchor="t">
            <a:no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He looked tall and thin, but he had a strong voice and kind energy. Life had clearly been hard for him, but he still stood tall and carried himself with quiet dignity.</a:t>
            </a:r>
            <a:endParaRPr lang="en-US" altLang="zh-CN" sz="2800">
              <a:latin typeface="Times New Roman" panose="02020603050405020304" charset="0"/>
              <a:cs typeface="Times New Roman" panose="02020603050405020304" charset="0"/>
              <a:sym typeface="+mn-ea"/>
            </a:endParaRPr>
          </a:p>
        </p:txBody>
      </p:sp>
      <p:sp>
        <p:nvSpPr>
          <p:cNvPr id="15" name="圆角矩形 14"/>
          <p:cNvSpPr/>
          <p:nvPr/>
        </p:nvSpPr>
        <p:spPr>
          <a:xfrm>
            <a:off x="5247640" y="3074670"/>
            <a:ext cx="5934075" cy="65214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体现老人生活拮据却注重整洁</a:t>
            </a:r>
            <a:endParaRPr lang="zh-CN" altLang="en-US" sz="2800">
              <a:solidFill>
                <a:schemeClr val="tx1"/>
              </a:solidFill>
              <a:latin typeface="宋体" panose="02010600030101010101" pitchFamily="2" charset="-122"/>
              <a:ea typeface="宋体" panose="02010600030101010101" pitchFamily="2" charset="-122"/>
            </a:endParaRPr>
          </a:p>
        </p:txBody>
      </p:sp>
      <p:sp>
        <p:nvSpPr>
          <p:cNvPr id="16" name="圆角矩形 15"/>
          <p:cNvSpPr/>
          <p:nvPr/>
        </p:nvSpPr>
        <p:spPr>
          <a:xfrm>
            <a:off x="5247640" y="4128770"/>
            <a:ext cx="5934075" cy="6858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凸显其礼貌温和</a:t>
            </a:r>
            <a:endParaRPr lang="zh-CN" altLang="en-US" sz="2800">
              <a:solidFill>
                <a:schemeClr val="tx1"/>
              </a:solidFill>
              <a:latin typeface="宋体" panose="02010600030101010101" pitchFamily="2" charset="-122"/>
              <a:ea typeface="宋体" panose="02010600030101010101" pitchFamily="2" charset="-122"/>
            </a:endParaRPr>
          </a:p>
        </p:txBody>
      </p:sp>
      <p:sp>
        <p:nvSpPr>
          <p:cNvPr id="17" name="圆角矩形 16"/>
          <p:cNvSpPr/>
          <p:nvPr/>
        </p:nvSpPr>
        <p:spPr>
          <a:xfrm>
            <a:off x="4845050" y="5322570"/>
            <a:ext cx="6793230" cy="7327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刻画了老人虽生活艰辛，却依旧保持尊严</a:t>
            </a:r>
            <a:endParaRPr lang="zh-CN" altLang="en-US" sz="2800">
              <a:solidFill>
                <a:schemeClr val="tx1"/>
              </a:solidFill>
              <a:latin typeface="宋体" panose="02010600030101010101" pitchFamily="2" charset="-122"/>
              <a:ea typeface="宋体" panose="02010600030101010101" pitchFamily="2" charset="-122"/>
            </a:endParaRPr>
          </a:p>
        </p:txBody>
      </p:sp>
      <p:sp>
        <p:nvSpPr>
          <p:cNvPr id="18" name="圆角矩形 17"/>
          <p:cNvSpPr/>
          <p:nvPr/>
        </p:nvSpPr>
        <p:spPr>
          <a:xfrm>
            <a:off x="390525" y="3564255"/>
            <a:ext cx="3959860" cy="181483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rPr>
              <a:t>人物塑造：</a:t>
            </a:r>
            <a:endPar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endParaRPr>
          </a:p>
          <a:p>
            <a:pPr indent="279400" algn="l" defTabSz="266700" fontAlgn="auto">
              <a:lnSpc>
                <a:spcPct val="100000"/>
              </a:lnSpc>
              <a:spcBef>
                <a:spcPct val="0"/>
              </a:spcBef>
              <a:spcAft>
                <a:spcPct val="0"/>
              </a:spcAft>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细节勾勒人物，立体形象</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4" dur="1000" fill="hold"/>
                                        <p:tgtEl>
                                          <p:spTgt spid="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8" dur="1000" fill="hold"/>
                                        <p:tgtEl>
                                          <p:spTgt spid="15"/>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92" dur="1000" fill="hold"/>
                                        <p:tgtEl>
                                          <p:spTgt spid="16"/>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4" dur="1000" fill="hold"/>
                                        <p:tgtEl>
                                          <p:spTgt spid="13"/>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25" presetClass="entr" presetSubtype="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6" dur="1000" fill="hold"/>
                                        <p:tgtEl>
                                          <p:spTgt spid="17"/>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7"/>
                                        </p:tgtEl>
                                      </p:cBhvr>
                                    </p:animEffec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 calcmode="lin" valueType="num">
                                      <p:cBhvr>
                                        <p:cTn id="12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28" dur="1000" fill="hold"/>
                                        <p:tgtEl>
                                          <p:spTgt spid="18"/>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2" grpId="0" animBg="1"/>
      <p:bldP spid="10" grpId="0" animBg="1"/>
      <p:bldP spid="2" grpId="1" animBg="1"/>
      <p:bldP spid="10" grpId="1" animBg="1"/>
      <p:bldP spid="3" grpId="0" bldLvl="0" animBg="1"/>
      <p:bldP spid="3" grpId="1" animBg="1"/>
      <p:bldP spid="11" grpId="0" bldLvl="0" animBg="1"/>
      <p:bldP spid="11" grpId="1" animBg="1"/>
      <p:bldP spid="15" grpId="0" bldLvl="0" animBg="1"/>
      <p:bldP spid="15" grpId="1" animBg="1"/>
      <p:bldP spid="12" grpId="0" bldLvl="0" animBg="1"/>
      <p:bldP spid="12" grpId="1" animBg="1"/>
      <p:bldP spid="16" grpId="0" bldLvl="0" animBg="1"/>
      <p:bldP spid="16" grpId="1" animBg="1"/>
      <p:bldP spid="13" grpId="0" animBg="1"/>
      <p:bldP spid="13" grpId="1" animBg="1"/>
      <p:bldP spid="17" grpId="0" bldLvl="0" animBg="1"/>
      <p:bldP spid="17" grpId="1" animBg="1"/>
      <p:bldP spid="18" grpId="0" bldLvl="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3301365" y="229235"/>
            <a:ext cx="5888990"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分析原文特色，铺垫续文协同</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1" name="文本框 10"/>
          <p:cNvSpPr txBox="1"/>
          <p:nvPr/>
        </p:nvSpPr>
        <p:spPr>
          <a:xfrm>
            <a:off x="5632450" y="1060450"/>
            <a:ext cx="6184265"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I felt a smile in my soul.</a:t>
            </a:r>
            <a:endParaRPr lang="zh-CN" altLang="en-US" sz="2800">
              <a:latin typeface="Times New Roman" panose="02020603050405020304" charset="0"/>
              <a:cs typeface="Times New Roman" panose="02020603050405020304" charset="0"/>
              <a:sym typeface="+mn-ea"/>
            </a:endParaRPr>
          </a:p>
        </p:txBody>
      </p:sp>
      <p:sp>
        <p:nvSpPr>
          <p:cNvPr id="2" name="文本框 1"/>
          <p:cNvSpPr txBox="1"/>
          <p:nvPr/>
        </p:nvSpPr>
        <p:spPr>
          <a:xfrm>
            <a:off x="5633085" y="1647825"/>
            <a:ext cx="6183630"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my heart did a happy dance.</a:t>
            </a:r>
            <a:endParaRPr lang="en-US" altLang="zh-CN" sz="2800">
              <a:latin typeface="Times New Roman" panose="02020603050405020304" charset="0"/>
              <a:cs typeface="Times New Roman" panose="02020603050405020304" charset="0"/>
              <a:sym typeface="+mn-ea"/>
            </a:endParaRPr>
          </a:p>
        </p:txBody>
      </p:sp>
      <p:sp>
        <p:nvSpPr>
          <p:cNvPr id="18" name="圆角矩形 17"/>
          <p:cNvSpPr/>
          <p:nvPr/>
        </p:nvSpPr>
        <p:spPr>
          <a:xfrm>
            <a:off x="450215" y="1060450"/>
            <a:ext cx="4400550" cy="123888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rPr>
              <a:t>情感表达：</a:t>
            </a:r>
            <a:endPar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endParaRPr>
          </a:p>
          <a:p>
            <a:pPr indent="279400" algn="l" defTabSz="266700" fontAlgn="auto">
              <a:lnSpc>
                <a:spcPct val="100000"/>
              </a:lnSpc>
              <a:spcBef>
                <a:spcPct val="0"/>
              </a:spcBef>
              <a:spcAft>
                <a:spcPct val="0"/>
              </a:spcAft>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隐性传递</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避免刻意煽情</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0" name="文本框 9"/>
          <p:cNvSpPr txBox="1"/>
          <p:nvPr/>
        </p:nvSpPr>
        <p:spPr>
          <a:xfrm>
            <a:off x="5633085" y="3358515"/>
            <a:ext cx="6183630"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All done and headed back on the train.</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5633085" y="4013835"/>
            <a:ext cx="6183630"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He started his second song and my heart did a happy dance.</a:t>
            </a:r>
            <a:endParaRPr lang="en-US" altLang="zh-CN" sz="2800">
              <a:latin typeface="Times New Roman" panose="02020603050405020304" charset="0"/>
              <a:cs typeface="Times New Roman" panose="02020603050405020304" charset="0"/>
              <a:sym typeface="+mn-ea"/>
            </a:endParaRPr>
          </a:p>
        </p:txBody>
      </p:sp>
      <p:sp>
        <p:nvSpPr>
          <p:cNvPr id="13" name="圆角矩形 12"/>
          <p:cNvSpPr/>
          <p:nvPr/>
        </p:nvSpPr>
        <p:spPr>
          <a:xfrm>
            <a:off x="450215" y="4013835"/>
            <a:ext cx="4400550" cy="144018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rPr>
              <a:t>语言风格：</a:t>
            </a:r>
            <a:endPar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endParaRPr>
          </a:p>
          <a:p>
            <a:pPr indent="279400" algn="l" defTabSz="266700" fontAlgn="auto">
              <a:lnSpc>
                <a:spcPct val="100000"/>
              </a:lnSpc>
              <a:spcBef>
                <a:spcPct val="0"/>
              </a:spcBef>
              <a:spcAft>
                <a:spcPct val="0"/>
              </a:spcAft>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句式简洁</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用词质朴，鲜有长难句</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14" name="文本框 13"/>
          <p:cNvSpPr txBox="1"/>
          <p:nvPr/>
        </p:nvSpPr>
        <p:spPr>
          <a:xfrm>
            <a:off x="5632450" y="5208270"/>
            <a:ext cx="6183630" cy="986790"/>
          </a:xfrm>
          <a:prstGeom prst="rect">
            <a:avLst/>
          </a:prstGeom>
          <a:noFill/>
          <a:ln w="28575">
            <a:solidFill>
              <a:schemeClr val="accent1"/>
            </a:solidFill>
            <a:prstDash val="sysDot"/>
          </a:ln>
        </p:spPr>
        <p:txBody>
          <a:bodyPr wrap="square" rtlCol="0" anchor="t">
            <a:noAutofit/>
          </a:bodyPr>
          <a:p>
            <a:pPr lvl="0" indent="279400" algn="l" defTabSz="266700">
              <a:buClrTx/>
              <a:buSzTx/>
              <a:buFontTx/>
            </a:pPr>
            <a:r>
              <a:rPr lang="en-US" altLang="zh-CN" sz="2800">
                <a:latin typeface="Times New Roman" panose="02020603050405020304" charset="0"/>
                <a:cs typeface="Times New Roman" panose="02020603050405020304" charset="0"/>
                <a:sym typeface="+mn-ea"/>
              </a:rPr>
              <a:t>“brunch”,  “new glasses”,   “wallet” </a:t>
            </a:r>
            <a:endParaRPr lang="en-US" altLang="zh-CN" sz="2800">
              <a:latin typeface="Times New Roman" panose="02020603050405020304" charset="0"/>
              <a:cs typeface="Times New Roman" panose="02020603050405020304" charset="0"/>
              <a:sym typeface="+mn-ea"/>
            </a:endParaRPr>
          </a:p>
          <a:p>
            <a:pPr lvl="0" indent="279400" algn="l" defTabSz="266700">
              <a:buClrTx/>
              <a:buSzTx/>
              <a:buFontTx/>
            </a:pPr>
            <a:r>
              <a:rPr lang="en-US" altLang="zh-CN" sz="2800">
                <a:latin typeface="Times New Roman" panose="02020603050405020304" charset="0"/>
                <a:cs typeface="Times New Roman" panose="02020603050405020304" charset="0"/>
                <a:sym typeface="+mn-ea"/>
              </a:rPr>
              <a:t>“train car”,  kind energy</a:t>
            </a:r>
            <a:endParaRPr lang="en-US" altLang="zh-CN" sz="2800">
              <a:latin typeface="Times New Roman" panose="02020603050405020304" charset="0"/>
              <a:cs typeface="Times New Roman" panose="02020603050405020304" charset="0"/>
              <a:sym typeface="+mn-ea"/>
            </a:endParaRPr>
          </a:p>
        </p:txBody>
      </p:sp>
      <p:sp>
        <p:nvSpPr>
          <p:cNvPr id="16" name="圆角矩形 15"/>
          <p:cNvSpPr/>
          <p:nvPr/>
        </p:nvSpPr>
        <p:spPr>
          <a:xfrm>
            <a:off x="5756910" y="3645535"/>
            <a:ext cx="5934075" cy="6858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多使用短句与简单句式</a:t>
            </a:r>
            <a:endParaRPr lang="zh-CN" altLang="en-US" sz="2800">
              <a:solidFill>
                <a:schemeClr val="tx1"/>
              </a:solidFill>
              <a:latin typeface="宋体" panose="02010600030101010101" pitchFamily="2" charset="-122"/>
              <a:ea typeface="宋体" panose="02010600030101010101" pitchFamily="2" charset="-122"/>
            </a:endParaRPr>
          </a:p>
        </p:txBody>
      </p:sp>
      <p:sp>
        <p:nvSpPr>
          <p:cNvPr id="15" name="圆角矩形 14"/>
          <p:cNvSpPr/>
          <p:nvPr/>
        </p:nvSpPr>
        <p:spPr>
          <a:xfrm>
            <a:off x="5756910" y="5285105"/>
            <a:ext cx="5934075" cy="6858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用词质朴，无高大上词汇</a:t>
            </a:r>
            <a:endParaRPr lang="zh-CN" altLang="en-US" sz="2800">
              <a:solidFill>
                <a:schemeClr val="tx1"/>
              </a:solidFill>
              <a:latin typeface="宋体" panose="02010600030101010101" pitchFamily="2" charset="-122"/>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82" dur="1000" fill="hold"/>
                                        <p:tgtEl>
                                          <p:spTgt spid="14"/>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p:cTn id="10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6" dur="1000" fill="hold"/>
                                        <p:tgtEl>
                                          <p:spTgt spid="13"/>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2" grpId="0" bldLvl="0" animBg="1"/>
      <p:bldP spid="2" grpId="1" animBg="1"/>
      <p:bldP spid="18" grpId="0" bldLvl="0" animBg="1"/>
      <p:bldP spid="18" grpId="1" animBg="1"/>
      <p:bldP spid="10" grpId="0" bldLvl="0" animBg="1"/>
      <p:bldP spid="10" grpId="1" animBg="1"/>
      <p:bldP spid="12" grpId="0" bldLvl="0" animBg="1"/>
      <p:bldP spid="12" grpId="1" animBg="1"/>
      <p:bldP spid="16" grpId="0" bldLvl="0" animBg="1"/>
      <p:bldP spid="16" grpId="1" animBg="1"/>
      <p:bldP spid="15" grpId="0" bldLvl="0" animBg="1"/>
      <p:bldP spid="15" grpId="1" animBg="1"/>
      <p:bldP spid="13" grpId="0" animBg="1"/>
      <p:bldP spid="13" grpId="1" animBg="1"/>
      <p:bldP spid="14" grpId="0" bldLvl="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030" y="16510"/>
            <a:ext cx="11967845" cy="15494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1098550" y="820420"/>
            <a:ext cx="9870440" cy="922020"/>
          </a:xfrm>
          <a:prstGeom prst="rect">
            <a:avLst/>
          </a:prstGeom>
          <a:noFill/>
        </p:spPr>
        <p:txBody>
          <a:bodyPr wrap="square" rtlCol="0" anchor="t">
            <a:prstTxWarp prst="textButton">
              <a:avLst/>
            </a:prstTxWarp>
            <a:spAutoFit/>
            <a:scene3d>
              <a:camera prst="orthographicFront"/>
              <a:lightRig rig="threePt" dir="t"/>
            </a:scene3d>
          </a:bodyPr>
          <a:p>
            <a:pPr algn="ctr"/>
            <a:r>
              <a:rPr lang="zh-CN" altLang="en-US" sz="5400">
                <a:ln w="15875"/>
                <a:solidFill>
                  <a:srgbClr val="C00000"/>
                </a:solidFill>
                <a:effectLst>
                  <a:glow rad="63500">
                    <a:schemeClr val="accent4">
                      <a:satMod val="175000"/>
                      <a:alpha val="40000"/>
                    </a:schemeClr>
                  </a:glow>
                </a:effectLst>
                <a:latin typeface="宋体" panose="02010600030101010101" pitchFamily="2" charset="-122"/>
                <a:ea typeface="宋体" panose="02010600030101010101" pitchFamily="2" charset="-122"/>
              </a:rPr>
              <a:t>被忽略的歌声，被接住的温柔</a:t>
            </a:r>
            <a:endParaRPr lang="zh-CN" altLang="en-US" sz="5400">
              <a:ln w="15875"/>
              <a:solidFill>
                <a:srgbClr val="C00000"/>
              </a:solidFill>
              <a:effectLst>
                <a:glow rad="63500">
                  <a:schemeClr val="accent4">
                    <a:satMod val="175000"/>
                    <a:alpha val="40000"/>
                  </a:schemeClr>
                </a:glow>
              </a:effectLst>
              <a:latin typeface="宋体" panose="02010600030101010101" pitchFamily="2" charset="-122"/>
              <a:ea typeface="宋体" panose="02010600030101010101" pitchFamily="2" charset="-122"/>
            </a:endParaRPr>
          </a:p>
        </p:txBody>
      </p:sp>
      <p:sp>
        <p:nvSpPr>
          <p:cNvPr id="4" name="文本框 3"/>
          <p:cNvSpPr txBox="1"/>
          <p:nvPr/>
        </p:nvSpPr>
        <p:spPr>
          <a:xfrm>
            <a:off x="2788920" y="1343025"/>
            <a:ext cx="6370955" cy="645160"/>
          </a:xfrm>
          <a:prstGeom prst="rect">
            <a:avLst/>
          </a:prstGeom>
          <a:noFill/>
        </p:spPr>
        <p:txBody>
          <a:bodyPr wrap="square" rtlCol="0">
            <a:spAutoFit/>
          </a:bodyPr>
          <a:p>
            <a:pPr algn="ctr"/>
            <a:r>
              <a:rPr lang="en-US" altLang="zh-CN" sz="3600">
                <a:latin typeface="宋体" panose="02010600030101010101" pitchFamily="2" charset="-122"/>
                <a:ea typeface="宋体" panose="02010600030101010101" pitchFamily="2" charset="-122"/>
                <a:cs typeface="宋体" panose="02010600030101010101" pitchFamily="2" charset="-122"/>
              </a:rPr>
              <a:t>2025</a:t>
            </a:r>
            <a:r>
              <a:rPr lang="zh-CN" altLang="en-US" sz="3600">
                <a:latin typeface="宋体" panose="02010600030101010101" pitchFamily="2" charset="-122"/>
                <a:ea typeface="宋体" panose="02010600030101010101" pitchFamily="2" charset="-122"/>
                <a:cs typeface="宋体" panose="02010600030101010101" pitchFamily="2" charset="-122"/>
              </a:rPr>
              <a:t>年</a:t>
            </a:r>
            <a:r>
              <a:rPr lang="en-US" altLang="zh-CN" sz="3600">
                <a:latin typeface="宋体" panose="02010600030101010101" pitchFamily="2" charset="-122"/>
                <a:ea typeface="宋体" panose="02010600030101010101" pitchFamily="2" charset="-122"/>
                <a:cs typeface="宋体" panose="02010600030101010101" pitchFamily="2" charset="-122"/>
              </a:rPr>
              <a:t>11</a:t>
            </a:r>
            <a:r>
              <a:rPr lang="zh-CN" altLang="en-US" sz="3600">
                <a:latin typeface="宋体" panose="02010600030101010101" pitchFamily="2" charset="-122"/>
                <a:ea typeface="宋体" panose="02010600030101010101" pitchFamily="2" charset="-122"/>
                <a:cs typeface="宋体" panose="02010600030101010101" pitchFamily="2" charset="-122"/>
              </a:rPr>
              <a:t>月杭州一模读后续写</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nvSpPr>
        <p:spPr>
          <a:xfrm>
            <a:off x="5521960" y="5986780"/>
            <a:ext cx="590994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9" name="图片 8"/>
          <p:cNvPicPr>
            <a:picLocks noChangeAspect="1"/>
          </p:cNvPicPr>
          <p:nvPr/>
        </p:nvPicPr>
        <p:blipFill>
          <a:blip r:embed="rId1"/>
          <a:srcRect r="13535"/>
          <a:stretch>
            <a:fillRect/>
          </a:stretch>
        </p:blipFill>
        <p:spPr>
          <a:xfrm>
            <a:off x="2788920" y="2031365"/>
            <a:ext cx="6741795" cy="3660775"/>
          </a:xfrm>
          <a:prstGeom prst="rect">
            <a:avLst/>
          </a:prstGeom>
        </p:spPr>
      </p:pic>
    </p:spTree>
    <p:custDataLst>
      <p:tags r:id="rId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3507105" y="229235"/>
            <a:ext cx="600773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分析原文特色，铺垫续文协同</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1" name="文本框 10"/>
          <p:cNvSpPr txBox="1"/>
          <p:nvPr/>
        </p:nvSpPr>
        <p:spPr>
          <a:xfrm>
            <a:off x="4436745" y="1060450"/>
            <a:ext cx="7379970"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I decided he could have the $5 bill in my purse.</a:t>
            </a:r>
            <a:endParaRPr lang="en-US" altLang="zh-CN" sz="2800">
              <a:latin typeface="Times New Roman" panose="02020603050405020304" charset="0"/>
              <a:cs typeface="Times New Roman" panose="02020603050405020304" charset="0"/>
              <a:sym typeface="+mn-ea"/>
            </a:endParaRPr>
          </a:p>
        </p:txBody>
      </p:sp>
      <p:sp>
        <p:nvSpPr>
          <p:cNvPr id="3" name="文本框 2"/>
          <p:cNvSpPr txBox="1"/>
          <p:nvPr/>
        </p:nvSpPr>
        <p:spPr>
          <a:xfrm>
            <a:off x="4437380" y="1765300"/>
            <a:ext cx="7379335"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I rolled the bill tightly and waited for him to make his way to me.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436745" y="2829560"/>
            <a:ext cx="7379970"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A young boy across from me, maybe ten, watched him, swaying (</a:t>
            </a:r>
            <a:r>
              <a:rPr lang="zh-CN" altLang="en-US" sz="2800">
                <a:latin typeface="Times New Roman" panose="02020603050405020304" charset="0"/>
                <a:cs typeface="Times New Roman" panose="02020603050405020304" charset="0"/>
                <a:sym typeface="+mn-ea"/>
              </a:rPr>
              <a:t>摇摆</a:t>
            </a:r>
            <a:r>
              <a:rPr lang="en-US" altLang="zh-CN" sz="2800">
                <a:latin typeface="Times New Roman" panose="02020603050405020304" charset="0"/>
                <a:cs typeface="Times New Roman" panose="02020603050405020304" charset="0"/>
                <a:sym typeface="+mn-ea"/>
              </a:rPr>
              <a:t>) to the rhythm</a:t>
            </a:r>
            <a:r>
              <a:rPr lang="en-US" altLang="zh-CN" sz="2800">
                <a:latin typeface="Arial" panose="020B0604020202020204" pitchFamily="34" charset="0"/>
                <a:cs typeface="Arial" panose="020B0604020202020204" pitchFamily="34" charset="0"/>
                <a:sym typeface="+mn-ea"/>
              </a:rPr>
              <a:t>…</a:t>
            </a:r>
            <a:endParaRPr lang="en-US" altLang="zh-CN" sz="2800">
              <a:latin typeface="Arial" panose="020B0604020202020204" pitchFamily="34" charset="0"/>
              <a:cs typeface="Arial" panose="020B0604020202020204" pitchFamily="34" charset="0"/>
              <a:sym typeface="+mn-ea"/>
            </a:endParaRPr>
          </a:p>
        </p:txBody>
      </p:sp>
      <p:sp>
        <p:nvSpPr>
          <p:cNvPr id="15" name="圆角矩形 14"/>
          <p:cNvSpPr/>
          <p:nvPr/>
        </p:nvSpPr>
        <p:spPr>
          <a:xfrm rot="960000">
            <a:off x="5106670" y="1915795"/>
            <a:ext cx="5934075" cy="65214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均为情节伏笔</a:t>
            </a:r>
            <a:endParaRPr lang="zh-CN" altLang="en-US" sz="2800">
              <a:solidFill>
                <a:schemeClr val="tx1"/>
              </a:solidFill>
              <a:latin typeface="宋体" panose="02010600030101010101" pitchFamily="2" charset="-122"/>
              <a:ea typeface="宋体" panose="02010600030101010101" pitchFamily="2" charset="-122"/>
            </a:endParaRPr>
          </a:p>
        </p:txBody>
      </p:sp>
      <p:sp>
        <p:nvSpPr>
          <p:cNvPr id="10" name="文本框 9"/>
          <p:cNvSpPr txBox="1"/>
          <p:nvPr/>
        </p:nvSpPr>
        <p:spPr>
          <a:xfrm>
            <a:off x="4436745" y="4153535"/>
            <a:ext cx="3799840"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warm “Good afternoon</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8519795" y="4153535"/>
            <a:ext cx="3297555" cy="521970"/>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cold blank faces</a:t>
            </a:r>
            <a:endParaRPr lang="en-US" altLang="zh-CN" sz="2800">
              <a:latin typeface="Times New Roman" panose="02020603050405020304" charset="0"/>
              <a:cs typeface="Times New Roman" panose="02020603050405020304" charset="0"/>
              <a:sym typeface="+mn-ea"/>
            </a:endParaRPr>
          </a:p>
        </p:txBody>
      </p:sp>
      <p:sp>
        <p:nvSpPr>
          <p:cNvPr id="14" name="文本框 13"/>
          <p:cNvSpPr txBox="1"/>
          <p:nvPr/>
        </p:nvSpPr>
        <p:spPr>
          <a:xfrm>
            <a:off x="4436745" y="4802505"/>
            <a:ext cx="3148965" cy="95313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Life had clearly been hard for him</a:t>
            </a:r>
            <a:endParaRPr lang="en-US" altLang="zh-CN" sz="2800">
              <a:latin typeface="Times New Roman" panose="02020603050405020304" charset="0"/>
              <a:cs typeface="Times New Roman" panose="02020603050405020304" charset="0"/>
              <a:sym typeface="+mn-ea"/>
            </a:endParaRPr>
          </a:p>
        </p:txBody>
      </p:sp>
      <p:sp>
        <p:nvSpPr>
          <p:cNvPr id="16" name="文本框 15"/>
          <p:cNvSpPr txBox="1"/>
          <p:nvPr/>
        </p:nvSpPr>
        <p:spPr>
          <a:xfrm>
            <a:off x="7953375" y="4802505"/>
            <a:ext cx="3952875" cy="1383665"/>
          </a:xfrm>
          <a:prstGeom prst="rect">
            <a:avLst/>
          </a:prstGeom>
          <a:noFill/>
          <a:ln w="28575">
            <a:solidFill>
              <a:schemeClr val="accent1"/>
            </a:solidFill>
            <a:prstDash val="sysDot"/>
          </a:ln>
        </p:spPr>
        <p:txBody>
          <a:bodyPr wrap="square" rtlCol="0" anchor="t">
            <a:spAutoFit/>
          </a:bodyPr>
          <a:p>
            <a:pPr lvl="0" indent="279400" algn="just" defTabSz="266700">
              <a:buClrTx/>
              <a:buSzTx/>
              <a:buFontTx/>
            </a:pPr>
            <a:r>
              <a:rPr lang="en-US" altLang="zh-CN" sz="2800">
                <a:latin typeface="Times New Roman" panose="02020603050405020304" charset="0"/>
                <a:cs typeface="Times New Roman" panose="02020603050405020304" charset="0"/>
                <a:sym typeface="+mn-ea"/>
              </a:rPr>
              <a:t>he still stood tall and carried himself with quiet dignity</a:t>
            </a:r>
            <a:endParaRPr lang="en-US" altLang="zh-CN" sz="2800">
              <a:latin typeface="Times New Roman" panose="02020603050405020304" charset="0"/>
              <a:cs typeface="Times New Roman" panose="02020603050405020304" charset="0"/>
              <a:sym typeface="+mn-ea"/>
            </a:endParaRPr>
          </a:p>
        </p:txBody>
      </p:sp>
      <p:sp>
        <p:nvSpPr>
          <p:cNvPr id="17" name="椭圆 16"/>
          <p:cNvSpPr/>
          <p:nvPr/>
        </p:nvSpPr>
        <p:spPr>
          <a:xfrm>
            <a:off x="4770120" y="4844415"/>
            <a:ext cx="76263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椭圆 17"/>
          <p:cNvSpPr/>
          <p:nvPr/>
        </p:nvSpPr>
        <p:spPr>
          <a:xfrm>
            <a:off x="5233035" y="5351780"/>
            <a:ext cx="79565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9514840" y="4844415"/>
            <a:ext cx="1002030"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7884795" y="5734685"/>
            <a:ext cx="1164590"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4770120" y="4276090"/>
            <a:ext cx="76263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椭圆 21"/>
          <p:cNvSpPr/>
          <p:nvPr/>
        </p:nvSpPr>
        <p:spPr>
          <a:xfrm>
            <a:off x="8884920" y="4271645"/>
            <a:ext cx="762635" cy="4038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圆角矩形 22"/>
          <p:cNvSpPr/>
          <p:nvPr/>
        </p:nvSpPr>
        <p:spPr>
          <a:xfrm rot="960000">
            <a:off x="4608195" y="4835525"/>
            <a:ext cx="5934075" cy="65214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反差对比，形成矛盾冲突</a:t>
            </a:r>
            <a:endParaRPr lang="zh-CN" altLang="en-US" sz="2800">
              <a:solidFill>
                <a:schemeClr val="tx1"/>
              </a:solidFill>
              <a:latin typeface="宋体" panose="02010600030101010101" pitchFamily="2" charset="-122"/>
              <a:ea typeface="宋体" panose="02010600030101010101" pitchFamily="2" charset="-122"/>
            </a:endParaRPr>
          </a:p>
        </p:txBody>
      </p:sp>
      <p:sp>
        <p:nvSpPr>
          <p:cNvPr id="24" name="圆角矩形 23"/>
          <p:cNvSpPr/>
          <p:nvPr/>
        </p:nvSpPr>
        <p:spPr>
          <a:xfrm>
            <a:off x="320040" y="1932940"/>
            <a:ext cx="3748405" cy="184975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rPr>
              <a:t>结构铺垫：</a:t>
            </a:r>
            <a:endParaRPr lang="zh-CN" altLang="en-US" sz="2800" b="1">
              <a:solidFill>
                <a:schemeClr val="tx1"/>
              </a:solidFill>
              <a:latin typeface="宋体" panose="02010600030101010101" pitchFamily="2" charset="-122"/>
              <a:ea typeface="宋体" panose="02010600030101010101" pitchFamily="2" charset="-122"/>
              <a:cs typeface="Times New Roman" panose="02020603050405020304" charset="0"/>
            </a:endParaRPr>
          </a:p>
          <a:p>
            <a:pPr indent="279400" algn="l" defTabSz="266700" fontAlgn="auto">
              <a:lnSpc>
                <a:spcPct val="100000"/>
              </a:lnSpc>
              <a:spcBef>
                <a:spcPct val="0"/>
              </a:spcBef>
              <a:spcAft>
                <a:spcPct val="0"/>
              </a:spcAft>
            </a:pP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rPr>
              <a:t>伏笔与反差为续写蓄力</a:t>
            </a:r>
            <a:endPar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
        <p:nvSpPr>
          <p:cNvPr id="25" name="圆角矩形 24"/>
          <p:cNvSpPr/>
          <p:nvPr/>
        </p:nvSpPr>
        <p:spPr>
          <a:xfrm>
            <a:off x="951865" y="1473835"/>
            <a:ext cx="10593705" cy="251079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indent="279400" algn="l" defTabSz="266700" fontAlgn="auto">
              <a:lnSpc>
                <a:spcPct val="100000"/>
              </a:lnSpc>
              <a:spcBef>
                <a:spcPct val="0"/>
              </a:spcBef>
              <a:spcAft>
                <a:spcPct val="0"/>
              </a:spcAft>
            </a:pP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因此，续文创作需在</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rPr>
              <a:t>人物塑造</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rPr>
              <a:t>情感表达</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rPr>
              <a:t>语言风格</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rPr>
              <a:t>结构呼应</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等方面与原文高度协同，打造高质量作品，而非生硬植入</a:t>
            </a:r>
            <a:r>
              <a:rPr lang="en-US" altLang="zh-CN" sz="32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高大上</a:t>
            </a:r>
            <a:r>
              <a:rPr lang="en-US" altLang="zh-CN" sz="3200">
                <a:solidFill>
                  <a:schemeClr val="tx1"/>
                </a:solidFill>
                <a:latin typeface="宋体" panose="02010600030101010101" pitchFamily="2" charset="-122"/>
                <a:ea typeface="宋体" panose="02010600030101010101" pitchFamily="2" charset="-122"/>
                <a:cs typeface="Times New Roman" panose="02020603050405020304" charset="0"/>
              </a:rPr>
              <a:t>”</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词汇的拼凑堆砌。</a:t>
            </a:r>
            <a:endPar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70" dur="1000" fill="hold"/>
                                        <p:tgtEl>
                                          <p:spTgt spid="1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82" dur="1000" fill="hold"/>
                                        <p:tgtEl>
                                          <p:spTgt spid="21"/>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1"/>
                                        </p:tgtEl>
                                      </p:cBhvr>
                                    </p:animEffect>
                                  </p:childTnLst>
                                </p:cTn>
                              </p:par>
                              <p:par>
                                <p:cTn id="87" presetID="25"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92" dur="1000" fill="hold"/>
                                        <p:tgtEl>
                                          <p:spTgt spid="22"/>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4" dur="1000" fill="hold"/>
                                        <p:tgtEl>
                                          <p:spTgt spid="1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14"/>
                                        </p:tgtEl>
                                      </p:cBhvr>
                                    </p:animEffect>
                                  </p:childTnLst>
                                </p:cTn>
                              </p:par>
                            </p:childTnLst>
                          </p:cTn>
                        </p:par>
                      </p:childTnLst>
                    </p:cTn>
                  </p:par>
                  <p:par>
                    <p:cTn id="109" fill="hold">
                      <p:stCondLst>
                        <p:cond delay="indefinite"/>
                      </p:stCondLst>
                      <p:childTnLst>
                        <p:par>
                          <p:cTn id="110" fill="hold">
                            <p:stCondLst>
                              <p:cond delay="0"/>
                            </p:stCondLst>
                            <p:childTnLst>
                              <p:par>
                                <p:cTn id="111" presetID="25"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16" dur="1000" fill="hold"/>
                                        <p:tgtEl>
                                          <p:spTgt spid="16"/>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 calcmode="lin" valueType="num">
                                      <p:cBhvr>
                                        <p:cTn id="12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28" dur="1000" fill="hold"/>
                                        <p:tgtEl>
                                          <p:spTgt spid="17"/>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17"/>
                                        </p:tgtEl>
                                      </p:cBhvr>
                                    </p:animEffect>
                                  </p:childTnLst>
                                </p:cTn>
                              </p:par>
                              <p:par>
                                <p:cTn id="133" presetID="25"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38" dur="1000" fill="hold"/>
                                        <p:tgtEl>
                                          <p:spTgt spid="18"/>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8"/>
                                        </p:tgtEl>
                                      </p:cBhvr>
                                    </p:animEffect>
                                  </p:childTnLst>
                                </p:cTn>
                              </p:par>
                              <p:par>
                                <p:cTn id="143" presetID="25" presetClass="entr" presetSubtype="0"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46"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47"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8" dur="1000" fill="hold"/>
                                        <p:tgtEl>
                                          <p:spTgt spid="19"/>
                                        </p:tgtEl>
                                        <p:attrNameLst>
                                          <p:attrName>ppt_h</p:attrName>
                                        </p:attrNameLst>
                                      </p:cBhvr>
                                      <p:tavLst>
                                        <p:tav tm="0">
                                          <p:val>
                                            <p:strVal val="#ppt_h"/>
                                          </p:val>
                                        </p:tav>
                                        <p:tav tm="100000">
                                          <p:val>
                                            <p:strVal val="#ppt_h"/>
                                          </p:val>
                                        </p:tav>
                                      </p:tavLst>
                                    </p:anim>
                                    <p:anim calcmode="lin" valueType="num">
                                      <p:cBhvr>
                                        <p:cTn id="149"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50"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51"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52" dur="1000" decel="50000">
                                          <p:stCondLst>
                                            <p:cond delay="0"/>
                                          </p:stCondLst>
                                        </p:cTn>
                                        <p:tgtEl>
                                          <p:spTgt spid="19"/>
                                        </p:tgtEl>
                                      </p:cBhvr>
                                    </p:animEffect>
                                  </p:childTnLst>
                                </p:cTn>
                              </p:par>
                              <p:par>
                                <p:cTn id="153" presetID="25" presetClass="entr" presetSubtype="0" fill="hold" grpId="0" nodeType="withEffect">
                                  <p:stCondLst>
                                    <p:cond delay="0"/>
                                  </p:stCondLst>
                                  <p:childTnLst>
                                    <p:set>
                                      <p:cBhvr>
                                        <p:cTn id="154" dur="1" fill="hold">
                                          <p:stCondLst>
                                            <p:cond delay="0"/>
                                          </p:stCondLst>
                                        </p:cTn>
                                        <p:tgtEl>
                                          <p:spTgt spid="20"/>
                                        </p:tgtEl>
                                        <p:attrNameLst>
                                          <p:attrName>style.visibility</p:attrName>
                                        </p:attrNameLst>
                                      </p:cBhvr>
                                      <p:to>
                                        <p:strVal val="visible"/>
                                      </p:to>
                                    </p:set>
                                    <p:anim calcmode="lin" valueType="num">
                                      <p:cBhvr>
                                        <p:cTn id="155"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56"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57"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58" dur="1000" fill="hold"/>
                                        <p:tgtEl>
                                          <p:spTgt spid="20"/>
                                        </p:tgtEl>
                                        <p:attrNameLst>
                                          <p:attrName>ppt_h</p:attrName>
                                        </p:attrNameLst>
                                      </p:cBhvr>
                                      <p:tavLst>
                                        <p:tav tm="0">
                                          <p:val>
                                            <p:strVal val="#ppt_h"/>
                                          </p:val>
                                        </p:tav>
                                        <p:tav tm="100000">
                                          <p:val>
                                            <p:strVal val="#ppt_h"/>
                                          </p:val>
                                        </p:tav>
                                      </p:tavLst>
                                    </p:anim>
                                    <p:anim calcmode="lin" valueType="num">
                                      <p:cBhvr>
                                        <p:cTn id="159"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0"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61"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62" dur="1000" decel="50000">
                                          <p:stCondLst>
                                            <p:cond delay="0"/>
                                          </p:stCondLst>
                                        </p:cTn>
                                        <p:tgtEl>
                                          <p:spTgt spid="20"/>
                                        </p:tgtEl>
                                      </p:cBhvr>
                                    </p:animEffect>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70" dur="1000" fill="hold"/>
                                        <p:tgtEl>
                                          <p:spTgt spid="23"/>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23"/>
                                        </p:tgtEl>
                                      </p:cBhvr>
                                    </p:animEffect>
                                  </p:childTnLst>
                                </p:cTn>
                              </p:par>
                            </p:childTnLst>
                          </p:cTn>
                        </p:par>
                      </p:childTnLst>
                    </p:cTn>
                  </p:par>
                  <p:par>
                    <p:cTn id="175" fill="hold">
                      <p:stCondLst>
                        <p:cond delay="indefinite"/>
                      </p:stCondLst>
                      <p:childTnLst>
                        <p:par>
                          <p:cTn id="176" fill="hold">
                            <p:stCondLst>
                              <p:cond delay="0"/>
                            </p:stCondLst>
                            <p:childTnLst>
                              <p:par>
                                <p:cTn id="177" presetID="25" presetClass="entr" presetSubtype="0" fill="hold" grpId="0" nodeType="clickEffect">
                                  <p:stCondLst>
                                    <p:cond delay="0"/>
                                  </p:stCondLst>
                                  <p:childTnLst>
                                    <p:set>
                                      <p:cBhvr>
                                        <p:cTn id="178" dur="1" fill="hold">
                                          <p:stCondLst>
                                            <p:cond delay="0"/>
                                          </p:stCondLst>
                                        </p:cTn>
                                        <p:tgtEl>
                                          <p:spTgt spid="24"/>
                                        </p:tgtEl>
                                        <p:attrNameLst>
                                          <p:attrName>style.visibility</p:attrName>
                                        </p:attrNameLst>
                                      </p:cBhvr>
                                      <p:to>
                                        <p:strVal val="visible"/>
                                      </p:to>
                                    </p:set>
                                    <p:anim calcmode="lin" valueType="num">
                                      <p:cBhvr>
                                        <p:cTn id="17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82" dur="1000" fill="hold"/>
                                        <p:tgtEl>
                                          <p:spTgt spid="24"/>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24"/>
                                        </p:tgtEl>
                                      </p:cBhvr>
                                    </p:animEffect>
                                  </p:childTnLst>
                                </p:cTn>
                              </p:par>
                            </p:childTnLst>
                          </p:cTn>
                        </p:par>
                      </p:childTnLst>
                    </p:cTn>
                  </p:par>
                  <p:par>
                    <p:cTn id="187" fill="hold">
                      <p:stCondLst>
                        <p:cond delay="indefinite"/>
                      </p:stCondLst>
                      <p:childTnLst>
                        <p:par>
                          <p:cTn id="188" fill="hold">
                            <p:stCondLst>
                              <p:cond delay="0"/>
                            </p:stCondLst>
                            <p:childTnLst>
                              <p:par>
                                <p:cTn id="189" presetID="25" presetClass="entr" presetSubtype="0" fill="hold" grpId="0" nodeType="clickEffect">
                                  <p:stCondLst>
                                    <p:cond delay="0"/>
                                  </p:stCondLst>
                                  <p:childTnLst>
                                    <p:set>
                                      <p:cBhvr>
                                        <p:cTn id="190" dur="1" fill="hold">
                                          <p:stCondLst>
                                            <p:cond delay="0"/>
                                          </p:stCondLst>
                                        </p:cTn>
                                        <p:tgtEl>
                                          <p:spTgt spid="25"/>
                                        </p:tgtEl>
                                        <p:attrNameLst>
                                          <p:attrName>style.visibility</p:attrName>
                                        </p:attrNameLst>
                                      </p:cBhvr>
                                      <p:to>
                                        <p:strVal val="visible"/>
                                      </p:to>
                                    </p:set>
                                    <p:anim calcmode="lin" valueType="num">
                                      <p:cBhvr>
                                        <p:cTn id="19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9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9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94" dur="1000" fill="hold"/>
                                        <p:tgtEl>
                                          <p:spTgt spid="25"/>
                                        </p:tgtEl>
                                        <p:attrNameLst>
                                          <p:attrName>ppt_h</p:attrName>
                                        </p:attrNameLst>
                                      </p:cBhvr>
                                      <p:tavLst>
                                        <p:tav tm="0">
                                          <p:val>
                                            <p:strVal val="#ppt_h"/>
                                          </p:val>
                                        </p:tav>
                                        <p:tav tm="100000">
                                          <p:val>
                                            <p:strVal val="#ppt_h"/>
                                          </p:val>
                                        </p:tav>
                                      </p:tavLst>
                                    </p:anim>
                                    <p:anim calcmode="lin" valueType="num">
                                      <p:cBhvr>
                                        <p:cTn id="19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9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9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98"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3" grpId="0" bldLvl="0" animBg="1"/>
      <p:bldP spid="3" grpId="1" animBg="1"/>
      <p:bldP spid="4" grpId="0" bldLvl="0" animBg="1"/>
      <p:bldP spid="4" grpId="1" animBg="1"/>
      <p:bldP spid="15" grpId="0" bldLvl="0" animBg="1"/>
      <p:bldP spid="15" grpId="1" animBg="1"/>
      <p:bldP spid="10" grpId="0" bldLvl="0" animBg="1"/>
      <p:bldP spid="10" grpId="1" animBg="1"/>
      <p:bldP spid="12" grpId="0" bldLvl="0" animBg="1"/>
      <p:bldP spid="12" grpId="1" animBg="1"/>
      <p:bldP spid="14" grpId="0" bldLvl="0" animBg="1"/>
      <p:bldP spid="14" grpId="1" animBg="1"/>
      <p:bldP spid="16" grpId="0" bldLvl="0" animBg="1"/>
      <p:bldP spid="16" grpId="1" animBg="1"/>
      <p:bldP spid="21" grpId="0" animBg="1"/>
      <p:bldP spid="22" grpId="0" animBg="1"/>
      <p:bldP spid="21" grpId="1" animBg="1"/>
      <p:bldP spid="22" grpId="1" animBg="1"/>
      <p:bldP spid="17" grpId="0" animBg="1"/>
      <p:bldP spid="18" grpId="0" bldLvl="0" animBg="1"/>
      <p:bldP spid="17" grpId="1" animBg="1"/>
      <p:bldP spid="18" grpId="1" animBg="1"/>
      <p:bldP spid="19" grpId="0" animBg="1"/>
      <p:bldP spid="20" grpId="0" animBg="1"/>
      <p:bldP spid="19" grpId="1" animBg="1"/>
      <p:bldP spid="20" grpId="1" animBg="1"/>
      <p:bldP spid="23" grpId="0" bldLvl="0" animBg="1"/>
      <p:bldP spid="23" grpId="1" animBg="1"/>
      <p:bldP spid="24" grpId="0" bldLvl="0" animBg="1"/>
      <p:bldP spid="24" grpId="1" animBg="1"/>
      <p:bldP spid="25" grpId="0" bldLvl="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协同下的语言积累</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534035" y="934720"/>
            <a:ext cx="8491855" cy="844550"/>
          </a:xfrm>
          <a:prstGeom prst="rect">
            <a:avLst/>
          </a:prstGeom>
        </p:spPr>
        <p:txBody>
          <a:bodyPr wrap="square">
            <a:noAutofit/>
          </a:bodyPr>
          <a:p>
            <a:pPr marL="0" indent="0" algn="l" defTabSz="266700">
              <a:lnSpc>
                <a:spcPts val="1500"/>
              </a:lnSpc>
              <a:spcBef>
                <a:spcPct val="0"/>
              </a:spcBef>
              <a:spcAft>
                <a:spcPct val="0"/>
              </a:spcAft>
            </a:pPr>
            <a:r>
              <a:rPr lang="en-US" altLang="zh-CN" sz="3200">
                <a:latin typeface="Times New Roman" panose="02020603050405020304"/>
                <a:ea typeface="宋体" panose="02010600030101010101" pitchFamily="2" charset="-122"/>
              </a:rPr>
              <a:t>Paragraph 1: </a:t>
            </a:r>
            <a:endParaRPr lang="en-US" altLang="zh-CN" sz="3200">
              <a:latin typeface="Times New Roman" panose="02020603050405020304"/>
              <a:ea typeface="宋体" panose="02010600030101010101" pitchFamily="2" charset="-122"/>
            </a:endParaRPr>
          </a:p>
          <a:p>
            <a:pPr defTabSz="266700"/>
            <a:r>
              <a:rPr lang="en-US" altLang="zh-CN" sz="3200">
                <a:latin typeface="Times New Roman" panose="02020603050405020304"/>
                <a:ea typeface="宋体" panose="02010600030101010101" pitchFamily="2" charset="-122"/>
              </a:rPr>
              <a:t>    Somehow, he noticed me singing along. </a:t>
            </a:r>
            <a:r>
              <a:rPr lang="en-US" altLang="zh-CN" sz="3200" u="sng">
                <a:latin typeface="Times New Roman" panose="02020603050405020304"/>
                <a:ea typeface="宋体" panose="02010600030101010101" pitchFamily="2" charset="-122"/>
              </a:rPr>
              <a:t> </a:t>
            </a:r>
            <a:endParaRPr lang="en-US" altLang="zh-CN" sz="3200" u="sng">
              <a:latin typeface="Times New Roman" panose="02020603050405020304"/>
              <a:ea typeface="宋体" panose="02010600030101010101" pitchFamily="2" charset="-122"/>
            </a:endParaRPr>
          </a:p>
        </p:txBody>
      </p:sp>
      <p:sp>
        <p:nvSpPr>
          <p:cNvPr id="11" name="文本框 10"/>
          <p:cNvSpPr txBox="1"/>
          <p:nvPr/>
        </p:nvSpPr>
        <p:spPr>
          <a:xfrm>
            <a:off x="439420" y="1747520"/>
            <a:ext cx="11313160" cy="953135"/>
          </a:xfrm>
          <a:prstGeom prst="rect">
            <a:avLst/>
          </a:prstGeom>
          <a:noFill/>
          <a:ln w="28575">
            <a:solidFill>
              <a:srgbClr val="00B0F0"/>
            </a:solidFill>
            <a:prstDash val="sysDot"/>
          </a:ln>
        </p:spPr>
        <p:txBody>
          <a:bodyPr wrap="square" rtlCol="0" anchor="t">
            <a:spAutoFit/>
          </a:bodyPr>
          <a:p>
            <a:pPr lvl="0" indent="279400" algn="just" defTabSz="266700">
              <a:buClrTx/>
              <a:buSzTx/>
              <a:buFontTx/>
            </a:pPr>
            <a:r>
              <a:rPr lang="zh-CN" altLang="en-US" sz="2800">
                <a:latin typeface="宋体" panose="02010600030101010101" pitchFamily="2" charset="-122"/>
                <a:ea typeface="宋体" panose="02010600030101010101" pitchFamily="2" charset="-122"/>
                <a:cs typeface="Times New Roman" panose="02020603050405020304" charset="0"/>
                <a:sym typeface="+mn-ea"/>
              </a:rPr>
              <a:t>我们目光相遇时，他那张饱经风霜的脸柔和了下来，眼角皱起，漾出一抹温柔的笑。</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10" name="文本框 9"/>
          <p:cNvSpPr txBox="1"/>
          <p:nvPr/>
        </p:nvSpPr>
        <p:spPr>
          <a:xfrm>
            <a:off x="423545" y="2787015"/>
            <a:ext cx="11330305" cy="1195070"/>
          </a:xfrm>
          <a:prstGeom prst="rect">
            <a:avLst/>
          </a:prstGeom>
          <a:noFill/>
          <a:ln w="28575">
            <a:solidFill>
              <a:srgbClr val="FA4C24"/>
            </a:solidFill>
            <a:prstDash val="sysDot"/>
          </a:ln>
        </p:spPr>
        <p:txBody>
          <a:bodyPr wrap="square" rtlCol="0" anchor="t">
            <a:noAutofit/>
          </a:bodyPr>
          <a:p>
            <a:pPr lvl="0" indent="279400" algn="just" defTabSz="266700">
              <a:buClrTx/>
              <a:buSzTx/>
              <a:buFontTx/>
            </a:pPr>
            <a:r>
              <a:rPr lang="en-US" altLang="zh-CN" sz="3200">
                <a:latin typeface="Times New Roman" panose="02020603050405020304" charset="0"/>
                <a:ea typeface="宋体" panose="02010600030101010101" pitchFamily="2" charset="-122"/>
                <a:cs typeface="Times New Roman" panose="02020603050405020304" charset="0"/>
                <a:sym typeface="+mn-ea"/>
              </a:rPr>
              <a:t>His weathered face softened when our eyes met, and the corners of his eyes wrinkled into a soft smile. </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cxnSp>
        <p:nvCxnSpPr>
          <p:cNvPr id="12" name="直接连接符 11"/>
          <p:cNvCxnSpPr/>
          <p:nvPr/>
        </p:nvCxnSpPr>
        <p:spPr>
          <a:xfrm>
            <a:off x="1508760" y="3253105"/>
            <a:ext cx="2564130" cy="3238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5665470" y="3258820"/>
            <a:ext cx="3210560" cy="508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896620" y="3818890"/>
            <a:ext cx="5681980" cy="2222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3209290" y="1642110"/>
            <a:ext cx="1951990" cy="1016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a:off x="4606925" y="1677670"/>
            <a:ext cx="3158490" cy="1433830"/>
          </a:xfrm>
          <a:prstGeom prst="straightConnector1">
            <a:avLst/>
          </a:prstGeom>
          <a:ln w="38100">
            <a:solidFill>
              <a:srgbClr val="FA4C24"/>
            </a:solidFill>
            <a:headEnd type="arrow"/>
            <a:tailEnd type="arrow"/>
          </a:ln>
        </p:spPr>
        <p:style>
          <a:lnRef idx="2">
            <a:schemeClr val="accent1"/>
          </a:lnRef>
          <a:fillRef idx="0">
            <a:srgbClr val="FFFFFF"/>
          </a:fillRef>
          <a:effectRef idx="0">
            <a:srgbClr val="FFFFFF"/>
          </a:effectRef>
          <a:fontRef idx="minor">
            <a:schemeClr val="tx1"/>
          </a:fontRef>
        </p:style>
      </p:cxnSp>
      <p:sp>
        <p:nvSpPr>
          <p:cNvPr id="17" name="圆角矩形 16"/>
          <p:cNvSpPr/>
          <p:nvPr/>
        </p:nvSpPr>
        <p:spPr>
          <a:xfrm>
            <a:off x="5088255" y="1908175"/>
            <a:ext cx="4627245" cy="74993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chemeClr val="tx1"/>
                </a:solidFill>
                <a:latin typeface="宋体" panose="02010600030101010101" pitchFamily="2" charset="-122"/>
                <a:ea typeface="宋体" panose="02010600030101010101" pitchFamily="2" charset="-122"/>
                <a:sym typeface="+mn-ea"/>
              </a:rPr>
              <a:t>与给出句自然衔接</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18" name="圆角矩形 17"/>
          <p:cNvSpPr/>
          <p:nvPr/>
        </p:nvSpPr>
        <p:spPr>
          <a:xfrm>
            <a:off x="984885" y="2080260"/>
            <a:ext cx="8147685" cy="74993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呼应文中</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“Life had clearly been hard for him”</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9" name="圆角矩形 18"/>
          <p:cNvSpPr/>
          <p:nvPr/>
        </p:nvSpPr>
        <p:spPr>
          <a:xfrm>
            <a:off x="6823075" y="3353435"/>
            <a:ext cx="4693920" cy="61976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情感表达含蓄</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nvSpPr>
        <p:spPr>
          <a:xfrm>
            <a:off x="439420" y="4068445"/>
            <a:ext cx="11313160" cy="953135"/>
          </a:xfrm>
          <a:prstGeom prst="rect">
            <a:avLst/>
          </a:prstGeom>
          <a:noFill/>
          <a:ln w="28575">
            <a:solidFill>
              <a:srgbClr val="00B0F0"/>
            </a:solidFill>
            <a:prstDash val="sysDot"/>
          </a:ln>
        </p:spPr>
        <p:txBody>
          <a:bodyPr wrap="square" rtlCol="0" anchor="t">
            <a:spAutoFit/>
          </a:bodyPr>
          <a:p>
            <a:pPr lvl="0" indent="279400" algn="l" defTabSz="266700">
              <a:buClrTx/>
              <a:buSzTx/>
              <a:buFontTx/>
            </a:pPr>
            <a:r>
              <a:rPr lang="zh-CN" altLang="en-US" sz="2800">
                <a:latin typeface="宋体" panose="02010600030101010101" pitchFamily="2" charset="-122"/>
                <a:ea typeface="宋体" panose="02010600030101010101" pitchFamily="2" charset="-122"/>
                <a:cs typeface="Times New Roman" panose="02020603050405020304" charset="0"/>
                <a:sym typeface="+mn-ea"/>
              </a:rPr>
              <a:t>他没有匆匆走过</a:t>
            </a:r>
            <a:r>
              <a:rPr lang="en-US" altLang="zh-CN" sz="2800">
                <a:latin typeface="宋体" panose="02010600030101010101" pitchFamily="2" charset="-122"/>
                <a:ea typeface="宋体" panose="02010600030101010101" pitchFamily="2" charset="-122"/>
                <a:cs typeface="Times New Roman" panose="02020603050405020304" charset="0"/>
                <a:sym typeface="+mn-ea"/>
              </a:rPr>
              <a:t>—</a:t>
            </a:r>
            <a:r>
              <a:rPr lang="zh-CN" altLang="en-US" sz="2800">
                <a:latin typeface="宋体" panose="02010600030101010101" pitchFamily="2" charset="-122"/>
                <a:ea typeface="宋体" panose="02010600030101010101" pitchFamily="2" charset="-122"/>
                <a:cs typeface="Times New Roman" panose="02020603050405020304" charset="0"/>
                <a:sym typeface="+mn-ea"/>
              </a:rPr>
              <a:t>相反，他放慢了脚步，一只手仍抓着头顶的扶手以保持平衡，又抬了抬那顶褪色的帽子，这次是专门朝我轻轻点了点头。</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21" name="文本框 20"/>
          <p:cNvSpPr txBox="1"/>
          <p:nvPr/>
        </p:nvSpPr>
        <p:spPr>
          <a:xfrm>
            <a:off x="430530" y="5107940"/>
            <a:ext cx="11330305" cy="1526540"/>
          </a:xfrm>
          <a:prstGeom prst="rect">
            <a:avLst/>
          </a:prstGeom>
          <a:noFill/>
          <a:ln w="28575">
            <a:solidFill>
              <a:srgbClr val="FA4C24"/>
            </a:solidFill>
            <a:prstDash val="sysDot"/>
          </a:ln>
        </p:spPr>
        <p:txBody>
          <a:bodyPr wrap="square" rtlCol="0" anchor="t">
            <a:noAutofit/>
          </a:bodyPr>
          <a:p>
            <a:pPr lvl="0" indent="279400" algn="just" defTabSz="266700">
              <a:buClrTx/>
              <a:buSzTx/>
              <a:buFontTx/>
            </a:pPr>
            <a:r>
              <a:rPr lang="en-US" altLang="zh-CN" sz="3200">
                <a:latin typeface="Times New Roman" panose="02020603050405020304"/>
                <a:ea typeface="宋体" panose="02010600030101010101" pitchFamily="2" charset="-122"/>
                <a:sym typeface="+mn-ea"/>
              </a:rPr>
              <a:t>He didn’t hurry past—instead, he slowed, one hand on the overhead bar for balance, and tipped his faded cap again, nodding quietly just to me.</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cxnSp>
        <p:nvCxnSpPr>
          <p:cNvPr id="22" name="直接连接符 21"/>
          <p:cNvCxnSpPr/>
          <p:nvPr/>
        </p:nvCxnSpPr>
        <p:spPr>
          <a:xfrm>
            <a:off x="9801225" y="3285490"/>
            <a:ext cx="1871980" cy="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8580755" y="5645150"/>
            <a:ext cx="3049270" cy="3556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flipV="1">
            <a:off x="534035" y="6094095"/>
            <a:ext cx="4212590" cy="2603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25" name="圆角矩形 24"/>
          <p:cNvSpPr/>
          <p:nvPr/>
        </p:nvSpPr>
        <p:spPr>
          <a:xfrm>
            <a:off x="356870" y="5107940"/>
            <a:ext cx="11019790" cy="61976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呼应原文老人“held the overhead bar to steady himself”的动作细节</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26" name="直接连接符 25"/>
          <p:cNvCxnSpPr/>
          <p:nvPr/>
        </p:nvCxnSpPr>
        <p:spPr>
          <a:xfrm flipV="1">
            <a:off x="5665470" y="6217920"/>
            <a:ext cx="4462780" cy="2095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27" name="圆角矩形 26"/>
          <p:cNvSpPr/>
          <p:nvPr/>
        </p:nvSpPr>
        <p:spPr>
          <a:xfrm>
            <a:off x="3291205" y="5116830"/>
            <a:ext cx="8085455" cy="61976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承接原文老人</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“tipped his faded cap”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的礼貌特质</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5"/>
                                        </p:tgtEl>
                                      </p:cBhvr>
                                    </p:animEffect>
                                  </p:childTnLst>
                                </p:cTn>
                              </p:par>
                              <p:par>
                                <p:cTn id="39" presetID="25"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4" dur="1000" fill="hold"/>
                                        <p:tgtEl>
                                          <p:spTgt spid="16"/>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6"/>
                                        </p:tgtEl>
                                      </p:cBhvr>
                                    </p:animEffect>
                                  </p:childTnLst>
                                </p:cTn>
                              </p:par>
                              <p:par>
                                <p:cTn id="49" presetID="25"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6" dur="1000" fill="hold"/>
                                        <p:tgtEl>
                                          <p:spTgt spid="17"/>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nodeType="clickEffect">
                                  <p:stCondLst>
                                    <p:cond delay="0"/>
                                  </p:stCondLst>
                                  <p:childTnLst>
                                    <p:animEffect transition="out" filter="blinds(horizontal)">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3" presetClass="exit" presetSubtype="10" fill="hold" grpId="2" nodeType="withEffect">
                                  <p:stCondLst>
                                    <p:cond delay="0"/>
                                  </p:stCondLst>
                                  <p:childTnLst>
                                    <p:animEffect transition="out" filter="blinds(horizontal)">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2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98" dur="1000" fill="hold"/>
                                        <p:tgtEl>
                                          <p:spTgt spid="18"/>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xit" presetSubtype="10" fill="hold" grpId="2" nodeType="clickEffect">
                                  <p:stCondLst>
                                    <p:cond delay="0"/>
                                  </p:stCondLst>
                                  <p:childTnLst>
                                    <p:animEffect transition="out" filter="blinds(horizontal)">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5" presetClass="entr" presetSubtype="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15" dur="1000" fill="hold"/>
                                        <p:tgtEl>
                                          <p:spTgt spid="22"/>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22"/>
                                        </p:tgtEl>
                                      </p:cBhvr>
                                    </p:animEffect>
                                  </p:childTnLst>
                                </p:cTn>
                              </p:par>
                              <p:par>
                                <p:cTn id="120" presetID="25" presetClass="entr" presetSubtype="0" fill="hold" nodeType="withEffect">
                                  <p:stCondLst>
                                    <p:cond delay="0"/>
                                  </p:stCondLst>
                                  <p:childTnLst>
                                    <p:set>
                                      <p:cBhvr>
                                        <p:cTn id="121" dur="1" fill="hold">
                                          <p:stCondLst>
                                            <p:cond delay="0"/>
                                          </p:stCondLst>
                                        </p:cTn>
                                        <p:tgtEl>
                                          <p:spTgt spid="14"/>
                                        </p:tgtEl>
                                        <p:attrNameLst>
                                          <p:attrName>style.visibility</p:attrName>
                                        </p:attrNameLst>
                                      </p:cBhvr>
                                      <p:to>
                                        <p:strVal val="visible"/>
                                      </p:to>
                                    </p:set>
                                    <p:anim calcmode="lin" valueType="num">
                                      <p:cBhvr>
                                        <p:cTn id="12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2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2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25" dur="1000" fill="hold"/>
                                        <p:tgtEl>
                                          <p:spTgt spid="14"/>
                                        </p:tgtEl>
                                        <p:attrNameLst>
                                          <p:attrName>ppt_h</p:attrName>
                                        </p:attrNameLst>
                                      </p:cBhvr>
                                      <p:tavLst>
                                        <p:tav tm="0">
                                          <p:val>
                                            <p:strVal val="#ppt_h"/>
                                          </p:val>
                                        </p:tav>
                                        <p:tav tm="100000">
                                          <p:val>
                                            <p:strVal val="#ppt_h"/>
                                          </p:val>
                                        </p:tav>
                                      </p:tavLst>
                                    </p:anim>
                                    <p:anim calcmode="lin" valueType="num">
                                      <p:cBhvr>
                                        <p:cTn id="12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2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29" dur="1000" decel="50000">
                                          <p:stCondLst>
                                            <p:cond delay="0"/>
                                          </p:stCondLst>
                                        </p:cTn>
                                        <p:tgtEl>
                                          <p:spTgt spid="14"/>
                                        </p:tgtEl>
                                      </p:cBhvr>
                                    </p:animEffect>
                                  </p:childTnLst>
                                </p:cTn>
                              </p:par>
                            </p:childTnLst>
                          </p:cTn>
                        </p:par>
                      </p:childTnLst>
                    </p:cTn>
                  </p:par>
                  <p:par>
                    <p:cTn id="130" fill="hold">
                      <p:stCondLst>
                        <p:cond delay="indefinite"/>
                      </p:stCondLst>
                      <p:childTnLst>
                        <p:par>
                          <p:cTn id="131" fill="hold">
                            <p:stCondLst>
                              <p:cond delay="0"/>
                            </p:stCondLst>
                            <p:childTnLst>
                              <p:par>
                                <p:cTn id="132" presetID="2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35"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6"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37" dur="1000" fill="hold"/>
                                        <p:tgtEl>
                                          <p:spTgt spid="19"/>
                                        </p:tgtEl>
                                        <p:attrNameLst>
                                          <p:attrName>ppt_h</p:attrName>
                                        </p:attrNameLst>
                                      </p:cBhvr>
                                      <p:tavLst>
                                        <p:tav tm="0">
                                          <p:val>
                                            <p:strVal val="#ppt_h"/>
                                          </p:val>
                                        </p:tav>
                                        <p:tav tm="100000">
                                          <p:val>
                                            <p:strVal val="#ppt_h"/>
                                          </p:val>
                                        </p:tav>
                                      </p:tavLst>
                                    </p:anim>
                                    <p:anim calcmode="lin" valueType="num">
                                      <p:cBhvr>
                                        <p:cTn id="138"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39"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40"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1" dur="1000" decel="50000">
                                          <p:stCondLst>
                                            <p:cond delay="0"/>
                                          </p:stCondLst>
                                        </p:cTn>
                                        <p:tgtEl>
                                          <p:spTgt spid="19"/>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xit" presetSubtype="10" fill="hold" grpId="2" nodeType="clickEffect">
                                  <p:stCondLst>
                                    <p:cond delay="0"/>
                                  </p:stCondLst>
                                  <p:childTnLst>
                                    <p:animEffect transition="out" filter="blinds(horizontal)">
                                      <p:cBhvr>
                                        <p:cTn id="145" dur="500"/>
                                        <p:tgtEl>
                                          <p:spTgt spid="19"/>
                                        </p:tgtEl>
                                      </p:cBhvr>
                                    </p:animEffect>
                                    <p:set>
                                      <p:cBhvr>
                                        <p:cTn id="146" dur="1" fill="hold">
                                          <p:stCondLst>
                                            <p:cond delay="499"/>
                                          </p:stCondLst>
                                        </p:cTn>
                                        <p:tgtEl>
                                          <p:spTgt spid="1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grpId="0" nodeType="clickEffect">
                                  <p:stCondLst>
                                    <p:cond delay="0"/>
                                  </p:stCondLst>
                                  <p:childTnLst>
                                    <p:set>
                                      <p:cBhvr>
                                        <p:cTn id="150" dur="1" fill="hold">
                                          <p:stCondLst>
                                            <p:cond delay="0"/>
                                          </p:stCondLst>
                                        </p:cTn>
                                        <p:tgtEl>
                                          <p:spTgt spid="20"/>
                                        </p:tgtEl>
                                        <p:attrNameLst>
                                          <p:attrName>style.visibility</p:attrName>
                                        </p:attrNameLst>
                                      </p:cBhvr>
                                      <p:to>
                                        <p:strVal val="visible"/>
                                      </p:to>
                                    </p:set>
                                    <p:anim calcmode="lin" valueType="num">
                                      <p:cBhvr>
                                        <p:cTn id="15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54" dur="1000" fill="hold"/>
                                        <p:tgtEl>
                                          <p:spTgt spid="2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20"/>
                                        </p:tgtEl>
                                      </p:cBhvr>
                                    </p:animEffect>
                                  </p:childTnLst>
                                </p:cTn>
                              </p:par>
                            </p:childTnLst>
                          </p:cTn>
                        </p:par>
                      </p:childTnLst>
                    </p:cTn>
                  </p:par>
                  <p:par>
                    <p:cTn id="159" fill="hold">
                      <p:stCondLst>
                        <p:cond delay="indefinite"/>
                      </p:stCondLst>
                      <p:childTnLst>
                        <p:par>
                          <p:cTn id="160" fill="hold">
                            <p:stCondLst>
                              <p:cond delay="0"/>
                            </p:stCondLst>
                            <p:childTnLst>
                              <p:par>
                                <p:cTn id="161" presetID="25" presetClass="entr" presetSubtype="0" fill="hold" grpId="0" nodeType="clickEffect">
                                  <p:stCondLst>
                                    <p:cond delay="0"/>
                                  </p:stCondLst>
                                  <p:childTnLst>
                                    <p:set>
                                      <p:cBhvr>
                                        <p:cTn id="162" dur="1" fill="hold">
                                          <p:stCondLst>
                                            <p:cond delay="0"/>
                                          </p:stCondLst>
                                        </p:cTn>
                                        <p:tgtEl>
                                          <p:spTgt spid="21"/>
                                        </p:tgtEl>
                                        <p:attrNameLst>
                                          <p:attrName>style.visibility</p:attrName>
                                        </p:attrNameLst>
                                      </p:cBhvr>
                                      <p:to>
                                        <p:strVal val="visible"/>
                                      </p:to>
                                    </p:set>
                                    <p:anim calcmode="lin" valueType="num">
                                      <p:cBhvr>
                                        <p:cTn id="16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6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6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66" dur="1000" fill="hold"/>
                                        <p:tgtEl>
                                          <p:spTgt spid="21"/>
                                        </p:tgtEl>
                                        <p:attrNameLst>
                                          <p:attrName>ppt_h</p:attrName>
                                        </p:attrNameLst>
                                      </p:cBhvr>
                                      <p:tavLst>
                                        <p:tav tm="0">
                                          <p:val>
                                            <p:strVal val="#ppt_h"/>
                                          </p:val>
                                        </p:tav>
                                        <p:tav tm="100000">
                                          <p:val>
                                            <p:strVal val="#ppt_h"/>
                                          </p:val>
                                        </p:tav>
                                      </p:tavLst>
                                    </p:anim>
                                    <p:anim calcmode="lin" valueType="num">
                                      <p:cBhvr>
                                        <p:cTn id="16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6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6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70" dur="1000" decel="50000">
                                          <p:stCondLst>
                                            <p:cond delay="0"/>
                                          </p:stCondLst>
                                        </p:cTn>
                                        <p:tgtEl>
                                          <p:spTgt spid="21"/>
                                        </p:tgtEl>
                                      </p:cBhvr>
                                    </p:animEffect>
                                  </p:childTnLst>
                                </p:cTn>
                              </p:par>
                            </p:childTnLst>
                          </p:cTn>
                        </p:par>
                      </p:childTnLst>
                    </p:cTn>
                  </p:par>
                  <p:par>
                    <p:cTn id="171" fill="hold">
                      <p:stCondLst>
                        <p:cond delay="indefinite"/>
                      </p:stCondLst>
                      <p:childTnLst>
                        <p:par>
                          <p:cTn id="172" fill="hold">
                            <p:stCondLst>
                              <p:cond delay="0"/>
                            </p:stCondLst>
                            <p:childTnLst>
                              <p:par>
                                <p:cTn id="173" presetID="25" presetClass="entr" presetSubtype="0" fill="hold" nodeType="clickEffect">
                                  <p:stCondLst>
                                    <p:cond delay="0"/>
                                  </p:stCondLst>
                                  <p:childTnLst>
                                    <p:set>
                                      <p:cBhvr>
                                        <p:cTn id="174" dur="1" fill="hold">
                                          <p:stCondLst>
                                            <p:cond delay="0"/>
                                          </p:stCondLst>
                                        </p:cTn>
                                        <p:tgtEl>
                                          <p:spTgt spid="24"/>
                                        </p:tgtEl>
                                        <p:attrNameLst>
                                          <p:attrName>style.visibility</p:attrName>
                                        </p:attrNameLst>
                                      </p:cBhvr>
                                      <p:to>
                                        <p:strVal val="visible"/>
                                      </p:to>
                                    </p:set>
                                    <p:anim calcmode="lin" valueType="num">
                                      <p:cBhvr>
                                        <p:cTn id="175"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76"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77"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78" dur="1000" fill="hold"/>
                                        <p:tgtEl>
                                          <p:spTgt spid="24"/>
                                        </p:tgtEl>
                                        <p:attrNameLst>
                                          <p:attrName>ppt_h</p:attrName>
                                        </p:attrNameLst>
                                      </p:cBhvr>
                                      <p:tavLst>
                                        <p:tav tm="0">
                                          <p:val>
                                            <p:strVal val="#ppt_h"/>
                                          </p:val>
                                        </p:tav>
                                        <p:tav tm="100000">
                                          <p:val>
                                            <p:strVal val="#ppt_h"/>
                                          </p:val>
                                        </p:tav>
                                      </p:tavLst>
                                    </p:anim>
                                    <p:anim calcmode="lin" valueType="num">
                                      <p:cBhvr>
                                        <p:cTn id="179"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80"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81"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82" dur="1000" decel="50000">
                                          <p:stCondLst>
                                            <p:cond delay="0"/>
                                          </p:stCondLst>
                                        </p:cTn>
                                        <p:tgtEl>
                                          <p:spTgt spid="24"/>
                                        </p:tgtEl>
                                      </p:cBhvr>
                                    </p:animEffect>
                                  </p:childTnLst>
                                </p:cTn>
                              </p:par>
                              <p:par>
                                <p:cTn id="183" presetID="25"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 calcmode="lin" valueType="num">
                                      <p:cBhvr>
                                        <p:cTn id="185"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86"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87"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88" dur="1000" fill="hold"/>
                                        <p:tgtEl>
                                          <p:spTgt spid="23"/>
                                        </p:tgtEl>
                                        <p:attrNameLst>
                                          <p:attrName>ppt_h</p:attrName>
                                        </p:attrNameLst>
                                      </p:cBhvr>
                                      <p:tavLst>
                                        <p:tav tm="0">
                                          <p:val>
                                            <p:strVal val="#ppt_h"/>
                                          </p:val>
                                        </p:tav>
                                        <p:tav tm="100000">
                                          <p:val>
                                            <p:strVal val="#ppt_h"/>
                                          </p:val>
                                        </p:tav>
                                      </p:tavLst>
                                    </p:anim>
                                    <p:anim calcmode="lin" valueType="num">
                                      <p:cBhvr>
                                        <p:cTn id="189"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90"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91"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92" dur="1000" decel="50000">
                                          <p:stCondLst>
                                            <p:cond delay="0"/>
                                          </p:stCondLst>
                                        </p:cTn>
                                        <p:tgtEl>
                                          <p:spTgt spid="23"/>
                                        </p:tgtEl>
                                      </p:cBhvr>
                                    </p:animEffect>
                                  </p:childTnLst>
                                </p:cTn>
                              </p:par>
                            </p:childTnLst>
                          </p:cTn>
                        </p:par>
                      </p:childTnLst>
                    </p:cTn>
                  </p:par>
                  <p:par>
                    <p:cTn id="193" fill="hold">
                      <p:stCondLst>
                        <p:cond delay="indefinite"/>
                      </p:stCondLst>
                      <p:childTnLst>
                        <p:par>
                          <p:cTn id="194" fill="hold">
                            <p:stCondLst>
                              <p:cond delay="0"/>
                            </p:stCondLst>
                            <p:childTnLst>
                              <p:par>
                                <p:cTn id="195" presetID="25" presetClass="entr" presetSubtype="0" fill="hold" grpId="0" nodeType="clickEffect">
                                  <p:stCondLst>
                                    <p:cond delay="0"/>
                                  </p:stCondLst>
                                  <p:childTnLst>
                                    <p:set>
                                      <p:cBhvr>
                                        <p:cTn id="196" dur="1" fill="hold">
                                          <p:stCondLst>
                                            <p:cond delay="0"/>
                                          </p:stCondLst>
                                        </p:cTn>
                                        <p:tgtEl>
                                          <p:spTgt spid="25"/>
                                        </p:tgtEl>
                                        <p:attrNameLst>
                                          <p:attrName>style.visibility</p:attrName>
                                        </p:attrNameLst>
                                      </p:cBhvr>
                                      <p:to>
                                        <p:strVal val="visible"/>
                                      </p:to>
                                    </p:set>
                                    <p:anim calcmode="lin" valueType="num">
                                      <p:cBhvr>
                                        <p:cTn id="197"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98"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99"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00" dur="1000" fill="hold"/>
                                        <p:tgtEl>
                                          <p:spTgt spid="25"/>
                                        </p:tgtEl>
                                        <p:attrNameLst>
                                          <p:attrName>ppt_h</p:attrName>
                                        </p:attrNameLst>
                                      </p:cBhvr>
                                      <p:tavLst>
                                        <p:tav tm="0">
                                          <p:val>
                                            <p:strVal val="#ppt_h"/>
                                          </p:val>
                                        </p:tav>
                                        <p:tav tm="100000">
                                          <p:val>
                                            <p:strVal val="#ppt_h"/>
                                          </p:val>
                                        </p:tav>
                                      </p:tavLst>
                                    </p:anim>
                                    <p:anim calcmode="lin" valueType="num">
                                      <p:cBhvr>
                                        <p:cTn id="201"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02"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03"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04" dur="1000" decel="50000">
                                          <p:stCondLst>
                                            <p:cond delay="0"/>
                                          </p:stCondLst>
                                        </p:cTn>
                                        <p:tgtEl>
                                          <p:spTgt spid="25"/>
                                        </p:tgtEl>
                                      </p:cBhvr>
                                    </p:animEffect>
                                  </p:childTnLst>
                                </p:cTn>
                              </p:par>
                            </p:childTnLst>
                          </p:cTn>
                        </p:par>
                      </p:childTnLst>
                    </p:cTn>
                  </p:par>
                  <p:par>
                    <p:cTn id="205" fill="hold">
                      <p:stCondLst>
                        <p:cond delay="indefinite"/>
                      </p:stCondLst>
                      <p:childTnLst>
                        <p:par>
                          <p:cTn id="206" fill="hold">
                            <p:stCondLst>
                              <p:cond delay="0"/>
                            </p:stCondLst>
                            <p:childTnLst>
                              <p:par>
                                <p:cTn id="207" presetID="3" presetClass="exit" presetSubtype="10" fill="hold" grpId="2" nodeType="clickEffect">
                                  <p:stCondLst>
                                    <p:cond delay="0"/>
                                  </p:stCondLst>
                                  <p:childTnLst>
                                    <p:animEffect transition="out" filter="blinds(horizontal)">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25" presetClass="entr" presetSubtype="0" fill="hold" nodeType="clickEffect">
                                  <p:stCondLst>
                                    <p:cond delay="0"/>
                                  </p:stCondLst>
                                  <p:childTnLst>
                                    <p:set>
                                      <p:cBhvr>
                                        <p:cTn id="213" dur="1" fill="hold">
                                          <p:stCondLst>
                                            <p:cond delay="0"/>
                                          </p:stCondLst>
                                        </p:cTn>
                                        <p:tgtEl>
                                          <p:spTgt spid="26"/>
                                        </p:tgtEl>
                                        <p:attrNameLst>
                                          <p:attrName>style.visibility</p:attrName>
                                        </p:attrNameLst>
                                      </p:cBhvr>
                                      <p:to>
                                        <p:strVal val="visible"/>
                                      </p:to>
                                    </p:set>
                                    <p:anim calcmode="lin" valueType="num">
                                      <p:cBhvr>
                                        <p:cTn id="214"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215"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216"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217" dur="1000" fill="hold"/>
                                        <p:tgtEl>
                                          <p:spTgt spid="26"/>
                                        </p:tgtEl>
                                        <p:attrNameLst>
                                          <p:attrName>ppt_h</p:attrName>
                                        </p:attrNameLst>
                                      </p:cBhvr>
                                      <p:tavLst>
                                        <p:tav tm="0">
                                          <p:val>
                                            <p:strVal val="#ppt_h"/>
                                          </p:val>
                                        </p:tav>
                                        <p:tav tm="100000">
                                          <p:val>
                                            <p:strVal val="#ppt_h"/>
                                          </p:val>
                                        </p:tav>
                                      </p:tavLst>
                                    </p:anim>
                                    <p:anim calcmode="lin" valueType="num">
                                      <p:cBhvr>
                                        <p:cTn id="218"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219"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220"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221" dur="1000" decel="50000">
                                          <p:stCondLst>
                                            <p:cond delay="0"/>
                                          </p:stCondLst>
                                        </p:cTn>
                                        <p:tgtEl>
                                          <p:spTgt spid="26"/>
                                        </p:tgtEl>
                                      </p:cBhvr>
                                    </p:animEffect>
                                  </p:childTnLst>
                                </p:cTn>
                              </p:par>
                            </p:childTnLst>
                          </p:cTn>
                        </p:par>
                      </p:childTnLst>
                    </p:cTn>
                  </p:par>
                  <p:par>
                    <p:cTn id="222" fill="hold">
                      <p:stCondLst>
                        <p:cond delay="indefinite"/>
                      </p:stCondLst>
                      <p:childTnLst>
                        <p:par>
                          <p:cTn id="223" fill="hold">
                            <p:stCondLst>
                              <p:cond delay="0"/>
                            </p:stCondLst>
                            <p:childTnLst>
                              <p:par>
                                <p:cTn id="224" presetID="25" presetClass="entr" presetSubtype="0" fill="hold" grpId="0" nodeType="clickEffect">
                                  <p:stCondLst>
                                    <p:cond delay="0"/>
                                  </p:stCondLst>
                                  <p:childTnLst>
                                    <p:set>
                                      <p:cBhvr>
                                        <p:cTn id="225" dur="1" fill="hold">
                                          <p:stCondLst>
                                            <p:cond delay="0"/>
                                          </p:stCondLst>
                                        </p:cTn>
                                        <p:tgtEl>
                                          <p:spTgt spid="27"/>
                                        </p:tgtEl>
                                        <p:attrNameLst>
                                          <p:attrName>style.visibility</p:attrName>
                                        </p:attrNameLst>
                                      </p:cBhvr>
                                      <p:to>
                                        <p:strVal val="visible"/>
                                      </p:to>
                                    </p:set>
                                    <p:anim calcmode="lin" valueType="num">
                                      <p:cBhvr>
                                        <p:cTn id="22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22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22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229" dur="1000" fill="hold"/>
                                        <p:tgtEl>
                                          <p:spTgt spid="27"/>
                                        </p:tgtEl>
                                        <p:attrNameLst>
                                          <p:attrName>ppt_h</p:attrName>
                                        </p:attrNameLst>
                                      </p:cBhvr>
                                      <p:tavLst>
                                        <p:tav tm="0">
                                          <p:val>
                                            <p:strVal val="#ppt_h"/>
                                          </p:val>
                                        </p:tav>
                                        <p:tav tm="100000">
                                          <p:val>
                                            <p:strVal val="#ppt_h"/>
                                          </p:val>
                                        </p:tav>
                                      </p:tavLst>
                                    </p:anim>
                                    <p:anim calcmode="lin" valueType="num">
                                      <p:cBhvr>
                                        <p:cTn id="23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23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23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233" dur="1000" decel="50000">
                                          <p:stCondLst>
                                            <p:cond delay="0"/>
                                          </p:stCondLst>
                                        </p:cTn>
                                        <p:tgtEl>
                                          <p:spTgt spid="27"/>
                                        </p:tgtEl>
                                      </p:cBhvr>
                                    </p:animEffect>
                                  </p:childTnLst>
                                </p:cTn>
                              </p:par>
                            </p:childTnLst>
                          </p:cTn>
                        </p:par>
                      </p:childTnLst>
                    </p:cTn>
                  </p:par>
                  <p:par>
                    <p:cTn id="234" fill="hold">
                      <p:stCondLst>
                        <p:cond delay="indefinite"/>
                      </p:stCondLst>
                      <p:childTnLst>
                        <p:par>
                          <p:cTn id="235" fill="hold">
                            <p:stCondLst>
                              <p:cond delay="0"/>
                            </p:stCondLst>
                            <p:childTnLst>
                              <p:par>
                                <p:cTn id="236" presetID="3" presetClass="exit" presetSubtype="10" fill="hold" grpId="2" nodeType="clickEffect">
                                  <p:stCondLst>
                                    <p:cond delay="0"/>
                                  </p:stCondLst>
                                  <p:childTnLst>
                                    <p:animEffect transition="out" filter="blinds(horizontal)">
                                      <p:cBhvr>
                                        <p:cTn id="237" dur="500"/>
                                        <p:tgtEl>
                                          <p:spTgt spid="27"/>
                                        </p:tgtEl>
                                      </p:cBhvr>
                                    </p:animEffect>
                                    <p:set>
                                      <p:cBhvr>
                                        <p:cTn id="23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0" grpId="0" bldLvl="0" animBg="1"/>
      <p:bldP spid="10" grpId="1" animBg="1"/>
      <p:bldP spid="17" grpId="0" bldLvl="0" animBg="1"/>
      <p:bldP spid="17" grpId="1" animBg="1"/>
      <p:bldP spid="17" grpId="2" bldLvl="0" animBg="1"/>
      <p:bldP spid="18" grpId="0" bldLvl="0" animBg="1"/>
      <p:bldP spid="18" grpId="1" animBg="1"/>
      <p:bldP spid="18" grpId="2" bldLvl="0" animBg="1"/>
      <p:bldP spid="19" grpId="0" bldLvl="0" animBg="1"/>
      <p:bldP spid="19" grpId="1" animBg="1"/>
      <p:bldP spid="19" grpId="2" bldLvl="0" animBg="1"/>
      <p:bldP spid="20" grpId="0" bldLvl="0" animBg="1"/>
      <p:bldP spid="20" grpId="1" animBg="1"/>
      <p:bldP spid="21" grpId="0" bldLvl="0" animBg="1"/>
      <p:bldP spid="21" grpId="1" animBg="1"/>
      <p:bldP spid="25" grpId="0" bldLvl="0" animBg="1"/>
      <p:bldP spid="25" grpId="1" animBg="1"/>
      <p:bldP spid="25" grpId="2" bldLvl="0" animBg="1"/>
      <p:bldP spid="27" grpId="0" bldLvl="0" animBg="1"/>
      <p:bldP spid="27" grpId="1" animBg="1"/>
      <p:bldP spid="27" grpId="2"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协同下的语言积累</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1" name="文本框 10"/>
          <p:cNvSpPr txBox="1"/>
          <p:nvPr/>
        </p:nvSpPr>
        <p:spPr>
          <a:xfrm>
            <a:off x="358140" y="1054100"/>
            <a:ext cx="11476355" cy="953135"/>
          </a:xfrm>
          <a:prstGeom prst="rect">
            <a:avLst/>
          </a:prstGeom>
          <a:noFill/>
          <a:ln w="28575">
            <a:solidFill>
              <a:srgbClr val="00B0F0"/>
            </a:solidFill>
            <a:prstDash val="sysDot"/>
          </a:ln>
        </p:spPr>
        <p:txBody>
          <a:bodyPr wrap="square" rtlCol="0" anchor="t">
            <a:spAutoFit/>
          </a:bodyPr>
          <a:p>
            <a:pPr lvl="0" indent="279400" algn="l" defTabSz="266700">
              <a:buClrTx/>
              <a:buSzTx/>
              <a:buFontTx/>
            </a:pPr>
            <a:r>
              <a:rPr lang="zh-CN" altLang="en-US" sz="2800">
                <a:latin typeface="宋体" panose="02010600030101010101" pitchFamily="2" charset="-122"/>
                <a:ea typeface="宋体" panose="02010600030101010101" pitchFamily="2" charset="-122"/>
                <a:cs typeface="宋体" panose="02010600030101010101" pitchFamily="2" charset="-122"/>
                <a:sym typeface="+mn-ea"/>
              </a:rPr>
              <a:t>我递出那卷起来的</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5</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美元纸币，他接过时，布满老茧的手指轻轻擦过我的手，仿佛不愿打乱这一刻的节奏。</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3" name="文本框 2"/>
          <p:cNvSpPr txBox="1"/>
          <p:nvPr/>
        </p:nvSpPr>
        <p:spPr>
          <a:xfrm>
            <a:off x="412115" y="4144010"/>
            <a:ext cx="11422380" cy="859155"/>
          </a:xfrm>
          <a:prstGeom prst="rect">
            <a:avLst/>
          </a:prstGeom>
          <a:noFill/>
          <a:ln w="28575">
            <a:solidFill>
              <a:srgbClr val="00B0F0"/>
            </a:solidFill>
            <a:prstDash val="sysDot"/>
          </a:ln>
        </p:spPr>
        <p:txBody>
          <a:bodyPr wrap="square" rtlCol="0" anchor="t">
            <a:no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没有什么比一起唱歌更惬意的了，</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他说道，声音低沉却温暖。</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这对我来说意义非凡。</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10" name="文本框 9"/>
          <p:cNvSpPr txBox="1"/>
          <p:nvPr/>
        </p:nvSpPr>
        <p:spPr>
          <a:xfrm>
            <a:off x="396240" y="2183765"/>
            <a:ext cx="11467465" cy="1245235"/>
          </a:xfrm>
          <a:prstGeom prst="rect">
            <a:avLst/>
          </a:prstGeom>
          <a:noFill/>
          <a:ln w="28575">
            <a:solidFill>
              <a:srgbClr val="FA4C24"/>
            </a:solidFill>
            <a:prstDash val="sysDot"/>
          </a:ln>
        </p:spPr>
        <p:txBody>
          <a:bodyPr wrap="square" rtlCol="0" anchor="t">
            <a:noAutofit/>
          </a:bodyPr>
          <a:p>
            <a:pPr lvl="0" indent="279400" algn="just" defTabSz="266700">
              <a:buClrTx/>
              <a:buSzTx/>
              <a:buFontTx/>
            </a:pPr>
            <a:r>
              <a:rPr lang="en-US" altLang="zh-CN" sz="3200">
                <a:latin typeface="Times New Roman" panose="02020603050405020304"/>
                <a:ea typeface="宋体" panose="02010600030101010101" pitchFamily="2" charset="-122"/>
                <a:sym typeface="+mn-ea"/>
              </a:rPr>
              <a:t> I held out the rolled $5 bill, and his rough-skinned fingers brushed my hand gently as he took it, like he didn’t want to rush the moment. </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nvSpPr>
        <p:spPr>
          <a:xfrm>
            <a:off x="408940" y="5264150"/>
            <a:ext cx="11461115" cy="1195070"/>
          </a:xfrm>
          <a:prstGeom prst="rect">
            <a:avLst/>
          </a:prstGeom>
          <a:noFill/>
          <a:ln w="28575">
            <a:solidFill>
              <a:srgbClr val="FA4C24"/>
            </a:solidFill>
            <a:prstDash val="sysDot"/>
          </a:ln>
        </p:spPr>
        <p:txBody>
          <a:bodyPr wrap="square" rtlCol="0" anchor="t">
            <a:noAutofit/>
          </a:bodyPr>
          <a:p>
            <a:pPr lvl="0" indent="279400" algn="just" defTabSz="266700">
              <a:buClrTx/>
              <a:buSzTx/>
              <a:buFontTx/>
            </a:pPr>
            <a:r>
              <a:rPr lang="en-US" altLang="zh-CN" sz="3200">
                <a:latin typeface="Times New Roman" panose="02020603050405020304"/>
                <a:ea typeface="宋体" panose="02010600030101010101" pitchFamily="2" charset="-122"/>
                <a:sym typeface="+mn-ea"/>
              </a:rPr>
              <a:t> “Nothing nicer than singing together,” he said, his voice low but warm. “This means more than you know.” </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cxnSp>
        <p:nvCxnSpPr>
          <p:cNvPr id="12" name="直接连接符 11"/>
          <p:cNvCxnSpPr/>
          <p:nvPr/>
        </p:nvCxnSpPr>
        <p:spPr>
          <a:xfrm>
            <a:off x="2586355" y="2712720"/>
            <a:ext cx="2751455" cy="698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8" name="圆角矩形 17"/>
          <p:cNvSpPr/>
          <p:nvPr/>
        </p:nvSpPr>
        <p:spPr>
          <a:xfrm>
            <a:off x="484505" y="1407160"/>
            <a:ext cx="8147685" cy="74993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“rolled the bill tightly”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的伏笔</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3" name="直接连接符 12"/>
          <p:cNvCxnSpPr/>
          <p:nvPr/>
        </p:nvCxnSpPr>
        <p:spPr>
          <a:xfrm flipV="1">
            <a:off x="6719570" y="2708910"/>
            <a:ext cx="3647440" cy="571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448945" y="934720"/>
            <a:ext cx="11318875" cy="12490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以</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粗糙手指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细节强化老人</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生活艰辛却保持体面</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的形象，贴合原文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“life had clearly been hard for him, but he still... carried quiet dignity”</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5" name="直接连接符 14"/>
          <p:cNvCxnSpPr/>
          <p:nvPr/>
        </p:nvCxnSpPr>
        <p:spPr>
          <a:xfrm flipV="1">
            <a:off x="8798560" y="5767705"/>
            <a:ext cx="3037840" cy="2222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448945" y="6290310"/>
            <a:ext cx="1089660" cy="1016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9" name="圆角矩形 18"/>
          <p:cNvSpPr/>
          <p:nvPr/>
        </p:nvSpPr>
        <p:spPr>
          <a:xfrm>
            <a:off x="454660" y="4410710"/>
            <a:ext cx="11283315" cy="74993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呼应文中</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“greeted everyone with a warm “Good afternoon,”</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的温和语调</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6" dur="1000" fill="hold"/>
                                        <p:tgtEl>
                                          <p:spTgt spid="1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2" nodeType="clickEffect">
                                  <p:stCondLst>
                                    <p:cond delay="0"/>
                                  </p:stCondLst>
                                  <p:childTnLst>
                                    <p:animEffect transition="out" filter="blinds(horizont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grpId="2" nodeType="clickEffect">
                                  <p:stCondLst>
                                    <p:cond delay="0"/>
                                  </p:stCondLst>
                                  <p:childTnLst>
                                    <p:animEffect transition="out" filter="blinds(horizont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p:cTn id="8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92" dur="1000" fill="hold"/>
                                        <p:tgtEl>
                                          <p:spTgt spid="3"/>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3"/>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4" dur="1000" fill="hold"/>
                                        <p:tgtEl>
                                          <p:spTgt spid="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4"/>
                                        </p:tgtEl>
                                      </p:cBhvr>
                                    </p:animEffect>
                                  </p:childTnLst>
                                </p:cTn>
                              </p:par>
                            </p:childTnLst>
                          </p:cTn>
                        </p:par>
                      </p:childTnLst>
                    </p:cTn>
                  </p:par>
                  <p:par>
                    <p:cTn id="109" fill="hold">
                      <p:stCondLst>
                        <p:cond delay="indefinite"/>
                      </p:stCondLst>
                      <p:childTnLst>
                        <p:par>
                          <p:cTn id="110" fill="hold">
                            <p:stCondLst>
                              <p:cond delay="0"/>
                            </p:stCondLst>
                            <p:childTnLst>
                              <p:par>
                                <p:cTn id="111" presetID="25" presetClass="entr" presetSubtype="0" fill="hold"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16" dur="1000" fill="hold"/>
                                        <p:tgtEl>
                                          <p:spTgt spid="15"/>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5"/>
                                        </p:tgtEl>
                                      </p:cBhvr>
                                    </p:animEffect>
                                  </p:childTnLst>
                                </p:cTn>
                              </p:par>
                              <p:par>
                                <p:cTn id="121" presetID="25" presetClass="entr" presetSubtype="0" fill="hold"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6" dur="1000" fill="hold"/>
                                        <p:tgtEl>
                                          <p:spTgt spid="16"/>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6"/>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grpId="0" nodeType="clickEffect">
                                  <p:stCondLst>
                                    <p:cond delay="0"/>
                                  </p:stCondLst>
                                  <p:childTnLst>
                                    <p:set>
                                      <p:cBhvr>
                                        <p:cTn id="134" dur="1" fill="hold">
                                          <p:stCondLst>
                                            <p:cond delay="0"/>
                                          </p:stCondLst>
                                        </p:cTn>
                                        <p:tgtEl>
                                          <p:spTgt spid="19"/>
                                        </p:tgtEl>
                                        <p:attrNameLst>
                                          <p:attrName>style.visibility</p:attrName>
                                        </p:attrNameLst>
                                      </p:cBhvr>
                                      <p:to>
                                        <p:strVal val="visible"/>
                                      </p:to>
                                    </p:set>
                                    <p:anim calcmode="lin" valueType="num">
                                      <p:cBhvr>
                                        <p:cTn id="135"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38" dur="1000" fill="hold"/>
                                        <p:tgtEl>
                                          <p:spTgt spid="19"/>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9"/>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xit" presetSubtype="10" fill="hold" grpId="2" nodeType="clickEffect">
                                  <p:stCondLst>
                                    <p:cond delay="0"/>
                                  </p:stCondLst>
                                  <p:childTnLst>
                                    <p:animEffect transition="out" filter="blinds(horizontal)">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0" grpId="0" bldLvl="0" animBg="1"/>
      <p:bldP spid="10" grpId="1" animBg="1"/>
      <p:bldP spid="18" grpId="0" bldLvl="0" animBg="1"/>
      <p:bldP spid="18" grpId="1" animBg="1"/>
      <p:bldP spid="18" grpId="2" bldLvl="0" animBg="1"/>
      <p:bldP spid="14" grpId="0" bldLvl="0" animBg="1"/>
      <p:bldP spid="14" grpId="1" animBg="1"/>
      <p:bldP spid="14" grpId="2" bldLvl="0" animBg="1"/>
      <p:bldP spid="3" grpId="0" animBg="1"/>
      <p:bldP spid="3" grpId="1" animBg="1"/>
      <p:bldP spid="4" grpId="0" animBg="1"/>
      <p:bldP spid="4" grpId="1" animBg="1"/>
      <p:bldP spid="19" grpId="0" bldLvl="0" animBg="1"/>
      <p:bldP spid="19" grpId="1" animBg="1"/>
      <p:bldP spid="19"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协同下的语言积累</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439420" y="1045210"/>
            <a:ext cx="11313160" cy="1383665"/>
          </a:xfrm>
          <a:prstGeom prst="rect">
            <a:avLst/>
          </a:prstGeom>
          <a:noFill/>
          <a:ln w="28575">
            <a:solidFill>
              <a:srgbClr val="00B0F0"/>
            </a:solidFill>
            <a:prstDash val="sysDot"/>
          </a:ln>
        </p:spPr>
        <p:txBody>
          <a:bodyPr wrap="square" rtlCol="0" anchor="t">
            <a:sp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当他唱起</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latin typeface="Times New Roman" panose="02020603050405020304" charset="0"/>
                <a:ea typeface="宋体" panose="02010600030101010101" pitchFamily="2" charset="-122"/>
                <a:cs typeface="Times New Roman" panose="02020603050405020304" charset="0"/>
                <a:sym typeface="+mn-ea"/>
              </a:rPr>
              <a:t>Lean on Me”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的下一句时，我听到一阵轻微的动静：对面的小男孩动了动身子，小小的脚跟着节奏轻轻拍打着地板，仿佛生怕打破这一刻的氛围。</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10" name="文本框 9"/>
          <p:cNvSpPr txBox="1"/>
          <p:nvPr/>
        </p:nvSpPr>
        <p:spPr>
          <a:xfrm>
            <a:off x="432435" y="2596515"/>
            <a:ext cx="11321415" cy="161988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a:ea typeface="宋体" panose="02010600030101010101" pitchFamily="2" charset="-122"/>
                <a:sym typeface="+mn-ea"/>
              </a:rPr>
              <a:t> When he started the next line of “Lean on Me,” I heard a soft movement: the boy across from me shifted, his small feet tapping along softly, as if afraid to break the moment.</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pic>
        <p:nvPicPr>
          <p:cNvPr id="11" name="图片 10" descr="根据文章语言特色写范文 (4)"/>
          <p:cNvPicPr>
            <a:picLocks noChangeAspect="1"/>
          </p:cNvPicPr>
          <p:nvPr/>
        </p:nvPicPr>
        <p:blipFill>
          <a:blip r:embed="rId2"/>
          <a:srcRect b="8736"/>
          <a:stretch>
            <a:fillRect/>
          </a:stretch>
        </p:blipFill>
        <p:spPr>
          <a:xfrm>
            <a:off x="447675" y="4299585"/>
            <a:ext cx="5269230" cy="2336800"/>
          </a:xfrm>
          <a:prstGeom prst="rect">
            <a:avLst/>
          </a:prstGeom>
        </p:spPr>
      </p:pic>
      <p:pic>
        <p:nvPicPr>
          <p:cNvPr id="12" name="图片 11" descr="根据文章语言特色写范文 (9)"/>
          <p:cNvPicPr>
            <a:picLocks noChangeAspect="1"/>
          </p:cNvPicPr>
          <p:nvPr/>
        </p:nvPicPr>
        <p:blipFill>
          <a:blip r:embed="rId3"/>
          <a:srcRect b="8096"/>
          <a:stretch>
            <a:fillRect/>
          </a:stretch>
        </p:blipFill>
        <p:spPr>
          <a:xfrm>
            <a:off x="6042025" y="4300220"/>
            <a:ext cx="5711825" cy="2336165"/>
          </a:xfrm>
          <a:prstGeom prst="rect">
            <a:avLst/>
          </a:prstGeom>
        </p:spPr>
      </p:pic>
      <p:cxnSp>
        <p:nvCxnSpPr>
          <p:cNvPr id="15" name="直接连接符 14"/>
          <p:cNvCxnSpPr/>
          <p:nvPr/>
        </p:nvCxnSpPr>
        <p:spPr>
          <a:xfrm>
            <a:off x="2484755" y="3612515"/>
            <a:ext cx="4039870" cy="1079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3883660" y="3140710"/>
            <a:ext cx="5066665" cy="1270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9" name="圆角矩形 18"/>
          <p:cNvSpPr/>
          <p:nvPr/>
        </p:nvSpPr>
        <p:spPr>
          <a:xfrm>
            <a:off x="394970" y="4201160"/>
            <a:ext cx="11397615" cy="243522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“the next line of ‘Lean on Me’”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既是对前文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 He started his second song…Lean on me”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的直接呼应，更是全文的核心衔接点</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既承接了</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我与老人和声互动</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的已有场景，触发了后文男孩跟拍、母亲关注、乘客共鸣的连锁温暖反应，更将</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温暖善意</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的核心主题从个人互动升华为群体共鸣，让歌曲寓意与情节深度契合。</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圆角矩形 13"/>
          <p:cNvSpPr/>
          <p:nvPr/>
        </p:nvSpPr>
        <p:spPr>
          <a:xfrm>
            <a:off x="394970" y="229235"/>
            <a:ext cx="11355705" cy="292354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“the boy across from me”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直接呼应原文第三段第二句</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 young boy across from me”</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，完美契合原文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细腻细节描写</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的风格。它也是衔接细节、推动情节的关键</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既承接前文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“heard a soft movement”</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，明确</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轻微动静</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的发出者，解答了</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谁在动</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的疑问；又为后文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母亲看到儿子的</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tapping”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埋下伏笔，让母亲的</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关注</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更具逻辑合理性，确保全文情节连贯自然。</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46" dur="1000" fill="hold"/>
                                        <p:tgtEl>
                                          <p:spTgt spid="19"/>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2" nodeType="clickEffect">
                                  <p:stCondLst>
                                    <p:cond delay="0"/>
                                  </p:stCondLst>
                                  <p:childTnLst>
                                    <p:animRot by="21600000">
                                      <p:cBhvr>
                                        <p:cTn id="54" dur="2000" fill="hold"/>
                                        <p:tgtEl>
                                          <p:spTgt spid="1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2" dur="1000" fill="hold"/>
                                        <p:tgtEl>
                                          <p:spTgt spid="15"/>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74" dur="1000" fill="hold"/>
                                        <p:tgtEl>
                                          <p:spTgt spid="1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9" grpId="0" animBg="1"/>
      <p:bldP spid="19" grpId="1" animBg="1"/>
      <p:bldP spid="19" grpId="2" animBg="1"/>
      <p:bldP spid="14" grpId="0" bldLvl="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协同下的语言积累</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542925" y="540385"/>
            <a:ext cx="11105515" cy="879475"/>
          </a:xfrm>
          <a:prstGeom prst="rect">
            <a:avLst/>
          </a:prstGeom>
          <a:noFill/>
        </p:spPr>
        <p:txBody>
          <a:bodyPr wrap="square" rtlCol="0" anchor="t">
            <a:noAutofit/>
          </a:bodyPr>
          <a:p>
            <a:r>
              <a:rPr lang="en-US" altLang="zh-CN" sz="2800">
                <a:latin typeface="Times New Roman" panose="02020603050405020304"/>
                <a:ea typeface="宋体" panose="02010600030101010101" pitchFamily="2" charset="-122"/>
                <a:sym typeface="+mn-ea"/>
              </a:rPr>
              <a:t>Para 2</a:t>
            </a:r>
            <a:endParaRPr lang="en-US" altLang="zh-CN" sz="2800">
              <a:latin typeface="Times New Roman" panose="02020603050405020304"/>
              <a:ea typeface="宋体" panose="02010600030101010101" pitchFamily="2" charset="-122"/>
              <a:sym typeface="+mn-ea"/>
            </a:endParaRPr>
          </a:p>
          <a:p>
            <a:r>
              <a:rPr lang="en-US" altLang="zh-CN" sz="2800">
                <a:latin typeface="Times New Roman" panose="02020603050405020304"/>
                <a:ea typeface="宋体" panose="02010600030101010101" pitchFamily="2" charset="-122"/>
                <a:sym typeface="+mn-ea"/>
              </a:rPr>
              <a:t>    It was still hot and sticky inside the car, but something had changed.   </a:t>
            </a:r>
            <a:endParaRPr lang="en-US" altLang="zh-CN" sz="2800">
              <a:latin typeface="Times New Roman" panose="02020603050405020304"/>
              <a:ea typeface="宋体" panose="02010600030101010101" pitchFamily="2" charset="-122"/>
              <a:sym typeface="+mn-ea"/>
            </a:endParaRPr>
          </a:p>
        </p:txBody>
      </p:sp>
      <p:sp>
        <p:nvSpPr>
          <p:cNvPr id="4" name="文本框 3"/>
          <p:cNvSpPr txBox="1"/>
          <p:nvPr/>
        </p:nvSpPr>
        <p:spPr>
          <a:xfrm>
            <a:off x="428625" y="1484630"/>
            <a:ext cx="11378565" cy="953135"/>
          </a:xfrm>
          <a:prstGeom prst="rect">
            <a:avLst/>
          </a:prstGeom>
          <a:noFill/>
          <a:ln w="28575">
            <a:solidFill>
              <a:srgbClr val="00B0F0"/>
            </a:solidFill>
            <a:prstDash val="sysDot"/>
          </a:ln>
        </p:spPr>
        <p:txBody>
          <a:bodyPr wrap="square" rtlCol="0" anchor="t">
            <a:sp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那位母亲终于从手机上抬起头来，看到儿子在跟着打节拍，眼睛微微睁大了些。</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473075" y="5008245"/>
            <a:ext cx="11412220" cy="1565910"/>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a:ea typeface="宋体" panose="02010600030101010101" pitchFamily="2" charset="-122"/>
                <a:sym typeface="+mn-ea"/>
              </a:rPr>
              <a:t>A man in a white shirt shifted his briefcase, fished out a few coins, and held them out. The old gentleman thanked him with that same smile, his voice a little brighter. </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473075" y="3909695"/>
            <a:ext cx="11329035" cy="953135"/>
          </a:xfrm>
          <a:prstGeom prst="rect">
            <a:avLst/>
          </a:prstGeom>
          <a:noFill/>
          <a:ln w="28575">
            <a:solidFill>
              <a:srgbClr val="00B0F0"/>
            </a:solidFill>
            <a:prstDash val="sysDot"/>
          </a:ln>
        </p:spPr>
        <p:txBody>
          <a:bodyPr wrap="square" rtlCol="0" anchor="t">
            <a:sp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一位穿着白色衬衣的男士挪了挪公文包，从口袋里摸出几枚硬币递了过去。老人依旧带着那抹笑容向他道谢，声音也轻快了些。</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11" name="文本框 10"/>
          <p:cNvSpPr txBox="1"/>
          <p:nvPr/>
        </p:nvSpPr>
        <p:spPr>
          <a:xfrm>
            <a:off x="432435" y="2576195"/>
            <a:ext cx="11391265" cy="110807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a:ea typeface="宋体" panose="02010600030101010101" pitchFamily="2" charset="-122"/>
                <a:sym typeface="+mn-ea"/>
              </a:rPr>
              <a:t>The mother looked up from her phone, her eyes widening slightly at her son’s tapping. </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cxnSp>
        <p:nvCxnSpPr>
          <p:cNvPr id="12" name="直接连接符 11"/>
          <p:cNvCxnSpPr/>
          <p:nvPr/>
        </p:nvCxnSpPr>
        <p:spPr>
          <a:xfrm>
            <a:off x="1508760" y="3100705"/>
            <a:ext cx="5603240" cy="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9" name="圆角矩形 18"/>
          <p:cNvSpPr/>
          <p:nvPr/>
        </p:nvSpPr>
        <p:spPr>
          <a:xfrm>
            <a:off x="629285" y="1612265"/>
            <a:ext cx="11172190" cy="104394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承接原文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“mother too distracted by her phone to notice”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的细节，形成</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分心</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关注</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的转变。</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3" name="直接连接符 12"/>
          <p:cNvCxnSpPr/>
          <p:nvPr/>
        </p:nvCxnSpPr>
        <p:spPr>
          <a:xfrm>
            <a:off x="906780" y="3545205"/>
            <a:ext cx="2972435" cy="1270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629285" y="1689735"/>
            <a:ext cx="11172190" cy="104394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呼应第一段的结尾</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altLang="zh-CN" sz="2800">
                <a:solidFill>
                  <a:schemeClr val="tx1"/>
                </a:solidFill>
                <a:latin typeface="Times New Roman" panose="02020603050405020304"/>
                <a:ea typeface="宋体" panose="02010600030101010101" pitchFamily="2" charset="-122"/>
                <a:sym typeface="+mn-ea"/>
              </a:rPr>
              <a:t>the boy across from me shifted, his small feet tapping along softly</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，符合原文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细腻细节描写</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的风格。</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5" name="图片 14"/>
          <p:cNvPicPr>
            <a:picLocks noChangeAspect="1"/>
          </p:cNvPicPr>
          <p:nvPr/>
        </p:nvPicPr>
        <p:blipFill>
          <a:blip r:embed="rId2"/>
          <a:srcRect l="33604" b="9680"/>
          <a:stretch>
            <a:fillRect/>
          </a:stretch>
        </p:blipFill>
        <p:spPr>
          <a:xfrm>
            <a:off x="113030" y="172085"/>
            <a:ext cx="5235575" cy="3634740"/>
          </a:xfrm>
          <a:prstGeom prst="rect">
            <a:avLst/>
          </a:prstGeom>
        </p:spPr>
      </p:pic>
      <p:cxnSp>
        <p:nvCxnSpPr>
          <p:cNvPr id="16" name="直接连接符 15"/>
          <p:cNvCxnSpPr/>
          <p:nvPr/>
        </p:nvCxnSpPr>
        <p:spPr>
          <a:xfrm flipV="1">
            <a:off x="3879215" y="6007100"/>
            <a:ext cx="7859395" cy="2222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flipV="1">
            <a:off x="542925" y="6458585"/>
            <a:ext cx="5165090" cy="1778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8" name="圆角矩形 17"/>
          <p:cNvSpPr/>
          <p:nvPr/>
        </p:nvSpPr>
        <p:spPr>
          <a:xfrm>
            <a:off x="509905" y="3764280"/>
            <a:ext cx="11172190" cy="120586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呼应原文老人</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“strong voice”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的特质，同时体现善意带来的状态变化</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不堆砌复杂修饰。</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46" dur="1000" fill="hold"/>
                                        <p:tgtEl>
                                          <p:spTgt spid="19"/>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2" nodeType="clickEffect">
                                  <p:stCondLst>
                                    <p:cond delay="0"/>
                                  </p:stCondLst>
                                  <p:childTnLst>
                                    <p:animEffect transition="out" filter="blinds(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grpId="2" nodeType="clickEffect">
                                  <p:stCondLst>
                                    <p:cond delay="0"/>
                                  </p:stCondLst>
                                  <p:childTnLst>
                                    <p:animEffect transition="out" filter="blinds(horizont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2" dur="1000" fill="hold"/>
                                        <p:tgtEl>
                                          <p:spTgt spid="15"/>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15"/>
                                        </p:tgtEl>
                                      </p:cBhvr>
                                    </p:animEffect>
                                  </p:childTnLst>
                                </p:cTn>
                              </p:par>
                              <p:par>
                                <p:cTn id="97" presetID="25" presetClass="entr" presetSubtype="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2" dur="1000" fill="hold"/>
                                        <p:tgtEl>
                                          <p:spTgt spid="9"/>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25"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14" dur="1000" fill="hold"/>
                                        <p:tgtEl>
                                          <p:spTgt spid="10"/>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6" dur="1000" fill="hold"/>
                                        <p:tgtEl>
                                          <p:spTgt spid="16"/>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6"/>
                                        </p:tgtEl>
                                      </p:cBhvr>
                                    </p:animEffect>
                                  </p:childTnLst>
                                </p:cTn>
                              </p:par>
                              <p:par>
                                <p:cTn id="131" presetID="25"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 calcmode="lin" valueType="num">
                                      <p:cBhvr>
                                        <p:cTn id="13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36" dur="1000" fill="hold"/>
                                        <p:tgtEl>
                                          <p:spTgt spid="17"/>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17"/>
                                        </p:tgtEl>
                                      </p:cBhvr>
                                    </p:animEffect>
                                  </p:childTnLst>
                                </p:cTn>
                              </p:par>
                            </p:childTnLst>
                          </p:cTn>
                        </p:par>
                      </p:childTnLst>
                    </p:cTn>
                  </p:par>
                  <p:par>
                    <p:cTn id="141" fill="hold">
                      <p:stCondLst>
                        <p:cond delay="indefinite"/>
                      </p:stCondLst>
                      <p:childTnLst>
                        <p:par>
                          <p:cTn id="142" fill="hold">
                            <p:stCondLst>
                              <p:cond delay="0"/>
                            </p:stCondLst>
                            <p:childTnLst>
                              <p:par>
                                <p:cTn id="143" presetID="25" presetClass="entr" presetSubtype="0" fill="hold" grpId="0" nodeType="clickEffect">
                                  <p:stCondLst>
                                    <p:cond delay="0"/>
                                  </p:stCondLst>
                                  <p:childTnLst>
                                    <p:set>
                                      <p:cBhvr>
                                        <p:cTn id="144" dur="1" fill="hold">
                                          <p:stCondLst>
                                            <p:cond delay="0"/>
                                          </p:stCondLst>
                                        </p:cTn>
                                        <p:tgtEl>
                                          <p:spTgt spid="18"/>
                                        </p:tgtEl>
                                        <p:attrNameLst>
                                          <p:attrName>style.visibility</p:attrName>
                                        </p:attrNameLst>
                                      </p:cBhvr>
                                      <p:to>
                                        <p:strVal val="visible"/>
                                      </p:to>
                                    </p:set>
                                    <p:anim calcmode="lin" valueType="num">
                                      <p:cBhvr>
                                        <p:cTn id="14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4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4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48" dur="1000" fill="hold"/>
                                        <p:tgtEl>
                                          <p:spTgt spid="18"/>
                                        </p:tgtEl>
                                        <p:attrNameLst>
                                          <p:attrName>ppt_h</p:attrName>
                                        </p:attrNameLst>
                                      </p:cBhvr>
                                      <p:tavLst>
                                        <p:tav tm="0">
                                          <p:val>
                                            <p:strVal val="#ppt_h"/>
                                          </p:val>
                                        </p:tav>
                                        <p:tav tm="100000">
                                          <p:val>
                                            <p:strVal val="#ppt_h"/>
                                          </p:val>
                                        </p:tav>
                                      </p:tavLst>
                                    </p:anim>
                                    <p:anim calcmode="lin" valueType="num">
                                      <p:cBhvr>
                                        <p:cTn id="14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5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5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52" dur="1000" decel="50000">
                                          <p:stCondLst>
                                            <p:cond delay="0"/>
                                          </p:stCondLst>
                                        </p:cTn>
                                        <p:tgtEl>
                                          <p:spTgt spid="18"/>
                                        </p:tgtEl>
                                      </p:cBhvr>
                                    </p:animEffect>
                                  </p:childTnLst>
                                </p:cTn>
                              </p:par>
                            </p:childTnLst>
                          </p:cTn>
                        </p:par>
                      </p:childTnLst>
                    </p:cTn>
                  </p:par>
                  <p:par>
                    <p:cTn id="153" fill="hold">
                      <p:stCondLst>
                        <p:cond delay="indefinite"/>
                      </p:stCondLst>
                      <p:childTnLst>
                        <p:par>
                          <p:cTn id="154" fill="hold">
                            <p:stCondLst>
                              <p:cond delay="0"/>
                            </p:stCondLst>
                            <p:childTnLst>
                              <p:par>
                                <p:cTn id="155" presetID="3" presetClass="exit" presetSubtype="10" fill="hold" grpId="2" nodeType="clickEffect">
                                  <p:stCondLst>
                                    <p:cond delay="0"/>
                                  </p:stCondLst>
                                  <p:childTnLst>
                                    <p:animEffect transition="out" filter="blinds(horizontal)">
                                      <p:cBhvr>
                                        <p:cTn id="156" dur="500"/>
                                        <p:tgtEl>
                                          <p:spTgt spid="18"/>
                                        </p:tgtEl>
                                      </p:cBhvr>
                                    </p:animEffect>
                                    <p:set>
                                      <p:cBhvr>
                                        <p:cTn id="15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1" grpId="0" bldLvl="0" animBg="1"/>
      <p:bldP spid="11" grpId="1" animBg="1"/>
      <p:bldP spid="19" grpId="0" bldLvl="0" animBg="1"/>
      <p:bldP spid="19" grpId="1" animBg="1"/>
      <p:bldP spid="19" grpId="2" bldLvl="0" animBg="1"/>
      <p:bldP spid="14" grpId="0" bldLvl="0" animBg="1"/>
      <p:bldP spid="14" grpId="1" animBg="1"/>
      <p:bldP spid="14" grpId="2" bldLvl="0" animBg="1"/>
      <p:bldP spid="9" grpId="0" animBg="1"/>
      <p:bldP spid="9" grpId="1" animBg="1"/>
      <p:bldP spid="10" grpId="0" animBg="1"/>
      <p:bldP spid="10" grpId="1" animBg="1"/>
      <p:bldP spid="18" grpId="0" bldLvl="0" animBg="1"/>
      <p:bldP spid="18" grpId="1" animBg="1"/>
      <p:bldP spid="18"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协同下的语言积累</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406400" y="986155"/>
            <a:ext cx="11378565" cy="1397000"/>
          </a:xfrm>
          <a:prstGeom prst="rect">
            <a:avLst/>
          </a:prstGeom>
          <a:noFill/>
          <a:ln w="28575">
            <a:solidFill>
              <a:srgbClr val="00B0F0"/>
            </a:solidFill>
            <a:prstDash val="sysDot"/>
          </a:ln>
        </p:spPr>
        <p:txBody>
          <a:bodyPr wrap="square" rtlCol="0" anchor="t">
            <a:no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我看着眼前的一切，心底的笑意变得更暖了。再也看不到那些冷漠麻木的脸庞了</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乘客们有的轻轻点头，有的跟着一起小声哼唱，甚至在老人唱到高音时，小男孩还发出了一声浅浅的笑。</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10" name="文本框 9"/>
          <p:cNvSpPr txBox="1"/>
          <p:nvPr/>
        </p:nvSpPr>
        <p:spPr>
          <a:xfrm>
            <a:off x="408940" y="5076190"/>
            <a:ext cx="11373485" cy="1596390"/>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For a minute, the train wasn’t just a crowded metal box—it was a little spot of warmth that felt like a gift, lasting even when you stepped off. </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nvSpPr>
        <p:spPr>
          <a:xfrm>
            <a:off x="391160" y="2383155"/>
            <a:ext cx="11409680" cy="161988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a:ea typeface="宋体" panose="02010600030101010101" pitchFamily="2" charset="-122"/>
                <a:sym typeface="+mn-ea"/>
              </a:rPr>
              <a:t>Watching, I felt the smile in my soul warm more. Gone were cold blank faces—passengers nodded and sang together softly, and the boy laughed quietly when he hit a high note.</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sp>
        <p:nvSpPr>
          <p:cNvPr id="11" name="文本框 10"/>
          <p:cNvSpPr txBox="1"/>
          <p:nvPr/>
        </p:nvSpPr>
        <p:spPr>
          <a:xfrm>
            <a:off x="406400" y="4122420"/>
            <a:ext cx="11378565" cy="953135"/>
          </a:xfrm>
          <a:prstGeom prst="rect">
            <a:avLst/>
          </a:prstGeom>
          <a:noFill/>
          <a:ln w="28575">
            <a:solidFill>
              <a:srgbClr val="00B0F0"/>
            </a:solidFill>
            <a:prstDash val="sysDot"/>
          </a:ln>
        </p:spPr>
        <p:txBody>
          <a:bodyPr wrap="square" rtlCol="0" anchor="t">
            <a:spAutoFit/>
          </a:bodyPr>
          <a:p>
            <a:pPr lvl="0" indent="279400" algn="just" defTabSz="266700">
              <a:buClrTx/>
              <a:buSzTx/>
              <a:buFontTx/>
            </a:pP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Times New Roman" panose="02020603050405020304" charset="0"/>
                <a:sym typeface="+mn-ea"/>
              </a:rPr>
              <a:t>那一刻，这列火车不再只是一个拥挤的铁盒子</a:t>
            </a:r>
            <a:r>
              <a:rPr lang="en-US" altLang="zh-CN" sz="2800">
                <a:latin typeface="宋体" panose="02010600030101010101" pitchFamily="2" charset="-122"/>
                <a:ea typeface="宋体" panose="02010600030101010101" pitchFamily="2" charset="-122"/>
                <a:cs typeface="Times New Roman" panose="02020603050405020304" charset="0"/>
                <a:sym typeface="+mn-ea"/>
              </a:rPr>
              <a:t>—</a:t>
            </a:r>
            <a:r>
              <a:rPr lang="zh-CN" altLang="en-US" sz="2800">
                <a:latin typeface="宋体" panose="02010600030101010101" pitchFamily="2" charset="-122"/>
                <a:ea typeface="宋体" panose="02010600030101010101" pitchFamily="2" charset="-122"/>
                <a:cs typeface="Times New Roman" panose="02020603050405020304" charset="0"/>
                <a:sym typeface="+mn-ea"/>
              </a:rPr>
              <a:t>而是一小片温暖的角落，宛如一份礼物，即便你下了车，这份暖意也依旧延续。</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cxnSp>
        <p:nvCxnSpPr>
          <p:cNvPr id="12" name="直接连接符 11"/>
          <p:cNvCxnSpPr/>
          <p:nvPr/>
        </p:nvCxnSpPr>
        <p:spPr>
          <a:xfrm>
            <a:off x="2651760" y="2976880"/>
            <a:ext cx="5603240" cy="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9150350" y="2976880"/>
            <a:ext cx="2632075" cy="1460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474345" y="3427730"/>
            <a:ext cx="2054860" cy="1968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5" name="圆角矩形 14"/>
          <p:cNvSpPr/>
          <p:nvPr/>
        </p:nvSpPr>
        <p:spPr>
          <a:xfrm>
            <a:off x="474345" y="1083310"/>
            <a:ext cx="11172190" cy="120586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呼应原文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“felt a smile in my soul”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的含蓄情感表达，延续第一人称的心理视角。</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圆角矩形 15"/>
          <p:cNvSpPr/>
          <p:nvPr>
            <p:custDataLst>
              <p:tags r:id="rId2"/>
            </p:custDataLst>
          </p:nvPr>
        </p:nvSpPr>
        <p:spPr>
          <a:xfrm>
            <a:off x="335915" y="998855"/>
            <a:ext cx="11520170" cy="116268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“Gone were cold blank faces”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核心作用是</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与原文形成强烈反差，同时承担承上启下、升华氛围的关键功能，让</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善意扩散</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的情节与主题更鲜明。</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圆角矩形 16"/>
          <p:cNvSpPr/>
          <p:nvPr>
            <p:custDataLst>
              <p:tags r:id="rId3"/>
            </p:custDataLst>
          </p:nvPr>
        </p:nvSpPr>
        <p:spPr>
          <a:xfrm>
            <a:off x="457200" y="3784600"/>
            <a:ext cx="11259820" cy="124396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以平实的表达结尾，贴合原文</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“music feels like a gift”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的核心，避免刻意升华，保持日常感。</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2" nodeType="clickEffect">
                                  <p:stCondLst>
                                    <p:cond delay="0"/>
                                  </p:stCondLst>
                                  <p:childTnLst>
                                    <p:animEffect transition="out" filter="blinds(horizontal)">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3"/>
                                        </p:tgtEl>
                                      </p:cBhvr>
                                    </p:animEffect>
                                  </p:childTnLst>
                                </p:cTn>
                              </p:par>
                              <p:par>
                                <p:cTn id="68" presetID="25"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3" dur="1000" fill="hold"/>
                                        <p:tgtEl>
                                          <p:spTgt spid="13"/>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25"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2" nodeType="clickEffect">
                                  <p:stCondLst>
                                    <p:cond delay="0"/>
                                  </p:stCondLst>
                                  <p:childTnLst>
                                    <p:animEffect transition="out" filter="blinds(horizontal)">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5"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2" dur="1000" fill="hold"/>
                                        <p:tgtEl>
                                          <p:spTgt spid="11"/>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11"/>
                                        </p:tgtEl>
                                      </p:cBhvr>
                                    </p:animEffect>
                                  </p:childTnLst>
                                </p:cTn>
                              </p:par>
                            </p:childTnLst>
                          </p:cTn>
                        </p:par>
                      </p:childTnLst>
                    </p:cTn>
                  </p:par>
                  <p:par>
                    <p:cTn id="107" fill="hold">
                      <p:stCondLst>
                        <p:cond delay="indefinite"/>
                      </p:stCondLst>
                      <p:childTnLst>
                        <p:par>
                          <p:cTn id="108" fill="hold">
                            <p:stCondLst>
                              <p:cond delay="0"/>
                            </p:stCondLst>
                            <p:childTnLst>
                              <p:par>
                                <p:cTn id="109" presetID="25"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14" dur="1000" fill="hold"/>
                                        <p:tgtEl>
                                          <p:spTgt spid="10"/>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26" dur="1000" fill="hold"/>
                                        <p:tgtEl>
                                          <p:spTgt spid="17"/>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xit" presetSubtype="10" fill="hold" grpId="2" nodeType="clickEffect">
                                  <p:stCondLst>
                                    <p:cond delay="0"/>
                                  </p:stCondLst>
                                  <p:childTnLst>
                                    <p:animEffect transition="out" filter="blinds(horizontal)">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9" grpId="0" bldLvl="0" animBg="1"/>
      <p:bldP spid="9" grpId="1" animBg="1"/>
      <p:bldP spid="15" grpId="0" bldLvl="0" animBg="1"/>
      <p:bldP spid="15" grpId="1" animBg="1"/>
      <p:bldP spid="15" grpId="2" bldLvl="0" animBg="1"/>
      <p:bldP spid="16" grpId="0" bldLvl="0" animBg="1"/>
      <p:bldP spid="16" grpId="1" animBg="1"/>
      <p:bldP spid="16" grpId="2" bldLvl="0" animBg="1"/>
      <p:bldP spid="11" grpId="0" animBg="1"/>
      <p:bldP spid="11" grpId="1" animBg="1"/>
      <p:bldP spid="10" grpId="0" animBg="1"/>
      <p:bldP spid="10" grpId="1" animBg="1"/>
      <p:bldP spid="17" grpId="0" bldLvl="0" animBg="1"/>
      <p:bldP spid="17" grpId="1" animBg="1"/>
      <p:bldP spid="17" grpId="2"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a:off x="342900" y="984250"/>
            <a:ext cx="11481435" cy="172593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tx1"/>
                </a:solidFill>
                <a:latin typeface="宋体" panose="02010600030101010101" pitchFamily="2" charset="-122"/>
                <a:ea typeface="宋体" panose="02010600030101010101" pitchFamily="2" charset="-122"/>
                <a:sym typeface="+mn-ea"/>
              </a:rPr>
              <a:t>主题升华不必依赖</a:t>
            </a:r>
            <a:r>
              <a:rPr lang="en-US" altLang="zh-CN" sz="3200" b="1">
                <a:solidFill>
                  <a:schemeClr val="tx1"/>
                </a:solidFill>
                <a:latin typeface="宋体" panose="02010600030101010101" pitchFamily="2" charset="-122"/>
                <a:ea typeface="宋体" panose="02010600030101010101" pitchFamily="2" charset="-122"/>
                <a:sym typeface="+mn-ea"/>
              </a:rPr>
              <a:t> “</a:t>
            </a:r>
            <a:r>
              <a:rPr lang="zh-CN" altLang="en-US" sz="3200" b="1">
                <a:solidFill>
                  <a:schemeClr val="tx1"/>
                </a:solidFill>
                <a:latin typeface="宋体" panose="02010600030101010101" pitchFamily="2" charset="-122"/>
                <a:ea typeface="宋体" panose="02010600030101010101" pitchFamily="2" charset="-122"/>
                <a:sym typeface="+mn-ea"/>
              </a:rPr>
              <a:t>高大上</a:t>
            </a:r>
            <a:r>
              <a:rPr lang="en-US" altLang="zh-CN" sz="3200" b="1">
                <a:solidFill>
                  <a:schemeClr val="tx1"/>
                </a:solidFill>
                <a:latin typeface="宋体" panose="02010600030101010101" pitchFamily="2" charset="-122"/>
                <a:ea typeface="宋体" panose="02010600030101010101" pitchFamily="2" charset="-122"/>
                <a:sym typeface="+mn-ea"/>
              </a:rPr>
              <a:t>” </a:t>
            </a:r>
            <a:r>
              <a:rPr lang="zh-CN" altLang="en-US" sz="3200" b="1">
                <a:solidFill>
                  <a:schemeClr val="tx1"/>
                </a:solidFill>
                <a:latin typeface="宋体" panose="02010600030101010101" pitchFamily="2" charset="-122"/>
                <a:ea typeface="宋体" panose="02010600030101010101" pitchFamily="2" charset="-122"/>
                <a:sym typeface="+mn-ea"/>
              </a:rPr>
              <a:t>词汇。抓住原文具体物体，借细节承接情节、呼应前文，既能实现语言与内容的协同，又能让核心主题落地，与文章的日常场景、质朴风格完全相融。</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2" name="圆角矩形 1"/>
          <p:cNvSpPr/>
          <p:nvPr/>
        </p:nvSpPr>
        <p:spPr>
          <a:xfrm>
            <a:off x="1553845" y="1093470"/>
            <a:ext cx="9614535" cy="69850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借</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物品符号</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深化</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尊严与善意的双向尊重</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圆角矩形 13"/>
          <p:cNvSpPr/>
          <p:nvPr>
            <p:custDataLst>
              <p:tags r:id="rId1"/>
            </p:custDataLst>
          </p:nvPr>
        </p:nvSpPr>
        <p:spPr>
          <a:xfrm>
            <a:off x="2124710" y="254000"/>
            <a:ext cx="831024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如何呼应原文，深化主旨</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389890" y="1910080"/>
            <a:ext cx="11412220" cy="204533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He unfolded the $5 bill softly, smoothing its wrinkles with rough fingers, then  slid it carefully into his worn  jacket pocket. It wasn’t a hurried stuff into a corner, but a quiet act that honored the kindness and his own dignity. </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411480" y="4192905"/>
            <a:ext cx="11412220" cy="2045335"/>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a:t>
            </a:r>
            <a:r>
              <a:rPr lang="zh-CN" altLang="en-US" sz="3200">
                <a:latin typeface="Times New Roman" panose="02020603050405020304" charset="0"/>
                <a:ea typeface="宋体" panose="02010600030101010101" pitchFamily="2" charset="-122"/>
                <a:cs typeface="Times New Roman" panose="02020603050405020304" charset="0"/>
                <a:sym typeface="+mn-ea"/>
              </a:rPr>
              <a:t>他轻轻展开那</a:t>
            </a:r>
            <a:r>
              <a:rPr lang="en-US" altLang="zh-CN" sz="3200">
                <a:latin typeface="Times New Roman" panose="02020603050405020304" charset="0"/>
                <a:ea typeface="宋体" panose="02010600030101010101" pitchFamily="2" charset="-122"/>
                <a:cs typeface="Times New Roman" panose="02020603050405020304" charset="0"/>
                <a:sym typeface="+mn-ea"/>
              </a:rPr>
              <a:t> 5 </a:t>
            </a:r>
            <a:r>
              <a:rPr lang="zh-CN" altLang="en-US" sz="3200">
                <a:latin typeface="Times New Roman" panose="02020603050405020304" charset="0"/>
                <a:ea typeface="宋体" panose="02010600030101010101" pitchFamily="2" charset="-122"/>
                <a:cs typeface="Times New Roman" panose="02020603050405020304" charset="0"/>
                <a:sym typeface="+mn-ea"/>
              </a:rPr>
              <a:t>美元纸币，用粗糙的手指抚平褶皱，随后小心翼翼地塞进自己那件旧夹克的口袋里。这不是仓促往角落一塞的举动，而是一种沉静的行为</a:t>
            </a:r>
            <a:r>
              <a:rPr lang="en-US" altLang="zh-CN" sz="3200">
                <a:latin typeface="Times New Roman" panose="02020603050405020304" charset="0"/>
                <a:ea typeface="宋体" panose="02010600030101010101" pitchFamily="2" charset="-122"/>
                <a:cs typeface="Times New Roman" panose="02020603050405020304" charset="0"/>
                <a:sym typeface="+mn-ea"/>
              </a:rPr>
              <a:t> —— </a:t>
            </a:r>
            <a:r>
              <a:rPr lang="zh-CN" altLang="en-US" sz="3200">
                <a:latin typeface="Times New Roman" panose="02020603050405020304" charset="0"/>
                <a:ea typeface="宋体" panose="02010600030101010101" pitchFamily="2" charset="-122"/>
                <a:cs typeface="Times New Roman" panose="02020603050405020304" charset="0"/>
                <a:sym typeface="+mn-ea"/>
              </a:rPr>
              <a:t>既尊重了这份善意，也守护了自己的尊严。</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1" dur="1000" fill="hold"/>
                                        <p:tgtEl>
                                          <p:spTgt spid="17"/>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bldLvl="0" animBg="1"/>
      <p:bldP spid="2" grpId="1" animBg="1"/>
      <p:bldP spid="9" grpId="2" animBg="1"/>
      <p:bldP spid="16" grpId="0" animBg="1"/>
      <p:bldP spid="16" grpId="1" animBg="1"/>
      <p:bldP spid="17" grpId="0" bldLvl="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如何呼应原文，深化主旨</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3" name="圆角矩形 2"/>
          <p:cNvSpPr/>
          <p:nvPr/>
        </p:nvSpPr>
        <p:spPr>
          <a:xfrm>
            <a:off x="1058545" y="934720"/>
            <a:ext cx="10257790" cy="69850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用</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角色对比</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放大</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冷漠与温暖的碰撞</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389890" y="1771015"/>
            <a:ext cx="11412220" cy="209486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The man paused briefly before handing over some coins; the mother, in turn, took out a banknote and gave it. Their small acts proved that coldness never stays forever—it always melts away. And kindness is precisely the force that makes this happen.</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389890" y="4003675"/>
            <a:ext cx="11412220" cy="1632585"/>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a:t>
            </a:r>
            <a:r>
              <a:rPr lang="zh-CN" altLang="en-US" sz="3200">
                <a:latin typeface="Times New Roman" panose="02020603050405020304" charset="0"/>
                <a:ea typeface="宋体" panose="02010600030101010101" pitchFamily="2" charset="-122"/>
                <a:cs typeface="Times New Roman" panose="02020603050405020304" charset="0"/>
                <a:sym typeface="+mn-ea"/>
              </a:rPr>
              <a:t>男士稍作停顿后递了硬币；母亲则换成纸币递出。他们的微小举动证明，冷漠不会一直停留</a:t>
            </a:r>
            <a:r>
              <a:rPr lang="en-US" altLang="zh-CN" sz="3200">
                <a:latin typeface="Times New Roman" panose="02020603050405020304" charset="0"/>
                <a:ea typeface="宋体" panose="02010600030101010101" pitchFamily="2" charset="-122"/>
                <a:cs typeface="Times New Roman" panose="02020603050405020304" charset="0"/>
                <a:sym typeface="+mn-ea"/>
              </a:rPr>
              <a:t>—</a:t>
            </a:r>
            <a:r>
              <a:rPr lang="zh-CN" altLang="en-US" sz="3200">
                <a:latin typeface="Times New Roman" panose="02020603050405020304" charset="0"/>
                <a:ea typeface="宋体" panose="02010600030101010101" pitchFamily="2" charset="-122"/>
                <a:cs typeface="Times New Roman" panose="02020603050405020304" charset="0"/>
                <a:sym typeface="+mn-ea"/>
              </a:rPr>
              <a:t>它总会消融。而善意，正是促成这一切的力量。</a:t>
            </a:r>
            <a:endParaRPr lang="zh-CN" altLang="en-US" sz="3200">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2" grpId="0" bldLvl="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如何呼应原文，深化主旨</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314960" y="1713230"/>
            <a:ext cx="11628120" cy="224853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“Lean on me” isn’t just a song—it’s a thread that ties us: his song wrapped us in warmth, and our little responses told him his kindness didn’t fade. This small, real support turned the cold train into something unforgettable—warm, and woven together.</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304165" y="4162425"/>
            <a:ext cx="11628120" cy="2116455"/>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zh-CN" altLang="en-US" sz="3200">
                <a:latin typeface="Times New Roman" panose="02020603050405020304" charset="0"/>
                <a:ea typeface="宋体" panose="02010600030101010101" pitchFamily="2" charset="-122"/>
                <a:cs typeface="Times New Roman" panose="02020603050405020304" charset="0"/>
                <a:sym typeface="+mn-ea"/>
              </a:rPr>
              <a:t>《</a:t>
            </a:r>
            <a:r>
              <a:rPr lang="en-US" altLang="zh-CN" sz="3200">
                <a:latin typeface="Times New Roman" panose="02020603050405020304" charset="0"/>
                <a:ea typeface="宋体" panose="02010600030101010101" pitchFamily="2" charset="-122"/>
                <a:cs typeface="Times New Roman" panose="02020603050405020304" charset="0"/>
                <a:sym typeface="+mn-ea"/>
              </a:rPr>
              <a:t>Lean on me</a:t>
            </a:r>
            <a:r>
              <a:rPr lang="zh-CN" altLang="en-US" sz="3200">
                <a:latin typeface="Times New Roman" panose="02020603050405020304" charset="0"/>
                <a:ea typeface="宋体" panose="02010600030101010101" pitchFamily="2" charset="-122"/>
                <a:cs typeface="Times New Roman" panose="02020603050405020304" charset="0"/>
                <a:sym typeface="+mn-ea"/>
              </a:rPr>
              <a:t>》不止是一首歌</a:t>
            </a:r>
            <a:r>
              <a:rPr lang="en-US" altLang="zh-CN" sz="3200">
                <a:latin typeface="Times New Roman" panose="02020603050405020304" charset="0"/>
                <a:ea typeface="宋体" panose="02010600030101010101" pitchFamily="2" charset="-122"/>
                <a:cs typeface="Times New Roman" panose="02020603050405020304" charset="0"/>
                <a:sym typeface="+mn-ea"/>
              </a:rPr>
              <a:t> —</a:t>
            </a:r>
            <a:r>
              <a:rPr lang="zh-CN" altLang="en-US" sz="3200">
                <a:latin typeface="Times New Roman" panose="02020603050405020304" charset="0"/>
                <a:ea typeface="宋体" panose="02010600030101010101" pitchFamily="2" charset="-122"/>
                <a:cs typeface="Times New Roman" panose="02020603050405020304" charset="0"/>
                <a:sym typeface="+mn-ea"/>
              </a:rPr>
              <a:t>它是一根牵系着我们的线：他的歌声用温暖将我们萦绕，而我们细微的回应，也让他知道自己的善意未曾消散。这份微小却真切的支撑，把冰冷的列车变成了难忘的存在</a:t>
            </a:r>
            <a:r>
              <a:rPr lang="en-US" altLang="zh-CN" sz="3200">
                <a:latin typeface="Times New Roman" panose="02020603050405020304" charset="0"/>
                <a:ea typeface="宋体" panose="02010600030101010101" pitchFamily="2" charset="-122"/>
                <a:cs typeface="Times New Roman" panose="02020603050405020304" charset="0"/>
                <a:sym typeface="+mn-ea"/>
              </a:rPr>
              <a:t> —</a:t>
            </a:r>
            <a:r>
              <a:rPr lang="zh-CN" altLang="en-US" sz="3200">
                <a:latin typeface="Times New Roman" panose="02020603050405020304" charset="0"/>
                <a:ea typeface="宋体" panose="02010600030101010101" pitchFamily="2" charset="-122"/>
                <a:cs typeface="Times New Roman" panose="02020603050405020304" charset="0"/>
                <a:sym typeface="+mn-ea"/>
              </a:rPr>
              <a:t>温暖</a:t>
            </a:r>
            <a:r>
              <a:rPr lang="en-US" altLang="zh-CN" sz="3200">
                <a:latin typeface="Times New Roman" panose="02020603050405020304" charset="0"/>
                <a:ea typeface="宋体" panose="02010600030101010101" pitchFamily="2" charset="-122"/>
                <a:cs typeface="Times New Roman" panose="02020603050405020304" charset="0"/>
                <a:sym typeface="+mn-ea"/>
              </a:rPr>
              <a:t>, </a:t>
            </a:r>
            <a:r>
              <a:rPr lang="zh-CN" altLang="en-US" sz="3200">
                <a:latin typeface="Times New Roman" panose="02020603050405020304" charset="0"/>
                <a:ea typeface="宋体" panose="02010600030101010101" pitchFamily="2" charset="-122"/>
                <a:cs typeface="Times New Roman" panose="02020603050405020304" charset="0"/>
                <a:sym typeface="+mn-ea"/>
              </a:rPr>
              <a:t>且被紧紧编织在一起。</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4" name="圆角矩形 13"/>
          <p:cNvSpPr/>
          <p:nvPr/>
        </p:nvSpPr>
        <p:spPr>
          <a:xfrm>
            <a:off x="1036320" y="814705"/>
            <a:ext cx="10257790" cy="69850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扣</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歌词意象</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让主旨与情节深度绑定</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2" grpId="0" bldLvl="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如何呼应原文，深化主旨</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389890" y="1910080"/>
            <a:ext cx="11417300" cy="1741170"/>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  The train was still hot, but no one complained anymore. The heat even seemed like a gentle wind—showing that kindness fights outer discomfort and inner cold—and warms everyone.</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389890" y="3971925"/>
            <a:ext cx="11412220" cy="1522730"/>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zh-CN" altLang="en-US" sz="3200">
                <a:latin typeface="Times New Roman" panose="02020603050405020304" charset="0"/>
                <a:ea typeface="宋体" panose="02010600030101010101" pitchFamily="2" charset="-122"/>
                <a:cs typeface="Times New Roman" panose="02020603050405020304" charset="0"/>
                <a:sym typeface="+mn-ea"/>
              </a:rPr>
              <a:t>车厢里依旧闷热，却没人再抱怨。热气甚至仿佛变成了一缕柔风</a:t>
            </a:r>
            <a:r>
              <a:rPr lang="en-US" altLang="zh-CN" sz="3200">
                <a:latin typeface="Times New Roman" panose="02020603050405020304" charset="0"/>
                <a:ea typeface="宋体" panose="02010600030101010101" pitchFamily="2" charset="-122"/>
                <a:cs typeface="Times New Roman" panose="02020603050405020304" charset="0"/>
                <a:sym typeface="+mn-ea"/>
              </a:rPr>
              <a:t>—</a:t>
            </a:r>
            <a:r>
              <a:rPr lang="zh-CN" altLang="en-US" sz="3200">
                <a:latin typeface="Times New Roman" panose="02020603050405020304" charset="0"/>
                <a:ea typeface="宋体" panose="02010600030101010101" pitchFamily="2" charset="-122"/>
                <a:cs typeface="Times New Roman" panose="02020603050405020304" charset="0"/>
                <a:sym typeface="+mn-ea"/>
              </a:rPr>
              <a:t>这说明，善意能驱散外在的不适与内心的冷漠，还能温暖所有人。</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3" name="圆角矩形 12"/>
          <p:cNvSpPr/>
          <p:nvPr/>
        </p:nvSpPr>
        <p:spPr>
          <a:xfrm>
            <a:off x="967105" y="890905"/>
            <a:ext cx="10257790" cy="69850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以</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环境与心境的反差</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强化主旨的感染力</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86385" y="405765"/>
            <a:ext cx="7479030" cy="6167120"/>
          </a:xfrm>
          <a:prstGeom prst="rect">
            <a:avLst/>
          </a:prstGeom>
          <a:noFill/>
        </p:spPr>
        <p:txBody>
          <a:bodyPr wrap="square" rtlCol="0">
            <a:noAutofit/>
          </a:bodyPr>
          <a:p>
            <a:r>
              <a:rPr lang="en-US" altLang="zh-CN" sz="3600">
                <a:latin typeface="宋体" panose="02010600030101010101" pitchFamily="2" charset="-122"/>
                <a:ea typeface="宋体" panose="02010600030101010101" pitchFamily="2" charset="-122"/>
                <a:cs typeface="宋体" panose="02010600030101010101" pitchFamily="2" charset="-122"/>
              </a:rPr>
              <a:t>    </a:t>
            </a:r>
            <a:r>
              <a:rPr lang="zh-CN" altLang="en-US" sz="3600">
                <a:latin typeface="宋体" panose="02010600030101010101" pitchFamily="2" charset="-122"/>
                <a:ea typeface="宋体" panose="02010600030101010101" pitchFamily="2" charset="-122"/>
                <a:cs typeface="宋体" panose="02010600030101010101" pitchFamily="2" charset="-122"/>
              </a:rPr>
              <a:t>盛夏的纽约地铁，像个密不透风的铁盒，装着人们的疲惫与漠然</a:t>
            </a:r>
            <a:r>
              <a:rPr lang="en-US" altLang="zh-CN" sz="3600">
                <a:latin typeface="宋体" panose="02010600030101010101" pitchFamily="2" charset="-122"/>
                <a:ea typeface="宋体" panose="02010600030101010101" pitchFamily="2" charset="-122"/>
                <a:cs typeface="宋体" panose="02010600030101010101" pitchFamily="2" charset="-122"/>
              </a:rPr>
              <a:t>—</a:t>
            </a:r>
            <a:r>
              <a:rPr lang="zh-CN" altLang="en-US" sz="3600">
                <a:latin typeface="宋体" panose="02010600030101010101" pitchFamily="2" charset="-122"/>
                <a:ea typeface="宋体" panose="02010600030101010101" pitchFamily="2" charset="-122"/>
                <a:cs typeface="宋体" panose="02010600030101010101" pitchFamily="2" charset="-122"/>
              </a:rPr>
              <a:t>有人低头刷着手机，有人对陌生人的问候视若无睹，连空气都透着几分疏离。直到那道沙哑却温暖的歌声响起，像一缕意外闯入的风，轻轻掀动了沉寂的氛围。有人依旧沉浸在自己的世界里，但总有一份善意，会在某个瞬间与这歌声轻轻相撞，让冰冷的车厢，悄悄漾起一丝温柔的涟漪。</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rcRect l="13354" b="6314"/>
          <a:stretch>
            <a:fillRect/>
          </a:stretch>
        </p:blipFill>
        <p:spPr>
          <a:xfrm>
            <a:off x="7938770" y="251460"/>
            <a:ext cx="4133850" cy="6403975"/>
          </a:xfrm>
          <a:prstGeom prst="rect">
            <a:avLst/>
          </a:prstGeom>
        </p:spPr>
      </p:pic>
      <p:grpSp>
        <p:nvGrpSpPr>
          <p:cNvPr id="12" name="组合 11"/>
          <p:cNvGrpSpPr/>
          <p:nvPr/>
        </p:nvGrpSpPr>
        <p:grpSpPr>
          <a:xfrm>
            <a:off x="113665" y="172085"/>
            <a:ext cx="7818120" cy="6301740"/>
            <a:chOff x="179" y="271"/>
            <a:chExt cx="12312" cy="9924"/>
          </a:xfrm>
        </p:grpSpPr>
        <p:pic>
          <p:nvPicPr>
            <p:cNvPr id="9" name="5b2f0e5c2885295e33340d87c506e4d7">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79" y="271"/>
              <a:ext cx="12312" cy="9924"/>
            </a:xfrm>
            <a:prstGeom prst="rect">
              <a:avLst/>
            </a:prstGeom>
          </p:spPr>
        </p:pic>
        <p:sp>
          <p:nvSpPr>
            <p:cNvPr id="11" name="文本框 10"/>
            <p:cNvSpPr txBox="1"/>
            <p:nvPr/>
          </p:nvSpPr>
          <p:spPr>
            <a:xfrm>
              <a:off x="2155" y="510"/>
              <a:ext cx="8359" cy="1110"/>
            </a:xfrm>
            <a:prstGeom prst="rect">
              <a:avLst/>
            </a:prstGeom>
            <a:noFill/>
          </p:spPr>
          <p:txBody>
            <a:bodyPr wrap="square" rtlCol="0">
              <a:noAutofit/>
            </a:bodyPr>
            <a:p>
              <a:pPr algn="ctr"/>
              <a:r>
                <a:rPr lang="en-US" altLang="zh-CN" sz="4800">
                  <a:solidFill>
                    <a:srgbClr val="FF0000"/>
                  </a:solidFill>
                  <a:latin typeface="Times New Roman" panose="02020603050405020304" charset="0"/>
                  <a:cs typeface="Times New Roman" panose="02020603050405020304" charset="0"/>
                </a:rPr>
                <a:t>Lean on me</a:t>
              </a:r>
              <a:endParaRPr lang="en-US" altLang="zh-CN" sz="4800">
                <a:solidFill>
                  <a:srgbClr val="FF0000"/>
                </a:solidFill>
                <a:latin typeface="Times New Roman" panose="02020603050405020304" charset="0"/>
                <a:cs typeface="Times New Roman" panose="02020603050405020304" charset="0"/>
              </a:endParaRPr>
            </a:p>
          </p:txBody>
        </p:sp>
      </p:gr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0" accel="50000" fill="hold">
                                          <p:stCondLst>
                                            <p:cond delay="2500"/>
                                          </p:stCondLst>
                                        </p:cTn>
                                        <p:tgtEl>
                                          <p:spTgt spid="2"/>
                                        </p:tgtEl>
                                        <p:attrNameLst>
                                          <p:attrName>ppt_w</p:attrName>
                                        </p:attrNameLst>
                                      </p:cBhvr>
                                      <p:tavLst>
                                        <p:tav tm="0">
                                          <p:val>
                                            <p:strVal val="#ppt_w*.05"/>
                                          </p:val>
                                        </p:tav>
                                        <p:tav tm="100000">
                                          <p:val>
                                            <p:strVal val="#ppt_w"/>
                                          </p:val>
                                        </p:tav>
                                      </p:tavLst>
                                    </p:anim>
                                    <p:anim calcmode="lin" valueType="num">
                                      <p:cBhvr>
                                        <p:cTn id="10" dur="5000" fill="hold"/>
                                        <p:tgtEl>
                                          <p:spTgt spid="2"/>
                                        </p:tgtEl>
                                        <p:attrNameLst>
                                          <p:attrName>ppt_h</p:attrName>
                                        </p:attrNameLst>
                                      </p:cBhvr>
                                      <p:tavLst>
                                        <p:tav tm="0">
                                          <p:val>
                                            <p:strVal val="#ppt_h"/>
                                          </p:val>
                                        </p:tav>
                                        <p:tav tm="100000">
                                          <p:val>
                                            <p:strVal val="#ppt_h"/>
                                          </p:val>
                                        </p:tav>
                                      </p:tavLst>
                                    </p:anim>
                                    <p:anim calcmode="lin" valueType="num">
                                      <p:cBhvr>
                                        <p:cTn id="11" dur="2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0" accel="50000" fill="hold">
                                          <p:stCondLst>
                                            <p:cond delay="2500"/>
                                          </p:stCondLst>
                                        </p:cTn>
                                        <p:tgtEl>
                                          <p:spTgt spid="2"/>
                                        </p:tgtEl>
                                        <p:attrNameLst>
                                          <p:attrName>ppt_y</p:attrName>
                                        </p:attrNameLst>
                                      </p:cBhvr>
                                      <p:tavLst>
                                        <p:tav tm="0">
                                          <p:val>
                                            <p:strVal val="#ppt_y+.1"/>
                                          </p:val>
                                        </p:tav>
                                        <p:tav tm="100000">
                                          <p:val>
                                            <p:strVal val="#ppt_y"/>
                                          </p:val>
                                        </p:tav>
                                      </p:tavLst>
                                    </p:anim>
                                    <p:animEffect transition="in" filter="fade">
                                      <p:cBhvr>
                                        <p:cTn id="14" dur="5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7" fill="hold" display="1">
                  <p:stCondLst>
                    <p:cond delay="indefinite"/>
                  </p:stCondLst>
                </p:cTn>
                <p:tgtEl>
                  <p:spTgt spid="9"/>
                </p:tgtEl>
              </p:cMediaNode>
            </p:video>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117090" y="229235"/>
            <a:ext cx="831024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如何呼应原文，深化主旨</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10" name="圆角矩形 9"/>
          <p:cNvSpPr/>
          <p:nvPr/>
        </p:nvSpPr>
        <p:spPr>
          <a:xfrm>
            <a:off x="967105" y="934720"/>
            <a:ext cx="10257790" cy="69850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加</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微小余韵</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rPr>
              <a:t>让主旨穿透场景、延伸至日常</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custDataLst>
              <p:tags r:id="rId2"/>
            </p:custDataLst>
          </p:nvPr>
        </p:nvSpPr>
        <p:spPr>
          <a:xfrm>
            <a:off x="314325" y="1915160"/>
            <a:ext cx="5781675" cy="206057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charset="0"/>
                <a:ea typeface="宋体" panose="02010600030101010101" pitchFamily="2" charset="-122"/>
                <a:cs typeface="Times New Roman" panose="02020603050405020304" charset="0"/>
                <a:sym typeface="+mn-ea"/>
              </a:rPr>
              <a:t>That train’s warmth—it feels like a gift. Not just for the moment, but a reminder: small kindnesses light up our daily lives.</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custDataLst>
              <p:tags r:id="rId3"/>
            </p:custDataLst>
          </p:nvPr>
        </p:nvSpPr>
        <p:spPr>
          <a:xfrm>
            <a:off x="314325" y="4257040"/>
            <a:ext cx="5781675" cy="2176145"/>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zh-CN" altLang="en-US" sz="3200">
                <a:latin typeface="Times New Roman" panose="02020603050405020304" charset="0"/>
                <a:ea typeface="宋体" panose="02010600030101010101" pitchFamily="2" charset="-122"/>
                <a:cs typeface="Times New Roman" panose="02020603050405020304" charset="0"/>
                <a:sym typeface="+mn-ea"/>
              </a:rPr>
              <a:t>那节车厢里的温暖</a:t>
            </a:r>
            <a:r>
              <a:rPr lang="en-US" altLang="zh-CN" sz="3200">
                <a:latin typeface="Times New Roman" panose="02020603050405020304" charset="0"/>
                <a:ea typeface="宋体" panose="02010600030101010101" pitchFamily="2" charset="-122"/>
                <a:cs typeface="Times New Roman" panose="02020603050405020304" charset="0"/>
                <a:sym typeface="+mn-ea"/>
              </a:rPr>
              <a:t> — </a:t>
            </a:r>
            <a:r>
              <a:rPr lang="zh-CN" altLang="en-US" sz="3200">
                <a:latin typeface="Times New Roman" panose="02020603050405020304" charset="0"/>
                <a:ea typeface="宋体" panose="02010600030101010101" pitchFamily="2" charset="-122"/>
                <a:cs typeface="Times New Roman" panose="02020603050405020304" charset="0"/>
                <a:sym typeface="+mn-ea"/>
              </a:rPr>
              <a:t>就像一份礼物。它不只是为了当下，更是一种提醒：微小的善意，能点亮我们的日常生活。</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custDataLst>
              <p:tags r:id="rId4"/>
            </p:custDataLst>
          </p:nvPr>
        </p:nvSpPr>
        <p:spPr>
          <a:xfrm>
            <a:off x="6261100" y="1909445"/>
            <a:ext cx="5652770" cy="2060575"/>
          </a:xfrm>
          <a:prstGeom prst="rect">
            <a:avLst/>
          </a:prstGeom>
          <a:noFill/>
          <a:ln w="28575">
            <a:solidFill>
              <a:srgbClr val="FA4C24"/>
            </a:solidFill>
            <a:prstDash val="sysDot"/>
          </a:ln>
        </p:spPr>
        <p:txBody>
          <a:bodyPr wrap="square" rtlCol="0" anchor="t">
            <a:noAutofit/>
          </a:bodyPr>
          <a:p>
            <a:pPr marL="0" indent="304800" algn="just" defTabSz="266700">
              <a:spcBef>
                <a:spcPct val="0"/>
              </a:spcBef>
              <a:spcAft>
                <a:spcPct val="0"/>
              </a:spcAft>
            </a:pPr>
            <a:r>
              <a:rPr lang="en-US" altLang="zh-CN" sz="3200">
                <a:latin typeface="Times New Roman" panose="02020603050405020304"/>
                <a:ea typeface="宋体" panose="02010600030101010101" pitchFamily="2" charset="-122"/>
                <a:sym typeface="+mn-ea"/>
              </a:rPr>
              <a:t>For a minute, the train wasn’t just a crowded metal box—it was a little spot of warmth that lasted even when you stepped off.</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custDataLst>
              <p:tags r:id="rId5"/>
            </p:custDataLst>
          </p:nvPr>
        </p:nvSpPr>
        <p:spPr>
          <a:xfrm>
            <a:off x="6297295" y="4257040"/>
            <a:ext cx="5546090" cy="2176145"/>
          </a:xfrm>
          <a:prstGeom prst="rect">
            <a:avLst/>
          </a:prstGeom>
          <a:noFill/>
          <a:ln w="28575">
            <a:solidFill>
              <a:srgbClr val="00B050"/>
            </a:solidFill>
            <a:prstDash val="sysDot"/>
          </a:ln>
        </p:spPr>
        <p:txBody>
          <a:bodyPr wrap="square" rtlCol="0" anchor="t">
            <a:noAutofit/>
          </a:bodyPr>
          <a:p>
            <a:pPr marL="0" indent="304800" algn="just" defTabSz="266700">
              <a:spcBef>
                <a:spcPct val="0"/>
              </a:spcBef>
              <a:spcAft>
                <a:spcPct val="0"/>
              </a:spcAft>
            </a:pPr>
            <a:r>
              <a:rPr lang="zh-CN" altLang="en-US" sz="3200">
                <a:latin typeface="Times New Roman" panose="02020603050405020304" charset="0"/>
                <a:ea typeface="宋体" panose="02010600030101010101" pitchFamily="2" charset="-122"/>
                <a:cs typeface="Times New Roman" panose="02020603050405020304" charset="0"/>
                <a:sym typeface="+mn-ea"/>
              </a:rPr>
              <a:t>那一刻，这列火车不再只是拥挤的铁皮车厢</a:t>
            </a:r>
            <a:r>
              <a:rPr lang="en-US" altLang="zh-CN" sz="3200">
                <a:latin typeface="Times New Roman" panose="02020603050405020304" charset="0"/>
                <a:ea typeface="宋体" panose="02010600030101010101" pitchFamily="2" charset="-122"/>
                <a:cs typeface="Times New Roman" panose="02020603050405020304" charset="0"/>
                <a:sym typeface="+mn-ea"/>
              </a:rPr>
              <a:t> —— </a:t>
            </a:r>
            <a:r>
              <a:rPr lang="zh-CN" altLang="en-US" sz="3200">
                <a:latin typeface="Times New Roman" panose="02020603050405020304" charset="0"/>
                <a:ea typeface="宋体" panose="02010600030101010101" pitchFamily="2" charset="-122"/>
                <a:cs typeface="Times New Roman" panose="02020603050405020304" charset="0"/>
                <a:sym typeface="+mn-ea"/>
              </a:rPr>
              <a:t>它成了一小片温暖的角落，即便你下了车，这份暖意也依然留存。</a:t>
            </a:r>
            <a:endParaRPr lang="en-US" altLang="zh-CN" sz="3200">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2" grpId="0" bldLvl="0" animBg="1"/>
      <p:bldP spid="12" grpId="1" animBg="1"/>
      <p:bldP spid="14" grpId="0" bldLvl="0" animBg="1"/>
      <p:bldP spid="14" grpId="1" animBg="1"/>
      <p:bldP spid="15" grpId="0" bldLvl="0" animBg="1"/>
      <p:bldP spid="1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91160" y="934720"/>
            <a:ext cx="11409680" cy="5631180"/>
          </a:xfrm>
          <a:prstGeom prst="rect">
            <a:avLst/>
          </a:prstGeom>
        </p:spPr>
        <p:txBody>
          <a:bodyPr wrap="square">
            <a:spAutoFit/>
          </a:bodyPr>
          <a:p>
            <a:pPr marL="0" indent="304800" algn="just" defTabSz="266700">
              <a:spcBef>
                <a:spcPct val="0"/>
              </a:spcBef>
              <a:spcAft>
                <a:spcPct val="0"/>
              </a:spcAft>
            </a:pPr>
            <a:r>
              <a:rPr lang="en-US" altLang="zh-CN" sz="2400" b="0">
                <a:latin typeface="Times New Roman" panose="02020603050405020304"/>
                <a:ea typeface="宋体" panose="02010600030101010101" pitchFamily="2" charset="-122"/>
              </a:rPr>
              <a:t>  Somehow, he noticed me singing along. His weathered face softened as our eyes met, the corners of his eyes wrinkling into a soft smile. He didn’t hurry past—instead, he slowed, one hand on the overhead bar for balance, and tipped his faded cap again, nodding quietly just to me. I held out the rolled $5 bill, and his rough-skinned fingers brushed my hand gently as he took it, like he didn’t want to rush the moment. “Nothing nicer than singing together,” he said, his voice low but warm. “This means more than you know.” When he started the next line of “Lean on Me,” I heard a soft movement: the boy across from me shifted, his small feet tapping along softly, as if afraid to break the moment.</a:t>
            </a:r>
            <a:endParaRPr lang="en-US" altLang="zh-CN" sz="2400" b="0">
              <a:latin typeface="Times New Roman" panose="02020603050405020304"/>
              <a:ea typeface="宋体" panose="02010600030101010101" pitchFamily="2" charset="-122"/>
            </a:endParaRPr>
          </a:p>
          <a:p>
            <a:pPr marL="0" indent="304800" algn="just" defTabSz="266700">
              <a:spcBef>
                <a:spcPct val="0"/>
              </a:spcBef>
              <a:spcAft>
                <a:spcPct val="0"/>
              </a:spcAft>
            </a:pPr>
            <a:r>
              <a:rPr lang="en-US" altLang="zh-CN" sz="2400" b="0">
                <a:latin typeface="Times New Roman" panose="02020603050405020304"/>
                <a:ea typeface="宋体" panose="02010600030101010101" pitchFamily="2" charset="-122"/>
              </a:rPr>
              <a:t>  </a:t>
            </a:r>
            <a:r>
              <a:rPr lang="en-US" altLang="zh-CN" sz="2400">
                <a:latin typeface="Times New Roman" panose="02020603050405020304"/>
                <a:ea typeface="宋体" panose="02010600030101010101" pitchFamily="2" charset="-122"/>
                <a:sym typeface="+mn-ea"/>
              </a:rPr>
              <a:t>It was still hot and sticky inside the car, but something had changed.</a:t>
            </a:r>
            <a:r>
              <a:rPr lang="en-US" altLang="zh-CN" sz="2400" b="0">
                <a:latin typeface="Times New Roman" panose="02020603050405020304"/>
                <a:ea typeface="宋体" panose="02010600030101010101" pitchFamily="2" charset="-122"/>
              </a:rPr>
              <a:t> The mother looked up from her phone, her eyes widening slightly at her son’s tapping. A man in a white shirt shifted his briefcase, fished out a few coins, and held them out. The old gentleman thanked him with that same smile, his voice a little brighter. Watching, I felt the smile in my soul warm more. Gone were cold blank faces—passengers nodded and sang together softly, and the boy laughed quietly when he hit a high note. For a minute, the train wasn’t just a crowded metal box—it was a little spot of warmth that lasted even when you stepped off.</a:t>
            </a:r>
            <a:endParaRPr lang="en-US" altLang="zh-CN" sz="2400" b="0">
              <a:latin typeface="Times New Roman" panose="02020603050405020304"/>
              <a:ea typeface="宋体" panose="02010600030101010101" pitchFamily="2" charset="-122"/>
            </a:endParaRPr>
          </a:p>
        </p:txBody>
      </p:sp>
      <p:sp>
        <p:nvSpPr>
          <p:cNvPr id="3" name="圆角矩形 2"/>
          <p:cNvSpPr/>
          <p:nvPr>
            <p:custDataLst>
              <p:tags r:id="rId1"/>
            </p:custDataLst>
          </p:nvPr>
        </p:nvSpPr>
        <p:spPr>
          <a:xfrm>
            <a:off x="3724910" y="229235"/>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An original work</a:t>
            </a:r>
            <a:endPar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28930" y="639445"/>
            <a:ext cx="11534140" cy="6080125"/>
          </a:xfrm>
          <a:prstGeom prst="rect">
            <a:avLst/>
          </a:prstGeom>
          <a:noFill/>
        </p:spPr>
        <p:txBody>
          <a:bodyPr wrap="square" rtlCol="0" anchor="t">
            <a:noAutofit/>
          </a:bodyPr>
          <a:p>
            <a:pPr algn="just">
              <a:buClrTx/>
              <a:buSzTx/>
              <a:buFontTx/>
            </a:pP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Somehow, he noticed me singing along. He looked up and slowly walked toward me, his eyes shining with surprise and warmth. I slipped the rolled bill into his rough hand, and he gave me a grateful nod. Then, leaning closer, he whispered, “Sing with me, sister.” Without hesitation, I joined him. Our voices blended, his strong and soulful, mine soft but steady. For a moment, the crowded train car felt like a tiny concert hall, filled not with heat and impatience, but with harmony.</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a:p>
            <a:pPr algn="just">
              <a:buClrTx/>
              <a:buSzTx/>
              <a:buFontTx/>
            </a:pP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It was still hot and sticky inside the car, but something had changed. One by one, passengers lifted their heads, listening. The young boy’s swaying turned into clapping, his laughter breaking through the dull silence. A few others began humming along, and even his mother put down her phone. When the song ended, coins and bills appeared in the man’s cap from every direction. He stood taller, pride glowing in his smile, and I felt a quiet joy—proof that even in a weary city, music could open hearts and bring strangers together.</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3" name="圆角矩形 2"/>
          <p:cNvSpPr/>
          <p:nvPr>
            <p:custDataLst>
              <p:tags r:id="rId1"/>
            </p:custDataLst>
          </p:nvPr>
        </p:nvSpPr>
        <p:spPr>
          <a:xfrm>
            <a:off x="3724910" y="99060"/>
            <a:ext cx="5225415" cy="6483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0000"/>
                </a:solidFill>
                <a:latin typeface="宋体" panose="02010600030101010101" pitchFamily="2" charset="-122"/>
                <a:ea typeface="宋体" panose="02010600030101010101" pitchFamily="2" charset="-122"/>
                <a:sym typeface="+mn-ea"/>
              </a:rPr>
              <a:t> </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A possible answer</a:t>
            </a:r>
            <a:endPar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2"/>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_副本"/>
          <p:cNvPicPr>
            <a:picLocks noChangeAspect="1"/>
          </p:cNvPicPr>
          <p:nvPr/>
        </p:nvPicPr>
        <p:blipFill>
          <a:blip r:embed="rId1"/>
          <a:stretch>
            <a:fillRect/>
          </a:stretch>
        </p:blipFill>
        <p:spPr>
          <a:xfrm>
            <a:off x="1400810" y="487045"/>
            <a:ext cx="8690610" cy="6370320"/>
          </a:xfrm>
          <a:prstGeom prst="rect">
            <a:avLst/>
          </a:prstGeom>
        </p:spPr>
      </p:pic>
    </p:spTree>
    <p:custDataLst>
      <p:tags r:id="rId2"/>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 name="组合 1"/>
          <p:cNvGrpSpPr/>
          <p:nvPr>
            <p:custDataLst>
              <p:tags r:id="rId1"/>
            </p:custDataLst>
          </p:nvPr>
        </p:nvGrpSpPr>
        <p:grpSpPr>
          <a:xfrm>
            <a:off x="6742589" y="1256030"/>
            <a:ext cx="392906" cy="973455"/>
            <a:chOff x="2777744" y="2506338"/>
            <a:chExt cx="523882" cy="3302847"/>
          </a:xfrm>
        </p:grpSpPr>
        <p:sp>
          <p:nvSpPr>
            <p:cNvPr id="3" name="矩形 2"/>
            <p:cNvSpPr/>
            <p:nvPr>
              <p:custDataLst>
                <p:tags r:id="rId2"/>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椭圆 3"/>
            <p:cNvSpPr/>
            <p:nvPr>
              <p:custDataLst>
                <p:tags r:id="rId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椭圆 8"/>
            <p:cNvSpPr/>
            <p:nvPr>
              <p:custDataLst>
                <p:tags r:id="rId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10" name="组合 9"/>
          <p:cNvGrpSpPr/>
          <p:nvPr>
            <p:custDataLst>
              <p:tags r:id="rId5"/>
            </p:custDataLst>
          </p:nvPr>
        </p:nvGrpSpPr>
        <p:grpSpPr>
          <a:xfrm>
            <a:off x="7135019" y="1256030"/>
            <a:ext cx="392906" cy="973455"/>
            <a:chOff x="2777744" y="2506338"/>
            <a:chExt cx="523882" cy="3302847"/>
          </a:xfrm>
        </p:grpSpPr>
        <p:sp>
          <p:nvSpPr>
            <p:cNvPr id="11" name="矩形 10"/>
            <p:cNvSpPr/>
            <p:nvPr>
              <p:custDataLst>
                <p:tags r:id="rId6"/>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2" name="椭圆 11"/>
            <p:cNvSpPr/>
            <p:nvPr>
              <p:custDataLst>
                <p:tags r:id="rId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3" name="椭圆 12"/>
            <p:cNvSpPr/>
            <p:nvPr>
              <p:custDataLst>
                <p:tags r:id="rId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29" name="组合 28"/>
          <p:cNvGrpSpPr/>
          <p:nvPr>
            <p:custDataLst>
              <p:tags r:id="rId9"/>
            </p:custDataLst>
          </p:nvPr>
        </p:nvGrpSpPr>
        <p:grpSpPr>
          <a:xfrm>
            <a:off x="6747828" y="2370931"/>
            <a:ext cx="392906" cy="973455"/>
            <a:chOff x="2777744" y="2506338"/>
            <a:chExt cx="523882" cy="3302847"/>
          </a:xfrm>
        </p:grpSpPr>
        <p:sp>
          <p:nvSpPr>
            <p:cNvPr id="30" name="矩形 29"/>
            <p:cNvSpPr/>
            <p:nvPr>
              <p:custDataLst>
                <p:tags r:id="rId10"/>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1" name="椭圆 30"/>
            <p:cNvSpPr/>
            <p:nvPr>
              <p:custDataLst>
                <p:tags r:id="rId11"/>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2" name="椭圆 31"/>
            <p:cNvSpPr/>
            <p:nvPr>
              <p:custDataLst>
                <p:tags r:id="rId12"/>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33" name="组合 32"/>
          <p:cNvGrpSpPr/>
          <p:nvPr>
            <p:custDataLst>
              <p:tags r:id="rId13"/>
            </p:custDataLst>
          </p:nvPr>
        </p:nvGrpSpPr>
        <p:grpSpPr>
          <a:xfrm>
            <a:off x="7140258" y="2370931"/>
            <a:ext cx="392906" cy="973455"/>
            <a:chOff x="2777744" y="2506338"/>
            <a:chExt cx="523882" cy="3302847"/>
          </a:xfrm>
        </p:grpSpPr>
        <p:sp>
          <p:nvSpPr>
            <p:cNvPr id="34" name="矩形 33"/>
            <p:cNvSpPr/>
            <p:nvPr>
              <p:custDataLst>
                <p:tags r:id="rId14"/>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5" name="椭圆 34"/>
            <p:cNvSpPr/>
            <p:nvPr>
              <p:custDataLst>
                <p:tags r:id="rId1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6" name="椭圆 35"/>
            <p:cNvSpPr/>
            <p:nvPr>
              <p:custDataLst>
                <p:tags r:id="rId1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37" name="组合 36"/>
          <p:cNvGrpSpPr/>
          <p:nvPr>
            <p:custDataLst>
              <p:tags r:id="rId17"/>
            </p:custDataLst>
          </p:nvPr>
        </p:nvGrpSpPr>
        <p:grpSpPr>
          <a:xfrm>
            <a:off x="6753543" y="3458686"/>
            <a:ext cx="392906" cy="973455"/>
            <a:chOff x="2777744" y="2506338"/>
            <a:chExt cx="523882" cy="3302847"/>
          </a:xfrm>
        </p:grpSpPr>
        <p:sp>
          <p:nvSpPr>
            <p:cNvPr id="38" name="矩形 37"/>
            <p:cNvSpPr/>
            <p:nvPr>
              <p:custDataLst>
                <p:tags r:id="rId18"/>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9" name="椭圆 38"/>
            <p:cNvSpPr/>
            <p:nvPr>
              <p:custDataLst>
                <p:tags r:id="rId19"/>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0" name="椭圆 39"/>
            <p:cNvSpPr/>
            <p:nvPr>
              <p:custDataLst>
                <p:tags r:id="rId20"/>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41" name="组合 40"/>
          <p:cNvGrpSpPr/>
          <p:nvPr>
            <p:custDataLst>
              <p:tags r:id="rId21"/>
            </p:custDataLst>
          </p:nvPr>
        </p:nvGrpSpPr>
        <p:grpSpPr>
          <a:xfrm>
            <a:off x="7145973" y="3458686"/>
            <a:ext cx="392906" cy="973455"/>
            <a:chOff x="2777744" y="2506338"/>
            <a:chExt cx="523882" cy="3302847"/>
          </a:xfrm>
        </p:grpSpPr>
        <p:sp>
          <p:nvSpPr>
            <p:cNvPr id="42" name="矩形 41"/>
            <p:cNvSpPr/>
            <p:nvPr>
              <p:custDataLst>
                <p:tags r:id="rId22"/>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3" name="椭圆 42"/>
            <p:cNvSpPr/>
            <p:nvPr>
              <p:custDataLst>
                <p:tags r:id="rId2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4" name="椭圆 43"/>
            <p:cNvSpPr/>
            <p:nvPr>
              <p:custDataLst>
                <p:tags r:id="rId2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45" name="组合 44"/>
          <p:cNvGrpSpPr/>
          <p:nvPr>
            <p:custDataLst>
              <p:tags r:id="rId25"/>
            </p:custDataLst>
          </p:nvPr>
        </p:nvGrpSpPr>
        <p:grpSpPr>
          <a:xfrm>
            <a:off x="6767354" y="4595495"/>
            <a:ext cx="392906" cy="973455"/>
            <a:chOff x="2777744" y="2506338"/>
            <a:chExt cx="523882" cy="3302847"/>
          </a:xfrm>
        </p:grpSpPr>
        <p:sp>
          <p:nvSpPr>
            <p:cNvPr id="46" name="矩形 45"/>
            <p:cNvSpPr/>
            <p:nvPr>
              <p:custDataLst>
                <p:tags r:id="rId26"/>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7" name="椭圆 46"/>
            <p:cNvSpPr/>
            <p:nvPr>
              <p:custDataLst>
                <p:tags r:id="rId2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8" name="椭圆 47"/>
            <p:cNvSpPr/>
            <p:nvPr>
              <p:custDataLst>
                <p:tags r:id="rId2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grpSp>
        <p:nvGrpSpPr>
          <p:cNvPr id="49" name="组合 48"/>
          <p:cNvGrpSpPr/>
          <p:nvPr>
            <p:custDataLst>
              <p:tags r:id="rId29"/>
            </p:custDataLst>
          </p:nvPr>
        </p:nvGrpSpPr>
        <p:grpSpPr>
          <a:xfrm>
            <a:off x="7159784" y="4595495"/>
            <a:ext cx="392906" cy="973455"/>
            <a:chOff x="2777744" y="2506338"/>
            <a:chExt cx="523882" cy="3302847"/>
          </a:xfrm>
        </p:grpSpPr>
        <p:sp>
          <p:nvSpPr>
            <p:cNvPr id="50" name="矩形 49"/>
            <p:cNvSpPr/>
            <p:nvPr>
              <p:custDataLst>
                <p:tags r:id="rId30"/>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1" name="椭圆 50"/>
            <p:cNvSpPr/>
            <p:nvPr>
              <p:custDataLst>
                <p:tags r:id="rId31"/>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2" name="椭圆 51"/>
            <p:cNvSpPr/>
            <p:nvPr>
              <p:custDataLst>
                <p:tags r:id="rId32"/>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55" name="缺角矩形 54"/>
          <p:cNvSpPr/>
          <p:nvPr>
            <p:custDataLst>
              <p:tags r:id="rId33"/>
            </p:custDataLst>
          </p:nvPr>
        </p:nvSpPr>
        <p:spPr>
          <a:xfrm>
            <a:off x="5121275" y="1456055"/>
            <a:ext cx="4236720" cy="55689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chemeClr val="tx1"/>
                </a:solidFill>
                <a:latin typeface="宋体" panose="02010600030101010101" pitchFamily="2" charset="-122"/>
                <a:ea typeface="宋体" panose="02010600030101010101" pitchFamily="2" charset="-122"/>
              </a:rPr>
              <a:t>故事梳理</a:t>
            </a:r>
            <a:endParaRPr lang="zh-CN" altLang="en-US" sz="3200">
              <a:solidFill>
                <a:schemeClr val="tx1"/>
              </a:solidFill>
              <a:latin typeface="宋体" panose="02010600030101010101" pitchFamily="2" charset="-122"/>
              <a:ea typeface="宋体" panose="02010600030101010101" pitchFamily="2" charset="-122"/>
            </a:endParaRPr>
          </a:p>
        </p:txBody>
      </p:sp>
      <p:sp>
        <p:nvSpPr>
          <p:cNvPr id="56" name="缺角矩形 55"/>
          <p:cNvSpPr/>
          <p:nvPr>
            <p:custDataLst>
              <p:tags r:id="rId34"/>
            </p:custDataLst>
          </p:nvPr>
        </p:nvSpPr>
        <p:spPr>
          <a:xfrm>
            <a:off x="5121275" y="2582545"/>
            <a:ext cx="4236720" cy="544830"/>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chemeClr val="tx1"/>
                </a:solidFill>
                <a:latin typeface="宋体" panose="02010600030101010101" pitchFamily="2" charset="-122"/>
                <a:ea typeface="宋体" panose="02010600030101010101" pitchFamily="2" charset="-122"/>
              </a:rPr>
              <a:t>文本分析</a:t>
            </a:r>
            <a:endParaRPr lang="zh-CN" altLang="en-US" sz="1350"/>
          </a:p>
        </p:txBody>
      </p:sp>
      <p:sp>
        <p:nvSpPr>
          <p:cNvPr id="58" name="缺角矩形 57"/>
          <p:cNvSpPr/>
          <p:nvPr>
            <p:custDataLst>
              <p:tags r:id="rId35"/>
            </p:custDataLst>
          </p:nvPr>
        </p:nvSpPr>
        <p:spPr>
          <a:xfrm>
            <a:off x="5121275" y="3642995"/>
            <a:ext cx="4236720" cy="55562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solidFill>
                  <a:schemeClr val="tx1"/>
                </a:solidFill>
                <a:latin typeface="宋体" panose="02010600030101010101" pitchFamily="2" charset="-122"/>
                <a:ea typeface="宋体" panose="02010600030101010101" pitchFamily="2" charset="-122"/>
              </a:rPr>
              <a:t>语言产出</a:t>
            </a:r>
            <a:endParaRPr lang="zh-CN" altLang="en-US" sz="3200">
              <a:solidFill>
                <a:schemeClr val="tx1"/>
              </a:solidFill>
              <a:latin typeface="宋体" panose="02010600030101010101" pitchFamily="2" charset="-122"/>
              <a:ea typeface="宋体" panose="02010600030101010101" pitchFamily="2" charset="-122"/>
            </a:endParaRPr>
          </a:p>
        </p:txBody>
      </p:sp>
      <p:sp>
        <p:nvSpPr>
          <p:cNvPr id="59" name="缺角矩形 58"/>
          <p:cNvSpPr/>
          <p:nvPr>
            <p:custDataLst>
              <p:tags r:id="rId36"/>
            </p:custDataLst>
          </p:nvPr>
        </p:nvSpPr>
        <p:spPr>
          <a:xfrm>
            <a:off x="5121275" y="4815840"/>
            <a:ext cx="4236720" cy="532130"/>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3200">
                <a:solidFill>
                  <a:schemeClr val="tx1"/>
                </a:solidFill>
                <a:latin typeface="宋体" panose="02010600030101010101" pitchFamily="2" charset="-122"/>
                <a:ea typeface="宋体" panose="02010600030101010101" pitchFamily="2" charset="-122"/>
              </a:rPr>
              <a:t>作品欣赏</a:t>
            </a:r>
            <a:endParaRPr lang="zh-CN" altLang="en-US" sz="3200">
              <a:solidFill>
                <a:schemeClr val="tx1"/>
              </a:solidFill>
              <a:latin typeface="宋体" panose="02010600030101010101" pitchFamily="2" charset="-122"/>
              <a:ea typeface="宋体" panose="02010600030101010101" pitchFamily="2" charset="-122"/>
            </a:endParaRPr>
          </a:p>
        </p:txBody>
      </p:sp>
      <p:grpSp>
        <p:nvGrpSpPr>
          <p:cNvPr id="16" name="组合 15"/>
          <p:cNvGrpSpPr/>
          <p:nvPr/>
        </p:nvGrpSpPr>
        <p:grpSpPr>
          <a:xfrm>
            <a:off x="386715" y="1455420"/>
            <a:ext cx="3917315" cy="3209290"/>
            <a:chOff x="1419" y="2557"/>
            <a:chExt cx="4914" cy="4314"/>
          </a:xfrm>
        </p:grpSpPr>
        <p:pic>
          <p:nvPicPr>
            <p:cNvPr id="14" name="图片 13" descr="t01797f9be2db365b1a"/>
            <p:cNvPicPr>
              <a:picLocks noChangeAspect="1"/>
            </p:cNvPicPr>
            <p:nvPr/>
          </p:nvPicPr>
          <p:blipFill>
            <a:blip r:embed="rId37"/>
            <a:stretch>
              <a:fillRect/>
            </a:stretch>
          </p:blipFill>
          <p:spPr>
            <a:xfrm rot="16200000">
              <a:off x="1719" y="2257"/>
              <a:ext cx="4314" cy="4914"/>
            </a:xfrm>
            <a:prstGeom prst="rect">
              <a:avLst/>
            </a:prstGeom>
          </p:spPr>
        </p:pic>
        <p:sp>
          <p:nvSpPr>
            <p:cNvPr id="15" name="文本框 14"/>
            <p:cNvSpPr txBox="1"/>
            <p:nvPr>
              <p:custDataLst>
                <p:tags r:id="rId38"/>
              </p:custDataLst>
            </p:nvPr>
          </p:nvSpPr>
          <p:spPr>
            <a:xfrm>
              <a:off x="2430" y="4035"/>
              <a:ext cx="2892" cy="1281"/>
            </a:xfrm>
            <a:prstGeom prst="rect">
              <a:avLst/>
            </a:prstGeom>
          </p:spPr>
          <p:txBody>
            <a:bodyPr wrap="square">
              <a:spAutoFit/>
            </a:bodyPr>
            <a:p>
              <a:pPr algn="ctr"/>
              <a:r>
                <a:rPr lang="en-US" altLang="zh-CN" sz="2800" b="1">
                  <a:solidFill>
                    <a:schemeClr val="bg1"/>
                  </a:solidFill>
                  <a:latin typeface="Times New Roman" panose="02020603050405020304" charset="0"/>
                  <a:cs typeface="Times New Roman" panose="02020603050405020304" charset="0"/>
                  <a:sym typeface="+mn-ea"/>
                </a:rPr>
                <a:t>Learning objectives</a:t>
              </a:r>
              <a:endParaRPr lang="en-US" altLang="zh-CN" sz="2800" b="1">
                <a:solidFill>
                  <a:schemeClr val="bg1"/>
                </a:solidFill>
                <a:latin typeface="Times New Roman" panose="02020603050405020304" charset="0"/>
                <a:ea typeface="微软雅黑" panose="020B0503020204020204" pitchFamily="34" charset="-122"/>
                <a:cs typeface="Times New Roman" panose="02020603050405020304" charset="0"/>
                <a:sym typeface="+mn-ea"/>
              </a:endParaRPr>
            </a:p>
          </p:txBody>
        </p:sp>
      </p:grpSp>
    </p:spTree>
    <p:custDataLst>
      <p:tags r:id="rId3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2"/>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10"/>
                                        </p:tgtEl>
                                        <p:attrNameLst>
                                          <p:attrName>ppt_x</p:attrName>
                                          <p:attrName>ppt_y</p:attrName>
                                        </p:attrNameLst>
                                      </p:cBhvr>
                                      <p:rCtr x="11940" y="185"/>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42" presetClass="path" presetSubtype="0" accel="50000" decel="50000" fill="hold" nodeType="withEffect">
                                  <p:stCondLst>
                                    <p:cond delay="0"/>
                                  </p:stCondLst>
                                  <p:childTnLst>
                                    <p:animMotion origin="layout" path="M 5E-6 -3.7037E-6 L -0.21836 0.00371 " pathEditMode="relative" rAng="0" ptsTypes="AA">
                                      <p:cBhvr>
                                        <p:cTn id="22" dur="2000" fill="hold"/>
                                        <p:tgtEl>
                                          <p:spTgt spid="29"/>
                                        </p:tgtEl>
                                        <p:attrNameLst>
                                          <p:attrName>ppt_x</p:attrName>
                                          <p:attrName>ppt_y</p:attrName>
                                        </p:attrNameLst>
                                      </p:cBhvr>
                                      <p:rCtr x="-10924" y="185"/>
                                    </p:animMotion>
                                  </p:childTnLst>
                                </p:cTn>
                              </p:par>
                              <p:par>
                                <p:cTn id="23" presetID="42" presetClass="path" presetSubtype="0" accel="50000" decel="50000" fill="hold" nodeType="withEffect">
                                  <p:stCondLst>
                                    <p:cond delay="0"/>
                                  </p:stCondLst>
                                  <p:childTnLst>
                                    <p:animMotion origin="layout" path="M -3.75E-6 -3.7037E-6 L 0.23881 0.00371 " pathEditMode="relative" rAng="0" ptsTypes="AA">
                                      <p:cBhvr>
                                        <p:cTn id="24" dur="2000" fill="hold"/>
                                        <p:tgtEl>
                                          <p:spTgt spid="33"/>
                                        </p:tgtEl>
                                        <p:attrNameLst>
                                          <p:attrName>ppt_x</p:attrName>
                                          <p:attrName>ppt_y</p:attrName>
                                        </p:attrNameLst>
                                      </p:cBhvr>
                                      <p:rCtr x="11940" y="185"/>
                                    </p:animMotion>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42" presetClass="path" presetSubtype="0" accel="50000" decel="50000" fill="hold" nodeType="withEffect">
                                  <p:stCondLst>
                                    <p:cond delay="0"/>
                                  </p:stCondLst>
                                  <p:childTnLst>
                                    <p:animMotion origin="layout" path="M 5E-6 -3.7037E-6 L -0.21836 0.00371 " pathEditMode="relative" rAng="0" ptsTypes="AA">
                                      <p:cBhvr>
                                        <p:cTn id="32" dur="2000" fill="hold"/>
                                        <p:tgtEl>
                                          <p:spTgt spid="37"/>
                                        </p:tgtEl>
                                        <p:attrNameLst>
                                          <p:attrName>ppt_x</p:attrName>
                                          <p:attrName>ppt_y</p:attrName>
                                        </p:attrNameLst>
                                      </p:cBhvr>
                                      <p:rCtr x="-10924" y="185"/>
                                    </p:animMotion>
                                  </p:childTnLst>
                                </p:cTn>
                              </p:par>
                              <p:par>
                                <p:cTn id="33" presetID="42" presetClass="path" presetSubtype="0" accel="50000" decel="50000" fill="hold" nodeType="withEffect">
                                  <p:stCondLst>
                                    <p:cond delay="0"/>
                                  </p:stCondLst>
                                  <p:childTnLst>
                                    <p:animMotion origin="layout" path="M -3.75E-6 -3.7037E-6 L 0.23881 0.00371 " pathEditMode="relative" rAng="0" ptsTypes="AA">
                                      <p:cBhvr>
                                        <p:cTn id="34" dur="2000" fill="hold"/>
                                        <p:tgtEl>
                                          <p:spTgt spid="41"/>
                                        </p:tgtEl>
                                        <p:attrNameLst>
                                          <p:attrName>ppt_x</p:attrName>
                                          <p:attrName>ppt_y</p:attrName>
                                        </p:attrNameLst>
                                      </p:cBhvr>
                                      <p:rCtr x="11940" y="185"/>
                                    </p:animMotion>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42" presetClass="path" presetSubtype="0" accel="50000" decel="50000" fill="hold" nodeType="withEffect">
                                  <p:stCondLst>
                                    <p:cond delay="0"/>
                                  </p:stCondLst>
                                  <p:childTnLst>
                                    <p:animMotion origin="layout" path="M 5E-6 -3.7037E-6 L -0.21836 0.00371 " pathEditMode="relative" rAng="0" ptsTypes="AA">
                                      <p:cBhvr>
                                        <p:cTn id="42" dur="2000" fill="hold"/>
                                        <p:tgtEl>
                                          <p:spTgt spid="45"/>
                                        </p:tgtEl>
                                        <p:attrNameLst>
                                          <p:attrName>ppt_x</p:attrName>
                                          <p:attrName>ppt_y</p:attrName>
                                        </p:attrNameLst>
                                      </p:cBhvr>
                                      <p:rCtr x="-10924" y="185"/>
                                    </p:animMotion>
                                  </p:childTnLst>
                                </p:cTn>
                              </p:par>
                              <p:par>
                                <p:cTn id="43" presetID="42" presetClass="path" presetSubtype="0" accel="50000" decel="50000" fill="hold" nodeType="withEffect">
                                  <p:stCondLst>
                                    <p:cond delay="0"/>
                                  </p:stCondLst>
                                  <p:childTnLst>
                                    <p:animMotion origin="layout" path="M -3.75E-6 -3.7037E-6 L 0.23881 0.00371 " pathEditMode="relative" rAng="0" ptsTypes="AA">
                                      <p:cBhvr>
                                        <p:cTn id="44" dur="2000" fill="hold"/>
                                        <p:tgtEl>
                                          <p:spTgt spid="49"/>
                                        </p:tgtEl>
                                        <p:attrNameLst>
                                          <p:attrName>ppt_x</p:attrName>
                                          <p:attrName>ppt_y</p:attrName>
                                        </p:attrNameLst>
                                      </p:cBhvr>
                                      <p:rCtr x="11940" y="185"/>
                                    </p:animMotion>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 calcmode="lin" valueType="num">
                                      <p:cBhvr>
                                        <p:cTn id="59" dur="500" fill="hold"/>
                                        <p:tgtEl>
                                          <p:spTgt spid="56"/>
                                        </p:tgtEl>
                                        <p:attrNameLst>
                                          <p:attrName>style.rotation</p:attrName>
                                        </p:attrNameLst>
                                      </p:cBhvr>
                                      <p:tavLst>
                                        <p:tav tm="0">
                                          <p:val>
                                            <p:fltVal val="360"/>
                                          </p:val>
                                        </p:tav>
                                        <p:tav tm="100000">
                                          <p:val>
                                            <p:fltVal val="0"/>
                                          </p:val>
                                        </p:tav>
                                      </p:tavLst>
                                    </p:anim>
                                    <p:animEffect transition="in" filter="fade">
                                      <p:cBhvr>
                                        <p:cTn id="60" dur="500"/>
                                        <p:tgtEl>
                                          <p:spTgt spid="56"/>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p:cTn id="65" dur="500" fill="hold"/>
                                        <p:tgtEl>
                                          <p:spTgt spid="58"/>
                                        </p:tgtEl>
                                        <p:attrNameLst>
                                          <p:attrName>ppt_w</p:attrName>
                                        </p:attrNameLst>
                                      </p:cBhvr>
                                      <p:tavLst>
                                        <p:tav tm="0">
                                          <p:val>
                                            <p:fltVal val="0"/>
                                          </p:val>
                                        </p:tav>
                                        <p:tav tm="100000">
                                          <p:val>
                                            <p:strVal val="#ppt_w"/>
                                          </p:val>
                                        </p:tav>
                                      </p:tavLst>
                                    </p:anim>
                                    <p:anim calcmode="lin" valueType="num">
                                      <p:cBhvr>
                                        <p:cTn id="66" dur="500" fill="hold"/>
                                        <p:tgtEl>
                                          <p:spTgt spid="58"/>
                                        </p:tgtEl>
                                        <p:attrNameLst>
                                          <p:attrName>ppt_h</p:attrName>
                                        </p:attrNameLst>
                                      </p:cBhvr>
                                      <p:tavLst>
                                        <p:tav tm="0">
                                          <p:val>
                                            <p:fltVal val="0"/>
                                          </p:val>
                                        </p:tav>
                                        <p:tav tm="100000">
                                          <p:val>
                                            <p:strVal val="#ppt_h"/>
                                          </p:val>
                                        </p:tav>
                                      </p:tavLst>
                                    </p:anim>
                                    <p:anim calcmode="lin" valueType="num">
                                      <p:cBhvr>
                                        <p:cTn id="67" dur="500" fill="hold"/>
                                        <p:tgtEl>
                                          <p:spTgt spid="58"/>
                                        </p:tgtEl>
                                        <p:attrNameLst>
                                          <p:attrName>style.rotation</p:attrName>
                                        </p:attrNameLst>
                                      </p:cBhvr>
                                      <p:tavLst>
                                        <p:tav tm="0">
                                          <p:val>
                                            <p:fltVal val="360"/>
                                          </p:val>
                                        </p:tav>
                                        <p:tav tm="100000">
                                          <p:val>
                                            <p:fltVal val="0"/>
                                          </p:val>
                                        </p:tav>
                                      </p:tavLst>
                                    </p:anim>
                                    <p:animEffect transition="in" filter="fade">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anim calcmode="lin" valueType="num">
                                      <p:cBhvr>
                                        <p:cTn id="73" dur="500" fill="hold"/>
                                        <p:tgtEl>
                                          <p:spTgt spid="59"/>
                                        </p:tgtEl>
                                        <p:attrNameLst>
                                          <p:attrName>ppt_w</p:attrName>
                                        </p:attrNameLst>
                                      </p:cBhvr>
                                      <p:tavLst>
                                        <p:tav tm="0">
                                          <p:val>
                                            <p:fltVal val="0"/>
                                          </p:val>
                                        </p:tav>
                                        <p:tav tm="100000">
                                          <p:val>
                                            <p:strVal val="#ppt_w"/>
                                          </p:val>
                                        </p:tav>
                                      </p:tavLst>
                                    </p:anim>
                                    <p:anim calcmode="lin" valueType="num">
                                      <p:cBhvr>
                                        <p:cTn id="74" dur="500" fill="hold"/>
                                        <p:tgtEl>
                                          <p:spTgt spid="59"/>
                                        </p:tgtEl>
                                        <p:attrNameLst>
                                          <p:attrName>ppt_h</p:attrName>
                                        </p:attrNameLst>
                                      </p:cBhvr>
                                      <p:tavLst>
                                        <p:tav tm="0">
                                          <p:val>
                                            <p:fltVal val="0"/>
                                          </p:val>
                                        </p:tav>
                                        <p:tav tm="100000">
                                          <p:val>
                                            <p:strVal val="#ppt_h"/>
                                          </p:val>
                                        </p:tav>
                                      </p:tavLst>
                                    </p:anim>
                                    <p:anim calcmode="lin" valueType="num">
                                      <p:cBhvr>
                                        <p:cTn id="75" dur="500" fill="hold"/>
                                        <p:tgtEl>
                                          <p:spTgt spid="59"/>
                                        </p:tgtEl>
                                        <p:attrNameLst>
                                          <p:attrName>style.rotation</p:attrName>
                                        </p:attrNameLst>
                                      </p:cBhvr>
                                      <p:tavLst>
                                        <p:tav tm="0">
                                          <p:val>
                                            <p:fltVal val="360"/>
                                          </p:val>
                                        </p:tav>
                                        <p:tav tm="100000">
                                          <p:val>
                                            <p:fltVal val="0"/>
                                          </p:val>
                                        </p:tav>
                                      </p:tavLst>
                                    </p:anim>
                                    <p:animEffect transition="in" filter="fade">
                                      <p:cBhvr>
                                        <p:cTn id="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P spid="56" grpId="0" bldLvl="0" animBg="1"/>
      <p:bldP spid="56" grpId="1" animBg="1"/>
      <p:bldP spid="58" grpId="0" bldLvl="0" animBg="1"/>
      <p:bldP spid="58" grpId="1" animBg="1"/>
      <p:bldP spid="59" grpId="0" bldLvl="0" animBg="1"/>
      <p:bldP spid="5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421640" y="243205"/>
            <a:ext cx="11348720" cy="6360160"/>
          </a:xfrm>
          <a:prstGeom prst="rect">
            <a:avLst/>
          </a:prstGeom>
        </p:spPr>
        <p:txBody>
          <a:bodyPr wrap="square">
            <a:noAutofit/>
          </a:bodyPr>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a:t>
            </a:r>
            <a:r>
              <a:rPr lang="zh-CN" altLang="en-US" sz="2800">
                <a:latin typeface="Times New Roman" panose="02020603050405020304"/>
                <a:ea typeface="宋体" panose="02010600030101010101" pitchFamily="2" charset="-122"/>
              </a:rPr>
              <a:t>阅读下面材料，根据其内容和所给段落开头语续写两段，使之构成一篇完整的短文。</a:t>
            </a:r>
            <a:endParaRPr lang="zh-CN" altLang="en-US"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400">
                <a:latin typeface="Times New Roman" panose="02020603050405020304"/>
                <a:ea typeface="宋体" panose="02010600030101010101" pitchFamily="2" charset="-122"/>
              </a:rPr>
              <a:t> </a:t>
            </a:r>
            <a:r>
              <a:rPr lang="en-US" altLang="zh-CN" sz="2800">
                <a:latin typeface="Times New Roman" panose="02020603050405020304"/>
                <a:ea typeface="宋体" panose="02010600030101010101" pitchFamily="2" charset="-122"/>
              </a:rPr>
              <a:t>  It was a hot day in New York City. I had brunch with a friend and picked up my new glasses. All done and headed back on the train. I wanted to yell at a couple of people for their rude behavior, but wisely just sat quietly.</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An old black gentleman entered the far end of the train car. In worn but neat clothes, he tipped his faded cap and greeted everyone with a warm “Good afternoon, folks.” Most ignored him, with cold blank faces. Then, he started to sing. I didn’t turn my head, but I felt a smile in my soul. Many people ask for money on the train, but I always feel happy when someone offers music instead. It feels like a gift.</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I let the notes settle in for a second before my eyes wandered. A young boy across from me, maybe ten, watched him, swaying (</a:t>
            </a:r>
            <a:r>
              <a:rPr lang="zh-CN" altLang="en-US" sz="2800">
                <a:latin typeface="宋体" panose="02010600030101010101" pitchFamily="2" charset="-122"/>
                <a:ea typeface="宋体" panose="02010600030101010101" pitchFamily="2" charset="-122"/>
              </a:rPr>
              <a:t>摇摆</a:t>
            </a:r>
            <a:r>
              <a:rPr lang="en-US" altLang="zh-CN" sz="2800">
                <a:latin typeface="Times New Roman" panose="02020603050405020304"/>
                <a:ea typeface="宋体" panose="02010600030101010101" pitchFamily="2" charset="-122"/>
              </a:rPr>
              <a:t>) to the rhythm, his mother too distracted by her phone to notice.</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marL="0" indent="279400" algn="just" defTabSz="266700">
              <a:lnSpc>
                <a:spcPts val="1500"/>
              </a:lnSpc>
              <a:spcBef>
                <a:spcPct val="0"/>
              </a:spcBef>
              <a:spcAft>
                <a:spcPct val="0"/>
              </a:spcAft>
            </a:pP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cxnSp>
        <p:nvCxnSpPr>
          <p:cNvPr id="9" name="直接连接符 8"/>
          <p:cNvCxnSpPr/>
          <p:nvPr/>
        </p:nvCxnSpPr>
        <p:spPr>
          <a:xfrm>
            <a:off x="2886710" y="3276600"/>
            <a:ext cx="3348990" cy="1778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1" name="圆角矩形 10"/>
          <p:cNvSpPr/>
          <p:nvPr/>
        </p:nvSpPr>
        <p:spPr>
          <a:xfrm>
            <a:off x="2204085" y="1699895"/>
            <a:ext cx="4509770" cy="110744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tip (</a:t>
            </a:r>
            <a:r>
              <a:rPr lang="zh-CN" altLang="en-US" sz="2800">
                <a:solidFill>
                  <a:schemeClr val="tx1"/>
                </a:solidFill>
                <a:latin typeface="宋体" panose="02010600030101010101" pitchFamily="2" charset="-122"/>
                <a:ea typeface="宋体" panose="02010600030101010101" pitchFamily="2" charset="-122"/>
              </a:rPr>
              <a:t>为表示礼貌或打招呼</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轻触（帽檐等）致意</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12" name="直接连接符 11"/>
          <p:cNvCxnSpPr/>
          <p:nvPr/>
        </p:nvCxnSpPr>
        <p:spPr>
          <a:xfrm flipV="1">
            <a:off x="9018270" y="4147820"/>
            <a:ext cx="1694815" cy="1460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3" name="圆角矩形 12"/>
          <p:cNvSpPr/>
          <p:nvPr/>
        </p:nvSpPr>
        <p:spPr>
          <a:xfrm>
            <a:off x="8315325" y="2984500"/>
            <a:ext cx="3101340" cy="73533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在我内心深处</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14" name="直接连接符 13"/>
          <p:cNvCxnSpPr/>
          <p:nvPr/>
        </p:nvCxnSpPr>
        <p:spPr>
          <a:xfrm flipV="1">
            <a:off x="2957195" y="5434965"/>
            <a:ext cx="1267460" cy="571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5" name="圆角矩形 14"/>
          <p:cNvSpPr/>
          <p:nvPr/>
        </p:nvSpPr>
        <p:spPr>
          <a:xfrm>
            <a:off x="1783715" y="3660775"/>
            <a:ext cx="4610735" cy="131127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（指感觉、声音、想法等）逐渐渗透；慢慢融入（心里）</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16" name="直接连接符 15"/>
          <p:cNvCxnSpPr/>
          <p:nvPr/>
        </p:nvCxnSpPr>
        <p:spPr>
          <a:xfrm flipV="1">
            <a:off x="6770370" y="5854700"/>
            <a:ext cx="4365625" cy="1397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7" name="圆角矩形 16"/>
          <p:cNvSpPr/>
          <p:nvPr/>
        </p:nvSpPr>
        <p:spPr>
          <a:xfrm>
            <a:off x="6989445" y="4319270"/>
            <a:ext cx="3724275" cy="111569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随着节奏摇摆</a:t>
            </a:r>
            <a:endParaRPr lang="zh-CN" altLang="en-US" sz="2800">
              <a:solidFill>
                <a:schemeClr val="tx1"/>
              </a:solidFill>
              <a:latin typeface="宋体" panose="02010600030101010101" pitchFamily="2" charset="-122"/>
              <a:ea typeface="宋体" panose="02010600030101010101" pitchFamily="2" charset="-122"/>
            </a:endParaRPr>
          </a:p>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(to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意为</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宋体" panose="02010600030101010101" pitchFamily="2" charset="-122"/>
                <a:ea typeface="宋体" panose="02010600030101010101" pitchFamily="2" charset="-122"/>
              </a:rPr>
              <a:t>随着；按照</a:t>
            </a:r>
            <a:r>
              <a:rPr lang="en-US" altLang="zh-CN" sz="2800">
                <a:solidFill>
                  <a:schemeClr val="tx1"/>
                </a:solidFill>
                <a:latin typeface="宋体" panose="02010600030101010101" pitchFamily="2" charset="-122"/>
                <a:ea typeface="宋体" panose="02010600030101010101" pitchFamily="2" charset="-122"/>
              </a:rPr>
              <a:t>)</a:t>
            </a:r>
            <a:endParaRPr lang="en-US" altLang="zh-CN" sz="2800">
              <a:solidFill>
                <a:schemeClr val="tx1"/>
              </a:solidFill>
              <a:latin typeface="宋体" panose="02010600030101010101" pitchFamily="2" charset="-122"/>
              <a:ea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8" dur="1000" fill="hold"/>
                                        <p:tgtEl>
                                          <p:spTgt spid="1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94" dur="1000" fill="hold"/>
                                        <p:tgtEl>
                                          <p:spTgt spid="17"/>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bldLvl="0" animBg="1"/>
      <p:bldP spid="13" grpId="1" animBg="1"/>
      <p:bldP spid="15" grpId="0" bldLvl="0" animBg="1"/>
      <p:bldP spid="15" grpId="1" animBg="1"/>
      <p:bldP spid="17" grpId="0" bldLvl="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14960" y="172085"/>
            <a:ext cx="11562715" cy="6534150"/>
          </a:xfrm>
          <a:prstGeom prst="rect">
            <a:avLst/>
          </a:prstGeom>
        </p:spPr>
        <p:txBody>
          <a:bodyPr wrap="square">
            <a:noAutofit/>
          </a:bodyPr>
          <a:p>
            <a:pPr indent="279400" algn="just" defTabSz="266700" fontAlgn="auto">
              <a:lnSpc>
                <a:spcPct val="100000"/>
              </a:lnSpc>
              <a:spcBef>
                <a:spcPct val="0"/>
              </a:spcBef>
              <a:spcAft>
                <a:spcPct val="0"/>
              </a:spcAft>
            </a:pPr>
            <a:r>
              <a:rPr lang="en-US" altLang="zh-CN" sz="2400">
                <a:latin typeface="Times New Roman" panose="02020603050405020304"/>
                <a:ea typeface="宋体" panose="02010600030101010101" pitchFamily="2" charset="-122"/>
              </a:rPr>
              <a:t>  </a:t>
            </a:r>
            <a:r>
              <a:rPr lang="en-US" altLang="zh-CN" sz="2800">
                <a:latin typeface="Times New Roman" panose="02020603050405020304"/>
                <a:ea typeface="宋体" panose="02010600030101010101" pitchFamily="2" charset="-122"/>
              </a:rPr>
              <a:t>He started his second song and my heart did a happy dance. “Lean on me, when you’re not strong. I’ll be your friend...” I love that song! Without thinking, I softly sang a little harmony with him. Right away, I decided he could have the $5 bill in my purse.</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He looked tall and thin, but he had a strong voice and kind energy. Life had clearly been hard for him, but he still stood tall and carried himself with quiet dignity.</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I rolled the bill tightly and waited for him to make his way to me. He held the overhead bar to steady himself as he inched down the car, pausing briefly beside each seat like he was waiting for a sign — though no one glanced up. No one was making any moves to give him coins or reach for their wallet.</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     </a:t>
            </a: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a:p>
            <a:pPr marL="0" indent="279400" algn="just" defTabSz="266700">
              <a:lnSpc>
                <a:spcPts val="1500"/>
              </a:lnSpc>
              <a:spcBef>
                <a:spcPct val="0"/>
              </a:spcBef>
              <a:spcAft>
                <a:spcPct val="0"/>
              </a:spcAft>
            </a:pPr>
            <a:r>
              <a:rPr lang="en-US" altLang="zh-CN"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sp>
        <p:nvSpPr>
          <p:cNvPr id="3" name="文本框 2"/>
          <p:cNvSpPr txBox="1"/>
          <p:nvPr/>
        </p:nvSpPr>
        <p:spPr>
          <a:xfrm>
            <a:off x="464820" y="5075555"/>
            <a:ext cx="11084560" cy="1506220"/>
          </a:xfrm>
          <a:prstGeom prst="rect">
            <a:avLst/>
          </a:prstGeom>
          <a:noFill/>
          <a:ln w="19050">
            <a:solidFill>
              <a:schemeClr val="tx1"/>
            </a:solidFill>
          </a:ln>
        </p:spPr>
        <p:txBody>
          <a:bodyPr wrap="square" rtlCol="0">
            <a:noAutofit/>
          </a:bodyPr>
          <a:p>
            <a:pPr indent="279400" algn="just" defTabSz="266700" fontAlgn="auto">
              <a:lnSpc>
                <a:spcPct val="100000"/>
              </a:lnSpc>
              <a:spcBef>
                <a:spcPct val="0"/>
              </a:spcBef>
              <a:spcAft>
                <a:spcPct val="0"/>
              </a:spcAft>
            </a:pPr>
            <a:r>
              <a:rPr lang="en-US" altLang="zh-CN">
                <a:latin typeface="Times New Roman" panose="02020603050405020304"/>
                <a:ea typeface="宋体" panose="02010600030101010101" pitchFamily="2" charset="-122"/>
                <a:sym typeface="+mn-ea"/>
              </a:rPr>
              <a:t> </a:t>
            </a:r>
            <a:r>
              <a:rPr lang="en-US" altLang="zh-CN" sz="2800">
                <a:latin typeface="Times New Roman" panose="02020603050405020304"/>
                <a:ea typeface="宋体" panose="02010600030101010101" pitchFamily="2" charset="-122"/>
                <a:sym typeface="+mn-ea"/>
              </a:rPr>
              <a:t>Somehow, he noticed me singing along.   </a:t>
            </a:r>
            <a:endParaRPr lang="en-US" altLang="zh-CN" sz="2800">
              <a:latin typeface="Times New Roman" panose="02020603050405020304"/>
              <a:ea typeface="宋体" panose="02010600030101010101" pitchFamily="2" charset="-122"/>
              <a:sym typeface="+mn-ea"/>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sym typeface="+mn-ea"/>
              </a:rPr>
              <a:t>                                                                                                              </a:t>
            </a:r>
            <a:endParaRPr lang="en-US" altLang="zh-CN" sz="2800">
              <a:latin typeface="Times New Roman" panose="02020603050405020304"/>
              <a:ea typeface="宋体" panose="02010600030101010101" pitchFamily="2" charset="-122"/>
            </a:endParaRPr>
          </a:p>
          <a:p>
            <a:pPr indent="279400" algn="just"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sym typeface="+mn-ea"/>
              </a:rPr>
              <a:t>It was still hot and sticky inside the car, but something had changed.     </a:t>
            </a:r>
            <a:r>
              <a:rPr lang="en-US" altLang="zh-CN">
                <a:latin typeface="Times New Roman" panose="02020603050405020304"/>
                <a:ea typeface="宋体" panose="02010600030101010101" pitchFamily="2" charset="-122"/>
                <a:sym typeface="+mn-ea"/>
              </a:rPr>
              <a:t>  </a:t>
            </a:r>
            <a:endParaRPr lang="zh-CN" altLang="en-US"/>
          </a:p>
        </p:txBody>
      </p:sp>
      <p:cxnSp>
        <p:nvCxnSpPr>
          <p:cNvPr id="14" name="直接连接符 13"/>
          <p:cNvCxnSpPr/>
          <p:nvPr/>
        </p:nvCxnSpPr>
        <p:spPr>
          <a:xfrm>
            <a:off x="1494790" y="1506855"/>
            <a:ext cx="3775075" cy="1524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3" name="圆角矩形 12"/>
          <p:cNvSpPr/>
          <p:nvPr/>
        </p:nvSpPr>
        <p:spPr>
          <a:xfrm>
            <a:off x="1494790" y="370205"/>
            <a:ext cx="3101340" cy="73533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和某人一起唱和声</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4" name="直接连接符 3"/>
          <p:cNvCxnSpPr/>
          <p:nvPr/>
        </p:nvCxnSpPr>
        <p:spPr>
          <a:xfrm>
            <a:off x="7531735" y="3624580"/>
            <a:ext cx="2957195" cy="635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9" name="圆角矩形 8"/>
          <p:cNvSpPr/>
          <p:nvPr/>
        </p:nvSpPr>
        <p:spPr>
          <a:xfrm>
            <a:off x="7319010" y="1990090"/>
            <a:ext cx="3170555" cy="12534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朝</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方向走</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前往</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地方</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10" name="直接连接符 9"/>
          <p:cNvCxnSpPr/>
          <p:nvPr/>
        </p:nvCxnSpPr>
        <p:spPr>
          <a:xfrm flipV="1">
            <a:off x="11118215" y="3630930"/>
            <a:ext cx="759460" cy="1778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314960" y="4079875"/>
            <a:ext cx="2430145" cy="317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12" name="圆角矩形 11"/>
          <p:cNvSpPr/>
          <p:nvPr/>
        </p:nvSpPr>
        <p:spPr>
          <a:xfrm>
            <a:off x="314960" y="2931160"/>
            <a:ext cx="3101340" cy="73533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抓住头顶的扶手</a:t>
            </a:r>
            <a:endParaRPr lang="zh-CN" altLang="en-US" sz="2800">
              <a:solidFill>
                <a:schemeClr val="tx1"/>
              </a:solidFill>
              <a:latin typeface="宋体" panose="02010600030101010101" pitchFamily="2" charset="-122"/>
              <a:ea typeface="宋体" panose="02010600030101010101" pitchFamily="2" charset="-122"/>
            </a:endParaRPr>
          </a:p>
        </p:txBody>
      </p:sp>
      <p:cxnSp>
        <p:nvCxnSpPr>
          <p:cNvPr id="16" name="直接连接符 15"/>
          <p:cNvCxnSpPr/>
          <p:nvPr/>
        </p:nvCxnSpPr>
        <p:spPr>
          <a:xfrm flipV="1">
            <a:off x="3241675" y="4074160"/>
            <a:ext cx="2294255" cy="254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6289675" y="4083050"/>
            <a:ext cx="2037080" cy="825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10125710" y="4507865"/>
            <a:ext cx="1689735" cy="5715"/>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7795260" y="4930775"/>
            <a:ext cx="1391285" cy="11430"/>
          </a:xfrm>
          <a:prstGeom prst="line">
            <a:avLst/>
          </a:prstGeom>
          <a:ln w="38100">
            <a:solidFill>
              <a:srgbClr val="FA4C24"/>
            </a:solidFill>
          </a:ln>
        </p:spPr>
        <p:style>
          <a:lnRef idx="2">
            <a:schemeClr val="accent1"/>
          </a:lnRef>
          <a:fillRef idx="0">
            <a:srgbClr val="FFFFFF"/>
          </a:fillRef>
          <a:effectRef idx="0">
            <a:srgbClr val="FFFFFF"/>
          </a:effectRef>
          <a:fontRef idx="minor">
            <a:schemeClr val="tx1"/>
          </a:fontRef>
        </p:style>
      </p:cxnSp>
      <p:sp>
        <p:nvSpPr>
          <p:cNvPr id="22" name="圆角矩形 21"/>
          <p:cNvSpPr/>
          <p:nvPr/>
        </p:nvSpPr>
        <p:spPr>
          <a:xfrm>
            <a:off x="2745105" y="2931160"/>
            <a:ext cx="3676650" cy="73533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38100">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稳住（自身</a:t>
            </a:r>
            <a:r>
              <a:rPr lang="en-US" altLang="zh-CN" sz="2800">
                <a:solidFill>
                  <a:schemeClr val="tx1"/>
                </a:solidFill>
                <a:latin typeface="宋体" panose="02010600030101010101" pitchFamily="2" charset="-122"/>
                <a:ea typeface="宋体" panose="02010600030101010101" pitchFamily="2" charset="-122"/>
              </a:rPr>
              <a:t> / </a:t>
            </a:r>
            <a:r>
              <a:rPr lang="zh-CN" altLang="en-US" sz="2800">
                <a:solidFill>
                  <a:schemeClr val="tx1"/>
                </a:solidFill>
                <a:latin typeface="宋体" panose="02010600030101010101" pitchFamily="2" charset="-122"/>
                <a:ea typeface="宋体" panose="02010600030101010101" pitchFamily="2" charset="-122"/>
              </a:rPr>
              <a:t>物体）</a:t>
            </a:r>
            <a:endParaRPr lang="zh-CN" altLang="en-US" sz="2800">
              <a:solidFill>
                <a:schemeClr val="tx1"/>
              </a:solidFill>
              <a:latin typeface="宋体" panose="02010600030101010101" pitchFamily="2" charset="-122"/>
              <a:ea typeface="宋体" panose="02010600030101010101" pitchFamily="2" charset="-122"/>
            </a:endParaRPr>
          </a:p>
        </p:txBody>
      </p:sp>
      <p:sp>
        <p:nvSpPr>
          <p:cNvPr id="23" name="圆角矩形 22"/>
          <p:cNvSpPr/>
          <p:nvPr/>
        </p:nvSpPr>
        <p:spPr>
          <a:xfrm>
            <a:off x="5535930" y="2541905"/>
            <a:ext cx="4481195" cy="112458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r"/>
            <a:r>
              <a:rPr lang="zh-CN" altLang="en-US" sz="2800">
                <a:solidFill>
                  <a:schemeClr val="tx1"/>
                </a:solidFill>
                <a:latin typeface="宋体" panose="02010600030101010101" pitchFamily="2" charset="-122"/>
                <a:ea typeface="宋体" panose="02010600030101010101" pitchFamily="2" charset="-122"/>
              </a:rPr>
              <a:t>沿着</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缓慢移动；</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一点点地沿着</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挪动</a:t>
            </a:r>
            <a:endParaRPr lang="zh-CN" altLang="en-US" sz="2800">
              <a:solidFill>
                <a:schemeClr val="tx1"/>
              </a:solidFill>
              <a:latin typeface="宋体" panose="02010600030101010101" pitchFamily="2" charset="-122"/>
              <a:ea typeface="宋体" panose="02010600030101010101" pitchFamily="2" charset="-122"/>
            </a:endParaRPr>
          </a:p>
        </p:txBody>
      </p:sp>
      <p:sp>
        <p:nvSpPr>
          <p:cNvPr id="24" name="圆角矩形 23"/>
          <p:cNvSpPr/>
          <p:nvPr/>
        </p:nvSpPr>
        <p:spPr>
          <a:xfrm>
            <a:off x="8776335" y="3108960"/>
            <a:ext cx="3101340" cy="98234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快速</a:t>
            </a:r>
            <a:r>
              <a:rPr lang="en-US" altLang="zh-CN" sz="2800">
                <a:solidFill>
                  <a:schemeClr val="tx1"/>
                </a:solidFill>
                <a:latin typeface="宋体" panose="02010600030101010101" pitchFamily="2" charset="-122"/>
                <a:ea typeface="宋体" panose="02010600030101010101" pitchFamily="2" charset="-122"/>
              </a:rPr>
              <a:t>/</a:t>
            </a:r>
            <a:r>
              <a:rPr lang="zh-CN" altLang="en-US" sz="2800">
                <a:solidFill>
                  <a:schemeClr val="tx1"/>
                </a:solidFill>
                <a:latin typeface="宋体" panose="02010600030101010101" pitchFamily="2" charset="-122"/>
                <a:ea typeface="宋体" panose="02010600030101010101" pitchFamily="2" charset="-122"/>
              </a:rPr>
              <a:t>不经意地</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抬头瞥一眼</a:t>
            </a:r>
            <a:endParaRPr lang="zh-CN" altLang="en-US" sz="2800">
              <a:solidFill>
                <a:schemeClr val="tx1"/>
              </a:solidFill>
              <a:latin typeface="宋体" panose="02010600030101010101" pitchFamily="2" charset="-122"/>
              <a:ea typeface="宋体" panose="02010600030101010101" pitchFamily="2" charset="-122"/>
            </a:endParaRPr>
          </a:p>
        </p:txBody>
      </p:sp>
      <p:sp>
        <p:nvSpPr>
          <p:cNvPr id="25" name="圆角矩形 24"/>
          <p:cNvSpPr/>
          <p:nvPr/>
        </p:nvSpPr>
        <p:spPr>
          <a:xfrm>
            <a:off x="7531735" y="3340100"/>
            <a:ext cx="2030095" cy="11677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rPr>
              <a:t>伸手去够</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伸手去拿</a:t>
            </a:r>
            <a:endParaRPr lang="zh-CN" altLang="en-US" sz="2800">
              <a:solidFill>
                <a:schemeClr val="tx1"/>
              </a:solidFill>
              <a:latin typeface="宋体" panose="02010600030101010101" pitchFamily="2" charset="-122"/>
              <a:ea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par>
                                <p:cTn id="63" presetID="25"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68" dur="1000" fill="hold"/>
                                        <p:tgtEl>
                                          <p:spTgt spid="11"/>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92" dur="1000" fill="hold"/>
                                        <p:tgtEl>
                                          <p:spTgt spid="16"/>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25"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4" dur="1000" fill="hold"/>
                                        <p:tgtEl>
                                          <p:spTgt spid="22"/>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25" presetClass="entr" presetSubtype="0" fill="hold" nodeType="click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6" dur="1000" fill="hold"/>
                                        <p:tgtEl>
                                          <p:spTgt spid="17"/>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7"/>
                                        </p:tgtEl>
                                      </p:cBhvr>
                                    </p:animEffec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28" dur="1000" fill="hold"/>
                                        <p:tgtEl>
                                          <p:spTgt spid="23"/>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25" presetClass="entr" presetSubtype="0" fill="hold"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40" dur="1000" fill="hold"/>
                                        <p:tgtEl>
                                          <p:spTgt spid="18"/>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18"/>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grpId="0" nodeType="clickEffect">
                                  <p:stCondLst>
                                    <p:cond delay="0"/>
                                  </p:stCondLst>
                                  <p:childTnLst>
                                    <p:set>
                                      <p:cBhvr>
                                        <p:cTn id="148" dur="1" fill="hold">
                                          <p:stCondLst>
                                            <p:cond delay="0"/>
                                          </p:stCondLst>
                                        </p:cTn>
                                        <p:tgtEl>
                                          <p:spTgt spid="24"/>
                                        </p:tgtEl>
                                        <p:attrNameLst>
                                          <p:attrName>style.visibility</p:attrName>
                                        </p:attrNameLst>
                                      </p:cBhvr>
                                      <p:to>
                                        <p:strVal val="visible"/>
                                      </p:to>
                                    </p:set>
                                    <p:anim calcmode="lin" valueType="num">
                                      <p:cBhvr>
                                        <p:cTn id="14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52" dur="1000" fill="hold"/>
                                        <p:tgtEl>
                                          <p:spTgt spid="24"/>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24"/>
                                        </p:tgtEl>
                                      </p:cBhvr>
                                    </p:animEffect>
                                  </p:childTnLst>
                                </p:cTn>
                              </p:par>
                            </p:childTnLst>
                          </p:cTn>
                        </p:par>
                      </p:childTnLst>
                    </p:cTn>
                  </p:par>
                  <p:par>
                    <p:cTn id="157" fill="hold">
                      <p:stCondLst>
                        <p:cond delay="indefinite"/>
                      </p:stCondLst>
                      <p:childTnLst>
                        <p:par>
                          <p:cTn id="158" fill="hold">
                            <p:stCondLst>
                              <p:cond delay="0"/>
                            </p:stCondLst>
                            <p:childTnLst>
                              <p:par>
                                <p:cTn id="159" presetID="25" presetClass="entr" presetSubtype="0" fill="hold" nodeType="clickEffect">
                                  <p:stCondLst>
                                    <p:cond delay="0"/>
                                  </p:stCondLst>
                                  <p:childTnLst>
                                    <p:set>
                                      <p:cBhvr>
                                        <p:cTn id="160" dur="1" fill="hold">
                                          <p:stCondLst>
                                            <p:cond delay="0"/>
                                          </p:stCondLst>
                                        </p:cTn>
                                        <p:tgtEl>
                                          <p:spTgt spid="19"/>
                                        </p:tgtEl>
                                        <p:attrNameLst>
                                          <p:attrName>style.visibility</p:attrName>
                                        </p:attrNameLst>
                                      </p:cBhvr>
                                      <p:to>
                                        <p:strVal val="visible"/>
                                      </p:to>
                                    </p:set>
                                    <p:anim calcmode="lin" valueType="num">
                                      <p:cBhvr>
                                        <p:cTn id="16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64" dur="1000" fill="hold"/>
                                        <p:tgtEl>
                                          <p:spTgt spid="19"/>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19"/>
                                        </p:tgtEl>
                                      </p:cBhvr>
                                    </p:animEffect>
                                  </p:childTnLst>
                                </p:cTn>
                              </p:par>
                            </p:childTnLst>
                          </p:cTn>
                        </p:par>
                      </p:childTnLst>
                    </p:cTn>
                  </p:par>
                  <p:par>
                    <p:cTn id="169" fill="hold">
                      <p:stCondLst>
                        <p:cond delay="indefinite"/>
                      </p:stCondLst>
                      <p:childTnLst>
                        <p:par>
                          <p:cTn id="170" fill="hold">
                            <p:stCondLst>
                              <p:cond delay="0"/>
                            </p:stCondLst>
                            <p:childTnLst>
                              <p:par>
                                <p:cTn id="171" presetID="25" presetClass="entr" presetSubtype="0" fill="hold" grpId="0" nodeType="clickEffect">
                                  <p:stCondLst>
                                    <p:cond delay="0"/>
                                  </p:stCondLst>
                                  <p:childTnLst>
                                    <p:set>
                                      <p:cBhvr>
                                        <p:cTn id="172" dur="1" fill="hold">
                                          <p:stCondLst>
                                            <p:cond delay="0"/>
                                          </p:stCondLst>
                                        </p:cTn>
                                        <p:tgtEl>
                                          <p:spTgt spid="25"/>
                                        </p:tgtEl>
                                        <p:attrNameLst>
                                          <p:attrName>style.visibility</p:attrName>
                                        </p:attrNameLst>
                                      </p:cBhvr>
                                      <p:to>
                                        <p:strVal val="visible"/>
                                      </p:to>
                                    </p:set>
                                    <p:anim calcmode="lin" valueType="num">
                                      <p:cBhvr>
                                        <p:cTn id="17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7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7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76" dur="1000" fill="hold"/>
                                        <p:tgtEl>
                                          <p:spTgt spid="25"/>
                                        </p:tgtEl>
                                        <p:attrNameLst>
                                          <p:attrName>ppt_h</p:attrName>
                                        </p:attrNameLst>
                                      </p:cBhvr>
                                      <p:tavLst>
                                        <p:tav tm="0">
                                          <p:val>
                                            <p:strVal val="#ppt_h"/>
                                          </p:val>
                                        </p:tav>
                                        <p:tav tm="100000">
                                          <p:val>
                                            <p:strVal val="#ppt_h"/>
                                          </p:val>
                                        </p:tav>
                                      </p:tavLst>
                                    </p:anim>
                                    <p:anim calcmode="lin" valueType="num">
                                      <p:cBhvr>
                                        <p:cTn id="17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7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7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80"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9" grpId="0" bldLvl="0" animBg="1"/>
      <p:bldP spid="9" grpId="1" animBg="1"/>
      <p:bldP spid="12" grpId="0" bldLvl="0" animBg="1"/>
      <p:bldP spid="12" grpId="1" animBg="1"/>
      <p:bldP spid="22" grpId="0" bldLvl="0" animBg="1"/>
      <p:bldP spid="22" grpId="1" animBg="1"/>
      <p:bldP spid="23" grpId="0" bldLvl="0" animBg="1"/>
      <p:bldP spid="23" grpId="1" animBg="1"/>
      <p:bldP spid="24" grpId="0" bldLvl="0" animBg="1"/>
      <p:bldP spid="24" grpId="1" animBg="1"/>
      <p:bldP spid="25" grpId="0" bldLvl="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474980" y="904875"/>
            <a:ext cx="11242040" cy="5745480"/>
          </a:xfrm>
          <a:prstGeom prst="rect">
            <a:avLst/>
          </a:prstGeom>
        </p:spPr>
        <p:txBody>
          <a:bodyPr wrap="square">
            <a:noAutofit/>
          </a:bodyPr>
          <a:p>
            <a:pPr marL="0" indent="0" algn="just"/>
            <a:r>
              <a:rPr lang="en-US" altLang="zh-CN" sz="2400" b="0" i="0">
                <a:solidFill>
                  <a:srgbClr val="1F2329"/>
                </a:solidFill>
                <a:latin typeface="Times New Roman" panose="02020603050405020304" charset="0"/>
                <a:ea typeface="ui-sans-serif"/>
                <a:cs typeface="Times New Roman" panose="02020603050405020304" charset="0"/>
              </a:rPr>
              <a:t>      It was a hot day in New York City. After brunch with a friend and </a:t>
            </a:r>
            <a:r>
              <a:rPr lang="en-US" altLang="zh-CN" sz="2400" b="0" i="0">
                <a:solidFill>
                  <a:schemeClr val="tx1"/>
                </a:solidFill>
                <a:latin typeface="Times New Roman" panose="02020603050405020304" charset="0"/>
                <a:ea typeface="ui-sans-serif"/>
                <a:cs typeface="Times New Roman" panose="02020603050405020304" charset="0"/>
              </a:rPr>
              <a:t>fetching my new pair of </a:t>
            </a:r>
            <a:r>
              <a:rPr lang="en-US" altLang="zh-CN" sz="2400" u="sng">
                <a:solidFill>
                  <a:srgbClr val="1F2329"/>
                </a:solidFill>
                <a:latin typeface="Times New Roman" panose="02020603050405020304" charset="0"/>
                <a:ea typeface="ui-sans-serif"/>
                <a:cs typeface="Times New Roman" panose="02020603050405020304" charset="0"/>
                <a:sym typeface="+mn-ea"/>
              </a:rPr>
              <a:t>    1   </a:t>
            </a:r>
            <a:r>
              <a:rPr lang="en-US" altLang="zh-CN" sz="2400" u="sng">
                <a:latin typeface="Times New Roman" panose="02020603050405020304" charset="0"/>
                <a:ea typeface="ui-sans-serif"/>
                <a:cs typeface="Times New Roman" panose="02020603050405020304" charset="0"/>
                <a:sym typeface="+mn-ea"/>
              </a:rPr>
              <a:t> </a:t>
            </a:r>
            <a:r>
              <a:rPr lang="en-US" altLang="zh-CN" sz="2400">
                <a:latin typeface="Times New Roman" panose="02020603050405020304" charset="0"/>
                <a:ea typeface="ui-sans-serif"/>
                <a:cs typeface="Times New Roman" panose="02020603050405020304" charset="0"/>
                <a:sym typeface="+mn-ea"/>
              </a:rPr>
              <a:t> </a:t>
            </a:r>
            <a:r>
              <a:rPr lang="en-US" altLang="zh-CN" sz="2400" b="0" i="0">
                <a:solidFill>
                  <a:schemeClr val="tx1"/>
                </a:solidFill>
                <a:latin typeface="Times New Roman" panose="02020603050405020304" charset="0"/>
                <a:ea typeface="ui-sans-serif"/>
                <a:cs typeface="Times New Roman" panose="02020603050405020304" charset="0"/>
              </a:rPr>
              <a:t>(glass), I took the train back. I felt annoyed by some people’s </a:t>
            </a:r>
            <a:r>
              <a:rPr lang="en-US" altLang="zh-CN" sz="2400" u="sng">
                <a:solidFill>
                  <a:schemeClr val="tx1"/>
                </a:solidFill>
                <a:latin typeface="Times New Roman" panose="02020603050405020304" charset="0"/>
                <a:ea typeface="ui-sans-serif"/>
                <a:cs typeface="Times New Roman" panose="02020603050405020304" charset="0"/>
                <a:sym typeface="+mn-ea"/>
              </a:rPr>
              <a:t>    2    </a:t>
            </a:r>
            <a:r>
              <a:rPr lang="en-US" altLang="zh-CN" sz="2400">
                <a:solidFill>
                  <a:schemeClr val="tx1"/>
                </a:solidFill>
                <a:latin typeface="Times New Roman" panose="02020603050405020304" charset="0"/>
                <a:ea typeface="ui-sans-serif"/>
                <a:cs typeface="Times New Roman" panose="02020603050405020304" charset="0"/>
                <a:sym typeface="+mn-ea"/>
              </a:rPr>
              <a:t> (</a:t>
            </a:r>
            <a:r>
              <a:rPr lang="en-US" altLang="zh-CN" sz="2400" b="0" i="0">
                <a:solidFill>
                  <a:schemeClr val="tx1"/>
                </a:solidFill>
                <a:latin typeface="Times New Roman" panose="02020603050405020304" charset="0"/>
                <a:ea typeface="ui-sans-serif"/>
                <a:cs typeface="Times New Roman" panose="02020603050405020304" charset="0"/>
              </a:rPr>
              <a:t>rude) but cho</a:t>
            </a:r>
            <a:r>
              <a:rPr lang="en-US" altLang="zh-CN" sz="2400" b="0" i="0">
                <a:solidFill>
                  <a:srgbClr val="1F2329"/>
                </a:solidFill>
                <a:latin typeface="Times New Roman" panose="02020603050405020304" charset="0"/>
                <a:ea typeface="ui-sans-serif"/>
                <a:cs typeface="Times New Roman" panose="02020603050405020304" charset="0"/>
              </a:rPr>
              <a:t>se to sit quietly.</a:t>
            </a:r>
            <a:endParaRPr lang="en-US" altLang="zh-CN" sz="2400" b="0" i="0">
              <a:solidFill>
                <a:srgbClr val="1F2329"/>
              </a:solidFill>
              <a:latin typeface="Times New Roman" panose="02020603050405020304" charset="0"/>
              <a:ea typeface="ui-sans-serif"/>
              <a:cs typeface="Times New Roman" panose="02020603050405020304" charset="0"/>
            </a:endParaRPr>
          </a:p>
          <a:p>
            <a:pPr marL="0" indent="0" algn="just"/>
            <a:r>
              <a:rPr lang="en-US" altLang="zh-CN" sz="2400" b="0" i="0">
                <a:solidFill>
                  <a:srgbClr val="1F2329"/>
                </a:solidFill>
                <a:latin typeface="Times New Roman" panose="02020603050405020304" charset="0"/>
                <a:ea typeface="ui-sans-serif"/>
                <a:cs typeface="Times New Roman" panose="02020603050405020304" charset="0"/>
              </a:rPr>
              <a:t>      Soon, </a:t>
            </a:r>
            <a:r>
              <a:rPr lang="en-US" altLang="zh-CN" sz="2400" u="sng">
                <a:solidFill>
                  <a:srgbClr val="1F2329"/>
                </a:solidFill>
                <a:latin typeface="Times New Roman" panose="02020603050405020304" charset="0"/>
                <a:ea typeface="ui-sans-serif"/>
                <a:cs typeface="Times New Roman" panose="02020603050405020304" charset="0"/>
                <a:sym typeface="+mn-ea"/>
              </a:rPr>
              <a:t>    3    </a:t>
            </a:r>
            <a:r>
              <a:rPr lang="en-US" altLang="zh-CN" sz="2400" b="0" i="0">
                <a:solidFill>
                  <a:srgbClr val="1F2329"/>
                </a:solidFill>
                <a:latin typeface="Times New Roman" panose="02020603050405020304" charset="0"/>
                <a:ea typeface="ui-sans-serif"/>
                <a:cs typeface="Times New Roman" panose="02020603050405020304" charset="0"/>
              </a:rPr>
              <a:t> elderly Black gentleman entered the train. </a:t>
            </a:r>
            <a:r>
              <a:rPr lang="en-US" altLang="zh-CN" sz="2400">
                <a:solidFill>
                  <a:srgbClr val="1F2329"/>
                </a:solidFill>
                <a:latin typeface="Times New Roman" panose="02020603050405020304" charset="0"/>
                <a:ea typeface="ui-sans-serif"/>
                <a:cs typeface="Times New Roman" panose="02020603050405020304" charset="0"/>
                <a:sym typeface="+mn-ea"/>
              </a:rPr>
              <a:t> D</a:t>
            </a:r>
            <a:r>
              <a:rPr lang="en-US" altLang="zh-CN" sz="2400" b="0" i="0">
                <a:solidFill>
                  <a:schemeClr val="tx1"/>
                </a:solidFill>
                <a:latin typeface="Times New Roman" panose="02020603050405020304" charset="0"/>
                <a:ea typeface="ui-sans-serif"/>
                <a:cs typeface="Times New Roman" panose="02020603050405020304" charset="0"/>
              </a:rPr>
              <a:t>ressed</a:t>
            </a:r>
            <a:r>
              <a:rPr lang="en-US" altLang="zh-CN" sz="2400" b="0" i="0">
                <a:solidFill>
                  <a:srgbClr val="1F2329"/>
                </a:solidFill>
                <a:latin typeface="Times New Roman" panose="02020603050405020304" charset="0"/>
                <a:ea typeface="ui-sans-serif"/>
                <a:cs typeface="Times New Roman" panose="02020603050405020304" charset="0"/>
              </a:rPr>
              <a:t> in </a:t>
            </a:r>
            <a:r>
              <a:rPr lang="en-US" altLang="zh-CN" sz="2400" u="sng">
                <a:solidFill>
                  <a:srgbClr val="1F2329"/>
                </a:solidFill>
                <a:latin typeface="Times New Roman" panose="02020603050405020304" charset="0"/>
                <a:ea typeface="ui-sans-serif"/>
                <a:cs typeface="Times New Roman" panose="02020603050405020304" charset="0"/>
                <a:sym typeface="+mn-ea"/>
              </a:rPr>
              <a:t>    4    </a:t>
            </a:r>
            <a:r>
              <a:rPr lang="en-US" altLang="zh-CN" sz="2400">
                <a:solidFill>
                  <a:srgbClr val="1F2329"/>
                </a:solidFill>
                <a:latin typeface="Times New Roman" panose="02020603050405020304" charset="0"/>
                <a:ea typeface="ui-sans-serif"/>
                <a:cs typeface="Times New Roman" panose="02020603050405020304" charset="0"/>
                <a:sym typeface="+mn-ea"/>
              </a:rPr>
              <a:t> (</a:t>
            </a:r>
            <a:r>
              <a:rPr lang="en-US" altLang="zh-CN" sz="2400" b="0" i="0">
                <a:solidFill>
                  <a:srgbClr val="1F2329"/>
                </a:solidFill>
                <a:latin typeface="Times New Roman" panose="02020603050405020304" charset="0"/>
                <a:ea typeface="ui-sans-serif"/>
                <a:cs typeface="Times New Roman" panose="02020603050405020304" charset="0"/>
              </a:rPr>
              <a:t>wear) yet neat clothes, he tipped his faded cap and greeted everyone warmly, “Good afternoon, folks.” Most ignored him, their faces cold and blank. Then he started singing. I didn’t look up, but a smile rose in my heart. Unlike those </a:t>
            </a:r>
            <a:r>
              <a:rPr lang="en-US" altLang="zh-CN" sz="2400" u="sng">
                <a:solidFill>
                  <a:srgbClr val="1F2329"/>
                </a:solidFill>
                <a:latin typeface="Times New Roman" panose="02020603050405020304" charset="0"/>
                <a:ea typeface="ui-sans-serif"/>
                <a:cs typeface="Times New Roman" panose="02020603050405020304" charset="0"/>
                <a:sym typeface="+mn-ea"/>
              </a:rPr>
              <a:t>    5    </a:t>
            </a:r>
            <a:r>
              <a:rPr lang="en-US" altLang="zh-CN" sz="2400" b="0" i="0">
                <a:solidFill>
                  <a:srgbClr val="1F2329"/>
                </a:solidFill>
                <a:latin typeface="Times New Roman" panose="02020603050405020304" charset="0"/>
                <a:ea typeface="ui-sans-serif"/>
                <a:cs typeface="Times New Roman" panose="02020603050405020304" charset="0"/>
              </a:rPr>
              <a:t> beg for money, his music felt like a precious gift.</a:t>
            </a:r>
            <a:endParaRPr lang="en-US" altLang="zh-CN" sz="2400" b="0" i="0">
              <a:solidFill>
                <a:srgbClr val="1F2329"/>
              </a:solidFill>
              <a:latin typeface="Times New Roman" panose="02020603050405020304" charset="0"/>
              <a:ea typeface="ui-sans-serif"/>
              <a:cs typeface="Times New Roman" panose="02020603050405020304" charset="0"/>
            </a:endParaRPr>
          </a:p>
          <a:p>
            <a:pPr marL="0" indent="0" algn="just"/>
            <a:r>
              <a:rPr lang="en-US" altLang="zh-CN" sz="2400" b="0" i="0">
                <a:solidFill>
                  <a:srgbClr val="1F2329"/>
                </a:solidFill>
                <a:latin typeface="Times New Roman" panose="02020603050405020304" charset="0"/>
                <a:ea typeface="ui-sans-serif"/>
                <a:cs typeface="Times New Roman" panose="02020603050405020304" charset="0"/>
              </a:rPr>
              <a:t>      Across from me, a 10-year-old boy rocked </a:t>
            </a:r>
            <a:r>
              <a:rPr lang="en-US" altLang="zh-CN" sz="2400" u="sng">
                <a:solidFill>
                  <a:srgbClr val="1F2329"/>
                </a:solidFill>
                <a:latin typeface="Times New Roman" panose="02020603050405020304" charset="0"/>
                <a:ea typeface="ui-sans-serif"/>
                <a:cs typeface="Times New Roman" panose="02020603050405020304" charset="0"/>
                <a:sym typeface="+mn-ea"/>
              </a:rPr>
              <a:t>    6    </a:t>
            </a:r>
            <a:r>
              <a:rPr lang="en-US" altLang="zh-CN" sz="2400">
                <a:solidFill>
                  <a:srgbClr val="1F2329"/>
                </a:solidFill>
                <a:latin typeface="Times New Roman" panose="02020603050405020304" charset="0"/>
                <a:ea typeface="ui-sans-serif"/>
                <a:cs typeface="Times New Roman" panose="02020603050405020304" charset="0"/>
                <a:sym typeface="+mn-ea"/>
              </a:rPr>
              <a:t> </a:t>
            </a:r>
            <a:r>
              <a:rPr lang="en-US" altLang="zh-CN" sz="2400" b="0" i="0">
                <a:solidFill>
                  <a:srgbClr val="1F2329"/>
                </a:solidFill>
                <a:latin typeface="Times New Roman" panose="02020603050405020304" charset="0"/>
                <a:ea typeface="ui-sans-serif"/>
                <a:cs typeface="Times New Roman" panose="02020603050405020304" charset="0"/>
              </a:rPr>
              <a:t> the rhythm, while his mother stayed glued to her phone. When he sang “Lean on me,” my favorite song, I </a:t>
            </a:r>
            <a:r>
              <a:rPr lang="en-US" altLang="zh-CN" sz="2400" u="sng">
                <a:solidFill>
                  <a:srgbClr val="1F2329"/>
                </a:solidFill>
                <a:latin typeface="Times New Roman" panose="02020603050405020304" charset="0"/>
                <a:ea typeface="ui-sans-serif"/>
                <a:cs typeface="Times New Roman" panose="02020603050405020304" charset="0"/>
                <a:sym typeface="+mn-ea"/>
              </a:rPr>
              <a:t>    7    </a:t>
            </a:r>
            <a:r>
              <a:rPr lang="en-US" altLang="zh-CN" sz="2400">
                <a:solidFill>
                  <a:srgbClr val="1F2329"/>
                </a:solidFill>
                <a:latin typeface="Times New Roman" panose="02020603050405020304" charset="0"/>
                <a:ea typeface="ui-sans-serif"/>
                <a:cs typeface="Times New Roman" panose="02020603050405020304" charset="0"/>
                <a:sym typeface="+mn-ea"/>
              </a:rPr>
              <a:t> (</a:t>
            </a:r>
            <a:r>
              <a:rPr lang="en-US" altLang="zh-CN" sz="2400" b="0" i="0">
                <a:solidFill>
                  <a:srgbClr val="1F2329"/>
                </a:solidFill>
                <a:latin typeface="Times New Roman" panose="02020603050405020304" charset="0"/>
                <a:ea typeface="ui-sans-serif"/>
                <a:cs typeface="Times New Roman" panose="02020603050405020304" charset="0"/>
              </a:rPr>
              <a:t>conscious) joined in softly. I immediately resolved </a:t>
            </a:r>
            <a:r>
              <a:rPr lang="en-US" altLang="zh-CN" sz="2400" u="sng">
                <a:solidFill>
                  <a:srgbClr val="1F2329"/>
                </a:solidFill>
                <a:latin typeface="Times New Roman" panose="02020603050405020304" charset="0"/>
                <a:ea typeface="ui-sans-serif"/>
                <a:cs typeface="Times New Roman" panose="02020603050405020304" charset="0"/>
                <a:sym typeface="+mn-ea"/>
              </a:rPr>
              <a:t>    8    </a:t>
            </a:r>
            <a:r>
              <a:rPr lang="en-US" altLang="zh-CN" sz="2400" b="0" i="0">
                <a:solidFill>
                  <a:srgbClr val="1F2329"/>
                </a:solidFill>
                <a:latin typeface="Times New Roman" panose="02020603050405020304" charset="0"/>
                <a:ea typeface="ui-sans-serif"/>
                <a:cs typeface="Times New Roman" panose="02020603050405020304" charset="0"/>
              </a:rPr>
              <a:t> (give) him the $5 in my purse.</a:t>
            </a:r>
            <a:endParaRPr lang="en-US" altLang="zh-CN" sz="2400" b="0" i="0">
              <a:solidFill>
                <a:srgbClr val="1F2329"/>
              </a:solidFill>
              <a:latin typeface="Times New Roman" panose="02020603050405020304" charset="0"/>
              <a:ea typeface="ui-sans-serif"/>
              <a:cs typeface="Times New Roman" panose="02020603050405020304" charset="0"/>
            </a:endParaRPr>
          </a:p>
          <a:p>
            <a:pPr marL="0" indent="0" algn="just"/>
            <a:r>
              <a:rPr lang="en-US" altLang="zh-CN" sz="2400" b="0" i="0">
                <a:solidFill>
                  <a:srgbClr val="1F2329"/>
                </a:solidFill>
                <a:latin typeface="Times New Roman" panose="02020603050405020304" charset="0"/>
                <a:ea typeface="ui-sans-serif"/>
                <a:cs typeface="Times New Roman" panose="02020603050405020304" charset="0"/>
              </a:rPr>
              <a:t>      He looked thin but had a strong voice and kind energy. </a:t>
            </a:r>
            <a:r>
              <a:rPr lang="en-US" altLang="zh-CN" sz="2400">
                <a:solidFill>
                  <a:srgbClr val="1F2329"/>
                </a:solidFill>
                <a:latin typeface="Times New Roman" panose="02020603050405020304" charset="0"/>
                <a:ea typeface="ui-sans-serif"/>
                <a:cs typeface="Times New Roman" panose="02020603050405020304" charset="0"/>
                <a:sym typeface="+mn-ea"/>
              </a:rPr>
              <a:t> Clearly,  l</a:t>
            </a:r>
            <a:r>
              <a:rPr lang="en-US" altLang="zh-CN" sz="2400" b="0" i="0">
                <a:solidFill>
                  <a:srgbClr val="1F2329"/>
                </a:solidFill>
                <a:latin typeface="Times New Roman" panose="02020603050405020304" charset="0"/>
                <a:ea typeface="ui-sans-serif"/>
                <a:cs typeface="Times New Roman" panose="02020603050405020304" charset="0"/>
              </a:rPr>
              <a:t>ife </a:t>
            </a:r>
            <a:r>
              <a:rPr lang="en-US" altLang="zh-CN" sz="2400" u="sng">
                <a:solidFill>
                  <a:srgbClr val="1F2329"/>
                </a:solidFill>
                <a:latin typeface="Times New Roman" panose="02020603050405020304" charset="0"/>
                <a:ea typeface="ui-sans-serif"/>
                <a:cs typeface="Times New Roman" panose="02020603050405020304" charset="0"/>
                <a:sym typeface="+mn-ea"/>
              </a:rPr>
              <a:t>    9    </a:t>
            </a:r>
            <a:r>
              <a:rPr lang="en-US" altLang="zh-CN" sz="2400" b="0" i="0">
                <a:solidFill>
                  <a:srgbClr val="1F2329"/>
                </a:solidFill>
                <a:latin typeface="Times New Roman" panose="02020603050405020304" charset="0"/>
                <a:ea typeface="ui-sans-serif"/>
                <a:cs typeface="Times New Roman" panose="02020603050405020304" charset="0"/>
              </a:rPr>
              <a:t> (be) tough, yet he stood tall with dignity. I rolled the bill tightly and waited. As he slowly moved down the car, </a:t>
            </a:r>
            <a:r>
              <a:rPr lang="en-US" altLang="zh-CN" sz="2400" u="sng">
                <a:solidFill>
                  <a:srgbClr val="1F2329"/>
                </a:solidFill>
                <a:latin typeface="Times New Roman" panose="02020603050405020304" charset="0"/>
                <a:ea typeface="ui-sans-serif"/>
                <a:cs typeface="Times New Roman" panose="02020603050405020304" charset="0"/>
                <a:sym typeface="+mn-ea"/>
              </a:rPr>
              <a:t>    10   </a:t>
            </a:r>
            <a:r>
              <a:rPr lang="en-US" altLang="zh-CN" sz="2400" u="sng">
                <a:latin typeface="Times New Roman" panose="02020603050405020304" charset="0"/>
                <a:ea typeface="ui-sans-serif"/>
                <a:cs typeface="Times New Roman" panose="02020603050405020304" charset="0"/>
                <a:sym typeface="+mn-ea"/>
              </a:rPr>
              <a:t> </a:t>
            </a:r>
            <a:r>
              <a:rPr lang="en-US" altLang="zh-CN" sz="2400">
                <a:latin typeface="Times New Roman" panose="02020603050405020304" charset="0"/>
                <a:ea typeface="ui-sans-serif"/>
                <a:cs typeface="Times New Roman" panose="02020603050405020304" charset="0"/>
                <a:sym typeface="+mn-ea"/>
              </a:rPr>
              <a:t> (</a:t>
            </a:r>
            <a:r>
              <a:rPr lang="en-US" altLang="zh-CN" sz="2400" b="0" i="0">
                <a:solidFill>
                  <a:srgbClr val="1F2329"/>
                </a:solidFill>
                <a:latin typeface="Times New Roman" panose="02020603050405020304" charset="0"/>
                <a:ea typeface="ui-sans-serif"/>
                <a:cs typeface="Times New Roman" panose="02020603050405020304" charset="0"/>
              </a:rPr>
              <a:t>hold) the bar for balance, he paused by each seat—no one looked up or reached for their wallet. </a:t>
            </a:r>
            <a:r>
              <a:rPr lang="en-US" altLang="zh-CN" sz="2400" b="0" i="0">
                <a:solidFill>
                  <a:srgbClr val="1F2329"/>
                </a:solidFill>
                <a:latin typeface="Arial" panose="020B0604020202020204" pitchFamily="34" charset="0"/>
                <a:ea typeface="ui-sans-serif"/>
                <a:cs typeface="Arial" panose="020B0604020202020204" pitchFamily="34" charset="0"/>
              </a:rPr>
              <a:t>…</a:t>
            </a:r>
            <a:endParaRPr lang="en-US" altLang="zh-CN" sz="2400" b="0" i="0">
              <a:solidFill>
                <a:srgbClr val="1F2329"/>
              </a:solidFill>
              <a:latin typeface="Arial" panose="020B0604020202020204" pitchFamily="34" charset="0"/>
              <a:ea typeface="ui-sans-serif"/>
              <a:cs typeface="Arial" panose="020B0604020202020204" pitchFamily="34" charset="0"/>
            </a:endParaRPr>
          </a:p>
        </p:txBody>
      </p:sp>
      <p:sp>
        <p:nvSpPr>
          <p:cNvPr id="3" name="圆角矩形 2"/>
          <p:cNvSpPr/>
          <p:nvPr/>
        </p:nvSpPr>
        <p:spPr>
          <a:xfrm>
            <a:off x="2993390" y="245745"/>
            <a:ext cx="6588125" cy="5848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rgbClr val="FF0000"/>
                </a:solidFill>
                <a:latin typeface="宋体" panose="02010600030101010101" pitchFamily="2" charset="-122"/>
                <a:ea typeface="宋体" panose="02010600030101010101" pitchFamily="2" charset="-122"/>
              </a:rPr>
              <a:t> </a:t>
            </a:r>
            <a:r>
              <a:rPr lang="zh-CN" altLang="en-US" sz="3200" b="1">
                <a:solidFill>
                  <a:srgbClr val="FF0000"/>
                </a:solidFill>
                <a:latin typeface="宋体" panose="02010600030101010101" pitchFamily="2" charset="-122"/>
                <a:ea typeface="宋体" panose="02010600030101010101" pitchFamily="2" charset="-122"/>
              </a:rPr>
              <a:t>通过语法填空，了解故事概要</a:t>
            </a:r>
            <a:endParaRPr lang="zh-CN" altLang="en-US" sz="3200" b="1">
              <a:solidFill>
                <a:srgbClr val="FF0000"/>
              </a:solidFill>
              <a:latin typeface="宋体" panose="02010600030101010101" pitchFamily="2" charset="-122"/>
              <a:ea typeface="宋体" panose="02010600030101010101" pitchFamily="2" charset="-122"/>
            </a:endParaRPr>
          </a:p>
        </p:txBody>
      </p:sp>
      <p:sp>
        <p:nvSpPr>
          <p:cNvPr id="4" name="圆角矩形 3"/>
          <p:cNvSpPr/>
          <p:nvPr/>
        </p:nvSpPr>
        <p:spPr>
          <a:xfrm>
            <a:off x="1059180" y="1096010"/>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glasses</a:t>
            </a:r>
            <a:endParaRPr lang="en-US" altLang="zh-CN" sz="2800">
              <a:solidFill>
                <a:schemeClr val="tx1"/>
              </a:solidFill>
              <a:latin typeface="Times New Roman" panose="02020603050405020304" charset="0"/>
              <a:cs typeface="Times New Roman" panose="02020603050405020304" charset="0"/>
            </a:endParaRPr>
          </a:p>
        </p:txBody>
      </p:sp>
      <p:sp>
        <p:nvSpPr>
          <p:cNvPr id="9" name="圆角矩形 8"/>
          <p:cNvSpPr/>
          <p:nvPr/>
        </p:nvSpPr>
        <p:spPr>
          <a:xfrm>
            <a:off x="9445625" y="1096010"/>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rudeness</a:t>
            </a:r>
            <a:endParaRPr lang="en-US" altLang="zh-CN" sz="2800">
              <a:solidFill>
                <a:schemeClr val="tx1"/>
              </a:solidFill>
              <a:latin typeface="Times New Roman" panose="02020603050405020304" charset="0"/>
              <a:cs typeface="Times New Roman" panose="02020603050405020304" charset="0"/>
            </a:endParaRPr>
          </a:p>
        </p:txBody>
      </p:sp>
      <p:sp>
        <p:nvSpPr>
          <p:cNvPr id="10" name="圆角矩形 9"/>
          <p:cNvSpPr/>
          <p:nvPr/>
        </p:nvSpPr>
        <p:spPr>
          <a:xfrm>
            <a:off x="1329690" y="1835150"/>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an</a:t>
            </a:r>
            <a:endParaRPr lang="en-US" altLang="zh-CN" sz="2800">
              <a:solidFill>
                <a:schemeClr val="tx1"/>
              </a:solidFill>
              <a:latin typeface="Times New Roman" panose="02020603050405020304" charset="0"/>
              <a:cs typeface="Times New Roman" panose="02020603050405020304" charset="0"/>
            </a:endParaRPr>
          </a:p>
        </p:txBody>
      </p:sp>
      <p:sp>
        <p:nvSpPr>
          <p:cNvPr id="11" name="圆角矩形 10"/>
          <p:cNvSpPr/>
          <p:nvPr/>
        </p:nvSpPr>
        <p:spPr>
          <a:xfrm>
            <a:off x="8956040" y="1840865"/>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worn</a:t>
            </a:r>
            <a:endParaRPr lang="en-US" altLang="zh-CN" sz="2800">
              <a:solidFill>
                <a:schemeClr val="tx1"/>
              </a:solidFill>
              <a:latin typeface="Times New Roman" panose="02020603050405020304" charset="0"/>
              <a:cs typeface="Times New Roman" panose="02020603050405020304" charset="0"/>
            </a:endParaRPr>
          </a:p>
        </p:txBody>
      </p:sp>
      <p:sp>
        <p:nvSpPr>
          <p:cNvPr id="12" name="圆角矩形 11"/>
          <p:cNvSpPr/>
          <p:nvPr/>
        </p:nvSpPr>
        <p:spPr>
          <a:xfrm>
            <a:off x="6000115" y="2986405"/>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who</a:t>
            </a:r>
            <a:endParaRPr lang="en-US" altLang="zh-CN" sz="2800">
              <a:solidFill>
                <a:schemeClr val="tx1"/>
              </a:solidFill>
              <a:latin typeface="Times New Roman" panose="02020603050405020304" charset="0"/>
              <a:cs typeface="Times New Roman" panose="02020603050405020304" charset="0"/>
            </a:endParaRPr>
          </a:p>
        </p:txBody>
      </p:sp>
      <p:sp>
        <p:nvSpPr>
          <p:cNvPr id="13" name="圆角矩形 12"/>
          <p:cNvSpPr/>
          <p:nvPr/>
        </p:nvSpPr>
        <p:spPr>
          <a:xfrm>
            <a:off x="5769610" y="3660775"/>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to</a:t>
            </a:r>
            <a:endParaRPr lang="en-US" altLang="zh-CN" sz="2800">
              <a:solidFill>
                <a:schemeClr val="tx1"/>
              </a:solidFill>
              <a:latin typeface="Times New Roman" panose="02020603050405020304" charset="0"/>
              <a:cs typeface="Times New Roman" panose="02020603050405020304" charset="0"/>
            </a:endParaRPr>
          </a:p>
        </p:txBody>
      </p:sp>
      <p:sp>
        <p:nvSpPr>
          <p:cNvPr id="14" name="圆角矩形 13"/>
          <p:cNvSpPr/>
          <p:nvPr/>
        </p:nvSpPr>
        <p:spPr>
          <a:xfrm>
            <a:off x="8699500" y="4032885"/>
            <a:ext cx="2374265"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unconsciously</a:t>
            </a:r>
            <a:endParaRPr lang="en-US" altLang="zh-CN" sz="2800">
              <a:solidFill>
                <a:schemeClr val="tx1"/>
              </a:solidFill>
              <a:latin typeface="Times New Roman" panose="02020603050405020304" charset="0"/>
              <a:cs typeface="Times New Roman" panose="02020603050405020304" charset="0"/>
            </a:endParaRPr>
          </a:p>
        </p:txBody>
      </p:sp>
      <p:sp>
        <p:nvSpPr>
          <p:cNvPr id="15" name="圆角矩形 14"/>
          <p:cNvSpPr/>
          <p:nvPr/>
        </p:nvSpPr>
        <p:spPr>
          <a:xfrm>
            <a:off x="4935855" y="4415790"/>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to give</a:t>
            </a:r>
            <a:endParaRPr lang="en-US" altLang="zh-CN" sz="2800">
              <a:solidFill>
                <a:schemeClr val="tx1"/>
              </a:solidFill>
              <a:latin typeface="Times New Roman" panose="02020603050405020304" charset="0"/>
              <a:cs typeface="Times New Roman" panose="02020603050405020304" charset="0"/>
            </a:endParaRPr>
          </a:p>
        </p:txBody>
      </p:sp>
      <p:sp>
        <p:nvSpPr>
          <p:cNvPr id="16" name="圆角矩形 15"/>
          <p:cNvSpPr/>
          <p:nvPr/>
        </p:nvSpPr>
        <p:spPr>
          <a:xfrm>
            <a:off x="9018905" y="4785995"/>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had been</a:t>
            </a:r>
            <a:endParaRPr lang="en-US" altLang="zh-CN" sz="2800">
              <a:solidFill>
                <a:schemeClr val="tx1"/>
              </a:solidFill>
              <a:latin typeface="Times New Roman" panose="02020603050405020304" charset="0"/>
              <a:cs typeface="Times New Roman" panose="02020603050405020304" charset="0"/>
            </a:endParaRPr>
          </a:p>
        </p:txBody>
      </p:sp>
      <p:sp>
        <p:nvSpPr>
          <p:cNvPr id="18" name="圆角矩形 17"/>
          <p:cNvSpPr/>
          <p:nvPr/>
        </p:nvSpPr>
        <p:spPr>
          <a:xfrm>
            <a:off x="2157095" y="5519420"/>
            <a:ext cx="1736090" cy="5232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holding</a:t>
            </a:r>
            <a:endParaRPr lang="en-US" altLang="zh-CN" sz="2800">
              <a:solidFill>
                <a:schemeClr val="tx1"/>
              </a:solidFill>
              <a:latin typeface="Times New Roman" panose="02020603050405020304" charset="0"/>
              <a:cs typeface="Times New Roman" panose="0202060305040502030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0" dur="1000" fill="hold"/>
                                        <p:tgtEl>
                                          <p:spTgt spid="1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82" dur="1000" fill="hold"/>
                                        <p:tgtEl>
                                          <p:spTgt spid="14"/>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18" dur="1000" fill="hold"/>
                                        <p:tgtEl>
                                          <p:spTgt spid="18"/>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8" grpId="0" bldLvl="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圆角矩形 3"/>
          <p:cNvSpPr/>
          <p:nvPr/>
        </p:nvSpPr>
        <p:spPr>
          <a:xfrm>
            <a:off x="3751580" y="172085"/>
            <a:ext cx="4867910" cy="5848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solidFill>
                  <a:srgbClr val="FF0000"/>
                </a:solidFill>
                <a:latin typeface="宋体" panose="02010600030101010101" pitchFamily="2" charset="-122"/>
                <a:ea typeface="宋体" panose="02010600030101010101" pitchFamily="2" charset="-122"/>
              </a:rPr>
              <a:t>记叙文的</a:t>
            </a:r>
            <a:r>
              <a:rPr lang="en-US" altLang="zh-CN" sz="3200" b="1">
                <a:solidFill>
                  <a:srgbClr val="FF0000"/>
                </a:solidFill>
                <a:latin typeface="宋体" panose="02010600030101010101" pitchFamily="2" charset="-122"/>
                <a:ea typeface="宋体" panose="02010600030101010101" pitchFamily="2" charset="-122"/>
              </a:rPr>
              <a:t>5W1H </a:t>
            </a:r>
            <a:endParaRPr lang="en-US" altLang="zh-CN" sz="3200" b="1">
              <a:solidFill>
                <a:srgbClr val="FF0000"/>
              </a:solidFill>
              <a:latin typeface="宋体" panose="02010600030101010101" pitchFamily="2" charset="-122"/>
              <a:ea typeface="宋体" panose="02010600030101010101" pitchFamily="2" charset="-122"/>
            </a:endParaRPr>
          </a:p>
        </p:txBody>
      </p:sp>
      <p:graphicFrame>
        <p:nvGraphicFramePr>
          <p:cNvPr id="11" name="表格 10"/>
          <p:cNvGraphicFramePr/>
          <p:nvPr>
            <p:custDataLst>
              <p:tags r:id="rId1"/>
            </p:custDataLst>
          </p:nvPr>
        </p:nvGraphicFramePr>
        <p:xfrm>
          <a:off x="414020" y="756920"/>
          <a:ext cx="11363960" cy="5737225"/>
        </p:xfrm>
        <a:graphic>
          <a:graphicData uri="http://schemas.openxmlformats.org/drawingml/2006/table">
            <a:tbl>
              <a:tblPr firstRow="1" bandRow="1">
                <a:tableStyleId>{5940675A-B579-460E-94D1-54222C63F5DA}</a:tableStyleId>
              </a:tblPr>
              <a:tblGrid>
                <a:gridCol w="1356995"/>
                <a:gridCol w="1417320"/>
                <a:gridCol w="8589645"/>
              </a:tblGrid>
              <a:tr h="901700">
                <a:tc rowSpan="3">
                  <a:txBody>
                    <a:bodyPr/>
                    <a:lstStyle/>
                    <a:p>
                      <a:pPr marL="0" marR="0" algn="ctr" rtl="0" eaLnBrk="1" fontAlgn="auto" latinLnBrk="0" hangingPunct="1">
                        <a:buClrTx/>
                        <a:buSzTx/>
                        <a:buNone/>
                      </a:pPr>
                      <a:endParaRPr lang="zh-CN" altLang="en-US" sz="2800" b="1">
                        <a:solidFill>
                          <a:schemeClr val="tx1">
                            <a:alpha val="100000"/>
                          </a:schemeClr>
                        </a:solidFill>
                        <a:latin typeface="方正姚体" panose="02010601030101010101" charset="-122"/>
                        <a:ea typeface="方正姚体" panose="02010601030101010101" charset="-122"/>
                        <a:cs typeface="+mn-ea"/>
                      </a:endParaRPr>
                    </a:p>
                    <a:p>
                      <a:pPr algn="ctr"/>
                      <a:endPar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endParaRPr>
                    </a:p>
                    <a:p>
                      <a:pPr algn="ctr"/>
                      <a:r>
                        <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rPr>
                        <a:t>基本</a:t>
                      </a:r>
                      <a:endPar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endParaRPr>
                    </a:p>
                    <a:p>
                      <a:pPr algn="ctr"/>
                      <a:r>
                        <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rPr>
                        <a:t>要素</a:t>
                      </a:r>
                      <a:endParaRPr lang="zh-CN" altLang="en-US" sz="2800" b="1">
                        <a:solidFill>
                          <a:schemeClr val="tx1">
                            <a:alpha val="100000"/>
                          </a:schemeClr>
                        </a:solidFill>
                        <a:latin typeface="宋体" panose="02010600030101010101" pitchFamily="2" charset="-122"/>
                        <a:ea typeface="宋体" panose="02010600030101010101" pitchFamily="2" charset="-122"/>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800" b="0" dirty="0">
                          <a:solidFill>
                            <a:schemeClr val="tx1"/>
                          </a:solidFill>
                          <a:latin typeface="Times New Roman" panose="02020603050405020304" charset="0"/>
                          <a:ea typeface="Times New Roman" panose="02020603050405020304" charset="0"/>
                          <a:cs typeface="Times New Roman" panose="02020603050405020304" charset="0"/>
                        </a:rPr>
                        <a:t>who</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09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800" b="0" dirty="0">
                          <a:solidFill>
                            <a:schemeClr val="tx1"/>
                          </a:solidFill>
                          <a:latin typeface="Times New Roman" panose="02020603050405020304" charset="0"/>
                          <a:ea typeface="Times New Roman" panose="02020603050405020304" charset="0"/>
                          <a:cs typeface="Times New Roman" panose="02020603050405020304" charset="0"/>
                        </a:rPr>
                        <a:t>when</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4739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800" b="0" dirty="0">
                          <a:solidFill>
                            <a:schemeClr val="tx1"/>
                          </a:solidFill>
                          <a:latin typeface="Times New Roman" panose="02020603050405020304" charset="0"/>
                          <a:cs typeface="Times New Roman" panose="02020603050405020304" charset="0"/>
                        </a:rPr>
                        <a:t> where</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5375">
                <a:tc>
                  <a:txBody>
                    <a:bodyPr/>
                    <a:lstStyle/>
                    <a:p>
                      <a:pPr indent="0" algn="ctr">
                        <a:buNone/>
                      </a:pPr>
                      <a:r>
                        <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rPr>
                        <a:t>核心</a:t>
                      </a:r>
                      <a:endPar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endParaRPr>
                    </a:p>
                    <a:p>
                      <a:pPr algn="ctr">
                        <a:buClrTx/>
                        <a:buSzTx/>
                        <a:buNone/>
                      </a:pPr>
                      <a:r>
                        <a:rPr lang="zh-CN" altLang="en-US" sz="2800" b="1">
                          <a:solidFill>
                            <a:schemeClr val="tx1">
                              <a:alpha val="100000"/>
                            </a:schemeClr>
                          </a:solidFill>
                          <a:latin typeface="宋体" panose="02010600030101010101" pitchFamily="2" charset="-122"/>
                          <a:ea typeface="宋体" panose="02010600030101010101" pitchFamily="2" charset="-122"/>
                          <a:cs typeface="+mn-ea"/>
                          <a:sym typeface="+mn-ea"/>
                        </a:rPr>
                        <a:t>要素</a:t>
                      </a:r>
                      <a:endParaRPr lang="zh-CN" altLang="en-US" sz="2800" b="1" i="0">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p>
                      <a:pPr indent="0" algn="ctr">
                        <a:buNone/>
                      </a:pPr>
                      <a:r>
                        <a:rPr lang="en-US" altLang="en-US" sz="2800" b="0" dirty="0">
                          <a:solidFill>
                            <a:schemeClr val="tx1"/>
                          </a:solidFill>
                          <a:latin typeface="Times New Roman" panose="02020603050405020304" charset="0"/>
                          <a:ea typeface="Times New Roman" panose="02020603050405020304" charset="0"/>
                          <a:cs typeface="Times New Roman" panose="02020603050405020304" charset="0"/>
                        </a:rPr>
                        <a:t>what </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86155">
                <a:tc rowSpan="2">
                  <a:txBody>
                    <a:bodyPr/>
                    <a:lstStyle/>
                    <a:p>
                      <a:pPr marL="0" marR="0" algn="ctr" rtl="0" eaLnBrk="1" fontAlgn="ctr" latinLnBrk="0" hangingPunct="1">
                        <a:buClrTx/>
                        <a:buSzTx/>
                        <a:buNone/>
                      </a:pPr>
                      <a:endParaRPr lang="zh-CN" altLang="en-US" sz="2800" b="1">
                        <a:solidFill>
                          <a:schemeClr val="tx1">
                            <a:alpha val="100000"/>
                          </a:schemeClr>
                        </a:solidFill>
                        <a:latin typeface="宋体" panose="02010600030101010101" pitchFamily="2" charset="-122"/>
                        <a:ea typeface="宋体" panose="02010600030101010101" pitchFamily="2" charset="-122"/>
                        <a:cs typeface="+mn-ea"/>
                      </a:endParaRPr>
                    </a:p>
                    <a:p>
                      <a:pPr marL="0" marR="0" algn="ctr" rtl="0" eaLnBrk="1" fontAlgn="ctr" latinLnBrk="0" hangingPunct="1">
                        <a:buClrTx/>
                        <a:buSzTx/>
                        <a:buNone/>
                      </a:pPr>
                      <a:r>
                        <a:rPr lang="zh-CN" altLang="en-US" sz="2800" b="1">
                          <a:solidFill>
                            <a:schemeClr val="tx1">
                              <a:alpha val="100000"/>
                            </a:schemeClr>
                          </a:solidFill>
                          <a:latin typeface="宋体" panose="02010600030101010101" pitchFamily="2" charset="-122"/>
                          <a:ea typeface="宋体" panose="02010600030101010101" pitchFamily="2" charset="-122"/>
                          <a:cs typeface="+mn-ea"/>
                        </a:rPr>
                        <a:t>扩展</a:t>
                      </a:r>
                      <a:endParaRPr lang="zh-CN" altLang="en-US" sz="2800" b="1">
                        <a:solidFill>
                          <a:schemeClr val="tx1">
                            <a:alpha val="100000"/>
                          </a:schemeClr>
                        </a:solidFill>
                        <a:latin typeface="宋体" panose="02010600030101010101" pitchFamily="2" charset="-122"/>
                        <a:ea typeface="宋体" panose="02010600030101010101" pitchFamily="2" charset="-122"/>
                        <a:cs typeface="+mn-ea"/>
                      </a:endParaRPr>
                    </a:p>
                    <a:p>
                      <a:pPr marL="0" marR="0" algn="ctr" rtl="0" eaLnBrk="1" fontAlgn="base" latinLnBrk="0" hangingPunct="1">
                        <a:buClrTx/>
                        <a:buSzTx/>
                        <a:buNone/>
                      </a:pPr>
                      <a:r>
                        <a:rPr lang="zh-CN" altLang="en-US" sz="2800" b="1">
                          <a:solidFill>
                            <a:schemeClr val="tx1">
                              <a:alpha val="100000"/>
                            </a:schemeClr>
                          </a:solidFill>
                          <a:latin typeface="宋体" panose="02010600030101010101" pitchFamily="2" charset="-122"/>
                          <a:ea typeface="宋体" panose="02010600030101010101" pitchFamily="2" charset="-122"/>
                          <a:cs typeface="+mn-ea"/>
                        </a:rPr>
                        <a:t>要素</a:t>
                      </a:r>
                      <a:endParaRPr lang="zh-CN" altLang="en-US" sz="2800" b="1">
                        <a:solidFill>
                          <a:schemeClr val="tx1">
                            <a:alpha val="100000"/>
                          </a:schemeClr>
                        </a:solidFill>
                        <a:latin typeface="宋体" panose="02010600030101010101" pitchFamily="2" charset="-122"/>
                        <a:ea typeface="宋体" panose="02010600030101010101" pitchFamily="2" charset="-122"/>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800" b="0" dirty="0">
                          <a:solidFill>
                            <a:schemeClr val="tx1"/>
                          </a:solidFill>
                          <a:latin typeface="Times New Roman" panose="02020603050405020304" charset="0"/>
                          <a:ea typeface="Times New Roman" panose="02020603050405020304" charset="0"/>
                          <a:cs typeface="Times New Roman" panose="02020603050405020304" charset="0"/>
                        </a:rPr>
                        <a:t>why</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zh-CN" sz="2800" b="0" dirty="0">
                        <a:solidFill>
                          <a:schemeClr val="tx1"/>
                        </a:solidFill>
                        <a:effectLst/>
                        <a:latin typeface="Times New Roman" panose="02020603050405020304"/>
                        <a:ea typeface="宋体" panose="02010600030101010101" pitchFamily="2" charset="-122"/>
                        <a:cs typeface="Times New Roman" panose="02020603050405020304" charset="0"/>
                      </a:endParaRPr>
                    </a:p>
                    <a:p>
                      <a:pPr indent="0" algn="ctr">
                        <a:buNone/>
                      </a:pPr>
                      <a:endParaRPr lang="en-US" altLang="zh-CN" sz="2800" b="0" dirty="0">
                        <a:solidFill>
                          <a:schemeClr val="tx1"/>
                        </a:solidFill>
                        <a:effectLst/>
                        <a:latin typeface="Times New Roman" panose="02020603050405020304"/>
                        <a:ea typeface="宋体" panose="02010600030101010101" pitchFamily="2"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3568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2800" b="0" dirty="0">
                          <a:solidFill>
                            <a:schemeClr val="tx1"/>
                          </a:solidFill>
                          <a:latin typeface="Times New Roman" panose="02020603050405020304" charset="0"/>
                          <a:ea typeface="Times New Roman" panose="02020603050405020304" charset="0"/>
                          <a:cs typeface="Times New Roman" panose="02020603050405020304" charset="0"/>
                        </a:rPr>
                        <a:t>how</a:t>
                      </a:r>
                      <a:endParaRPr lang="en-US" altLang="en-US" sz="28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nvSpPr>
        <p:spPr>
          <a:xfrm>
            <a:off x="3387090" y="770890"/>
            <a:ext cx="8186420" cy="829945"/>
          </a:xfrm>
          <a:prstGeom prst="rect">
            <a:avLst/>
          </a:prstGeom>
          <a:noFill/>
        </p:spPr>
        <p:txBody>
          <a:bodyPr wrap="square" rtlCol="0">
            <a:spAutoFit/>
          </a:bodyPr>
          <a:p>
            <a:r>
              <a:rPr lang="en-US" altLang="zh-CN" sz="2400">
                <a:highlight>
                  <a:srgbClr val="FFFF00"/>
                </a:highlight>
                <a:latin typeface="Times New Roman" panose="02020603050405020304" charset="0"/>
                <a:cs typeface="Times New Roman" panose="02020603050405020304" charset="0"/>
              </a:rPr>
              <a:t>Core</a:t>
            </a:r>
            <a:r>
              <a:rPr lang="en-US" altLang="zh-CN" sz="2400">
                <a:latin typeface="Times New Roman" panose="02020603050405020304" charset="0"/>
                <a:cs typeface="Times New Roman" panose="02020603050405020304" charset="0"/>
              </a:rPr>
              <a:t>: “I”, an elderly Black gentleman; </a:t>
            </a:r>
            <a:r>
              <a:rPr lang="en-US" altLang="zh-CN" sz="2400">
                <a:highlight>
                  <a:srgbClr val="FFFF00"/>
                </a:highlight>
                <a:latin typeface="Times New Roman" panose="02020603050405020304" charset="0"/>
                <a:cs typeface="Times New Roman" panose="02020603050405020304" charset="0"/>
              </a:rPr>
              <a:t>Secondary</a:t>
            </a:r>
            <a:r>
              <a:rPr lang="en-US" altLang="zh-CN" sz="2400">
                <a:latin typeface="Times New Roman" panose="02020603050405020304" charset="0"/>
                <a:cs typeface="Times New Roman" panose="02020603050405020304" charset="0"/>
              </a:rPr>
              <a:t>: a 10-year-old boy, the boy’s mother, other subway passengers</a:t>
            </a:r>
            <a:endParaRPr lang="zh-CN" altLang="en-US" sz="2400">
              <a:latin typeface="Times New Roman" panose="02020603050405020304" charset="0"/>
              <a:cs typeface="Times New Roman" panose="02020603050405020304" charset="0"/>
            </a:endParaRPr>
          </a:p>
        </p:txBody>
      </p:sp>
      <p:sp>
        <p:nvSpPr>
          <p:cNvPr id="10" name="文本框 9"/>
          <p:cNvSpPr txBox="1"/>
          <p:nvPr/>
        </p:nvSpPr>
        <p:spPr>
          <a:xfrm>
            <a:off x="3272155" y="1741170"/>
            <a:ext cx="8116570" cy="82994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It was a hot day in New York City. I had brunch with a friend and picked up my new glasses.</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3303270" y="2788285"/>
            <a:ext cx="7877175"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Inside a subway car in New York City</a:t>
            </a:r>
            <a:endParaRPr lang="zh-CN" altLang="en-US" sz="2400">
              <a:latin typeface="Times New Roman" panose="02020603050405020304" charset="0"/>
              <a:cs typeface="Times New Roman" panose="02020603050405020304" charset="0"/>
            </a:endParaRPr>
          </a:p>
        </p:txBody>
      </p:sp>
      <p:sp>
        <p:nvSpPr>
          <p:cNvPr id="14" name="文本框 13"/>
          <p:cNvSpPr txBox="1"/>
          <p:nvPr/>
        </p:nvSpPr>
        <p:spPr>
          <a:xfrm>
            <a:off x="3272155" y="3555365"/>
            <a:ext cx="8301355" cy="82994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rPr>
              <a:t>An elderly Black gentleman greeted passengers politely and sang on the train (including “Lean on me”)</a:t>
            </a:r>
            <a:endParaRPr lang="zh-CN" altLang="en-US" sz="2400">
              <a:latin typeface="Times New Roman" panose="02020603050405020304" charset="0"/>
              <a:cs typeface="Times New Roman" panose="02020603050405020304" charset="0"/>
            </a:endParaRPr>
          </a:p>
        </p:txBody>
      </p:sp>
      <p:sp>
        <p:nvSpPr>
          <p:cNvPr id="15" name="文本框 14"/>
          <p:cNvSpPr txBox="1"/>
          <p:nvPr/>
        </p:nvSpPr>
        <p:spPr>
          <a:xfrm>
            <a:off x="3425825" y="4569460"/>
            <a:ext cx="8147685" cy="829945"/>
          </a:xfrm>
          <a:prstGeom prst="rect">
            <a:avLst/>
          </a:prstGeom>
          <a:noFill/>
        </p:spPr>
        <p:txBody>
          <a:bodyPr wrap="square" rtlCol="0">
            <a:spAutoFit/>
          </a:bodyPr>
          <a:p>
            <a:pPr algn="just"/>
            <a:r>
              <a:rPr lang="en-US" altLang="zh-CN" sz="2400">
                <a:latin typeface="Times New Roman" panose="02020603050405020304" charset="0"/>
                <a:cs typeface="Times New Roman" panose="02020603050405020304" charset="0"/>
                <a:sym typeface="+mn-ea"/>
              </a:rPr>
              <a:t>I was moved by the song, deciding to give him $5 while most passengers ignored him coldly.</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2626360" y="5583555"/>
            <a:ext cx="9407525" cy="698500"/>
          </a:xfrm>
          <a:prstGeom prst="rect">
            <a:avLst/>
          </a:prstGeom>
          <a:noFill/>
        </p:spPr>
        <p:txBody>
          <a:bodyPr wrap="square" rtlCol="0">
            <a:noAutofit/>
          </a:bodyPr>
          <a:p>
            <a:pPr indent="279400" algn="l" defTabSz="266700" fontAlgn="auto">
              <a:lnSpc>
                <a:spcPct val="100000"/>
              </a:lnSpc>
              <a:spcBef>
                <a:spcPct val="0"/>
              </a:spcBef>
              <a:spcAft>
                <a:spcPct val="0"/>
              </a:spcAft>
            </a:pPr>
            <a:r>
              <a:rPr lang="en-US" altLang="zh-CN" sz="2400">
                <a:latin typeface="Times New Roman" panose="02020603050405020304"/>
                <a:ea typeface="宋体" panose="02010600030101010101" pitchFamily="2" charset="-122"/>
                <a:sym typeface="+mn-ea"/>
              </a:rPr>
              <a:t>    Somehow, he noticed me singing along.  </a:t>
            </a:r>
            <a:r>
              <a:rPr lang="en-US" altLang="zh-CN" sz="2400">
                <a:latin typeface="Arial" panose="020B0604020202020204" pitchFamily="34" charset="0"/>
                <a:ea typeface="宋体" panose="02010600030101010101" pitchFamily="2" charset="-122"/>
                <a:cs typeface="Arial" panose="020B0604020202020204" pitchFamily="34" charset="0"/>
                <a:sym typeface="+mn-ea"/>
              </a:rPr>
              <a:t>…</a:t>
            </a:r>
            <a:r>
              <a:rPr lang="en-US" altLang="zh-CN" sz="2400">
                <a:latin typeface="Times New Roman" panose="02020603050405020304"/>
                <a:ea typeface="宋体" panose="02010600030101010101" pitchFamily="2" charset="-122"/>
                <a:sym typeface="+mn-ea"/>
              </a:rPr>
              <a:t>                                                                                              </a:t>
            </a:r>
            <a:endParaRPr lang="en-US" altLang="zh-CN" sz="2400">
              <a:latin typeface="Times New Roman" panose="02020603050405020304"/>
              <a:ea typeface="宋体" panose="02010600030101010101" pitchFamily="2" charset="-122"/>
            </a:endParaRPr>
          </a:p>
          <a:p>
            <a:pPr indent="279400" algn="l" defTabSz="266700" fontAlgn="auto">
              <a:lnSpc>
                <a:spcPct val="100000"/>
              </a:lnSpc>
              <a:spcBef>
                <a:spcPct val="0"/>
              </a:spcBef>
              <a:spcAft>
                <a:spcPct val="0"/>
              </a:spcAft>
            </a:pPr>
            <a:r>
              <a:rPr lang="en-US" altLang="zh-CN" sz="2400">
                <a:latin typeface="Times New Roman" panose="02020603050405020304"/>
                <a:ea typeface="宋体" panose="02010600030101010101" pitchFamily="2" charset="-122"/>
                <a:sym typeface="+mn-ea"/>
              </a:rPr>
              <a:t>   It was still hot and sticky inside the car, but something had changed.</a:t>
            </a:r>
            <a:r>
              <a:rPr lang="en-US" altLang="zh-CN" sz="2400">
                <a:latin typeface="Arial" panose="020B0604020202020204" pitchFamily="34" charset="0"/>
                <a:ea typeface="宋体" panose="02010600030101010101" pitchFamily="2" charset="-122"/>
                <a:cs typeface="Arial" panose="020B0604020202020204" pitchFamily="34" charset="0"/>
                <a:sym typeface="+mn-ea"/>
              </a:rPr>
              <a:t>…</a:t>
            </a:r>
            <a:r>
              <a:rPr lang="en-US" altLang="zh-CN" sz="2400">
                <a:latin typeface="Times New Roman" panose="02020603050405020304"/>
                <a:ea typeface="宋体" panose="02010600030101010101" pitchFamily="2" charset="-122"/>
                <a:sym typeface="+mn-ea"/>
              </a:rPr>
              <a:t> </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8" dur="1000" fill="hold"/>
                                        <p:tgtEl>
                                          <p:spTgt spid="1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2" grpId="0"/>
      <p:bldP spid="12" grpId="1"/>
      <p:bldP spid="14" grpId="0"/>
      <p:bldP spid="14" grpId="1"/>
      <p:bldP spid="15" grpId="0"/>
      <p:bldP spid="15"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6510"/>
            <a:ext cx="113030" cy="6841490"/>
          </a:xfrm>
          <a:prstGeom prst="rect">
            <a:avLst/>
          </a:prstGeom>
          <a:solidFill>
            <a:srgbClr val="FFC000"/>
          </a:solidFill>
          <a:ln>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2078970" y="16510"/>
            <a:ext cx="113030" cy="684149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3665" y="16510"/>
            <a:ext cx="11967210" cy="15557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13665" y="6720205"/>
            <a:ext cx="11967210" cy="1377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custDataLst>
              <p:tags r:id="rId1"/>
            </p:custDataLst>
          </p:nvPr>
        </p:nvSpPr>
        <p:spPr>
          <a:xfrm>
            <a:off x="2940685" y="229235"/>
            <a:ext cx="5617210" cy="4959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latin typeface="宋体" panose="02010600030101010101" pitchFamily="2" charset="-122"/>
                <a:ea typeface="宋体" panose="02010600030101010101" pitchFamily="2" charset="-122"/>
                <a:sym typeface="+mn-ea"/>
              </a:rPr>
              <a:t>根据文章内容，推测人物性格</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346710" y="2047875"/>
            <a:ext cx="5600065" cy="1198880"/>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dist"/>
            <a:r>
              <a:rPr lang="en-US" altLang="zh-CN" sz="2400">
                <a:latin typeface="Times New Roman" panose="02020603050405020304" charset="0"/>
                <a:cs typeface="Times New Roman" panose="02020603050405020304" charset="0"/>
              </a:rPr>
              <a:t>All done and headed back on the train. I wanted to yell at a couple of people for their rude behavior, but wisely just sat quietly.</a:t>
            </a:r>
            <a:endParaRPr lang="zh-CN" altLang="en-US" sz="2400">
              <a:latin typeface="Times New Roman" panose="02020603050405020304" charset="0"/>
              <a:cs typeface="Times New Roman" panose="02020603050405020304" charset="0"/>
            </a:endParaRPr>
          </a:p>
        </p:txBody>
      </p:sp>
      <p:sp>
        <p:nvSpPr>
          <p:cNvPr id="10" name="流程图: 资料带 9"/>
          <p:cNvSpPr/>
          <p:nvPr/>
        </p:nvSpPr>
        <p:spPr>
          <a:xfrm>
            <a:off x="4373245" y="940435"/>
            <a:ext cx="2915285" cy="695325"/>
          </a:xfrm>
          <a:prstGeom prst="flowChartPunchedTape">
            <a:avLst/>
          </a:prstGeom>
          <a:gradFill>
            <a:gsLst>
              <a:gs pos="50000">
                <a:schemeClr val="accent2"/>
              </a:gs>
              <a:gs pos="0">
                <a:schemeClr val="accent2">
                  <a:lumMod val="25000"/>
                  <a:lumOff val="75000"/>
                </a:schemeClr>
              </a:gs>
              <a:gs pos="100000">
                <a:schemeClr val="accent2">
                  <a:lumMod val="85000"/>
                </a:schemeClr>
              </a:gs>
            </a:gsLst>
            <a:lin ang="5400000" scaled="1"/>
          </a:gradFill>
          <a:ln w="28575">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sym typeface="+mn-ea"/>
              </a:rPr>
              <a:t>“</a:t>
            </a:r>
            <a:r>
              <a:rPr lang="en-US" altLang="zh-CN" sz="2800">
                <a:solidFill>
                  <a:schemeClr val="tx1"/>
                </a:solidFill>
                <a:latin typeface="Times New Roman" panose="02020603050405020304" charset="0"/>
                <a:cs typeface="Times New Roman" panose="02020603050405020304" charset="0"/>
              </a:rPr>
              <a:t>I</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2" name="文本框 11"/>
          <p:cNvSpPr txBox="1"/>
          <p:nvPr/>
        </p:nvSpPr>
        <p:spPr>
          <a:xfrm>
            <a:off x="485775" y="3526790"/>
            <a:ext cx="5600065" cy="2308225"/>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lvl="0" algn="just">
              <a:buClrTx/>
              <a:buSzTx/>
              <a:buFontTx/>
            </a:pPr>
            <a:r>
              <a:rPr lang="en-US" altLang="zh-CN" sz="2400">
                <a:latin typeface="Times New Roman" panose="02020603050405020304" charset="0"/>
                <a:cs typeface="Times New Roman" panose="02020603050405020304" charset="0"/>
                <a:sym typeface="+mn-ea"/>
              </a:rPr>
              <a:t>Most ignored him, with cold blank faces. Then, he started to sing. I didn’t turn my head, but I felt a smile in my soul. Many people ask for money on the train, but I always feel happy when someone offers music instead. It feels like a gift.</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6436995" y="1884045"/>
            <a:ext cx="5264150" cy="1525905"/>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lvl="0" algn="just">
              <a:buClrTx/>
              <a:buSzTx/>
              <a:buFontTx/>
            </a:pPr>
            <a:r>
              <a:rPr lang="en-US" altLang="zh-CN" sz="2400">
                <a:latin typeface="Times New Roman" panose="02020603050405020304" charset="0"/>
                <a:cs typeface="Times New Roman" panose="02020603050405020304" charset="0"/>
                <a:sym typeface="+mn-ea"/>
              </a:rPr>
              <a:t>A young boy across from me, maybe ten, watched him, swaying (摇摆) to the rhythm, his mother too distracted by her phone to notice.</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6502400" y="3651885"/>
            <a:ext cx="5313680" cy="2183130"/>
          </a:xfrm>
          <a:prstGeom prst="rect">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lvl="0" algn="just">
              <a:buClrTx/>
              <a:buSzTx/>
              <a:buFontTx/>
            </a:pPr>
            <a:r>
              <a:rPr lang="en-US" altLang="zh-CN" sz="2400">
                <a:latin typeface="Times New Roman" panose="02020603050405020304" charset="0"/>
                <a:cs typeface="Times New Roman" panose="02020603050405020304" charset="0"/>
                <a:sym typeface="+mn-ea"/>
              </a:rPr>
              <a:t>He looked tall and thin, but he had a strong voice and kind energy. Life had clearly been hard for him, but he still stood tall and carried himself with quiet dignity.</a:t>
            </a:r>
            <a:endParaRPr lang="en-US" altLang="zh-CN" sz="2400">
              <a:latin typeface="Times New Roman" panose="02020603050405020304" charset="0"/>
              <a:cs typeface="Times New Roman" panose="02020603050405020304" charset="0"/>
              <a:sym typeface="+mn-ea"/>
            </a:endParaRPr>
          </a:p>
        </p:txBody>
      </p:sp>
      <p:sp>
        <p:nvSpPr>
          <p:cNvPr id="15" name="圆角矩形 14"/>
          <p:cNvSpPr/>
          <p:nvPr/>
        </p:nvSpPr>
        <p:spPr>
          <a:xfrm>
            <a:off x="993775" y="2244725"/>
            <a:ext cx="43065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克制与理性</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6" name="圆角矩形 15"/>
          <p:cNvSpPr/>
          <p:nvPr/>
        </p:nvSpPr>
        <p:spPr>
          <a:xfrm>
            <a:off x="993775" y="4269105"/>
            <a:ext cx="43065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尊重与欣赏</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7" name="圆角矩形 16"/>
          <p:cNvSpPr/>
          <p:nvPr/>
        </p:nvSpPr>
        <p:spPr>
          <a:xfrm>
            <a:off x="6915785" y="3094990"/>
            <a:ext cx="43065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敏锐的观察力</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8" name="圆角矩形 17"/>
          <p:cNvSpPr/>
          <p:nvPr/>
        </p:nvSpPr>
        <p:spPr>
          <a:xfrm>
            <a:off x="2130425" y="5941060"/>
            <a:ext cx="8586470" cy="67310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我</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叙述者</a:t>
            </a:r>
            <a:r>
              <a:rPr lang="en-US" altLang="zh-CN"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rPr>
              <a:t>：共情力强、克制且懂得尊重</a:t>
            </a:r>
            <a:endParaRPr lang="zh-CN" altLang="en-US" sz="2800" b="1">
              <a:solidFill>
                <a:schemeClr val="tx1"/>
              </a:solidFill>
              <a:latin typeface="宋体" panose="02010600030101010101" pitchFamily="2" charset="-122"/>
              <a:ea typeface="宋体" panose="02010600030101010101" pitchFamily="2" charset="-122"/>
            </a:endParaRPr>
          </a:p>
        </p:txBody>
      </p:sp>
      <p:pic>
        <p:nvPicPr>
          <p:cNvPr id="3" name="图片 2" descr="分析故事矛盾 (9)"/>
          <p:cNvPicPr>
            <a:picLocks noChangeAspect="1"/>
          </p:cNvPicPr>
          <p:nvPr/>
        </p:nvPicPr>
        <p:blipFill>
          <a:blip r:embed="rId2"/>
          <a:srcRect l="51309" r="14898" b="9296"/>
          <a:stretch>
            <a:fillRect/>
          </a:stretch>
        </p:blipFill>
        <p:spPr>
          <a:xfrm>
            <a:off x="10044430" y="180975"/>
            <a:ext cx="1885950" cy="1694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8" dur="1000" fill="hold"/>
                                        <p:tgtEl>
                                          <p:spTgt spid="13"/>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3"/>
                                        </p:tgtEl>
                                      </p:cBhvr>
                                    </p:animEffect>
                                  </p:childTnLst>
                                </p:cTn>
                              </p:par>
                              <p:par>
                                <p:cTn id="63" presetID="25"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68" dur="1000" fill="hold"/>
                                        <p:tgtEl>
                                          <p:spTgt spid="14"/>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25"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92" dur="1000" fill="hold"/>
                                        <p:tgtEl>
                                          <p:spTgt spid="18"/>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8" presetClass="emph" presetSubtype="0" fill="hold" grpId="2" nodeType="clickEffect">
                                  <p:stCondLst>
                                    <p:cond delay="0"/>
                                  </p:stCondLst>
                                  <p:childTnLst>
                                    <p:animRot by="21600000">
                                      <p:cBhvr>
                                        <p:cTn id="100"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5" grpId="0" bldLvl="0" animBg="1"/>
      <p:bldP spid="15" grpId="1" animBg="1"/>
      <p:bldP spid="12" grpId="0" bldLvl="0" animBg="1"/>
      <p:bldP spid="12" grpId="1" animBg="1"/>
      <p:bldP spid="16" grpId="0" bldLvl="0" animBg="1"/>
      <p:bldP spid="16" grpId="1" animBg="1"/>
      <p:bldP spid="13" grpId="0" bldLvl="0" animBg="1"/>
      <p:bldP spid="14" grpId="0" bldLvl="0" animBg="1"/>
      <p:bldP spid="13" grpId="1" animBg="1"/>
      <p:bldP spid="14" grpId="1" animBg="1"/>
      <p:bldP spid="17" grpId="0" bldLvl="0" animBg="1"/>
      <p:bldP spid="17" grpId="1" animBg="1"/>
      <p:bldP spid="18" grpId="0" bldLvl="0" animBg="1"/>
      <p:bldP spid="18" grpId="1" animBg="1"/>
      <p:bldP spid="18" grpId="2" animBg="1"/>
    </p:bldLst>
  </p:timing>
</p:sld>
</file>

<file path=ppt/tags/tag1.xml><?xml version="1.0" encoding="utf-8"?>
<p:tagLst xmlns:p="http://schemas.openxmlformats.org/presentationml/2006/main">
  <p:tag name="KSO_WM_BEAUTIFY_FLAG" val="#wm#"/>
  <p:tag name="KSO_WM_TEMPLATE_CATEGORY" val="custom"/>
  <p:tag name="KSO_WM_TEMPLATE_INDEX" val="20202598"/>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wm#"/>
  <p:tag name="KSO_WM_TEMPLATE_CATEGORY" val="custom"/>
  <p:tag name="KSO_WM_TEMPLATE_INDEX" val="20202598"/>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2598"/>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2598"/>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2598"/>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DIAGRAM_VIRTUALLY_FRAME" val="{&quot;height&quot;:356.2,&quot;left&quot;:24.75,&quot;top&quot;:150.35,&quot;width&quot;:913.35}"/>
</p:tagLst>
</file>

<file path=ppt/tags/tag109.xml><?xml version="1.0" encoding="utf-8"?>
<p:tagLst xmlns:p="http://schemas.openxmlformats.org/presentationml/2006/main">
  <p:tag name="KSO_WM_DIAGRAM_VIRTUALLY_FRAME" val="{&quot;height&quot;:356.2,&quot;left&quot;:24.75,&quot;top&quot;:150.35,&quot;width&quot;:913.35}"/>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356.2,&quot;left&quot;:24.75,&quot;top&quot;:150.35,&quot;width&quot;:913.35}"/>
</p:tagLst>
</file>

<file path=ppt/tags/tag111.xml><?xml version="1.0" encoding="utf-8"?>
<p:tagLst xmlns:p="http://schemas.openxmlformats.org/presentationml/2006/main">
  <p:tag name="KSO_WM_DIAGRAM_VIRTUALLY_FRAME" val="{&quot;height&quot;:356.2,&quot;left&quot;:24.75,&quot;top&quot;:150.35,&quot;width&quot;:913.35}"/>
</p:tagLst>
</file>

<file path=ppt/tags/tag112.xml><?xml version="1.0" encoding="utf-8"?>
<p:tagLst xmlns:p="http://schemas.openxmlformats.org/presentationml/2006/main">
  <p:tag name="KSO_WM_BEAUTIFY_FLAG" val="#wm#"/>
  <p:tag name="KSO_WM_TEMPLATE_CATEGORY" val="custom"/>
  <p:tag name="KSO_WM_TEMPLATE_INDEX" val="20202598"/>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2598"/>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2598"/>
</p:tagLst>
</file>

<file path=ppt/tags/tag117.xml><?xml version="1.0" encoding="utf-8"?>
<p:tagLst xmlns:p="http://schemas.openxmlformats.org/presentationml/2006/main">
  <p:tag name="KSO_WM_BEAUTIFY_FLAG" val="#wm#"/>
  <p:tag name="KSO_WM_TEMPLATE_CATEGORY" val="custom"/>
  <p:tag name="KSO_WM_TEMPLATE_INDEX" val="20202598"/>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339.6,&quot;left&quot;:403.25,&quot;top&quot;:98.9,&quot;width&quot;:333.6}"/>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339.6,&quot;left&quot;:403.25,&quot;top&quot;:98.9,&quot;width&quot;:333.6}"/>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EMPLATE_CATEGORY" val="custom"/>
  <p:tag name="KSO_WM_TEMPLATE_INDEX" val="20202598"/>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DIAGRAM_VIRTUALLY_FRAME" val="{&quot;height&quot;:339.6,&quot;left&quot;:403.25,&quot;top&quot;:98.9,&quot;width&quot;:333.6}"/>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DIAGRAM_VIRTUALLY_FRAME" val="{&quot;height&quot;:339.6,&quot;left&quot;:403.25,&quot;top&quot;:98.9,&quot;width&quot;:333.6}"/>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DIAGRAM_VIRTUALLY_FRAME" val="{&quot;height&quot;:339.6,&quot;left&quot;:403.25,&quot;top&quot;:98.9,&quot;width&quot;:333.6}"/>
</p:tagLst>
</file>

<file path=ppt/tags/tag3.xml><?xml version="1.0" encoding="utf-8"?>
<p:tagLst xmlns:p="http://schemas.openxmlformats.org/presentationml/2006/main">
  <p:tag name="KSO_WM_MEDIACOVER_FLAG" val="1"/>
  <p:tag name="KSO_WM_UNIT_MEDIACOVER_BTN_STATE" val="1"/>
  <p:tag name="KSO_WM_UNIT_MEDIACOVER_BTNRECT" val="0*0*0*0"/>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DIAGRAM_VIRTUALLY_FRAME" val="{&quot;height&quot;:339.6,&quot;left&quot;:403.25,&quot;top&quot;:98.9,&quot;width&quot;:333.6}"/>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EMPLATE_CATEGORY" val="custom"/>
  <p:tag name="KSO_WM_TEMPLATE_INDEX" val="20202598"/>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2598"/>
</p:tagLst>
</file>

<file path=ppt/tags/tag43.xml><?xml version="1.0" encoding="utf-8"?>
<p:tagLst xmlns:p="http://schemas.openxmlformats.org/presentationml/2006/main">
  <p:tag name="KSO_WM_BEAUTIFY_FLAG" val="#wm#"/>
  <p:tag name="KSO_WM_TEMPLATE_CATEGORY" val="custom"/>
  <p:tag name="KSO_WM_TEMPLATE_INDEX" val="20202598"/>
</p:tagLst>
</file>

<file path=ppt/tags/tag44.xml><?xml version="1.0" encoding="utf-8"?>
<p:tagLst xmlns:p="http://schemas.openxmlformats.org/presentationml/2006/main">
  <p:tag name="KSO_WM_BEAUTIFY_FLAG" val="#wm#"/>
  <p:tag name="KSO_WM_TEMPLATE_CATEGORY" val="custom"/>
  <p:tag name="KSO_WM_TEMPLATE_INDEX" val="20202598"/>
</p:tagLst>
</file>

<file path=ppt/tags/tag45.xml><?xml version="1.0" encoding="utf-8"?>
<p:tagLst xmlns:p="http://schemas.openxmlformats.org/presentationml/2006/main">
  <p:tag name="KSO_WM_BEAUTIFY_FLAG" val="#wm#"/>
  <p:tag name="KSO_WM_TEMPLATE_CATEGORY" val="custom"/>
  <p:tag name="KSO_WM_TEMPLATE_INDEX" val="20202598"/>
</p:tagLst>
</file>

<file path=ppt/tags/tag46.xml><?xml version="1.0" encoding="utf-8"?>
<p:tagLst xmlns:p="http://schemas.openxmlformats.org/presentationml/2006/main">
  <p:tag name="KSO_WM_UNIT_TABLE_BEAUTIFY" val="smartTable{dff9b57a-3c44-4fe8-a639-576a64c71e65}"/>
  <p:tag name="TABLE_ENDDRAG_ORIGIN_RECT" val="894*443"/>
  <p:tag name="TABLE_ENDDRAG_RECT" val="32*72*894*443"/>
</p:tagLst>
</file>

<file path=ppt/tags/tag47.xml><?xml version="1.0" encoding="utf-8"?>
<p:tagLst xmlns:p="http://schemas.openxmlformats.org/presentationml/2006/main">
  <p:tag name="KSO_WM_BEAUTIFY_FLAG" val="#wm#"/>
  <p:tag name="KSO_WM_TEMPLATE_CATEGORY" val="custom"/>
  <p:tag name="KSO_WM_TEMPLATE_INDEX" val="20202598"/>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2598"/>
</p:tagLst>
</file>

<file path=ppt/tags/tag5.xml><?xml version="1.0" encoding="utf-8"?>
<p:tagLst xmlns:p="http://schemas.openxmlformats.org/presentationml/2006/main">
  <p:tag name="KSO_WM_DIAGRAM_VIRTUALLY_FRAME" val="{&quot;height&quot;:339.6,&quot;left&quot;:403.25,&quot;top&quot;:98.9,&quot;width&quot;:333.6}"/>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2598"/>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DIAGRAM_VIRTUALLY_FRAME" val="{&quot;height&quot;:371.4,&quot;left&quot;:31.95,&quot;top&quot;:149.4,&quot;width&quot;:894.55}"/>
</p:tagLst>
</file>

<file path=ppt/tags/tag54.xml><?xml version="1.0" encoding="utf-8"?>
<p:tagLst xmlns:p="http://schemas.openxmlformats.org/presentationml/2006/main">
  <p:tag name="KSO_WM_DIAGRAM_VIRTUALLY_FRAME" val="{&quot;height&quot;:371.4,&quot;left&quot;:31.95,&quot;top&quot;:149.4,&quot;width&quot;:894.55}"/>
</p:tagLst>
</file>

<file path=ppt/tags/tag55.xml><?xml version="1.0" encoding="utf-8"?>
<p:tagLst xmlns:p="http://schemas.openxmlformats.org/presentationml/2006/main">
  <p:tag name="KSO_WM_DIAGRAM_VIRTUALLY_FRAME" val="{&quot;height&quot;:371.4,&quot;left&quot;:31.95,&quot;top&quot;:149.4,&quot;width&quot;:894.55}"/>
</p:tagLst>
</file>

<file path=ppt/tags/tag56.xml><?xml version="1.0" encoding="utf-8"?>
<p:tagLst xmlns:p="http://schemas.openxmlformats.org/presentationml/2006/main">
  <p:tag name="KSO_WM_BEAUTIFY_FLAG" val="#wm#"/>
  <p:tag name="KSO_WM_TEMPLATE_CATEGORY" val="custom"/>
  <p:tag name="KSO_WM_TEMPLATE_INDEX" val="20202598"/>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2598"/>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73.3,&quot;left&quot;:68.2,&quot;top&quot;:131.85,&quot;width&quot;:792.65}"/>
</p:tagLst>
</file>

<file path=ppt/tags/tag61.xml><?xml version="1.0" encoding="utf-8"?>
<p:tagLst xmlns:p="http://schemas.openxmlformats.org/presentationml/2006/main">
  <p:tag name="KSO_WM_DIAGRAM_VIRTUALLY_FRAME" val="{&quot;height&quot;:73.3,&quot;left&quot;:68.2,&quot;top&quot;:131.85,&quot;width&quot;:792.65}"/>
</p:tagLst>
</file>

<file path=ppt/tags/tag62.xml><?xml version="1.0" encoding="utf-8"?>
<p:tagLst xmlns:p="http://schemas.openxmlformats.org/presentationml/2006/main">
  <p:tag name="KSO_WM_DIAGRAM_VIRTUALLY_FRAME" val="{&quot;height&quot;:73.3,&quot;left&quot;:68.2,&quot;top&quot;:131.85,&quot;width&quot;:792.65}"/>
</p:tagLst>
</file>

<file path=ppt/tags/tag63.xml><?xml version="1.0" encoding="utf-8"?>
<p:tagLst xmlns:p="http://schemas.openxmlformats.org/presentationml/2006/main">
  <p:tag name="KSO_WM_DIAGRAM_VIRTUALLY_FRAME" val="{&quot;height&quot;:73.3,&quot;left&quot;:68.2,&quot;top&quot;:131.85,&quot;width&quot;:792.65}"/>
</p:tagLst>
</file>

<file path=ppt/tags/tag64.xml><?xml version="1.0" encoding="utf-8"?>
<p:tagLst xmlns:p="http://schemas.openxmlformats.org/presentationml/2006/main">
  <p:tag name="KSO_WM_DIAGRAM_VIRTUALLY_FRAME" val="{&quot;height&quot;:73.3,&quot;left&quot;:68.2,&quot;top&quot;:131.85,&quot;width&quot;:792.65}"/>
</p:tagLst>
</file>

<file path=ppt/tags/tag65.xml><?xml version="1.0" encoding="utf-8"?>
<p:tagLst xmlns:p="http://schemas.openxmlformats.org/presentationml/2006/main">
  <p:tag name="KSO_WM_DIAGRAM_VIRTUALLY_FRAME" val="{&quot;height&quot;:73.3,&quot;left&quot;:68.2,&quot;top&quot;:131.85,&quot;width&quot;:792.65}"/>
</p:tagLst>
</file>

<file path=ppt/tags/tag66.xml><?xml version="1.0" encoding="utf-8"?>
<p:tagLst xmlns:p="http://schemas.openxmlformats.org/presentationml/2006/main">
  <p:tag name="KSO_WM_DIAGRAM_VIRTUALLY_FRAME" val="{&quot;height&quot;:73.3,&quot;left&quot;:68.2,&quot;top&quot;:131.85,&quot;width&quot;:792.65}"/>
</p:tagLst>
</file>

<file path=ppt/tags/tag67.xml><?xml version="1.0" encoding="utf-8"?>
<p:tagLst xmlns:p="http://schemas.openxmlformats.org/presentationml/2006/main">
  <p:tag name="KSO_WM_DIAGRAM_VIRTUALLY_FRAME" val="{&quot;height&quot;:73.3,&quot;left&quot;:68.2,&quot;top&quot;:131.85,&quot;width&quot;:792.65}"/>
</p:tagLst>
</file>

<file path=ppt/tags/tag68.xml><?xml version="1.0" encoding="utf-8"?>
<p:tagLst xmlns:p="http://schemas.openxmlformats.org/presentationml/2006/main">
  <p:tag name="KSO_WM_BEAUTIFY_FLAG" val="#wm#"/>
  <p:tag name="KSO_WM_TEMPLATE_CATEGORY" val="custom"/>
  <p:tag name="KSO_WM_TEMPLATE_INDEX" val="20202598"/>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wm#"/>
  <p:tag name="KSO_WM_TEMPLATE_CATEGORY" val="custom"/>
  <p:tag name="KSO_WM_TEMPLATE_INDEX" val="20202598"/>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IRTUALLY_FRAME" val="{&quot;height&quot;:73.3,&quot;left&quot;:68.2,&quot;top&quot;:131.85,&quot;width&quot;:792.65}"/>
</p:tagLst>
</file>

<file path=ppt/tags/tag73.xml><?xml version="1.0" encoding="utf-8"?>
<p:tagLst xmlns:p="http://schemas.openxmlformats.org/presentationml/2006/main">
  <p:tag name="KSO_WM_DIAGRAM_VIRTUALLY_FRAME" val="{&quot;height&quot;:73.3,&quot;left&quot;:68.2,&quot;top&quot;:131.85,&quot;width&quot;:792.65}"/>
</p:tagLst>
</file>

<file path=ppt/tags/tag74.xml><?xml version="1.0" encoding="utf-8"?>
<p:tagLst xmlns:p="http://schemas.openxmlformats.org/presentationml/2006/main">
  <p:tag name="KSO_WM_DIAGRAM_VIRTUALLY_FRAME" val="{&quot;height&quot;:73.3,&quot;left&quot;:68.2,&quot;top&quot;:131.85,&quot;width&quot;:792.65}"/>
</p:tagLst>
</file>

<file path=ppt/tags/tag75.xml><?xml version="1.0" encoding="utf-8"?>
<p:tagLst xmlns:p="http://schemas.openxmlformats.org/presentationml/2006/main">
  <p:tag name="KSO_WM_BEAUTIFY_FLAG" val="#wm#"/>
  <p:tag name="KSO_WM_TEMPLATE_CATEGORY" val="custom"/>
  <p:tag name="KSO_WM_TEMPLATE_INDEX" val="20202598"/>
</p:tagLst>
</file>

<file path=ppt/tags/tag76.xml><?xml version="1.0" encoding="utf-8"?>
<p:tagLst xmlns:p="http://schemas.openxmlformats.org/presentationml/2006/main">
  <p:tag name="KSO_WM_DIAGRAM_VIRTUALLY_FRAME" val="{&quot;height&quot;:73.3,&quot;left&quot;:68.2,&quot;top&quot;:131.85,&quot;width&quot;:792.65}"/>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2598"/>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wm#"/>
  <p:tag name="KSO_WM_TEMPLATE_CATEGORY" val="custom"/>
  <p:tag name="KSO_WM_TEMPLATE_INDEX" val="20202598"/>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2598"/>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2598"/>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2598"/>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2598"/>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39.6,&quot;left&quot;:403.25,&quot;top&quot;:98.9,&quot;width&quot;:333.6}"/>
</p:tagLst>
</file>

<file path=ppt/tags/tag90.xml><?xml version="1.0" encoding="utf-8"?>
<p:tagLst xmlns:p="http://schemas.openxmlformats.org/presentationml/2006/main">
  <p:tag name="KSO_WM_BEAUTIFY_FLAG" val="#wm#"/>
  <p:tag name="KSO_WM_TEMPLATE_CATEGORY" val="custom"/>
  <p:tag name="KSO_WM_TEMPLATE_INDEX" val="20202598"/>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2598"/>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2598"/>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DIAGRAM_VIRTUALLY_FRAME" val="{&quot;height&quot;:456.9,&quot;left&quot;:8.95,&quot;top&quot;:83.1,&quot;width&quot;:942.3}"/>
</p:tagLst>
</file>

<file path=ppt/tags/tag97.xml><?xml version="1.0" encoding="utf-8"?>
<p:tagLst xmlns:p="http://schemas.openxmlformats.org/presentationml/2006/main">
  <p:tag name="KSO_WM_DIAGRAM_VIRTUALLY_FRAME" val="{&quot;height&quot;:456.9,&quot;left&quot;:8.95,&quot;top&quot;:83.1,&quot;width&quot;:942.3}"/>
</p:tagLst>
</file>

<file path=ppt/tags/tag98.xml><?xml version="1.0" encoding="utf-8"?>
<p:tagLst xmlns:p="http://schemas.openxmlformats.org/presentationml/2006/main">
  <p:tag name="KSO_WM_BEAUTIFY_FLAG" val="#wm#"/>
  <p:tag name="KSO_WM_TEMPLATE_CATEGORY" val="custom"/>
  <p:tag name="KSO_WM_TEMPLATE_INDEX" val="20202598"/>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微软雅黑"/>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微软雅黑"/>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17776</Words>
  <Application>WPS 演示</Application>
  <PresentationFormat>全屏显示(16:9)</PresentationFormat>
  <Paragraphs>553</Paragraphs>
  <Slides>33</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33</vt:i4>
      </vt:variant>
    </vt:vector>
  </HeadingPairs>
  <TitlesOfParts>
    <vt:vector size="48" baseType="lpstr">
      <vt:lpstr>Arial</vt:lpstr>
      <vt:lpstr>宋体</vt:lpstr>
      <vt:lpstr>Wingdings</vt:lpstr>
      <vt:lpstr>微软雅黑</vt:lpstr>
      <vt:lpstr>Times New Roman</vt:lpstr>
      <vt:lpstr>Times New Roman</vt:lpstr>
      <vt:lpstr>ui-sans-serif</vt:lpstr>
      <vt:lpstr>方正姚体</vt:lpstr>
      <vt:lpstr>Arial Unicode MS</vt:lpstr>
      <vt:lpstr>Calibri</vt:lpstr>
      <vt:lpstr>楷体</vt:lpstr>
      <vt:lpstr>HelveticaNeue</vt:lpstr>
      <vt:lpstr>华文新魏</vt:lpstr>
      <vt:lpstr>Segoe Print</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Administrator</cp:lastModifiedBy>
  <cp:revision>366</cp:revision>
  <cp:lastPrinted>2020-12-15T11:29:00Z</cp:lastPrinted>
  <dcterms:created xsi:type="dcterms:W3CDTF">2021-08-26T14:54:00Z</dcterms:created>
  <dcterms:modified xsi:type="dcterms:W3CDTF">2025-11-13T02:23:31Z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5304C16775874F399E0415D649B457DE</vt:lpwstr>
  </property>
  <property fmtid="{D5CDD505-2E9C-101B-9397-08002B2CF9AE}" pid="7" name="KSOProductBuildVer">
    <vt:lpwstr>2052-11.8.2.7978</vt:lpwstr>
  </property>
</Properties>
</file>