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79" r:id="rId4"/>
    <p:sldId id="256" r:id="rId5"/>
    <p:sldId id="257" r:id="rId6"/>
    <p:sldId id="258" r:id="rId7"/>
    <p:sldId id="259" r:id="rId8"/>
    <p:sldId id="260" r:id="rId9"/>
    <p:sldId id="263" r:id="rId10"/>
    <p:sldId id="261" r:id="rId11"/>
    <p:sldId id="262" r:id="rId12"/>
    <p:sldId id="264" r:id="rId13"/>
    <p:sldId id="265" r:id="rId14"/>
    <p:sldId id="266" r:id="rId15"/>
    <p:sldId id="268" r:id="rId16"/>
    <p:sldId id="267" r:id="rId17"/>
    <p:sldId id="273" r:id="rId18"/>
    <p:sldId id="274" r:id="rId19"/>
    <p:sldId id="269" r:id="rId20"/>
    <p:sldId id="270" r:id="rId21"/>
    <p:sldId id="271" r:id="rId22"/>
    <p:sldId id="27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6D1119-EC52-4014-B7A1-F30C184C009C}" styleName="??? 1 14">
    <a:wholeTbl>
      <a:tcTxStyle>
        <a:fontRef idx="none">
          <a:schemeClr val="tx1"/>
        </a:fontRef>
      </a:tcTxStyle>
      <a:tcStyle>
        <a:tcBdr>
          <a:left>
            <a:ln>
              <a:noFill/>
            </a:ln>
          </a:left>
          <a:right>
            <a:ln>
              <a:noFill/>
            </a:ln>
          </a:right>
          <a:top>
            <a:ln w="9525" cmpd="sng">
              <a:solidFill>
                <a:schemeClr val="accent5"/>
              </a:solidFill>
              <a:prstDash val="solid"/>
            </a:ln>
          </a:top>
          <a:bottom>
            <a:ln w="9525" cmpd="sng">
              <a:solidFill>
                <a:schemeClr val="accent5"/>
              </a:solidFill>
              <a:prstDash val="solid"/>
            </a:ln>
          </a:bottom>
          <a:insideH>
            <a:ln>
              <a:noFill/>
            </a:ln>
          </a:insideH>
          <a:insideV>
            <a:ln>
              <a:noFill/>
            </a:ln>
          </a:insideV>
        </a:tcBdr>
        <a:fill>
          <a:solidFill>
            <a:schemeClr val="bg1">
              <a:alpha val="0"/>
            </a:schemeClr>
          </a:solidFill>
        </a:fill>
      </a:tcStyle>
    </a:wholeTbl>
    <a:band2H>
      <a:tcStyle>
        <a:tcBdr/>
        <a:fill>
          <a:solidFill>
            <a:schemeClr val="accent5">
              <a:lumMod val="40000"/>
              <a:lumOff val="60000"/>
              <a:alpha val="25000"/>
            </a:schemeClr>
          </a:solidFill>
        </a:fill>
      </a:tcStyle>
    </a:band2H>
    <a:band1V>
      <a:tcStyle>
        <a:tcBdr>
          <a:left>
            <a:ln>
              <a:noFill/>
            </a:ln>
          </a:left>
          <a:right>
            <a:ln>
              <a:noFill/>
            </a:ln>
          </a:right>
          <a:top>
            <a:ln w="9525" cmpd="sng">
              <a:solidFill>
                <a:schemeClr val="accent5"/>
              </a:solidFill>
              <a:prstDash val="solid"/>
            </a:ln>
          </a:top>
          <a:bottom>
            <a:ln w="9525" cmpd="sng">
              <a:solidFill>
                <a:schemeClr val="accent5"/>
              </a:solidFill>
              <a:prstDash val="solid"/>
            </a:ln>
          </a:bottom>
          <a:insideH>
            <a:ln>
              <a:noFill/>
            </a:ln>
          </a:insideH>
          <a:insideV>
            <a:ln>
              <a:noFill/>
            </a:ln>
          </a:insideV>
        </a:tcBdr>
        <a:fill>
          <a:solidFill>
            <a:schemeClr val="accent5">
              <a:lumMod val="40000"/>
              <a:lumOff val="60000"/>
              <a:alpha val="25000"/>
            </a:schemeClr>
          </a:solidFill>
        </a:fill>
      </a:tcStyle>
    </a:band1V>
    <a:lastCol>
      <a:tcTxStyle b="on">
        <a:fontRef idx="none">
          <a:schemeClr val="tx1"/>
        </a:fontRef>
      </a:tcTxStyle>
      <a:tcStyle>
        <a:tcBdr>
          <a:left>
            <a:ln>
              <a:noFill/>
            </a:ln>
          </a:left>
          <a:right>
            <a:ln>
              <a:noFill/>
            </a:ln>
          </a:right>
          <a:top>
            <a:ln w="9525" cmpd="sng">
              <a:solidFill>
                <a:schemeClr val="accent5"/>
              </a:solidFill>
              <a:prstDash val="solid"/>
            </a:ln>
          </a:top>
          <a:bottom>
            <a:ln w="9525" cmpd="sng">
              <a:solidFill>
                <a:schemeClr val="accent5"/>
              </a:solidFill>
              <a:prstDash val="solid"/>
            </a:ln>
          </a:bottom>
          <a:insideH>
            <a:ln>
              <a:noFill/>
            </a:ln>
          </a:insideH>
          <a:insideV>
            <a:ln>
              <a:noFill/>
            </a:ln>
          </a:insideV>
        </a:tcBdr>
        <a:fill>
          <a:solidFill>
            <a:schemeClr val="accent5">
              <a:lumMod val="40000"/>
              <a:lumOff val="60000"/>
              <a:alpha val="40000"/>
            </a:schemeClr>
          </a:solidFill>
        </a:fill>
      </a:tcStyle>
    </a:lastCol>
    <a:firstCol>
      <a:tcTxStyle b="on">
        <a:fontRef idx="none">
          <a:schemeClr val="tx1"/>
        </a:fontRef>
      </a:tcTxStyle>
      <a:tcStyle>
        <a:tcBdr>
          <a:left>
            <a:ln>
              <a:noFill/>
            </a:ln>
          </a:left>
          <a:right>
            <a:ln>
              <a:noFill/>
            </a:ln>
          </a:right>
          <a:top>
            <a:ln w="9525" cmpd="sng">
              <a:solidFill>
                <a:schemeClr val="accent5"/>
              </a:solidFill>
              <a:prstDash val="solid"/>
            </a:ln>
          </a:top>
          <a:bottom>
            <a:ln w="9525" cmpd="sng">
              <a:solidFill>
                <a:schemeClr val="accent5"/>
              </a:solidFill>
              <a:prstDash val="solid"/>
            </a:ln>
          </a:bottom>
          <a:insideH>
            <a:ln>
              <a:noFill/>
            </a:ln>
          </a:insideH>
          <a:insideV>
            <a:ln>
              <a:noFill/>
            </a:ln>
          </a:insideV>
        </a:tcBdr>
        <a:fill>
          <a:solidFill>
            <a:schemeClr val="accent5">
              <a:lumMod val="40000"/>
              <a:lumOff val="60000"/>
              <a:alpha val="40000"/>
            </a:schemeClr>
          </a:solidFill>
        </a:fill>
      </a:tcStyle>
    </a:firstCol>
    <a:lastRow>
      <a:tcTxStyle b="on">
        <a:fontRef idx="none">
          <a:schemeClr val="bg1"/>
        </a:fontRef>
      </a:tcTxStyle>
      <a:tcStyle>
        <a:tcBdr>
          <a:left>
            <a:ln>
              <a:noFill/>
            </a:ln>
          </a:left>
          <a:right>
            <a:ln>
              <a:noFill/>
            </a:ln>
          </a:right>
          <a:top>
            <a:ln w="9525" cmpd="sng">
              <a:solidFill>
                <a:schemeClr val="accent5"/>
              </a:solidFill>
              <a:prstDash val="solid"/>
            </a:ln>
          </a:top>
          <a:bottom>
            <a:ln w="9525" cmpd="sng">
              <a:solidFill>
                <a:schemeClr val="accent5"/>
              </a:solidFill>
              <a:prstDash val="solid"/>
            </a:ln>
          </a:bottom>
          <a:insideH>
            <a:ln>
              <a:noFill/>
            </a:ln>
          </a:insideH>
          <a:insideV>
            <a:ln>
              <a:noFill/>
            </a:ln>
          </a:insideV>
        </a:tcBdr>
        <a:fill>
          <a:solidFill>
            <a:schemeClr val="accent5"/>
          </a:solidFill>
        </a:fill>
      </a:tcStyle>
    </a:lastRow>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firstRow>
  </a:tblStyle>
  <a:tblStyle styleId="{31AF1AA0-1728-484F-BF30-A2B43AEA9DAC}" styleName="??? 1">
    <a:wholeTbl>
      <a:tcTxStyle>
        <a:fontRef idx="none">
          <a:schemeClr val="tx1"/>
        </a:fontRef>
      </a:tcTxStyle>
      <a:tcStyle>
        <a:tcBdr>
          <a:left>
            <a:ln w="12700" cmpd="sng">
              <a:solidFill>
                <a:schemeClr val="accent2"/>
              </a:solidFill>
              <a:prstDash val="solid"/>
            </a:ln>
          </a:left>
          <a:right>
            <a:ln w="12700" cmpd="sng">
              <a:solidFill>
                <a:schemeClr val="accent2"/>
              </a:solidFill>
              <a:prstDash val="solid"/>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bg1">
              <a:alpha val="0"/>
            </a:schemeClr>
          </a:solidFill>
        </a:fill>
      </a:tcStyle>
    </a:wholeTbl>
    <a:band2H>
      <a:tcStyle>
        <a:tcBdr/>
        <a:fill>
          <a:solidFill>
            <a:schemeClr val="accent2">
              <a:lumMod val="40000"/>
              <a:lumOff val="60000"/>
              <a:alpha val="25000"/>
            </a:schemeClr>
          </a:solidFill>
        </a:fill>
      </a:tcStyle>
    </a:band2H>
    <a:band1V>
      <a:tcStyle>
        <a:tcBdr/>
        <a:fill>
          <a:solidFill>
            <a:schemeClr val="accent2">
              <a:lumMod val="40000"/>
              <a:lumOff val="60000"/>
              <a:alpha val="25000"/>
            </a:schemeClr>
          </a:solidFill>
        </a:fill>
      </a:tcStyle>
    </a:band1V>
    <a:band2V>
      <a:tcStyle>
        <a:tcBdr/>
        <a:fill>
          <a:solidFill>
            <a:schemeClr val="bg1">
              <a:alpha val="0"/>
            </a:schemeClr>
          </a:solidFill>
        </a:fill>
      </a:tcStyle>
    </a:band2V>
    <a:lastCol>
      <a:tcTxStyle b="on">
        <a:fontRef idx="none">
          <a:schemeClr val="tx1"/>
        </a:fontRef>
      </a:tcTxStyle>
      <a:tcStyle>
        <a:tcBdr>
          <a:left>
            <a:ln>
              <a:noFill/>
            </a:ln>
          </a:left>
          <a:right>
            <a:ln w="12700" cmpd="sng">
              <a:solidFill>
                <a:schemeClr val="accent2"/>
              </a:solidFill>
              <a:prstDash val="solid"/>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lumMod val="40000"/>
              <a:lumOff val="60000"/>
              <a:alpha val="50000"/>
            </a:schemeClr>
          </a:solidFill>
        </a:fill>
      </a:tcStyle>
    </a:lastCol>
    <a:firstCol>
      <a:tcTxStyle b="on">
        <a:fontRef idx="none">
          <a:schemeClr val="tx1"/>
        </a:fontRef>
      </a:tcTxStyle>
      <a:tcStyle>
        <a:tcBdr>
          <a:left>
            <a:ln w="12700" cmpd="sng">
              <a:solidFill>
                <a:schemeClr val="accent2"/>
              </a:solidFill>
              <a:prstDash val="solid"/>
            </a:ln>
          </a:left>
          <a:right>
            <a:ln>
              <a:noFill/>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lumMod val="40000"/>
              <a:lumOff val="60000"/>
              <a:alpha val="50000"/>
            </a:schemeClr>
          </a:solidFill>
        </a:fill>
      </a:tcStyle>
    </a:firstCol>
    <a:lastRow>
      <a:tcTxStyle b="on">
        <a:fontRef idx="none">
          <a:schemeClr val="bg1"/>
        </a:fontRef>
      </a:tcTxStyle>
      <a:tcStyle>
        <a:tcBdr>
          <a:left>
            <a:ln w="12700" cmpd="sng">
              <a:solidFill>
                <a:schemeClr val="accent2"/>
              </a:solidFill>
              <a:prstDash val="solid"/>
            </a:ln>
          </a:left>
          <a:right>
            <a:ln w="12700" cmpd="sng">
              <a:solidFill>
                <a:schemeClr val="accent2"/>
              </a:solidFill>
              <a:prstDash val="solid"/>
            </a:ln>
          </a:right>
          <a:top>
            <a:ln w="9525"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solidFill>
        </a:fill>
      </a:tcStyle>
    </a:lastRow>
    <a:firstRow>
      <a:tcTxStyle b="on">
        <a:fontRef idx="none">
          <a:schemeClr val="bg1"/>
        </a:fontRef>
      </a:tcTxStyle>
      <a:tcStyle>
        <a:tcBdr>
          <a:left>
            <a:ln w="12700" cmpd="sng">
              <a:solidFill>
                <a:schemeClr val="accent2"/>
              </a:solidFill>
              <a:prstDash val="solid"/>
            </a:ln>
          </a:left>
          <a:right>
            <a:ln w="12700" cmpd="sng">
              <a:solidFill>
                <a:schemeClr val="accent2"/>
              </a:solidFill>
              <a:prstDash val="solid"/>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4"/>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54000"/>
            <a:clrChange>
              <a:clrFrom>
                <a:srgbClr val="C3BAAA">
                  <a:alpha val="100000"/>
                </a:srgbClr>
              </a:clrFrom>
              <a:clrTo>
                <a:srgbClr val="C3BAAA">
                  <a:alpha val="100000"/>
                  <a:alpha val="0"/>
                </a:srgbClr>
              </a:clrTo>
            </a:clrChange>
            <a:lum contrast="6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54000"/>
            <a:clrChange>
              <a:clrFrom>
                <a:srgbClr val="C3BAAA">
                  <a:alpha val="100000"/>
                </a:srgbClr>
              </a:clrFrom>
              <a:clrTo>
                <a:srgbClr val="C3BAAA">
                  <a:alpha val="100000"/>
                  <a:alpha val="0"/>
                </a:srgbClr>
              </a:clrTo>
            </a:clrChange>
            <a:lum contrast="6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3.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4.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5.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48.xml"/><Relationship Id="rId4" Type="http://schemas.openxmlformats.org/officeDocument/2006/relationships/image" Target="../media/image3.jpeg"/><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52.xml"/><Relationship Id="rId4" Type="http://schemas.openxmlformats.org/officeDocument/2006/relationships/image" Target="../media/image3.jpeg"/><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55.xml"/><Relationship Id="rId3" Type="http://schemas.openxmlformats.org/officeDocument/2006/relationships/image" Target="../media/image3.jpeg"/><Relationship Id="rId2" Type="http://schemas.openxmlformats.org/officeDocument/2006/relationships/tags" Target="../tags/tag154.xml"/><Relationship Id="rId1" Type="http://schemas.openxmlformats.org/officeDocument/2006/relationships/tags" Target="../tags/tag15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58.xml"/><Relationship Id="rId3" Type="http://schemas.openxmlformats.org/officeDocument/2006/relationships/image" Target="../media/image3.jpeg"/><Relationship Id="rId2" Type="http://schemas.openxmlformats.org/officeDocument/2006/relationships/tags" Target="../tags/tag157.xml"/><Relationship Id="rId1" Type="http://schemas.openxmlformats.org/officeDocument/2006/relationships/tags" Target="../tags/tag156.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61.xml"/><Relationship Id="rId3" Type="http://schemas.openxmlformats.org/officeDocument/2006/relationships/image" Target="../media/image3.jpeg"/><Relationship Id="rId2" Type="http://schemas.openxmlformats.org/officeDocument/2006/relationships/tags" Target="../tags/tag160.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64.xml"/><Relationship Id="rId4" Type="http://schemas.openxmlformats.org/officeDocument/2006/relationships/image" Target="../media/image3.jpe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6.xml"/><Relationship Id="rId2" Type="http://schemas.openxmlformats.org/officeDocument/2006/relationships/image" Target="../media/image3.jpeg"/><Relationship Id="rId1" Type="http://schemas.openxmlformats.org/officeDocument/2006/relationships/tags" Target="../tags/tag16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8.xml"/><Relationship Id="rId2" Type="http://schemas.openxmlformats.org/officeDocument/2006/relationships/image" Target="../media/image3.jpeg"/><Relationship Id="rId1" Type="http://schemas.openxmlformats.org/officeDocument/2006/relationships/tags" Target="../tags/tag16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7.xml"/><Relationship Id="rId5" Type="http://schemas.openxmlformats.org/officeDocument/2006/relationships/image" Target="../media/image3.jpe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31.xml"/><Relationship Id="rId4" Type="http://schemas.openxmlformats.org/officeDocument/2006/relationships/image" Target="../media/image3.jpeg"/><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media/image3.jpe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133.xml"/><Relationship Id="rId10" Type="http://schemas.openxmlformats.org/officeDocument/2006/relationships/slideLayout" Target="../slideLayouts/slideLayout2.xml"/><Relationship Id="rId1" Type="http://schemas.openxmlformats.org/officeDocument/2006/relationships/tags" Target="../tags/tag13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6.xml"/><Relationship Id="rId2" Type="http://schemas.openxmlformats.org/officeDocument/2006/relationships/image" Target="../media/image3.jpeg"/><Relationship Id="rId1" Type="http://schemas.openxmlformats.org/officeDocument/2006/relationships/tags" Target="../tags/tag13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40.xml"/><Relationship Id="rId4" Type="http://schemas.openxmlformats.org/officeDocument/2006/relationships/image" Target="../media/image3.jpeg"/><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43.xml"/><Relationship Id="rId3" Type="http://schemas.openxmlformats.org/officeDocument/2006/relationships/image" Target="../media/image3.jpeg"/><Relationship Id="rId2" Type="http://schemas.openxmlformats.org/officeDocument/2006/relationships/tags" Target="../tags/tag142.xml"/><Relationship Id="rId1"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0" y="635"/>
            <a:ext cx="3848735" cy="720725"/>
          </a:xfrm>
          <a:prstGeom prst="rect">
            <a:avLst/>
          </a:prstGeom>
          <a:solidFill>
            <a:schemeClr val="bg1"/>
          </a:solidFill>
        </p:spPr>
        <p:txBody>
          <a:bodyPr>
            <a:noAutofit/>
          </a:bodyPr>
          <a:p>
            <a:pPr algn="ctr">
              <a:lnSpc>
                <a:spcPct val="110000"/>
              </a:lnSpc>
            </a:pPr>
            <a:r>
              <a:rPr lang="en-US" altLang="zh-CN" sz="3200" b="1">
                <a:solidFill>
                  <a:srgbClr val="0F1115"/>
                </a:solidFill>
                <a:latin typeface="Times New Roman" panose="02020603050405020304" charset="0"/>
                <a:ea typeface="quote-cjk-patch"/>
                <a:cs typeface="Times New Roman" panose="02020603050405020304" charset="0"/>
                <a:sym typeface="+mn-ea"/>
              </a:rPr>
              <a:t>Detailed Outline </a:t>
            </a:r>
            <a:endParaRPr lang="en-US" altLang="zh-CN" sz="3200" b="1">
              <a:solidFill>
                <a:srgbClr val="0F1115"/>
              </a:solidFill>
              <a:latin typeface="Times New Roman" panose="02020603050405020304" charset="0"/>
              <a:ea typeface="quote-cjk-patch"/>
              <a:cs typeface="Times New Roman" panose="02020603050405020304" charset="0"/>
            </a:endParaRPr>
          </a:p>
          <a:p>
            <a:pPr algn="ctr"/>
            <a:endParaRPr lang="en-US" altLang="zh-CN" sz="3200" b="1">
              <a:solidFill>
                <a:srgbClr val="0F1115"/>
              </a:solidFill>
              <a:latin typeface="Times New Roman" panose="02020603050405020304" charset="0"/>
              <a:ea typeface="quote-cjk-patch"/>
              <a:cs typeface="Times New Roman" panose="02020603050405020304" charset="0"/>
            </a:endParaRPr>
          </a:p>
        </p:txBody>
      </p:sp>
      <p:sp>
        <p:nvSpPr>
          <p:cNvPr id="4" name="文本框 3"/>
          <p:cNvSpPr txBox="1"/>
          <p:nvPr/>
        </p:nvSpPr>
        <p:spPr>
          <a:xfrm>
            <a:off x="0" y="625475"/>
            <a:ext cx="9770745" cy="521970"/>
          </a:xfrm>
          <a:prstGeom prst="rect">
            <a:avLst/>
          </a:prstGeom>
          <a:solidFill>
            <a:schemeClr val="accent4">
              <a:lumMod val="20000"/>
              <a:lumOff val="80000"/>
            </a:schemeClr>
          </a:solidFill>
        </p:spPr>
        <p:txBody>
          <a:bodyPr wrap="square">
            <a:spAutoFit/>
          </a:bodyPr>
          <a:p>
            <a:pPr algn="ctr" defTabSz="266700"/>
            <a:r>
              <a:rPr lang="en-US" altLang="zh-CN" sz="2800" b="0">
                <a:solidFill>
                  <a:srgbClr val="000000"/>
                </a:solidFill>
                <a:latin typeface="Times New Roman" panose="02020603050405020304"/>
                <a:ea typeface="Arial" panose="020B0604020202020204"/>
              </a:rPr>
              <a:t>Para 1:Susan lifted her cup and whispered,"</a:t>
            </a:r>
            <a:r>
              <a:rPr lang="en-US" altLang="zh-CN" sz="2800" b="0">
                <a:solidFill>
                  <a:srgbClr val="000000"/>
                </a:solidFill>
                <a:latin typeface="Times New Roman" panose="02020603050405020304"/>
                <a:ea typeface="宋体" panose="02010600030101010101" pitchFamily="2" charset="-122"/>
              </a:rPr>
              <a:t> </a:t>
            </a:r>
            <a:r>
              <a:rPr lang="en-US" altLang="zh-CN" sz="2800" b="0">
                <a:solidFill>
                  <a:srgbClr val="000000"/>
                </a:solidFill>
                <a:latin typeface="Times New Roman" panose="02020603050405020304"/>
                <a:ea typeface="Times New Roman" panose="02020603050405020304"/>
              </a:rPr>
              <a:t>B</a:t>
            </a:r>
            <a:r>
              <a:rPr lang="en-US" altLang="zh-CN" sz="2800" b="0">
                <a:solidFill>
                  <a:srgbClr val="000000"/>
                </a:solidFill>
                <a:latin typeface="Times New Roman" panose="02020603050405020304"/>
                <a:ea typeface="Arial" panose="020B0604020202020204"/>
              </a:rPr>
              <a:t>ut I don't feel brave.".</a:t>
            </a:r>
            <a:endParaRPr lang="en-US" altLang="zh-CN" sz="2800" b="0">
              <a:solidFill>
                <a:srgbClr val="000000"/>
              </a:solidFill>
              <a:latin typeface="Times New Roman" panose="02020603050405020304"/>
              <a:ea typeface="Arial" panose="020B0604020202020204"/>
            </a:endParaRPr>
          </a:p>
        </p:txBody>
      </p:sp>
      <p:sp>
        <p:nvSpPr>
          <p:cNvPr id="5" name="文本框 4"/>
          <p:cNvSpPr txBox="1"/>
          <p:nvPr/>
        </p:nvSpPr>
        <p:spPr>
          <a:xfrm>
            <a:off x="0" y="1150620"/>
            <a:ext cx="3305810" cy="398780"/>
          </a:xfrm>
          <a:prstGeom prst="rect">
            <a:avLst/>
          </a:prstGeom>
          <a:solidFill>
            <a:schemeClr val="accent2">
              <a:lumMod val="20000"/>
              <a:lumOff val="80000"/>
            </a:schemeClr>
          </a:solidFill>
        </p:spPr>
        <p:txBody>
          <a:bodyPr wrap="square">
            <a:spAutoFit/>
          </a:bodyPr>
          <a:p>
            <a:pPr marL="0" indent="0" algn="ctr"/>
            <a:r>
              <a:rPr lang="zh-CN" altLang="en-US" sz="2000" b="0" i="0">
                <a:solidFill>
                  <a:srgbClr val="0F1115"/>
                </a:solidFill>
                <a:latin typeface="quote-cjk-patch"/>
                <a:ea typeface="quote-cjk-patch"/>
              </a:rPr>
              <a:t>开头</a:t>
            </a:r>
            <a:r>
              <a:rPr lang="en-US" altLang="zh-CN" sz="2000" b="0" i="0">
                <a:solidFill>
                  <a:srgbClr val="0F1115"/>
                </a:solidFill>
                <a:latin typeface="quote-cjk-patch"/>
                <a:ea typeface="quote-cjk-patch"/>
              </a:rPr>
              <a:t> (</a:t>
            </a:r>
            <a:r>
              <a:rPr lang="zh-CN" altLang="en-US" sz="2000" b="0" i="0">
                <a:solidFill>
                  <a:srgbClr val="0F1115"/>
                </a:solidFill>
                <a:latin typeface="quote-cjk-patch"/>
                <a:ea typeface="quote-cjk-patch"/>
              </a:rPr>
              <a:t>衔接原文</a:t>
            </a:r>
            <a:r>
              <a:rPr lang="en-US" altLang="zh-CN" sz="2000" b="0" i="0">
                <a:solidFill>
                  <a:srgbClr val="0F1115"/>
                </a:solidFill>
                <a:latin typeface="quote-cjk-patch"/>
                <a:ea typeface="quote-cjk-patch"/>
              </a:rPr>
              <a:t> + </a:t>
            </a:r>
            <a:r>
              <a:rPr lang="zh-CN" altLang="en-US" sz="2000" b="0" i="0">
                <a:solidFill>
                  <a:srgbClr val="0F1115"/>
                </a:solidFill>
                <a:latin typeface="quote-cjk-patch"/>
                <a:ea typeface="quote-cjk-patch"/>
              </a:rPr>
              <a:t>红茶</a:t>
            </a:r>
            <a:r>
              <a:rPr lang="en-US" altLang="zh-CN" sz="2000" b="0" i="0">
                <a:solidFill>
                  <a:srgbClr val="0F1115"/>
                </a:solidFill>
                <a:latin typeface="quote-cjk-patch"/>
                <a:ea typeface="quote-cjk-patch"/>
              </a:rPr>
              <a:t>)</a:t>
            </a:r>
            <a:endParaRPr lang="en-US" altLang="zh-CN" sz="2000" b="0" i="0">
              <a:solidFill>
                <a:srgbClr val="0F1115"/>
              </a:solidFill>
              <a:latin typeface="quote-cjk-patch"/>
              <a:ea typeface="quote-cjk-patch"/>
            </a:endParaRPr>
          </a:p>
        </p:txBody>
      </p:sp>
      <p:sp>
        <p:nvSpPr>
          <p:cNvPr id="6" name="文本框 5"/>
          <p:cNvSpPr txBox="1"/>
          <p:nvPr/>
        </p:nvSpPr>
        <p:spPr>
          <a:xfrm>
            <a:off x="0" y="1552575"/>
            <a:ext cx="11959590" cy="1322070"/>
          </a:xfrm>
          <a:prstGeom prst="rect">
            <a:avLst/>
          </a:prstGeom>
          <a:solidFill>
            <a:schemeClr val="accent2">
              <a:lumMod val="20000"/>
              <a:lumOff val="80000"/>
            </a:schemeClr>
          </a:solidFill>
        </p:spPr>
        <p:txBody>
          <a:bodyPr wrap="square">
            <a:spAutoFit/>
          </a:bodyPr>
          <a:p>
            <a:pPr marL="0" indent="0" algn="just"/>
            <a:r>
              <a:rPr lang="en-US" altLang="zh-CN" sz="2000" b="0" i="0">
                <a:solidFill>
                  <a:srgbClr val="0F1115"/>
                </a:solidFill>
                <a:latin typeface="Times New Roman" panose="02020603050405020304" charset="0"/>
                <a:ea typeface="仿宋" panose="02010609060101010101" charset="-122"/>
                <a:cs typeface="Times New Roman" panose="02020603050405020304" charset="0"/>
              </a:rPr>
              <a:t>Grandpa's Guidance (Black Tea Philosophy): Grandpa gently swirled his own cup. "Bravery, my love," he said, his voice as warm as the steam rising between them, "isn't about fearing nothing. It's about being like these tea leaves." He pointed to the pot where the dark leaves were unfurling. "They don't fight the water. They embrace it, change it, and give it new character. That's how you find your strength—by blending in and creating your own flavor here."</a:t>
            </a:r>
            <a:endParaRPr lang="en-US" altLang="zh-CN" sz="2000" b="0" i="0">
              <a:solidFill>
                <a:srgbClr val="0F1115"/>
              </a:solidFill>
              <a:latin typeface="Times New Roman" panose="02020603050405020304" charset="0"/>
              <a:ea typeface="仿宋" panose="02010609060101010101" charset="-122"/>
              <a:cs typeface="Times New Roman" panose="02020603050405020304" charset="0"/>
            </a:endParaRPr>
          </a:p>
        </p:txBody>
      </p:sp>
      <p:sp>
        <p:nvSpPr>
          <p:cNvPr id="8" name="文本框 7"/>
          <p:cNvSpPr txBox="1"/>
          <p:nvPr/>
        </p:nvSpPr>
        <p:spPr>
          <a:xfrm>
            <a:off x="0" y="3170555"/>
            <a:ext cx="3305810" cy="398780"/>
          </a:xfrm>
          <a:prstGeom prst="rect">
            <a:avLst/>
          </a:prstGeom>
          <a:solidFill>
            <a:schemeClr val="accent3">
              <a:lumMod val="20000"/>
              <a:lumOff val="80000"/>
            </a:schemeClr>
          </a:solidFill>
        </p:spPr>
        <p:txBody>
          <a:bodyPr wrap="square">
            <a:spAutoFit/>
          </a:bodyPr>
          <a:p>
            <a:pPr marL="0" indent="0" algn="ctr"/>
            <a:r>
              <a:rPr lang="zh-CN" altLang="en-US" sz="2000" b="0" i="0">
                <a:solidFill>
                  <a:srgbClr val="0F1115"/>
                </a:solidFill>
                <a:latin typeface="quote-cjk-patch"/>
                <a:ea typeface="quote-cjk-patch"/>
              </a:rPr>
              <a:t>发展</a:t>
            </a:r>
            <a:r>
              <a:rPr lang="en-US" altLang="zh-CN" sz="2000" b="0" i="0">
                <a:solidFill>
                  <a:srgbClr val="0F1115"/>
                </a:solidFill>
                <a:latin typeface="quote-cjk-patch"/>
                <a:ea typeface="quote-cjk-patch"/>
              </a:rPr>
              <a:t> (</a:t>
            </a:r>
            <a:r>
              <a:rPr lang="zh-CN" altLang="en-US" sz="2000" b="0" i="0">
                <a:solidFill>
                  <a:srgbClr val="0F1115"/>
                </a:solidFill>
                <a:latin typeface="quote-cjk-patch"/>
                <a:ea typeface="quote-cjk-patch"/>
              </a:rPr>
              <a:t>红茶线索推进</a:t>
            </a:r>
            <a:r>
              <a:rPr lang="en-US" altLang="zh-CN" sz="2000" b="0" i="0">
                <a:solidFill>
                  <a:srgbClr val="0F1115"/>
                </a:solidFill>
                <a:latin typeface="quote-cjk-patch"/>
                <a:ea typeface="quote-cjk-patch"/>
              </a:rPr>
              <a:t>)</a:t>
            </a:r>
            <a:endParaRPr lang="en-US" altLang="zh-CN" sz="2000" b="0" i="0">
              <a:solidFill>
                <a:srgbClr val="0F1115"/>
              </a:solidFill>
              <a:latin typeface="quote-cjk-patch"/>
              <a:ea typeface="quote-cjk-patch"/>
            </a:endParaRPr>
          </a:p>
        </p:txBody>
      </p:sp>
      <p:sp>
        <p:nvSpPr>
          <p:cNvPr id="9" name="文本框 8"/>
          <p:cNvSpPr txBox="1"/>
          <p:nvPr/>
        </p:nvSpPr>
        <p:spPr>
          <a:xfrm>
            <a:off x="-635" y="3500120"/>
            <a:ext cx="11960225" cy="1630045"/>
          </a:xfrm>
          <a:prstGeom prst="rect">
            <a:avLst/>
          </a:prstGeom>
          <a:solidFill>
            <a:schemeClr val="accent3">
              <a:lumMod val="20000"/>
              <a:lumOff val="80000"/>
            </a:schemeClr>
          </a:solidFill>
        </p:spPr>
        <p:txBody>
          <a:bodyPr wrap="square">
            <a:spAutoFit/>
          </a:bodyPr>
          <a:p>
            <a:pPr marL="0" indent="0" algn="just"/>
            <a:r>
              <a:rPr lang="en-US" altLang="zh-CN" sz="2000" b="0" i="0">
                <a:solidFill>
                  <a:srgbClr val="0F1115"/>
                </a:solidFill>
                <a:latin typeface="Times New Roman" panose="02020603050405020304" charset="0"/>
                <a:ea typeface="仿宋" panose="02010609060101010101" charset="-122"/>
                <a:cs typeface="Times New Roman" panose="02020603050405020304" charset="0"/>
              </a:rPr>
              <a:t>Guided by his words, Susan looked more closely at the amber color of her tea and took another sip, consciously noting the transition from initial bitterness to a subtle sweetness. When she mentioned her longing for Astro, her grandfather smiled, steering the conversation back. "You see? You're already looking forward to something new. That's you beginning to unfurl, like a tea leaf in hot water." This dialogue, anchored by the shared ritual of tea, slowly began to dissolve the fog of her loneliness.</a:t>
            </a:r>
            <a:endParaRPr lang="en-US" altLang="zh-CN" sz="2000" b="0" i="0">
              <a:solidFill>
                <a:srgbClr val="0F1115"/>
              </a:solidFill>
              <a:latin typeface="Times New Roman" panose="02020603050405020304" charset="0"/>
              <a:ea typeface="仿宋" panose="02010609060101010101" charset="-122"/>
              <a:cs typeface="Times New Roman" panose="02020603050405020304" charset="0"/>
            </a:endParaRPr>
          </a:p>
        </p:txBody>
      </p:sp>
      <p:sp>
        <p:nvSpPr>
          <p:cNvPr id="10" name="文本框 9"/>
          <p:cNvSpPr txBox="1"/>
          <p:nvPr/>
        </p:nvSpPr>
        <p:spPr>
          <a:xfrm>
            <a:off x="-635" y="5147945"/>
            <a:ext cx="4579620" cy="398780"/>
          </a:xfrm>
          <a:prstGeom prst="rect">
            <a:avLst/>
          </a:prstGeom>
          <a:solidFill>
            <a:schemeClr val="accent6">
              <a:lumMod val="20000"/>
              <a:lumOff val="80000"/>
            </a:schemeClr>
          </a:solidFill>
        </p:spPr>
        <p:txBody>
          <a:bodyPr wrap="square">
            <a:spAutoFit/>
          </a:bodyPr>
          <a:p>
            <a:pPr marL="0" indent="0" algn="ctr"/>
            <a:r>
              <a:rPr lang="zh-CN" altLang="en-US" sz="2000" b="0" i="0">
                <a:solidFill>
                  <a:srgbClr val="0F1115"/>
                </a:solidFill>
                <a:latin typeface="quote-cjk-patch"/>
                <a:ea typeface="quote-cjk-patch"/>
              </a:rPr>
              <a:t>结尾</a:t>
            </a:r>
            <a:r>
              <a:rPr lang="en-US" altLang="zh-CN" sz="2000" b="0" i="0">
                <a:solidFill>
                  <a:srgbClr val="0F1115"/>
                </a:solidFill>
                <a:latin typeface="quote-cjk-patch"/>
                <a:ea typeface="quote-cjk-patch"/>
              </a:rPr>
              <a:t> (</a:t>
            </a:r>
            <a:r>
              <a:rPr lang="zh-CN" altLang="en-US" sz="2000" b="0" i="0">
                <a:solidFill>
                  <a:srgbClr val="0F1115"/>
                </a:solidFill>
                <a:latin typeface="quote-cjk-patch"/>
                <a:ea typeface="quote-cjk-patch"/>
              </a:rPr>
              <a:t>衔接第二段首句</a:t>
            </a:r>
            <a:r>
              <a:rPr lang="en-US" altLang="zh-CN" sz="2000" b="0" i="0">
                <a:solidFill>
                  <a:srgbClr val="0F1115"/>
                </a:solidFill>
                <a:latin typeface="quote-cjk-patch"/>
                <a:ea typeface="quote-cjk-patch"/>
              </a:rPr>
              <a:t> + </a:t>
            </a:r>
            <a:r>
              <a:rPr lang="zh-CN" altLang="en-US" sz="2000" b="0" i="0">
                <a:solidFill>
                  <a:srgbClr val="0F1115"/>
                </a:solidFill>
                <a:latin typeface="quote-cjk-patch"/>
                <a:ea typeface="quote-cjk-patch"/>
              </a:rPr>
              <a:t>红茶铺垫</a:t>
            </a:r>
            <a:r>
              <a:rPr lang="en-US" altLang="zh-CN" sz="2000" b="0" i="0">
                <a:solidFill>
                  <a:srgbClr val="0F1115"/>
                </a:solidFill>
                <a:latin typeface="quote-cjk-patch"/>
                <a:ea typeface="quote-cjk-patch"/>
              </a:rPr>
              <a:t>)</a:t>
            </a:r>
            <a:endParaRPr lang="en-US" altLang="zh-CN" sz="2000" b="0" i="0">
              <a:solidFill>
                <a:srgbClr val="0F1115"/>
              </a:solidFill>
              <a:latin typeface="quote-cjk-patch"/>
              <a:ea typeface="quote-cjk-patch"/>
            </a:endParaRPr>
          </a:p>
        </p:txBody>
      </p:sp>
      <p:sp>
        <p:nvSpPr>
          <p:cNvPr id="11" name="文本框 10"/>
          <p:cNvSpPr txBox="1"/>
          <p:nvPr/>
        </p:nvSpPr>
        <p:spPr>
          <a:xfrm>
            <a:off x="-635" y="5592445"/>
            <a:ext cx="11871960" cy="1014730"/>
          </a:xfrm>
          <a:prstGeom prst="rect">
            <a:avLst/>
          </a:prstGeom>
          <a:solidFill>
            <a:schemeClr val="accent6">
              <a:lumMod val="20000"/>
              <a:lumOff val="80000"/>
            </a:schemeClr>
          </a:solidFill>
        </p:spPr>
        <p:txBody>
          <a:bodyPr wrap="square">
            <a:spAutoFit/>
          </a:bodyPr>
          <a:p>
            <a:pPr marL="0" indent="0" algn="just"/>
            <a:r>
              <a:rPr lang="en-US" altLang="zh-CN" sz="2000" b="0" i="0">
                <a:solidFill>
                  <a:srgbClr val="0F1115"/>
                </a:solidFill>
                <a:latin typeface="Times New Roman" panose="02020603050405020304" charset="0"/>
                <a:ea typeface="仿宋" panose="02010609060101010101" charset="-122"/>
                <a:cs typeface="Times New Roman" panose="02020603050405020304" charset="0"/>
              </a:rPr>
              <a:t>Grandpa glanced at the fading light and stood up, giving her shoulder a gentle squeeze. "Think about it, love." He left her with the half-full, still-warm teapot and the quiet garden. Susan remained, watching him go before looking down into her empty cup. A strange sense of peace, much like the lingering tea scent, started to diffuse within her.</a:t>
            </a:r>
            <a:endParaRPr lang="en-US" altLang="zh-CN" sz="2000" b="0" i="0">
              <a:solidFill>
                <a:srgbClr val="0F1115"/>
              </a:solidFill>
              <a:latin typeface="Times New Roman" panose="02020603050405020304" charset="0"/>
              <a:ea typeface="仿宋" panose="02010609060101010101" charset="-122"/>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9" grpId="0" bldLvl="0" animBg="1"/>
      <p:bldP spid="10"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38430" y="635"/>
            <a:ext cx="3848735" cy="720725"/>
          </a:xfrm>
          <a:prstGeom prst="rect">
            <a:avLst/>
          </a:prstGeom>
          <a:solidFill>
            <a:schemeClr val="bg1"/>
          </a:solidFill>
        </p:spPr>
        <p:txBody>
          <a:bodyPr>
            <a:noAutofit/>
          </a:bodyPr>
          <a:p>
            <a:pPr algn="ctr">
              <a:lnSpc>
                <a:spcPct val="110000"/>
              </a:lnSpc>
            </a:pPr>
            <a:r>
              <a:rPr lang="en-US" altLang="zh-CN" sz="3200" b="1">
                <a:solidFill>
                  <a:srgbClr val="0F1115"/>
                </a:solidFill>
                <a:latin typeface="Times New Roman" panose="02020603050405020304" charset="0"/>
                <a:ea typeface="quote-cjk-patch"/>
                <a:cs typeface="Times New Roman" panose="02020603050405020304" charset="0"/>
                <a:sym typeface="+mn-ea"/>
              </a:rPr>
              <a:t>Detailed Outline </a:t>
            </a:r>
            <a:endParaRPr lang="en-US" altLang="zh-CN" sz="3200" b="1">
              <a:solidFill>
                <a:srgbClr val="0F1115"/>
              </a:solidFill>
              <a:latin typeface="Times New Roman" panose="02020603050405020304" charset="0"/>
              <a:ea typeface="quote-cjk-patch"/>
              <a:cs typeface="Times New Roman" panose="02020603050405020304" charset="0"/>
            </a:endParaRPr>
          </a:p>
          <a:p>
            <a:pPr algn="ctr"/>
            <a:endParaRPr lang="en-US" altLang="zh-CN" sz="3200" b="1">
              <a:solidFill>
                <a:srgbClr val="0F1115"/>
              </a:solidFill>
              <a:latin typeface="Times New Roman" panose="02020603050405020304" charset="0"/>
              <a:ea typeface="quote-cjk-patch"/>
              <a:cs typeface="Times New Roman" panose="02020603050405020304" charset="0"/>
            </a:endParaRPr>
          </a:p>
        </p:txBody>
      </p:sp>
      <p:sp>
        <p:nvSpPr>
          <p:cNvPr id="4" name="文本框 3"/>
          <p:cNvSpPr txBox="1"/>
          <p:nvPr/>
        </p:nvSpPr>
        <p:spPr>
          <a:xfrm>
            <a:off x="138430" y="800100"/>
            <a:ext cx="11871960" cy="521970"/>
          </a:xfrm>
          <a:prstGeom prst="rect">
            <a:avLst/>
          </a:prstGeom>
          <a:solidFill>
            <a:schemeClr val="accent4">
              <a:lumMod val="20000"/>
              <a:lumOff val="80000"/>
            </a:schemeClr>
          </a:solidFill>
        </p:spPr>
        <p:txBody>
          <a:bodyPr wrap="square">
            <a:spAutoFit/>
          </a:bodyPr>
          <a:p>
            <a:pPr algn="just" defTabSz="266700"/>
            <a:r>
              <a:rPr lang="en-US" altLang="zh-CN" sz="2800" b="0">
                <a:solidFill>
                  <a:srgbClr val="000000"/>
                </a:solidFill>
                <a:latin typeface="Times New Roman" panose="02020603050405020304"/>
                <a:ea typeface="Arial" panose="020B0604020202020204"/>
              </a:rPr>
              <a:t>Para 2:</a:t>
            </a:r>
            <a:r>
              <a:rPr lang="en-US" altLang="zh-CN" sz="2800">
                <a:solidFill>
                  <a:srgbClr val="000000"/>
                </a:solidFill>
                <a:latin typeface="Times New Roman" panose="02020603050405020304"/>
                <a:ea typeface="Arial" panose="020B0604020202020204"/>
                <a:sym typeface="+mn-ea"/>
              </a:rPr>
              <a:t>Alone now, she gazed at the tray and whispered, “Welcome to England. ”</a:t>
            </a:r>
            <a:endParaRPr lang="en-US" altLang="zh-CN" sz="2800" b="0">
              <a:solidFill>
                <a:srgbClr val="000000"/>
              </a:solidFill>
              <a:latin typeface="Times New Roman" panose="02020603050405020304"/>
              <a:ea typeface="Arial" panose="020B0604020202020204"/>
            </a:endParaRPr>
          </a:p>
        </p:txBody>
      </p:sp>
      <p:sp>
        <p:nvSpPr>
          <p:cNvPr id="5" name="文本框 4"/>
          <p:cNvSpPr txBox="1"/>
          <p:nvPr/>
        </p:nvSpPr>
        <p:spPr>
          <a:xfrm>
            <a:off x="138430" y="1400810"/>
            <a:ext cx="4230370" cy="398780"/>
          </a:xfrm>
          <a:prstGeom prst="rect">
            <a:avLst/>
          </a:prstGeom>
          <a:solidFill>
            <a:schemeClr val="accent2">
              <a:lumMod val="20000"/>
              <a:lumOff val="80000"/>
            </a:schemeClr>
          </a:solidFill>
        </p:spPr>
        <p:txBody>
          <a:bodyPr wrap="square">
            <a:spAutoFit/>
          </a:bodyPr>
          <a:p>
            <a:pPr marL="0" indent="0" algn="ctr"/>
            <a:r>
              <a:rPr lang="zh-CN" altLang="en-US" sz="2000" b="0" i="0">
                <a:solidFill>
                  <a:srgbClr val="0F1115"/>
                </a:solidFill>
                <a:latin typeface="quote-cjk-patch"/>
                <a:ea typeface="quote-cjk-patch"/>
              </a:rPr>
              <a:t>开头</a:t>
            </a:r>
            <a:r>
              <a:rPr lang="en-US" altLang="zh-CN" sz="2000" b="0" i="0">
                <a:solidFill>
                  <a:srgbClr val="0F1115"/>
                </a:solidFill>
                <a:latin typeface="quote-cjk-patch"/>
                <a:ea typeface="quote-cjk-patch"/>
              </a:rPr>
              <a:t> (</a:t>
            </a:r>
            <a:r>
              <a:rPr lang="zh-CN" altLang="en-US" sz="2000" b="0" i="0">
                <a:solidFill>
                  <a:srgbClr val="0F1115"/>
                </a:solidFill>
                <a:latin typeface="quote-cjk-patch"/>
                <a:ea typeface="quote-cjk-patch"/>
              </a:rPr>
              <a:t>呼应给定首句</a:t>
            </a:r>
            <a:r>
              <a:rPr lang="en-US" altLang="zh-CN" sz="2000" b="0" i="0">
                <a:solidFill>
                  <a:srgbClr val="0F1115"/>
                </a:solidFill>
                <a:latin typeface="quote-cjk-patch"/>
                <a:ea typeface="quote-cjk-patch"/>
              </a:rPr>
              <a:t> + </a:t>
            </a:r>
            <a:r>
              <a:rPr lang="zh-CN" altLang="en-US" sz="2000" b="0" i="0">
                <a:solidFill>
                  <a:srgbClr val="0F1115"/>
                </a:solidFill>
                <a:latin typeface="quote-cjk-patch"/>
                <a:ea typeface="quote-cjk-patch"/>
              </a:rPr>
              <a:t>红茶衔接</a:t>
            </a:r>
            <a:r>
              <a:rPr lang="en-US" altLang="zh-CN" sz="2000" b="0" i="0">
                <a:solidFill>
                  <a:srgbClr val="0F1115"/>
                </a:solidFill>
                <a:latin typeface="quote-cjk-patch"/>
                <a:ea typeface="quote-cjk-patch"/>
              </a:rPr>
              <a:t>)</a:t>
            </a:r>
            <a:endParaRPr lang="en-US" altLang="zh-CN" sz="2000" b="0" i="0">
              <a:solidFill>
                <a:srgbClr val="0F1115"/>
              </a:solidFill>
              <a:latin typeface="quote-cjk-patch"/>
              <a:ea typeface="quote-cjk-patch"/>
            </a:endParaRPr>
          </a:p>
        </p:txBody>
      </p:sp>
      <p:sp>
        <p:nvSpPr>
          <p:cNvPr id="6" name="文本框 5"/>
          <p:cNvSpPr txBox="1"/>
          <p:nvPr/>
        </p:nvSpPr>
        <p:spPr>
          <a:xfrm>
            <a:off x="138430" y="1878330"/>
            <a:ext cx="11959590" cy="706755"/>
          </a:xfrm>
          <a:prstGeom prst="rect">
            <a:avLst/>
          </a:prstGeom>
          <a:solidFill>
            <a:schemeClr val="accent2">
              <a:lumMod val="20000"/>
              <a:lumOff val="80000"/>
            </a:schemeClr>
          </a:solidFill>
        </p:spPr>
        <p:txBody>
          <a:bodyPr wrap="square">
            <a:spAutoFit/>
          </a:bodyPr>
          <a:p>
            <a:pPr marL="0" indent="0" algn="just"/>
            <a:r>
              <a:rPr lang="en-US" altLang="zh-CN" sz="2000" b="0" i="0">
                <a:solidFill>
                  <a:srgbClr val="0F1115"/>
                </a:solidFill>
                <a:latin typeface="Times New Roman" panose="02020603050405020304" charset="0"/>
                <a:ea typeface="仿宋" panose="02010609060101010101" charset="-122"/>
                <a:cs typeface="Times New Roman" panose="02020603050405020304" charset="0"/>
              </a:rPr>
              <a:t>This time, the words were not filled with distance, but with a resolute solemnity. She reached out and ran her finger along the smooth rim of the bone china cup, which still held the residual warmth of the tea.</a:t>
            </a:r>
            <a:endParaRPr lang="en-US" altLang="zh-CN" sz="2000" b="0" i="0">
              <a:solidFill>
                <a:srgbClr val="0F1115"/>
              </a:solidFill>
              <a:latin typeface="Times New Roman" panose="02020603050405020304" charset="0"/>
              <a:ea typeface="仿宋" panose="02010609060101010101" charset="-122"/>
              <a:cs typeface="Times New Roman" panose="02020603050405020304" charset="0"/>
            </a:endParaRPr>
          </a:p>
        </p:txBody>
      </p:sp>
      <p:sp>
        <p:nvSpPr>
          <p:cNvPr id="8" name="文本框 7"/>
          <p:cNvSpPr txBox="1"/>
          <p:nvPr/>
        </p:nvSpPr>
        <p:spPr>
          <a:xfrm>
            <a:off x="138430" y="2663825"/>
            <a:ext cx="3305810" cy="398780"/>
          </a:xfrm>
          <a:prstGeom prst="rect">
            <a:avLst/>
          </a:prstGeom>
          <a:solidFill>
            <a:schemeClr val="accent3">
              <a:lumMod val="20000"/>
              <a:lumOff val="80000"/>
            </a:schemeClr>
          </a:solidFill>
        </p:spPr>
        <p:txBody>
          <a:bodyPr wrap="square">
            <a:spAutoFit/>
          </a:bodyPr>
          <a:p>
            <a:pPr marL="0" indent="0" algn="ctr"/>
            <a:r>
              <a:rPr lang="zh-CN" altLang="en-US" sz="2000" b="0" i="0">
                <a:solidFill>
                  <a:srgbClr val="0F1115"/>
                </a:solidFill>
                <a:latin typeface="quote-cjk-patch"/>
                <a:ea typeface="quote-cjk-patch"/>
              </a:rPr>
              <a:t>发展</a:t>
            </a:r>
            <a:r>
              <a:rPr lang="en-US" altLang="zh-CN" sz="2000" b="0" i="0">
                <a:solidFill>
                  <a:srgbClr val="0F1115"/>
                </a:solidFill>
                <a:latin typeface="quote-cjk-patch"/>
                <a:ea typeface="quote-cjk-patch"/>
              </a:rPr>
              <a:t> (</a:t>
            </a:r>
            <a:r>
              <a:rPr lang="zh-CN" altLang="en-US" sz="2000" b="0" i="0">
                <a:solidFill>
                  <a:srgbClr val="0F1115"/>
                </a:solidFill>
                <a:latin typeface="quote-cjk-patch"/>
                <a:ea typeface="quote-cjk-patch"/>
              </a:rPr>
              <a:t>红茶</a:t>
            </a:r>
            <a:r>
              <a:rPr lang="en-US" altLang="zh-CN" sz="2000" b="0" i="0">
                <a:solidFill>
                  <a:srgbClr val="0F1115"/>
                </a:solidFill>
                <a:latin typeface="quote-cjk-patch"/>
                <a:ea typeface="quote-cjk-patch"/>
              </a:rPr>
              <a:t> + </a:t>
            </a:r>
            <a:r>
              <a:rPr lang="zh-CN" altLang="en-US" sz="2000" b="0" i="0">
                <a:solidFill>
                  <a:srgbClr val="0F1115"/>
                </a:solidFill>
                <a:latin typeface="quote-cjk-patch"/>
                <a:ea typeface="quote-cjk-patch"/>
              </a:rPr>
              <a:t>内心成长</a:t>
            </a:r>
            <a:r>
              <a:rPr lang="en-US" altLang="zh-CN" sz="2000" b="0" i="0">
                <a:solidFill>
                  <a:srgbClr val="0F1115"/>
                </a:solidFill>
                <a:latin typeface="quote-cjk-patch"/>
                <a:ea typeface="quote-cjk-patch"/>
              </a:rPr>
              <a:t>)</a:t>
            </a:r>
            <a:endParaRPr lang="en-US" altLang="zh-CN" sz="2000" b="0" i="0">
              <a:solidFill>
                <a:srgbClr val="0F1115"/>
              </a:solidFill>
              <a:latin typeface="quote-cjk-patch"/>
              <a:ea typeface="quote-cjk-patch"/>
            </a:endParaRPr>
          </a:p>
        </p:txBody>
      </p:sp>
      <p:sp>
        <p:nvSpPr>
          <p:cNvPr id="9" name="文本框 8"/>
          <p:cNvSpPr txBox="1"/>
          <p:nvPr/>
        </p:nvSpPr>
        <p:spPr>
          <a:xfrm>
            <a:off x="138430" y="3058795"/>
            <a:ext cx="11960225" cy="1068070"/>
          </a:xfrm>
          <a:prstGeom prst="rect">
            <a:avLst/>
          </a:prstGeom>
          <a:solidFill>
            <a:schemeClr val="accent3">
              <a:lumMod val="20000"/>
              <a:lumOff val="80000"/>
            </a:schemeClr>
          </a:solidFill>
        </p:spPr>
        <p:txBody>
          <a:bodyPr wrap="square">
            <a:noAutofit/>
          </a:bodyPr>
          <a:p>
            <a:pPr marL="0" indent="0" algn="just"/>
            <a:r>
              <a:rPr lang="en-US" altLang="zh-CN" sz="2000" b="0" i="0">
                <a:solidFill>
                  <a:srgbClr val="0F1115"/>
                </a:solidFill>
                <a:latin typeface="Times New Roman" panose="02020603050405020304" charset="0"/>
                <a:ea typeface="仿宋" panose="02010609060101010101" charset="-122"/>
                <a:cs typeface="Times New Roman" panose="02020603050405020304" charset="0"/>
              </a:rPr>
              <a:t>She began to clear the tray, her movements slow and deliberate, mirroring her grandfather's earlier ritual. As she carried it toward the kitchen, she felt no heaviness in her heart. She realized that just as the tea leaves ultimately became one with the water, she, too, could find her place here—not as a guest, but as part of the fabric of this life.</a:t>
            </a:r>
            <a:endParaRPr lang="en-US" altLang="zh-CN" sz="2000" b="0" i="0">
              <a:solidFill>
                <a:srgbClr val="0F1115"/>
              </a:solidFill>
              <a:latin typeface="Times New Roman" panose="02020603050405020304" charset="0"/>
              <a:ea typeface="仿宋" panose="02010609060101010101" charset="-122"/>
              <a:cs typeface="Times New Roman" panose="02020603050405020304" charset="0"/>
            </a:endParaRPr>
          </a:p>
        </p:txBody>
      </p:sp>
      <p:sp>
        <p:nvSpPr>
          <p:cNvPr id="10" name="文本框 9"/>
          <p:cNvSpPr txBox="1"/>
          <p:nvPr/>
        </p:nvSpPr>
        <p:spPr>
          <a:xfrm>
            <a:off x="138430" y="4281170"/>
            <a:ext cx="4579620" cy="398780"/>
          </a:xfrm>
          <a:prstGeom prst="rect">
            <a:avLst/>
          </a:prstGeom>
          <a:solidFill>
            <a:schemeClr val="accent6">
              <a:lumMod val="20000"/>
              <a:lumOff val="80000"/>
            </a:schemeClr>
          </a:solidFill>
        </p:spPr>
        <p:txBody>
          <a:bodyPr wrap="square">
            <a:spAutoFit/>
          </a:bodyPr>
          <a:p>
            <a:pPr marL="0" indent="0" algn="ctr"/>
            <a:r>
              <a:rPr lang="zh-CN" altLang="en-US" sz="2000" b="0" i="0">
                <a:solidFill>
                  <a:srgbClr val="0F1115"/>
                </a:solidFill>
                <a:latin typeface="quote-cjk-patch"/>
                <a:ea typeface="quote-cjk-patch"/>
              </a:rPr>
              <a:t>结尾</a:t>
            </a:r>
            <a:r>
              <a:rPr lang="en-US" altLang="zh-CN" sz="2000" b="0" i="0">
                <a:solidFill>
                  <a:srgbClr val="0F1115"/>
                </a:solidFill>
                <a:latin typeface="quote-cjk-patch"/>
                <a:ea typeface="quote-cjk-patch"/>
              </a:rPr>
              <a:t> (</a:t>
            </a:r>
            <a:r>
              <a:rPr lang="zh-CN" altLang="en-US" sz="2000" b="0" i="0">
                <a:solidFill>
                  <a:srgbClr val="0F1115"/>
                </a:solidFill>
                <a:latin typeface="quote-cjk-patch"/>
                <a:ea typeface="quote-cjk-patch"/>
              </a:rPr>
              <a:t>衔接第二段首句</a:t>
            </a:r>
            <a:r>
              <a:rPr lang="en-US" altLang="zh-CN" sz="2000" b="0" i="0">
                <a:solidFill>
                  <a:srgbClr val="0F1115"/>
                </a:solidFill>
                <a:latin typeface="quote-cjk-patch"/>
                <a:ea typeface="quote-cjk-patch"/>
              </a:rPr>
              <a:t> + </a:t>
            </a:r>
            <a:r>
              <a:rPr lang="zh-CN" altLang="en-US" sz="2000" b="0" i="0">
                <a:solidFill>
                  <a:srgbClr val="0F1115"/>
                </a:solidFill>
                <a:latin typeface="quote-cjk-patch"/>
                <a:ea typeface="quote-cjk-patch"/>
              </a:rPr>
              <a:t>红茶铺垫</a:t>
            </a:r>
            <a:r>
              <a:rPr lang="en-US" altLang="zh-CN" sz="2000" b="0" i="0">
                <a:solidFill>
                  <a:srgbClr val="0F1115"/>
                </a:solidFill>
                <a:latin typeface="quote-cjk-patch"/>
                <a:ea typeface="quote-cjk-patch"/>
              </a:rPr>
              <a:t>)</a:t>
            </a:r>
            <a:endParaRPr lang="en-US" altLang="zh-CN" sz="2000" b="0" i="0">
              <a:solidFill>
                <a:srgbClr val="0F1115"/>
              </a:solidFill>
              <a:latin typeface="quote-cjk-patch"/>
              <a:ea typeface="quote-cjk-patch"/>
            </a:endParaRPr>
          </a:p>
        </p:txBody>
      </p:sp>
      <p:sp>
        <p:nvSpPr>
          <p:cNvPr id="11" name="文本框 10"/>
          <p:cNvSpPr txBox="1"/>
          <p:nvPr/>
        </p:nvSpPr>
        <p:spPr>
          <a:xfrm>
            <a:off x="138430" y="4768850"/>
            <a:ext cx="11871960" cy="1938020"/>
          </a:xfrm>
          <a:prstGeom prst="rect">
            <a:avLst/>
          </a:prstGeom>
          <a:solidFill>
            <a:schemeClr val="accent6">
              <a:lumMod val="20000"/>
              <a:lumOff val="80000"/>
            </a:schemeClr>
          </a:solidFill>
        </p:spPr>
        <p:txBody>
          <a:bodyPr wrap="square">
            <a:spAutoFit/>
          </a:bodyPr>
          <a:p>
            <a:pPr marL="0" indent="0" algn="just"/>
            <a:r>
              <a:rPr lang="en-US" altLang="zh-CN" sz="2000" b="0" i="0">
                <a:solidFill>
                  <a:srgbClr val="0F1115"/>
                </a:solidFill>
                <a:latin typeface="Times New Roman" panose="02020603050405020304" charset="0"/>
                <a:ea typeface="仿宋" panose="02010609060101010101" charset="-122"/>
                <a:cs typeface="Times New Roman" panose="02020603050405020304" charset="0"/>
              </a:rPr>
              <a:t>Susan finally understood. that first unfamiliar cup of black tea carried far more than the ritual of English life. It was like her grandfather's silent wisdom: True acceptance isn't about waiting for the environment to become warm; it's about having the courage, like a tea leaf, to unfurl and release your own warmth and flavor into it. Loneliness was the initial bitterness, but bravely "steeping" herself—connecting and creating—was the beginning of life's sweet aftertaste. She was no longer just a welcomed guest; she had become an active creator of the new flavor of her own life here.</a:t>
            </a:r>
            <a:endParaRPr lang="en-US" altLang="zh-CN" sz="2000" b="0" i="0">
              <a:solidFill>
                <a:srgbClr val="0F1115"/>
              </a:solidFill>
              <a:latin typeface="Times New Roman" panose="02020603050405020304" charset="0"/>
              <a:ea typeface="仿宋" panose="02010609060101010101" charset="-122"/>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clrChange>
              <a:clrFrom>
                <a:srgbClr val="C3BAAA">
                  <a:alpha val="100000"/>
                </a:srgbClr>
              </a:clrFrom>
              <a:clrTo>
                <a:srgbClr val="C3BAAA">
                  <a:alpha val="100000"/>
                  <a:alpha val="0"/>
                </a:srgbClr>
              </a:clrTo>
            </a:clrChange>
            <a:lum contrast="6000"/>
          </a:blip>
          <a:stretch>
            <a:fillRect/>
          </a:stretch>
        </a:blipFill>
        <a:effectLst/>
      </p:bgPr>
    </p:bg>
    <p:spTree>
      <p:nvGrpSpPr>
        <p:cNvPr id="1" name=""/>
        <p:cNvGrpSpPr/>
        <p:nvPr/>
      </p:nvGrpSpPr>
      <p:grpSpPr/>
      <p:sp>
        <p:nvSpPr>
          <p:cNvPr id="4" name="标题 3"/>
          <p:cNvSpPr>
            <a:spLocks noGrp="1"/>
          </p:cNvSpPr>
          <p:nvPr>
            <p:ph type="title"/>
            <p:custDataLst>
              <p:tags r:id="rId2"/>
            </p:custDataLst>
          </p:nvPr>
        </p:nvSpPr>
        <p:spPr>
          <a:xfrm>
            <a:off x="1879040" y="1857040"/>
            <a:ext cx="7768800" cy="766800"/>
          </a:xfrm>
        </p:spPr>
        <p:txBody>
          <a:bodyPr>
            <a:noAutofit/>
          </a:bodyPr>
          <a:p>
            <a:r>
              <a:rPr lang="en-US" altLang="zh-CN" sz="5400">
                <a:solidFill>
                  <a:schemeClr val="tx1"/>
                </a:solidFill>
              </a:rPr>
              <a:t>03</a:t>
            </a:r>
            <a:endParaRPr lang="en-US" altLang="zh-CN" sz="5400">
              <a:solidFill>
                <a:schemeClr val="tx1"/>
              </a:solidFill>
            </a:endParaRPr>
          </a:p>
        </p:txBody>
      </p:sp>
      <p:sp>
        <p:nvSpPr>
          <p:cNvPr id="5" name="文本占位符 4"/>
          <p:cNvSpPr>
            <a:spLocks noGrp="1"/>
          </p:cNvSpPr>
          <p:nvPr>
            <p:ph type="body" idx="1"/>
            <p:custDataLst>
              <p:tags r:id="rId3"/>
            </p:custDataLst>
          </p:nvPr>
        </p:nvSpPr>
        <p:spPr>
          <a:xfrm>
            <a:off x="1878965" y="2806700"/>
            <a:ext cx="8936990" cy="867410"/>
          </a:xfrm>
          <a:solidFill>
            <a:schemeClr val="accent3">
              <a:lumMod val="20000"/>
              <a:lumOff val="80000"/>
            </a:schemeClr>
          </a:solidFill>
        </p:spPr>
        <p:txBody>
          <a:bodyPr>
            <a:noAutofit/>
          </a:bodyPr>
          <a:p>
            <a:pPr algn="l"/>
            <a:r>
              <a:rPr lang="zh-CN" altLang="en-US" sz="4000"/>
              <a:t>写作指导</a:t>
            </a:r>
            <a:r>
              <a:rPr lang="en-US" altLang="zh-CN" sz="4000"/>
              <a:t> —— </a:t>
            </a:r>
            <a:r>
              <a:rPr lang="zh-CN" altLang="en-US" sz="4000"/>
              <a:t>微技能运用与仿写训练</a:t>
            </a:r>
            <a:endParaRPr lang="zh-CN" altLang="en-US" sz="4000"/>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endParaRPr lang="zh-CN" altLang="en-US"/>
          </a:p>
        </p:txBody>
      </p:sp>
      <p:sp>
        <p:nvSpPr>
          <p:cNvPr id="3" name="内容占位符 2"/>
          <p:cNvSpPr>
            <a:spLocks noGrp="1"/>
          </p:cNvSpPr>
          <p:nvPr>
            <p:ph idx="1"/>
            <p:custDataLst>
              <p:tags r:id="rId2"/>
            </p:custDataLst>
          </p:nvPr>
        </p:nvSpPr>
        <p:spPr>
          <a:xfrm>
            <a:off x="130175" y="1490345"/>
            <a:ext cx="11926570" cy="4759325"/>
          </a:xfrm>
          <a:solidFill>
            <a:schemeClr val="accent3">
              <a:lumMod val="20000"/>
              <a:lumOff val="80000"/>
            </a:schemeClr>
          </a:solidFill>
        </p:spPr>
        <p:txBody>
          <a:bodyPr/>
          <a:p>
            <a:r>
              <a:rPr lang="zh-CN" altLang="en-US" sz="2800">
                <a:latin typeface="仿宋" panose="02010609060101010101" charset="-122"/>
                <a:ea typeface="仿宋" panose="02010609060101010101" charset="-122"/>
                <a:cs typeface="仿宋" panose="02010609060101010101" charset="-122"/>
              </a:rPr>
              <a:t>多维度描写：动作、心理、神态、环境、语言（结合红茶的视觉、嗅觉、味觉、触觉）。</a:t>
            </a:r>
            <a:endParaRPr lang="zh-CN" altLang="en-US" sz="2800">
              <a:latin typeface="仿宋" panose="02010609060101010101" charset="-122"/>
              <a:ea typeface="仿宋" panose="02010609060101010101" charset="-122"/>
              <a:cs typeface="仿宋" panose="02010609060101010101" charset="-122"/>
            </a:endParaRPr>
          </a:p>
          <a:p>
            <a:endParaRPr lang="en-US" altLang="zh-CN" sz="2800">
              <a:latin typeface="仿宋" panose="02010609060101010101" charset="-122"/>
              <a:ea typeface="仿宋" panose="02010609060101010101" charset="-122"/>
              <a:cs typeface="仿宋" panose="02010609060101010101" charset="-122"/>
            </a:endParaRPr>
          </a:p>
          <a:p>
            <a:r>
              <a:rPr lang="zh-CN" altLang="en-US" sz="2800">
                <a:latin typeface="仿宋" panose="02010609060101010101" charset="-122"/>
                <a:ea typeface="仿宋" panose="02010609060101010101" charset="-122"/>
                <a:cs typeface="仿宋" panose="02010609060101010101" charset="-122"/>
              </a:rPr>
              <a:t>写作技巧：连续动词、修辞运用（比喻</a:t>
            </a:r>
            <a:r>
              <a:rPr lang="en-US" altLang="zh-CN" sz="2800">
                <a:latin typeface="仿宋" panose="02010609060101010101" charset="-122"/>
                <a:ea typeface="仿宋" panose="02010609060101010101" charset="-122"/>
                <a:cs typeface="仿宋" panose="02010609060101010101" charset="-122"/>
              </a:rPr>
              <a:t>/</a:t>
            </a:r>
            <a:r>
              <a:rPr lang="zh-CN" altLang="en-US" sz="2800">
                <a:latin typeface="仿宋" panose="02010609060101010101" charset="-122"/>
                <a:ea typeface="仿宋" panose="02010609060101010101" charset="-122"/>
                <a:cs typeface="仿宋" panose="02010609060101010101" charset="-122"/>
              </a:rPr>
              <a:t>拟人）、时间衔接词、托物言志（以红茶喻情感）。</a:t>
            </a:r>
            <a:endParaRPr lang="zh-CN" altLang="en-US" sz="2800">
              <a:latin typeface="仿宋" panose="02010609060101010101" charset="-122"/>
              <a:ea typeface="仿宋" panose="02010609060101010101" charset="-122"/>
              <a:cs typeface="仿宋" panose="02010609060101010101" charset="-122"/>
            </a:endParaRPr>
          </a:p>
          <a:p>
            <a:endParaRPr lang="en-US" altLang="zh-CN" sz="2800">
              <a:latin typeface="仿宋" panose="02010609060101010101" charset="-122"/>
              <a:ea typeface="仿宋" panose="02010609060101010101" charset="-122"/>
              <a:cs typeface="仿宋" panose="02010609060101010101" charset="-122"/>
            </a:endParaRPr>
          </a:p>
          <a:p>
            <a:r>
              <a:rPr lang="zh-CN" altLang="en-US" sz="2800">
                <a:latin typeface="仿宋" panose="02010609060101010101" charset="-122"/>
                <a:ea typeface="仿宋" panose="02010609060101010101" charset="-122"/>
                <a:cs typeface="仿宋" panose="02010609060101010101" charset="-122"/>
              </a:rPr>
              <a:t>目标：从单一描写升级为</a:t>
            </a:r>
            <a:r>
              <a:rPr lang="en-US" altLang="zh-CN" sz="2800">
                <a:latin typeface="仿宋" panose="02010609060101010101" charset="-122"/>
                <a:ea typeface="仿宋" panose="02010609060101010101" charset="-122"/>
                <a:cs typeface="仿宋" panose="02010609060101010101" charset="-122"/>
              </a:rPr>
              <a:t> “</a:t>
            </a:r>
            <a:r>
              <a:rPr lang="zh-CN" altLang="en-US" sz="2800">
                <a:latin typeface="仿宋" panose="02010609060101010101" charset="-122"/>
                <a:ea typeface="仿宋" panose="02010609060101010101" charset="-122"/>
                <a:cs typeface="仿宋" panose="02010609060101010101" charset="-122"/>
              </a:rPr>
              <a:t>多技能融合</a:t>
            </a:r>
            <a:r>
              <a:rPr lang="en-US" altLang="zh-CN" sz="2800">
                <a:latin typeface="仿宋" panose="02010609060101010101" charset="-122"/>
                <a:ea typeface="仿宋" panose="02010609060101010101" charset="-122"/>
                <a:cs typeface="仿宋" panose="02010609060101010101" charset="-122"/>
              </a:rPr>
              <a:t> + </a:t>
            </a:r>
            <a:r>
              <a:rPr lang="zh-CN" altLang="en-US" sz="2800">
                <a:latin typeface="仿宋" panose="02010609060101010101" charset="-122"/>
                <a:ea typeface="仿宋" panose="02010609060101010101" charset="-122"/>
                <a:cs typeface="仿宋" panose="02010609060101010101" charset="-122"/>
              </a:rPr>
              <a:t>线索贯穿</a:t>
            </a:r>
            <a:r>
              <a:rPr lang="en-US" altLang="zh-CN" sz="2800">
                <a:latin typeface="仿宋" panose="02010609060101010101" charset="-122"/>
                <a:ea typeface="仿宋" panose="02010609060101010101" charset="-122"/>
                <a:cs typeface="仿宋" panose="02010609060101010101" charset="-122"/>
              </a:rPr>
              <a:t>” </a:t>
            </a:r>
            <a:r>
              <a:rPr lang="zh-CN" altLang="en-US" sz="2800">
                <a:latin typeface="仿宋" panose="02010609060101010101" charset="-122"/>
                <a:ea typeface="仿宋" panose="02010609060101010101" charset="-122"/>
                <a:cs typeface="仿宋" panose="02010609060101010101" charset="-122"/>
              </a:rPr>
              <a:t>的表达。</a:t>
            </a:r>
            <a:endParaRPr lang="zh-CN" altLang="en-US" sz="2800">
              <a:latin typeface="仿宋" panose="02010609060101010101" charset="-122"/>
              <a:ea typeface="仿宋" panose="02010609060101010101" charset="-122"/>
              <a:cs typeface="仿宋" panose="02010609060101010101" charset="-122"/>
            </a:endParaRPr>
          </a:p>
        </p:txBody>
      </p:sp>
      <p:sp>
        <p:nvSpPr>
          <p:cNvPr id="5" name="标题 4"/>
          <p:cNvSpPr>
            <a:spLocks noGrp="1"/>
          </p:cNvSpPr>
          <p:nvPr>
            <p:custDataLst>
              <p:tags r:id="rId3"/>
            </p:custDataLst>
          </p:nvPr>
        </p:nvSpPr>
        <p:spPr>
          <a:xfrm>
            <a:off x="3535045" y="0"/>
            <a:ext cx="4848860" cy="705485"/>
          </a:xfrm>
          <a:prstGeom prst="rect">
            <a:avLst/>
          </a:prstGeom>
          <a:solidFill>
            <a:schemeClr val="accent3">
              <a:lumMod val="20000"/>
              <a:lumOff val="80000"/>
            </a:schemeClr>
          </a:solidFill>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b="1">
                <a:solidFill>
                  <a:schemeClr val="tx1"/>
                </a:solidFill>
                <a:latin typeface="仿宋" panose="02010609060101010101" charset="-122"/>
                <a:ea typeface="仿宋" panose="02010609060101010101" charset="-122"/>
                <a:cs typeface="仿宋" panose="02010609060101010101" charset="-122"/>
              </a:rPr>
              <a:t>核心微技能清单</a:t>
            </a:r>
            <a:endParaRPr lang="zh-CN" altLang="en-US" b="1">
              <a:solidFill>
                <a:schemeClr val="tx1"/>
              </a:solidFill>
              <a:latin typeface="仿宋" panose="02010609060101010101" charset="-122"/>
              <a:ea typeface="仿宋" panose="02010609060101010101" charset="-122"/>
              <a:cs typeface="仿宋" panose="02010609060101010101" charset="-122"/>
            </a:endParaRPr>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1674495" y="64770"/>
            <a:ext cx="8591550" cy="705485"/>
          </a:xfrm>
          <a:solidFill>
            <a:schemeClr val="accent3">
              <a:lumMod val="20000"/>
              <a:lumOff val="80000"/>
            </a:schemeClr>
          </a:solidFill>
        </p:spPr>
        <p:txBody>
          <a:bodyPr>
            <a:normAutofit/>
          </a:bodyPr>
          <a:p>
            <a:pPr algn="ctr"/>
            <a:r>
              <a:rPr lang="zh-CN" altLang="en-US" b="1">
                <a:solidFill>
                  <a:schemeClr val="tx1"/>
                </a:solidFill>
                <a:latin typeface="仿宋" panose="02010609060101010101" charset="-122"/>
                <a:ea typeface="仿宋" panose="02010609060101010101" charset="-122"/>
                <a:cs typeface="仿宋" panose="02010609060101010101" charset="-122"/>
              </a:rPr>
              <a:t>观察</a:t>
            </a:r>
            <a:r>
              <a:rPr lang="en-US" altLang="zh-CN" b="1">
                <a:solidFill>
                  <a:schemeClr val="tx1"/>
                </a:solidFill>
                <a:latin typeface="仿宋" panose="02010609060101010101" charset="-122"/>
                <a:ea typeface="仿宋" panose="02010609060101010101" charset="-122"/>
                <a:cs typeface="仿宋" panose="02010609060101010101" charset="-122"/>
              </a:rPr>
              <a:t> - </a:t>
            </a:r>
            <a:r>
              <a:rPr lang="zh-CN" altLang="en-US" b="1">
                <a:solidFill>
                  <a:schemeClr val="tx1"/>
                </a:solidFill>
                <a:latin typeface="仿宋" panose="02010609060101010101" charset="-122"/>
                <a:ea typeface="仿宋" panose="02010609060101010101" charset="-122"/>
                <a:cs typeface="仿宋" panose="02010609060101010101" charset="-122"/>
              </a:rPr>
              <a:t>分析</a:t>
            </a:r>
            <a:r>
              <a:rPr lang="en-US" altLang="zh-CN" b="1">
                <a:solidFill>
                  <a:schemeClr val="tx1"/>
                </a:solidFill>
                <a:latin typeface="仿宋" panose="02010609060101010101" charset="-122"/>
                <a:ea typeface="仿宋" panose="02010609060101010101" charset="-122"/>
                <a:cs typeface="仿宋" panose="02010609060101010101" charset="-122"/>
              </a:rPr>
              <a:t> - </a:t>
            </a:r>
            <a:r>
              <a:rPr lang="zh-CN" altLang="en-US" b="1">
                <a:solidFill>
                  <a:schemeClr val="tx1"/>
                </a:solidFill>
                <a:latin typeface="仿宋" panose="02010609060101010101" charset="-122"/>
                <a:ea typeface="仿宋" panose="02010609060101010101" charset="-122"/>
                <a:cs typeface="仿宋" panose="02010609060101010101" charset="-122"/>
              </a:rPr>
              <a:t>仿写（示例</a:t>
            </a:r>
            <a:r>
              <a:rPr lang="en-US" altLang="zh-CN" b="1">
                <a:solidFill>
                  <a:schemeClr val="tx1"/>
                </a:solidFill>
                <a:latin typeface="仿宋" panose="02010609060101010101" charset="-122"/>
                <a:ea typeface="仿宋" panose="02010609060101010101" charset="-122"/>
                <a:cs typeface="仿宋" panose="02010609060101010101" charset="-122"/>
              </a:rPr>
              <a:t>1</a:t>
            </a:r>
            <a:r>
              <a:rPr lang="zh-CN" altLang="en-US" b="1">
                <a:solidFill>
                  <a:schemeClr val="tx1"/>
                </a:solidFill>
                <a:latin typeface="仿宋" panose="02010609060101010101" charset="-122"/>
                <a:ea typeface="仿宋" panose="02010609060101010101" charset="-122"/>
                <a:cs typeface="仿宋" panose="02010609060101010101" charset="-122"/>
              </a:rPr>
              <a:t>）</a:t>
            </a:r>
            <a:endParaRPr lang="zh-CN" altLang="en-US" b="1">
              <a:solidFill>
                <a:schemeClr val="tx1"/>
              </a:solidFill>
              <a:latin typeface="仿宋" panose="02010609060101010101" charset="-122"/>
              <a:ea typeface="仿宋" panose="02010609060101010101" charset="-122"/>
              <a:cs typeface="仿宋" panose="02010609060101010101" charset="-122"/>
            </a:endParaRPr>
          </a:p>
        </p:txBody>
      </p:sp>
      <p:sp>
        <p:nvSpPr>
          <p:cNvPr id="6" name="内容占位符 5"/>
          <p:cNvSpPr>
            <a:spLocks noGrp="1"/>
          </p:cNvSpPr>
          <p:nvPr>
            <p:ph idx="1"/>
            <p:custDataLst>
              <p:tags r:id="rId2"/>
            </p:custDataLst>
          </p:nvPr>
        </p:nvSpPr>
        <p:spPr>
          <a:xfrm>
            <a:off x="130175" y="935355"/>
            <a:ext cx="11958320" cy="1678940"/>
          </a:xfrm>
          <a:solidFill>
            <a:schemeClr val="bg1"/>
          </a:solidFill>
        </p:spPr>
        <p:txBody>
          <a:bodyPr>
            <a:noAutofit/>
          </a:bodyPr>
          <a:p>
            <a:pPr>
              <a:lnSpc>
                <a:spcPct val="110000"/>
              </a:lnSpc>
            </a:pPr>
            <a:r>
              <a:rPr lang="zh-CN" altLang="en-US" sz="2400">
                <a:latin typeface="Times New Roman" panose="02020603050405020304" charset="0"/>
                <a:ea typeface="仿宋" panose="02010609060101010101" charset="-122"/>
                <a:cs typeface="Times New Roman" panose="02020603050405020304" charset="0"/>
              </a:rPr>
              <a:t>原文句子</a:t>
            </a:r>
            <a:r>
              <a:rPr lang="en-US" altLang="zh-CN" sz="2400">
                <a:latin typeface="Times New Roman" panose="02020603050405020304" charset="0"/>
                <a:ea typeface="仿宋" panose="02010609060101010101" charset="-122"/>
                <a:cs typeface="Times New Roman" panose="02020603050405020304" charset="0"/>
              </a:rPr>
              <a:t>:</a:t>
            </a:r>
            <a:r>
              <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rPr>
              <a:t>“Grandpa lowered the tray to the grass, and set the strainer on a light blue china cup. The teapot hummed softly as golden tea poured into the cup, its fragrance rising like morning mist.He lifted the strainer, set it on the second cup, and repeated his movements."</a:t>
            </a:r>
            <a:endPar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endPar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nvSpPr>
        <p:spPr>
          <a:xfrm>
            <a:off x="130175" y="2779395"/>
            <a:ext cx="11958320" cy="3743325"/>
          </a:xfrm>
          <a:prstGeom prst="rect">
            <a:avLst/>
          </a:prstGeom>
          <a:solidFill>
            <a:schemeClr val="accent4">
              <a:lumMod val="20000"/>
              <a:lumOff val="80000"/>
            </a:schemeClr>
          </a:solidFill>
        </p:spPr>
        <p:txBody>
          <a:bodyPr wrap="square">
            <a:noAutofit/>
          </a:bodyPr>
          <a:p>
            <a:pPr>
              <a:lnSpc>
                <a:spcPct val="100000"/>
              </a:lnSpc>
            </a:pP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分析写作技巧</a:t>
            </a:r>
            <a:r>
              <a:rPr lang="en-US" altLang="zh-CN"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 </a:t>
            </a: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a:t>
            </a:r>
            <a:endPar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800">
                <a:highlight>
                  <a:srgbClr val="FFFF00"/>
                </a:highlight>
                <a:latin typeface="Times New Roman" panose="02020603050405020304" charset="0"/>
                <a:ea typeface="仿宋" panose="02010609060101010101" charset="-122"/>
                <a:cs typeface="Times New Roman" panose="02020603050405020304" charset="0"/>
                <a:sym typeface="+mn-ea"/>
              </a:rPr>
              <a:t>动作描写：</a:t>
            </a:r>
            <a:r>
              <a:rPr lang="en-US" altLang="zh-CN" sz="2400">
                <a:latin typeface="Times New Roman" panose="02020603050405020304" charset="0"/>
                <a:ea typeface="仿宋" panose="02010609060101010101" charset="-122"/>
                <a:cs typeface="Times New Roman" panose="02020603050405020304" charset="0"/>
                <a:sym typeface="+mn-ea"/>
              </a:rPr>
              <a:t>lowered, set, poured, lifted, set, repeated (</a:t>
            </a:r>
            <a:r>
              <a:rPr lang="zh-CN" altLang="en-US" sz="2400">
                <a:latin typeface="Times New Roman" panose="02020603050405020304" charset="0"/>
                <a:ea typeface="仿宋" panose="02010609060101010101" charset="-122"/>
                <a:cs typeface="Times New Roman" panose="02020603050405020304" charset="0"/>
                <a:sym typeface="+mn-ea"/>
              </a:rPr>
              <a:t>一系列连续、精准的动词，生动描绘了祖父泡茶的完整仪式感</a:t>
            </a:r>
            <a:r>
              <a:rPr lang="en-US" altLang="zh-CN" sz="2400">
                <a:latin typeface="Times New Roman" panose="02020603050405020304" charset="0"/>
                <a:ea typeface="仿宋" panose="02010609060101010101" charset="-122"/>
                <a:cs typeface="Times New Roman" panose="02020603050405020304" charset="0"/>
                <a:sym typeface="+mn-ea"/>
              </a:rPr>
              <a:t>)</a:t>
            </a:r>
            <a:r>
              <a:rPr lang="zh-CN" altLang="en-US" sz="2400">
                <a:latin typeface="Times New Roman" panose="02020603050405020304" charset="0"/>
                <a:ea typeface="仿宋" panose="02010609060101010101" charset="-122"/>
                <a:cs typeface="Times New Roman" panose="02020603050405020304" charset="0"/>
                <a:sym typeface="+mn-ea"/>
              </a:rPr>
              <a:t>。</a:t>
            </a:r>
            <a:endParaRPr lang="en-US" altLang="zh-CN"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800">
                <a:highlight>
                  <a:srgbClr val="FFFF00"/>
                </a:highlight>
                <a:latin typeface="Times New Roman" panose="02020603050405020304" charset="0"/>
                <a:ea typeface="仿宋" panose="02010609060101010101" charset="-122"/>
                <a:cs typeface="Times New Roman" panose="02020603050405020304" charset="0"/>
                <a:sym typeface="+mn-ea"/>
              </a:rPr>
              <a:t>感官描写</a:t>
            </a:r>
            <a:r>
              <a:rPr lang="zh-CN" altLang="en-US" sz="2400">
                <a:latin typeface="Times New Roman" panose="02020603050405020304" charset="0"/>
                <a:ea typeface="仿宋" panose="02010609060101010101" charset="-122"/>
                <a:cs typeface="Times New Roman" panose="02020603050405020304" charset="0"/>
                <a:sym typeface="+mn-ea"/>
              </a:rPr>
              <a:t>：</a:t>
            </a:r>
            <a:r>
              <a:rPr lang="en-US" altLang="zh-CN" sz="2400">
                <a:latin typeface="Times New Roman" panose="02020603050405020304" charset="0"/>
                <a:ea typeface="仿宋" panose="02010609060101010101" charset="-122"/>
                <a:cs typeface="Times New Roman" panose="02020603050405020304" charset="0"/>
                <a:sym typeface="+mn-ea"/>
              </a:rPr>
              <a:t>hummed softly (</a:t>
            </a:r>
            <a:r>
              <a:rPr lang="zh-CN" altLang="en-US" sz="2400">
                <a:latin typeface="Times New Roman" panose="02020603050405020304" charset="0"/>
                <a:ea typeface="仿宋" panose="02010609060101010101" charset="-122"/>
                <a:cs typeface="Times New Roman" panose="02020603050405020304" charset="0"/>
                <a:sym typeface="+mn-ea"/>
              </a:rPr>
              <a:t>听觉</a:t>
            </a:r>
            <a:r>
              <a:rPr lang="en-US" altLang="zh-CN" sz="2400">
                <a:latin typeface="Times New Roman" panose="02020603050405020304" charset="0"/>
                <a:ea typeface="仿宋" panose="02010609060101010101" charset="-122"/>
                <a:cs typeface="Times New Roman" panose="02020603050405020304" charset="0"/>
                <a:sym typeface="+mn-ea"/>
              </a:rPr>
              <a:t>)</a:t>
            </a:r>
            <a:r>
              <a:rPr lang="zh-CN" altLang="en-US" sz="2400">
                <a:latin typeface="Times New Roman" panose="02020603050405020304" charset="0"/>
                <a:ea typeface="仿宋" panose="02010609060101010101" charset="-122"/>
                <a:cs typeface="Times New Roman" panose="02020603050405020304" charset="0"/>
                <a:sym typeface="+mn-ea"/>
              </a:rPr>
              <a:t>，</a:t>
            </a:r>
            <a:r>
              <a:rPr lang="en-US" altLang="zh-CN" sz="2400">
                <a:latin typeface="Times New Roman" panose="02020603050405020304" charset="0"/>
                <a:ea typeface="仿宋" panose="02010609060101010101" charset="-122"/>
                <a:cs typeface="Times New Roman" panose="02020603050405020304" charset="0"/>
                <a:sym typeface="+mn-ea"/>
              </a:rPr>
              <a:t>golden tea (</a:t>
            </a:r>
            <a:r>
              <a:rPr lang="zh-CN" altLang="en-US" sz="2400">
                <a:latin typeface="Times New Roman" panose="02020603050405020304" charset="0"/>
                <a:ea typeface="仿宋" panose="02010609060101010101" charset="-122"/>
                <a:cs typeface="Times New Roman" panose="02020603050405020304" charset="0"/>
                <a:sym typeface="+mn-ea"/>
              </a:rPr>
              <a:t>视觉</a:t>
            </a:r>
            <a:r>
              <a:rPr lang="en-US" altLang="zh-CN" sz="2400">
                <a:latin typeface="Times New Roman" panose="02020603050405020304" charset="0"/>
                <a:ea typeface="仿宋" panose="02010609060101010101" charset="-122"/>
                <a:cs typeface="Times New Roman" panose="02020603050405020304" charset="0"/>
                <a:sym typeface="+mn-ea"/>
              </a:rPr>
              <a:t>)</a:t>
            </a:r>
            <a:r>
              <a:rPr lang="zh-CN" altLang="en-US" sz="2400">
                <a:latin typeface="Times New Roman" panose="02020603050405020304" charset="0"/>
                <a:ea typeface="仿宋" panose="02010609060101010101" charset="-122"/>
                <a:cs typeface="Times New Roman" panose="02020603050405020304" charset="0"/>
                <a:sym typeface="+mn-ea"/>
              </a:rPr>
              <a:t>，</a:t>
            </a:r>
            <a:r>
              <a:rPr lang="en-US" altLang="zh-CN" sz="2400">
                <a:latin typeface="Times New Roman" panose="02020603050405020304" charset="0"/>
                <a:ea typeface="仿宋" panose="02010609060101010101" charset="-122"/>
                <a:cs typeface="Times New Roman" panose="02020603050405020304" charset="0"/>
                <a:sym typeface="+mn-ea"/>
              </a:rPr>
              <a:t>fragrance rising like morning mist (</a:t>
            </a:r>
            <a:r>
              <a:rPr lang="zh-CN" altLang="en-US" sz="2400">
                <a:latin typeface="Times New Roman" panose="02020603050405020304" charset="0"/>
                <a:ea typeface="仿宋" panose="02010609060101010101" charset="-122"/>
                <a:cs typeface="Times New Roman" panose="02020603050405020304" charset="0"/>
                <a:sym typeface="+mn-ea"/>
              </a:rPr>
              <a:t>嗅觉，通感</a:t>
            </a:r>
            <a:r>
              <a:rPr lang="en-US" altLang="zh-CN" sz="2400">
                <a:latin typeface="Times New Roman" panose="02020603050405020304" charset="0"/>
                <a:ea typeface="仿宋" panose="02010609060101010101" charset="-122"/>
                <a:cs typeface="Times New Roman" panose="02020603050405020304" charset="0"/>
                <a:sym typeface="+mn-ea"/>
              </a:rPr>
              <a:t>)</a:t>
            </a:r>
            <a:r>
              <a:rPr lang="zh-CN" altLang="en-US" sz="2400">
                <a:latin typeface="Times New Roman" panose="02020603050405020304" charset="0"/>
                <a:ea typeface="仿宋" panose="02010609060101010101" charset="-122"/>
                <a:cs typeface="Times New Roman" panose="02020603050405020304" charset="0"/>
                <a:sym typeface="+mn-ea"/>
              </a:rPr>
              <a:t>。</a:t>
            </a:r>
            <a:endParaRPr lang="en-US" altLang="zh-CN"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800">
                <a:highlight>
                  <a:srgbClr val="FFFF00"/>
                </a:highlight>
                <a:latin typeface="Times New Roman" panose="02020603050405020304" charset="0"/>
                <a:ea typeface="仿宋" panose="02010609060101010101" charset="-122"/>
                <a:cs typeface="Times New Roman" panose="02020603050405020304" charset="0"/>
                <a:sym typeface="+mn-ea"/>
              </a:rPr>
              <a:t>修辞运用：</a:t>
            </a:r>
            <a:r>
              <a:rPr lang="en-US" altLang="zh-CN" sz="2400">
                <a:latin typeface="Times New Roman" panose="02020603050405020304" charset="0"/>
                <a:ea typeface="仿宋" panose="02010609060101010101" charset="-122"/>
                <a:cs typeface="Times New Roman" panose="02020603050405020304" charset="0"/>
                <a:sym typeface="+mn-ea"/>
              </a:rPr>
              <a:t>its fragrance rising like morning mist (</a:t>
            </a:r>
            <a:r>
              <a:rPr lang="zh-CN" altLang="en-US" sz="2400">
                <a:latin typeface="Times New Roman" panose="02020603050405020304" charset="0"/>
                <a:ea typeface="仿宋" panose="02010609060101010101" charset="-122"/>
                <a:cs typeface="Times New Roman" panose="02020603050405020304" charset="0"/>
                <a:sym typeface="+mn-ea"/>
              </a:rPr>
              <a:t>明喻，将茶香比作晨雾，赋予其轻盈、清新、弥漫的诗意</a:t>
            </a:r>
            <a:r>
              <a:rPr lang="en-US" altLang="zh-CN" sz="2400">
                <a:latin typeface="Times New Roman" panose="02020603050405020304" charset="0"/>
                <a:ea typeface="仿宋" panose="02010609060101010101" charset="-122"/>
                <a:cs typeface="Times New Roman" panose="02020603050405020304" charset="0"/>
                <a:sym typeface="+mn-ea"/>
              </a:rPr>
              <a:t>)</a:t>
            </a:r>
            <a:r>
              <a:rPr lang="zh-CN" altLang="en-US" sz="2400">
                <a:latin typeface="Times New Roman" panose="02020603050405020304" charset="0"/>
                <a:ea typeface="仿宋" panose="02010609060101010101" charset="-122"/>
                <a:cs typeface="Times New Roman" panose="02020603050405020304" charset="0"/>
                <a:sym typeface="+mn-ea"/>
              </a:rPr>
              <a:t>。</a:t>
            </a:r>
            <a:endParaRPr lang="en-US" altLang="zh-CN"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800">
                <a:highlight>
                  <a:srgbClr val="FFFF00"/>
                </a:highlight>
                <a:latin typeface="Times New Roman" panose="02020603050405020304" charset="0"/>
                <a:ea typeface="仿宋" panose="02010609060101010101" charset="-122"/>
                <a:cs typeface="Times New Roman" panose="02020603050405020304" charset="0"/>
                <a:sym typeface="+mn-ea"/>
              </a:rPr>
              <a:t>细节刻画：</a:t>
            </a:r>
            <a:r>
              <a:rPr lang="en-US" altLang="zh-CN" sz="2400">
                <a:latin typeface="Times New Roman" panose="02020603050405020304" charset="0"/>
                <a:ea typeface="仿宋" panose="02010609060101010101" charset="-122"/>
                <a:cs typeface="Times New Roman" panose="02020603050405020304" charset="0"/>
                <a:sym typeface="+mn-ea"/>
              </a:rPr>
              <a:t>light blue china cup (</a:t>
            </a:r>
            <a:r>
              <a:rPr lang="zh-CN" altLang="en-US" sz="2400">
                <a:latin typeface="Times New Roman" panose="02020603050405020304" charset="0"/>
                <a:ea typeface="仿宋" panose="02010609060101010101" charset="-122"/>
                <a:cs typeface="Times New Roman" panose="02020603050405020304" charset="0"/>
                <a:sym typeface="+mn-ea"/>
              </a:rPr>
              <a:t>颜色和材质细节</a:t>
            </a:r>
            <a:r>
              <a:rPr lang="en-US" altLang="zh-CN" sz="2400">
                <a:latin typeface="Times New Roman" panose="02020603050405020304" charset="0"/>
                <a:ea typeface="仿宋" panose="02010609060101010101" charset="-122"/>
                <a:cs typeface="Times New Roman" panose="02020603050405020304" charset="0"/>
                <a:sym typeface="+mn-ea"/>
              </a:rPr>
              <a:t>)</a:t>
            </a:r>
            <a:r>
              <a:rPr lang="zh-CN" altLang="en-US" sz="2400">
                <a:latin typeface="Times New Roman" panose="02020603050405020304" charset="0"/>
                <a:ea typeface="仿宋" panose="02010609060101010101" charset="-122"/>
                <a:cs typeface="Times New Roman" panose="02020603050405020304" charset="0"/>
                <a:sym typeface="+mn-ea"/>
              </a:rPr>
              <a:t>，</a:t>
            </a:r>
            <a:r>
              <a:rPr lang="en-US" altLang="zh-CN" sz="2400">
                <a:latin typeface="Times New Roman" panose="02020603050405020304" charset="0"/>
                <a:ea typeface="仿宋" panose="02010609060101010101" charset="-122"/>
                <a:cs typeface="Times New Roman" panose="02020603050405020304" charset="0"/>
                <a:sym typeface="+mn-ea"/>
              </a:rPr>
              <a:t>repeated his movements (</a:t>
            </a:r>
            <a:r>
              <a:rPr lang="zh-CN" altLang="en-US" sz="2400">
                <a:latin typeface="Times New Roman" panose="02020603050405020304" charset="0"/>
                <a:ea typeface="仿宋" panose="02010609060101010101" charset="-122"/>
                <a:cs typeface="Times New Roman" panose="02020603050405020304" charset="0"/>
                <a:sym typeface="+mn-ea"/>
              </a:rPr>
              <a:t>表现动作的熟练与专注</a:t>
            </a:r>
            <a:r>
              <a:rPr lang="en-US" altLang="zh-CN" sz="2400">
                <a:latin typeface="Times New Roman" panose="02020603050405020304" charset="0"/>
                <a:ea typeface="仿宋" panose="02010609060101010101" charset="-122"/>
                <a:cs typeface="Times New Roman" panose="02020603050405020304" charset="0"/>
                <a:sym typeface="+mn-ea"/>
              </a:rPr>
              <a:t>)</a:t>
            </a:r>
            <a:r>
              <a:rPr lang="zh-CN" altLang="en-US" sz="2400">
                <a:latin typeface="Times New Roman" panose="02020603050405020304" charset="0"/>
                <a:ea typeface="仿宋" panose="02010609060101010101" charset="-122"/>
                <a:cs typeface="Times New Roman" panose="02020603050405020304" charset="0"/>
                <a:sym typeface="+mn-ea"/>
              </a:rPr>
              <a:t>。</a:t>
            </a:r>
            <a:endParaRPr lang="en-US" altLang="zh-CN" sz="2400">
              <a:latin typeface="Times New Roman" panose="02020603050405020304" charset="0"/>
              <a:ea typeface="仿宋" panose="02010609060101010101" charset="-122"/>
              <a:cs typeface="Times New Roman" panose="02020603050405020304" charset="0"/>
            </a:endParaRPr>
          </a:p>
          <a:p>
            <a:pPr algn="l"/>
            <a:endParaRPr lang="en-US" altLang="zh-CN" sz="2400">
              <a:latin typeface="Times New Roman" panose="02020603050405020304" charset="0"/>
              <a:ea typeface="仿宋" panose="02010609060101010101" charset="-122"/>
              <a:cs typeface="Times New Roman" panose="02020603050405020304" charset="0"/>
            </a:endParaRPr>
          </a:p>
        </p:txBody>
      </p:sp>
      <p:sp>
        <p:nvSpPr>
          <p:cNvPr id="8" name="文本框 7"/>
          <p:cNvSpPr txBox="1"/>
          <p:nvPr/>
        </p:nvSpPr>
        <p:spPr>
          <a:xfrm>
            <a:off x="233680" y="3002280"/>
            <a:ext cx="11958320" cy="3296920"/>
          </a:xfrm>
          <a:prstGeom prst="rect">
            <a:avLst/>
          </a:prstGeom>
          <a:solidFill>
            <a:schemeClr val="accent5">
              <a:lumMod val="20000"/>
              <a:lumOff val="80000"/>
            </a:schemeClr>
          </a:solidFill>
        </p:spPr>
        <p:txBody>
          <a:bodyPr wrap="square">
            <a:noAutofit/>
          </a:bodyPr>
          <a:p>
            <a:pPr>
              <a:lnSpc>
                <a:spcPct val="100000"/>
              </a:lnSpc>
            </a:pP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仿写：</a:t>
            </a:r>
            <a:endPar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仿写主题</a:t>
            </a:r>
            <a:r>
              <a:rPr lang="zh-CN" altLang="en-US" sz="2400">
                <a:latin typeface="Times New Roman" panose="02020603050405020304" charset="0"/>
                <a:ea typeface="仿宋" panose="02010609060101010101" charset="-122"/>
                <a:cs typeface="Times New Roman" panose="02020603050405020304" charset="0"/>
              </a:rPr>
              <a:t>：续写第一段中，</a:t>
            </a:r>
            <a:r>
              <a:rPr lang="en-US" altLang="zh-CN" sz="2400">
                <a:latin typeface="Times New Roman" panose="02020603050405020304" charset="0"/>
                <a:ea typeface="仿宋" panose="02010609060101010101" charset="-122"/>
                <a:cs typeface="Times New Roman" panose="02020603050405020304" charset="0"/>
              </a:rPr>
              <a:t>Susan</a:t>
            </a:r>
            <a:r>
              <a:rPr lang="zh-CN" altLang="en-US" sz="2400">
                <a:latin typeface="Times New Roman" panose="02020603050405020304" charset="0"/>
                <a:ea typeface="仿宋" panose="02010609060101010101" charset="-122"/>
                <a:cs typeface="Times New Roman" panose="02020603050405020304" charset="0"/>
              </a:rPr>
              <a:t>在祖父引导下，自己尝试端起茶杯并品味时的细微动作与感受。</a:t>
            </a:r>
            <a:endParaRPr lang="zh-CN" altLang="en-US"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技巧要求</a:t>
            </a:r>
            <a:r>
              <a:rPr lang="zh-CN" altLang="en-US" sz="2400">
                <a:latin typeface="Times New Roman" panose="02020603050405020304" charset="0"/>
                <a:ea typeface="仿宋" panose="02010609060101010101" charset="-122"/>
                <a:cs typeface="Times New Roman" panose="02020603050405020304" charset="0"/>
              </a:rPr>
              <a:t>：</a:t>
            </a:r>
            <a:r>
              <a:rPr lang="zh-CN" altLang="en-US" sz="2400">
                <a:highlight>
                  <a:srgbClr val="00FFFF"/>
                </a:highlight>
                <a:latin typeface="Times New Roman" panose="02020603050405020304" charset="0"/>
                <a:ea typeface="仿宋" panose="02010609060101010101" charset="-122"/>
                <a:cs typeface="Times New Roman" panose="02020603050405020304" charset="0"/>
              </a:rPr>
              <a:t>连续动词</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highlight>
                  <a:srgbClr val="00FF00"/>
                </a:highlight>
                <a:latin typeface="Times New Roman" panose="02020603050405020304" charset="0"/>
                <a:ea typeface="仿宋" panose="02010609060101010101" charset="-122"/>
                <a:cs typeface="Times New Roman" panose="02020603050405020304" charset="0"/>
              </a:rPr>
              <a:t>感官描写</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latin typeface="Times New Roman" panose="02020603050405020304" charset="0"/>
                <a:ea typeface="仿宋" panose="02010609060101010101" charset="-122"/>
                <a:cs typeface="Times New Roman" panose="02020603050405020304" charset="0"/>
              </a:rPr>
              <a:t>比喻</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latin typeface="Times New Roman" panose="02020603050405020304" charset="0"/>
                <a:ea typeface="仿宋" panose="02010609060101010101" charset="-122"/>
                <a:cs typeface="Times New Roman" panose="02020603050405020304" charset="0"/>
              </a:rPr>
              <a:t>托物言志</a:t>
            </a:r>
            <a:endParaRPr lang="zh-CN" altLang="en-US" sz="2400">
              <a:latin typeface="Times New Roman" panose="02020603050405020304" charset="0"/>
              <a:ea typeface="仿宋" panose="02010609060101010101" charset="-122"/>
              <a:cs typeface="Times New Roman" panose="02020603050405020304" charset="0"/>
            </a:endParaRPr>
          </a:p>
          <a:p>
            <a:pPr>
              <a:lnSpc>
                <a:spcPct val="100000"/>
              </a:lnSpc>
            </a:pPr>
            <a:r>
              <a:rPr lang="en-US" altLang="zh-CN" sz="2400">
                <a:latin typeface="Times New Roman" panose="02020603050405020304" charset="0"/>
                <a:ea typeface="仿宋" panose="02010609060101010101" charset="-122"/>
                <a:cs typeface="Times New Roman" panose="02020603050405020304" charset="0"/>
              </a:rPr>
              <a:t>"Susan </a:t>
            </a:r>
            <a:r>
              <a:rPr lang="zh-CN" altLang="en-US" sz="2400">
                <a:highlight>
                  <a:srgbClr val="00FFFF"/>
                </a:highlight>
                <a:latin typeface="Times New Roman" panose="02020603050405020304" charset="0"/>
                <a:ea typeface="仿宋" panose="02010609060101010101" charset="-122"/>
                <a:cs typeface="Times New Roman" panose="02020603050405020304" charset="0"/>
              </a:rPr>
              <a:t>lifted</a:t>
            </a:r>
            <a:r>
              <a:rPr lang="en-US" altLang="zh-CN" sz="2400">
                <a:latin typeface="Times New Roman" panose="02020603050405020304" charset="0"/>
                <a:ea typeface="仿宋" panose="02010609060101010101" charset="-122"/>
                <a:cs typeface="Times New Roman" panose="02020603050405020304" charset="0"/>
              </a:rPr>
              <a:t> the light blue cup, its </a:t>
            </a:r>
            <a:r>
              <a:rPr lang="zh-CN" altLang="en-US" sz="2400">
                <a:highlight>
                  <a:srgbClr val="00FF00"/>
                </a:highlight>
                <a:latin typeface="Times New Roman" panose="02020603050405020304" charset="0"/>
                <a:ea typeface="仿宋" panose="02010609060101010101" charset="-122"/>
                <a:cs typeface="Times New Roman" panose="02020603050405020304" charset="0"/>
              </a:rPr>
              <a:t>warmth </a:t>
            </a:r>
            <a:r>
              <a:rPr lang="en-US" altLang="zh-CN" sz="2400">
                <a:latin typeface="Times New Roman" panose="02020603050405020304" charset="0"/>
                <a:ea typeface="仿宋" panose="02010609060101010101" charset="-122"/>
                <a:cs typeface="Times New Roman" panose="02020603050405020304" charset="0"/>
              </a:rPr>
              <a:t>seeping into her palms. She </a:t>
            </a:r>
            <a:r>
              <a:rPr lang="zh-CN" altLang="en-US" sz="2400">
                <a:highlight>
                  <a:srgbClr val="00FFFF"/>
                </a:highlight>
                <a:latin typeface="Times New Roman" panose="02020603050405020304" charset="0"/>
                <a:ea typeface="仿宋" panose="02010609060101010101" charset="-122"/>
                <a:cs typeface="Times New Roman" panose="02020603050405020304" charset="0"/>
              </a:rPr>
              <a:t>watched</a:t>
            </a:r>
            <a:r>
              <a:rPr lang="en-US" altLang="zh-CN" sz="2400">
                <a:latin typeface="Times New Roman" panose="02020603050405020304" charset="0"/>
                <a:ea typeface="仿宋" panose="02010609060101010101" charset="-122"/>
                <a:cs typeface="Times New Roman" panose="02020603050405020304" charset="0"/>
              </a:rPr>
              <a:t> the golden </a:t>
            </a:r>
            <a:r>
              <a:rPr lang="zh-CN" altLang="en-US" sz="2400">
                <a:highlight>
                  <a:srgbClr val="00FF00"/>
                </a:highlight>
                <a:latin typeface="Times New Roman" panose="02020603050405020304" charset="0"/>
                <a:ea typeface="仿宋" panose="02010609060101010101" charset="-122"/>
                <a:cs typeface="Times New Roman" panose="02020603050405020304" charset="0"/>
              </a:rPr>
              <a:t>liquid</a:t>
            </a:r>
            <a:r>
              <a:rPr lang="en-US" altLang="zh-CN" sz="2400">
                <a:latin typeface="Times New Roman" panose="02020603050405020304" charset="0"/>
                <a:ea typeface="仿宋" panose="02010609060101010101" charset="-122"/>
                <a:cs typeface="Times New Roman" panose="02020603050405020304" charset="0"/>
              </a:rPr>
              <a:t> swirl as she</a:t>
            </a:r>
            <a:r>
              <a:rPr lang="zh-CN" altLang="en-US" sz="2400">
                <a:highlight>
                  <a:srgbClr val="00FFFF"/>
                </a:highlight>
                <a:latin typeface="Times New Roman" panose="02020603050405020304" charset="0"/>
                <a:ea typeface="仿宋" panose="02010609060101010101" charset="-122"/>
                <a:cs typeface="Times New Roman" panose="02020603050405020304" charset="0"/>
              </a:rPr>
              <a:t> brought</a:t>
            </a:r>
            <a:r>
              <a:rPr lang="en-US" altLang="zh-CN" sz="2400">
                <a:latin typeface="Times New Roman" panose="02020603050405020304" charset="0"/>
                <a:ea typeface="仿宋" panose="02010609060101010101" charset="-122"/>
                <a:cs typeface="Times New Roman" panose="02020603050405020304" charset="0"/>
              </a:rPr>
              <a:t> it to her lips. The rich aroma, now a familiar </a:t>
            </a:r>
            <a:r>
              <a:rPr lang="zh-CN" altLang="en-US" sz="2400">
                <a:highlight>
                  <a:srgbClr val="00FF00"/>
                </a:highlight>
                <a:latin typeface="Times New Roman" panose="02020603050405020304" charset="0"/>
                <a:ea typeface="仿宋" panose="02010609060101010101" charset="-122"/>
                <a:cs typeface="Times New Roman" panose="02020603050405020304" charset="0"/>
              </a:rPr>
              <a:t>comfort</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highlight>
                  <a:srgbClr val="00FFFF"/>
                </a:highlight>
                <a:latin typeface="Times New Roman" panose="02020603050405020304" charset="0"/>
                <a:ea typeface="仿宋" panose="02010609060101010101" charset="-122"/>
                <a:cs typeface="Times New Roman" panose="02020603050405020304" charset="0"/>
              </a:rPr>
              <a:t> filled</a:t>
            </a:r>
            <a:r>
              <a:rPr lang="en-US" altLang="zh-CN" sz="2400">
                <a:latin typeface="Times New Roman" panose="02020603050405020304" charset="0"/>
                <a:ea typeface="仿宋" panose="02010609060101010101" charset="-122"/>
                <a:cs typeface="Times New Roman" panose="02020603050405020304" charset="0"/>
              </a:rPr>
              <a:t> her </a:t>
            </a:r>
            <a:r>
              <a:rPr lang="zh-CN" altLang="en-US" sz="2400">
                <a:highlight>
                  <a:srgbClr val="00FF00"/>
                </a:highlight>
                <a:latin typeface="Times New Roman" panose="02020603050405020304" charset="0"/>
                <a:ea typeface="仿宋" panose="02010609060101010101" charset="-122"/>
                <a:cs typeface="Times New Roman" panose="02020603050405020304" charset="0"/>
              </a:rPr>
              <a:t>senses</a:t>
            </a:r>
            <a:r>
              <a:rPr lang="en-US" altLang="zh-CN" sz="2400">
                <a:latin typeface="Times New Roman" panose="02020603050405020304" charset="0"/>
                <a:ea typeface="仿宋" panose="02010609060101010101" charset="-122"/>
                <a:cs typeface="Times New Roman" panose="02020603050405020304" charset="0"/>
              </a:rPr>
              <a:t> as she </a:t>
            </a:r>
            <a:r>
              <a:rPr lang="zh-CN" altLang="en-US" sz="2400">
                <a:highlight>
                  <a:srgbClr val="00FFFF"/>
                </a:highlight>
                <a:latin typeface="Times New Roman" panose="02020603050405020304" charset="0"/>
                <a:ea typeface="仿宋" panose="02010609060101010101" charset="-122"/>
                <a:cs typeface="Times New Roman" panose="02020603050405020304" charset="0"/>
              </a:rPr>
              <a:t>took</a:t>
            </a:r>
            <a:r>
              <a:rPr lang="en-US" altLang="zh-CN" sz="2400">
                <a:latin typeface="Times New Roman" panose="02020603050405020304" charset="0"/>
                <a:ea typeface="仿宋" panose="02010609060101010101" charset="-122"/>
                <a:cs typeface="Times New Roman" panose="02020603050405020304" charset="0"/>
              </a:rPr>
              <a:t> her first </a:t>
            </a:r>
            <a:r>
              <a:rPr lang="zh-CN" altLang="en-US" sz="2400">
                <a:highlight>
                  <a:srgbClr val="00FF00"/>
                </a:highlight>
                <a:latin typeface="Times New Roman" panose="02020603050405020304" charset="0"/>
                <a:ea typeface="仿宋" panose="02010609060101010101" charset="-122"/>
                <a:cs typeface="Times New Roman" panose="02020603050405020304" charset="0"/>
              </a:rPr>
              <a:t>conscious sip</a:t>
            </a:r>
            <a:r>
              <a:rPr lang="en-US" altLang="zh-CN" sz="2400">
                <a:latin typeface="Times New Roman" panose="02020603050405020304" charset="0"/>
                <a:ea typeface="仿宋" panose="02010609060101010101" charset="-122"/>
                <a:cs typeface="Times New Roman" panose="02020603050405020304" charset="0"/>
              </a:rPr>
              <a:t>—the journey from initial </a:t>
            </a:r>
            <a:r>
              <a:rPr lang="en-US" altLang="zh-CN" sz="2400">
                <a:highlight>
                  <a:srgbClr val="00FF00"/>
                </a:highlight>
                <a:latin typeface="Times New Roman" panose="02020603050405020304" charset="0"/>
                <a:ea typeface="仿宋" panose="02010609060101010101" charset="-122"/>
                <a:cs typeface="Times New Roman" panose="02020603050405020304" charset="0"/>
              </a:rPr>
              <a:t>bitterness</a:t>
            </a:r>
            <a:r>
              <a:rPr lang="en-US" altLang="zh-CN" sz="2400">
                <a:latin typeface="Times New Roman" panose="02020603050405020304" charset="0"/>
                <a:ea typeface="仿宋" panose="02010609060101010101" charset="-122"/>
                <a:cs typeface="Times New Roman" panose="02020603050405020304" charset="0"/>
              </a:rPr>
              <a:t> to a gentle </a:t>
            </a:r>
            <a:r>
              <a:rPr lang="en-US" altLang="zh-CN" sz="2400">
                <a:highlight>
                  <a:srgbClr val="00FF00"/>
                </a:highlight>
                <a:latin typeface="Times New Roman" panose="02020603050405020304" charset="0"/>
                <a:ea typeface="仿宋" panose="02010609060101010101" charset="-122"/>
                <a:cs typeface="Times New Roman" panose="02020603050405020304" charset="0"/>
              </a:rPr>
              <a:t>sweetness</a:t>
            </a:r>
            <a:r>
              <a:rPr lang="en-US" altLang="zh-CN" sz="2400">
                <a:latin typeface="Times New Roman" panose="02020603050405020304" charset="0"/>
                <a:ea typeface="仿宋" panose="02010609060101010101" charset="-122"/>
                <a:cs typeface="Times New Roman" panose="02020603050405020304" charset="0"/>
              </a:rPr>
              <a:t>, she </a:t>
            </a:r>
            <a:r>
              <a:rPr lang="zh-CN" altLang="en-US" sz="2400">
                <a:highlight>
                  <a:srgbClr val="00FFFF"/>
                </a:highlight>
                <a:latin typeface="Times New Roman" panose="02020603050405020304" charset="0"/>
                <a:ea typeface="仿宋" panose="02010609060101010101" charset="-122"/>
                <a:cs typeface="Times New Roman" panose="02020603050405020304" charset="0"/>
              </a:rPr>
              <a:t>realized</a:t>
            </a:r>
            <a:r>
              <a:rPr lang="en-US" altLang="zh-CN" sz="2400">
                <a:latin typeface="Times New Roman" panose="02020603050405020304" charset="0"/>
                <a:ea typeface="仿宋" panose="02010609060101010101" charset="-122"/>
                <a:cs typeface="Times New Roman" panose="02020603050405020304" charset="0"/>
              </a:rPr>
              <a:t>, was not just in the tea, but in her own heart."</a:t>
            </a:r>
            <a:endParaRPr lang="en-US" altLang="zh-CN" sz="2400">
              <a:latin typeface="Times New Roman" panose="02020603050405020304" charset="0"/>
              <a:ea typeface="仿宋" panose="02010609060101010101" charset="-122"/>
              <a:cs typeface="Times New Roman" panose="02020603050405020304"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1674495" y="64770"/>
            <a:ext cx="8591550" cy="705485"/>
          </a:xfrm>
          <a:solidFill>
            <a:schemeClr val="accent3">
              <a:lumMod val="20000"/>
              <a:lumOff val="80000"/>
            </a:schemeClr>
          </a:solidFill>
        </p:spPr>
        <p:txBody>
          <a:bodyPr>
            <a:normAutofit/>
          </a:bodyPr>
          <a:p>
            <a:pPr algn="ctr"/>
            <a:r>
              <a:rPr lang="zh-CN" altLang="en-US" b="1">
                <a:solidFill>
                  <a:schemeClr val="tx1"/>
                </a:solidFill>
                <a:latin typeface="仿宋" panose="02010609060101010101" charset="-122"/>
                <a:ea typeface="仿宋" panose="02010609060101010101" charset="-122"/>
                <a:cs typeface="仿宋" panose="02010609060101010101" charset="-122"/>
              </a:rPr>
              <a:t>观察</a:t>
            </a:r>
            <a:r>
              <a:rPr lang="en-US" altLang="zh-CN" b="1">
                <a:solidFill>
                  <a:schemeClr val="tx1"/>
                </a:solidFill>
                <a:latin typeface="仿宋" panose="02010609060101010101" charset="-122"/>
                <a:ea typeface="仿宋" panose="02010609060101010101" charset="-122"/>
                <a:cs typeface="仿宋" panose="02010609060101010101" charset="-122"/>
              </a:rPr>
              <a:t> - </a:t>
            </a:r>
            <a:r>
              <a:rPr lang="zh-CN" altLang="en-US" b="1">
                <a:solidFill>
                  <a:schemeClr val="tx1"/>
                </a:solidFill>
                <a:latin typeface="仿宋" panose="02010609060101010101" charset="-122"/>
                <a:ea typeface="仿宋" panose="02010609060101010101" charset="-122"/>
                <a:cs typeface="仿宋" panose="02010609060101010101" charset="-122"/>
              </a:rPr>
              <a:t>分析</a:t>
            </a:r>
            <a:r>
              <a:rPr lang="en-US" altLang="zh-CN" b="1">
                <a:solidFill>
                  <a:schemeClr val="tx1"/>
                </a:solidFill>
                <a:latin typeface="仿宋" panose="02010609060101010101" charset="-122"/>
                <a:ea typeface="仿宋" panose="02010609060101010101" charset="-122"/>
                <a:cs typeface="仿宋" panose="02010609060101010101" charset="-122"/>
              </a:rPr>
              <a:t> - </a:t>
            </a:r>
            <a:r>
              <a:rPr lang="zh-CN" altLang="en-US" b="1">
                <a:solidFill>
                  <a:schemeClr val="tx1"/>
                </a:solidFill>
                <a:latin typeface="仿宋" panose="02010609060101010101" charset="-122"/>
                <a:ea typeface="仿宋" panose="02010609060101010101" charset="-122"/>
                <a:cs typeface="仿宋" panose="02010609060101010101" charset="-122"/>
              </a:rPr>
              <a:t>仿写（示例</a:t>
            </a:r>
            <a:r>
              <a:rPr lang="en-US" altLang="zh-CN" b="1">
                <a:solidFill>
                  <a:schemeClr val="tx1"/>
                </a:solidFill>
                <a:latin typeface="仿宋" panose="02010609060101010101" charset="-122"/>
                <a:ea typeface="仿宋" panose="02010609060101010101" charset="-122"/>
                <a:cs typeface="仿宋" panose="02010609060101010101" charset="-122"/>
              </a:rPr>
              <a:t>2</a:t>
            </a:r>
            <a:r>
              <a:rPr lang="zh-CN" altLang="en-US" b="1">
                <a:solidFill>
                  <a:schemeClr val="tx1"/>
                </a:solidFill>
                <a:latin typeface="仿宋" panose="02010609060101010101" charset="-122"/>
                <a:ea typeface="仿宋" panose="02010609060101010101" charset="-122"/>
                <a:cs typeface="仿宋" panose="02010609060101010101" charset="-122"/>
              </a:rPr>
              <a:t>）</a:t>
            </a:r>
            <a:endParaRPr lang="zh-CN" altLang="en-US" b="1">
              <a:solidFill>
                <a:schemeClr val="tx1"/>
              </a:solidFill>
              <a:latin typeface="仿宋" panose="02010609060101010101" charset="-122"/>
              <a:ea typeface="仿宋" panose="02010609060101010101" charset="-122"/>
              <a:cs typeface="仿宋" panose="02010609060101010101" charset="-122"/>
            </a:endParaRPr>
          </a:p>
        </p:txBody>
      </p:sp>
      <p:sp>
        <p:nvSpPr>
          <p:cNvPr id="6" name="内容占位符 5"/>
          <p:cNvSpPr>
            <a:spLocks noGrp="1"/>
          </p:cNvSpPr>
          <p:nvPr>
            <p:ph idx="1"/>
            <p:custDataLst>
              <p:tags r:id="rId2"/>
            </p:custDataLst>
          </p:nvPr>
        </p:nvSpPr>
        <p:spPr>
          <a:xfrm>
            <a:off x="130175" y="935355"/>
            <a:ext cx="11958320" cy="873760"/>
          </a:xfrm>
          <a:solidFill>
            <a:schemeClr val="bg1"/>
          </a:solidFill>
        </p:spPr>
        <p:txBody>
          <a:bodyPr>
            <a:noAutofit/>
          </a:bodyPr>
          <a:p>
            <a:pPr>
              <a:lnSpc>
                <a:spcPct val="110000"/>
              </a:lnSpc>
            </a:pPr>
            <a:r>
              <a:rPr lang="zh-CN" altLang="en-US" sz="2400">
                <a:latin typeface="Times New Roman" panose="02020603050405020304" charset="0"/>
                <a:ea typeface="仿宋" panose="02010609060101010101" charset="-122"/>
                <a:cs typeface="Times New Roman" panose="02020603050405020304" charset="0"/>
              </a:rPr>
              <a:t>原文句子</a:t>
            </a:r>
            <a:r>
              <a:rPr lang="en-US" altLang="zh-CN" sz="2400">
                <a:latin typeface="Times New Roman" panose="02020603050405020304" charset="0"/>
                <a:ea typeface="仿宋" panose="02010609060101010101" charset="-122"/>
                <a:cs typeface="Times New Roman" panose="02020603050405020304" charset="0"/>
              </a:rPr>
              <a:t>:</a:t>
            </a:r>
            <a:r>
              <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rPr>
              <a:t>"Grandpa dropped two sugar cubes in the cup closest to her. A delicate plate scraped on the tray as he shifted it closer to her."</a:t>
            </a:r>
            <a:endPar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endPar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nvSpPr>
        <p:spPr>
          <a:xfrm>
            <a:off x="0" y="2192020"/>
            <a:ext cx="11958320" cy="2922270"/>
          </a:xfrm>
          <a:prstGeom prst="rect">
            <a:avLst/>
          </a:prstGeom>
          <a:solidFill>
            <a:schemeClr val="accent4">
              <a:lumMod val="20000"/>
              <a:lumOff val="80000"/>
            </a:schemeClr>
          </a:solidFill>
        </p:spPr>
        <p:txBody>
          <a:bodyPr wrap="square">
            <a:noAutofit/>
          </a:bodyPr>
          <a:p>
            <a:pPr>
              <a:lnSpc>
                <a:spcPct val="100000"/>
              </a:lnSpc>
            </a:pP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分析写作技巧</a:t>
            </a:r>
            <a:r>
              <a:rPr lang="en-US" altLang="zh-CN"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 </a:t>
            </a: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a:t>
            </a:r>
            <a:endPar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动作描写</a:t>
            </a:r>
            <a:r>
              <a:rPr lang="zh-CN" altLang="en-US" sz="2400">
                <a:latin typeface="Times New Roman" panose="02020603050405020304" charset="0"/>
                <a:ea typeface="仿宋" panose="02010609060101010101" charset="-122"/>
                <a:cs typeface="Times New Roman" panose="02020603050405020304" charset="0"/>
              </a:rPr>
              <a:t>：</a:t>
            </a:r>
            <a:r>
              <a:rPr lang="en-US" altLang="zh-CN" sz="2400">
                <a:latin typeface="Times New Roman" panose="02020603050405020304" charset="0"/>
                <a:ea typeface="仿宋" panose="02010609060101010101" charset="-122"/>
                <a:cs typeface="Times New Roman" panose="02020603050405020304" charset="0"/>
              </a:rPr>
              <a:t>dropped, scraped, shifted (</a:t>
            </a:r>
            <a:r>
              <a:rPr lang="zh-CN" altLang="en-US" sz="2400">
                <a:latin typeface="Times New Roman" panose="02020603050405020304" charset="0"/>
                <a:ea typeface="仿宋" panose="02010609060101010101" charset="-122"/>
                <a:cs typeface="Times New Roman" panose="02020603050405020304" charset="0"/>
              </a:rPr>
              <a:t>连续动词，精准刻画了祖父体贴入微的关怀动作</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a:t>
            </a:r>
            <a:endParaRPr lang="zh-CN" altLang="en-US"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感官描写：</a:t>
            </a:r>
            <a:r>
              <a:rPr lang="en-US" altLang="zh-CN" sz="2400">
                <a:latin typeface="Times New Roman" panose="02020603050405020304" charset="0"/>
                <a:ea typeface="仿宋" panose="02010609060101010101" charset="-122"/>
                <a:cs typeface="Times New Roman" panose="02020603050405020304" charset="0"/>
              </a:rPr>
              <a:t>scraped (</a:t>
            </a:r>
            <a:r>
              <a:rPr lang="zh-CN" altLang="en-US" sz="2400">
                <a:latin typeface="Times New Roman" panose="02020603050405020304" charset="0"/>
                <a:ea typeface="仿宋" panose="02010609060101010101" charset="-122"/>
                <a:cs typeface="Times New Roman" panose="02020603050405020304" charset="0"/>
              </a:rPr>
              <a:t>听觉</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a:t>
            </a:r>
            <a:r>
              <a:rPr lang="en-US" altLang="zh-CN" sz="2400">
                <a:latin typeface="Times New Roman" panose="02020603050405020304" charset="0"/>
                <a:ea typeface="仿宋" panose="02010609060101010101" charset="-122"/>
                <a:cs typeface="Times New Roman" panose="02020603050405020304" charset="0"/>
              </a:rPr>
              <a:t>closest to her (</a:t>
            </a:r>
            <a:r>
              <a:rPr lang="zh-CN" altLang="en-US" sz="2400">
                <a:latin typeface="Times New Roman" panose="02020603050405020304" charset="0"/>
                <a:ea typeface="仿宋" panose="02010609060101010101" charset="-122"/>
                <a:cs typeface="Times New Roman" panose="02020603050405020304" charset="0"/>
              </a:rPr>
              <a:t>空间感</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a:t>
            </a:r>
            <a:r>
              <a:rPr lang="en-US" altLang="zh-CN" sz="2400">
                <a:latin typeface="Times New Roman" panose="02020603050405020304" charset="0"/>
                <a:ea typeface="仿宋" panose="02010609060101010101" charset="-122"/>
                <a:cs typeface="Times New Roman" panose="02020603050405020304" charset="0"/>
              </a:rPr>
              <a:t>delicate plate (</a:t>
            </a:r>
            <a:r>
              <a:rPr lang="zh-CN" altLang="en-US" sz="2400">
                <a:latin typeface="Times New Roman" panose="02020603050405020304" charset="0"/>
                <a:ea typeface="仿宋" panose="02010609060101010101" charset="-122"/>
                <a:cs typeface="Times New Roman" panose="02020603050405020304" charset="0"/>
              </a:rPr>
              <a:t>视觉与质感</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a:t>
            </a:r>
            <a:endParaRPr lang="en-US" altLang="zh-CN"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细节刻画：</a:t>
            </a:r>
            <a:r>
              <a:rPr lang="en-US" altLang="zh-CN" sz="2400">
                <a:latin typeface="Times New Roman" panose="02020603050405020304" charset="0"/>
                <a:ea typeface="仿宋" panose="02010609060101010101" charset="-122"/>
                <a:cs typeface="Times New Roman" panose="02020603050405020304" charset="0"/>
              </a:rPr>
              <a:t>two sugar cubes (</a:t>
            </a:r>
            <a:r>
              <a:rPr lang="zh-CN" altLang="en-US" sz="2400">
                <a:latin typeface="Times New Roman" panose="02020603050405020304" charset="0"/>
                <a:ea typeface="仿宋" panose="02010609060101010101" charset="-122"/>
                <a:cs typeface="Times New Roman" panose="02020603050405020304" charset="0"/>
              </a:rPr>
              <a:t>具体数量</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a:t>
            </a:r>
            <a:r>
              <a:rPr lang="en-US" altLang="zh-CN" sz="2400">
                <a:latin typeface="Times New Roman" panose="02020603050405020304" charset="0"/>
                <a:ea typeface="仿宋" panose="02010609060101010101" charset="-122"/>
                <a:cs typeface="Times New Roman" panose="02020603050405020304" charset="0"/>
              </a:rPr>
              <a:t>closest to her (</a:t>
            </a:r>
            <a:r>
              <a:rPr lang="zh-CN" altLang="en-US" sz="2400">
                <a:latin typeface="Times New Roman" panose="02020603050405020304" charset="0"/>
                <a:ea typeface="仿宋" panose="02010609060101010101" charset="-122"/>
                <a:cs typeface="Times New Roman" panose="02020603050405020304" charset="0"/>
              </a:rPr>
              <a:t>方位细节</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a:t>
            </a:r>
            <a:r>
              <a:rPr lang="en-US" altLang="zh-CN" sz="2400">
                <a:latin typeface="Times New Roman" panose="02020603050405020304" charset="0"/>
                <a:ea typeface="仿宋" panose="02010609060101010101" charset="-122"/>
                <a:cs typeface="Times New Roman" panose="02020603050405020304" charset="0"/>
              </a:rPr>
              <a:t>delicate plate (</a:t>
            </a:r>
            <a:r>
              <a:rPr lang="zh-CN" altLang="en-US" sz="2400">
                <a:latin typeface="Times New Roman" panose="02020603050405020304" charset="0"/>
                <a:ea typeface="仿宋" panose="02010609060101010101" charset="-122"/>
                <a:cs typeface="Times New Roman" panose="02020603050405020304" charset="0"/>
              </a:rPr>
              <a:t>器物特征</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，这些细节共同营造出场景的真实感与画面的精确性。</a:t>
            </a:r>
            <a:endParaRPr lang="en-US" altLang="zh-CN"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情感暗示</a:t>
            </a:r>
            <a:r>
              <a:rPr lang="zh-CN" altLang="en-US" sz="2400">
                <a:latin typeface="Times New Roman" panose="02020603050405020304" charset="0"/>
                <a:ea typeface="仿宋" panose="02010609060101010101" charset="-122"/>
                <a:cs typeface="Times New Roman" panose="02020603050405020304" charset="0"/>
              </a:rPr>
              <a:t>：通过将茶杯和点心</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推近她</a:t>
            </a:r>
            <a:r>
              <a:rPr lang="en-US" altLang="zh-CN" sz="2400">
                <a:latin typeface="Times New Roman" panose="02020603050405020304" charset="0"/>
                <a:ea typeface="仿宋" panose="02010609060101010101" charset="-122"/>
                <a:cs typeface="Times New Roman" panose="02020603050405020304" charset="0"/>
              </a:rPr>
              <a:t>”</a:t>
            </a:r>
            <a:r>
              <a:rPr lang="zh-CN" altLang="en-US" sz="2400">
                <a:latin typeface="Times New Roman" panose="02020603050405020304" charset="0"/>
                <a:ea typeface="仿宋" panose="02010609060101010101" charset="-122"/>
                <a:cs typeface="Times New Roman" panose="02020603050405020304" charset="0"/>
              </a:rPr>
              <a:t>的动作细节，含蓄而有力地传达了祖父对</a:t>
            </a:r>
            <a:r>
              <a:rPr lang="en-US" altLang="zh-CN" sz="2400">
                <a:latin typeface="Times New Roman" panose="02020603050405020304" charset="0"/>
                <a:ea typeface="仿宋" panose="02010609060101010101" charset="-122"/>
                <a:cs typeface="Times New Roman" panose="02020603050405020304" charset="0"/>
              </a:rPr>
              <a:t>Susan</a:t>
            </a:r>
            <a:r>
              <a:rPr lang="zh-CN" altLang="en-US" sz="2400">
                <a:latin typeface="Times New Roman" panose="02020603050405020304" charset="0"/>
                <a:ea typeface="仿宋" panose="02010609060101010101" charset="-122"/>
                <a:cs typeface="Times New Roman" panose="02020603050405020304" charset="0"/>
              </a:rPr>
              <a:t>的默默关爱。</a:t>
            </a:r>
            <a:endParaRPr lang="zh-CN" altLang="en-US" sz="2400">
              <a:latin typeface="Times New Roman" panose="02020603050405020304" charset="0"/>
              <a:ea typeface="仿宋" panose="02010609060101010101" charset="-122"/>
              <a:cs typeface="Times New Roman" panose="02020603050405020304" charset="0"/>
            </a:endParaRPr>
          </a:p>
        </p:txBody>
      </p:sp>
      <p:sp>
        <p:nvSpPr>
          <p:cNvPr id="8" name="文本框 7"/>
          <p:cNvSpPr txBox="1"/>
          <p:nvPr/>
        </p:nvSpPr>
        <p:spPr>
          <a:xfrm>
            <a:off x="0" y="3079115"/>
            <a:ext cx="11958320" cy="3090545"/>
          </a:xfrm>
          <a:prstGeom prst="rect">
            <a:avLst/>
          </a:prstGeom>
          <a:solidFill>
            <a:schemeClr val="accent5">
              <a:lumMod val="20000"/>
              <a:lumOff val="80000"/>
            </a:schemeClr>
          </a:solidFill>
        </p:spPr>
        <p:txBody>
          <a:bodyPr wrap="square">
            <a:noAutofit/>
          </a:bodyPr>
          <a:p>
            <a:pPr>
              <a:lnSpc>
                <a:spcPct val="100000"/>
              </a:lnSpc>
            </a:pP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仿写：</a:t>
            </a:r>
            <a:endPar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latin typeface="Times New Roman" panose="02020603050405020304" charset="0"/>
                <a:ea typeface="仿宋" panose="02010609060101010101" charset="-122"/>
                <a:cs typeface="Times New Roman" panose="02020603050405020304" charset="0"/>
              </a:rPr>
              <a:t>仿写主题：续写第一段中，</a:t>
            </a:r>
            <a:r>
              <a:rPr lang="en-US" altLang="zh-CN" sz="2400">
                <a:latin typeface="Times New Roman" panose="02020603050405020304" charset="0"/>
                <a:ea typeface="仿宋" panose="02010609060101010101" charset="-122"/>
                <a:cs typeface="Times New Roman" panose="02020603050405020304" charset="0"/>
              </a:rPr>
              <a:t>Susan</a:t>
            </a:r>
            <a:r>
              <a:rPr lang="zh-CN" altLang="en-US" sz="2400">
                <a:latin typeface="Times New Roman" panose="02020603050405020304" charset="0"/>
                <a:ea typeface="仿宋" panose="02010609060101010101" charset="-122"/>
                <a:cs typeface="Times New Roman" panose="02020603050405020304" charset="0"/>
              </a:rPr>
              <a:t>在感受到祖父的关怀后，主动参与或回应的一个动作瞬间。</a:t>
            </a:r>
            <a:endParaRPr lang="zh-CN" altLang="en-US"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latin typeface="Times New Roman" panose="02020603050405020304" charset="0"/>
                <a:ea typeface="仿宋" panose="02010609060101010101" charset="-122"/>
                <a:cs typeface="Times New Roman" panose="02020603050405020304" charset="0"/>
              </a:rPr>
              <a:t>技巧要求：连续动词</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latin typeface="Times New Roman" panose="02020603050405020304" charset="0"/>
                <a:ea typeface="仿宋" panose="02010609060101010101" charset="-122"/>
                <a:cs typeface="Times New Roman" panose="02020603050405020304" charset="0"/>
              </a:rPr>
              <a:t>感官描写</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latin typeface="Times New Roman" panose="02020603050405020304" charset="0"/>
                <a:ea typeface="仿宋" panose="02010609060101010101" charset="-122"/>
                <a:cs typeface="Times New Roman" panose="02020603050405020304" charset="0"/>
              </a:rPr>
              <a:t>细节刻画</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latin typeface="Times New Roman" panose="02020603050405020304" charset="0"/>
                <a:ea typeface="仿宋" panose="02010609060101010101" charset="-122"/>
                <a:cs typeface="Times New Roman" panose="02020603050405020304" charset="0"/>
              </a:rPr>
              <a:t>情感暗示</a:t>
            </a:r>
            <a:endParaRPr lang="zh-CN" altLang="en-US" sz="2400">
              <a:latin typeface="Times New Roman" panose="02020603050405020304" charset="0"/>
              <a:ea typeface="仿宋" panose="02010609060101010101" charset="-122"/>
              <a:cs typeface="Times New Roman" panose="02020603050405020304" charset="0"/>
            </a:endParaRPr>
          </a:p>
          <a:p>
            <a:pPr>
              <a:lnSpc>
                <a:spcPct val="100000"/>
              </a:lnSpc>
            </a:pPr>
            <a:r>
              <a:rPr lang="en-US" altLang="zh-CN" sz="2400">
                <a:latin typeface="Times New Roman" panose="02020603050405020304" charset="0"/>
                <a:ea typeface="仿宋" panose="02010609060101010101" charset="-122"/>
                <a:cs typeface="Times New Roman" panose="02020603050405020304" charset="0"/>
              </a:rPr>
              <a:t>Following his lead, Susan picked up the tiny silver tongs, carefully selected a sugar cube, and let it drop into her grandfather's cup. A soft clink echoed hers as it dissolved, a small sound that seemed to sweeten the quiet air between them.</a:t>
            </a:r>
            <a:endParaRPr lang="en-US" altLang="zh-CN" sz="2400">
              <a:latin typeface="Times New Roman" panose="02020603050405020304" charset="0"/>
              <a:ea typeface="仿宋" panose="02010609060101010101" charset="-122"/>
              <a:cs typeface="Times New Roman" panose="02020603050405020304"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1674495" y="64770"/>
            <a:ext cx="8591550" cy="705485"/>
          </a:xfrm>
          <a:solidFill>
            <a:schemeClr val="accent3">
              <a:lumMod val="20000"/>
              <a:lumOff val="80000"/>
            </a:schemeClr>
          </a:solidFill>
        </p:spPr>
        <p:txBody>
          <a:bodyPr>
            <a:normAutofit/>
          </a:bodyPr>
          <a:p>
            <a:pPr algn="ctr"/>
            <a:r>
              <a:rPr lang="zh-CN" altLang="en-US" b="1">
                <a:solidFill>
                  <a:schemeClr val="tx1"/>
                </a:solidFill>
                <a:latin typeface="仿宋" panose="02010609060101010101" charset="-122"/>
                <a:ea typeface="仿宋" panose="02010609060101010101" charset="-122"/>
                <a:cs typeface="仿宋" panose="02010609060101010101" charset="-122"/>
              </a:rPr>
              <a:t>观察</a:t>
            </a:r>
            <a:r>
              <a:rPr lang="en-US" altLang="zh-CN" b="1">
                <a:solidFill>
                  <a:schemeClr val="tx1"/>
                </a:solidFill>
                <a:latin typeface="仿宋" panose="02010609060101010101" charset="-122"/>
                <a:ea typeface="仿宋" panose="02010609060101010101" charset="-122"/>
                <a:cs typeface="仿宋" panose="02010609060101010101" charset="-122"/>
              </a:rPr>
              <a:t> - </a:t>
            </a:r>
            <a:r>
              <a:rPr lang="zh-CN" altLang="en-US" b="1">
                <a:solidFill>
                  <a:schemeClr val="tx1"/>
                </a:solidFill>
                <a:latin typeface="仿宋" panose="02010609060101010101" charset="-122"/>
                <a:ea typeface="仿宋" panose="02010609060101010101" charset="-122"/>
                <a:cs typeface="仿宋" panose="02010609060101010101" charset="-122"/>
              </a:rPr>
              <a:t>分析</a:t>
            </a:r>
            <a:r>
              <a:rPr lang="en-US" altLang="zh-CN" b="1">
                <a:solidFill>
                  <a:schemeClr val="tx1"/>
                </a:solidFill>
                <a:latin typeface="仿宋" panose="02010609060101010101" charset="-122"/>
                <a:ea typeface="仿宋" panose="02010609060101010101" charset="-122"/>
                <a:cs typeface="仿宋" panose="02010609060101010101" charset="-122"/>
              </a:rPr>
              <a:t> - </a:t>
            </a:r>
            <a:r>
              <a:rPr lang="zh-CN" altLang="en-US" b="1">
                <a:solidFill>
                  <a:schemeClr val="tx1"/>
                </a:solidFill>
                <a:latin typeface="仿宋" panose="02010609060101010101" charset="-122"/>
                <a:ea typeface="仿宋" panose="02010609060101010101" charset="-122"/>
                <a:cs typeface="仿宋" panose="02010609060101010101" charset="-122"/>
              </a:rPr>
              <a:t>仿写（示例</a:t>
            </a:r>
            <a:r>
              <a:rPr lang="en-US" altLang="zh-CN" b="1">
                <a:solidFill>
                  <a:schemeClr val="tx1"/>
                </a:solidFill>
                <a:latin typeface="仿宋" panose="02010609060101010101" charset="-122"/>
                <a:ea typeface="仿宋" panose="02010609060101010101" charset="-122"/>
                <a:cs typeface="仿宋" panose="02010609060101010101" charset="-122"/>
              </a:rPr>
              <a:t>3</a:t>
            </a:r>
            <a:r>
              <a:rPr lang="zh-CN" altLang="en-US" b="1">
                <a:solidFill>
                  <a:schemeClr val="tx1"/>
                </a:solidFill>
                <a:latin typeface="仿宋" panose="02010609060101010101" charset="-122"/>
                <a:ea typeface="仿宋" panose="02010609060101010101" charset="-122"/>
                <a:cs typeface="仿宋" panose="02010609060101010101" charset="-122"/>
              </a:rPr>
              <a:t>）</a:t>
            </a:r>
            <a:endParaRPr lang="zh-CN" altLang="en-US" b="1">
              <a:solidFill>
                <a:schemeClr val="tx1"/>
              </a:solidFill>
              <a:latin typeface="仿宋" panose="02010609060101010101" charset="-122"/>
              <a:ea typeface="仿宋" panose="02010609060101010101" charset="-122"/>
              <a:cs typeface="仿宋" panose="02010609060101010101" charset="-122"/>
            </a:endParaRPr>
          </a:p>
        </p:txBody>
      </p:sp>
      <p:sp>
        <p:nvSpPr>
          <p:cNvPr id="6" name="内容占位符 5"/>
          <p:cNvSpPr>
            <a:spLocks noGrp="1"/>
          </p:cNvSpPr>
          <p:nvPr>
            <p:ph idx="1"/>
            <p:custDataLst>
              <p:tags r:id="rId2"/>
            </p:custDataLst>
          </p:nvPr>
        </p:nvSpPr>
        <p:spPr>
          <a:xfrm>
            <a:off x="130175" y="935355"/>
            <a:ext cx="11958320" cy="873760"/>
          </a:xfrm>
          <a:solidFill>
            <a:schemeClr val="bg1"/>
          </a:solidFill>
        </p:spPr>
        <p:txBody>
          <a:bodyPr>
            <a:noAutofit/>
          </a:bodyPr>
          <a:p>
            <a:pPr>
              <a:lnSpc>
                <a:spcPct val="110000"/>
              </a:lnSpc>
            </a:pPr>
            <a:r>
              <a:rPr lang="zh-CN" altLang="en-US" sz="2400">
                <a:latin typeface="Times New Roman" panose="02020603050405020304" charset="0"/>
                <a:ea typeface="仿宋" panose="02010609060101010101" charset="-122"/>
                <a:cs typeface="Times New Roman" panose="02020603050405020304" charset="0"/>
              </a:rPr>
              <a:t>原文句子</a:t>
            </a:r>
            <a:r>
              <a:rPr lang="en-US" altLang="zh-CN" sz="2400">
                <a:latin typeface="Times New Roman" panose="02020603050405020304" charset="0"/>
                <a:ea typeface="仿宋" panose="02010609060101010101" charset="-122"/>
                <a:cs typeface="Times New Roman" panose="02020603050405020304" charset="0"/>
              </a:rPr>
              <a:t>:</a:t>
            </a:r>
            <a:r>
              <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rPr>
              <a:t>"She leaned forward, attracted by her grandpa's quiet ritual, and amazed at how skillful his hands were."</a:t>
            </a:r>
            <a:endPar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endParaRPr lang="en-US" altLang="zh-CN" sz="2400">
              <a:solidFill>
                <a:schemeClr val="accent2">
                  <a:lumMod val="75000"/>
                </a:schemeClr>
              </a:solidFill>
              <a:latin typeface="Times New Roman" panose="02020603050405020304" charset="0"/>
              <a:ea typeface="仿宋" panose="02010609060101010101" charset="-122"/>
              <a:cs typeface="Times New Roman" panose="02020603050405020304" charset="0"/>
            </a:endParaRPr>
          </a:p>
        </p:txBody>
      </p:sp>
      <p:sp>
        <p:nvSpPr>
          <p:cNvPr id="7" name="文本框 6"/>
          <p:cNvSpPr txBox="1"/>
          <p:nvPr/>
        </p:nvSpPr>
        <p:spPr>
          <a:xfrm>
            <a:off x="0" y="2192020"/>
            <a:ext cx="11958320" cy="2922270"/>
          </a:xfrm>
          <a:prstGeom prst="rect">
            <a:avLst/>
          </a:prstGeom>
          <a:solidFill>
            <a:schemeClr val="accent4">
              <a:lumMod val="20000"/>
              <a:lumOff val="80000"/>
            </a:schemeClr>
          </a:solidFill>
        </p:spPr>
        <p:txBody>
          <a:bodyPr wrap="square">
            <a:noAutofit/>
          </a:bodyPr>
          <a:p>
            <a:pPr>
              <a:lnSpc>
                <a:spcPct val="100000"/>
              </a:lnSpc>
            </a:pP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分析写作技巧</a:t>
            </a:r>
            <a:r>
              <a:rPr lang="en-US" altLang="zh-CN"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 </a:t>
            </a: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a:t>
            </a:r>
            <a:endPar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动作与心理结合：</a:t>
            </a:r>
            <a:r>
              <a:rPr lang="en-US" altLang="zh-CN" sz="2400">
                <a:latin typeface="Times New Roman" panose="02020603050405020304" charset="0"/>
                <a:ea typeface="仿宋" panose="02010609060101010101" charset="-122"/>
                <a:cs typeface="Times New Roman" panose="02020603050405020304" charset="0"/>
              </a:rPr>
              <a:t>leaned forward (</a:t>
            </a:r>
            <a:r>
              <a:rPr lang="zh-CN" altLang="en-US" sz="2400">
                <a:latin typeface="Times New Roman" panose="02020603050405020304" charset="0"/>
                <a:ea typeface="仿宋" panose="02010609060101010101" charset="-122"/>
                <a:cs typeface="Times New Roman" panose="02020603050405020304" charset="0"/>
              </a:rPr>
              <a:t>外部动作</a:t>
            </a:r>
            <a:r>
              <a:rPr lang="en-US" altLang="zh-CN" sz="2400">
                <a:latin typeface="Times New Roman" panose="02020603050405020304" charset="0"/>
                <a:ea typeface="仿宋" panose="02010609060101010101" charset="-122"/>
                <a:cs typeface="Times New Roman" panose="02020603050405020304" charset="0"/>
              </a:rPr>
              <a:t>) </a:t>
            </a:r>
            <a:r>
              <a:rPr lang="zh-CN" altLang="en-US" sz="2400">
                <a:latin typeface="Times New Roman" panose="02020603050405020304" charset="0"/>
                <a:ea typeface="仿宋" panose="02010609060101010101" charset="-122"/>
                <a:cs typeface="Times New Roman" panose="02020603050405020304" charset="0"/>
              </a:rPr>
              <a:t>清晰地展示了</a:t>
            </a:r>
            <a:r>
              <a:rPr lang="en-US" altLang="zh-CN" sz="2400">
                <a:latin typeface="Times New Roman" panose="02020603050405020304" charset="0"/>
                <a:ea typeface="仿宋" panose="02010609060101010101" charset="-122"/>
                <a:cs typeface="Times New Roman" panose="02020603050405020304" charset="0"/>
              </a:rPr>
              <a:t> attracted </a:t>
            </a:r>
            <a:r>
              <a:rPr lang="zh-CN" altLang="en-US" sz="2400">
                <a:latin typeface="Times New Roman" panose="02020603050405020304" charset="0"/>
                <a:ea typeface="仿宋" panose="02010609060101010101" charset="-122"/>
                <a:cs typeface="Times New Roman" panose="02020603050405020304" charset="0"/>
              </a:rPr>
              <a:t>和</a:t>
            </a:r>
            <a:r>
              <a:rPr lang="en-US" altLang="zh-CN" sz="2400">
                <a:latin typeface="Times New Roman" panose="02020603050405020304" charset="0"/>
                <a:ea typeface="仿宋" panose="02010609060101010101" charset="-122"/>
                <a:cs typeface="Times New Roman" panose="02020603050405020304" charset="0"/>
              </a:rPr>
              <a:t> amazed (</a:t>
            </a:r>
            <a:r>
              <a:rPr lang="zh-CN" altLang="en-US" sz="2400">
                <a:latin typeface="Times New Roman" panose="02020603050405020304" charset="0"/>
                <a:ea typeface="仿宋" panose="02010609060101010101" charset="-122"/>
                <a:cs typeface="Times New Roman" panose="02020603050405020304" charset="0"/>
              </a:rPr>
              <a:t>内部心理</a:t>
            </a:r>
            <a:r>
              <a:rPr lang="en-US" altLang="zh-CN" sz="2400">
                <a:latin typeface="Times New Roman" panose="02020603050405020304" charset="0"/>
                <a:ea typeface="仿宋" panose="02010609060101010101" charset="-122"/>
                <a:cs typeface="Times New Roman" panose="02020603050405020304" charset="0"/>
              </a:rPr>
              <a:t>) </a:t>
            </a:r>
            <a:r>
              <a:rPr lang="zh-CN" altLang="en-US" sz="2400">
                <a:latin typeface="Times New Roman" panose="02020603050405020304" charset="0"/>
                <a:ea typeface="仿宋" panose="02010609060101010101" charset="-122"/>
                <a:cs typeface="Times New Roman" panose="02020603050405020304" charset="0"/>
              </a:rPr>
              <a:t>的状态。</a:t>
            </a:r>
            <a:endParaRPr lang="en-US" altLang="zh-CN"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抽象名词与形容词</a:t>
            </a:r>
            <a:r>
              <a:rPr lang="zh-CN" altLang="en-US" sz="2400">
                <a:latin typeface="Times New Roman" panose="02020603050405020304" charset="0"/>
                <a:ea typeface="仿宋" panose="02010609060101010101" charset="-122"/>
                <a:cs typeface="Times New Roman" panose="02020603050405020304" charset="0"/>
              </a:rPr>
              <a:t>：</a:t>
            </a:r>
            <a:r>
              <a:rPr lang="en-US" altLang="zh-CN" sz="2400">
                <a:latin typeface="Times New Roman" panose="02020603050405020304" charset="0"/>
                <a:ea typeface="仿宋" panose="02010609060101010101" charset="-122"/>
                <a:cs typeface="Times New Roman" panose="02020603050405020304" charset="0"/>
              </a:rPr>
              <a:t>quiet ritual (</a:t>
            </a:r>
            <a:r>
              <a:rPr lang="zh-CN" altLang="en-US" sz="2400">
                <a:latin typeface="Times New Roman" panose="02020603050405020304" charset="0"/>
                <a:ea typeface="仿宋" panose="02010609060101010101" charset="-122"/>
                <a:cs typeface="Times New Roman" panose="02020603050405020304" charset="0"/>
              </a:rPr>
              <a:t>安静的仪式</a:t>
            </a:r>
            <a:r>
              <a:rPr lang="en-US" altLang="zh-CN" sz="2400">
                <a:latin typeface="Times New Roman" panose="02020603050405020304" charset="0"/>
                <a:ea typeface="仿宋" panose="02010609060101010101" charset="-122"/>
                <a:cs typeface="Times New Roman" panose="02020603050405020304" charset="0"/>
              </a:rPr>
              <a:t>) </a:t>
            </a:r>
            <a:r>
              <a:rPr lang="zh-CN" altLang="en-US" sz="2400">
                <a:latin typeface="Times New Roman" panose="02020603050405020304" charset="0"/>
                <a:ea typeface="仿宋" panose="02010609060101010101" charset="-122"/>
                <a:cs typeface="Times New Roman" panose="02020603050405020304" charset="0"/>
              </a:rPr>
              <a:t>这个词组非常有力量，它将祖父泡茶的普通动作提升到一种庄严、宁静的氛围。</a:t>
            </a:r>
            <a:r>
              <a:rPr lang="en-US" altLang="zh-CN" sz="2400">
                <a:latin typeface="Times New Roman" panose="02020603050405020304" charset="0"/>
                <a:ea typeface="仿宋" panose="02010609060101010101" charset="-122"/>
                <a:cs typeface="Times New Roman" panose="02020603050405020304" charset="0"/>
              </a:rPr>
              <a:t>skillful hands (</a:t>
            </a:r>
            <a:r>
              <a:rPr lang="zh-CN" altLang="en-US" sz="2400">
                <a:latin typeface="Times New Roman" panose="02020603050405020304" charset="0"/>
                <a:ea typeface="仿宋" panose="02010609060101010101" charset="-122"/>
                <a:cs typeface="Times New Roman" panose="02020603050405020304" charset="0"/>
              </a:rPr>
              <a:t>灵巧的双手</a:t>
            </a:r>
            <a:r>
              <a:rPr lang="en-US" altLang="zh-CN" sz="2400">
                <a:latin typeface="Times New Roman" panose="02020603050405020304" charset="0"/>
                <a:ea typeface="仿宋" panose="02010609060101010101" charset="-122"/>
                <a:cs typeface="Times New Roman" panose="02020603050405020304" charset="0"/>
              </a:rPr>
              <a:t>) </a:t>
            </a:r>
            <a:r>
              <a:rPr lang="zh-CN" altLang="en-US" sz="2400">
                <a:latin typeface="Times New Roman" panose="02020603050405020304" charset="0"/>
                <a:ea typeface="仿宋" panose="02010609060101010101" charset="-122"/>
                <a:cs typeface="Times New Roman" panose="02020603050405020304" charset="0"/>
              </a:rPr>
              <a:t>是直接而真诚的赞美。</a:t>
            </a:r>
            <a:endParaRPr lang="en-US" altLang="zh-CN"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FFFF00"/>
                </a:highlight>
                <a:latin typeface="Times New Roman" panose="02020603050405020304" charset="0"/>
                <a:ea typeface="仿宋" panose="02010609060101010101" charset="-122"/>
                <a:cs typeface="Times New Roman" panose="02020603050405020304" charset="0"/>
              </a:rPr>
              <a:t>细节刻画：</a:t>
            </a:r>
            <a:r>
              <a:rPr lang="zh-CN" altLang="en-US" sz="2400">
                <a:latin typeface="Times New Roman" panose="02020603050405020304" charset="0"/>
                <a:ea typeface="仿宋" panose="02010609060101010101" charset="-122"/>
                <a:cs typeface="Times New Roman" panose="02020603050405020304" charset="0"/>
              </a:rPr>
              <a:t>通过描写她的身体前倾和内心的感受，生动地刻画出一个从冷漠到被深深吸引的观察者形象。</a:t>
            </a:r>
            <a:endParaRPr lang="zh-CN" altLang="en-US" sz="2400">
              <a:latin typeface="Times New Roman" panose="02020603050405020304" charset="0"/>
              <a:ea typeface="仿宋" panose="02010609060101010101" charset="-122"/>
              <a:cs typeface="Times New Roman" panose="02020603050405020304" charset="0"/>
            </a:endParaRPr>
          </a:p>
        </p:txBody>
      </p:sp>
      <p:sp>
        <p:nvSpPr>
          <p:cNvPr id="8" name="文本框 7"/>
          <p:cNvSpPr txBox="1"/>
          <p:nvPr/>
        </p:nvSpPr>
        <p:spPr>
          <a:xfrm>
            <a:off x="116840" y="2698115"/>
            <a:ext cx="11958320" cy="2753995"/>
          </a:xfrm>
          <a:prstGeom prst="rect">
            <a:avLst/>
          </a:prstGeom>
          <a:solidFill>
            <a:schemeClr val="accent5">
              <a:lumMod val="20000"/>
              <a:lumOff val="80000"/>
            </a:schemeClr>
          </a:solidFill>
        </p:spPr>
        <p:txBody>
          <a:bodyPr wrap="square">
            <a:noAutofit/>
          </a:bodyPr>
          <a:p>
            <a:pPr>
              <a:lnSpc>
                <a:spcPct val="100000"/>
              </a:lnSpc>
            </a:pPr>
            <a:r>
              <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sym typeface="+mn-ea"/>
              </a:rPr>
              <a:t>仿写：</a:t>
            </a:r>
            <a:endParaRPr lang="zh-CN" altLang="en-US" sz="2800" b="1">
              <a:solidFill>
                <a:schemeClr val="accent2">
                  <a:lumMod val="75000"/>
                </a:schemeClr>
              </a:solidFill>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00FF00"/>
                </a:highlight>
                <a:latin typeface="Times New Roman" panose="02020603050405020304" charset="0"/>
                <a:ea typeface="仿宋" panose="02010609060101010101" charset="-122"/>
                <a:cs typeface="Times New Roman" panose="02020603050405020304" charset="0"/>
              </a:rPr>
              <a:t>仿写主题：</a:t>
            </a:r>
            <a:r>
              <a:rPr lang="zh-CN" altLang="en-US" sz="2400">
                <a:latin typeface="Times New Roman" panose="02020603050405020304" charset="0"/>
                <a:ea typeface="仿宋" panose="02010609060101010101" charset="-122"/>
                <a:cs typeface="Times New Roman" panose="02020603050405020304" charset="0"/>
              </a:rPr>
              <a:t>续写第一段中，</a:t>
            </a:r>
            <a:r>
              <a:rPr lang="en-US" altLang="zh-CN" sz="2400">
                <a:latin typeface="Times New Roman" panose="02020603050405020304" charset="0"/>
                <a:ea typeface="仿宋" panose="02010609060101010101" charset="-122"/>
                <a:cs typeface="Times New Roman" panose="02020603050405020304" charset="0"/>
              </a:rPr>
              <a:t>Susan</a:t>
            </a:r>
            <a:r>
              <a:rPr lang="zh-CN" altLang="en-US" sz="2400">
                <a:latin typeface="Times New Roman" panose="02020603050405020304" charset="0"/>
                <a:ea typeface="仿宋" panose="02010609060101010101" charset="-122"/>
                <a:cs typeface="Times New Roman" panose="02020603050405020304" charset="0"/>
              </a:rPr>
              <a:t>在祖父话语的启发下，再次观察茶杯或茶叶时的专注神态与内心感悟。</a:t>
            </a:r>
            <a:endParaRPr lang="zh-CN" altLang="en-US" sz="2400">
              <a:latin typeface="Times New Roman" panose="02020603050405020304" charset="0"/>
              <a:ea typeface="仿宋" panose="02010609060101010101" charset="-122"/>
              <a:cs typeface="Times New Roman" panose="02020603050405020304" charset="0"/>
            </a:endParaRPr>
          </a:p>
          <a:p>
            <a:pPr>
              <a:lnSpc>
                <a:spcPct val="100000"/>
              </a:lnSpc>
            </a:pPr>
            <a:r>
              <a:rPr lang="zh-CN" altLang="en-US" sz="2400">
                <a:highlight>
                  <a:srgbClr val="00FF00"/>
                </a:highlight>
                <a:latin typeface="Times New Roman" panose="02020603050405020304" charset="0"/>
                <a:ea typeface="仿宋" panose="02010609060101010101" charset="-122"/>
                <a:cs typeface="Times New Roman" panose="02020603050405020304" charset="0"/>
              </a:rPr>
              <a:t>技巧要求</a:t>
            </a:r>
            <a:r>
              <a:rPr lang="zh-CN" altLang="en-US" sz="2400">
                <a:latin typeface="Times New Roman" panose="02020603050405020304" charset="0"/>
                <a:ea typeface="仿宋" panose="02010609060101010101" charset="-122"/>
                <a:cs typeface="Times New Roman" panose="02020603050405020304" charset="0"/>
              </a:rPr>
              <a:t>：动作与心理结合</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latin typeface="Times New Roman" panose="02020603050405020304" charset="0"/>
                <a:ea typeface="仿宋" panose="02010609060101010101" charset="-122"/>
                <a:cs typeface="Times New Roman" panose="02020603050405020304" charset="0"/>
              </a:rPr>
              <a:t>细节刻画</a:t>
            </a:r>
            <a:r>
              <a:rPr lang="en-US" altLang="zh-CN" sz="2400">
                <a:latin typeface="Times New Roman" panose="02020603050405020304" charset="0"/>
                <a:ea typeface="仿宋" panose="02010609060101010101" charset="-122"/>
                <a:cs typeface="Times New Roman" panose="02020603050405020304" charset="0"/>
              </a:rPr>
              <a:t> + </a:t>
            </a:r>
            <a:r>
              <a:rPr lang="zh-CN" altLang="en-US" sz="2400">
                <a:latin typeface="Times New Roman" panose="02020603050405020304" charset="0"/>
                <a:ea typeface="仿宋" panose="02010609060101010101" charset="-122"/>
                <a:cs typeface="Times New Roman" panose="02020603050405020304" charset="0"/>
              </a:rPr>
              <a:t>托物言志</a:t>
            </a:r>
            <a:endParaRPr lang="zh-CN" altLang="en-US" sz="2400">
              <a:latin typeface="Times New Roman" panose="02020603050405020304" charset="0"/>
              <a:ea typeface="仿宋" panose="02010609060101010101" charset="-122"/>
              <a:cs typeface="Times New Roman" panose="02020603050405020304" charset="0"/>
            </a:endParaRPr>
          </a:p>
          <a:p>
            <a:pPr>
              <a:lnSpc>
                <a:spcPct val="100000"/>
              </a:lnSpc>
            </a:pPr>
            <a:r>
              <a:rPr lang="en-US" altLang="zh-CN" sz="2400">
                <a:latin typeface="Times New Roman" panose="02020603050405020304" charset="0"/>
                <a:ea typeface="仿宋" panose="02010609060101010101" charset="-122"/>
                <a:cs typeface="Times New Roman" panose="02020603050405020304" charset="0"/>
              </a:rPr>
              <a:t>She leaned closer, her eyes fixed on the tea leaves slowly unfolding at the bottom of her cup. A quiet understanding began to grow within her, as delicate yet certain as the rich color spreading in the water.</a:t>
            </a:r>
            <a:endParaRPr lang="en-US" altLang="zh-CN" sz="2400">
              <a:latin typeface="Times New Roman" panose="02020603050405020304" charset="0"/>
              <a:ea typeface="仿宋" panose="02010609060101010101" charset="-122"/>
              <a:cs typeface="Times New Roman" panose="02020603050405020304"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7"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clrChange>
              <a:clrFrom>
                <a:srgbClr val="C3BAAA">
                  <a:alpha val="100000"/>
                </a:srgbClr>
              </a:clrFrom>
              <a:clrTo>
                <a:srgbClr val="C3BAAA">
                  <a:alpha val="100000"/>
                  <a:alpha val="0"/>
                </a:srgbClr>
              </a:clrTo>
            </a:clrChange>
            <a:lum contrast="6000"/>
          </a:blip>
          <a:stretch>
            <a:fillRect/>
          </a:stretch>
        </a:blipFill>
        <a:effectLst/>
      </p:bgPr>
    </p:bg>
    <p:spTree>
      <p:nvGrpSpPr>
        <p:cNvPr id="1" name=""/>
        <p:cNvGrpSpPr/>
        <p:nvPr/>
      </p:nvGrpSpPr>
      <p:grpSpPr/>
      <p:sp>
        <p:nvSpPr>
          <p:cNvPr id="4" name="标题 3"/>
          <p:cNvSpPr>
            <a:spLocks noGrp="1"/>
          </p:cNvSpPr>
          <p:nvPr>
            <p:ph type="title"/>
            <p:custDataLst>
              <p:tags r:id="rId2"/>
            </p:custDataLst>
          </p:nvPr>
        </p:nvSpPr>
        <p:spPr>
          <a:xfrm>
            <a:off x="1879040" y="1857040"/>
            <a:ext cx="7768800" cy="766800"/>
          </a:xfrm>
        </p:spPr>
        <p:txBody>
          <a:bodyPr>
            <a:noAutofit/>
          </a:bodyPr>
          <a:p>
            <a:r>
              <a:rPr lang="en-US" altLang="zh-CN" sz="5400">
                <a:solidFill>
                  <a:schemeClr val="tx1"/>
                </a:solidFill>
              </a:rPr>
              <a:t>03</a:t>
            </a:r>
            <a:endParaRPr lang="en-US" altLang="zh-CN" sz="5400">
              <a:solidFill>
                <a:schemeClr val="tx1"/>
              </a:solidFill>
            </a:endParaRPr>
          </a:p>
        </p:txBody>
      </p:sp>
      <p:sp>
        <p:nvSpPr>
          <p:cNvPr id="5" name="文本占位符 4"/>
          <p:cNvSpPr>
            <a:spLocks noGrp="1"/>
          </p:cNvSpPr>
          <p:nvPr>
            <p:ph type="body" idx="1"/>
            <p:custDataLst>
              <p:tags r:id="rId3"/>
            </p:custDataLst>
          </p:nvPr>
        </p:nvSpPr>
        <p:spPr>
          <a:xfrm>
            <a:off x="1878965" y="2806700"/>
            <a:ext cx="1502410" cy="867410"/>
          </a:xfrm>
          <a:solidFill>
            <a:schemeClr val="accent3">
              <a:lumMod val="20000"/>
              <a:lumOff val="80000"/>
            </a:schemeClr>
          </a:solidFill>
        </p:spPr>
        <p:txBody>
          <a:bodyPr>
            <a:noAutofit/>
          </a:bodyPr>
          <a:p>
            <a:pPr algn="l"/>
            <a:r>
              <a:rPr lang="zh-CN" altLang="en-US" sz="4000"/>
              <a:t>范文</a:t>
            </a:r>
            <a:endParaRPr lang="zh-CN" altLang="en-US" sz="4000"/>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0" y="-635"/>
            <a:ext cx="12192000" cy="6858635"/>
          </a:xfrm>
          <a:prstGeom prst="rect">
            <a:avLst/>
          </a:prstGeom>
          <a:solidFill>
            <a:schemeClr val="accent3">
              <a:lumMod val="20000"/>
              <a:lumOff val="80000"/>
            </a:schemeClr>
          </a:solidFill>
        </p:spPr>
        <p:txBody>
          <a:bodyPr vert="horz" lIns="90000" tIns="46800" rIns="90000" bIns="46800" rtlCol="0">
            <a:normAutofit fontScale="7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2800">
                <a:latin typeface="Times New Roman" panose="02020603050405020304" charset="0"/>
                <a:ea typeface="仿宋" panose="02010609060101010101" charset="-122"/>
                <a:cs typeface="Times New Roman" panose="02020603050405020304" charset="0"/>
              </a:rPr>
              <a:t>Possible version 1</a:t>
            </a:r>
            <a:endParaRPr lang="en-US" altLang="zh-CN" sz="2800">
              <a:latin typeface="Times New Roman" panose="02020603050405020304" charset="0"/>
              <a:ea typeface="仿宋" panose="02010609060101010101" charset="-122"/>
              <a:cs typeface="Times New Roman" panose="02020603050405020304" charset="0"/>
            </a:endParaRPr>
          </a:p>
          <a:p>
            <a:pPr>
              <a:lnSpc>
                <a:spcPct val="120000"/>
              </a:lnSpc>
            </a:pPr>
            <a:r>
              <a:rPr lang="en-US" altLang="zh-CN" sz="2800">
                <a:latin typeface="Times New Roman" panose="02020603050405020304" charset="0"/>
                <a:ea typeface="仿宋" panose="02010609060101010101" charset="-122"/>
                <a:cs typeface="Times New Roman" panose="02020603050405020304" charset="0"/>
              </a:rPr>
              <a:t>Paragraph 1: </a:t>
            </a:r>
            <a:r>
              <a:rPr lang="en-US" altLang="zh-CN" sz="2800" i="1">
                <a:latin typeface="Times New Roman" panose="02020603050405020304" charset="0"/>
                <a:ea typeface="仿宋" panose="02010609060101010101" charset="-122"/>
                <a:cs typeface="Times New Roman" panose="02020603050405020304" charset="0"/>
              </a:rPr>
              <a:t>Susan lifed her cup and whispered, “But I don't feel brave,"</a:t>
            </a:r>
            <a:r>
              <a:rPr lang="en-US" altLang="zh-CN" sz="2800">
                <a:latin typeface="Times New Roman" panose="02020603050405020304" charset="0"/>
                <a:ea typeface="仿宋" panose="02010609060101010101" charset="-122"/>
                <a:cs typeface="Times New Roman" panose="02020603050405020304" charset="0"/>
              </a:rPr>
              <a:t> Grandpa's eyes crinkled as he leaned in, his voice softening like steam from the teapot. “You've flown across an occan. You're living in an entirely different country now. You'll make new friends. See new things. Not brave? That's brave.” He lifted his cup</a:t>
            </a:r>
            <a:r>
              <a:rPr lang="zh-CN" altLang="en-US" sz="2800">
                <a:latin typeface="Times New Roman" panose="02020603050405020304" charset="0"/>
                <a:ea typeface="仿宋" panose="02010609060101010101" charset="-122"/>
                <a:cs typeface="Times New Roman" panose="02020603050405020304" charset="0"/>
              </a:rPr>
              <a:t>，</a:t>
            </a:r>
            <a:r>
              <a:rPr lang="en-US" altLang="zh-CN" sz="2800">
                <a:latin typeface="Times New Roman" panose="02020603050405020304" charset="0"/>
                <a:ea typeface="仿宋" panose="02010609060101010101" charset="-122"/>
                <a:cs typeface="Times New Roman" panose="02020603050405020304" charset="0"/>
              </a:rPr>
              <a:t>tipped the last of the tea into his mouth, and set his cup down. “Now then, I must be off, Should 1 leave the tray for you?" She nodded. “Once again, welcome to England." She could hear Grandpa shuffling back to the house, his words settling deeper in her heart than the tea lcaves at the bottom of her cup.</a:t>
            </a:r>
            <a:endParaRPr lang="en-US" altLang="zh-CN" sz="2800">
              <a:latin typeface="Times New Roman" panose="02020603050405020304" charset="0"/>
              <a:ea typeface="仿宋" panose="02010609060101010101" charset="-122"/>
              <a:cs typeface="Times New Roman" panose="02020603050405020304" charset="0"/>
            </a:endParaRPr>
          </a:p>
          <a:p>
            <a:pPr>
              <a:lnSpc>
                <a:spcPct val="120000"/>
              </a:lnSpc>
            </a:pPr>
            <a:r>
              <a:rPr lang="en-US" altLang="zh-CN" sz="2800">
                <a:latin typeface="Times New Roman" panose="02020603050405020304" charset="0"/>
                <a:ea typeface="仿宋" panose="02010609060101010101" charset="-122"/>
                <a:cs typeface="Times New Roman" panose="02020603050405020304" charset="0"/>
              </a:rPr>
              <a:t>Paragraph 2: </a:t>
            </a:r>
            <a:r>
              <a:rPr lang="en-US" altLang="zh-CN" sz="2800" i="1">
                <a:latin typeface="Times New Roman" panose="02020603050405020304" charset="0"/>
                <a:ea typeface="仿宋" panose="02010609060101010101" charset="-122"/>
                <a:cs typeface="Times New Roman" panose="02020603050405020304" charset="0"/>
              </a:rPr>
              <a:t>Alone now, she gazed at the tray and whispered, “Welcome to England."</a:t>
            </a:r>
            <a:r>
              <a:rPr lang="en-US" altLang="zh-CN" sz="2800">
                <a:latin typeface="Times New Roman" panose="02020603050405020304" charset="0"/>
                <a:ea typeface="仿宋" panose="02010609060101010101" charset="-122"/>
                <a:cs typeface="Times New Roman" panose="02020603050405020304" charset="0"/>
              </a:rPr>
              <a:t> The warm words of encouragement drifted around her like a gentle breeze, and in its quiet embrace her heart unclenched. Letters from across the sea suddenly seemed less urgent, the blank pages of tomorrow beckoned instead. She stretched out on the grass, and imagined how she'd walk Astro with her parents near their new house and meet new friends whoselaughter would one day feel familiar. She poured herself another cup and took a sip. The sweetness lingered home wasn't just a place you left behind, but the seeds you carried in your pockets, ready to plant wherever youlanded.</a:t>
            </a:r>
            <a:endParaRPr lang="en-US" altLang="zh-CN" sz="2800">
              <a:latin typeface="Times New Roman" panose="02020603050405020304" charset="0"/>
              <a:ea typeface="仿宋" panose="02010609060101010101" charset="-122"/>
              <a:cs typeface="Times New Roman" panose="02020603050405020304" charset="0"/>
            </a:endParaRPr>
          </a:p>
        </p:txBody>
      </p:sp>
      <p:pic>
        <p:nvPicPr>
          <p:cNvPr id="5124" name="图片 6" descr="logo横版 png"/>
          <p:cNvPicPr>
            <a:picLocks noChangeAspect="1"/>
          </p:cNvPicPr>
          <p:nvPr>
            <p:ph idx="1"/>
          </p:nvPr>
        </p:nvPicPr>
        <p:blipFill>
          <a:blip r:embed="rId2"/>
          <a:stretch>
            <a:fillRect/>
          </a:stretch>
        </p:blipFill>
        <p:spPr>
          <a:xfrm>
            <a:off x="11186795" y="249555"/>
            <a:ext cx="706120" cy="747395"/>
          </a:xfrm>
          <a:prstGeom prst="rect">
            <a:avLst/>
          </a:prstGeom>
          <a:noFill/>
          <a:ln w="9525">
            <a:noFill/>
          </a:ln>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0" y="-635"/>
            <a:ext cx="12192000" cy="6858635"/>
          </a:xfrm>
          <a:prstGeom prst="rect">
            <a:avLst/>
          </a:prstGeom>
          <a:solidFill>
            <a:schemeClr val="accent5">
              <a:lumMod val="20000"/>
              <a:lumOff val="80000"/>
            </a:schemeClr>
          </a:solidFill>
        </p:spPr>
        <p:txBody>
          <a:bodyPr vert="horz" lIns="90000" tIns="46800" rIns="90000" bIns="46800" rtlCol="0">
            <a:normAutofit fontScale="8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2800">
                <a:latin typeface="Times New Roman" panose="02020603050405020304" charset="0"/>
                <a:ea typeface="仿宋" panose="02010609060101010101" charset="-122"/>
                <a:cs typeface="Times New Roman" panose="02020603050405020304" charset="0"/>
              </a:rPr>
              <a:t>Possible version 2</a:t>
            </a:r>
            <a:endParaRPr lang="en-US" altLang="zh-CN" sz="2800">
              <a:latin typeface="Times New Roman" panose="02020603050405020304" charset="0"/>
              <a:ea typeface="仿宋" panose="02010609060101010101" charset="-122"/>
              <a:cs typeface="Times New Roman" panose="02020603050405020304" charset="0"/>
            </a:endParaRPr>
          </a:p>
          <a:p>
            <a:pPr>
              <a:lnSpc>
                <a:spcPct val="120000"/>
              </a:lnSpc>
            </a:pPr>
            <a:r>
              <a:rPr lang="en-US" altLang="zh-CN" sz="2800">
                <a:latin typeface="Times New Roman" panose="02020603050405020304" charset="0"/>
                <a:ea typeface="仿宋" panose="02010609060101010101" charset="-122"/>
                <a:cs typeface="Times New Roman" panose="02020603050405020304" charset="0"/>
              </a:rPr>
              <a:t>Para1: </a:t>
            </a:r>
            <a:r>
              <a:rPr lang="en-US" altLang="zh-CN" sz="2800" i="1">
                <a:latin typeface="Times New Roman" panose="02020603050405020304" charset="0"/>
                <a:ea typeface="仿宋" panose="02010609060101010101" charset="-122"/>
                <a:cs typeface="Times New Roman" panose="02020603050405020304" charset="0"/>
              </a:rPr>
              <a:t>Susan lifted her cup and whispered, "But I don't feel brave."</a:t>
            </a:r>
            <a:r>
              <a:rPr lang="en-US" altLang="zh-CN" sz="2800">
                <a:latin typeface="Times New Roman" panose="02020603050405020304" charset="0"/>
                <a:ea typeface="仿宋" panose="02010609060101010101" charset="-122"/>
                <a:cs typeface="Times New Roman" panose="02020603050405020304" charset="0"/>
              </a:rPr>
              <a:t>Her grandfather smiled. "Bravery isn't about being fearless," he said gently. "It's about being like these tea leaves. They don't know what will happen in the hot water, but they choose to open up and change it, making it something new and beautiful." Susan looked into her cup, thinking about his words. She took another sip, and this time, she paid attention. The bitterness was still there, but behind it, she found a warmth and sweetness that comforted her. When her grandfather stood up and left, the garden felt different, quieter but not so lonely.</a:t>
            </a:r>
            <a:endParaRPr lang="en-US" altLang="zh-CN" sz="2800">
              <a:latin typeface="Times New Roman" panose="02020603050405020304" charset="0"/>
              <a:ea typeface="仿宋" panose="02010609060101010101" charset="-122"/>
              <a:cs typeface="Times New Roman" panose="02020603050405020304" charset="0"/>
            </a:endParaRPr>
          </a:p>
          <a:p>
            <a:pPr>
              <a:lnSpc>
                <a:spcPct val="120000"/>
              </a:lnSpc>
            </a:pPr>
            <a:r>
              <a:rPr lang="en-US" altLang="zh-CN" sz="2800">
                <a:latin typeface="Times New Roman" panose="02020603050405020304" charset="0"/>
                <a:ea typeface="仿宋" panose="02010609060101010101" charset="-122"/>
                <a:cs typeface="Times New Roman" panose="02020603050405020304" charset="0"/>
              </a:rPr>
              <a:t>Para 2:</a:t>
            </a:r>
            <a:r>
              <a:rPr lang="en-US" altLang="zh-CN" sz="2800" i="1">
                <a:latin typeface="Times New Roman" panose="02020603050405020304" charset="0"/>
                <a:ea typeface="仿宋" panose="02010609060101010101" charset="-122"/>
                <a:cs typeface="Times New Roman" panose="02020603050405020304" charset="0"/>
              </a:rPr>
              <a:t>Alone now, she gazed at the tray and whispered, “Welcome to England.”</a:t>
            </a:r>
            <a:r>
              <a:rPr lang="en-US" altLang="zh-CN" sz="2800">
                <a:latin typeface="Times New Roman" panose="02020603050405020304" charset="0"/>
                <a:ea typeface="仿宋" panose="02010609060101010101" charset="-122"/>
                <a:cs typeface="Times New Roman" panose="02020603050405020304" charset="0"/>
              </a:rPr>
              <a:t>This time, the words were for her. She wasn't just a visitor anymore; she was ready to be part of this new place, just like the tea leaves were part of the water. She knew it wouldn't always be easy, and she might still feel lonely sometimes. But she also knew that bravery was a choice, a small step every day, like trying a new tea or waiting for a new friend. And in that quiet moment, with the memory of tea and her grandfather's kindness in her heart, that felt like enough.</a:t>
            </a:r>
            <a:endParaRPr lang="en-US" altLang="zh-CN" sz="2800">
              <a:latin typeface="Times New Roman" panose="02020603050405020304" charset="0"/>
              <a:ea typeface="仿宋" panose="02010609060101010101" charset="-122"/>
              <a:cs typeface="Times New Roman" panose="02020603050405020304" charset="0"/>
            </a:endParaRPr>
          </a:p>
        </p:txBody>
      </p:sp>
      <p:pic>
        <p:nvPicPr>
          <p:cNvPr id="5" name="图片 6" descr="logo横版 png"/>
          <p:cNvPicPr>
            <a:picLocks noChangeAspect="1"/>
          </p:cNvPicPr>
          <p:nvPr>
            <p:ph idx="1"/>
          </p:nvPr>
        </p:nvPicPr>
        <p:blipFill>
          <a:blip r:embed="rId2"/>
          <a:stretch>
            <a:fillRect/>
          </a:stretch>
        </p:blipFill>
        <p:spPr>
          <a:xfrm>
            <a:off x="11082655" y="353695"/>
            <a:ext cx="677545" cy="717550"/>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8000"/>
            <a:clrChange>
              <a:clrFrom>
                <a:srgbClr val="C3BAAA">
                  <a:alpha val="100000"/>
                </a:srgbClr>
              </a:clrFrom>
              <a:clrTo>
                <a:srgbClr val="C3BAAA">
                  <a:alpha val="100000"/>
                  <a:alpha val="0"/>
                </a:srgbClr>
              </a:clrTo>
            </a:clrChange>
            <a:lum contrast="6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993775" y="771525"/>
            <a:ext cx="10205085" cy="2089150"/>
          </a:xfrm>
          <a:solidFill>
            <a:schemeClr val="accent3">
              <a:lumMod val="40000"/>
              <a:lumOff val="60000"/>
            </a:schemeClr>
          </a:solidFill>
        </p:spPr>
        <p:txBody>
          <a:bodyPr>
            <a:normAutofit/>
          </a:bodyPr>
          <a:p>
            <a:pPr>
              <a:lnSpc>
                <a:spcPct val="120000"/>
              </a:lnSpc>
            </a:pPr>
            <a:r>
              <a:rPr lang="zh-CN" altLang="en-US">
                <a:latin typeface="方正楷体简体" panose="02000000000000000000" charset="-122"/>
                <a:ea typeface="方正楷体简体" panose="02000000000000000000" charset="-122"/>
              </a:rPr>
              <a:t>产出导向下的读后续写教学</a:t>
            </a:r>
            <a:r>
              <a:rPr lang="zh-CN" altLang="en-US" sz="4000">
                <a:latin typeface="方正楷体简体" panose="02000000000000000000" charset="-122"/>
                <a:ea typeface="方正楷体简体" panose="02000000000000000000" charset="-122"/>
              </a:rPr>
              <a:t>语篇解构、衔接建构与技能生成</a:t>
            </a:r>
            <a:endParaRPr lang="zh-CN" altLang="en-US" sz="4000">
              <a:latin typeface="方正楷体简体" panose="02000000000000000000" charset="-122"/>
              <a:ea typeface="方正楷体简体" panose="02000000000000000000" charset="-122"/>
            </a:endParaRPr>
          </a:p>
        </p:txBody>
      </p:sp>
      <p:sp>
        <p:nvSpPr>
          <p:cNvPr id="3" name="副标题 2"/>
          <p:cNvSpPr>
            <a:spLocks noGrp="1"/>
          </p:cNvSpPr>
          <p:nvPr>
            <p:ph type="subTitle" idx="1"/>
            <p:custDataLst>
              <p:tags r:id="rId3"/>
            </p:custDataLst>
          </p:nvPr>
        </p:nvSpPr>
        <p:spPr>
          <a:xfrm>
            <a:off x="3220720" y="3261995"/>
            <a:ext cx="6355080" cy="640080"/>
          </a:xfrm>
          <a:solidFill>
            <a:schemeClr val="accent3">
              <a:lumMod val="20000"/>
              <a:lumOff val="80000"/>
            </a:schemeClr>
          </a:solidFill>
        </p:spPr>
        <p:txBody>
          <a:bodyPr/>
          <a:p>
            <a:r>
              <a:rPr lang="en-US" altLang="zh-CN"/>
              <a:t>2025</a:t>
            </a:r>
            <a:r>
              <a:rPr lang="zh-CN" altLang="en-US"/>
              <a:t>年</a:t>
            </a:r>
            <a:r>
              <a:rPr lang="en-US" altLang="zh-CN"/>
              <a:t>11</a:t>
            </a:r>
            <a:r>
              <a:rPr lang="zh-CN" altLang="en-US"/>
              <a:t>月高三绍兴模考读后续写</a:t>
            </a:r>
            <a:endParaRPr lang="zh-CN" altLang="en-US"/>
          </a:p>
        </p:txBody>
      </p:sp>
      <p:sp>
        <p:nvSpPr>
          <p:cNvPr id="6" name="副标题 2"/>
          <p:cNvSpPr>
            <a:spLocks noGrp="1"/>
          </p:cNvSpPr>
          <p:nvPr>
            <p:custDataLst>
              <p:tags r:id="rId4"/>
            </p:custDataLst>
          </p:nvPr>
        </p:nvSpPr>
        <p:spPr>
          <a:xfrm>
            <a:off x="4444365" y="4672330"/>
            <a:ext cx="3907790" cy="640080"/>
          </a:xfrm>
          <a:prstGeom prst="rect">
            <a:avLst/>
          </a:prstGeom>
          <a:solidFill>
            <a:schemeClr val="accent2">
              <a:lumMod val="20000"/>
              <a:lumOff val="80000"/>
            </a:schemeClr>
          </a:solidFill>
        </p:spPr>
        <p:txBody>
          <a:bodyPr vert="horz" lIns="90000" tIns="46800" rIns="90000" bIns="46800" rtlCol="0">
            <a:norm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海亮实验中学</a:t>
            </a:r>
            <a:r>
              <a:rPr lang="en-US" altLang="zh-CN"/>
              <a:t>  </a:t>
            </a:r>
            <a:r>
              <a:rPr lang="zh-CN" altLang="en-US"/>
              <a:t>陈虹</a:t>
            </a:r>
            <a:endParaRPr lang="zh-CN" altLang="en-US"/>
          </a:p>
        </p:txBody>
      </p:sp>
      <p:pic>
        <p:nvPicPr>
          <p:cNvPr id="5124" name="图片 6" descr="logo横版 png"/>
          <p:cNvPicPr>
            <a:picLocks noChangeAspect="1"/>
          </p:cNvPicPr>
          <p:nvPr/>
        </p:nvPicPr>
        <p:blipFill>
          <a:blip r:embed="rId5"/>
          <a:stretch>
            <a:fillRect/>
          </a:stretch>
        </p:blipFill>
        <p:spPr>
          <a:xfrm>
            <a:off x="11477625" y="82550"/>
            <a:ext cx="608013" cy="642938"/>
          </a:xfrm>
          <a:prstGeom prst="rect">
            <a:avLst/>
          </a:prstGeom>
          <a:noFill/>
          <a:ln w="9525">
            <a:noFill/>
          </a:ln>
        </p:spPr>
      </p:pic>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p:txBody>
          <a:bodyPr/>
          <a:p>
            <a:r>
              <a:rPr lang="en-US" altLang="zh-CN"/>
              <a:t>Thank you </a:t>
            </a:r>
            <a:endParaRPr lang="en-US" altLang="zh-CN"/>
          </a:p>
        </p:txBody>
      </p:sp>
      <p:sp>
        <p:nvSpPr>
          <p:cNvPr id="5" name="文本占位符 4"/>
          <p:cNvSpPr>
            <a:spLocks noGrp="1"/>
          </p:cNvSpPr>
          <p:nvPr>
            <p:ph type="body" sz="quarter" idx="13"/>
            <p:custDataLst>
              <p:tags r:id="rId2"/>
            </p:custDataLst>
          </p:nvPr>
        </p:nvSpPr>
        <p:spPr/>
        <p:txBody>
          <a:bodyPr/>
          <a:p>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635"/>
            <a:ext cx="11908155" cy="6744335"/>
          </a:xfrm>
          <a:prstGeom prst="rect">
            <a:avLst/>
          </a:prstGeom>
          <a:solidFill>
            <a:schemeClr val="accent3">
              <a:lumMod val="20000"/>
              <a:lumOff val="80000"/>
            </a:schemeClr>
          </a:solidFill>
        </p:spPr>
        <p:txBody>
          <a:bodyPr wrap="square">
            <a:noAutofit/>
          </a:bodyPr>
          <a:p>
            <a:pPr marL="0" indent="304800" algn="l" defTabSz="266700" eaLnBrk="0" fontAlgn="base">
              <a:lnSpc>
                <a:spcPct val="80000"/>
              </a:lnSpc>
              <a:spcBef>
                <a:spcPct val="0"/>
              </a:spcBef>
              <a:spcAft>
                <a:spcPct val="0"/>
              </a:spcAft>
            </a:pPr>
            <a:r>
              <a:rPr lang="zh-CN" sz="2000" b="1">
                <a:solidFill>
                  <a:srgbClr val="000000"/>
                </a:solidFill>
                <a:latin typeface="Arial" panose="020B0604020202020204"/>
                <a:ea typeface="宋体" panose="02010600030101010101" pitchFamily="2" charset="-122"/>
              </a:rPr>
              <a:t>（</a:t>
            </a:r>
            <a:r>
              <a:rPr lang="en-US" altLang="zh-CN" sz="2000" b="1">
                <a:solidFill>
                  <a:srgbClr val="000000"/>
                </a:solidFill>
                <a:latin typeface="Arial" panose="020B0604020202020204"/>
                <a:ea typeface="宋体" panose="02010600030101010101" pitchFamily="2" charset="-122"/>
              </a:rPr>
              <a:t>2025</a:t>
            </a:r>
            <a:r>
              <a:rPr lang="zh-CN" altLang="en-US" sz="2000" b="1">
                <a:solidFill>
                  <a:srgbClr val="000000"/>
                </a:solidFill>
                <a:latin typeface="Arial" panose="020B0604020202020204"/>
                <a:ea typeface="宋体" panose="02010600030101010101" pitchFamily="2" charset="-122"/>
              </a:rPr>
              <a:t>年</a:t>
            </a:r>
            <a:r>
              <a:rPr lang="en-US" altLang="zh-CN" sz="2000" b="1">
                <a:solidFill>
                  <a:srgbClr val="000000"/>
                </a:solidFill>
                <a:latin typeface="Arial" panose="020B0604020202020204"/>
                <a:ea typeface="宋体" panose="02010600030101010101" pitchFamily="2" charset="-122"/>
              </a:rPr>
              <a:t>11</a:t>
            </a:r>
            <a:r>
              <a:rPr lang="zh-CN" altLang="en-US" sz="2000" b="1">
                <a:solidFill>
                  <a:srgbClr val="000000"/>
                </a:solidFill>
                <a:latin typeface="Arial" panose="020B0604020202020204"/>
                <a:ea typeface="宋体" panose="02010600030101010101" pitchFamily="2" charset="-122"/>
              </a:rPr>
              <a:t>月绍模</a:t>
            </a:r>
            <a:r>
              <a:rPr lang="zh-CN" sz="2000" b="1">
                <a:solidFill>
                  <a:srgbClr val="000000"/>
                </a:solidFill>
                <a:latin typeface="Arial" panose="020B0604020202020204"/>
                <a:ea typeface="宋体" panose="02010600030101010101" pitchFamily="2" charset="-122"/>
              </a:rPr>
              <a:t>）</a:t>
            </a:r>
            <a:r>
              <a:rPr lang="en-US" altLang="zh-CN" sz="2000" b="0">
                <a:solidFill>
                  <a:srgbClr val="000000"/>
                </a:solidFill>
                <a:latin typeface="Times New Roman" panose="02020603050405020304"/>
                <a:ea typeface="Arial" panose="020B0604020202020204"/>
              </a:rPr>
              <a:t>Susan had been in </a:t>
            </a:r>
            <a:r>
              <a:rPr lang="en-US" altLang="zh-CN" sz="2000" b="0">
                <a:solidFill>
                  <a:srgbClr val="000000"/>
                </a:solidFill>
                <a:latin typeface="Times New Roman" panose="02020603050405020304"/>
                <a:ea typeface="Times New Roman" panose="02020603050405020304"/>
              </a:rPr>
              <a:t>B</a:t>
            </a:r>
            <a:r>
              <a:rPr lang="en-US" altLang="zh-CN" sz="2000" b="0">
                <a:solidFill>
                  <a:srgbClr val="000000"/>
                </a:solidFill>
                <a:latin typeface="Times New Roman" panose="02020603050405020304"/>
                <a:ea typeface="Arial" panose="020B0604020202020204"/>
              </a:rPr>
              <a:t>anbury,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England,</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at her grandparents' house for two weeks.</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The day after she had arrived from New Jersey,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she'd written letters to Katie,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Sasha,</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and Matthew.</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"No reply by now.</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Times New Roman" panose="02020603050405020304"/>
              </a:rPr>
              <a:t>B</a:t>
            </a:r>
            <a:r>
              <a:rPr lang="en-US" altLang="zh-CN" sz="2000" b="0">
                <a:solidFill>
                  <a:srgbClr val="000000"/>
                </a:solidFill>
                <a:latin typeface="Times New Roman" panose="02020603050405020304"/>
                <a:ea typeface="Arial" panose="020B0604020202020204"/>
              </a:rPr>
              <a:t>ut it's the summer,"</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she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thought,</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"They're busy hanging out at Katie's pool…or watching Outer </a:t>
            </a:r>
            <a:r>
              <a:rPr lang="en-US" altLang="zh-CN" sz="2000" b="0">
                <a:solidFill>
                  <a:srgbClr val="000000"/>
                </a:solidFill>
                <a:latin typeface="Times New Roman" panose="02020603050405020304"/>
                <a:ea typeface="Times New Roman" panose="02020603050405020304"/>
              </a:rPr>
              <a:t>B</a:t>
            </a:r>
            <a:r>
              <a:rPr lang="en-US" altLang="zh-CN" sz="2000" b="0">
                <a:solidFill>
                  <a:srgbClr val="000000"/>
                </a:solidFill>
                <a:latin typeface="Times New Roman" panose="02020603050405020304"/>
                <a:ea typeface="Arial" panose="020B0604020202020204"/>
              </a:rPr>
              <a:t>anks ...or posting selfies. ”</a:t>
            </a:r>
            <a:endParaRPr lang="en-US" altLang="zh-CN" sz="2000" b="0">
              <a:solidFill>
                <a:srgbClr val="000000"/>
              </a:solidFill>
              <a:latin typeface="Times New Roman" panose="02020603050405020304"/>
              <a:ea typeface="Arial" panose="020B0604020202020204"/>
            </a:endParaRPr>
          </a:p>
          <a:p>
            <a:pPr marL="0" indent="304800" algn="just" defTabSz="266700" eaLnBrk="0" fontAlgn="base">
              <a:lnSpc>
                <a:spcPct val="80000"/>
              </a:lnSpc>
              <a:spcBef>
                <a:spcPct val="0"/>
              </a:spcBef>
              <a:spcAft>
                <a:spcPct val="0"/>
              </a:spcAft>
              <a:tabLst>
                <a:tab pos="133350" algn="l"/>
                <a:tab pos="1333500" algn="l"/>
                <a:tab pos="2667000" algn="l"/>
                <a:tab pos="4000500" algn="l"/>
              </a:tabLst>
            </a:pPr>
            <a:r>
              <a:rPr lang="en-US" altLang="zh-CN" sz="2000" b="0">
                <a:solidFill>
                  <a:srgbClr val="000000"/>
                </a:solidFill>
                <a:latin typeface="Times New Roman" panose="02020603050405020304"/>
                <a:ea typeface="Times New Roman" panose="02020603050405020304"/>
              </a:rPr>
              <a:t>A</a:t>
            </a:r>
            <a:r>
              <a:rPr lang="en-US" altLang="zh-CN" sz="2000" b="0">
                <a:solidFill>
                  <a:srgbClr val="000000"/>
                </a:solidFill>
                <a:latin typeface="Times New Roman" panose="02020603050405020304"/>
                <a:ea typeface="Arial" panose="020B0604020202020204"/>
              </a:rPr>
              <a:t>t that moment she saw her grandpa approaching the garden with a tray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t>
            </a:r>
            <a:r>
              <a:rPr lang="zh-CN" altLang="en-US" sz="2000" b="0">
                <a:solidFill>
                  <a:srgbClr val="000000"/>
                </a:solidFill>
                <a:latin typeface="Arial" panose="020B0604020202020204"/>
                <a:ea typeface="Arial" panose="020B0604020202020204"/>
              </a:rPr>
              <a:t>托盘</a:t>
            </a:r>
            <a:r>
              <a:rPr lang="en-US" altLang="zh-CN" sz="2000" b="0">
                <a:solidFill>
                  <a:srgbClr val="000000"/>
                </a:solidFill>
                <a:latin typeface="Times New Roman" panose="02020603050405020304"/>
                <a:ea typeface="Arial" panose="020B0604020202020204"/>
              </a:rPr>
              <a:t>).</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“Sorry,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Love. No post for you."</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His sad eyes reminded her of their family dog, </a:t>
            </a:r>
            <a:r>
              <a:rPr lang="en-US" altLang="zh-CN" sz="2000" b="0">
                <a:solidFill>
                  <a:srgbClr val="000000"/>
                </a:solidFill>
                <a:latin typeface="Times New Roman" panose="02020603050405020304"/>
                <a:ea typeface="Times New Roman" panose="02020603050405020304"/>
              </a:rPr>
              <a:t>A</a:t>
            </a:r>
            <a:r>
              <a:rPr lang="en-US" altLang="zh-CN" sz="2000" b="0">
                <a:solidFill>
                  <a:srgbClr val="000000"/>
                </a:solidFill>
                <a:latin typeface="Times New Roman" panose="02020603050405020304"/>
                <a:ea typeface="Arial" panose="020B0604020202020204"/>
              </a:rPr>
              <a:t>stro,</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who would arrive next week when she and her parents moved into their new house.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"I've brought you some tea and sympathy,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as they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say,"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Grandpa said.</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She gazed at him,</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trying to understand  what “tea  and sympathy”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meant.</a:t>
            </a:r>
            <a:endParaRPr lang="en-US" altLang="zh-CN" sz="2000" b="0">
              <a:solidFill>
                <a:srgbClr val="000000"/>
              </a:solidFill>
              <a:latin typeface="Times New Roman" panose="02020603050405020304"/>
              <a:ea typeface="Arial" panose="020B0604020202020204"/>
            </a:endParaRPr>
          </a:p>
          <a:p>
            <a:pPr marL="0" indent="304800" algn="just" defTabSz="266700" eaLnBrk="0" fontAlgn="base">
              <a:lnSpc>
                <a:spcPct val="80000"/>
              </a:lnSpc>
              <a:spcBef>
                <a:spcPct val="0"/>
              </a:spcBef>
              <a:spcAft>
                <a:spcPct val="0"/>
              </a:spcAft>
            </a:pPr>
            <a:r>
              <a:rPr lang="en-US" altLang="zh-CN" sz="2000" b="0">
                <a:solidFill>
                  <a:srgbClr val="000000"/>
                </a:solidFill>
                <a:latin typeface="Times New Roman" panose="02020603050405020304"/>
                <a:ea typeface="Arial" panose="020B0604020202020204"/>
              </a:rPr>
              <a:t>Grandpa lowered the tray to the grass,</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and set the strainer</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t>
            </a:r>
            <a:r>
              <a:rPr lang="zh-CN" altLang="en-US" sz="2000" b="0">
                <a:solidFill>
                  <a:srgbClr val="000000"/>
                </a:solidFill>
                <a:latin typeface="Arial" panose="020B0604020202020204"/>
                <a:ea typeface="Arial" panose="020B0604020202020204"/>
              </a:rPr>
              <a:t>过滤器</a:t>
            </a:r>
            <a:r>
              <a:rPr lang="en-US" altLang="zh-CN" sz="2000" b="0">
                <a:solidFill>
                  <a:srgbClr val="000000"/>
                </a:solidFill>
                <a:latin typeface="Times New Roman" panose="02020603050405020304"/>
                <a:ea typeface="Arial" panose="020B0604020202020204"/>
              </a:rPr>
              <a:t>)</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on a light blue china cup.  The teapot hummed softly as golden tea poured into the cup,</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its fragrance rising like morning mist. He  lifted the strainer,</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set it on the second cup,</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and repeated his movements.</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She leaned forward, attracted by her grandpa's quiet ritual,</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and amazed at how skillful his hands were.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She couldn't help but allow a hint of a smile.</a:t>
            </a:r>
            <a:endParaRPr lang="en-US" altLang="zh-CN" sz="2000" b="0">
              <a:solidFill>
                <a:srgbClr val="000000"/>
              </a:solidFill>
              <a:latin typeface="Times New Roman" panose="02020603050405020304"/>
              <a:ea typeface="Arial" panose="020B0604020202020204"/>
            </a:endParaRPr>
          </a:p>
          <a:p>
            <a:pPr marL="0" indent="304800" algn="just" defTabSz="266700" eaLnBrk="0" fontAlgn="base">
              <a:lnSpc>
                <a:spcPct val="80000"/>
              </a:lnSpc>
              <a:spcBef>
                <a:spcPct val="0"/>
              </a:spcBef>
              <a:spcAft>
                <a:spcPct val="0"/>
              </a:spcAft>
              <a:tabLst>
                <a:tab pos="133350" algn="l"/>
                <a:tab pos="1333500" algn="l"/>
                <a:tab pos="2667000" algn="l"/>
                <a:tab pos="4000500" algn="l"/>
              </a:tabLst>
            </a:pPr>
            <a:r>
              <a:rPr lang="en-US" altLang="zh-CN" sz="2000" b="0">
                <a:solidFill>
                  <a:srgbClr val="000000"/>
                </a:solidFill>
                <a:latin typeface="Times New Roman" panose="02020603050405020304"/>
                <a:ea typeface="Arial" panose="020B0604020202020204"/>
              </a:rPr>
              <a:t>Grandpa dropped two sugar cubes in the cup closest to her.</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Times New Roman" panose="02020603050405020304"/>
              </a:rPr>
              <a:t>A</a:t>
            </a:r>
            <a:r>
              <a:rPr lang="en-US" altLang="zh-CN" sz="2000" b="0">
                <a:solidFill>
                  <a:srgbClr val="000000"/>
                </a:solidFill>
                <a:latin typeface="Times New Roman" panose="02020603050405020304"/>
                <a:ea typeface="Arial" panose="020B0604020202020204"/>
              </a:rPr>
              <a:t> delicate plate scraped on the tray as he shifted it closer to her.</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"Perhaps a few biscuits will make you right as rain."</a:t>
            </a:r>
            <a:endParaRPr lang="en-US" altLang="zh-CN" sz="2000" b="0">
              <a:solidFill>
                <a:srgbClr val="000000"/>
              </a:solidFill>
              <a:latin typeface="Times New Roman" panose="02020603050405020304"/>
              <a:ea typeface="Arial" panose="020B0604020202020204"/>
            </a:endParaRPr>
          </a:p>
          <a:p>
            <a:pPr marL="0" indent="304800" algn="just" defTabSz="266700" eaLnBrk="0" fontAlgn="base">
              <a:lnSpc>
                <a:spcPct val="80000"/>
              </a:lnSpc>
              <a:spcBef>
                <a:spcPct val="0"/>
              </a:spcBef>
              <a:spcAft>
                <a:spcPct val="0"/>
              </a:spcAft>
              <a:tabLst>
                <a:tab pos="133350" algn="l"/>
                <a:tab pos="1333500" algn="l"/>
                <a:tab pos="2667000" algn="l"/>
                <a:tab pos="4000500" algn="l"/>
              </a:tabLst>
            </a:pPr>
            <a:r>
              <a:rPr lang="en-US" altLang="zh-CN" sz="2000" b="0">
                <a:solidFill>
                  <a:srgbClr val="000000"/>
                </a:solidFill>
                <a:latin typeface="Times New Roman" panose="02020603050405020304"/>
                <a:ea typeface="Arial" panose="020B0604020202020204"/>
              </a:rPr>
              <a:t>Susan shrugged."</a:t>
            </a:r>
            <a:r>
              <a:rPr lang="en-US" altLang="zh-CN" sz="2000" b="0">
                <a:solidFill>
                  <a:srgbClr val="000000"/>
                </a:solidFill>
                <a:latin typeface="Times New Roman" panose="02020603050405020304"/>
                <a:ea typeface="Times New Roman" panose="02020603050405020304"/>
              </a:rPr>
              <a:t>C</a:t>
            </a:r>
            <a:r>
              <a:rPr lang="en-US" altLang="zh-CN" sz="2000" b="0">
                <a:solidFill>
                  <a:srgbClr val="000000"/>
                </a:solidFill>
                <a:latin typeface="Times New Roman" panose="02020603050405020304"/>
                <a:ea typeface="Arial" panose="020B0604020202020204"/>
              </a:rPr>
              <a:t>ouldn't hurt."</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Her smile grew.</a:t>
            </a:r>
            <a:endParaRPr lang="en-US" altLang="zh-CN" sz="2000" b="0">
              <a:solidFill>
                <a:srgbClr val="000000"/>
              </a:solidFill>
              <a:latin typeface="Times New Roman" panose="02020603050405020304"/>
              <a:ea typeface="Arial" panose="020B0604020202020204"/>
            </a:endParaRPr>
          </a:p>
          <a:p>
            <a:pPr marL="0" indent="304800" algn="just" defTabSz="266700" eaLnBrk="0" fontAlgn="base">
              <a:lnSpc>
                <a:spcPct val="80000"/>
              </a:lnSpc>
              <a:spcBef>
                <a:spcPct val="0"/>
              </a:spcBef>
              <a:spcAft>
                <a:spcPct val="0"/>
              </a:spcAft>
            </a:pPr>
            <a:r>
              <a:rPr lang="en-US" altLang="zh-CN" sz="2000" b="0">
                <a:solidFill>
                  <a:srgbClr val="000000"/>
                </a:solidFill>
                <a:latin typeface="Times New Roman" panose="02020603050405020304"/>
                <a:ea typeface="Arial" panose="020B0604020202020204"/>
              </a:rPr>
              <a:t>“Now then,"</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Grandpa began,</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"What's this about your friends not writing …”</a:t>
            </a:r>
            <a:endParaRPr lang="en-US" altLang="zh-CN" sz="2000" b="0">
              <a:solidFill>
                <a:srgbClr val="000000"/>
              </a:solidFill>
              <a:latin typeface="Times New Roman" panose="02020603050405020304"/>
              <a:ea typeface="Arial" panose="020B0604020202020204"/>
            </a:endParaRPr>
          </a:p>
          <a:p>
            <a:pPr marL="0" indent="304800" algn="just" defTabSz="266700" eaLnBrk="0" fontAlgn="base">
              <a:lnSpc>
                <a:spcPct val="80000"/>
              </a:lnSpc>
              <a:spcBef>
                <a:spcPct val="0"/>
              </a:spcBef>
              <a:spcAft>
                <a:spcPct val="0"/>
              </a:spcAft>
            </a:pPr>
            <a:r>
              <a:rPr lang="en-US" altLang="zh-CN" sz="2000" b="0">
                <a:solidFill>
                  <a:srgbClr val="000000"/>
                </a:solidFill>
                <a:latin typeface="Times New Roman" panose="02020603050405020304"/>
                <a:ea typeface="Arial" panose="020B0604020202020204"/>
              </a:rPr>
              <a:t>“I guess they're busy.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I'm lonely and I need a letter from them.”</a:t>
            </a:r>
            <a:endParaRPr lang="en-US" altLang="zh-CN" sz="2000" b="0">
              <a:solidFill>
                <a:srgbClr val="000000"/>
              </a:solidFill>
              <a:latin typeface="Times New Roman" panose="02020603050405020304"/>
              <a:ea typeface="Arial" panose="020B0604020202020204"/>
            </a:endParaRPr>
          </a:p>
          <a:p>
            <a:pPr marL="0" indent="304800" algn="just" defTabSz="266700" eaLnBrk="0" fontAlgn="base">
              <a:lnSpc>
                <a:spcPct val="80000"/>
              </a:lnSpc>
              <a:spcBef>
                <a:spcPct val="0"/>
              </a:spcBef>
              <a:spcAft>
                <a:spcPct val="0"/>
              </a:spcAft>
              <a:tabLst>
                <a:tab pos="133350" algn="l"/>
                <a:tab pos="1333500" algn="l"/>
                <a:tab pos="2667000" algn="l"/>
                <a:tab pos="4000500" algn="l"/>
              </a:tabLst>
            </a:pPr>
            <a:r>
              <a:rPr lang="en-US" altLang="zh-CN" sz="2000" b="0">
                <a:solidFill>
                  <a:srgbClr val="000000"/>
                </a:solidFill>
                <a:latin typeface="Times New Roman" panose="02020603050405020304"/>
                <a:ea typeface="Arial" panose="020B0604020202020204"/>
              </a:rPr>
              <a:t>It was Grandpa's turn to shrug.</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“No offense,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but they're teenagers.</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They probably don't know.”</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“What are you  telling me?”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She asked.</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t>
            </a:r>
            <a:r>
              <a:rPr lang="en-US" altLang="zh-CN" sz="2000" b="0">
                <a:solidFill>
                  <a:srgbClr val="000000"/>
                </a:solidFill>
                <a:latin typeface="Times New Roman" panose="02020603050405020304"/>
                <a:ea typeface="Times New Roman" panose="02020603050405020304"/>
              </a:rPr>
              <a:t>A</a:t>
            </a:r>
            <a:r>
              <a:rPr lang="en-US" altLang="zh-CN" sz="2000" b="0">
                <a:solidFill>
                  <a:srgbClr val="000000"/>
                </a:solidFill>
                <a:latin typeface="Times New Roman" panose="02020603050405020304"/>
                <a:ea typeface="Arial" panose="020B0604020202020204"/>
              </a:rPr>
              <a:t>ctually,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I'm not sure.”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His</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eyebrows</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rose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slightly.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“Take this tea,</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for</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instance,"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Grandpa said,</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"It's a symbol of hospitality</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t>
            </a:r>
            <a:r>
              <a:rPr lang="zh-CN" altLang="en-US" sz="2000" b="0">
                <a:solidFill>
                  <a:srgbClr val="000000"/>
                </a:solidFill>
                <a:latin typeface="Arial" panose="020B0604020202020204"/>
                <a:ea typeface="Arial" panose="020B0604020202020204"/>
              </a:rPr>
              <a:t>盛情</a:t>
            </a:r>
            <a:r>
              <a:rPr lang="en-US" altLang="zh-CN" sz="2000" b="0">
                <a:solidFill>
                  <a:srgbClr val="000000"/>
                </a:solidFill>
                <a:latin typeface="Times New Roman" panose="02020603050405020304"/>
                <a:ea typeface="Arial" panose="020B0604020202020204"/>
              </a:rPr>
              <a:t>).</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Welcome to England,</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my love.”</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He lifted his cup,</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a:t>
            </a:r>
            <a:r>
              <a:rPr lang="en-US" altLang="zh-CN" sz="2000" b="0">
                <a:solidFill>
                  <a:srgbClr val="000000"/>
                </a:solidFill>
                <a:latin typeface="Times New Roman" panose="02020603050405020304"/>
                <a:ea typeface="Times New Roman" panose="02020603050405020304"/>
              </a:rPr>
              <a:t>C</a:t>
            </a:r>
            <a:r>
              <a:rPr lang="en-US" altLang="zh-CN" sz="2000" b="0">
                <a:solidFill>
                  <a:srgbClr val="000000"/>
                </a:solidFill>
                <a:latin typeface="Times New Roman" panose="02020603050405020304"/>
                <a:ea typeface="Arial" panose="020B0604020202020204"/>
              </a:rPr>
              <a:t>heers to you.</a:t>
            </a:r>
            <a:r>
              <a:rPr lang="en-US" altLang="zh-CN" sz="2000" b="0">
                <a:solidFill>
                  <a:srgbClr val="000000"/>
                </a:solidFill>
                <a:latin typeface="Times New Roman" panose="02020603050405020304"/>
                <a:ea typeface="宋体" panose="02010600030101010101" pitchFamily="2" charset="-122"/>
              </a:rPr>
              <a:t> </a:t>
            </a:r>
            <a:r>
              <a:rPr lang="en-US" altLang="zh-CN" sz="2000" b="0">
                <a:solidFill>
                  <a:srgbClr val="000000"/>
                </a:solidFill>
                <a:latin typeface="Times New Roman" panose="02020603050405020304"/>
                <a:ea typeface="Arial" panose="020B0604020202020204"/>
              </a:rPr>
              <a:t>For being brave like these black tea leaves."</a:t>
            </a:r>
            <a:endParaRPr lang="en-US" altLang="zh-CN" sz="2000" b="0">
              <a:solidFill>
                <a:srgbClr val="000000"/>
              </a:solidFill>
              <a:latin typeface="Times New Roman" panose="02020603050405020304"/>
              <a:ea typeface="Arial" panose="020B0604020202020204"/>
            </a:endParaRPr>
          </a:p>
          <a:p>
            <a:pPr marL="0" indent="0" algn="l" defTabSz="266700" eaLnBrk="0" fontAlgn="base">
              <a:lnSpc>
                <a:spcPct val="80000"/>
              </a:lnSpc>
              <a:spcBef>
                <a:spcPct val="0"/>
              </a:spcBef>
              <a:spcAft>
                <a:spcPct val="0"/>
              </a:spcAft>
            </a:pPr>
            <a:r>
              <a:rPr lang="zh-CN" altLang="en-US" sz="2000" b="1">
                <a:solidFill>
                  <a:srgbClr val="000000"/>
                </a:solidFill>
                <a:latin typeface="Arial" panose="020B0604020202020204"/>
                <a:ea typeface="Arial" panose="020B0604020202020204"/>
              </a:rPr>
              <a:t>注意：</a:t>
            </a:r>
            <a:endParaRPr lang="zh-CN" altLang="en-US" sz="2000" b="1">
              <a:solidFill>
                <a:srgbClr val="000000"/>
              </a:solidFill>
              <a:latin typeface="Arial" panose="020B0604020202020204"/>
              <a:ea typeface="Arial" panose="020B0604020202020204"/>
            </a:endParaRPr>
          </a:p>
          <a:p>
            <a:pPr marL="0" indent="304800" algn="l" defTabSz="266700" eaLnBrk="0" fontAlgn="base">
              <a:lnSpc>
                <a:spcPct val="80000"/>
              </a:lnSpc>
              <a:spcBef>
                <a:spcPct val="0"/>
              </a:spcBef>
              <a:spcAft>
                <a:spcPct val="0"/>
              </a:spcAft>
            </a:pPr>
            <a:r>
              <a:rPr lang="en-US" altLang="zh-CN" sz="2000" b="0">
                <a:solidFill>
                  <a:srgbClr val="000000"/>
                </a:solidFill>
                <a:latin typeface="Times New Roman" panose="02020603050405020304"/>
                <a:ea typeface="Arial" panose="020B0604020202020204"/>
              </a:rPr>
              <a:t>1. </a:t>
            </a:r>
            <a:r>
              <a:rPr lang="zh-CN" altLang="en-US" sz="2000" b="0">
                <a:solidFill>
                  <a:srgbClr val="000000"/>
                </a:solidFill>
                <a:latin typeface="Arial" panose="020B0604020202020204"/>
                <a:ea typeface="Arial" panose="020B0604020202020204"/>
              </a:rPr>
              <a:t>续写词数应为</a:t>
            </a:r>
            <a:r>
              <a:rPr lang="en-US" altLang="zh-CN" sz="2000" b="0">
                <a:solidFill>
                  <a:srgbClr val="000000"/>
                </a:solidFill>
                <a:latin typeface="Times New Roman" panose="02020603050405020304"/>
                <a:ea typeface="Arial" panose="020B0604020202020204"/>
              </a:rPr>
              <a:t>150</a:t>
            </a:r>
            <a:r>
              <a:rPr lang="zh-CN" altLang="en-US" sz="2000" b="0">
                <a:solidFill>
                  <a:srgbClr val="000000"/>
                </a:solidFill>
                <a:latin typeface="Arial" panose="020B0604020202020204"/>
                <a:ea typeface="Arial" panose="020B0604020202020204"/>
              </a:rPr>
              <a:t>左右；</a:t>
            </a:r>
            <a:endParaRPr lang="zh-CN" altLang="en-US" sz="2000" b="0">
              <a:solidFill>
                <a:srgbClr val="000000"/>
              </a:solidFill>
              <a:latin typeface="Arial" panose="020B0604020202020204"/>
              <a:ea typeface="Arial" panose="020B0604020202020204"/>
            </a:endParaRPr>
          </a:p>
          <a:p>
            <a:pPr marL="0" indent="304800" algn="l" defTabSz="266700" eaLnBrk="0" fontAlgn="base">
              <a:lnSpc>
                <a:spcPct val="80000"/>
              </a:lnSpc>
              <a:spcBef>
                <a:spcPct val="0"/>
              </a:spcBef>
              <a:spcAft>
                <a:spcPct val="0"/>
              </a:spcAft>
            </a:pPr>
            <a:r>
              <a:rPr lang="en-US" altLang="zh-CN" sz="2000" b="0">
                <a:solidFill>
                  <a:srgbClr val="000000"/>
                </a:solidFill>
                <a:latin typeface="Times New Roman" panose="02020603050405020304"/>
                <a:ea typeface="Arial" panose="020B0604020202020204"/>
              </a:rPr>
              <a:t>2. </a:t>
            </a:r>
            <a:r>
              <a:rPr lang="zh-CN" altLang="en-US" sz="2000" b="0">
                <a:solidFill>
                  <a:srgbClr val="000000"/>
                </a:solidFill>
                <a:latin typeface="Arial" panose="020B0604020202020204"/>
                <a:ea typeface="Arial" panose="020B0604020202020204"/>
              </a:rPr>
              <a:t>请按如下格式在答题卡的相应位置作答。</a:t>
            </a:r>
            <a:endParaRPr lang="zh-CN" altLang="en-US" sz="2000" b="0">
              <a:solidFill>
                <a:srgbClr val="000000"/>
              </a:solidFill>
              <a:latin typeface="Arial" panose="020B0604020202020204"/>
              <a:ea typeface="Arial" panose="020B0604020202020204"/>
            </a:endParaRPr>
          </a:p>
          <a:p>
            <a:pPr marL="0" indent="304800" algn="l" defTabSz="266700" eaLnBrk="0" fontAlgn="base">
              <a:lnSpc>
                <a:spcPct val="80000"/>
              </a:lnSpc>
              <a:spcBef>
                <a:spcPct val="0"/>
              </a:spcBef>
              <a:spcAft>
                <a:spcPct val="0"/>
              </a:spcAft>
            </a:pPr>
            <a:r>
              <a:rPr lang="en-US" altLang="zh-CN" sz="2000" b="0">
                <a:solidFill>
                  <a:srgbClr val="000000"/>
                </a:solidFill>
                <a:latin typeface="Times New Roman" panose="02020603050405020304"/>
                <a:ea typeface="Arial" panose="020B0604020202020204"/>
              </a:rPr>
              <a:t>Susan lifted her cup and whispered," But I don't feel brave.". ________________________________</a:t>
            </a:r>
            <a:endParaRPr lang="en-US" altLang="zh-CN" sz="2000" b="0">
              <a:solidFill>
                <a:srgbClr val="000000"/>
              </a:solidFill>
              <a:latin typeface="Times New Roman" panose="02020603050405020304"/>
              <a:ea typeface="Arial" panose="020B0604020202020204"/>
            </a:endParaRPr>
          </a:p>
          <a:p>
            <a:pPr marL="0" indent="304800" algn="l" defTabSz="266700" eaLnBrk="0" fontAlgn="base">
              <a:lnSpc>
                <a:spcPct val="80000"/>
              </a:lnSpc>
              <a:spcBef>
                <a:spcPct val="0"/>
              </a:spcBef>
              <a:spcAft>
                <a:spcPct val="0"/>
              </a:spcAft>
            </a:pPr>
            <a:r>
              <a:rPr lang="en-US" altLang="zh-CN" sz="2000" b="0">
                <a:solidFill>
                  <a:srgbClr val="000000"/>
                </a:solidFill>
                <a:latin typeface="Times New Roman" panose="02020603050405020304"/>
                <a:ea typeface="Arial" panose="020B0604020202020204"/>
              </a:rPr>
              <a:t>Alone now, she gazed at the tray and whispered, “Welcome to England. ”______________________</a:t>
            </a:r>
            <a:endParaRPr lang="en-US" altLang="zh-CN" sz="2000" b="0">
              <a:solidFill>
                <a:srgbClr val="000000"/>
              </a:solidFill>
              <a:latin typeface="Times New Roman" panose="02020603050405020304"/>
              <a:ea typeface="Arial" panose="020B0604020202020204"/>
            </a:endParaRPr>
          </a:p>
        </p:txBody>
      </p:sp>
      <p:graphicFrame>
        <p:nvGraphicFramePr>
          <p:cNvPr id="5" name="表格 4"/>
          <p:cNvGraphicFramePr/>
          <p:nvPr/>
        </p:nvGraphicFramePr>
        <p:xfrm>
          <a:off x="-438150" y="8251190"/>
          <a:ext cx="15112365" cy="914400"/>
        </p:xfrm>
        <a:graphic>
          <a:graphicData uri="http://schemas.openxmlformats.org/drawingml/2006/table">
            <a:tbl>
              <a:tblPr/>
              <a:tblGrid>
                <a:gridCol w="15112365"/>
              </a:tblGrid>
              <a:tr h="0">
                <a:tc>
                  <a:txBody>
                    <a:bodyPr/>
                    <a:p>
                      <a:pPr marL="0" indent="304800" algn="l" defTabSz="914400" eaLnBrk="0" fontAlgn="base">
                        <a:spcBef>
                          <a:spcPct val="0"/>
                        </a:spcBef>
                        <a:spcAft>
                          <a:spcPct val="0"/>
                        </a:spcAft>
                        <a:tabLst>
                          <a:tab pos="133350" algn="l"/>
                          <a:tab pos="1333500" algn="l"/>
                          <a:tab pos="2667000" algn="l"/>
                          <a:tab pos="4000500" algn="l"/>
                        </a:tabLst>
                      </a:pPr>
                      <a:r>
                        <a:rPr lang="en-US" altLang="zh-CN" sz="1200" b="0">
                          <a:solidFill>
                            <a:srgbClr val="000000"/>
                          </a:solidFill>
                          <a:latin typeface="Times New Roman" panose="02020603050405020304"/>
                          <a:ea typeface="Arial" panose="020B0604020202020204"/>
                        </a:rPr>
                        <a:t>Susan lifted her cup and whispered,"</a:t>
                      </a:r>
                      <a:r>
                        <a:rPr lang="en-US" altLang="zh-CN" sz="1200" b="0">
                          <a:solidFill>
                            <a:srgbClr val="000000"/>
                          </a:solidFill>
                          <a:latin typeface="Times New Roman" panose="02020603050405020304"/>
                          <a:ea typeface="Times New Roman" panose="02020603050405020304"/>
                        </a:rPr>
                        <a:t> B</a:t>
                      </a:r>
                      <a:r>
                        <a:rPr lang="en-US" altLang="zh-CN" sz="1200" b="0">
                          <a:solidFill>
                            <a:srgbClr val="000000"/>
                          </a:solidFill>
                          <a:latin typeface="Times New Roman" panose="02020603050405020304"/>
                          <a:ea typeface="Arial" panose="020B0604020202020204"/>
                        </a:rPr>
                        <a:t>ut I don't feel brave.". </a:t>
                      </a:r>
                      <a:r>
                        <a:rPr lang="en-US" altLang="zh-CN" sz="1200" b="0">
                          <a:solidFill>
                            <a:srgbClr val="000000"/>
                          </a:solidFill>
                          <a:latin typeface="Times New Roman" panose="02020603050405020304"/>
                          <a:ea typeface="Times New Roman" panose="02020603050405020304"/>
                        </a:rPr>
                        <a:t>____________________________________________</a:t>
                      </a:r>
                      <a:endParaRPr lang="en-US" altLang="zh-CN" sz="1200" b="0">
                        <a:solidFill>
                          <a:srgbClr val="000000"/>
                        </a:solidFill>
                        <a:latin typeface="Times New Roman" panose="02020603050405020304"/>
                        <a:ea typeface="Times New Roman" panose="02020603050405020304"/>
                      </a:endParaRPr>
                    </a:p>
                    <a:p>
                      <a:pPr marL="0" indent="0" algn="l" defTabSz="914400" eaLnBrk="0" fontAlgn="base">
                        <a:spcBef>
                          <a:spcPct val="0"/>
                        </a:spcBef>
                        <a:spcAft>
                          <a:spcPct val="0"/>
                        </a:spcAft>
                        <a:tabLst>
                          <a:tab pos="133350" algn="l"/>
                          <a:tab pos="1333500" algn="l"/>
                          <a:tab pos="2667000" algn="l"/>
                          <a:tab pos="4000500" algn="l"/>
                        </a:tabLst>
                      </a:pPr>
                      <a:r>
                        <a:rPr lang="en-US" altLang="zh-CN" sz="1200" b="0">
                          <a:solidFill>
                            <a:srgbClr val="000000"/>
                          </a:solidFill>
                          <a:latin typeface="Times New Roman" panose="02020603050405020304"/>
                          <a:ea typeface="Times New Roman" panose="02020603050405020304"/>
                        </a:rPr>
                        <a:t>__________________________________________________________________________________________________________________________________________________________________________________________________</a:t>
                      </a:r>
                      <a:endParaRPr lang="en-US" altLang="zh-CN" sz="1200" b="0">
                        <a:solidFill>
                          <a:srgbClr val="000000"/>
                        </a:solidFill>
                        <a:latin typeface="Times New Roman" panose="02020603050405020304"/>
                        <a:ea typeface="Times New Roman" panose="02020603050405020304"/>
                      </a:endParaRPr>
                    </a:p>
                    <a:p>
                      <a:pPr marL="0" indent="304800" algn="l" defTabSz="914400" eaLnBrk="0" fontAlgn="base">
                        <a:spcBef>
                          <a:spcPct val="0"/>
                        </a:spcBef>
                        <a:spcAft>
                          <a:spcPct val="0"/>
                        </a:spcAft>
                        <a:tabLst>
                          <a:tab pos="133350" algn="l"/>
                          <a:tab pos="1333500" algn="l"/>
                          <a:tab pos="2667000" algn="l"/>
                          <a:tab pos="4000500" algn="l"/>
                        </a:tabLst>
                      </a:pPr>
                      <a:r>
                        <a:rPr lang="en-US" altLang="zh-CN" sz="1200" b="0">
                          <a:solidFill>
                            <a:srgbClr val="000000"/>
                          </a:solidFill>
                          <a:latin typeface="Times New Roman" panose="02020603050405020304"/>
                          <a:ea typeface="Times New Roman" panose="02020603050405020304"/>
                        </a:rPr>
                        <a:t>A</a:t>
                      </a:r>
                      <a:r>
                        <a:rPr lang="en-US" altLang="zh-CN" sz="1200" b="0">
                          <a:solidFill>
                            <a:srgbClr val="000000"/>
                          </a:solidFill>
                          <a:latin typeface="Times New Roman" panose="02020603050405020304"/>
                          <a:ea typeface="Arial" panose="020B0604020202020204"/>
                        </a:rPr>
                        <a:t>lone now,</a:t>
                      </a:r>
                      <a:r>
                        <a:rPr lang="en-US" altLang="zh-CN" sz="1200" b="0">
                          <a:solidFill>
                            <a:srgbClr val="000000"/>
                          </a:solidFill>
                          <a:latin typeface="Times New Roman" panose="02020603050405020304"/>
                          <a:ea typeface="Times New Roman" panose="02020603050405020304"/>
                        </a:rPr>
                        <a:t> </a:t>
                      </a:r>
                      <a:r>
                        <a:rPr lang="en-US" altLang="zh-CN" sz="1200" b="0">
                          <a:solidFill>
                            <a:srgbClr val="000000"/>
                          </a:solidFill>
                          <a:latin typeface="Times New Roman" panose="02020603050405020304"/>
                          <a:ea typeface="Arial" panose="020B0604020202020204"/>
                        </a:rPr>
                        <a:t>she gazed at the tray and whispered,</a:t>
                      </a:r>
                      <a:r>
                        <a:rPr lang="en-US" altLang="zh-CN" sz="1200" b="0">
                          <a:solidFill>
                            <a:srgbClr val="000000"/>
                          </a:solidFill>
                          <a:latin typeface="Times New Roman" panose="02020603050405020304"/>
                          <a:ea typeface="Times New Roman" panose="02020603050405020304"/>
                        </a:rPr>
                        <a:t> </a:t>
                      </a:r>
                      <a:r>
                        <a:rPr lang="en-US" altLang="zh-CN" sz="1200" b="0">
                          <a:solidFill>
                            <a:srgbClr val="000000"/>
                          </a:solidFill>
                          <a:latin typeface="Times New Roman" panose="02020603050405020304"/>
                          <a:ea typeface="Arial" panose="020B0604020202020204"/>
                        </a:rPr>
                        <a:t>“Welcome to England. ”</a:t>
                      </a:r>
                      <a:r>
                        <a:rPr lang="en-US" altLang="zh-CN" sz="1200" b="0">
                          <a:solidFill>
                            <a:srgbClr val="000000"/>
                          </a:solidFill>
                          <a:latin typeface="Times New Roman" panose="02020603050405020304"/>
                          <a:ea typeface="Times New Roman" panose="02020603050405020304"/>
                        </a:rPr>
                        <a:t>__________________________________</a:t>
                      </a:r>
                      <a:endParaRPr lang="en-US" altLang="zh-CN" sz="1200" b="0">
                        <a:solidFill>
                          <a:srgbClr val="000000"/>
                        </a:solidFill>
                        <a:latin typeface="Times New Roman" panose="02020603050405020304"/>
                        <a:ea typeface="Times New Roman" panose="02020603050405020304"/>
                      </a:endParaRPr>
                    </a:p>
                    <a:p>
                      <a:pPr marL="0" indent="0" algn="l" defTabSz="914400" eaLnBrk="0" fontAlgn="base">
                        <a:spcBef>
                          <a:spcPct val="0"/>
                        </a:spcBef>
                        <a:spcAft>
                          <a:spcPct val="0"/>
                        </a:spcAft>
                        <a:tabLst>
                          <a:tab pos="133350" algn="l"/>
                          <a:tab pos="1333500" algn="l"/>
                          <a:tab pos="2667000" algn="l"/>
                          <a:tab pos="4000500" algn="l"/>
                        </a:tabLst>
                      </a:pPr>
                      <a:r>
                        <a:rPr lang="en-US" altLang="zh-CN" sz="1200" b="0">
                          <a:solidFill>
                            <a:srgbClr val="000000"/>
                          </a:solidFill>
                          <a:latin typeface="Times New Roman" panose="02020603050405020304"/>
                          <a:ea typeface="Times New Roman" panose="02020603050405020304"/>
                        </a:rPr>
                        <a:t>__________________________________________________________________________________________________________________________________________________________________________________________________</a:t>
                      </a:r>
                      <a:endParaRPr lang="en-US" altLang="zh-CN" sz="1200" b="0">
                        <a:solidFill>
                          <a:srgbClr val="000000"/>
                        </a:solidFill>
                        <a:latin typeface="Times New Roman" panose="02020603050405020304"/>
                        <a:ea typeface="Times New Roman" panose="02020603050405020304"/>
                      </a:endParaRPr>
                    </a:p>
                    <a:p>
                      <a:pPr eaLnBrk="0" fontAlgn="base">
                        <a:spcBef>
                          <a:spcPct val="0"/>
                        </a:spcBef>
                        <a:spcAft>
                          <a:spcPct val="0"/>
                        </a:spcAft>
                      </a:pPr>
                      <a:endParaRPr lang="en-US" altLang="zh-CN" sz="1200" b="0">
                        <a:solidFill>
                          <a:srgbClr val="000000"/>
                        </a:solidFill>
                        <a:latin typeface="Times New Roman" panose="02020603050405020304"/>
                        <a:ea typeface="Times New Roman" panose="02020603050405020304"/>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clrChange>
              <a:clrFrom>
                <a:srgbClr val="C3BAAA">
                  <a:alpha val="100000"/>
                </a:srgbClr>
              </a:clrFrom>
              <a:clrTo>
                <a:srgbClr val="C3BAAA">
                  <a:alpha val="100000"/>
                  <a:alpha val="0"/>
                </a:srgbClr>
              </a:clrTo>
            </a:clrChange>
            <a:lum contrast="6000"/>
          </a:blip>
          <a:stretch>
            <a:fillRect/>
          </a:stretch>
        </a:blipFill>
        <a:effectLst/>
      </p:bgPr>
    </p:bg>
    <p:spTree>
      <p:nvGrpSpPr>
        <p:cNvPr id="1" name=""/>
        <p:cNvGrpSpPr/>
        <p:nvPr/>
      </p:nvGrpSpPr>
      <p:grpSpPr/>
      <p:sp>
        <p:nvSpPr>
          <p:cNvPr id="4" name="标题 3"/>
          <p:cNvSpPr>
            <a:spLocks noGrp="1"/>
          </p:cNvSpPr>
          <p:nvPr>
            <p:ph type="title"/>
            <p:custDataLst>
              <p:tags r:id="rId2"/>
            </p:custDataLst>
          </p:nvPr>
        </p:nvSpPr>
        <p:spPr>
          <a:xfrm>
            <a:off x="1879040" y="1857040"/>
            <a:ext cx="7768800" cy="766800"/>
          </a:xfrm>
        </p:spPr>
        <p:txBody>
          <a:bodyPr>
            <a:noAutofit/>
          </a:bodyPr>
          <a:p>
            <a:r>
              <a:rPr lang="en-US" altLang="zh-CN" sz="5400">
                <a:solidFill>
                  <a:schemeClr val="tx1"/>
                </a:solidFill>
              </a:rPr>
              <a:t>01</a:t>
            </a:r>
            <a:endParaRPr lang="en-US" altLang="zh-CN" sz="5400">
              <a:solidFill>
                <a:schemeClr val="tx1"/>
              </a:solidFill>
            </a:endParaRPr>
          </a:p>
        </p:txBody>
      </p:sp>
      <p:sp>
        <p:nvSpPr>
          <p:cNvPr id="5" name="文本占位符 4"/>
          <p:cNvSpPr>
            <a:spLocks noGrp="1"/>
          </p:cNvSpPr>
          <p:nvPr>
            <p:ph type="body" idx="1"/>
            <p:custDataLst>
              <p:tags r:id="rId3"/>
            </p:custDataLst>
          </p:nvPr>
        </p:nvSpPr>
        <p:spPr>
          <a:xfrm>
            <a:off x="1878965" y="2806700"/>
            <a:ext cx="8622030" cy="867410"/>
          </a:xfrm>
          <a:solidFill>
            <a:schemeClr val="accent3">
              <a:lumMod val="20000"/>
              <a:lumOff val="80000"/>
            </a:schemeClr>
          </a:solidFill>
        </p:spPr>
        <p:txBody>
          <a:bodyPr>
            <a:noAutofit/>
          </a:bodyPr>
          <a:p>
            <a:r>
              <a:rPr lang="zh-CN" altLang="en-US" sz="4000"/>
              <a:t>语篇分析</a:t>
            </a:r>
            <a:r>
              <a:rPr lang="en-US" altLang="zh-CN" sz="4000"/>
              <a:t> —— </a:t>
            </a:r>
            <a:r>
              <a:rPr lang="zh-CN" altLang="en-US" sz="4000"/>
              <a:t>人物、情节、主题</a:t>
            </a:r>
            <a:endParaRPr lang="zh-CN" altLang="en-US" sz="4000"/>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0" y="721360"/>
            <a:ext cx="2171065" cy="2545715"/>
          </a:xfrm>
          <a:prstGeom prst="rect">
            <a:avLst/>
          </a:prstGeom>
        </p:spPr>
      </p:pic>
      <p:sp>
        <p:nvSpPr>
          <p:cNvPr id="7" name="文本框 6"/>
          <p:cNvSpPr txBox="1"/>
          <p:nvPr/>
        </p:nvSpPr>
        <p:spPr>
          <a:xfrm>
            <a:off x="4171950" y="635"/>
            <a:ext cx="3848735" cy="720725"/>
          </a:xfrm>
          <a:prstGeom prst="rect">
            <a:avLst/>
          </a:prstGeom>
          <a:solidFill>
            <a:schemeClr val="bg1"/>
          </a:solidFill>
        </p:spPr>
        <p:txBody>
          <a:bodyPr>
            <a:noAutofit/>
          </a:bodyPr>
          <a:p>
            <a:pPr algn="ctr">
              <a:lnSpc>
                <a:spcPct val="110000"/>
              </a:lnSpc>
            </a:pPr>
            <a:r>
              <a:rPr lang="en-US" altLang="zh-CN" sz="3200" b="1">
                <a:solidFill>
                  <a:srgbClr val="0F1115"/>
                </a:solidFill>
                <a:latin typeface="Times New Roman" panose="02020603050405020304" charset="0"/>
                <a:ea typeface="quote-cjk-patch"/>
                <a:cs typeface="Times New Roman" panose="02020603050405020304" charset="0"/>
                <a:sym typeface="+mn-ea"/>
              </a:rPr>
              <a:t>Character Analysis</a:t>
            </a:r>
            <a:endParaRPr lang="en-US" altLang="zh-CN" sz="3200" b="1">
              <a:solidFill>
                <a:srgbClr val="0F1115"/>
              </a:solidFill>
              <a:latin typeface="Times New Roman" panose="02020603050405020304" charset="0"/>
              <a:ea typeface="quote-cjk-patch"/>
              <a:cs typeface="Times New Roman" panose="02020603050405020304" charset="0"/>
            </a:endParaRPr>
          </a:p>
          <a:p>
            <a:pPr algn="ctr"/>
            <a:endParaRPr lang="en-US" altLang="zh-CN" sz="3200" b="1">
              <a:solidFill>
                <a:srgbClr val="0F1115"/>
              </a:solidFill>
              <a:latin typeface="Times New Roman" panose="02020603050405020304" charset="0"/>
              <a:ea typeface="quote-cjk-patch"/>
              <a:cs typeface="Times New Roman" panose="02020603050405020304" charset="0"/>
            </a:endParaRPr>
          </a:p>
        </p:txBody>
      </p:sp>
      <p:sp>
        <p:nvSpPr>
          <p:cNvPr id="5" name="文本框 4"/>
          <p:cNvSpPr txBox="1"/>
          <p:nvPr/>
        </p:nvSpPr>
        <p:spPr>
          <a:xfrm>
            <a:off x="2306320" y="1313815"/>
            <a:ext cx="3302000" cy="1322070"/>
          </a:xfrm>
          <a:prstGeom prst="rect">
            <a:avLst/>
          </a:prstGeom>
          <a:solidFill>
            <a:schemeClr val="tx2">
              <a:lumMod val="20000"/>
              <a:lumOff val="80000"/>
            </a:schemeClr>
          </a:solidFill>
        </p:spPr>
        <p:txBody>
          <a:bodyPr wrap="square">
            <a:spAutoFit/>
          </a:bodyPr>
          <a:p>
            <a:pPr algn="l"/>
            <a:r>
              <a:rPr lang="en-US" altLang="zh-CN" sz="2000">
                <a:latin typeface="方正楷体简体" panose="02000000000000000000" charset="-122"/>
                <a:ea typeface="方正楷体简体" panose="02000000000000000000" charset="-122"/>
                <a:cs typeface="方正楷体简体" panose="02000000000000000000" charset="-122"/>
              </a:rPr>
              <a:t>Susan:17 </a:t>
            </a:r>
            <a:r>
              <a:rPr lang="zh-CN" altLang="en-US" sz="2000">
                <a:latin typeface="方正楷体简体" panose="02000000000000000000" charset="-122"/>
                <a:ea typeface="方正楷体简体" panose="02000000000000000000" charset="-122"/>
                <a:cs typeface="方正楷体简体" panose="02000000000000000000" charset="-122"/>
              </a:rPr>
              <a:t>岁美国少女，因赴英探望祖父母感到孤独，性格从迷茫到逐渐接纳，是情感与行动核心</a:t>
            </a:r>
            <a:endParaRPr lang="zh-CN" altLang="en-US" sz="2000">
              <a:latin typeface="方正楷体简体" panose="02000000000000000000" charset="-122"/>
              <a:ea typeface="方正楷体简体" panose="02000000000000000000" charset="-122"/>
              <a:cs typeface="方正楷体简体" panose="02000000000000000000" charset="-122"/>
            </a:endParaRPr>
          </a:p>
        </p:txBody>
      </p:sp>
      <p:pic>
        <p:nvPicPr>
          <p:cNvPr id="6" name="图片 5"/>
          <p:cNvPicPr>
            <a:picLocks noChangeAspect="1"/>
          </p:cNvPicPr>
          <p:nvPr/>
        </p:nvPicPr>
        <p:blipFill>
          <a:blip r:embed="rId4"/>
          <a:stretch>
            <a:fillRect/>
          </a:stretch>
        </p:blipFill>
        <p:spPr>
          <a:xfrm>
            <a:off x="5743575" y="786765"/>
            <a:ext cx="2733040" cy="2480310"/>
          </a:xfrm>
          <a:prstGeom prst="rect">
            <a:avLst/>
          </a:prstGeom>
        </p:spPr>
      </p:pic>
      <p:sp>
        <p:nvSpPr>
          <p:cNvPr id="8" name="文本框 7"/>
          <p:cNvSpPr txBox="1"/>
          <p:nvPr/>
        </p:nvSpPr>
        <p:spPr>
          <a:xfrm>
            <a:off x="8611870" y="1313815"/>
            <a:ext cx="3302000" cy="1014730"/>
          </a:xfrm>
          <a:prstGeom prst="rect">
            <a:avLst/>
          </a:prstGeom>
          <a:solidFill>
            <a:schemeClr val="tx2">
              <a:lumMod val="20000"/>
              <a:lumOff val="80000"/>
            </a:schemeClr>
          </a:solidFill>
        </p:spPr>
        <p:txBody>
          <a:bodyPr wrap="square">
            <a:spAutoFit/>
          </a:bodyPr>
          <a:p>
            <a:pPr algn="l"/>
            <a:r>
              <a:rPr lang="en-US" altLang="zh-CN" sz="2000">
                <a:latin typeface="方正楷体简体" panose="02000000000000000000" charset="-122"/>
                <a:ea typeface="方正楷体简体" panose="02000000000000000000" charset="-122"/>
                <a:cs typeface="方正楷体简体" panose="02000000000000000000" charset="-122"/>
              </a:rPr>
              <a:t>Grandpa:</a:t>
            </a:r>
            <a:r>
              <a:rPr lang="zh-CN" altLang="en-US" sz="2000">
                <a:latin typeface="方正楷体简体" panose="02000000000000000000" charset="-122"/>
                <a:ea typeface="方正楷体简体" panose="02000000000000000000" charset="-122"/>
                <a:cs typeface="方正楷体简体" panose="02000000000000000000" charset="-122"/>
              </a:rPr>
              <a:t>英国本土亲人，温和睿智（以茶道传递善意与包容），是文化与情感载体</a:t>
            </a:r>
            <a:endParaRPr lang="zh-CN" altLang="en-US" sz="2000">
              <a:latin typeface="方正楷体简体" panose="02000000000000000000" charset="-122"/>
              <a:ea typeface="方正楷体简体" panose="02000000000000000000" charset="-122"/>
              <a:cs typeface="方正楷体简体" panose="02000000000000000000" charset="-122"/>
            </a:endParaRPr>
          </a:p>
        </p:txBody>
      </p:sp>
      <p:pic>
        <p:nvPicPr>
          <p:cNvPr id="9" name="图片 8"/>
          <p:cNvPicPr>
            <a:picLocks noChangeAspect="1"/>
          </p:cNvPicPr>
          <p:nvPr/>
        </p:nvPicPr>
        <p:blipFill>
          <a:blip r:embed="rId5"/>
          <a:stretch>
            <a:fillRect/>
          </a:stretch>
        </p:blipFill>
        <p:spPr>
          <a:xfrm>
            <a:off x="0" y="3506470"/>
            <a:ext cx="3125470" cy="2210435"/>
          </a:xfrm>
          <a:prstGeom prst="rect">
            <a:avLst/>
          </a:prstGeom>
        </p:spPr>
      </p:pic>
      <p:sp>
        <p:nvSpPr>
          <p:cNvPr id="10" name="文本框 9"/>
          <p:cNvSpPr txBox="1"/>
          <p:nvPr/>
        </p:nvSpPr>
        <p:spPr>
          <a:xfrm>
            <a:off x="3235960" y="3877310"/>
            <a:ext cx="2859405" cy="1630045"/>
          </a:xfrm>
          <a:prstGeom prst="rect">
            <a:avLst/>
          </a:prstGeom>
          <a:solidFill>
            <a:schemeClr val="tx2">
              <a:lumMod val="20000"/>
              <a:lumOff val="80000"/>
            </a:schemeClr>
          </a:solidFill>
        </p:spPr>
        <p:txBody>
          <a:bodyPr wrap="square">
            <a:spAutoFit/>
          </a:bodyPr>
          <a:p>
            <a:pPr algn="l"/>
            <a:r>
              <a:rPr lang="en-US" altLang="zh-CN" sz="2000">
                <a:latin typeface="方正楷体简体" panose="02000000000000000000" charset="-122"/>
                <a:ea typeface="方正楷体简体" panose="02000000000000000000" charset="-122"/>
                <a:cs typeface="方正楷体简体" panose="02000000000000000000" charset="-122"/>
              </a:rPr>
              <a:t>Katie, Sasha, Matthew</a:t>
            </a:r>
            <a:r>
              <a:rPr lang="zh-CN" altLang="en-US" sz="2000">
                <a:latin typeface="方正楷体简体" panose="02000000000000000000" charset="-122"/>
                <a:ea typeface="方正楷体简体" panose="02000000000000000000" charset="-122"/>
                <a:cs typeface="方正楷体简体" panose="02000000000000000000" charset="-122"/>
              </a:rPr>
              <a:t>：</a:t>
            </a:r>
            <a:r>
              <a:rPr lang="en-US" altLang="zh-CN" sz="2000">
                <a:latin typeface="方正楷体简体" panose="02000000000000000000" charset="-122"/>
                <a:ea typeface="方正楷体简体" panose="02000000000000000000" charset="-122"/>
                <a:cs typeface="方正楷体简体" panose="02000000000000000000" charset="-122"/>
              </a:rPr>
              <a:t>Susan </a:t>
            </a:r>
            <a:r>
              <a:rPr lang="zh-CN" altLang="en-US" sz="2000">
                <a:latin typeface="方正楷体简体" panose="02000000000000000000" charset="-122"/>
                <a:ea typeface="方正楷体简体" panose="02000000000000000000" charset="-122"/>
                <a:cs typeface="方正楷体简体" panose="02000000000000000000" charset="-122"/>
              </a:rPr>
              <a:t>的美式旧友，代表过去的热闹社交，是孤独感的诱因，反衬新环境连接的重要性</a:t>
            </a:r>
            <a:endParaRPr lang="zh-CN" altLang="en-US" sz="2000">
              <a:latin typeface="方正楷体简体" panose="02000000000000000000" charset="-122"/>
              <a:ea typeface="方正楷体简体" panose="02000000000000000000" charset="-122"/>
              <a:cs typeface="方正楷体简体" panose="02000000000000000000" charset="-122"/>
            </a:endParaRPr>
          </a:p>
        </p:txBody>
      </p:sp>
      <p:pic>
        <p:nvPicPr>
          <p:cNvPr id="11" name="图片 10"/>
          <p:cNvPicPr>
            <a:picLocks noChangeAspect="1"/>
          </p:cNvPicPr>
          <p:nvPr/>
        </p:nvPicPr>
        <p:blipFill>
          <a:blip r:embed="rId6"/>
          <a:stretch>
            <a:fillRect/>
          </a:stretch>
        </p:blipFill>
        <p:spPr>
          <a:xfrm>
            <a:off x="6205855" y="3498215"/>
            <a:ext cx="3293110" cy="2218690"/>
          </a:xfrm>
          <a:prstGeom prst="rect">
            <a:avLst/>
          </a:prstGeom>
        </p:spPr>
      </p:pic>
      <p:sp>
        <p:nvSpPr>
          <p:cNvPr id="12" name="文本框 11"/>
          <p:cNvSpPr txBox="1"/>
          <p:nvPr/>
        </p:nvSpPr>
        <p:spPr>
          <a:xfrm>
            <a:off x="9498965" y="3877310"/>
            <a:ext cx="2626360" cy="1322070"/>
          </a:xfrm>
          <a:prstGeom prst="rect">
            <a:avLst/>
          </a:prstGeom>
          <a:solidFill>
            <a:schemeClr val="tx2">
              <a:lumMod val="20000"/>
              <a:lumOff val="80000"/>
            </a:schemeClr>
          </a:solidFill>
        </p:spPr>
        <p:txBody>
          <a:bodyPr wrap="square">
            <a:spAutoFit/>
          </a:bodyPr>
          <a:p>
            <a:pPr algn="l"/>
            <a:r>
              <a:rPr lang="en-US" altLang="zh-CN" sz="2000">
                <a:latin typeface="方正楷体简体" panose="02000000000000000000" charset="-122"/>
                <a:ea typeface="方正楷体简体" panose="02000000000000000000" charset="-122"/>
                <a:cs typeface="方正楷体简体" panose="02000000000000000000" charset="-122"/>
              </a:rPr>
              <a:t>Astro</a:t>
            </a:r>
            <a:r>
              <a:rPr lang="zh-CN" altLang="en-US" sz="2000">
                <a:latin typeface="方正楷体简体" panose="02000000000000000000" charset="-122"/>
                <a:ea typeface="方正楷体简体" panose="02000000000000000000" charset="-122"/>
                <a:cs typeface="方正楷体简体" panose="02000000000000000000" charset="-122"/>
              </a:rPr>
              <a:t>：即将到来的伴侣犬，象征陪伴与希望，与红茶共同缓解</a:t>
            </a:r>
            <a:r>
              <a:rPr lang="en-US" altLang="zh-CN" sz="2000">
                <a:latin typeface="方正楷体简体" panose="02000000000000000000" charset="-122"/>
                <a:ea typeface="方正楷体简体" panose="02000000000000000000" charset="-122"/>
                <a:cs typeface="方正楷体简体" panose="02000000000000000000" charset="-122"/>
              </a:rPr>
              <a:t> Susan </a:t>
            </a:r>
            <a:r>
              <a:rPr lang="zh-CN" altLang="en-US" sz="2000">
                <a:latin typeface="方正楷体简体" panose="02000000000000000000" charset="-122"/>
                <a:ea typeface="方正楷体简体" panose="02000000000000000000" charset="-122"/>
                <a:cs typeface="方正楷体简体" panose="02000000000000000000" charset="-122"/>
              </a:rPr>
              <a:t>的孤独</a:t>
            </a:r>
            <a:endParaRPr lang="zh-CN" altLang="en-US" sz="2000">
              <a:latin typeface="方正楷体简体" panose="02000000000000000000" charset="-122"/>
              <a:ea typeface="方正楷体简体" panose="02000000000000000000" charset="-122"/>
              <a:cs typeface="方正楷体简体" panose="02000000000000000000" charset="-122"/>
            </a:endParaRPr>
          </a:p>
        </p:txBody>
      </p:sp>
      <p:pic>
        <p:nvPicPr>
          <p:cNvPr id="13" name="图片 12"/>
          <p:cNvPicPr>
            <a:picLocks noChangeAspect="1"/>
          </p:cNvPicPr>
          <p:nvPr/>
        </p:nvPicPr>
        <p:blipFill>
          <a:blip r:embed="rId7"/>
          <a:stretch>
            <a:fillRect/>
          </a:stretch>
        </p:blipFill>
        <p:spPr>
          <a:xfrm>
            <a:off x="2894965" y="419100"/>
            <a:ext cx="6205220" cy="4993005"/>
          </a:xfrm>
          <a:prstGeom prst="rect">
            <a:avLst/>
          </a:prstGeom>
        </p:spPr>
      </p:pic>
      <p:sp>
        <p:nvSpPr>
          <p:cNvPr id="14" name="文本框 13"/>
          <p:cNvSpPr txBox="1"/>
          <p:nvPr/>
        </p:nvSpPr>
        <p:spPr>
          <a:xfrm>
            <a:off x="1142365" y="5101590"/>
            <a:ext cx="9352280" cy="1198880"/>
          </a:xfrm>
          <a:prstGeom prst="rect">
            <a:avLst/>
          </a:prstGeom>
          <a:solidFill>
            <a:schemeClr val="accent3">
              <a:lumMod val="20000"/>
              <a:lumOff val="80000"/>
            </a:schemeClr>
          </a:solidFill>
        </p:spPr>
        <p:txBody>
          <a:bodyPr wrap="square">
            <a:spAutoFit/>
          </a:bodyPr>
          <a:p>
            <a:pPr algn="l"/>
            <a:r>
              <a:rPr lang="zh-CN" altLang="en-US" sz="3600">
                <a:latin typeface="方正楷体简体" panose="02000000000000000000" charset="-122"/>
                <a:ea typeface="方正楷体简体" panose="02000000000000000000" charset="-122"/>
                <a:cs typeface="方正楷体简体" panose="02000000000000000000" charset="-122"/>
              </a:rPr>
              <a:t>红茶的叙事功能具有</a:t>
            </a:r>
            <a:r>
              <a:rPr lang="zh-CN" altLang="en-US" sz="3600" b="1">
                <a:latin typeface="方正楷体简体" panose="02000000000000000000" charset="-122"/>
                <a:ea typeface="方正楷体简体" panose="02000000000000000000" charset="-122"/>
                <a:cs typeface="方正楷体简体" panose="02000000000000000000" charset="-122"/>
              </a:rPr>
              <a:t>双重属性</a:t>
            </a:r>
            <a:r>
              <a:rPr lang="zh-CN" altLang="en-US" sz="3600">
                <a:latin typeface="方正楷体简体" panose="02000000000000000000" charset="-122"/>
                <a:ea typeface="方正楷体简体" panose="02000000000000000000" charset="-122"/>
                <a:cs typeface="方正楷体简体" panose="02000000000000000000" charset="-122"/>
              </a:rPr>
              <a:t>：既是</a:t>
            </a:r>
            <a:r>
              <a:rPr lang="zh-CN" altLang="en-US" sz="3600" u="sng">
                <a:latin typeface="方正楷体简体" panose="02000000000000000000" charset="-122"/>
                <a:ea typeface="方正楷体简体" panose="02000000000000000000" charset="-122"/>
                <a:cs typeface="方正楷体简体" panose="02000000000000000000" charset="-122"/>
              </a:rPr>
              <a:t>推动情节发展的道具</a:t>
            </a:r>
            <a:r>
              <a:rPr lang="zh-CN" altLang="en-US" sz="3600">
                <a:latin typeface="方正楷体简体" panose="02000000000000000000" charset="-122"/>
                <a:ea typeface="方正楷体简体" panose="02000000000000000000" charset="-122"/>
                <a:cs typeface="方正楷体简体" panose="02000000000000000000" charset="-122"/>
              </a:rPr>
              <a:t>，又是</a:t>
            </a:r>
            <a:r>
              <a:rPr lang="zh-CN" altLang="en-US" sz="3600" u="sng">
                <a:latin typeface="方正楷体简体" panose="02000000000000000000" charset="-122"/>
                <a:ea typeface="方正楷体简体" panose="02000000000000000000" charset="-122"/>
                <a:cs typeface="方正楷体简体" panose="02000000000000000000" charset="-122"/>
              </a:rPr>
              <a:t>承载主题思想的象征载体</a:t>
            </a:r>
            <a:r>
              <a:rPr lang="zh-CN" altLang="en-US" sz="3600">
                <a:latin typeface="方正楷体简体" panose="02000000000000000000" charset="-122"/>
                <a:ea typeface="方正楷体简体" panose="02000000000000000000" charset="-122"/>
                <a:cs typeface="方正楷体简体" panose="02000000000000000000" charset="-122"/>
              </a:rPr>
              <a:t>。</a:t>
            </a:r>
            <a:endParaRPr lang="zh-CN" altLang="en-US" sz="3600">
              <a:latin typeface="方正楷体简体" panose="02000000000000000000" charset="-122"/>
              <a:ea typeface="方正楷体简体" panose="02000000000000000000" charset="-122"/>
              <a:cs typeface="方正楷体简体" panose="02000000000000000000" charset="-122"/>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ldLvl="0" animBg="1" uiExpand="1" build="allAtOnce"/>
      <p:bldP spid="10" grpId="0" bldLvl="0" animBg="1" build="allAtOnce"/>
      <p:bldP spid="12" grpId="0" bldLvl="0" animBg="1" build="allAtOnce"/>
      <p:bldP spid="14" grpId="0" bldLvl="0" animBg="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 name="表格 9"/>
          <p:cNvGraphicFramePr/>
          <p:nvPr>
            <p:custDataLst>
              <p:tags r:id="rId1"/>
            </p:custDataLst>
          </p:nvPr>
        </p:nvGraphicFramePr>
        <p:xfrm>
          <a:off x="122555" y="582930"/>
          <a:ext cx="11910060" cy="6025515"/>
        </p:xfrm>
        <a:graphic>
          <a:graphicData uri="http://schemas.openxmlformats.org/drawingml/2006/table">
            <a:tbl>
              <a:tblPr firstRow="1" bandRow="1">
                <a:tableStyleId>{8E6D1119-EC52-4014-B7A1-F30C184C009C}</a:tableStyleId>
              </a:tblPr>
              <a:tblGrid>
                <a:gridCol w="3970020"/>
                <a:gridCol w="3970020"/>
                <a:gridCol w="3970020"/>
              </a:tblGrid>
              <a:tr h="620395">
                <a:tc>
                  <a:txBody>
                    <a:bodyPr/>
                    <a:p>
                      <a:pPr algn="ctr">
                        <a:lnSpc>
                          <a:spcPts val="1500"/>
                        </a:lnSpc>
                      </a:pPr>
                      <a:r>
                        <a:rPr lang="en-US" altLang="zh-CN" sz="2800"/>
                        <a:t>Stage</a:t>
                      </a:r>
                      <a:endParaRPr lang="en-US" altLang="zh-CN" sz="2800"/>
                    </a:p>
                  </a:txBody>
                  <a:tcPr marL="0" marR="122237" marT="76517" marB="76517" anchor="ctr" anchorCtr="0"/>
                </a:tc>
                <a:tc>
                  <a:txBody>
                    <a:bodyPr/>
                    <a:p>
                      <a:pPr algn="ctr">
                        <a:lnSpc>
                          <a:spcPts val="1500"/>
                        </a:lnSpc>
                      </a:pPr>
                      <a:r>
                        <a:rPr lang="en-US" altLang="zh-CN" sz="2800"/>
                        <a:t>Plot</a:t>
                      </a:r>
                      <a:endParaRPr lang="en-US" altLang="zh-CN" sz="2800"/>
                    </a:p>
                  </a:txBody>
                  <a:tcPr marL="122237" marR="122237" marT="76517" marB="76517" anchor="ctr" anchorCtr="0"/>
                </a:tc>
                <a:tc>
                  <a:txBody>
                    <a:bodyPr/>
                    <a:p>
                      <a:pPr algn="ctr">
                        <a:lnSpc>
                          <a:spcPts val="1500"/>
                        </a:lnSpc>
                      </a:pPr>
                      <a:r>
                        <a:rPr lang="en-US" altLang="zh-CN" sz="2800"/>
                        <a:t>Emotional Change</a:t>
                      </a:r>
                      <a:endParaRPr lang="en-US" altLang="zh-CN" sz="2800"/>
                    </a:p>
                  </a:txBody>
                  <a:tcPr marL="122237" marR="122237" marT="76517" marB="76517" anchor="ctr" anchorCtr="0"/>
                </a:tc>
              </a:tr>
              <a:tr h="889635">
                <a:tc>
                  <a:txBody>
                    <a:bodyPr/>
                    <a:p>
                      <a:pPr algn="ctr">
                        <a:lnSpc>
                          <a:spcPts val="1500"/>
                        </a:lnSpc>
                      </a:pPr>
                      <a:r>
                        <a:rPr lang="en-US" altLang="zh-CN" sz="2800"/>
                        <a:t>Beginning</a:t>
                      </a:r>
                      <a:endParaRPr lang="en-US" altLang="zh-CN" sz="2800"/>
                    </a:p>
                  </a:txBody>
                  <a:tcPr marL="0" marR="122237" marT="76517" marB="76517" anchor="ctr" anchorCtr="0">
                    <a:solidFill>
                      <a:schemeClr val="bg1"/>
                    </a:solidFill>
                  </a:tcPr>
                </a:tc>
                <a:tc>
                  <a:txBody>
                    <a:bodyPr/>
                    <a:p>
                      <a:pPr indent="0" algn="ctr" fontAlgn="auto">
                        <a:lnSpc>
                          <a:spcPct val="100000"/>
                        </a:lnSpc>
                      </a:pPr>
                      <a:r>
                        <a:rPr lang="en-US" altLang="zh-CN" sz="2000">
                          <a:latin typeface="Times New Roman" panose="02020603050405020304" charset="0"/>
                          <a:cs typeface="Times New Roman" panose="02020603050405020304" charset="0"/>
                        </a:rPr>
                        <a:t>USA to UK.</a:t>
                      </a:r>
                      <a:br>
                        <a:rPr lang="en-US" altLang="zh-CN" sz="2000">
                          <a:latin typeface="Times New Roman" panose="02020603050405020304" charset="0"/>
                          <a:cs typeface="Times New Roman" panose="02020603050405020304" charset="0"/>
                        </a:rPr>
                      </a:br>
                      <a:r>
                        <a:rPr lang="en-US" altLang="zh-CN" sz="2000">
                          <a:latin typeface="Times New Roman" panose="02020603050405020304" charset="0"/>
                          <a:cs typeface="Times New Roman" panose="02020603050405020304" charset="0"/>
                        </a:rPr>
                        <a:t>Lonely, facing unfamiliar black tea.</a:t>
                      </a:r>
                      <a:endParaRPr lang="en-US" altLang="zh-CN" sz="2000">
                        <a:latin typeface="Times New Roman" panose="02020603050405020304" charset="0"/>
                        <a:cs typeface="Times New Roman" panose="02020603050405020304" charset="0"/>
                      </a:endParaRPr>
                    </a:p>
                  </a:txBody>
                  <a:tcPr marL="122237" marR="122237" marT="76517" marB="76517" anchor="ctr" anchorCtr="0">
                    <a:solidFill>
                      <a:schemeClr val="bg1"/>
                    </a:solidFill>
                  </a:tcPr>
                </a:tc>
                <a:tc>
                  <a:txBody>
                    <a:bodyPr/>
                    <a:p>
                      <a:pPr indent="0" algn="ctr" fontAlgn="auto">
                        <a:lnSpc>
                          <a:spcPct val="100000"/>
                        </a:lnSpc>
                      </a:pPr>
                      <a:r>
                        <a:rPr lang="en-US" altLang="zh-CN" sz="2800">
                          <a:latin typeface="Bahnschrift SemiLight" panose="020B0502040204020203" charset="0"/>
                          <a:cs typeface="Bahnschrift SemiLight" panose="020B0502040204020203" charset="0"/>
                        </a:rPr>
                        <a:t>Loneliness</a:t>
                      </a:r>
                      <a:br>
                        <a:rPr lang="en-US" altLang="zh-CN" sz="2800">
                          <a:latin typeface="Bahnschrift SemiLight" panose="020B0502040204020203" charset="0"/>
                          <a:cs typeface="Bahnschrift SemiLight" panose="020B0502040204020203" charset="0"/>
                        </a:rPr>
                      </a:br>
                      <a:r>
                        <a:rPr lang="en-US" altLang="zh-CN" sz="2800">
                          <a:latin typeface="Bahnschrift SemiLight" panose="020B0502040204020203" charset="0"/>
                          <a:cs typeface="Bahnschrift SemiLight" panose="020B0502040204020203" charset="0"/>
                        </a:rPr>
                        <a:t>↓</a:t>
                      </a:r>
                      <a:endParaRPr lang="en-US" altLang="zh-CN" sz="2800">
                        <a:latin typeface="Bahnschrift SemiLight" panose="020B0502040204020203" charset="0"/>
                        <a:cs typeface="Bahnschrift SemiLight" panose="020B0502040204020203" charset="0"/>
                      </a:endParaRPr>
                    </a:p>
                  </a:txBody>
                  <a:tcPr marL="122237" marR="0" marT="76517" marB="76517" anchor="ctr" anchorCtr="0">
                    <a:solidFill>
                      <a:schemeClr val="bg1"/>
                    </a:solidFill>
                  </a:tcPr>
                </a:tc>
              </a:tr>
              <a:tr h="1331595">
                <a:tc>
                  <a:txBody>
                    <a:bodyPr/>
                    <a:p>
                      <a:pPr algn="ctr">
                        <a:lnSpc>
                          <a:spcPts val="1500"/>
                        </a:lnSpc>
                      </a:pPr>
                      <a:r>
                        <a:rPr lang="en-US" altLang="zh-CN" sz="2800"/>
                        <a:t>Development</a:t>
                      </a:r>
                      <a:endParaRPr lang="en-US" altLang="zh-CN" sz="2800"/>
                    </a:p>
                  </a:txBody>
                  <a:tcPr marL="0" marR="122237" marT="76517" marB="76517" anchor="ctr" anchorCtr="0">
                    <a:solidFill>
                      <a:schemeClr val="bg1"/>
                    </a:solidFill>
                  </a:tcPr>
                </a:tc>
                <a:tc>
                  <a:txBody>
                    <a:bodyPr/>
                    <a:p>
                      <a:pPr indent="0" algn="ctr" fontAlgn="auto">
                        <a:lnSpc>
                          <a:spcPct val="100000"/>
                        </a:lnSpc>
                      </a:pPr>
                      <a:r>
                        <a:rPr lang="en-US" altLang="zh-CN" sz="2000">
                          <a:latin typeface="Times New Roman" panose="02020603050405020304" charset="0"/>
                          <a:cs typeface="Times New Roman" panose="02020603050405020304" charset="0"/>
                        </a:rPr>
                        <a:t>Grandfather's tea ceremony.</a:t>
                      </a:r>
                      <a:br>
                        <a:rPr lang="en-US" altLang="zh-CN" sz="2000">
                          <a:latin typeface="Times New Roman" panose="02020603050405020304" charset="0"/>
                          <a:cs typeface="Times New Roman" panose="02020603050405020304" charset="0"/>
                        </a:rPr>
                      </a:br>
                      <a:r>
                        <a:rPr lang="en-US" altLang="zh-CN" sz="2000">
                          <a:latin typeface="Times New Roman" panose="02020603050405020304" charset="0"/>
                          <a:cs typeface="Times New Roman" panose="02020603050405020304" charset="0"/>
                        </a:rPr>
                        <a:t>Black tea melts her defenses.</a:t>
                      </a:r>
                      <a:endParaRPr lang="en-US" altLang="zh-CN" sz="2000">
                        <a:latin typeface="Times New Roman" panose="02020603050405020304" charset="0"/>
                        <a:cs typeface="Times New Roman" panose="02020603050405020304" charset="0"/>
                      </a:endParaRPr>
                    </a:p>
                  </a:txBody>
                  <a:tcPr marL="122237" marR="122237" marT="76517" marB="76517" anchor="ctr" anchorCtr="0">
                    <a:solidFill>
                      <a:schemeClr val="bg1"/>
                    </a:solidFill>
                  </a:tcPr>
                </a:tc>
                <a:tc>
                  <a:txBody>
                    <a:bodyPr/>
                    <a:p>
                      <a:pPr indent="0" algn="ctr" fontAlgn="auto">
                        <a:lnSpc>
                          <a:spcPct val="100000"/>
                        </a:lnSpc>
                      </a:pPr>
                      <a:r>
                        <a:rPr lang="en-US" altLang="zh-CN" sz="2800">
                          <a:latin typeface="Bahnschrift SemiLight" panose="020B0502040204020203" charset="0"/>
                          <a:cs typeface="Bahnschrift SemiLight" panose="020B0502040204020203" charset="0"/>
                        </a:rPr>
                        <a:t>Weakened Defenses</a:t>
                      </a:r>
                      <a:br>
                        <a:rPr lang="en-US" altLang="zh-CN" sz="2800">
                          <a:latin typeface="Bahnschrift SemiLight" panose="020B0502040204020203" charset="0"/>
                          <a:cs typeface="Bahnschrift SemiLight" panose="020B0502040204020203" charset="0"/>
                        </a:rPr>
                      </a:br>
                      <a:r>
                        <a:rPr lang="en-US" altLang="zh-CN" sz="2800">
                          <a:latin typeface="Bahnschrift SemiLight" panose="020B0502040204020203" charset="0"/>
                          <a:cs typeface="Bahnschrift SemiLight" panose="020B0502040204020203" charset="0"/>
                        </a:rPr>
                        <a:t>↓</a:t>
                      </a:r>
                      <a:endParaRPr lang="en-US" altLang="zh-CN" sz="2800">
                        <a:latin typeface="Bahnschrift SemiLight" panose="020B0502040204020203" charset="0"/>
                        <a:cs typeface="Bahnschrift SemiLight" panose="020B0502040204020203" charset="0"/>
                      </a:endParaRPr>
                    </a:p>
                  </a:txBody>
                  <a:tcPr marL="122237" marR="0" marT="76517" marB="76517" anchor="ctr" anchorCtr="0">
                    <a:solidFill>
                      <a:schemeClr val="bg1"/>
                    </a:solidFill>
                  </a:tcPr>
                </a:tc>
              </a:tr>
              <a:tr h="1356995">
                <a:tc>
                  <a:txBody>
                    <a:bodyPr/>
                    <a:p>
                      <a:pPr algn="ctr">
                        <a:lnSpc>
                          <a:spcPts val="1500"/>
                        </a:lnSpc>
                      </a:pPr>
                      <a:r>
                        <a:rPr lang="en-US" altLang="zh-CN" sz="2800"/>
                        <a:t>Climax</a:t>
                      </a:r>
                      <a:endParaRPr lang="en-US" altLang="zh-CN" sz="2800"/>
                    </a:p>
                  </a:txBody>
                  <a:tcPr marL="0" marR="122237" marT="76517" marB="76517" anchor="ctr" anchorCtr="0">
                    <a:solidFill>
                      <a:schemeClr val="bg1"/>
                    </a:solidFill>
                  </a:tcPr>
                </a:tc>
                <a:tc>
                  <a:txBody>
                    <a:bodyPr/>
                    <a:p>
                      <a:pPr algn="l" fontAlgn="auto">
                        <a:lnSpc>
                          <a:spcPct val="100000"/>
                        </a:lnSpc>
                        <a:buClrTx/>
                        <a:buSzTx/>
                        <a:buFontTx/>
                      </a:pPr>
                      <a:r>
                        <a:rPr lang="en-US" altLang="zh-CN" sz="2000">
                          <a:latin typeface="Times New Roman" panose="02020603050405020304" charset="0"/>
                          <a:cs typeface="Times New Roman" panose="02020603050405020304" charset="0"/>
                        </a:rPr>
                        <a:t>Actively prepares/drinks tea or builds connections through tea.</a:t>
                      </a:r>
                      <a:br>
                        <a:rPr lang="en-US" altLang="zh-CN" sz="2000">
                          <a:latin typeface="Times New Roman" panose="02020603050405020304" charset="0"/>
                          <a:cs typeface="Times New Roman" panose="02020603050405020304" charset="0"/>
                        </a:rPr>
                      </a:br>
                      <a:r>
                        <a:rPr lang="en-US" altLang="zh-CN" sz="2000">
                          <a:latin typeface="Times New Roman" panose="02020603050405020304" charset="0"/>
                          <a:cs typeface="Times New Roman" panose="02020603050405020304" charset="0"/>
                        </a:rPr>
                        <a:t>(To be continued)</a:t>
                      </a:r>
                      <a:endParaRPr lang="en-US" altLang="zh-CN" sz="2000">
                        <a:latin typeface="Times New Roman" panose="02020603050405020304" charset="0"/>
                        <a:cs typeface="Times New Roman" panose="02020603050405020304" charset="0"/>
                      </a:endParaRPr>
                    </a:p>
                  </a:txBody>
                  <a:tcPr marL="122237" marR="122237" marT="76517" marB="76517" anchor="ctr" anchorCtr="0">
                    <a:solidFill>
                      <a:schemeClr val="bg1"/>
                    </a:solidFill>
                  </a:tcPr>
                </a:tc>
                <a:tc>
                  <a:txBody>
                    <a:bodyPr/>
                    <a:p>
                      <a:pPr indent="0" algn="ctr" fontAlgn="auto">
                        <a:lnSpc>
                          <a:spcPct val="100000"/>
                        </a:lnSpc>
                      </a:pPr>
                      <a:r>
                        <a:rPr lang="en-US" altLang="zh-CN" sz="2800">
                          <a:latin typeface="Bahnschrift SemiLight" panose="020B0502040204020203" charset="0"/>
                          <a:cs typeface="Bahnschrift SemiLight" panose="020B0502040204020203" charset="0"/>
                        </a:rPr>
                        <a:t>Personal Growth</a:t>
                      </a:r>
                      <a:br>
                        <a:rPr lang="en-US" altLang="zh-CN" sz="2800">
                          <a:latin typeface="Bahnschrift SemiLight" panose="020B0502040204020203" charset="0"/>
                          <a:cs typeface="Bahnschrift SemiLight" panose="020B0502040204020203" charset="0"/>
                        </a:rPr>
                      </a:br>
                      <a:r>
                        <a:rPr lang="en-US" altLang="zh-CN" sz="2800">
                          <a:latin typeface="Bahnschrift SemiLight" panose="020B0502040204020203" charset="0"/>
                          <a:cs typeface="Bahnschrift SemiLight" panose="020B0502040204020203" charset="0"/>
                        </a:rPr>
                        <a:t>↓</a:t>
                      </a:r>
                      <a:endParaRPr lang="en-US" altLang="zh-CN" sz="2800">
                        <a:latin typeface="Bahnschrift SemiLight" panose="020B0502040204020203" charset="0"/>
                        <a:cs typeface="Bahnschrift SemiLight" panose="020B0502040204020203" charset="0"/>
                      </a:endParaRPr>
                    </a:p>
                  </a:txBody>
                  <a:tcPr marL="122237" marR="0" marT="76517" marB="76517" anchor="ctr" anchorCtr="0">
                    <a:solidFill>
                      <a:schemeClr val="bg1"/>
                    </a:solidFill>
                  </a:tcPr>
                </a:tc>
              </a:tr>
              <a:tr h="1826895">
                <a:tc>
                  <a:txBody>
                    <a:bodyPr/>
                    <a:p>
                      <a:pPr algn="ctr">
                        <a:lnSpc>
                          <a:spcPts val="1500"/>
                        </a:lnSpc>
                      </a:pPr>
                      <a:r>
                        <a:rPr lang="en-US" altLang="zh-CN" sz="2800"/>
                        <a:t>Outcome</a:t>
                      </a:r>
                      <a:endParaRPr lang="en-US" altLang="zh-CN" sz="2800"/>
                    </a:p>
                  </a:txBody>
                  <a:tcPr marL="0" marR="122237" marT="76517" marB="76517" anchor="ctr" anchorCtr="0">
                    <a:solidFill>
                      <a:schemeClr val="bg1"/>
                    </a:solidFill>
                  </a:tcPr>
                </a:tc>
                <a:tc>
                  <a:txBody>
                    <a:bodyPr/>
                    <a:p>
                      <a:pPr indent="0" algn="l" fontAlgn="auto">
                        <a:lnSpc>
                          <a:spcPct val="100000"/>
                        </a:lnSpc>
                      </a:pPr>
                      <a:r>
                        <a:rPr lang="en-US" altLang="zh-CN" sz="2000">
                          <a:latin typeface="Times New Roman" panose="02020603050405020304" charset="0"/>
                          <a:cs typeface="Times New Roman" panose="02020603050405020304" charset="0"/>
                        </a:rPr>
                        <a:t>Understands the symbolic meaning of tea,overcomes loneliness, and builds new connections.</a:t>
                      </a:r>
                      <a:br>
                        <a:rPr lang="en-US" altLang="zh-CN" sz="2000">
                          <a:latin typeface="Times New Roman" panose="02020603050405020304" charset="0"/>
                          <a:cs typeface="Times New Roman" panose="02020603050405020304" charset="0"/>
                        </a:rPr>
                      </a:br>
                      <a:r>
                        <a:rPr lang="en-US" altLang="zh-CN" sz="2000">
                          <a:latin typeface="Times New Roman" panose="02020603050405020304" charset="0"/>
                          <a:cs typeface="Times New Roman" panose="02020603050405020304" charset="0"/>
                        </a:rPr>
                        <a:t>(To be continued)</a:t>
                      </a:r>
                      <a:endParaRPr lang="en-US" altLang="zh-CN" sz="2000">
                        <a:latin typeface="Times New Roman" panose="02020603050405020304" charset="0"/>
                        <a:cs typeface="Times New Roman" panose="02020603050405020304" charset="0"/>
                      </a:endParaRPr>
                    </a:p>
                  </a:txBody>
                  <a:tcPr marL="122237" marR="122237" marT="76517" marB="76517" anchor="ctr" anchorCtr="0">
                    <a:solidFill>
                      <a:schemeClr val="bg1"/>
                    </a:solidFill>
                  </a:tcPr>
                </a:tc>
                <a:tc>
                  <a:txBody>
                    <a:bodyPr/>
                    <a:p>
                      <a:pPr indent="0" algn="ctr" fontAlgn="auto">
                        <a:lnSpc>
                          <a:spcPct val="100000"/>
                        </a:lnSpc>
                      </a:pPr>
                      <a:r>
                        <a:rPr lang="en-US" altLang="zh-CN" sz="2800">
                          <a:latin typeface="Bahnschrift SemiLight" panose="020B0502040204020203" charset="0"/>
                          <a:cs typeface="Bahnschrift SemiLight" panose="020B0502040204020203" charset="0"/>
                        </a:rPr>
                        <a:t>Self-Acceptance &amp; Connection</a:t>
                      </a:r>
                      <a:endParaRPr lang="en-US" altLang="zh-CN" sz="2800">
                        <a:latin typeface="Bahnschrift SemiLight" panose="020B0502040204020203" charset="0"/>
                        <a:cs typeface="Bahnschrift SemiLight" panose="020B0502040204020203" charset="0"/>
                      </a:endParaRPr>
                    </a:p>
                  </a:txBody>
                  <a:tcPr marL="122237" marR="0" marT="76517" marB="76517" anchor="ctr" anchorCtr="0">
                    <a:solidFill>
                      <a:schemeClr val="bg1"/>
                    </a:solidFill>
                  </a:tcPr>
                </a:tc>
              </a:tr>
            </a:tbl>
          </a:graphicData>
        </a:graphic>
      </p:graphicFrame>
      <p:sp>
        <p:nvSpPr>
          <p:cNvPr id="11" name="文本框 10"/>
          <p:cNvSpPr txBox="1"/>
          <p:nvPr/>
        </p:nvSpPr>
        <p:spPr>
          <a:xfrm>
            <a:off x="282575" y="-85"/>
            <a:ext cx="4064000" cy="583565"/>
          </a:xfrm>
          <a:prstGeom prst="rect">
            <a:avLst/>
          </a:prstGeom>
          <a:solidFill>
            <a:schemeClr val="accent5">
              <a:lumMod val="20000"/>
              <a:lumOff val="80000"/>
            </a:schemeClr>
          </a:solidFill>
        </p:spPr>
        <p:txBody>
          <a:bodyPr>
            <a:spAutoFit/>
          </a:bodyPr>
          <a:p>
            <a:pPr algn="ctr"/>
            <a:r>
              <a:rPr lang="en-US" altLang="zh-CN" sz="3200" b="1">
                <a:solidFill>
                  <a:srgbClr val="0F1115"/>
                </a:solidFill>
                <a:latin typeface="Times New Roman" panose="02020603050405020304" charset="0"/>
                <a:ea typeface="quote-cjk-patch"/>
                <a:cs typeface="Times New Roman" panose="02020603050405020304" charset="0"/>
                <a:sym typeface="+mn-ea"/>
              </a:rPr>
              <a:t>Plot Development</a:t>
            </a:r>
            <a:endParaRPr lang="en-US" altLang="zh-CN" sz="3200" b="1">
              <a:solidFill>
                <a:srgbClr val="0F1115"/>
              </a:solidFill>
              <a:latin typeface="Times New Roman" panose="02020603050405020304" charset="0"/>
              <a:ea typeface="quote-cjk-patch"/>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38430" y="635"/>
            <a:ext cx="3848735" cy="720725"/>
          </a:xfrm>
          <a:prstGeom prst="rect">
            <a:avLst/>
          </a:prstGeom>
          <a:solidFill>
            <a:schemeClr val="bg1"/>
          </a:solidFill>
        </p:spPr>
        <p:txBody>
          <a:bodyPr>
            <a:noAutofit/>
          </a:bodyPr>
          <a:p>
            <a:pPr algn="ctr">
              <a:lnSpc>
                <a:spcPct val="110000"/>
              </a:lnSpc>
            </a:pPr>
            <a:r>
              <a:rPr lang="en-US" altLang="zh-CN" sz="3200" b="1">
                <a:solidFill>
                  <a:srgbClr val="0F1115"/>
                </a:solidFill>
                <a:latin typeface="Times New Roman" panose="02020603050405020304" charset="0"/>
                <a:ea typeface="quote-cjk-patch"/>
                <a:cs typeface="Times New Roman" panose="02020603050405020304" charset="0"/>
                <a:sym typeface="+mn-ea"/>
              </a:rPr>
              <a:t>Theme Analysis </a:t>
            </a:r>
            <a:endParaRPr lang="en-US" altLang="zh-CN" sz="3200" b="1">
              <a:solidFill>
                <a:srgbClr val="0F1115"/>
              </a:solidFill>
              <a:latin typeface="Times New Roman" panose="02020603050405020304" charset="0"/>
              <a:ea typeface="quote-cjk-patch"/>
              <a:cs typeface="Times New Roman" panose="02020603050405020304" charset="0"/>
            </a:endParaRPr>
          </a:p>
          <a:p>
            <a:pPr algn="ctr"/>
            <a:endParaRPr lang="en-US" altLang="zh-CN" sz="3200" b="1">
              <a:solidFill>
                <a:srgbClr val="0F1115"/>
              </a:solidFill>
              <a:latin typeface="Times New Roman" panose="02020603050405020304" charset="0"/>
              <a:ea typeface="quote-cjk-patch"/>
              <a:cs typeface="Times New Roman" panose="02020603050405020304" charset="0"/>
            </a:endParaRPr>
          </a:p>
        </p:txBody>
      </p:sp>
      <p:sp>
        <p:nvSpPr>
          <p:cNvPr id="2" name="文本框 1"/>
          <p:cNvSpPr txBox="1"/>
          <p:nvPr/>
        </p:nvSpPr>
        <p:spPr>
          <a:xfrm>
            <a:off x="763270" y="1468755"/>
            <a:ext cx="2375535" cy="720725"/>
          </a:xfrm>
          <a:prstGeom prst="rect">
            <a:avLst/>
          </a:prstGeom>
          <a:solidFill>
            <a:schemeClr val="accent2">
              <a:lumMod val="20000"/>
              <a:lumOff val="80000"/>
            </a:schemeClr>
          </a:solidFill>
        </p:spPr>
        <p:txBody>
          <a:bodyPr>
            <a:noAutofit/>
          </a:bodyPr>
          <a:p>
            <a:pPr algn="ctr">
              <a:lnSpc>
                <a:spcPct val="110000"/>
              </a:lnSpc>
            </a:pPr>
            <a:r>
              <a:rPr lang="zh-CN" altLang="en-US" sz="3200" b="1">
                <a:solidFill>
                  <a:srgbClr val="0F1115"/>
                </a:solidFill>
                <a:latin typeface="Times New Roman" panose="02020603050405020304" charset="0"/>
                <a:ea typeface="quote-cjk-patch"/>
                <a:cs typeface="Times New Roman" panose="02020603050405020304" charset="0"/>
              </a:rPr>
              <a:t>核心主题</a:t>
            </a:r>
            <a:endParaRPr lang="zh-CN" altLang="en-US" sz="3200" b="1">
              <a:solidFill>
                <a:srgbClr val="0F1115"/>
              </a:solidFill>
              <a:latin typeface="Times New Roman" panose="02020603050405020304" charset="0"/>
              <a:ea typeface="quote-cjk-patch"/>
              <a:cs typeface="Times New Roman" panose="02020603050405020304" charset="0"/>
            </a:endParaRPr>
          </a:p>
        </p:txBody>
      </p:sp>
      <p:sp>
        <p:nvSpPr>
          <p:cNvPr id="3" name="文本框 2"/>
          <p:cNvSpPr txBox="1"/>
          <p:nvPr/>
        </p:nvSpPr>
        <p:spPr>
          <a:xfrm>
            <a:off x="3435350" y="1468755"/>
            <a:ext cx="7962265" cy="578485"/>
          </a:xfrm>
          <a:prstGeom prst="rect">
            <a:avLst/>
          </a:prstGeom>
          <a:solidFill>
            <a:schemeClr val="accent3">
              <a:lumMod val="20000"/>
              <a:lumOff val="80000"/>
            </a:schemeClr>
          </a:solidFill>
        </p:spPr>
        <p:txBody>
          <a:bodyPr>
            <a:noAutofit/>
          </a:bodyPr>
          <a:p>
            <a:pPr algn="ctr">
              <a:lnSpc>
                <a:spcPct val="110000"/>
              </a:lnSpc>
            </a:pPr>
            <a:r>
              <a:rPr lang="zh-CN" altLang="en-US" sz="2800" b="1">
                <a:solidFill>
                  <a:srgbClr val="0F1115"/>
                </a:solidFill>
                <a:latin typeface="Times New Roman" panose="02020603050405020304" charset="0"/>
                <a:ea typeface="quote-cjk-patch"/>
                <a:cs typeface="Times New Roman" panose="02020603050405020304" charset="0"/>
              </a:rPr>
              <a:t>人与自我：孤独与接纳、陌生环境的适应</a:t>
            </a:r>
            <a:endParaRPr lang="zh-CN" altLang="en-US" sz="2800" b="1">
              <a:solidFill>
                <a:srgbClr val="0F1115"/>
              </a:solidFill>
              <a:latin typeface="Times New Roman" panose="02020603050405020304" charset="0"/>
              <a:ea typeface="quote-cjk-patch"/>
              <a:cs typeface="Times New Roman" panose="02020603050405020304" charset="0"/>
            </a:endParaRPr>
          </a:p>
        </p:txBody>
      </p:sp>
      <p:sp>
        <p:nvSpPr>
          <p:cNvPr id="4" name="文本框 3"/>
          <p:cNvSpPr txBox="1"/>
          <p:nvPr/>
        </p:nvSpPr>
        <p:spPr>
          <a:xfrm>
            <a:off x="763270" y="2632075"/>
            <a:ext cx="2375535" cy="720725"/>
          </a:xfrm>
          <a:prstGeom prst="rect">
            <a:avLst/>
          </a:prstGeom>
          <a:solidFill>
            <a:schemeClr val="accent2">
              <a:lumMod val="20000"/>
              <a:lumOff val="80000"/>
            </a:schemeClr>
          </a:solidFill>
        </p:spPr>
        <p:txBody>
          <a:bodyPr>
            <a:noAutofit/>
          </a:bodyPr>
          <a:p>
            <a:pPr algn="ctr">
              <a:lnSpc>
                <a:spcPct val="110000"/>
              </a:lnSpc>
            </a:pPr>
            <a:r>
              <a:rPr lang="zh-CN" altLang="en-US" sz="3200" b="1">
                <a:solidFill>
                  <a:srgbClr val="0F1115"/>
                </a:solidFill>
                <a:latin typeface="Times New Roman" panose="02020603050405020304" charset="0"/>
                <a:ea typeface="quote-cjk-patch"/>
                <a:cs typeface="Times New Roman" panose="02020603050405020304" charset="0"/>
              </a:rPr>
              <a:t>情感主线</a:t>
            </a:r>
            <a:endParaRPr lang="zh-CN" altLang="en-US" sz="3200" b="1">
              <a:solidFill>
                <a:srgbClr val="0F1115"/>
              </a:solidFill>
              <a:latin typeface="Times New Roman" panose="02020603050405020304" charset="0"/>
              <a:ea typeface="quote-cjk-patch"/>
              <a:cs typeface="Times New Roman" panose="02020603050405020304" charset="0"/>
            </a:endParaRPr>
          </a:p>
        </p:txBody>
      </p:sp>
      <p:sp>
        <p:nvSpPr>
          <p:cNvPr id="5" name="文本框 4"/>
          <p:cNvSpPr txBox="1"/>
          <p:nvPr/>
        </p:nvSpPr>
        <p:spPr>
          <a:xfrm>
            <a:off x="3374390" y="2632075"/>
            <a:ext cx="7962265" cy="578485"/>
          </a:xfrm>
          <a:prstGeom prst="rect">
            <a:avLst/>
          </a:prstGeom>
          <a:solidFill>
            <a:schemeClr val="accent3">
              <a:lumMod val="20000"/>
              <a:lumOff val="80000"/>
            </a:schemeClr>
          </a:solidFill>
        </p:spPr>
        <p:txBody>
          <a:bodyPr>
            <a:noAutofit/>
          </a:bodyPr>
          <a:p>
            <a:pPr algn="ctr">
              <a:lnSpc>
                <a:spcPct val="110000"/>
              </a:lnSpc>
            </a:pPr>
            <a:r>
              <a:rPr lang="zh-CN" altLang="en-US" sz="2800" b="1">
                <a:solidFill>
                  <a:srgbClr val="0F1115"/>
                </a:solidFill>
                <a:latin typeface="Times New Roman" panose="02020603050405020304" charset="0"/>
                <a:ea typeface="quote-cjk-patch"/>
                <a:cs typeface="Times New Roman" panose="02020603050405020304" charset="0"/>
              </a:rPr>
              <a:t>从迷茫孤独到平静接纳</a:t>
            </a:r>
            <a:endParaRPr lang="zh-CN" altLang="en-US" sz="2800" b="1">
              <a:solidFill>
                <a:srgbClr val="0F1115"/>
              </a:solidFill>
              <a:latin typeface="Times New Roman" panose="02020603050405020304" charset="0"/>
              <a:ea typeface="quote-cjk-patch"/>
              <a:cs typeface="Times New Roman" panose="02020603050405020304" charset="0"/>
            </a:endParaRPr>
          </a:p>
        </p:txBody>
      </p:sp>
      <p:sp>
        <p:nvSpPr>
          <p:cNvPr id="6" name="文本框 5"/>
          <p:cNvSpPr txBox="1"/>
          <p:nvPr/>
        </p:nvSpPr>
        <p:spPr>
          <a:xfrm>
            <a:off x="4535805" y="3795395"/>
            <a:ext cx="3336290" cy="578485"/>
          </a:xfrm>
          <a:prstGeom prst="rect">
            <a:avLst/>
          </a:prstGeom>
          <a:solidFill>
            <a:schemeClr val="accent3">
              <a:lumMod val="20000"/>
              <a:lumOff val="80000"/>
            </a:schemeClr>
          </a:solidFill>
        </p:spPr>
        <p:txBody>
          <a:bodyPr>
            <a:noAutofit/>
          </a:bodyPr>
          <a:p>
            <a:pPr algn="ctr">
              <a:lnSpc>
                <a:spcPct val="110000"/>
              </a:lnSpc>
            </a:pPr>
            <a:r>
              <a:rPr lang="en-US" altLang="zh-CN" sz="2800" b="1">
                <a:solidFill>
                  <a:srgbClr val="0F1115"/>
                </a:solidFill>
                <a:latin typeface="Times New Roman" panose="02020603050405020304" charset="0"/>
                <a:ea typeface="quote-cjk-patch"/>
                <a:cs typeface="Times New Roman" panose="02020603050405020304" charset="0"/>
              </a:rPr>
              <a:t>Black tea</a:t>
            </a:r>
            <a:endParaRPr lang="en-US" altLang="zh-CN" sz="2800" b="1">
              <a:solidFill>
                <a:srgbClr val="0F1115"/>
              </a:solidFill>
              <a:latin typeface="Times New Roman" panose="02020603050405020304" charset="0"/>
              <a:ea typeface="quote-cjk-patch"/>
              <a:cs typeface="Times New Roman" panose="02020603050405020304" charset="0"/>
            </a:endParaRPr>
          </a:p>
        </p:txBody>
      </p:sp>
      <p:sp>
        <p:nvSpPr>
          <p:cNvPr id="8" name="文本框 7"/>
          <p:cNvSpPr txBox="1"/>
          <p:nvPr/>
        </p:nvSpPr>
        <p:spPr>
          <a:xfrm>
            <a:off x="763270" y="3795395"/>
            <a:ext cx="2994660" cy="720725"/>
          </a:xfrm>
          <a:prstGeom prst="rect">
            <a:avLst/>
          </a:prstGeom>
          <a:solidFill>
            <a:schemeClr val="accent2">
              <a:lumMod val="20000"/>
              <a:lumOff val="80000"/>
            </a:schemeClr>
          </a:solidFill>
        </p:spPr>
        <p:txBody>
          <a:bodyPr>
            <a:noAutofit/>
          </a:bodyPr>
          <a:p>
            <a:pPr algn="ctr">
              <a:lnSpc>
                <a:spcPct val="110000"/>
              </a:lnSpc>
            </a:pPr>
            <a:r>
              <a:rPr lang="zh-CN" altLang="en-US" sz="3200" b="1">
                <a:solidFill>
                  <a:srgbClr val="0F1115"/>
                </a:solidFill>
                <a:latin typeface="Times New Roman" panose="02020603050405020304" charset="0"/>
                <a:ea typeface="quote-cjk-patch"/>
                <a:cs typeface="Times New Roman" panose="02020603050405020304" charset="0"/>
              </a:rPr>
              <a:t>托物言志载体</a:t>
            </a:r>
            <a:endParaRPr lang="zh-CN" altLang="en-US" sz="3200" b="1">
              <a:solidFill>
                <a:srgbClr val="0F1115"/>
              </a:solidFill>
              <a:latin typeface="Times New Roman" panose="02020603050405020304" charset="0"/>
              <a:ea typeface="quote-cjk-patch"/>
              <a:cs typeface="Times New Roman" panose="02020603050405020304" charset="0"/>
            </a:endParaRPr>
          </a:p>
        </p:txBody>
      </p:sp>
      <p:sp>
        <p:nvSpPr>
          <p:cNvPr id="9" name="文本框 8"/>
          <p:cNvSpPr txBox="1"/>
          <p:nvPr/>
        </p:nvSpPr>
        <p:spPr>
          <a:xfrm>
            <a:off x="900430" y="4770755"/>
            <a:ext cx="10497185" cy="1096645"/>
          </a:xfrm>
          <a:prstGeom prst="rect">
            <a:avLst/>
          </a:prstGeom>
          <a:solidFill>
            <a:schemeClr val="accent4">
              <a:lumMod val="20000"/>
              <a:lumOff val="80000"/>
            </a:schemeClr>
          </a:solidFill>
        </p:spPr>
        <p:txBody>
          <a:bodyPr>
            <a:noAutofit/>
          </a:bodyPr>
          <a:p>
            <a:pPr algn="l">
              <a:lnSpc>
                <a:spcPct val="110000"/>
              </a:lnSpc>
            </a:pPr>
            <a:r>
              <a:rPr lang="en-US" altLang="zh-CN" sz="2800" b="1">
                <a:solidFill>
                  <a:srgbClr val="0F1115"/>
                </a:solidFill>
                <a:latin typeface="Times New Roman" panose="02020603050405020304" charset="0"/>
                <a:ea typeface="quote-cjk-patch"/>
                <a:cs typeface="Times New Roman" panose="02020603050405020304" charset="0"/>
              </a:rPr>
              <a:t>Symbolizes: British composure, silent companionship, and emotional warmth in a new environment.</a:t>
            </a:r>
            <a:endParaRPr lang="en-US" altLang="zh-CN" sz="2800" b="1">
              <a:solidFill>
                <a:srgbClr val="0F1115"/>
              </a:solidFill>
              <a:latin typeface="Times New Roman" panose="02020603050405020304" charset="0"/>
              <a:ea typeface="quote-cjk-patch"/>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3" grpId="0" animBg="1"/>
      <p:bldP spid="5"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clrChange>
              <a:clrFrom>
                <a:srgbClr val="C3BAAA">
                  <a:alpha val="100000"/>
                </a:srgbClr>
              </a:clrFrom>
              <a:clrTo>
                <a:srgbClr val="C3BAAA">
                  <a:alpha val="100000"/>
                  <a:alpha val="0"/>
                </a:srgbClr>
              </a:clrTo>
            </a:clrChange>
            <a:lum contrast="6000"/>
          </a:blip>
          <a:stretch>
            <a:fillRect/>
          </a:stretch>
        </a:blipFill>
        <a:effectLst/>
      </p:bgPr>
    </p:bg>
    <p:spTree>
      <p:nvGrpSpPr>
        <p:cNvPr id="1" name=""/>
        <p:cNvGrpSpPr/>
        <p:nvPr/>
      </p:nvGrpSpPr>
      <p:grpSpPr/>
      <p:sp>
        <p:nvSpPr>
          <p:cNvPr id="4" name="标题 3"/>
          <p:cNvSpPr>
            <a:spLocks noGrp="1"/>
          </p:cNvSpPr>
          <p:nvPr>
            <p:ph type="title"/>
            <p:custDataLst>
              <p:tags r:id="rId2"/>
            </p:custDataLst>
          </p:nvPr>
        </p:nvSpPr>
        <p:spPr>
          <a:xfrm>
            <a:off x="1879040" y="1857040"/>
            <a:ext cx="7768800" cy="766800"/>
          </a:xfrm>
        </p:spPr>
        <p:txBody>
          <a:bodyPr>
            <a:noAutofit/>
          </a:bodyPr>
          <a:p>
            <a:r>
              <a:rPr lang="en-US" altLang="zh-CN" sz="5400">
                <a:solidFill>
                  <a:schemeClr val="tx1"/>
                </a:solidFill>
              </a:rPr>
              <a:t>02</a:t>
            </a:r>
            <a:endParaRPr lang="en-US" altLang="zh-CN" sz="5400">
              <a:solidFill>
                <a:schemeClr val="tx1"/>
              </a:solidFill>
            </a:endParaRPr>
          </a:p>
        </p:txBody>
      </p:sp>
      <p:sp>
        <p:nvSpPr>
          <p:cNvPr id="5" name="文本占位符 4"/>
          <p:cNvSpPr>
            <a:spLocks noGrp="1"/>
          </p:cNvSpPr>
          <p:nvPr>
            <p:ph type="body" idx="1"/>
            <p:custDataLst>
              <p:tags r:id="rId3"/>
            </p:custDataLst>
          </p:nvPr>
        </p:nvSpPr>
        <p:spPr>
          <a:xfrm>
            <a:off x="1878965" y="2806700"/>
            <a:ext cx="9992995" cy="867410"/>
          </a:xfrm>
          <a:solidFill>
            <a:schemeClr val="accent3">
              <a:lumMod val="20000"/>
              <a:lumOff val="80000"/>
            </a:schemeClr>
          </a:solidFill>
        </p:spPr>
        <p:txBody>
          <a:bodyPr>
            <a:noAutofit/>
          </a:bodyPr>
          <a:p>
            <a:r>
              <a:rPr lang="zh-CN" altLang="en-US" sz="4000"/>
              <a:t>续写构思</a:t>
            </a:r>
            <a:r>
              <a:rPr lang="en-US" altLang="zh-CN" sz="4000"/>
              <a:t> ——“</a:t>
            </a:r>
            <a:r>
              <a:rPr lang="zh-CN" altLang="en-US" sz="4000"/>
              <a:t>四点衔接</a:t>
            </a:r>
            <a:r>
              <a:rPr lang="en-US" altLang="zh-CN" sz="4000"/>
              <a:t> + </a:t>
            </a:r>
            <a:r>
              <a:rPr lang="zh-CN" altLang="en-US" sz="4000"/>
              <a:t>红茶线索</a:t>
            </a:r>
            <a:r>
              <a:rPr lang="en-US" altLang="zh-CN" sz="4000"/>
              <a:t>” </a:t>
            </a:r>
            <a:r>
              <a:rPr lang="zh-CN" altLang="en-US" sz="4000"/>
              <a:t>框架</a:t>
            </a:r>
            <a:endParaRPr lang="zh-CN" altLang="en-US" sz="4000"/>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466090" y="0"/>
            <a:ext cx="5239385" cy="705485"/>
          </a:xfrm>
          <a:solidFill>
            <a:schemeClr val="bg1"/>
          </a:solidFill>
        </p:spPr>
        <p:txBody>
          <a:bodyPr/>
          <a:p>
            <a:pPr algn="ctr"/>
            <a:r>
              <a:rPr lang="zh-CN" altLang="en-US"/>
              <a:t>四点衔接</a:t>
            </a:r>
            <a:r>
              <a:rPr lang="en-US" altLang="zh-CN"/>
              <a:t> + </a:t>
            </a:r>
            <a:r>
              <a:rPr lang="zh-CN" altLang="en-US"/>
              <a:t>红茶贯穿</a:t>
            </a:r>
            <a:endParaRPr lang="zh-CN" altLang="en-US"/>
          </a:p>
        </p:txBody>
      </p:sp>
      <p:graphicFrame>
        <p:nvGraphicFramePr>
          <p:cNvPr id="4" name="表格 3"/>
          <p:cNvGraphicFramePr/>
          <p:nvPr>
            <p:custDataLst>
              <p:tags r:id="rId2"/>
            </p:custDataLst>
          </p:nvPr>
        </p:nvGraphicFramePr>
        <p:xfrm>
          <a:off x="288925" y="671830"/>
          <a:ext cx="11902440" cy="6005195"/>
        </p:xfrm>
        <a:graphic>
          <a:graphicData uri="http://schemas.openxmlformats.org/drawingml/2006/table">
            <a:tbl>
              <a:tblPr firstRow="1" firstCol="1">
                <a:tableStyleId>{31AF1AA0-1728-484F-BF30-A2B43AEA9DAC}</a:tableStyleId>
              </a:tblPr>
              <a:tblGrid>
                <a:gridCol w="2120265"/>
                <a:gridCol w="1760855"/>
                <a:gridCol w="4977130"/>
                <a:gridCol w="3044190"/>
              </a:tblGrid>
              <a:tr h="629920">
                <a:tc>
                  <a:txBody>
                    <a:bodyPr/>
                    <a:p>
                      <a:pPr algn="ctr">
                        <a:lnSpc>
                          <a:spcPct val="120000"/>
                        </a:lnSpc>
                      </a:pPr>
                      <a:r>
                        <a:rPr lang="zh-CN" altLang="en-US" sz="2000">
                          <a:solidFill>
                            <a:srgbClr val="C00000"/>
                          </a:solidFill>
                          <a:latin typeface="仿宋" panose="02010609060101010101" charset="-122"/>
                          <a:ea typeface="仿宋" panose="02010609060101010101" charset="-122"/>
                        </a:rPr>
                        <a:t>衔接点</a:t>
                      </a:r>
                      <a:endParaRPr lang="zh-CN" altLang="en-US" sz="2000">
                        <a:solidFill>
                          <a:srgbClr val="C00000"/>
                        </a:solidFill>
                        <a:latin typeface="仿宋" panose="02010609060101010101" charset="-122"/>
                        <a:ea typeface="仿宋" panose="02010609060101010101" charset="-122"/>
                      </a:endParaRPr>
                    </a:p>
                  </a:txBody>
                  <a:tcPr marL="177800" marR="177800" marT="107950" marB="107950" anchor="ctr" anchorCtr="0">
                    <a:solidFill>
                      <a:schemeClr val="accent3">
                        <a:lumMod val="20000"/>
                        <a:lumOff val="80000"/>
                      </a:schemeClr>
                    </a:solidFill>
                  </a:tcPr>
                </a:tc>
                <a:tc>
                  <a:txBody>
                    <a:bodyPr/>
                    <a:p>
                      <a:pPr algn="ctr">
                        <a:lnSpc>
                          <a:spcPct val="120000"/>
                        </a:lnSpc>
                      </a:pPr>
                      <a:r>
                        <a:rPr lang="zh-CN" altLang="en-US" sz="2000">
                          <a:solidFill>
                            <a:srgbClr val="C00000"/>
                          </a:solidFill>
                          <a:latin typeface="仿宋" panose="02010609060101010101" charset="-122"/>
                          <a:ea typeface="仿宋" panose="02010609060101010101" charset="-122"/>
                        </a:rPr>
                        <a:t>核心任务</a:t>
                      </a:r>
                      <a:endParaRPr lang="zh-CN" altLang="en-US" sz="2000">
                        <a:solidFill>
                          <a:srgbClr val="C00000"/>
                        </a:solidFill>
                        <a:latin typeface="仿宋" panose="02010609060101010101" charset="-122"/>
                        <a:ea typeface="仿宋" panose="02010609060101010101" charset="-122"/>
                      </a:endParaRPr>
                    </a:p>
                  </a:txBody>
                  <a:tcPr marL="177800" marR="177800" marT="107950" marB="107950" anchor="ctr" anchorCtr="0">
                    <a:solidFill>
                      <a:schemeClr val="accent3">
                        <a:lumMod val="20000"/>
                        <a:lumOff val="80000"/>
                      </a:schemeClr>
                    </a:solidFill>
                  </a:tcPr>
                </a:tc>
                <a:tc>
                  <a:txBody>
                    <a:bodyPr/>
                    <a:p>
                      <a:pPr algn="ctr">
                        <a:lnSpc>
                          <a:spcPct val="120000"/>
                        </a:lnSpc>
                      </a:pPr>
                      <a:r>
                        <a:rPr lang="en-US" altLang="zh-CN" sz="2000">
                          <a:solidFill>
                            <a:srgbClr val="C00000"/>
                          </a:solidFill>
                          <a:latin typeface="仿宋" panose="02010609060101010101" charset="-122"/>
                          <a:ea typeface="仿宋" panose="02010609060101010101" charset="-122"/>
                          <a:cs typeface="仿宋" panose="02010609060101010101" charset="-122"/>
                        </a:rPr>
                        <a:t>“</a:t>
                      </a:r>
                      <a:r>
                        <a:rPr lang="zh-CN" altLang="en-US" sz="2000">
                          <a:solidFill>
                            <a:srgbClr val="C00000"/>
                          </a:solidFill>
                          <a:latin typeface="仿宋" panose="02010609060101010101" charset="-122"/>
                          <a:ea typeface="仿宋" panose="02010609060101010101" charset="-122"/>
                          <a:cs typeface="仿宋" panose="02010609060101010101" charset="-122"/>
                        </a:rPr>
                        <a:t>红茶</a:t>
                      </a:r>
                      <a:r>
                        <a:rPr lang="en-US" altLang="zh-CN" sz="2000">
                          <a:solidFill>
                            <a:srgbClr val="C00000"/>
                          </a:solidFill>
                          <a:latin typeface="仿宋" panose="02010609060101010101" charset="-122"/>
                          <a:ea typeface="仿宋" panose="02010609060101010101" charset="-122"/>
                          <a:cs typeface="仿宋" panose="02010609060101010101" charset="-122"/>
                        </a:rPr>
                        <a:t>”</a:t>
                      </a:r>
                      <a:r>
                        <a:rPr lang="zh-CN" altLang="en-US" sz="2000">
                          <a:solidFill>
                            <a:srgbClr val="C00000"/>
                          </a:solidFill>
                          <a:latin typeface="仿宋" panose="02010609060101010101" charset="-122"/>
                          <a:ea typeface="仿宋" panose="02010609060101010101" charset="-122"/>
                          <a:cs typeface="仿宋" panose="02010609060101010101" charset="-122"/>
                        </a:rPr>
                        <a:t>线索的哲学升华</a:t>
                      </a:r>
                      <a:endParaRPr lang="zh-CN" altLang="en-US" sz="2000">
                        <a:solidFill>
                          <a:srgbClr val="C00000"/>
                        </a:solidFill>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c>
                  <a:txBody>
                    <a:bodyPr/>
                    <a:p>
                      <a:pPr algn="ctr">
                        <a:lnSpc>
                          <a:spcPct val="120000"/>
                        </a:lnSpc>
                      </a:pPr>
                      <a:r>
                        <a:rPr lang="zh-CN" altLang="en-US" sz="2000">
                          <a:solidFill>
                            <a:srgbClr val="C00000"/>
                          </a:solidFill>
                          <a:latin typeface="仿宋" panose="02010609060101010101" charset="-122"/>
                          <a:ea typeface="仿宋" panose="02010609060101010101" charset="-122"/>
                        </a:rPr>
                        <a:t>情感与主题推进</a:t>
                      </a:r>
                      <a:endParaRPr lang="zh-CN" altLang="en-US" sz="2000">
                        <a:solidFill>
                          <a:srgbClr val="C00000"/>
                        </a:solidFill>
                        <a:latin typeface="仿宋" panose="02010609060101010101" charset="-122"/>
                        <a:ea typeface="仿宋" panose="02010609060101010101" charset="-122"/>
                      </a:endParaRPr>
                    </a:p>
                  </a:txBody>
                  <a:tcPr marL="177800" marR="177800" marT="107950" marB="107950" anchor="ctr" anchorCtr="0">
                    <a:solidFill>
                      <a:schemeClr val="accent3">
                        <a:lumMod val="20000"/>
                        <a:lumOff val="80000"/>
                      </a:schemeClr>
                    </a:solidFill>
                  </a:tcPr>
                </a:tc>
              </a:tr>
              <a:tr h="1388745">
                <a:tc>
                  <a:txBody>
                    <a:bodyPr/>
                    <a:p>
                      <a:pPr algn="l">
                        <a:lnSpc>
                          <a:spcPct val="120000"/>
                        </a:lnSpc>
                      </a:pPr>
                      <a:r>
                        <a:rPr lang="en-US" altLang="zh-CN" sz="2000">
                          <a:latin typeface="方正楷体简体" panose="02000000000000000000" charset="-122"/>
                          <a:ea typeface="方正楷体简体" panose="02000000000000000000" charset="-122"/>
                          <a:cs typeface="方正楷体简体" panose="02000000000000000000" charset="-122"/>
                        </a:rPr>
                        <a:t>① </a:t>
                      </a:r>
                      <a:r>
                        <a:rPr lang="zh-CN" altLang="en-US" sz="2000">
                          <a:latin typeface="方正楷体简体" panose="02000000000000000000" charset="-122"/>
                          <a:ea typeface="方正楷体简体" panose="02000000000000000000" charset="-122"/>
                          <a:cs typeface="方正楷体简体" panose="02000000000000000000" charset="-122"/>
                        </a:rPr>
                        <a:t>第一段开头</a:t>
                      </a:r>
                      <a:br>
                        <a:rPr lang="zh-CN" altLang="en-US" sz="2000">
                          <a:latin typeface="方正楷体简体" panose="02000000000000000000" charset="-122"/>
                          <a:ea typeface="方正楷体简体" panose="02000000000000000000" charset="-122"/>
                          <a:cs typeface="方正楷体简体" panose="02000000000000000000" charset="-122"/>
                        </a:rPr>
                      </a:br>
                      <a:r>
                        <a:rPr lang="zh-CN" altLang="en-US" sz="2000">
                          <a:latin typeface="方正楷体简体" panose="02000000000000000000" charset="-122"/>
                          <a:ea typeface="方正楷体简体" panose="02000000000000000000" charset="-122"/>
                          <a:cs typeface="方正楷体简体" panose="02000000000000000000" charset="-122"/>
                        </a:rPr>
                        <a:t>（衔接原文结尾）</a:t>
                      </a:r>
                      <a:endParaRPr lang="zh-CN" altLang="en-US" sz="2000">
                        <a:latin typeface="方正楷体简体" panose="02000000000000000000" charset="-122"/>
                        <a:ea typeface="方正楷体简体" panose="02000000000000000000" charset="-122"/>
                        <a:cs typeface="方正楷体简体" panose="02000000000000000000"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800">
                        <a:latin typeface="仿宋" panose="02010609060101010101" charset="-122"/>
                        <a:ea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endParaRPr>
                    </a:p>
                  </a:txBody>
                  <a:tcPr marL="177800" marR="177800" marT="107950" marB="107950" anchor="ctr" anchorCtr="0">
                    <a:solidFill>
                      <a:schemeClr val="accent3">
                        <a:lumMod val="20000"/>
                        <a:lumOff val="80000"/>
                      </a:schemeClr>
                    </a:solidFill>
                  </a:tcPr>
                </a:tc>
              </a:tr>
              <a:tr h="1388110">
                <a:tc>
                  <a:txBody>
                    <a:bodyPr/>
                    <a:p>
                      <a:pPr algn="l">
                        <a:lnSpc>
                          <a:spcPct val="120000"/>
                        </a:lnSpc>
                      </a:pPr>
                      <a:r>
                        <a:rPr lang="en-US" altLang="zh-CN" sz="2000">
                          <a:latin typeface="方正楷体简体" panose="02000000000000000000" charset="-122"/>
                          <a:ea typeface="方正楷体简体" panose="02000000000000000000" charset="-122"/>
                          <a:cs typeface="方正楷体简体" panose="02000000000000000000" charset="-122"/>
                        </a:rPr>
                        <a:t>② </a:t>
                      </a:r>
                      <a:r>
                        <a:rPr lang="zh-CN" altLang="en-US" sz="2000">
                          <a:latin typeface="方正楷体简体" panose="02000000000000000000" charset="-122"/>
                          <a:ea typeface="方正楷体简体" panose="02000000000000000000" charset="-122"/>
                          <a:cs typeface="方正楷体简体" panose="02000000000000000000" charset="-122"/>
                        </a:rPr>
                        <a:t>第一段结尾</a:t>
                      </a:r>
                      <a:br>
                        <a:rPr lang="zh-CN" altLang="en-US" sz="2000">
                          <a:latin typeface="方正楷体简体" panose="02000000000000000000" charset="-122"/>
                          <a:ea typeface="方正楷体简体" panose="02000000000000000000" charset="-122"/>
                          <a:cs typeface="方正楷体简体" panose="02000000000000000000" charset="-122"/>
                        </a:rPr>
                      </a:br>
                      <a:r>
                        <a:rPr lang="zh-CN" altLang="en-US" sz="2000">
                          <a:latin typeface="方正楷体简体" panose="02000000000000000000" charset="-122"/>
                          <a:ea typeface="方正楷体简体" panose="02000000000000000000" charset="-122"/>
                          <a:cs typeface="方正楷体简体" panose="02000000000000000000" charset="-122"/>
                        </a:rPr>
                        <a:t>（衔接第二段首句）</a:t>
                      </a:r>
                      <a:endParaRPr lang="zh-CN" altLang="en-US" sz="2000">
                        <a:latin typeface="方正楷体简体" panose="02000000000000000000" charset="-122"/>
                        <a:ea typeface="方正楷体简体" panose="02000000000000000000" charset="-122"/>
                        <a:cs typeface="方正楷体简体" panose="02000000000000000000"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r>
              <a:tr h="1209675">
                <a:tc>
                  <a:txBody>
                    <a:bodyPr/>
                    <a:p>
                      <a:pPr algn="l">
                        <a:lnSpc>
                          <a:spcPct val="120000"/>
                        </a:lnSpc>
                      </a:pPr>
                      <a:r>
                        <a:rPr lang="en-US" altLang="zh-CN" sz="2000">
                          <a:latin typeface="方正楷体简体" panose="02000000000000000000" charset="-122"/>
                          <a:ea typeface="方正楷体简体" panose="02000000000000000000" charset="-122"/>
                          <a:cs typeface="方正楷体简体" panose="02000000000000000000" charset="-122"/>
                        </a:rPr>
                        <a:t>③ </a:t>
                      </a:r>
                      <a:r>
                        <a:rPr lang="zh-CN" altLang="en-US" sz="2000">
                          <a:latin typeface="方正楷体简体" panose="02000000000000000000" charset="-122"/>
                          <a:ea typeface="方正楷体简体" panose="02000000000000000000" charset="-122"/>
                          <a:cs typeface="方正楷体简体" panose="02000000000000000000" charset="-122"/>
                        </a:rPr>
                        <a:t>第二段开头</a:t>
                      </a:r>
                      <a:br>
                        <a:rPr lang="zh-CN" altLang="en-US" sz="2000">
                          <a:latin typeface="方正楷体简体" panose="02000000000000000000" charset="-122"/>
                          <a:ea typeface="方正楷体简体" panose="02000000000000000000" charset="-122"/>
                          <a:cs typeface="方正楷体简体" panose="02000000000000000000" charset="-122"/>
                        </a:rPr>
                      </a:br>
                      <a:r>
                        <a:rPr lang="zh-CN" altLang="en-US" sz="2000">
                          <a:latin typeface="方正楷体简体" panose="02000000000000000000" charset="-122"/>
                          <a:ea typeface="方正楷体简体" panose="02000000000000000000" charset="-122"/>
                          <a:cs typeface="方正楷体简体" panose="02000000000000000000" charset="-122"/>
                        </a:rPr>
                        <a:t>（呼应自身段首句）</a:t>
                      </a:r>
                      <a:endParaRPr lang="zh-CN" altLang="en-US" sz="2000">
                        <a:latin typeface="方正楷体简体" panose="02000000000000000000" charset="-122"/>
                        <a:ea typeface="方正楷体简体" panose="02000000000000000000" charset="-122"/>
                        <a:cs typeface="方正楷体简体" panose="02000000000000000000"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r>
              <a:tr h="1388745">
                <a:tc>
                  <a:txBody>
                    <a:bodyPr/>
                    <a:p>
                      <a:pPr algn="l">
                        <a:lnSpc>
                          <a:spcPct val="120000"/>
                        </a:lnSpc>
                      </a:pPr>
                      <a:r>
                        <a:rPr lang="en-US" altLang="zh-CN" sz="2000">
                          <a:latin typeface="方正楷体简体" panose="02000000000000000000" charset="-122"/>
                          <a:ea typeface="方正楷体简体" panose="02000000000000000000" charset="-122"/>
                          <a:cs typeface="方正楷体简体" panose="02000000000000000000" charset="-122"/>
                        </a:rPr>
                        <a:t>④ </a:t>
                      </a:r>
                      <a:r>
                        <a:rPr lang="zh-CN" altLang="en-US" sz="2000">
                          <a:latin typeface="方正楷体简体" panose="02000000000000000000" charset="-122"/>
                          <a:ea typeface="方正楷体简体" panose="02000000000000000000" charset="-122"/>
                          <a:cs typeface="方正楷体简体" panose="02000000000000000000" charset="-122"/>
                        </a:rPr>
                        <a:t>第二段结尾</a:t>
                      </a:r>
                      <a:br>
                        <a:rPr lang="zh-CN" altLang="en-US" sz="2000">
                          <a:latin typeface="方正楷体简体" panose="02000000000000000000" charset="-122"/>
                          <a:ea typeface="方正楷体简体" panose="02000000000000000000" charset="-122"/>
                          <a:cs typeface="方正楷体简体" panose="02000000000000000000" charset="-122"/>
                        </a:rPr>
                      </a:br>
                      <a:r>
                        <a:rPr lang="zh-CN" altLang="en-US" sz="2000">
                          <a:latin typeface="方正楷体简体" panose="02000000000000000000" charset="-122"/>
                          <a:ea typeface="方正楷体简体" panose="02000000000000000000" charset="-122"/>
                          <a:cs typeface="方正楷体简体" panose="02000000000000000000" charset="-122"/>
                        </a:rPr>
                        <a:t>（升华核心主题）</a:t>
                      </a:r>
                      <a:endParaRPr lang="zh-CN" altLang="en-US" sz="2000">
                        <a:latin typeface="方正楷体简体" panose="02000000000000000000" charset="-122"/>
                        <a:ea typeface="方正楷体简体" panose="02000000000000000000" charset="-122"/>
                        <a:cs typeface="方正楷体简体" panose="02000000000000000000"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c>
                  <a:txBody>
                    <a:bodyPr/>
                    <a:p>
                      <a:pPr algn="l">
                        <a:lnSpc>
                          <a:spcPct val="120000"/>
                        </a:lnSpc>
                      </a:pPr>
                      <a:endParaRPr lang="zh-CN" altLang="en-US" sz="1600">
                        <a:latin typeface="仿宋" panose="02010609060101010101" charset="-122"/>
                        <a:ea typeface="仿宋" panose="02010609060101010101" charset="-122"/>
                        <a:cs typeface="仿宋" panose="02010609060101010101" charset="-122"/>
                      </a:endParaRPr>
                    </a:p>
                  </a:txBody>
                  <a:tcPr marL="177800" marR="177800" marT="107950" marB="107950" anchor="ctr" anchorCtr="0">
                    <a:solidFill>
                      <a:schemeClr val="accent3">
                        <a:lumMod val="20000"/>
                        <a:lumOff val="80000"/>
                      </a:schemeClr>
                    </a:solidFill>
                  </a:tcPr>
                </a:tc>
              </a:tr>
            </a:tbl>
          </a:graphicData>
        </a:graphic>
      </p:graphicFrame>
      <p:sp>
        <p:nvSpPr>
          <p:cNvPr id="5" name="文本框 4"/>
          <p:cNvSpPr txBox="1"/>
          <p:nvPr/>
        </p:nvSpPr>
        <p:spPr>
          <a:xfrm>
            <a:off x="2350770" y="1610360"/>
            <a:ext cx="1842770" cy="829945"/>
          </a:xfrm>
          <a:prstGeom prst="rect">
            <a:avLst/>
          </a:prstGeom>
        </p:spPr>
        <p:txBody>
          <a:bodyPr wrap="square">
            <a:spAutoFit/>
          </a:bodyPr>
          <a:p>
            <a:pPr algn="l">
              <a:lnSpc>
                <a:spcPct val="120000"/>
              </a:lnSpc>
            </a:pPr>
            <a:r>
              <a:rPr lang="zh-CN" altLang="en-US" sz="2000">
                <a:latin typeface="仿宋" panose="02010609060101010101" charset="-122"/>
                <a:ea typeface="仿宋" panose="02010609060101010101" charset="-122"/>
                <a:cs typeface="仿宋" panose="02010609060101010101" charset="-122"/>
              </a:rPr>
              <a:t>承接对话</a:t>
            </a:r>
            <a:r>
              <a:rPr lang="zh-CN" altLang="en-US" sz="1800">
                <a:latin typeface="Arial" panose="020B0604020202020204" pitchFamily="34" charset="0"/>
                <a:ea typeface="微软雅黑" panose="020B0503020204020204" charset="-122"/>
              </a:rPr>
              <a:t>，</a:t>
            </a:r>
            <a:r>
              <a:rPr lang="zh-CN" altLang="en-US" sz="2000">
                <a:latin typeface="仿宋" panose="02010609060101010101" charset="-122"/>
                <a:ea typeface="仿宋" panose="02010609060101010101" charset="-122"/>
                <a:cs typeface="仿宋" panose="02010609060101010101" charset="-122"/>
              </a:rPr>
              <a:t>展现引导</a:t>
            </a:r>
            <a:endParaRPr lang="zh-CN" altLang="en-US" sz="1800">
              <a:latin typeface="Arial" panose="020B0604020202020204" pitchFamily="34" charset="0"/>
              <a:ea typeface="微软雅黑" panose="020B0503020204020204" charset="-122"/>
            </a:endParaRPr>
          </a:p>
        </p:txBody>
      </p:sp>
      <p:sp>
        <p:nvSpPr>
          <p:cNvPr id="6" name="文本框 5"/>
          <p:cNvSpPr txBox="1"/>
          <p:nvPr/>
        </p:nvSpPr>
        <p:spPr>
          <a:xfrm>
            <a:off x="4192905" y="1610360"/>
            <a:ext cx="4448175" cy="1309370"/>
          </a:xfrm>
          <a:prstGeom prst="rect">
            <a:avLst/>
          </a:prstGeom>
        </p:spPr>
        <p:txBody>
          <a:bodyPr wrap="square">
            <a:spAutoFit/>
          </a:bodyPr>
          <a:p>
            <a:pPr algn="l">
              <a:lnSpc>
                <a:spcPct val="110000"/>
              </a:lnSpc>
            </a:pPr>
            <a:r>
              <a:rPr lang="en-US" altLang="zh-CN" sz="1800">
                <a:latin typeface="Times New Roman" panose="02020603050405020304" charset="0"/>
                <a:ea typeface="方正楷体简体" panose="02000000000000000000" charset="-122"/>
                <a:cs typeface="Times New Roman" panose="02020603050405020304" charset="0"/>
              </a:rPr>
              <a:t>"Courage" is "changing the environment": Grandfather uses tea as a metaphor, pointing out that the bravery of tea leaves lies in turning tasteless water into fragrant tea. </a:t>
            </a:r>
            <a:endParaRPr lang="en-US" altLang="zh-CN" sz="1800">
              <a:latin typeface="Times New Roman" panose="02020603050405020304" charset="0"/>
              <a:ea typeface="方正楷体简体" panose="02000000000000000000" charset="-122"/>
              <a:cs typeface="Times New Roman" panose="02020603050405020304" charset="0"/>
            </a:endParaRPr>
          </a:p>
        </p:txBody>
      </p:sp>
      <p:sp>
        <p:nvSpPr>
          <p:cNvPr id="7" name="文本框 6"/>
          <p:cNvSpPr txBox="1"/>
          <p:nvPr/>
        </p:nvSpPr>
        <p:spPr>
          <a:xfrm>
            <a:off x="8721090" y="1702435"/>
            <a:ext cx="3331845" cy="1272540"/>
          </a:xfrm>
          <a:prstGeom prst="rect">
            <a:avLst/>
          </a:prstGeom>
        </p:spPr>
        <p:txBody>
          <a:bodyPr wrap="square">
            <a:noAutofit/>
          </a:bodyPr>
          <a:p>
            <a:pPr algn="l">
              <a:lnSpc>
                <a:spcPct val="100000"/>
              </a:lnSpc>
            </a:pPr>
            <a:r>
              <a:rPr lang="en-US" altLang="zh-CN" sz="1800">
                <a:latin typeface="Arial" panose="020B0604020202020204" pitchFamily="34" charset="0"/>
                <a:ea typeface="微软雅黑" panose="020B0503020204020204" charset="-122"/>
              </a:rPr>
              <a:t>Gives a new definition to "adaptation"</a:t>
            </a:r>
            <a:r>
              <a:rPr lang="zh-CN" altLang="en-US" sz="1800">
                <a:latin typeface="Arial" panose="020B0604020202020204" pitchFamily="34" charset="0"/>
                <a:ea typeface="微软雅黑" panose="020B0503020204020204" charset="-122"/>
              </a:rPr>
              <a:t>：</a:t>
            </a:r>
            <a:r>
              <a:rPr lang="en-US" altLang="zh-CN" sz="1800">
                <a:latin typeface="Arial" panose="020B0604020202020204" pitchFamily="34" charset="0"/>
                <a:ea typeface="微软雅黑" panose="020B0503020204020204" charset="-122"/>
              </a:rPr>
              <a:t>not passive endurance, but active integration and creation.</a:t>
            </a:r>
            <a:r>
              <a:rPr lang="zh-CN" altLang="en-US" sz="1800">
                <a:latin typeface="Arial" panose="020B0604020202020204" pitchFamily="34" charset="0"/>
                <a:ea typeface="微软雅黑" panose="020B0503020204020204" charset="-122"/>
              </a:rPr>
              <a:t>。</a:t>
            </a:r>
            <a:endParaRPr lang="zh-CN" altLang="en-US" sz="1800">
              <a:latin typeface="Arial" panose="020B0604020202020204" pitchFamily="34" charset="0"/>
              <a:ea typeface="微软雅黑" panose="020B0503020204020204" charset="-122"/>
            </a:endParaRPr>
          </a:p>
        </p:txBody>
      </p:sp>
      <p:sp>
        <p:nvSpPr>
          <p:cNvPr id="8" name="文本框 7"/>
          <p:cNvSpPr txBox="1"/>
          <p:nvPr/>
        </p:nvSpPr>
        <p:spPr>
          <a:xfrm>
            <a:off x="2350770" y="3051175"/>
            <a:ext cx="1842770" cy="829945"/>
          </a:xfrm>
          <a:prstGeom prst="rect">
            <a:avLst/>
          </a:prstGeom>
          <a:solidFill>
            <a:schemeClr val="accent4">
              <a:lumMod val="20000"/>
              <a:lumOff val="80000"/>
            </a:schemeClr>
          </a:solidFill>
        </p:spPr>
        <p:txBody>
          <a:bodyPr wrap="square">
            <a:spAutoFit/>
          </a:bodyPr>
          <a:p>
            <a:pPr algn="l">
              <a:lnSpc>
                <a:spcPct val="120000"/>
              </a:lnSpc>
            </a:pPr>
            <a:r>
              <a:rPr lang="zh-CN" altLang="en-US" sz="2000">
                <a:latin typeface="仿宋" panose="02010609060101010101" charset="-122"/>
                <a:ea typeface="仿宋" panose="02010609060101010101" charset="-122"/>
                <a:cs typeface="仿宋" panose="02010609060101010101" charset="-122"/>
                <a:sym typeface="+mn-ea"/>
              </a:rPr>
              <a:t>完成离场，留下空间</a:t>
            </a:r>
            <a:endParaRPr lang="zh-CN" altLang="en-US" sz="2000">
              <a:latin typeface="仿宋" panose="02010609060101010101" charset="-122"/>
              <a:ea typeface="仿宋" panose="02010609060101010101" charset="-122"/>
              <a:cs typeface="仿宋" panose="02010609060101010101" charset="-122"/>
              <a:sym typeface="+mn-ea"/>
            </a:endParaRPr>
          </a:p>
        </p:txBody>
      </p:sp>
      <p:sp>
        <p:nvSpPr>
          <p:cNvPr id="9" name="文本框 8"/>
          <p:cNvSpPr txBox="1"/>
          <p:nvPr/>
        </p:nvSpPr>
        <p:spPr>
          <a:xfrm>
            <a:off x="4117340" y="3051175"/>
            <a:ext cx="4556125" cy="1278255"/>
          </a:xfrm>
          <a:prstGeom prst="rect">
            <a:avLst/>
          </a:prstGeom>
          <a:solidFill>
            <a:schemeClr val="accent4">
              <a:lumMod val="20000"/>
              <a:lumOff val="80000"/>
            </a:schemeClr>
          </a:solidFill>
        </p:spPr>
        <p:txBody>
          <a:bodyPr wrap="square">
            <a:noAutofit/>
          </a:bodyPr>
          <a:p>
            <a:pPr algn="l">
              <a:lnSpc>
                <a:spcPct val="110000"/>
              </a:lnSpc>
              <a:buClrTx/>
              <a:buSzTx/>
              <a:buFontTx/>
            </a:pPr>
            <a:r>
              <a:rPr lang="en-US" altLang="zh-CN" sz="1800">
                <a:latin typeface="Times New Roman" panose="02020603050405020304" charset="0"/>
                <a:ea typeface="方正楷体简体" panose="02000000000000000000" charset="-122"/>
                <a:cs typeface="Times New Roman" panose="02020603050405020304" charset="0"/>
              </a:rPr>
              <a:t> Leaves the image of "fusion": Grandfather leaves, the sight of tea leaves continuously unfurling in the pot becomes a living metaphor for her contemplation.</a:t>
            </a:r>
            <a:endParaRPr lang="en-US" altLang="zh-CN" sz="1800">
              <a:latin typeface="Times New Roman" panose="02020603050405020304" charset="0"/>
              <a:ea typeface="方正楷体简体" panose="02000000000000000000" charset="-122"/>
              <a:cs typeface="Times New Roman" panose="02020603050405020304" charset="0"/>
            </a:endParaRPr>
          </a:p>
        </p:txBody>
      </p:sp>
      <p:sp>
        <p:nvSpPr>
          <p:cNvPr id="10" name="文本框 9"/>
          <p:cNvSpPr txBox="1"/>
          <p:nvPr/>
        </p:nvSpPr>
        <p:spPr>
          <a:xfrm>
            <a:off x="8721090" y="3051175"/>
            <a:ext cx="3303905" cy="1316990"/>
          </a:xfrm>
          <a:prstGeom prst="rect">
            <a:avLst/>
          </a:prstGeom>
          <a:solidFill>
            <a:schemeClr val="accent4">
              <a:lumMod val="20000"/>
              <a:lumOff val="80000"/>
            </a:schemeClr>
          </a:solidFill>
        </p:spPr>
        <p:txBody>
          <a:bodyPr wrap="square">
            <a:noAutofit/>
          </a:bodyPr>
          <a:p>
            <a:pPr algn="l">
              <a:lnSpc>
                <a:spcPct val="90000"/>
              </a:lnSpc>
            </a:pPr>
            <a:r>
              <a:rPr lang="en-US" altLang="zh-CN" sz="1800">
                <a:latin typeface="Arial" panose="020B0604020202020204" pitchFamily="34" charset="0"/>
                <a:ea typeface="微软雅黑" panose="020B0503020204020204" charset="-122"/>
              </a:rPr>
              <a:t>Shifts from listening to teachings to observation and internalization; the dynamic tea brewing process mirrors her inner activity. </a:t>
            </a:r>
            <a:endParaRPr lang="en-US" altLang="zh-CN" sz="1800">
              <a:latin typeface="Arial" panose="020B0604020202020204" pitchFamily="34" charset="0"/>
              <a:ea typeface="微软雅黑" panose="020B0503020204020204" charset="-122"/>
            </a:endParaRPr>
          </a:p>
        </p:txBody>
      </p:sp>
      <p:sp>
        <p:nvSpPr>
          <p:cNvPr id="11" name="文本框 10"/>
          <p:cNvSpPr txBox="1"/>
          <p:nvPr/>
        </p:nvSpPr>
        <p:spPr>
          <a:xfrm>
            <a:off x="2241550" y="4328795"/>
            <a:ext cx="1951355" cy="829945"/>
          </a:xfrm>
          <a:prstGeom prst="rect">
            <a:avLst/>
          </a:prstGeom>
        </p:spPr>
        <p:txBody>
          <a:bodyPr wrap="square">
            <a:spAutoFit/>
          </a:bodyPr>
          <a:p>
            <a:pPr algn="l">
              <a:lnSpc>
                <a:spcPct val="120000"/>
              </a:lnSpc>
            </a:pPr>
            <a:r>
              <a:rPr lang="zh-CN" altLang="en-US" sz="2000">
                <a:latin typeface="仿宋" panose="02010609060101010101" charset="-122"/>
                <a:ea typeface="仿宋" panose="02010609060101010101" charset="-122"/>
                <a:cs typeface="仿宋" panose="02010609060101010101" charset="-122"/>
                <a:sym typeface="+mn-ea"/>
              </a:rPr>
              <a:t>解释独白</a:t>
            </a:r>
            <a:r>
              <a:rPr lang="zh-CN" altLang="en-US">
                <a:solidFill>
                  <a:srgbClr val="0F1115"/>
                </a:solidFill>
                <a:latin typeface="quote-cjk-patch"/>
                <a:ea typeface="quote-cjk-patch"/>
                <a:sym typeface="+mn-ea"/>
              </a:rPr>
              <a:t>，揭示</a:t>
            </a:r>
            <a:r>
              <a:rPr lang="zh-CN" altLang="en-US" sz="2000">
                <a:latin typeface="仿宋" panose="02010609060101010101" charset="-122"/>
                <a:ea typeface="仿宋" panose="02010609060101010101" charset="-122"/>
                <a:cs typeface="仿宋" panose="02010609060101010101" charset="-122"/>
                <a:sym typeface="+mn-ea"/>
              </a:rPr>
              <a:t>觉醒</a:t>
            </a:r>
            <a:endParaRPr lang="zh-CN" altLang="en-US" sz="1800">
              <a:latin typeface="Arial" panose="020B0604020202020204" pitchFamily="34" charset="0"/>
              <a:ea typeface="微软雅黑" panose="020B0503020204020204" charset="-122"/>
            </a:endParaRPr>
          </a:p>
        </p:txBody>
      </p:sp>
      <p:sp>
        <p:nvSpPr>
          <p:cNvPr id="12" name="文本框 11"/>
          <p:cNvSpPr txBox="1"/>
          <p:nvPr/>
        </p:nvSpPr>
        <p:spPr>
          <a:xfrm>
            <a:off x="4192905" y="4326255"/>
            <a:ext cx="4448175" cy="1086485"/>
          </a:xfrm>
          <a:prstGeom prst="rect">
            <a:avLst/>
          </a:prstGeom>
        </p:spPr>
        <p:txBody>
          <a:bodyPr wrap="square">
            <a:spAutoFit/>
          </a:bodyPr>
          <a:p>
            <a:pPr algn="l">
              <a:lnSpc>
                <a:spcPct val="90000"/>
              </a:lnSpc>
              <a:buClrTx/>
              <a:buSzTx/>
              <a:buFontTx/>
            </a:pPr>
            <a:r>
              <a:rPr lang="en-US" altLang="zh-CN" sz="1800">
                <a:latin typeface="Times New Roman" panose="02020603050405020304" charset="0"/>
                <a:ea typeface="方正楷体简体" panose="02000000000000000000" charset="-122"/>
                <a:cs typeface="Times New Roman" panose="02020603050405020304" charset="0"/>
                <a:sym typeface="+mn-ea"/>
              </a:rPr>
              <a:t>Realization is "becoming the tea leaf": She realizes she should not be the "water" waiting to be changed, but the "tea leaf" that actively releases its aroma. </a:t>
            </a:r>
            <a:endParaRPr lang="en-US" altLang="zh-CN" sz="1800">
              <a:latin typeface="Times New Roman" panose="02020603050405020304" charset="0"/>
              <a:ea typeface="方正楷体简体" panose="02000000000000000000" charset="-122"/>
              <a:cs typeface="Times New Roman" panose="02020603050405020304" charset="0"/>
            </a:endParaRPr>
          </a:p>
        </p:txBody>
      </p:sp>
      <p:sp>
        <p:nvSpPr>
          <p:cNvPr id="13" name="文本框 12"/>
          <p:cNvSpPr txBox="1"/>
          <p:nvPr/>
        </p:nvSpPr>
        <p:spPr>
          <a:xfrm>
            <a:off x="8721090" y="4443095"/>
            <a:ext cx="3331845" cy="1235075"/>
          </a:xfrm>
          <a:prstGeom prst="rect">
            <a:avLst/>
          </a:prstGeom>
        </p:spPr>
        <p:txBody>
          <a:bodyPr wrap="square">
            <a:noAutofit/>
          </a:bodyPr>
          <a:p>
            <a:pPr algn="l">
              <a:lnSpc>
                <a:spcPct val="100000"/>
              </a:lnSpc>
            </a:pPr>
            <a:r>
              <a:rPr lang="zh-CN" altLang="en-US" sz="1800">
                <a:latin typeface="Arial" panose="020B0604020202020204" pitchFamily="34" charset="0"/>
                <a:ea typeface="微软雅黑" panose="020B0503020204020204" charset="-122"/>
              </a:rPr>
              <a:t>自我认知的根本转变：</a:t>
            </a:r>
            <a:r>
              <a:rPr lang="en-US" altLang="zh-CN" sz="1800">
                <a:latin typeface="Arial" panose="020B0604020202020204" pitchFamily="34" charset="0"/>
                <a:ea typeface="微软雅黑" panose="020B0503020204020204" charset="-122"/>
              </a:rPr>
              <a:t>from a passive object of the environment to an active creator of life.</a:t>
            </a:r>
            <a:endParaRPr lang="en-US" altLang="zh-CN" sz="1800">
              <a:latin typeface="Arial" panose="020B0604020202020204" pitchFamily="34" charset="0"/>
              <a:ea typeface="微软雅黑" panose="020B0503020204020204" charset="-122"/>
            </a:endParaRPr>
          </a:p>
        </p:txBody>
      </p:sp>
      <p:sp>
        <p:nvSpPr>
          <p:cNvPr id="14" name="文本框 13"/>
          <p:cNvSpPr txBox="1"/>
          <p:nvPr/>
        </p:nvSpPr>
        <p:spPr>
          <a:xfrm>
            <a:off x="2350770" y="5748655"/>
            <a:ext cx="1842770" cy="829945"/>
          </a:xfrm>
          <a:prstGeom prst="rect">
            <a:avLst/>
          </a:prstGeom>
          <a:solidFill>
            <a:schemeClr val="accent4">
              <a:lumMod val="20000"/>
              <a:lumOff val="80000"/>
            </a:schemeClr>
          </a:solidFill>
        </p:spPr>
        <p:txBody>
          <a:bodyPr wrap="square">
            <a:spAutoFit/>
          </a:bodyPr>
          <a:p>
            <a:pPr algn="l">
              <a:lnSpc>
                <a:spcPct val="120000"/>
              </a:lnSpc>
            </a:pPr>
            <a:r>
              <a:rPr lang="zh-CN" altLang="en-US" sz="2000">
                <a:latin typeface="仿宋" panose="02010609060101010101" charset="-122"/>
                <a:ea typeface="仿宋" panose="02010609060101010101" charset="-122"/>
                <a:cs typeface="仿宋" panose="02010609060101010101" charset="-122"/>
                <a:sym typeface="+mn-ea"/>
              </a:rPr>
              <a:t>点明主旨，托物言志</a:t>
            </a:r>
            <a:endParaRPr lang="zh-CN" altLang="en-US" sz="2000">
              <a:latin typeface="仿宋" panose="02010609060101010101" charset="-122"/>
              <a:ea typeface="仿宋" panose="02010609060101010101" charset="-122"/>
              <a:cs typeface="仿宋" panose="02010609060101010101" charset="-122"/>
              <a:sym typeface="+mn-ea"/>
            </a:endParaRPr>
          </a:p>
        </p:txBody>
      </p:sp>
      <p:sp>
        <p:nvSpPr>
          <p:cNvPr id="15" name="文本框 14"/>
          <p:cNvSpPr txBox="1"/>
          <p:nvPr/>
        </p:nvSpPr>
        <p:spPr>
          <a:xfrm>
            <a:off x="4194175" y="5659120"/>
            <a:ext cx="4556125" cy="1059180"/>
          </a:xfrm>
          <a:prstGeom prst="rect">
            <a:avLst/>
          </a:prstGeom>
          <a:solidFill>
            <a:schemeClr val="accent4">
              <a:lumMod val="20000"/>
              <a:lumOff val="80000"/>
            </a:schemeClr>
          </a:solidFill>
        </p:spPr>
        <p:txBody>
          <a:bodyPr wrap="square">
            <a:spAutoFit/>
          </a:bodyPr>
          <a:p>
            <a:pPr algn="l">
              <a:lnSpc>
                <a:spcPct val="70000"/>
              </a:lnSpc>
              <a:buClrTx/>
              <a:buSzTx/>
              <a:buFontTx/>
            </a:pPr>
            <a:r>
              <a:rPr lang="en-US" altLang="zh-CN" sz="1800">
                <a:latin typeface="Times New Roman" panose="02020603050405020304" charset="0"/>
                <a:ea typeface="方正楷体简体" panose="02000000000000000000" charset="-122"/>
                <a:cs typeface="Times New Roman" panose="02020603050405020304" charset="0"/>
              </a:rPr>
              <a:t>Growth is "mutual achievement": She understands that true growth is like tea leaves and water—integrating into the environment and sublimating together with it, creating one's own fragrance.</a:t>
            </a:r>
            <a:endParaRPr lang="en-US" altLang="zh-CN" sz="1800">
              <a:latin typeface="Times New Roman" panose="02020603050405020304" charset="0"/>
              <a:ea typeface="方正楷体简体" panose="02000000000000000000" charset="-122"/>
              <a:cs typeface="Times New Roman" panose="02020603050405020304" charset="0"/>
            </a:endParaRPr>
          </a:p>
        </p:txBody>
      </p:sp>
      <p:sp>
        <p:nvSpPr>
          <p:cNvPr id="16" name="文本框 15"/>
          <p:cNvSpPr txBox="1"/>
          <p:nvPr/>
        </p:nvSpPr>
        <p:spPr>
          <a:xfrm>
            <a:off x="8673465" y="5659120"/>
            <a:ext cx="3408680" cy="1059180"/>
          </a:xfrm>
          <a:prstGeom prst="rect">
            <a:avLst/>
          </a:prstGeom>
          <a:solidFill>
            <a:schemeClr val="accent4">
              <a:lumMod val="20000"/>
              <a:lumOff val="80000"/>
            </a:schemeClr>
          </a:solidFill>
        </p:spPr>
        <p:txBody>
          <a:bodyPr wrap="square">
            <a:noAutofit/>
          </a:bodyPr>
          <a:p>
            <a:pPr algn="l">
              <a:lnSpc>
                <a:spcPct val="80000"/>
              </a:lnSpc>
            </a:pPr>
            <a:r>
              <a:rPr lang="zh-CN" altLang="en-US" sz="1800">
                <a:latin typeface="Arial" panose="020B0604020202020204" pitchFamily="34" charset="0"/>
                <a:ea typeface="微软雅黑" panose="020B0503020204020204" charset="-122"/>
              </a:rPr>
              <a:t>主题终极升华：</a:t>
            </a:r>
            <a:r>
              <a:rPr lang="en-US" altLang="zh-CN" sz="1800">
                <a:latin typeface="Arial" panose="020B0604020202020204" pitchFamily="34" charset="0"/>
                <a:ea typeface="微软雅黑" panose="020B0503020204020204" charset="-122"/>
              </a:rPr>
              <a:t>adaptation is a two-way process that makes the world around you richer and more mellow</a:t>
            </a:r>
            <a:endParaRPr lang="en-US" altLang="zh-CN" sz="1800">
              <a:latin typeface="Arial" panose="020B0604020202020204" pitchFamily="34" charset="0"/>
              <a:ea typeface="微软雅黑" panose="020B050302020402020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ldLvl="0" animBg="1"/>
      <p:bldP spid="9" grpId="0" bldLvl="0" animBg="1"/>
      <p:bldP spid="10" grpId="0" bldLvl="0" animBg="1"/>
      <p:bldP spid="11" grpId="0"/>
      <p:bldP spid="12" grpId="0"/>
      <p:bldP spid="13" grpId="0"/>
      <p:bldP spid="14" grpId="0" bldLvl="0" animBg="1"/>
      <p:bldP spid="15" grpId="0" bldLvl="0" animBg="1"/>
      <p:bldP spid="1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2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2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2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TABLE_ENDDRAG_ORIGIN_RECT" val="937*494"/>
  <p:tag name="TABLE_ENDDRAG_RECT" val="9*45*937*494"/>
</p:tagLst>
</file>

<file path=ppt/tags/tag136.xml><?xml version="1.0" encoding="utf-8"?>
<p:tagLst xmlns:p="http://schemas.openxmlformats.org/presentationml/2006/main">
  <p:tag name="KSO_WM_BEAUTIFY_FLAG" val="#wm#"/>
  <p:tag name="KSO_WM_TEMPLATE_CATEGORY" val="custom"/>
  <p:tag name="KSO_WM_TEMPLATE_INDEX" val="20205081"/>
  <p:tag name="resource_record_key" val="{&quot;29&quot;:[50053160,50053368,50053024],&quot;65&quot;:[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2.xml><?xml version="1.0" encoding="utf-8"?>
<p:tagLst xmlns:p="http://schemas.openxmlformats.org/presentationml/2006/main">
  <p:tag name="TABLE_ENDDRAG_ORIGIN_RECT" val="937*472"/>
  <p:tag name="TABLE_ENDDRAG_RECT" val="14*52*937*472"/>
</p:tagLst>
</file>

<file path=ppt/tags/tag143.xml><?xml version="1.0" encoding="utf-8"?>
<p:tagLst xmlns:p="http://schemas.openxmlformats.org/presentationml/2006/main">
  <p:tag name="KSO_WM_BEAUTIFY_FLAG" val="#wm#"/>
  <p:tag name="KSO_WM_TEMPLATE_CATEGORY" val="custom"/>
  <p:tag name="KSO_WM_TEMPLATE_INDEX" val="20205081"/>
  <p:tag name="resource_record_key" val="{&quot;29&quot;:[50053104,50052960,50053037,50053352],&quot;65&quot;:[20205081]}"/>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12749</Words>
  <Application>WPS 演示</Application>
  <PresentationFormat>宽屏</PresentationFormat>
  <Paragraphs>253</Paragraphs>
  <Slides>20</Slides>
  <Notes>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20</vt:i4>
      </vt:variant>
    </vt:vector>
  </HeadingPairs>
  <TitlesOfParts>
    <vt:vector size="39" baseType="lpstr">
      <vt:lpstr>Arial</vt:lpstr>
      <vt:lpstr>宋体</vt:lpstr>
      <vt:lpstr>Wingdings</vt:lpstr>
      <vt:lpstr>Wingdings</vt:lpstr>
      <vt:lpstr>方正楷体简体</vt:lpstr>
      <vt:lpstr>Arial</vt:lpstr>
      <vt:lpstr>Times New Roman</vt:lpstr>
      <vt:lpstr>Times New Roman</vt:lpstr>
      <vt:lpstr>quote-cjk-patch</vt:lpstr>
      <vt:lpstr>Bahnschrift SemiLight</vt:lpstr>
      <vt:lpstr>仿宋</vt:lpstr>
      <vt:lpstr>微软雅黑</vt:lpstr>
      <vt:lpstr>Arial Unicode MS</vt:lpstr>
      <vt:lpstr>Calibri</vt:lpstr>
      <vt:lpstr>Segoe Print</vt:lpstr>
      <vt:lpstr>HelveticaNeue</vt:lpstr>
      <vt:lpstr>华文新魏</vt:lpstr>
      <vt:lpstr>WPS</vt:lpstr>
      <vt:lpstr>1_WPS</vt:lpstr>
      <vt:lpstr>PowerPoint 演示文稿</vt:lpstr>
      <vt:lpstr>产出导向下的读后续写教学语篇解构、衔接建构与技能生成</vt:lpstr>
      <vt:lpstr>PowerPoint 演示文稿</vt:lpstr>
      <vt:lpstr>01</vt:lpstr>
      <vt:lpstr>PowerPoint 演示文稿</vt:lpstr>
      <vt:lpstr>PowerPoint 演示文稿</vt:lpstr>
      <vt:lpstr>PowerPoint 演示文稿</vt:lpstr>
      <vt:lpstr>02</vt:lpstr>
      <vt:lpstr>四点衔接 + 红茶贯穿</vt:lpstr>
      <vt:lpstr>PowerPoint 演示文稿</vt:lpstr>
      <vt:lpstr>PowerPoint 演示文稿</vt:lpstr>
      <vt:lpstr>03</vt:lpstr>
      <vt:lpstr>PowerPoint 演示文稿</vt:lpstr>
      <vt:lpstr>观察 - 分析 - 仿写（示例1）</vt:lpstr>
      <vt:lpstr>观察 - 分析 - 仿写（示例2）</vt:lpstr>
      <vt:lpstr>观察 - 分析 - 仿写（示例3）</vt:lpstr>
      <vt:lpstr>03</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161</cp:revision>
  <dcterms:created xsi:type="dcterms:W3CDTF">2019-06-19T02:08:00Z</dcterms:created>
  <dcterms:modified xsi:type="dcterms:W3CDTF">2025-11-17T02:48:19Z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BDE071803D0649669536F41F1EC68A43_13</vt:lpwstr>
  </property>
</Properties>
</file>