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12"/>
  </p:notesMasterIdLst>
  <p:sldIdLst>
    <p:sldId id="337" r:id="rId5"/>
    <p:sldId id="304" r:id="rId6"/>
    <p:sldId id="308" r:id="rId7"/>
    <p:sldId id="310" r:id="rId8"/>
    <p:sldId id="311" r:id="rId9"/>
    <p:sldId id="260" r:id="rId10"/>
    <p:sldId id="261" r:id="rId11"/>
    <p:sldId id="259" r:id="rId13"/>
    <p:sldId id="312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89" r:id="rId23"/>
    <p:sldId id="290" r:id="rId24"/>
    <p:sldId id="291" r:id="rId25"/>
    <p:sldId id="271" r:id="rId26"/>
    <p:sldId id="272" r:id="rId27"/>
    <p:sldId id="314" r:id="rId28"/>
    <p:sldId id="317" r:id="rId29"/>
    <p:sldId id="276" r:id="rId30"/>
    <p:sldId id="277" r:id="rId31"/>
    <p:sldId id="279" r:id="rId32"/>
    <p:sldId id="283" r:id="rId33"/>
    <p:sldId id="285" r:id="rId34"/>
    <p:sldId id="313" r:id="rId3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soft" initials="K" lastIdx="1" clrIdx="0"/>
  <p:cmAuthor id="75" name="作者" initials="A" lastIdx="0" clrIdx="24"/>
  <p:cmAuthor id="2" name="孙文纯" initials="孙" lastIdx="0" clrIdx="0"/>
  <p:cmAuthor id="3" name="Author" initials="A" lastIdx="0" clrIdx="2"/>
  <p:cmAuthor id="4" name="王习习" initials="王" lastIdx="0" clrIdx="0"/>
  <p:cmAuthor id="8" name="宋洁然" initials="宋" lastIdx="0" clrIdx="1"/>
  <p:cmAuthor id="9" name="ming qiu" initials="m" lastIdx="0" clrIdx="1"/>
  <p:cmAuthor id="10" name="1208361776@qq.com" initials="1" lastIdx="0" clrIdx="25"/>
  <p:cmAuthor id="5" name="lenovo" initials="l" lastIdx="0" clrIdx="2"/>
  <p:cmAuthor id="0" name="Admin" initials="" lastIdx="0" clrIdx="0"/>
  <p:cmAuthor id="387601735" name="Woodpecker" initials="W" lastIdx="1" clrIdx="10"/>
  <p:cmAuthor id="7" name="雨林木风" initials="雨" lastIdx="0" clrIdx="0"/>
  <p:cmAuthor id="13" name="CommUser" initials="C" lastIdx="0" clrIdx="0"/>
  <p:cmAuthor id="14" name="zq" initials="z" lastIdx="0" clrIdx="0"/>
  <p:cmAuthor id="15" name="viola_yang" initials="v" lastIdx="0" clrIdx="0"/>
  <p:cmAuthor id="16" name="志龙 姜" initials="志" lastIdx="0" clrIdx="0"/>
  <p:cmAuthor id="17" name="SHMILY" initials="S" lastIdx="0" clrIdx="0"/>
  <p:cmAuthor id="18" name="admin" initials="a" lastIdx="0" clrIdx="0"/>
  <p:cmAuthor id="19" name="Tracy Chen" initials="T" lastIdx="0" clrIdx="0"/>
  <p:cmAuthor id="20" name="dongwc0205" initials="d" lastIdx="0" clrIdx="15"/>
  <p:cmAuthor id="21" name="Hi_ Young" initials="H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  <p:cmAuthor id="12" name="12279" initials="1" lastIdx="1" clrIdx="11"/>
  <p:cmAuthor id="6" name="姜伟光" initials="姜" lastIdx="0" clrIdx="0"/>
  <p:cmAuthor id="29" name="Microsoft" initials="M" lastIdx="0" clrIdx="28"/>
  <p:cmAuthor id="30" name="PC" initials="P" lastIdx="0" clrIdx="29"/>
  <p:cmAuthor id="31" name="张达" initials="张" lastIdx="0" clrIdx="30"/>
  <p:cmAuthor id="32" name="dell" initials="d" lastIdx="0" clrIdx="31"/>
  <p:cmAuthor id="33" name="未知用户3" initials="未" lastIdx="0" clrIdx="32"/>
  <p:cmAuthor id="34" name="未知用户5" initials="未" lastIdx="0" clrIdx="33"/>
  <p:cmAuthor id="35" name="未知用户4" initials="未" lastIdx="0" clrIdx="34"/>
  <p:cmAuthor id="36" name="幸全" initials="幸全" lastIdx="0" clrIdx="35"/>
  <p:cmAuthor id="37" name="小蔓2020" initials="小" lastIdx="0" clrIdx="36"/>
  <p:cmAuthor id="38" name="wangli" initials="wli" lastIdx="0" clrIdx="37"/>
  <p:cmAuthor id="39" name="幸兴" initials="幸" lastIdx="0" clrIdx="38"/>
  <p:cmAuthor id="40" name="yyyaogd@126.com" initials="y" lastIdx="0" clrIdx="39"/>
  <p:cmAuthor id="41" name="meflyup" initials="m" lastIdx="0" clrIdx="40"/>
  <p:cmAuthor id="42" name="hp" initials="h" lastIdx="0" clrIdx="41"/>
  <p:cmAuthor id="43" name="Lenovo" initials="L" lastIdx="0" clrIdx="42"/>
  <p:cmAuthor id="44" name="Wangzhi gang" initials="W" lastIdx="0" clrIdx="43"/>
  <p:cmAuthor id="45" name="张清涛" initials="张" lastIdx="0" clrIdx="44"/>
  <p:cmAuthor id="46" name="xy08649_ueq2eE3q" initials="authorId_1213-35639056" lastIdx="0" clrIdx="45"/>
  <p:cmAuthor id="47" name="骆倩怡_Znauj26B" initials="authorId_382814100" lastIdx="0" clrIdx="46"/>
  <p:cmAuthor id="48" name=" " initials="" lastIdx="0" clrIdx="47"/>
  <p:cmAuthor id="49" name="Mia Vida Villanueva" initials="" lastIdx="0" clrIdx="48"/>
  <p:cmAuthor id="50" name="kingsoft" initials="k" lastIdx="0" clrIdx="49"/>
  <p:cmAuthor id="51" name="wwj" initials="w" lastIdx="0" clrIdx="50"/>
  <p:cmAuthor id="52" name="hx" initials="h" lastIdx="0" clrIdx="51"/>
  <p:cmAuthor id="53" name="LENOVO" initials="L" lastIdx="0" clrIdx="52"/>
  <p:cmAuthor id="54" name="wucj" initials="w" lastIdx="0" clrIdx="53"/>
  <p:cmAuthor id="55" name="SkyUser" initials="S" lastIdx="0" clrIdx="54"/>
  <p:cmAuthor id="56" name="wsl" initials="w" lastIdx="0" clrIdx="55"/>
  <p:cmAuthor id="57" name="付澎" initials="付" lastIdx="0" clrIdx="56"/>
  <p:cmAuthor id="58" name="kechuying" initials="k" lastIdx="0" clrIdx="57"/>
  <p:cmAuthor id="59" name="一点 设计" initials="一点" lastIdx="0" clrIdx="58"/>
  <p:cmAuthor id="60" name="扬才君" initials="扬" lastIdx="0" clrIdx="59"/>
  <p:cmAuthor id="61" name="杜B格小生" initials="杜B格小生" lastIdx="0" clrIdx="60"/>
  <p:cmAuthor id="62" name="王笛" initials="" lastIdx="0" clrIdx="61"/>
  <p:cmAuthor id="63" name="卢 佳娴" initials="卢" lastIdx="0" clrIdx="62"/>
  <p:cmAuthor id="64" name="1206988966@qq.com" initials="1" lastIdx="0" clrIdx="63"/>
  <p:cmAuthor id="65" name="刘 译璟" initials="刘" lastIdx="0" clrIdx="64"/>
  <p:cmAuthor id="66" name="Wei" initials="2" lastIdx="0" clrIdx="65"/>
  <p:cmAuthor id="67" name="番茄花园" initials="番" lastIdx="0" clrIdx="66"/>
  <p:cmAuthor id="68" name="Kevin" initials="K" lastIdx="0" clrIdx="67"/>
  <p:cmAuthor id="69" name="郭敏娜(Minna Guo)" initials="郭" lastIdx="0" clrIdx="68"/>
  <p:cmAuthor id="70" name="陈 橙橙" initials="陈" lastIdx="0" clrIdx="69"/>
  <p:cmAuthor id="71" name="tkuser" initials="t" lastIdx="0" clrIdx="70"/>
  <p:cmAuthor id="72" name="杨国" initials="杨" lastIdx="0" clrIdx="71"/>
  <p:cmAuthor id="73" name="HaoshuaiWu" initials="H" lastIdx="0" clrIdx="72"/>
  <p:cmAuthor id="74" name="localadmin" initials="l" lastIdx="0" clrIdx="73"/>
  <p:cmAuthor id="76" name="Ms" initials="M" lastIdx="0" clrIdx="75"/>
  <p:cmAuthor id="77" name="杨涛-lah" initials="杨" lastIdx="0" clrIdx="76"/>
  <p:cmAuthor id="78" name="USER" initials="U" lastIdx="0" clrIdx="77"/>
  <p:cmAuthor id="79" name="Qu song" initials="Q" lastIdx="0" clrIdx="78"/>
  <p:cmAuthor id="80" name="Sky123.Org" initials="S" lastIdx="0" clrIdx="79"/>
  <p:cmAuthor id="81" name="潈ऎ䕨அ" initials="潈" lastIdx="0" clrIdx="80"/>
  <p:cmAuthor id="82" name="TaiKang" initials="T" lastIdx="0" clrIdx="81"/>
  <p:cmAuthor id="83" name="Windows 用户" initials="W" lastIdx="0" clrIdx="82"/>
  <p:cmAuthor id="84" name="ZhangYu" initials="Z" lastIdx="0" clrIdx="83"/>
  <p:cmAuthor id="85" name="China" initials="C" lastIdx="0" clrIdx="84"/>
  <p:cmAuthor id="86" name="WHTP" initials="W" lastIdx="0" clrIdx="85"/>
  <p:cmAuthor id="87" name="余潇迎" initials="余" lastIdx="0" clrIdx="86"/>
  <p:cmAuthor id="88" name="user" initials="u" lastIdx="0" clrIdx="87"/>
  <p:cmAuthor id="89" name="Mz" initials="M" lastIdx="0" clrIdx="88"/>
  <p:cmAuthor id="90" name="孙璐璐" initials="孙" lastIdx="0" clrIdx="89"/>
  <p:cmAuthor id="91" name="不灰心骑士" initials="不" lastIdx="0" clrIdx="90"/>
  <p:cmAuthor id="92" name="袨?嗴?傤?" initials="袨" lastIdx="0" clrIdx="91"/>
  <p:cmAuthor id="93" name="未知用户9" initials="未" lastIdx="0" clrIdx="92"/>
  <p:cmAuthor id="94" name="岳文甲" initials="岳" lastIdx="0" clrIdx="93"/>
  <p:cmAuthor id="95" name="91huhang" initials="9" lastIdx="0" clrIdx="94"/>
  <p:cmAuthor id="96" name="柯 少鹏" initials="柯" lastIdx="0" clrIdx="95"/>
  <p:cmAuthor id="97" name="w" initials="w" lastIdx="0" clrIdx="96"/>
  <p:cmAuthor id="98" name="吕震" initials="吕" lastIdx="0" clrIdx="97"/>
  <p:cmAuthor id="99" name="ZZC" initials="Z" lastIdx="0" clrIdx="98"/>
  <p:cmAuthor id="100" name="张星-lgd" initials="张" lastIdx="0" clrIdx="99"/>
  <p:cmAuthor id="101" name="雕刻时光 1987" initials="雕" lastIdx="0" clrIdx="100"/>
  <p:cmAuthor id="102" name="stillu" initials="s" lastIdx="0" clrIdx="101"/>
  <p:cmAuthor id="103" name="554154816@qq.com" initials="5" lastIdx="0" clrIdx="102"/>
  <p:cmAuthor id="104" name="jilin" initials="j" lastIdx="0" clrIdx="103"/>
  <p:cmAuthor id="105" name="庞宝国" initials="庞" lastIdx="0" clrIdx="104"/>
  <p:cmAuthor id="106" name="崔冶鸣（内蒙古英才管培生）" initials="崔" lastIdx="0" clrIdx="105"/>
  <p:cmAuthor id="107" name="卫天一" initials="卫" lastIdx="0" clrIdx="106"/>
  <p:cmAuthor id="108" name="万户网络" initials="万" lastIdx="0" clrIdx="107"/>
  <p:cmAuthor id="109" name="朴鹏-lhq" initials="朴" lastIdx="0" clrIdx="108"/>
  <p:cmAuthor id="110" name="Luo Mingjie" initials="L" lastIdx="0" clrIdx="109"/>
  <p:cmAuthor id="111" name="江涛 李" initials="江" lastIdx="0" clrIdx="110"/>
  <p:cmAuthor id="112" name="龚平-lcq" initials="龚" lastIdx="0" clrIdx="111"/>
  <p:cmAuthor id="113" name="李岩" initials="李" lastIdx="0" clrIdx="112"/>
  <p:cmAuthor id="114" name="吴晓梅" initials="吴" lastIdx="0" clrIdx="113"/>
  <p:cmAuthor id="115" name="Xzjd" initials="X" lastIdx="0" clrIdx="114"/>
  <p:cmAuthor id="116" name="温兆东" initials="温" lastIdx="0" clrIdx="115"/>
  <p:cmAuthor id="117" name="njlife" initials="n" lastIdx="0" clrIdx="116"/>
  <p:cmAuthor id="118" name="韩喆权" initials="韩" lastIdx="0" clrIdx="117"/>
  <p:cmAuthor id="119" name="cpic" initials="c" lastIdx="0" clrIdx="118"/>
  <p:cmAuthor id="120" name="方朝军/产品推动室/产品开发推广部/总公司" initials="方" lastIdx="0" clrIdx="119"/>
  <p:cmAuthor id="121" name="康炳振" initials="康" lastIdx="0" clrIdx="120"/>
  <p:cmAuthor id="122" name="feng wei" initials="f" lastIdx="0" clrIdx="121"/>
  <p:cmAuthor id="123" name="邓鹏君" initials="邓" lastIdx="0" clrIdx="122"/>
  <p:cmAuthor id="124" name="姚灿" initials="姚" lastIdx="0" clrIdx="123"/>
  <p:cmAuthor id="125" name="Dell" initials="D" lastIdx="0" clrIdx="124"/>
  <p:cmAuthor id="126" name="天鹰" initials="天" lastIdx="0" clrIdx="125"/>
  <p:cmAuthor id="127" name="86150" initials="8" lastIdx="0" clrIdx="12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 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642774" y="2443601"/>
            <a:ext cx="663743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42774" y="1084520"/>
            <a:ext cx="6637436" cy="1327182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42774" y="2474984"/>
            <a:ext cx="6637436" cy="69351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A33A-4777-488C-83A2-FBFDB0CE2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0BC8-D959-4279-8026-1D01A9DF5D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标题和内容">
    <p:bg>
      <p:bgPr>
        <a:solidFill>
          <a:srgbClr val="7E9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/>
        </p:nvSpPr>
        <p:spPr>
          <a:xfrm>
            <a:off x="88900" y="101600"/>
            <a:ext cx="10845800" cy="279400"/>
          </a:xfrm>
          <a:custGeom>
            <a:avLst/>
            <a:gdLst>
              <a:gd name="connsiteX0" fmla="*/ 10845800 w 10845800"/>
              <a:gd name="connsiteY0" fmla="*/ 279400 h 279400"/>
              <a:gd name="connsiteX1" fmla="*/ 0 w 10845800"/>
              <a:gd name="connsiteY1" fmla="*/ 279400 h 279400"/>
              <a:gd name="connsiteX2" fmla="*/ 0 w 10845800"/>
              <a:gd name="connsiteY2" fmla="*/ 213741 h 279400"/>
              <a:gd name="connsiteX3" fmla="*/ 213741 w 10845800"/>
              <a:gd name="connsiteY3" fmla="*/ 0 h 279400"/>
              <a:gd name="connsiteX4" fmla="*/ 10475849 w 10845800"/>
              <a:gd name="connsiteY4" fmla="*/ 0 h 279400"/>
              <a:gd name="connsiteX5" fmla="*/ 10756265 w 10845800"/>
              <a:gd name="connsiteY5" fmla="*/ 148209 h 279400"/>
              <a:gd name="connsiteX6" fmla="*/ 10845800 w 10845800"/>
              <a:gd name="connsiteY6" fmla="*/ 279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5800" h="279400">
                <a:moveTo>
                  <a:pt x="10845800" y="279400"/>
                </a:moveTo>
                <a:lnTo>
                  <a:pt x="0" y="279400"/>
                </a:lnTo>
                <a:lnTo>
                  <a:pt x="0" y="213741"/>
                </a:lnTo>
                <a:cubicBezTo>
                  <a:pt x="0" y="95758"/>
                  <a:pt x="95631" y="0"/>
                  <a:pt x="213741" y="0"/>
                </a:cubicBezTo>
                <a:lnTo>
                  <a:pt x="10475849" y="0"/>
                </a:lnTo>
                <a:cubicBezTo>
                  <a:pt x="10588117" y="0"/>
                  <a:pt x="10693019" y="55499"/>
                  <a:pt x="10756265" y="148209"/>
                </a:cubicBezTo>
                <a:lnTo>
                  <a:pt x="10845800" y="279400"/>
                </a:lnTo>
                <a:close/>
              </a:path>
            </a:pathLst>
          </a:custGeom>
          <a:solidFill>
            <a:srgbClr val="F9FBFD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88900" y="381000"/>
            <a:ext cx="12014200" cy="6388100"/>
          </a:xfrm>
          <a:custGeom>
            <a:avLst/>
            <a:gdLst>
              <a:gd name="connsiteX0" fmla="*/ 11800332 w 12014200"/>
              <a:gd name="connsiteY0" fmla="*/ 6438900 h 6438900"/>
              <a:gd name="connsiteX1" fmla="*/ 213741 w 12014200"/>
              <a:gd name="connsiteY1" fmla="*/ 6438900 h 6438900"/>
              <a:gd name="connsiteX2" fmla="*/ 0 w 12014200"/>
              <a:gd name="connsiteY2" fmla="*/ 6225159 h 6438900"/>
              <a:gd name="connsiteX3" fmla="*/ 0 w 12014200"/>
              <a:gd name="connsiteY3" fmla="*/ 0 h 6438900"/>
              <a:gd name="connsiteX4" fmla="*/ 12014200 w 12014200"/>
              <a:gd name="connsiteY4" fmla="*/ 0 h 6438900"/>
              <a:gd name="connsiteX5" fmla="*/ 12014200 w 12014200"/>
              <a:gd name="connsiteY5" fmla="*/ 6225159 h 6438900"/>
              <a:gd name="connsiteX6" fmla="*/ 11800332 w 12014200"/>
              <a:gd name="connsiteY6" fmla="*/ 6438900 h 643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14200" h="6438900">
                <a:moveTo>
                  <a:pt x="11800332" y="6438900"/>
                </a:moveTo>
                <a:lnTo>
                  <a:pt x="213741" y="6438900"/>
                </a:lnTo>
                <a:cubicBezTo>
                  <a:pt x="95631" y="6438900"/>
                  <a:pt x="0" y="6343143"/>
                  <a:pt x="0" y="6225159"/>
                </a:cubicBezTo>
                <a:lnTo>
                  <a:pt x="0" y="0"/>
                </a:lnTo>
                <a:lnTo>
                  <a:pt x="12014200" y="0"/>
                </a:lnTo>
                <a:lnTo>
                  <a:pt x="12014200" y="6225159"/>
                </a:lnTo>
                <a:cubicBezTo>
                  <a:pt x="12014200" y="6343143"/>
                  <a:pt x="11918442" y="6438900"/>
                  <a:pt x="11800332" y="6438900"/>
                </a:cubicBezTo>
                <a:close/>
              </a:path>
            </a:pathLst>
          </a:custGeom>
          <a:solidFill>
            <a:srgbClr val="F9FBFD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spTree>
      <p:nvGrpSpPr>
        <p:cNvPr id="1" name=""/>
        <p:cNvGrpSpPr/>
        <p:nvPr/>
      </p:nvGrpSpPr>
      <p:grpSpPr/>
      <p:sp>
        <p:nvSpPr>
          <p:cNvPr id="2050" name="标题 2049"/>
          <p:cNvSpPr/>
          <p:nvPr>
            <p:ph type="ctrTitle"/>
          </p:nvPr>
        </p:nvSpPr>
        <p:spPr>
          <a:xfrm>
            <a:off x="624417" y="1916113"/>
            <a:ext cx="103632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defRPr sz="4400">
                <a:effectLst>
                  <a:outerShdw blurRad="38100" dist="38100" dir="2700000">
                    <a:srgbClr val="FFFFFF"/>
                  </a:outerShdw>
                </a:effectLst>
                <a:latin typeface="Arial Black" panose="020B0A04020102020204" charset="0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副标题 2050"/>
          <p:cNvSpPr/>
          <p:nvPr>
            <p:ph type="subTitle" idx="1"/>
          </p:nvPr>
        </p:nvSpPr>
        <p:spPr>
          <a:xfrm>
            <a:off x="1538817" y="3860800"/>
            <a:ext cx="8534400" cy="7921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>
              <a:buNone/>
              <a:defRPr/>
            </a:lvl1pPr>
            <a:lvl2pPr marL="457200" lvl="1" indent="0" algn="ctr"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ctr"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ctr"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ctr"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2052" name="日期占位符 2051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 sz="1400"/>
          </a:p>
        </p:txBody>
      </p:sp>
      <p:sp>
        <p:nvSpPr>
          <p:cNvPr id="2053" name="页脚占位符 2052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/>
          </a:p>
        </p:txBody>
      </p:sp>
      <p:sp>
        <p:nvSpPr>
          <p:cNvPr id="2054" name="灯片编号占位符 2053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r"/>
            <a:fld id="{9A0DB2DC-4C9A-4742-B13C-FB6460FD3503}" type="slidenum">
              <a:rPr lang="zh-CN" sz="1400"/>
            </a:fld>
            <a:endParaRPr lang="zh-CN" sz="1400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/>
            </a:fld>
            <a:endParaRPr lang="zh-CN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68413"/>
            <a:ext cx="5376672" cy="45259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268413"/>
            <a:ext cx="5376672" cy="45259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6906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A33A-4777-488C-83A2-FBFDB0CE2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0BC8-D959-4279-8026-1D01A9DF5D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/>
            </a:fld>
            <a:endParaRPr lang="zh-CN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/>
            </a:fld>
            <a:endParaRPr lang="zh-CN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117475"/>
            <a:ext cx="27432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17475"/>
            <a:ext cx="8070573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37365" y="1314149"/>
            <a:ext cx="6015517" cy="1149424"/>
          </a:xfrm>
        </p:spPr>
        <p:txBody>
          <a:bodyPr anchor="b">
            <a:normAutofit/>
          </a:bodyPr>
          <a:lstStyle>
            <a:lvl1pPr>
              <a:defRPr sz="4800" b="1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437364" y="2515747"/>
            <a:ext cx="6015517" cy="674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A33A-4777-488C-83A2-FBFDB0CE2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0BC8-D959-4279-8026-1D01A9DF5D88}" type="slidenum">
              <a:rPr lang="zh-CN" altLang="en-US" smtClean="0"/>
            </a:fld>
            <a:endParaRPr lang="zh-CN" altLang="en-US"/>
          </a:p>
        </p:txBody>
      </p:sp>
      <p:sp>
        <p:nvSpPr>
          <p:cNvPr id="7" name="任意多边形 1"/>
          <p:cNvSpPr/>
          <p:nvPr/>
        </p:nvSpPr>
        <p:spPr>
          <a:xfrm>
            <a:off x="541353" y="1409845"/>
            <a:ext cx="1850922" cy="1850922"/>
          </a:xfrm>
          <a:custGeom>
            <a:avLst/>
            <a:gdLst>
              <a:gd name="connsiteX0" fmla="*/ 1224116 w 2448232"/>
              <a:gd name="connsiteY0" fmla="*/ 0 h 2448232"/>
              <a:gd name="connsiteX1" fmla="*/ 2448232 w 2448232"/>
              <a:gd name="connsiteY1" fmla="*/ 1224116 h 2448232"/>
              <a:gd name="connsiteX2" fmla="*/ 1224116 w 2448232"/>
              <a:gd name="connsiteY2" fmla="*/ 2448232 h 2448232"/>
              <a:gd name="connsiteX3" fmla="*/ 0 w 2448232"/>
              <a:gd name="connsiteY3" fmla="*/ 1224116 h 2448232"/>
              <a:gd name="connsiteX4" fmla="*/ 1224116 w 2448232"/>
              <a:gd name="connsiteY4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2448232">
                <a:moveTo>
                  <a:pt x="1224116" y="0"/>
                </a:moveTo>
                <a:cubicBezTo>
                  <a:pt x="1900177" y="0"/>
                  <a:pt x="2448232" y="548055"/>
                  <a:pt x="2448232" y="1224116"/>
                </a:cubicBezTo>
                <a:cubicBezTo>
                  <a:pt x="2448232" y="1900177"/>
                  <a:pt x="1900177" y="2448232"/>
                  <a:pt x="1224116" y="2448232"/>
                </a:cubicBezTo>
                <a:cubicBezTo>
                  <a:pt x="548055" y="2448232"/>
                  <a:pt x="0" y="1900177"/>
                  <a:pt x="0" y="1224116"/>
                </a:cubicBezTo>
                <a:cubicBezTo>
                  <a:pt x="0" y="548055"/>
                  <a:pt x="548055" y="0"/>
                  <a:pt x="12241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6906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A33A-4777-488C-83A2-FBFDB0CE2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0BC8-D959-4279-8026-1D01A9DF5D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2256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A33A-4777-488C-83A2-FBFDB0CE2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0BC8-D959-4279-8026-1D01A9DF5D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648047" y="2443601"/>
            <a:ext cx="448693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2774" y="1100391"/>
            <a:ext cx="6637436" cy="1325563"/>
          </a:xfrm>
        </p:spPr>
        <p:txBody>
          <a:bodyPr anchor="b" anchorCtr="0">
            <a:normAutofit/>
          </a:bodyPr>
          <a:lstStyle>
            <a:lvl1pPr algn="ctr">
              <a:defRPr sz="6000" b="1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A33A-4777-488C-83A2-FBFDB0CE2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0BC8-D959-4279-8026-1D01A9DF5D88}" type="slidenum">
              <a:rPr lang="zh-CN" altLang="en-US" smtClean="0"/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642938" y="2485692"/>
            <a:ext cx="6637337" cy="64027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69068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A33A-4777-488C-83A2-FBFDB0CE2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0BC8-D959-4279-8026-1D01A9DF5D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6712"/>
            <a:ext cx="5004987" cy="16906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973340" y="365125"/>
            <a:ext cx="1380460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039447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A33A-4777-488C-83A2-FBFDB0CE2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70BC8-D959-4279-8026-1D01A9DF5D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.xml"/><Relationship Id="rId14" Type="http://schemas.openxmlformats.org/officeDocument/2006/relationships/tags" Target="../tags/tag2.xml"/><Relationship Id="rId13" Type="http://schemas.openxmlformats.org/officeDocument/2006/relationships/tags" Target="../tags/tag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13" Type="http://schemas.openxmlformats.org/officeDocument/2006/relationships/image" Target="file:///D:\qq&#25991;&#20214;\712321467\Image\C2C\Image2\%7b75232B38-A165-1FB7-499C-2E1C792CACB5%7d.png" TargetMode="Externa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564A33A-4777-488C-83A2-FBFDB0CE2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C270BC8-D959-4279-8026-1D01A9DF5D88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/>
          <p:nvPr>
            <p:ph type="title"/>
          </p:nvPr>
        </p:nvSpPr>
        <p:spPr>
          <a:xfrm>
            <a:off x="609600" y="117475"/>
            <a:ext cx="10972800" cy="720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/>
          <p:nvPr>
            <p:ph type="body" idx="1"/>
          </p:nvPr>
        </p:nvSpPr>
        <p:spPr>
          <a:xfrm>
            <a:off x="609600" y="1268413"/>
            <a:ext cx="10972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页脚占位符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 dirty="0"/>
          </a:p>
        </p:txBody>
      </p:sp>
      <p:sp>
        <p:nvSpPr>
          <p:cNvPr id="1030" name="灯片编号占位符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F3F4C46A-C423-49BE-9FD7-2948117C9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823DF803-0290-472D-B53C-1DF93C2F705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2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3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4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5.xml"/><Relationship Id="rId2" Type="http://schemas.openxmlformats.org/officeDocument/2006/relationships/image" Target="../media/image6.jpe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6.xml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7.xml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8.xml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9.xml"/><Relationship Id="rId1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0.xml"/><Relationship Id="rId2" Type="http://schemas.openxmlformats.org/officeDocument/2006/relationships/image" Target="../media/image6.jpe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1.xml"/><Relationship Id="rId1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2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hdphoto1.wdp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2" Type="http://schemas.openxmlformats.org/officeDocument/2006/relationships/slideLayout" Target="../slideLayouts/slideLayout11.xml"/><Relationship Id="rId11" Type="http://schemas.microsoft.com/office/2007/relationships/hdphoto" Target="../media/hdphoto2.wdp"/><Relationship Id="rId10" Type="http://schemas.openxmlformats.org/officeDocument/2006/relationships/image" Target="../media/image14.png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3.xml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34.xml"/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5.xml"/><Relationship Id="rId1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6.xml"/><Relationship Id="rId1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7.xml"/><Relationship Id="rId1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8.xml"/><Relationship Id="rId1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9.xml"/><Relationship Id="rId1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0.xml"/><Relationship Id="rId1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6" Type="http://schemas.openxmlformats.org/officeDocument/2006/relationships/image" Target="../media/image14.png"/><Relationship Id="rId5" Type="http://schemas.openxmlformats.org/officeDocument/2006/relationships/image" Target="../media/image18.GIF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8" Type="http://schemas.openxmlformats.org/officeDocument/2006/relationships/slideLayout" Target="../slideLayouts/slideLayout30.xml"/><Relationship Id="rId17" Type="http://schemas.microsoft.com/office/2007/relationships/hdphoto" Target="../media/hdphoto2.wdp"/><Relationship Id="rId16" Type="http://schemas.openxmlformats.org/officeDocument/2006/relationships/image" Target="../media/image14.png"/><Relationship Id="rId15" Type="http://schemas.openxmlformats.org/officeDocument/2006/relationships/tags" Target="../tags/tag17.xml"/><Relationship Id="rId14" Type="http://schemas.openxmlformats.org/officeDocument/2006/relationships/image" Target="../media/image16.png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6.jpeg"/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6.jpe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6.jpe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8.GIF"/><Relationship Id="rId4" Type="http://schemas.microsoft.com/office/2007/relationships/hdphoto" Target="../media/hdphoto2.wdp"/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565" y="548005"/>
            <a:ext cx="10972800" cy="720725"/>
          </a:xfrm>
        </p:spPr>
        <p:txBody>
          <a:bodyPr/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一、关注文章的写作对象</a:t>
            </a:r>
            <a:endParaRPr lang="en-US" altLang="zh-CN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7685" y="1482725"/>
            <a:ext cx="10972800" cy="3403600"/>
          </a:xfrm>
        </p:spPr>
        <p:txBody>
          <a:bodyPr/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zh-CN" altLang="en-US"/>
              <a:t>文章就必然有受众，而作为读者的我们就应该主动的把自己</a:t>
            </a:r>
            <a:r>
              <a:rPr lang="zh-CN" altLang="en-US" b="1"/>
              <a:t>带入到文章之中受众的位置</a:t>
            </a:r>
            <a:r>
              <a:rPr lang="zh-CN" altLang="en-US"/>
              <a:t>，去更好的去理解或者领会作者的意图。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                         </a:t>
            </a:r>
            <a:r>
              <a:rPr lang="zh-CN" altLang="en-US" sz="4000" b="1">
                <a:solidFill>
                  <a:srgbClr val="FF0000"/>
                </a:solidFill>
              </a:rPr>
              <a:t>进入文章的语境之中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0020" y="175895"/>
            <a:ext cx="11922760" cy="4525645"/>
          </a:xfrm>
        </p:spPr>
        <p:txBody>
          <a:bodyPr/>
          <a:p>
            <a:r>
              <a:rPr lang="zh-CN" altLang="en-US"/>
              <a:t>例 </a:t>
            </a:r>
            <a:r>
              <a:rPr lang="en-US" altLang="zh-CN"/>
              <a:t>A-3</a:t>
            </a:r>
            <a:r>
              <a:rPr lang="zh-CN" altLang="en-US"/>
              <a:t>：The writer mentions the benefits </a:t>
            </a:r>
            <a:r>
              <a:rPr lang="zh-CN" altLang="en-US" u="sng"/>
              <a:t>in the last paragraph</a:t>
            </a:r>
            <a:r>
              <a:rPr lang="zh-CN" altLang="en-US"/>
              <a:t> in order to </a:t>
            </a:r>
            <a:r>
              <a:rPr lang="zh-CN" altLang="en-US" u="sng"/>
              <a:t>                     </a:t>
            </a:r>
            <a:r>
              <a:rPr lang="zh-CN" altLang="en-US"/>
              <a:t> </a:t>
            </a:r>
            <a:r>
              <a:rPr lang="en-US" altLang="zh-CN"/>
              <a:t>.</a:t>
            </a:r>
            <a:endParaRPr lang="zh-CN" altLang="en-US"/>
          </a:p>
          <a:p>
            <a:r>
              <a:rPr lang="zh-CN" altLang="en-US"/>
              <a:t>A. make teens feel much better about themselves </a:t>
            </a:r>
            <a:endParaRPr lang="zh-CN" altLang="en-US"/>
          </a:p>
          <a:p>
            <a:r>
              <a:rPr lang="zh-CN" altLang="en-US"/>
              <a:t>B. encourage teens to care about their own needs</a:t>
            </a:r>
            <a:endParaRPr lang="zh-CN" altLang="en-US"/>
          </a:p>
          <a:p>
            <a:r>
              <a:rPr lang="zh-CN" altLang="en-US"/>
              <a:t>C. help parents reason teens into volunteering</a:t>
            </a:r>
            <a:endParaRPr lang="zh-CN" altLang="en-US"/>
          </a:p>
          <a:p>
            <a:r>
              <a:rPr lang="zh-CN" altLang="en-US"/>
              <a:t>D. get parents to do more community service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73705" y="616585"/>
            <a:ext cx="5798820" cy="7067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sym typeface="+mn-ea"/>
              </a:rPr>
              <a:t>细节的目的：服务于主旨</a:t>
            </a:r>
            <a:endParaRPr lang="zh-CN" altLang="en-US" sz="4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37465" y="3561080"/>
            <a:ext cx="11871325" cy="31584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lgDashDotDot"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latin typeface="Times New Roman" panose="02020603050405020304" charset="0"/>
              </a:rPr>
              <a:t>第一段：Getting 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</a:rPr>
              <a:t>your teen</a:t>
            </a:r>
            <a:r>
              <a:rPr lang="zh-CN" altLang="en-US">
                <a:latin typeface="Times New Roman" panose="02020603050405020304" charset="0"/>
              </a:rPr>
              <a:t> to think beyond 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</a:rPr>
              <a:t>his</a:t>
            </a:r>
            <a:r>
              <a:rPr lang="zh-CN" altLang="en-US">
                <a:latin typeface="Times New Roman" panose="02020603050405020304" charset="0"/>
              </a:rPr>
              <a:t> own immediate needs can be more difficult than cracking a nut with a plastic fork. But don't worry. It's not impossible. There are many ways to encourage 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</a:rPr>
              <a:t>your teen</a:t>
            </a:r>
            <a:r>
              <a:rPr lang="zh-CN" altLang="en-US">
                <a:latin typeface="Times New Roman" panose="02020603050405020304" charset="0"/>
              </a:rPr>
              <a:t> to care about those outside 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</a:rPr>
              <a:t>his</a:t>
            </a:r>
            <a:r>
              <a:rPr lang="zh-CN" altLang="en-US">
                <a:latin typeface="Times New Roman" panose="02020603050405020304" charset="0"/>
              </a:rPr>
              <a:t> immediate circle of friends. As he begins to have responsibility towards others, 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</a:rPr>
              <a:t>he</a:t>
            </a:r>
            <a:r>
              <a:rPr lang="zh-CN" altLang="en-US">
                <a:latin typeface="Times New Roman" panose="02020603050405020304" charset="0"/>
              </a:rPr>
              <a:t> </a:t>
            </a:r>
            <a:r>
              <a:rPr lang="en-US" altLang="zh-CN">
                <a:latin typeface="Times New Roman" panose="02020603050405020304" charset="0"/>
              </a:rPr>
              <a:t>will realize he feels even better about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</a:rPr>
              <a:t> himself. </a:t>
            </a:r>
            <a:r>
              <a:rPr lang="en-US" altLang="zh-CN" sz="1800">
                <a:solidFill>
                  <a:schemeClr val="tx1"/>
                </a:solidFill>
                <a:latin typeface="Times New Roman" panose="02020603050405020304" charset="0"/>
              </a:rPr>
              <a:t>北京市第四十三中学高一下学期期中考试英语试题</a:t>
            </a:r>
            <a:endParaRPr lang="en-US" altLang="zh-CN" sz="1800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5" name="心形 4"/>
          <p:cNvSpPr/>
          <p:nvPr/>
        </p:nvSpPr>
        <p:spPr>
          <a:xfrm>
            <a:off x="448945" y="2453005"/>
            <a:ext cx="601980" cy="55118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7205" y="300990"/>
            <a:ext cx="10972800" cy="720725"/>
          </a:xfrm>
        </p:spPr>
        <p:txBody>
          <a:bodyPr/>
          <a:p>
            <a:pPr algn="l"/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二、关注文章的文体和写作目的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020" y="1166495"/>
            <a:ext cx="11901170" cy="4525645"/>
          </a:xfrm>
        </p:spPr>
        <p:txBody>
          <a:bodyPr/>
          <a:p>
            <a:r>
              <a:rPr lang="zh-CN" altLang="en-US"/>
              <a:t>写作目的是文章最核心的部分，对于解答主旨题有直接的作用。同时，</a:t>
            </a:r>
            <a:r>
              <a:rPr lang="zh-CN" altLang="en-US">
                <a:solidFill>
                  <a:srgbClr val="FF0000"/>
                </a:solidFill>
              </a:rPr>
              <a:t>细节题也要确保正确选项与文章主旨密切相关。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>
            <a:lum bright="-12000" contrast="18000"/>
          </a:blip>
          <a:stretch>
            <a:fillRect/>
          </a:stretch>
        </p:blipFill>
        <p:spPr>
          <a:xfrm>
            <a:off x="948690" y="2452370"/>
            <a:ext cx="9906000" cy="409765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65543"/>
            <a:ext cx="10972800" cy="4525962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应用文</a:t>
            </a:r>
            <a:r>
              <a:rPr lang="zh-CN" altLang="en-US"/>
              <a:t>会出现各种如项目符号、小标题或表格之类的特殊格式</a:t>
            </a:r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记叙文</a:t>
            </a:r>
            <a:r>
              <a:rPr lang="zh-CN" altLang="en-US"/>
              <a:t>则有明确的重点人物和事件的前因后果</a:t>
            </a:r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说明文</a:t>
            </a:r>
            <a:r>
              <a:rPr lang="zh-CN" altLang="en-US"/>
              <a:t>以客观介绍事物特点、性质为主， </a:t>
            </a:r>
            <a:r>
              <a:rPr lang="zh-CN" altLang="en-US" b="1" u="sng"/>
              <a:t>不会掺杂作者个人的主观态度</a:t>
            </a:r>
            <a:endParaRPr lang="zh-CN" altLang="en-US" b="1" u="sng"/>
          </a:p>
          <a:p>
            <a:r>
              <a:rPr lang="zh-CN" altLang="en-US" b="1">
                <a:solidFill>
                  <a:srgbClr val="FF0000"/>
                </a:solidFill>
              </a:rPr>
              <a:t>议论文</a:t>
            </a:r>
            <a:r>
              <a:rPr lang="zh-CN" altLang="en-US"/>
              <a:t>则是作者在某个有冲突、有矛盾的问题上表达个人观点，</a:t>
            </a:r>
            <a:r>
              <a:rPr lang="zh-CN" altLang="en-US" b="1" u="sng"/>
              <a:t>主观态度非常明确。</a:t>
            </a:r>
            <a:r>
              <a:rPr lang="zh-CN" altLang="en-US"/>
              <a:t> 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1135" y="1268730"/>
            <a:ext cx="12044680" cy="4525645"/>
          </a:xfrm>
        </p:spPr>
        <p:txBody>
          <a:bodyPr/>
          <a:p>
            <a:pPr marL="0" indent="0">
              <a:buNone/>
            </a:pPr>
            <a:r>
              <a:rPr lang="zh-CN" altLang="en-US">
                <a:sym typeface="+mn-ea"/>
              </a:rPr>
              <a:t>例</a:t>
            </a:r>
            <a:r>
              <a:rPr lang="en-US" altLang="zh-CN">
                <a:sym typeface="+mn-ea"/>
              </a:rPr>
              <a:t>B-7</a:t>
            </a:r>
            <a:r>
              <a:rPr lang="zh-CN" altLang="en-US">
                <a:sym typeface="+mn-ea"/>
              </a:rPr>
              <a:t>:2024届北京市清华大学中学生标准学术能力诊断性测试</a:t>
            </a:r>
            <a:endParaRPr lang="zh-CN" altLang="en-US">
              <a:sym typeface="+mn-ea"/>
            </a:endParaRPr>
          </a:p>
          <a:p>
            <a:pPr marL="0" indent="0">
              <a:buNone/>
            </a:pPr>
            <a:r>
              <a:rPr lang="zh-CN" altLang="en-US">
                <a:sym typeface="+mn-ea"/>
              </a:rPr>
              <a:t> 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Why </a:t>
            </a:r>
            <a:r>
              <a:rPr lang="zh-CN" altLang="en-US">
                <a:sym typeface="+mn-ea"/>
              </a:rPr>
              <a:t>did the author write the passge? </a:t>
            </a:r>
            <a:endParaRPr lang="zh-CN" altLang="en-US"/>
          </a:p>
          <a:p>
            <a:pPr marL="0" indent="0">
              <a:buNone/>
            </a:pPr>
            <a:r>
              <a:rPr lang="zh-CN" altLang="en-US">
                <a:latin typeface="Times New Roman" panose="02020603050405020304" charset="0"/>
              </a:rPr>
              <a:t>A. To warn criminals to respect and not to destroy the painting. </a:t>
            </a:r>
            <a:endParaRPr lang="zh-CN" altLang="en-US">
              <a:latin typeface="Times New Roman" panose="02020603050405020304" charset="0"/>
            </a:endParaRPr>
          </a:p>
          <a:p>
            <a:pPr marL="0" indent="0">
              <a:buNone/>
            </a:pPr>
            <a:r>
              <a:rPr lang="zh-CN" altLang="en-US">
                <a:latin typeface="Times New Roman" panose="02020603050405020304" charset="0"/>
              </a:rPr>
              <a:t>B. To supply advice on how to prevent future crimes of art theft </a:t>
            </a:r>
            <a:endParaRPr lang="zh-CN" altLang="en-US">
              <a:latin typeface="Times New Roman" panose="02020603050405020304" charset="0"/>
            </a:endParaRPr>
          </a:p>
          <a:p>
            <a:pPr marL="0" indent="0">
              <a:buNone/>
            </a:pPr>
            <a:r>
              <a:rPr lang="zh-CN" altLang="en-US">
                <a:latin typeface="Times New Roman" panose="02020603050405020304" charset="0"/>
              </a:rPr>
              <a:t>C. To share awareness of art theft and the need for good security. </a:t>
            </a:r>
            <a:endParaRPr lang="zh-CN" altLang="en-US">
              <a:latin typeface="Times New Roman" panose="02020603050405020304" charset="0"/>
            </a:endParaRPr>
          </a:p>
          <a:p>
            <a:pPr marL="0" indent="0">
              <a:buNone/>
            </a:pPr>
            <a:r>
              <a:rPr lang="zh-CN" altLang="en-US">
                <a:latin typeface="Times New Roman" panose="02020603050405020304" charset="0"/>
              </a:rPr>
              <a:t>D. To remind museums to equip with more updated security systems.</a:t>
            </a:r>
            <a:endParaRPr lang="zh-CN" altLang="en-US">
              <a:latin typeface="Times New Roman" panose="0202060305040502030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第一段</a:t>
            </a:r>
            <a:endParaRPr lang="zh-CN" altLang="en-US"/>
          </a:p>
          <a:p>
            <a:r>
              <a:rPr lang="zh-CN" altLang="en-US"/>
              <a:t>Willie Sutton, a once celebrated American criminal, was partly famous for saying he robbed banks because"that's where the money is". </a:t>
            </a:r>
            <a:r>
              <a:rPr lang="zh-CN" altLang="en-US">
                <a:solidFill>
                  <a:srgbClr val="FF0000"/>
                </a:solidFill>
              </a:rPr>
              <a:t>Actually, museums are where the money is. </a:t>
            </a:r>
            <a:r>
              <a:rPr lang="zh-CN" altLang="en-US"/>
              <a:t>In a single gallery there can be paintings worth more, taken together, than a whole fleet of jets. And while banks can hide their money in basements, </a:t>
            </a:r>
            <a:r>
              <a:rPr lang="zh-CN" altLang="en-US">
                <a:solidFill>
                  <a:srgbClr val="FF0000"/>
                </a:solidFill>
              </a:rPr>
              <a:t>museums have to put their valuables in plain sight.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0175" y="684530"/>
            <a:ext cx="11880215" cy="5956935"/>
          </a:xfrm>
        </p:spPr>
        <p:txBody>
          <a:bodyPr/>
          <a:p>
            <a:pPr algn="just"/>
            <a:r>
              <a:rPr lang="zh-CN" altLang="en-US" sz="2400"/>
              <a:t>最后一段: </a:t>
            </a:r>
            <a:endParaRPr lang="zh-CN" altLang="en-US" sz="2400"/>
          </a:p>
          <a:p>
            <a:pPr algn="just"/>
            <a:r>
              <a:rPr lang="zh-CN" altLang="en-US" sz="2400">
                <a:solidFill>
                  <a:srgbClr val="FF0000"/>
                </a:solidFill>
              </a:rPr>
              <a:t>Thieves sometimes try using artworks as collateral for other underworld deals. </a:t>
            </a:r>
            <a:r>
              <a:rPr lang="zh-CN" altLang="en-US" sz="2400"/>
              <a:t>The masterminds of </a:t>
            </a:r>
            <a:r>
              <a:rPr lang="zh-CN" altLang="en-US" sz="2400">
                <a:solidFill>
                  <a:srgbClr val="002060"/>
                </a:solidFill>
              </a:rPr>
              <a:t>the 1986 robbery of Russborough House near Dublin</a:t>
            </a:r>
            <a:r>
              <a:rPr lang="zh-CN" altLang="en-US" sz="2400"/>
              <a:t>, who stole 18 paintings,tried in vain to trade them for </a:t>
            </a:r>
            <a:r>
              <a:rPr lang="zh-CN" altLang="en-US" sz="2400">
                <a:solidFill>
                  <a:srgbClr val="002060"/>
                </a:solidFill>
              </a:rPr>
              <a:t>Irish Republican Army members</a:t>
            </a:r>
            <a:r>
              <a:rPr lang="zh-CN" altLang="en-US" sz="2400"/>
              <a:t> held in British jails. Others demand a ransom from the museum that owns the pictures. Ten years ago, thieves in </a:t>
            </a:r>
            <a:r>
              <a:rPr lang="zh-CN" altLang="en-US" sz="2400">
                <a:solidFill>
                  <a:srgbClr val="002060"/>
                </a:solidFill>
              </a:rPr>
              <a:t>Frankfurt.Germany,</a:t>
            </a:r>
            <a:r>
              <a:rPr lang="zh-CN" altLang="en-US" sz="2400"/>
              <a:t> made off with two major works by </a:t>
            </a:r>
            <a:r>
              <a:rPr lang="zh-CN" altLang="en-US" sz="2400">
                <a:solidFill>
                  <a:srgbClr val="002060"/>
                </a:solidFill>
              </a:rPr>
              <a:t>J. M.W Turner from the Tate Gallery in London</a:t>
            </a:r>
            <a:r>
              <a:rPr lang="zh-CN" altLang="en-US" sz="2400"/>
              <a:t>. The paintings, worth more than $80 million, were recovered in</a:t>
            </a:r>
            <a:r>
              <a:rPr lang="zh-CN" altLang="en-US" sz="2400">
                <a:solidFill>
                  <a:srgbClr val="002060"/>
                </a:solidFill>
              </a:rPr>
              <a:t> 2002 </a:t>
            </a:r>
            <a:r>
              <a:rPr lang="zh-CN" altLang="en-US" sz="2400"/>
              <a:t>after the Tate paid more than </a:t>
            </a:r>
            <a:r>
              <a:rPr lang="zh-CN" altLang="en-US" sz="2400">
                <a:solidFill>
                  <a:srgbClr val="002060"/>
                </a:solidFill>
              </a:rPr>
              <a:t>$5 million </a:t>
            </a:r>
            <a:r>
              <a:rPr lang="zh-CN" altLang="en-US" sz="2400"/>
              <a:t>to people having "information" about their paintings. Though ransom is illegal in Britain, money for looking into a case is not, provided that police agree the source of the information unconnected to the crime. All the same, where information money ends and ranso begins </a:t>
            </a:r>
            <a:r>
              <a:rPr lang="zh-CN" altLang="en-US" sz="2400">
                <a:solidFill>
                  <a:srgbClr val="FF0000"/>
                </a:solidFill>
              </a:rPr>
              <a:t>is often a gray area</a:t>
            </a:r>
            <a:r>
              <a:rPr lang="zh-CN" altLang="en-US" sz="2400"/>
              <a:t>(充斥大写字母的人名</a:t>
            </a:r>
            <a:r>
              <a:rPr lang="en-US" altLang="zh-CN" sz="2400"/>
              <a:t>,</a:t>
            </a:r>
            <a:r>
              <a:rPr lang="zh-CN" altLang="en-US" sz="2400"/>
              <a:t>地名</a:t>
            </a:r>
            <a:r>
              <a:rPr lang="en-US" altLang="zh-CN" sz="2400"/>
              <a:t>,</a:t>
            </a:r>
            <a:r>
              <a:rPr lang="zh-CN" altLang="en-US" sz="2400"/>
              <a:t>各种数字的金额和年份，是典型的具体事例）</a:t>
            </a:r>
            <a:endParaRPr lang="zh-CN" altLang="en-US" sz="2400"/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1615" y="308610"/>
            <a:ext cx="12044680" cy="4525645"/>
          </a:xfrm>
        </p:spPr>
        <p:txBody>
          <a:bodyPr/>
          <a:p>
            <a:pPr marL="0" indent="0">
              <a:buNone/>
            </a:pPr>
            <a:r>
              <a:rPr lang="zh-CN" altLang="en-US">
                <a:sym typeface="+mn-ea"/>
              </a:rPr>
              <a:t>例</a:t>
            </a:r>
            <a:r>
              <a:rPr lang="en-US" altLang="zh-CN">
                <a:sym typeface="+mn-ea"/>
              </a:rPr>
              <a:t>B-7</a:t>
            </a:r>
            <a:r>
              <a:rPr lang="zh-CN" altLang="en-US">
                <a:sym typeface="+mn-ea"/>
              </a:rPr>
              <a:t>:Why did the author write the passge? </a:t>
            </a:r>
            <a:endParaRPr lang="zh-CN" altLang="en-US"/>
          </a:p>
          <a:p>
            <a:pPr marL="0" indent="0">
              <a:buNone/>
            </a:pPr>
            <a:r>
              <a:rPr lang="zh-CN" altLang="en-US">
                <a:solidFill>
                  <a:schemeClr val="bg2"/>
                </a:solidFill>
                <a:latin typeface="Times New Roman" panose="02020603050405020304" charset="0"/>
              </a:rPr>
              <a:t>A. To warn criminals to respect and not to destroy the painting. </a:t>
            </a:r>
            <a:endParaRPr lang="zh-CN" altLang="en-US">
              <a:latin typeface="Times New Roman" panose="02020603050405020304" charset="0"/>
            </a:endParaRPr>
          </a:p>
          <a:p>
            <a:pPr marL="0" indent="0">
              <a:buNone/>
            </a:pPr>
            <a:r>
              <a:rPr lang="zh-CN" altLang="en-US">
                <a:latin typeface="Times New Roman" panose="02020603050405020304" charset="0"/>
              </a:rPr>
              <a:t>B. To supply advice on how to prevent future crimes of art theft </a:t>
            </a:r>
            <a:endParaRPr lang="zh-CN" altLang="en-US">
              <a:latin typeface="Times New Roman" panose="02020603050405020304" charset="0"/>
            </a:endParaRPr>
          </a:p>
          <a:p>
            <a:pPr marL="0" indent="0">
              <a:buNone/>
            </a:pPr>
            <a:r>
              <a:rPr lang="zh-CN" altLang="en-US">
                <a:latin typeface="Times New Roman" panose="02020603050405020304" charset="0"/>
              </a:rPr>
              <a:t>C. To share awareness of art theft and the need for good security. </a:t>
            </a:r>
            <a:endParaRPr lang="zh-CN" altLang="en-US">
              <a:latin typeface="Times New Roman" panose="02020603050405020304" charset="0"/>
            </a:endParaRPr>
          </a:p>
          <a:p>
            <a:pPr marL="0" indent="0">
              <a:buNone/>
            </a:pPr>
            <a:r>
              <a:rPr lang="zh-CN" altLang="en-US">
                <a:solidFill>
                  <a:schemeClr val="bg2"/>
                </a:solidFill>
                <a:latin typeface="Times New Roman" panose="02020603050405020304" charset="0"/>
              </a:rPr>
              <a:t>D. To remind museums to equip with more updated security systems.</a:t>
            </a:r>
            <a:endParaRPr lang="zh-CN" altLang="en-US">
              <a:solidFill>
                <a:schemeClr val="bg2"/>
              </a:solidFill>
              <a:latin typeface="Times New Roman" panose="02020603050405020304" charset="0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609600" y="3402330"/>
            <a:ext cx="10972800" cy="250380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解题步骤</a:t>
            </a:r>
            <a:endParaRPr lang="zh-CN" altLang="en-US">
              <a:sym typeface="+mn-ea"/>
            </a:endParaRPr>
          </a:p>
          <a:p>
            <a:pPr marL="0" indent="0">
              <a:buNone/>
            </a:pPr>
            <a:r>
              <a:rPr lang="en-US" altLang="zh-CN">
                <a:sym typeface="+mn-ea"/>
              </a:rPr>
              <a:t>1.</a:t>
            </a:r>
            <a:r>
              <a:rPr lang="zh-CN" altLang="en-US">
                <a:sym typeface="+mn-ea"/>
              </a:rPr>
              <a:t> 这是一道主旨题</a:t>
            </a:r>
            <a:endParaRPr lang="zh-CN" altLang="en-US">
              <a:sym typeface="+mn-ea"/>
            </a:endParaRPr>
          </a:p>
          <a:p>
            <a:pPr marL="0" indent="0">
              <a:buNone/>
            </a:pPr>
            <a:r>
              <a:rPr lang="en-US" altLang="zh-CN">
                <a:sym typeface="+mn-ea"/>
              </a:rPr>
              <a:t>2. </a:t>
            </a:r>
            <a:r>
              <a:rPr lang="zh-CN" altLang="en-US">
                <a:sym typeface="+mn-ea"/>
              </a:rPr>
              <a:t>用写作对象排除不合理选项</a:t>
            </a:r>
            <a:endParaRPr lang="zh-CN" altLang="en-US"/>
          </a:p>
          <a:p>
            <a:pPr marL="0" indent="0">
              <a:buNone/>
            </a:pPr>
            <a:r>
              <a:rPr lang="en-US" altLang="zh-CN">
                <a:sym typeface="+mn-ea"/>
              </a:rPr>
              <a:t>3.</a:t>
            </a:r>
            <a:r>
              <a:rPr lang="zh-CN" altLang="en-US">
                <a:sym typeface="+mn-ea"/>
              </a:rPr>
              <a:t>这篇文章是议论文。</a:t>
            </a:r>
            <a:endParaRPr lang="zh-CN" altLang="en-US">
              <a:sym typeface="+mn-ea"/>
            </a:endParaRPr>
          </a:p>
          <a:p>
            <a:pPr marL="0" indent="0">
              <a:buNone/>
            </a:pPr>
            <a:r>
              <a:rPr lang="en-US" altLang="zh-CN">
                <a:sym typeface="+mn-ea"/>
              </a:rPr>
              <a:t>4.议论文写作目的如何判断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943225" y="3219450"/>
            <a:ext cx="7785735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“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宏观系统性、更高的角度”的解题思路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1">
            <a:lum bright="-12000" contrast="18000"/>
          </a:blip>
          <a:srcRect t="79002"/>
          <a:stretch>
            <a:fillRect/>
          </a:stretch>
        </p:blipFill>
        <p:spPr>
          <a:xfrm>
            <a:off x="4588510" y="4998085"/>
            <a:ext cx="6993890" cy="80200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7" name="文本框 6"/>
          <p:cNvSpPr txBox="1"/>
          <p:nvPr/>
        </p:nvSpPr>
        <p:spPr>
          <a:xfrm>
            <a:off x="4497070" y="5906135"/>
            <a:ext cx="7176770" cy="8299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如果是作者自身能够解决的问题</a:t>
            </a:r>
            <a:r>
              <a:rPr lang="en-US" altLang="zh-CN" sz="2400">
                <a:sym typeface="+mn-ea"/>
              </a:rPr>
              <a:t>----</a:t>
            </a:r>
            <a:r>
              <a:rPr lang="zh-CN" altLang="en-US" sz="2400">
                <a:sym typeface="+mn-ea"/>
              </a:rPr>
              <a:t>给读者提出建议。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如果是作者自身解决不了的问题</a:t>
            </a:r>
            <a:r>
              <a:rPr lang="en-US" altLang="zh-CN" sz="2400">
                <a:sym typeface="+mn-ea"/>
              </a:rPr>
              <a:t>----</a:t>
            </a:r>
            <a:r>
              <a:rPr lang="zh-CN" altLang="en-US" sz="2400">
                <a:sym typeface="+mn-ea"/>
              </a:rPr>
              <a:t>引起读者的共鸣。</a:t>
            </a:r>
            <a:endParaRPr lang="zh-CN" altLang="en-US" sz="2400">
              <a:sym typeface="+mn-ea"/>
            </a:endParaRPr>
          </a:p>
        </p:txBody>
      </p:sp>
      <p:sp>
        <p:nvSpPr>
          <p:cNvPr id="8" name="心形 7"/>
          <p:cNvSpPr/>
          <p:nvPr/>
        </p:nvSpPr>
        <p:spPr>
          <a:xfrm>
            <a:off x="221615" y="2095500"/>
            <a:ext cx="601980" cy="55118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0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8740" y="1421765"/>
            <a:ext cx="12075795" cy="3536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base">
              <a:spcBef>
                <a:spcPct val="20000"/>
              </a:spcBef>
              <a:buNone/>
            </a:pPr>
            <a:r>
              <a:rPr lang="zh-CN" altLang="en-US" sz="3200">
                <a:sym typeface="+mn-ea"/>
              </a:rPr>
              <a:t>例</a:t>
            </a:r>
            <a:r>
              <a:rPr lang="en-US" altLang="zh-CN" sz="3200">
                <a:sym typeface="+mn-ea"/>
              </a:rPr>
              <a:t>C-9</a:t>
            </a:r>
            <a:r>
              <a:rPr lang="zh-CN" altLang="en-US" sz="3200">
                <a:sym typeface="+mn-ea"/>
              </a:rPr>
              <a:t>:江西省赣州中学2025-2026学年高三上学期开学英语试题</a:t>
            </a:r>
            <a:endParaRPr lang="zh-CN" altLang="en-US" sz="3200"/>
          </a:p>
          <a:p>
            <a:pPr algn="l" fontAlgn="base">
              <a:spcBef>
                <a:spcPct val="20000"/>
              </a:spcBef>
              <a:buNone/>
            </a:pPr>
            <a:r>
              <a:rPr lang="zh-CN" altLang="en-US" sz="3200"/>
              <a:t>What does Alexandros Savvaidis intend to show in paragraph 3?</a:t>
            </a:r>
            <a:endParaRPr lang="zh-CN" altLang="en-US" sz="3200"/>
          </a:p>
          <a:p>
            <a:pPr algn="l" fontAlgn="base">
              <a:spcBef>
                <a:spcPct val="20000"/>
              </a:spcBef>
              <a:buNone/>
            </a:pPr>
            <a:r>
              <a:rPr lang="zh-CN" altLang="en-US" sz="3200"/>
              <a:t>A．The ways to reduce losses in earthquakes.</a:t>
            </a:r>
            <a:endParaRPr lang="zh-CN" altLang="en-US" sz="3200"/>
          </a:p>
          <a:p>
            <a:pPr algn="l" fontAlgn="base">
              <a:spcBef>
                <a:spcPct val="20000"/>
              </a:spcBef>
              <a:buNone/>
            </a:pPr>
            <a:r>
              <a:rPr lang="zh-CN" altLang="en-US" sz="3200"/>
              <a:t>B．The importance of preparing for earthquakes.</a:t>
            </a:r>
            <a:endParaRPr lang="zh-CN" altLang="en-US" sz="3200"/>
          </a:p>
          <a:p>
            <a:pPr algn="l" fontAlgn="base">
              <a:spcBef>
                <a:spcPct val="20000"/>
              </a:spcBef>
              <a:buNone/>
            </a:pPr>
            <a:r>
              <a:rPr lang="zh-CN" altLang="en-US" sz="3200"/>
              <a:t>C．The significance of developing the AI prediction.</a:t>
            </a:r>
            <a:endParaRPr lang="zh-CN" altLang="en-US" sz="3200"/>
          </a:p>
          <a:p>
            <a:pPr algn="l" fontAlgn="base">
              <a:spcBef>
                <a:spcPct val="20000"/>
              </a:spcBef>
              <a:buNone/>
            </a:pPr>
            <a:r>
              <a:rPr lang="zh-CN" altLang="en-US" sz="3200"/>
              <a:t>D．The restrictions of AI-based methods in earthquake prediction.</a:t>
            </a:r>
            <a:endParaRPr lang="zh-CN" altLang="en-US" sz="3200"/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0175" y="175895"/>
            <a:ext cx="11881485" cy="4525645"/>
          </a:xfrm>
        </p:spPr>
        <p:txBody>
          <a:bodyPr/>
          <a:p>
            <a:endParaRPr lang="zh-CN" altLang="en-US" sz="2800"/>
          </a:p>
          <a:p>
            <a:r>
              <a:rPr lang="zh-CN" altLang="en-US" sz="2800"/>
              <a:t>para3:The project marks a substantial </a:t>
            </a:r>
            <a:r>
              <a:rPr lang="zh-CN" altLang="en-US" sz="2800">
                <a:solidFill>
                  <a:srgbClr val="FF0000"/>
                </a:solidFill>
              </a:rPr>
              <a:t>breakthrough in the exploration of AI for anticipating seismic (地震) </a:t>
            </a:r>
            <a:r>
              <a:rPr lang="zh-CN" altLang="en-US" sz="2800"/>
              <a:t>events. According to Alexandros Savvaidis, a senior researcher heading the Texas Seismological Network, “Seismic occurrences strike without warning, often in the blink of an eye. Your readiness is all you can influence. Achieving a 70% prediction rate is </a:t>
            </a:r>
            <a:r>
              <a:rPr lang="zh-CN" altLang="en-US" sz="2800">
                <a:solidFill>
                  <a:srgbClr val="FF0000"/>
                </a:solidFill>
              </a:rPr>
              <a:t>a considerable achievement </a:t>
            </a:r>
            <a:r>
              <a:rPr lang="zh-CN" altLang="en-US" sz="2800"/>
              <a:t>that could significantly restrict the impact of earthquakes, reducing both the financial burden and loss of life, and the potential to remarkably improve earthquake preparation worldwide.”</a:t>
            </a:r>
            <a:endParaRPr lang="zh-CN" altLang="en-US" sz="2800"/>
          </a:p>
        </p:txBody>
      </p:sp>
      <p:sp>
        <p:nvSpPr>
          <p:cNvPr id="2" name="文本框 1"/>
          <p:cNvSpPr txBox="1"/>
          <p:nvPr/>
        </p:nvSpPr>
        <p:spPr>
          <a:xfrm>
            <a:off x="249555" y="4701540"/>
            <a:ext cx="11762105" cy="1383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3600" b="1">
                <a:sym typeface="+mn-ea"/>
              </a:rPr>
              <a:t>正确选项和文章的重要信息密切相关。</a:t>
            </a:r>
            <a:endParaRPr lang="zh-CN" altLang="en-US" sz="3600" b="1"/>
          </a:p>
          <a:p>
            <a:pPr marL="0" indent="0" algn="l">
              <a:buNone/>
            </a:pPr>
            <a:r>
              <a:rPr lang="zh-CN" altLang="en-US" sz="3600" b="1">
                <a:sym typeface="+mn-ea"/>
              </a:rPr>
              <a:t>两个选项无从判断</a:t>
            </a:r>
            <a:r>
              <a:rPr lang="en-US" altLang="zh-CN" sz="3600" b="1">
                <a:sym typeface="+mn-ea"/>
              </a:rPr>
              <a:t>---</a:t>
            </a:r>
            <a:r>
              <a:rPr lang="zh-CN" altLang="en-US" sz="4800" b="1">
                <a:solidFill>
                  <a:srgbClr val="C00000"/>
                </a:solidFill>
                <a:sym typeface="+mn-ea"/>
              </a:rPr>
              <a:t>跳出细节、高角度审视</a:t>
            </a:r>
            <a:endParaRPr lang="zh-CN" altLang="en-US" sz="3600" b="1"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摄图网_video_596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>
            <a:lum bright="-2000"/>
          </a:blip>
          <a:srcRect l="4341" t="9364" r="15367" b="10345"/>
          <a:stretch>
            <a:fillRect/>
          </a:stretch>
        </p:blipFill>
        <p:spPr>
          <a:xfrm flipH="1">
            <a:off x="0" y="0"/>
            <a:ext cx="12192001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flipH="1">
            <a:off x="11375" y="-13232"/>
            <a:ext cx="12192003" cy="6858000"/>
          </a:xfrm>
          <a:prstGeom prst="rect">
            <a:avLst/>
          </a:prstGeom>
          <a:gradFill flip="none" rotWithShape="1">
            <a:gsLst>
              <a:gs pos="9000">
                <a:srgbClr val="07305D">
                  <a:alpha val="79000"/>
                </a:srgbClr>
              </a:gs>
              <a:gs pos="52000">
                <a:srgbClr val="0B488C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pic>
        <p:nvPicPr>
          <p:cNvPr id="41" name="图片 40" descr="图片包含 网, 伞, 游戏机, 黑暗&#10;&#10;描述已自动生成"/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7" b="38178"/>
          <a:stretch>
            <a:fillRect/>
          </a:stretch>
        </p:blipFill>
        <p:spPr>
          <a:xfrm>
            <a:off x="0" y="4744159"/>
            <a:ext cx="12203380" cy="2142460"/>
          </a:xfrm>
          <a:prstGeom prst="rect">
            <a:avLst/>
          </a:prstGeom>
        </p:spPr>
      </p:pic>
      <p:pic>
        <p:nvPicPr>
          <p:cNvPr id="39" name="图片 38" descr="模糊的黑白照&#10;&#10;中度可信度描述已自动生成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-12032" y="-19019"/>
            <a:ext cx="2101440" cy="2478281"/>
          </a:xfrm>
          <a:prstGeom prst="rect">
            <a:avLst/>
          </a:prstGeom>
        </p:spPr>
      </p:pic>
      <p:pic>
        <p:nvPicPr>
          <p:cNvPr id="7" name="图片 6" descr="图片包含 屏幕截图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38748" y="3381347"/>
            <a:ext cx="4673455" cy="1791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20067" y="1062396"/>
            <a:ext cx="10720493" cy="2688458"/>
            <a:chOff x="720066" y="1062396"/>
            <a:chExt cx="10720493" cy="2688458"/>
          </a:xfrm>
        </p:grpSpPr>
        <p:sp>
          <p:nvSpPr>
            <p:cNvPr id="5" name="文本框 4"/>
            <p:cNvSpPr txBox="1"/>
            <p:nvPr/>
          </p:nvSpPr>
          <p:spPr>
            <a:xfrm>
              <a:off x="720066" y="1925864"/>
              <a:ext cx="10720493" cy="182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5400" b="1" spc="300" noProof="0" dirty="0">
                  <a:ln w="9525">
                    <a:solidFill>
                      <a:srgbClr val="FFFF00"/>
                    </a:solidFill>
                  </a:ln>
                  <a:solidFill>
                    <a:schemeClr val="bg1"/>
                  </a:solidFill>
                  <a:effectLst>
                    <a:outerShdw blurRad="152400" dist="25400" dir="5400000" algn="t" rotWithShape="0">
                      <a:srgbClr val="0930AB">
                        <a:alpha val="26000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阿里巴巴普惠体 H" panose="00020600040101010101" pitchFamily="18" charset="-122"/>
                  <a:sym typeface="+mn-ea"/>
                </a:rPr>
                <a:t>高三一轮复习</a:t>
              </a:r>
              <a:br>
                <a:rPr lang="zh-CN" altLang="en-US" sz="5865" b="1" spc="300" noProof="0" dirty="0">
                  <a:ln w="9525">
                    <a:solidFill>
                      <a:srgbClr val="FFFF00"/>
                    </a:solidFill>
                  </a:ln>
                  <a:solidFill>
                    <a:schemeClr val="bg1"/>
                  </a:solidFill>
                  <a:effectLst>
                    <a:outerShdw blurRad="152400" dist="25400" dir="5400000" algn="t" rotWithShape="0">
                      <a:srgbClr val="0930AB">
                        <a:alpha val="26000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阿里巴巴普惠体 H" panose="00020600040101010101" pitchFamily="18" charset="-122"/>
                  <a:sym typeface="+mn-ea"/>
                </a:rPr>
              </a:br>
              <a:r>
                <a:rPr lang="zh-CN" altLang="en-US" sz="5865" b="1" spc="300" noProof="0" dirty="0">
                  <a:ln w="9525">
                    <a:solidFill>
                      <a:srgbClr val="FFFF00"/>
                    </a:solidFill>
                  </a:ln>
                  <a:solidFill>
                    <a:schemeClr val="bg1"/>
                  </a:solidFill>
                  <a:effectLst>
                    <a:outerShdw blurRad="152400" dist="25400" dir="5400000" algn="t" rotWithShape="0">
                      <a:srgbClr val="0930AB">
                        <a:alpha val="26000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阿里巴巴普惠体 H" panose="00020600040101010101" pitchFamily="18" charset="-122"/>
                  <a:sym typeface="+mn-ea"/>
                </a:rPr>
                <a:t>     -----阅读理解备考策略</a:t>
              </a:r>
              <a:endParaRPr kumimoji="0" lang="zh-CN" altLang="en-US" sz="5865" b="1" u="none" strike="noStrike" kern="1200" cap="none" spc="300" normalizeH="0" baseline="0" noProof="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152400" dist="25400" dir="5400000" algn="t" rotWithShape="0">
                    <a:srgbClr val="0930AB">
                      <a:alpha val="26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392531" y="1062396"/>
              <a:ext cx="4528820" cy="540385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20000"/>
                    <a:lumOff val="80000"/>
                    <a:alpha val="30000"/>
                  </a:schemeClr>
                </a:gs>
                <a:gs pos="25000">
                  <a:schemeClr val="accent1">
                    <a:lumMod val="20000"/>
                    <a:lumOff val="80000"/>
                    <a:alpha val="30000"/>
                  </a:schemeClr>
                </a:gs>
                <a:gs pos="89000">
                  <a:schemeClr val="accent1">
                    <a:lumMod val="20000"/>
                    <a:lumOff val="80000"/>
                    <a:alpha val="0"/>
                  </a:schemeClr>
                </a:gs>
                <a:gs pos="12000">
                  <a:schemeClr val="accent1">
                    <a:lumMod val="20000"/>
                    <a:lumOff val="80000"/>
                    <a:alpha val="0"/>
                  </a:schemeClr>
                </a:gs>
                <a:gs pos="52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50000">
                    <a:schemeClr val="accent1">
                      <a:lumMod val="30000"/>
                      <a:lumOff val="70000"/>
                      <a:alpha val="50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5473" y="1111503"/>
              <a:ext cx="439081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u="none" strike="noStrike" kern="1200" cap="none" spc="30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>
                    <a:outerShdw blurRad="152400" dist="25400" dir="5400000" algn="t" rotWithShape="0">
                      <a:srgbClr val="0930AB">
                        <a:alpha val="26000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阿里巴巴普惠体 H" panose="00020600040101010101" pitchFamily="18" charset="-122"/>
                </a:rPr>
                <a:t>溯恩英语高考专题复习</a:t>
              </a:r>
              <a:endParaRPr kumimoji="0" lang="zh-CN" altLang="en-US" sz="2400" b="1" u="none" strike="noStrike" kern="1200" cap="none" spc="300" normalizeH="0" baseline="0" noProof="0" dirty="0">
                <a:ln w="12700">
                  <a:noFill/>
                </a:ln>
                <a:solidFill>
                  <a:schemeClr val="bg1"/>
                </a:solidFill>
                <a:effectLst>
                  <a:outerShdw blurRad="152400" dist="25400" dir="5400000" algn="t" rotWithShape="0">
                    <a:srgbClr val="0930AB">
                      <a:alpha val="26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428775" y="-44656"/>
            <a:ext cx="1570519" cy="741576"/>
            <a:chOff x="10428774" y="-44656"/>
            <a:chExt cx="1570519" cy="741576"/>
          </a:xfrm>
        </p:grpSpPr>
        <p:pic>
          <p:nvPicPr>
            <p:cNvPr id="22" name="图片 21" descr="徽标, 箭头&#10;&#10;描述已自动生成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7717" y="-44656"/>
              <a:ext cx="741576" cy="741576"/>
            </a:xfrm>
            <a:prstGeom prst="rect">
              <a:avLst/>
            </a:prstGeom>
          </p:spPr>
        </p:pic>
        <p:pic>
          <p:nvPicPr>
            <p:cNvPr id="25" name="图片 24" descr="徽标, 箭头&#10;&#10;描述已自动生成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245" y="-44656"/>
              <a:ext cx="741576" cy="741576"/>
            </a:xfrm>
            <a:prstGeom prst="rect">
              <a:avLst/>
            </a:prstGeom>
          </p:spPr>
        </p:pic>
        <p:pic>
          <p:nvPicPr>
            <p:cNvPr id="26" name="图片 25" descr="徽标, 箭头&#10;&#10;描述已自动生成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8774" y="-44656"/>
              <a:ext cx="741576" cy="741576"/>
            </a:xfrm>
            <a:prstGeom prst="rect">
              <a:avLst/>
            </a:prstGeom>
          </p:spPr>
        </p:pic>
      </p:grpSp>
      <p:pic>
        <p:nvPicPr>
          <p:cNvPr id="33" name="图片 32" descr="图片包含 图标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55" y="4212155"/>
            <a:ext cx="1090117" cy="118652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360947" y="2733368"/>
            <a:ext cx="4843084" cy="4136665"/>
            <a:chOff x="7169664" y="2569986"/>
            <a:chExt cx="5034367" cy="4300047"/>
          </a:xfrm>
        </p:grpSpPr>
        <p:sp>
          <p:nvSpPr>
            <p:cNvPr id="20" name="任意多边形: 形状 19"/>
            <p:cNvSpPr/>
            <p:nvPr/>
          </p:nvSpPr>
          <p:spPr>
            <a:xfrm>
              <a:off x="7169664" y="2569986"/>
              <a:ext cx="5034367" cy="4300047"/>
            </a:xfrm>
            <a:custGeom>
              <a:avLst/>
              <a:gdLst>
                <a:gd name="connsiteX0" fmla="*/ 7937833 w 7937833"/>
                <a:gd name="connsiteY0" fmla="*/ 0 h 6276116"/>
                <a:gd name="connsiteX1" fmla="*/ 7937833 w 7937833"/>
                <a:gd name="connsiteY1" fmla="*/ 6276116 h 6276116"/>
                <a:gd name="connsiteX2" fmla="*/ 0 w 7937833"/>
                <a:gd name="connsiteY2" fmla="*/ 6276116 h 6276116"/>
                <a:gd name="connsiteX3" fmla="*/ 7920958 w 7937833"/>
                <a:gd name="connsiteY3" fmla="*/ 90540 h 6276116"/>
                <a:gd name="connsiteX4" fmla="*/ 7937833 w 7937833"/>
                <a:gd name="connsiteY4" fmla="*/ 0 h 627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7833" h="6276116">
                  <a:moveTo>
                    <a:pt x="7937833" y="0"/>
                  </a:moveTo>
                  <a:lnTo>
                    <a:pt x="7937833" y="6276116"/>
                  </a:lnTo>
                  <a:lnTo>
                    <a:pt x="0" y="6276116"/>
                  </a:lnTo>
                  <a:cubicBezTo>
                    <a:pt x="3907176" y="6276116"/>
                    <a:pt x="7167041" y="3620642"/>
                    <a:pt x="7920958" y="90540"/>
                  </a:cubicBezTo>
                  <a:lnTo>
                    <a:pt x="7937833" y="0"/>
                  </a:lnTo>
                  <a:close/>
                </a:path>
              </a:pathLst>
            </a:custGeom>
            <a:solidFill>
              <a:srgbClr val="1067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7531767" y="2879273"/>
              <a:ext cx="4672263" cy="3990760"/>
            </a:xfrm>
            <a:custGeom>
              <a:avLst/>
              <a:gdLst>
                <a:gd name="connsiteX0" fmla="*/ 7937833 w 7937833"/>
                <a:gd name="connsiteY0" fmla="*/ 0 h 6276116"/>
                <a:gd name="connsiteX1" fmla="*/ 7937833 w 7937833"/>
                <a:gd name="connsiteY1" fmla="*/ 6276116 h 6276116"/>
                <a:gd name="connsiteX2" fmla="*/ 0 w 7937833"/>
                <a:gd name="connsiteY2" fmla="*/ 6276116 h 6276116"/>
                <a:gd name="connsiteX3" fmla="*/ 7920958 w 7937833"/>
                <a:gd name="connsiteY3" fmla="*/ 90540 h 6276116"/>
                <a:gd name="connsiteX4" fmla="*/ 7937833 w 7937833"/>
                <a:gd name="connsiteY4" fmla="*/ 0 h 627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7833" h="6276116">
                  <a:moveTo>
                    <a:pt x="7937833" y="0"/>
                  </a:moveTo>
                  <a:lnTo>
                    <a:pt x="7937833" y="6276116"/>
                  </a:lnTo>
                  <a:lnTo>
                    <a:pt x="0" y="6276116"/>
                  </a:lnTo>
                  <a:cubicBezTo>
                    <a:pt x="3907176" y="6276116"/>
                    <a:pt x="7167041" y="3620642"/>
                    <a:pt x="7920958" y="90540"/>
                  </a:cubicBezTo>
                  <a:lnTo>
                    <a:pt x="79378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30" b="100000" l="0" r="39917">
                        <a14:foregroundMark x1="10187" y1="34463" x2="9563" y2="64407"/>
                        <a14:foregroundMark x1="18295" y1="11864" x2="16424" y2="37288"/>
                        <a14:foregroundMark x1="19751" y1="24294" x2="22453" y2="22599"/>
                        <a14:foregroundMark x1="13306" y1="20339" x2="14761" y2="25424"/>
                        <a14:foregroundMark x1="19335" y1="37288" x2="24532" y2="31638"/>
                        <a14:foregroundMark x1="28274" y1="31638" x2="28274" y2="45763"/>
                        <a14:foregroundMark x1="11850" y1="58192" x2="28690" y2="54237"/>
                        <a14:foregroundMark x1="11642" y1="48588" x2="26819" y2="45763"/>
                        <a14:foregroundMark x1="9563" y1="66102" x2="29730" y2="66667"/>
                        <a14:foregroundMark x1="28898" y1="55367" x2="27651" y2="61582"/>
                        <a14:foregroundMark x1="11227" y1="52542" x2="18295" y2="51977"/>
                        <a14:foregroundMark x1="20582" y1="61582" x2="25156" y2="58192"/>
                        <a14:foregroundMark x1="20166" y1="48588" x2="20166" y2="51412"/>
                        <a14:foregroundMark x1="13306" y1="74011" x2="18295" y2="82486"/>
                        <a14:foregroundMark x1="19751" y1="83616" x2="23909" y2="73446"/>
                      </a14:backgroundRemoval>
                    </a14:imgEffect>
                  </a14:imgLayer>
                </a14:imgProps>
              </a:ext>
            </a:extLst>
          </a:blip>
          <a:srcRect r="60124"/>
          <a:stretch>
            <a:fillRect/>
          </a:stretch>
        </p:blipFill>
        <p:spPr>
          <a:xfrm>
            <a:off x="461433" y="620607"/>
            <a:ext cx="1183640" cy="10922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544445" y="4515485"/>
            <a:ext cx="4364355" cy="540385"/>
          </a:xfrm>
          <a:prstGeom prst="rect">
            <a:avLst/>
          </a:prstGeom>
          <a:gradFill flip="none" rotWithShape="1">
            <a:gsLst>
              <a:gs pos="77000">
                <a:schemeClr val="accent1">
                  <a:lumMod val="20000"/>
                  <a:lumOff val="80000"/>
                  <a:alpha val="30000"/>
                </a:schemeClr>
              </a:gs>
              <a:gs pos="25000">
                <a:schemeClr val="accent1">
                  <a:lumMod val="20000"/>
                  <a:lumOff val="80000"/>
                  <a:alpha val="30000"/>
                </a:schemeClr>
              </a:gs>
              <a:gs pos="89000">
                <a:schemeClr val="accent1">
                  <a:lumMod val="20000"/>
                  <a:lumOff val="80000"/>
                  <a:alpha val="0"/>
                </a:schemeClr>
              </a:gs>
              <a:gs pos="12000">
                <a:schemeClr val="accent1">
                  <a:lumMod val="20000"/>
                  <a:lumOff val="80000"/>
                  <a:alpha val="0"/>
                </a:schemeClr>
              </a:gs>
              <a:gs pos="52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50000">
                  <a:schemeClr val="accent1">
                    <a:lumMod val="30000"/>
                    <a:lumOff val="70000"/>
                    <a:alpha val="5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4633" y="4534959"/>
            <a:ext cx="548470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spc="300" noProof="0" dirty="0">
                <a:ln w="12700">
                  <a:noFill/>
                </a:ln>
                <a:solidFill>
                  <a:schemeClr val="bg1"/>
                </a:solidFill>
                <a:effectLst>
                  <a:outerShdw blurRad="152400" dist="25400" dir="5400000" algn="t" rotWithShape="0">
                    <a:srgbClr val="0930AB">
                      <a:alpha val="26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新疆</a:t>
            </a:r>
            <a:r>
              <a:rPr lang="en-US" altLang="zh-CN" sz="2400" b="1" spc="300" noProof="0" dirty="0">
                <a:ln w="12700">
                  <a:noFill/>
                </a:ln>
                <a:solidFill>
                  <a:schemeClr val="bg1"/>
                </a:solidFill>
                <a:effectLst>
                  <a:outerShdw blurRad="152400" dist="25400" dir="5400000" algn="t" rotWithShape="0">
                    <a:srgbClr val="0930AB">
                      <a:alpha val="26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·</a:t>
            </a:r>
            <a:r>
              <a:rPr lang="zh-CN" altLang="en-US" sz="2400" b="1" spc="300" noProof="0" dirty="0">
                <a:ln w="12700">
                  <a:noFill/>
                </a:ln>
                <a:solidFill>
                  <a:schemeClr val="bg1"/>
                </a:solidFill>
                <a:effectLst>
                  <a:outerShdw blurRad="152400" dist="25400" dir="5400000" algn="t" rotWithShape="0">
                    <a:srgbClr val="0930AB">
                      <a:alpha val="26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阿克苏地区第二中学     柴洋</a:t>
            </a:r>
            <a:endParaRPr kumimoji="0" lang="zh-CN" altLang="en-US" sz="2400" b="1" u="none" strike="noStrike" kern="1200" cap="none" spc="300" normalizeH="0" baseline="0" noProof="0" dirty="0">
              <a:ln w="12700">
                <a:noFill/>
              </a:ln>
              <a:solidFill>
                <a:schemeClr val="bg1"/>
              </a:solidFill>
              <a:effectLst>
                <a:outerShdw blurRad="152400" dist="25400" dir="5400000" algn="t" rotWithShape="0">
                  <a:srgbClr val="0930AB">
                    <a:alpha val="26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阿里巴巴普惠体 H" panose="00020600040101010101" pitchFamily="18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8740" y="1421765"/>
            <a:ext cx="12075795" cy="3536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base">
              <a:spcBef>
                <a:spcPct val="20000"/>
              </a:spcBef>
              <a:buNone/>
            </a:pPr>
            <a:endParaRPr lang="zh-CN" altLang="en-US" sz="3200"/>
          </a:p>
          <a:p>
            <a:pPr algn="l" fontAlgn="base">
              <a:spcBef>
                <a:spcPct val="20000"/>
              </a:spcBef>
              <a:buNone/>
            </a:pPr>
            <a:r>
              <a:rPr lang="zh-CN" altLang="en-US" sz="3200"/>
              <a:t>What does Alexandros Savvaidis intend to show in paragraph 3?</a:t>
            </a:r>
            <a:endParaRPr lang="zh-CN" altLang="en-US" sz="3200"/>
          </a:p>
          <a:p>
            <a:pPr algn="l" fontAlgn="base">
              <a:spcBef>
                <a:spcPct val="20000"/>
              </a:spcBef>
              <a:buNone/>
            </a:pPr>
            <a:r>
              <a:rPr lang="zh-CN" altLang="en-US" sz="3200"/>
              <a:t>A．The ways to reduce losses in earthquakes.</a:t>
            </a:r>
            <a:endParaRPr lang="zh-CN" altLang="en-US" sz="3200"/>
          </a:p>
          <a:p>
            <a:pPr algn="l" fontAlgn="base">
              <a:spcBef>
                <a:spcPct val="20000"/>
              </a:spcBef>
              <a:buNone/>
            </a:pPr>
            <a:r>
              <a:rPr lang="zh-CN" altLang="en-US" sz="3200"/>
              <a:t>B．The importance of preparing for earthquakes.</a:t>
            </a:r>
            <a:endParaRPr lang="zh-CN" altLang="en-US" sz="3200"/>
          </a:p>
          <a:p>
            <a:pPr algn="l" fontAlgn="base">
              <a:spcBef>
                <a:spcPct val="20000"/>
              </a:spcBef>
              <a:buNone/>
            </a:pPr>
            <a:r>
              <a:rPr lang="zh-CN" altLang="en-US" sz="3200"/>
              <a:t>C．The significance of developing the AI prediction.</a:t>
            </a:r>
            <a:endParaRPr lang="zh-CN" altLang="en-US" sz="3200"/>
          </a:p>
          <a:p>
            <a:pPr algn="l" fontAlgn="base">
              <a:spcBef>
                <a:spcPct val="20000"/>
              </a:spcBef>
              <a:buNone/>
            </a:pPr>
            <a:r>
              <a:rPr lang="zh-CN" altLang="en-US" sz="3200"/>
              <a:t>D．The restrictions of AI-based methods in earthquake prediction.</a:t>
            </a:r>
            <a:endParaRPr lang="zh-CN" altLang="en-US" sz="3200"/>
          </a:p>
        </p:txBody>
      </p:sp>
      <p:sp>
        <p:nvSpPr>
          <p:cNvPr id="8" name="心形 7"/>
          <p:cNvSpPr/>
          <p:nvPr/>
        </p:nvSpPr>
        <p:spPr>
          <a:xfrm>
            <a:off x="78740" y="3821430"/>
            <a:ext cx="601980" cy="55118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871345" y="5220335"/>
            <a:ext cx="7785735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干扰项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B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与主题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“AI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预测地震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”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无关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09600" y="382905"/>
            <a:ext cx="10972800" cy="720725"/>
          </a:xfrm>
        </p:spPr>
        <p:txBody>
          <a:bodyPr/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三、区分文章的题型</a:t>
            </a:r>
            <a:br>
              <a:rPr lang="zh-CN" altLang="en-US" b="1">
                <a:latin typeface="黑体" panose="02010609060101010101" charset="-122"/>
                <a:ea typeface="黑体" panose="02010609060101010101" charset="-122"/>
              </a:rPr>
            </a:b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Screenshot_20250918_190632_com_tencent_mm_FinderS"/>
          <p:cNvPicPr>
            <a:picLocks noChangeAspect="1"/>
          </p:cNvPicPr>
          <p:nvPr/>
        </p:nvPicPr>
        <p:blipFill>
          <a:blip r:embed="rId1"/>
          <a:srcRect l="6919" t="33504" b="46698"/>
          <a:stretch>
            <a:fillRect/>
          </a:stretch>
        </p:blipFill>
        <p:spPr>
          <a:xfrm>
            <a:off x="255270" y="1103630"/>
            <a:ext cx="10166350" cy="5034280"/>
          </a:xfrm>
          <a:prstGeom prst="rect">
            <a:avLst/>
          </a:prstGeom>
        </p:spPr>
      </p:pic>
      <p:pic>
        <p:nvPicPr>
          <p:cNvPr id="6" name="图片 5" descr="Screenshot_20250918_190611_com_tencent_mm_FinderS"/>
          <p:cNvPicPr>
            <a:picLocks noChangeAspect="1"/>
          </p:cNvPicPr>
          <p:nvPr/>
        </p:nvPicPr>
        <p:blipFill>
          <a:blip r:embed="rId2"/>
          <a:srcRect t="33194" b="45890"/>
          <a:stretch>
            <a:fillRect/>
          </a:stretch>
        </p:blipFill>
        <p:spPr>
          <a:xfrm>
            <a:off x="3283585" y="1103630"/>
            <a:ext cx="8600440" cy="500253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62030" y="276860"/>
            <a:ext cx="721995" cy="7543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4490" y="481648"/>
            <a:ext cx="10972800" cy="4525962"/>
          </a:xfrm>
        </p:spPr>
        <p:txBody>
          <a:bodyPr/>
          <a:p>
            <a:r>
              <a:rPr lang="zh-CN" altLang="en-US"/>
              <a:t>所有阅读理解的题目，都可以大致归结为两类: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                            </a:t>
            </a:r>
            <a:r>
              <a:rPr lang="zh-CN" altLang="en-US" sz="4000" b="1">
                <a:solidFill>
                  <a:srgbClr val="FF0000"/>
                </a:solidFill>
              </a:rPr>
              <a:t>细节题和主旨题</a:t>
            </a:r>
            <a:endParaRPr lang="zh-CN" altLang="en-US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/>
              <a:t>主旨题的提问方式通常是: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1</a:t>
            </a:r>
            <a:r>
              <a:rPr lang="en-US" altLang="zh-CN"/>
              <a:t>.</a:t>
            </a:r>
            <a:r>
              <a:rPr lang="zh-CN" altLang="en-US"/>
              <a:t>提问文章标题；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2</a:t>
            </a:r>
            <a:r>
              <a:rPr lang="en-US" altLang="zh-CN"/>
              <a:t>.</a:t>
            </a:r>
            <a:r>
              <a:rPr lang="zh-CN" altLang="en-US"/>
              <a:t>提问作者态度；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3.</a:t>
            </a:r>
            <a:r>
              <a:rPr lang="zh-CN" altLang="en-US"/>
              <a:t>提问写作目的或主旨；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4</a:t>
            </a:r>
            <a:r>
              <a:rPr lang="en-US" altLang="zh-CN"/>
              <a:t>.</a:t>
            </a:r>
            <a:r>
              <a:rPr lang="zh-CN" altLang="en-US"/>
              <a:t>提问作者或读者身份；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5.</a:t>
            </a:r>
            <a:r>
              <a:rPr lang="zh-CN" altLang="en-US"/>
              <a:t>提问文章出处；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6</a:t>
            </a:r>
            <a:r>
              <a:rPr lang="en-US" altLang="zh-CN"/>
              <a:t>.</a:t>
            </a:r>
            <a:r>
              <a:rPr lang="zh-CN" altLang="en-US"/>
              <a:t>提问细节信息在文章里的作用。 </a:t>
            </a:r>
            <a:endParaRPr lang="zh-CN" altLang="en-US"/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4571365" y="2382520"/>
            <a:ext cx="7511415" cy="15132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FF0000"/>
                </a:solidFill>
              </a:rPr>
              <a:t>主旨题的解题思路非常明确</a:t>
            </a:r>
            <a:endParaRPr lang="zh-CN" altLang="en-US" sz="280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1.</a:t>
            </a:r>
            <a:r>
              <a:rPr lang="zh-CN" altLang="en-US" sz="2800" b="1">
                <a:solidFill>
                  <a:srgbClr val="FF0000"/>
                </a:solidFill>
              </a:rPr>
              <a:t>了解文章的写作对象，文体，写作目的</a:t>
            </a:r>
            <a:endParaRPr lang="zh-CN" altLang="en-US" sz="28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2.</a:t>
            </a:r>
            <a:r>
              <a:rPr lang="zh-CN" altLang="en-US" sz="2800" b="1">
                <a:solidFill>
                  <a:srgbClr val="FF0000"/>
                </a:solidFill>
              </a:rPr>
              <a:t>重点关注文章的标题，还有开头和结尾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3229610"/>
            <a:ext cx="10972800" cy="3208020"/>
          </a:xfrm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txBody>
          <a:bodyPr/>
          <a:p>
            <a:pPr marL="0" indent="0">
              <a:buNone/>
            </a:pPr>
            <a:r>
              <a:rPr lang="en-US" sz="2400"/>
              <a:t>Para1: </a:t>
            </a:r>
            <a:r>
              <a:rPr sz="2400"/>
              <a:t>My mother died of breast cancer when she was merely 50 in 1970. Afterwards, the comment repeated most often was: “You’ll need to be careful for the rest of your life because it may have been passed to you.” In 1994, the first ever breast cancer gene testing arrived. I jumped right to it and tested negative. I’m thankful for the science that has given me this preventive screening (筛查). </a:t>
            </a:r>
            <a:r>
              <a:rPr sz="2400">
                <a:solidFill>
                  <a:srgbClr val="FF0000"/>
                </a:solidFill>
              </a:rPr>
              <a:t>Good for me, </a:t>
            </a:r>
            <a:r>
              <a:rPr sz="2400" u="sng">
                <a:solidFill>
                  <a:srgbClr val="FF0000"/>
                </a:solidFill>
              </a:rPr>
              <a:t>but </a:t>
            </a:r>
            <a:r>
              <a:rPr sz="2400">
                <a:solidFill>
                  <a:srgbClr val="FF0000"/>
                </a:solidFill>
              </a:rPr>
              <a:t>is it good for everyone?</a:t>
            </a:r>
            <a:endParaRPr sz="240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2400">
                <a:sym typeface="+mn-ea"/>
              </a:rPr>
              <a:t>2024届湖北省武汉市部分学校高三下学期五月模拟训练题英语试卷</a:t>
            </a:r>
            <a:endParaRPr lang="zh-CN" altLang="en-US" sz="2400">
              <a:sym typeface="+mn-ea"/>
            </a:endParaRPr>
          </a:p>
          <a:p>
            <a:pPr marL="0" indent="0">
              <a:buNone/>
            </a:pPr>
            <a:endParaRPr lang="zh-CN" altLang="en-US" sz="240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0085" y="386715"/>
            <a:ext cx="1135126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zh-CN" altLang="en-US" sz="3200">
                <a:sym typeface="+mn-ea"/>
              </a:rPr>
              <a:t>例</a:t>
            </a:r>
            <a:r>
              <a:rPr lang="en-US" altLang="zh-CN" sz="3200">
                <a:sym typeface="+mn-ea"/>
              </a:rPr>
              <a:t>D-12</a:t>
            </a:r>
            <a:r>
              <a:rPr lang="zh-CN" altLang="en-US" sz="3200">
                <a:sym typeface="+mn-ea"/>
              </a:rPr>
              <a:t>: What is the function of paragraph 1?</a:t>
            </a:r>
            <a:endParaRPr lang="zh-CN" altLang="en-US" sz="3200"/>
          </a:p>
          <a:p>
            <a:pPr marL="0" indent="0">
              <a:buNone/>
            </a:pPr>
            <a:r>
              <a:rPr lang="zh-CN" altLang="en-US" sz="3200">
                <a:sym typeface="+mn-ea"/>
              </a:rPr>
              <a:t>A．To explain the cause of her mother’s cancer.	</a:t>
            </a:r>
            <a:endParaRPr lang="zh-CN" altLang="en-US" sz="3200"/>
          </a:p>
          <a:p>
            <a:pPr marL="0" indent="0">
              <a:buNone/>
            </a:pPr>
            <a:r>
              <a:rPr lang="zh-CN" altLang="en-US" sz="3200">
                <a:sym typeface="+mn-ea"/>
              </a:rPr>
              <a:t>B．To show her concerns over medical inequalities.</a:t>
            </a:r>
            <a:endParaRPr lang="zh-CN" altLang="en-US" sz="3200"/>
          </a:p>
          <a:p>
            <a:pPr marL="0" indent="0">
              <a:buNone/>
            </a:pPr>
            <a:r>
              <a:rPr lang="zh-CN" altLang="en-US" sz="3200">
                <a:sym typeface="+mn-ea"/>
              </a:rPr>
              <a:t>C．To indicate the side effects of genetic testing.	</a:t>
            </a:r>
            <a:endParaRPr lang="zh-CN" altLang="en-US" sz="3200"/>
          </a:p>
          <a:p>
            <a:pPr marL="0" indent="0">
              <a:buNone/>
            </a:pPr>
            <a:r>
              <a:rPr lang="zh-CN" altLang="en-US" sz="3200">
                <a:sym typeface="+mn-ea"/>
              </a:rPr>
              <a:t>D．To emphasize the progress in the medical field.</a:t>
            </a:r>
            <a:endParaRPr lang="zh-CN" altLang="en-US" sz="3200">
              <a:sym typeface="+mn-ea"/>
            </a:endParaRPr>
          </a:p>
        </p:txBody>
      </p:sp>
      <p:sp>
        <p:nvSpPr>
          <p:cNvPr id="8" name="心形 7"/>
          <p:cNvSpPr/>
          <p:nvPr/>
        </p:nvSpPr>
        <p:spPr>
          <a:xfrm>
            <a:off x="609600" y="1388110"/>
            <a:ext cx="601980" cy="55118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520690" y="2773680"/>
            <a:ext cx="5798820" cy="7067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细节的目的：服务于主旨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2940050"/>
            <a:ext cx="10972800" cy="3208020"/>
          </a:xfrm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txBody>
          <a:bodyPr/>
          <a:p>
            <a:pPr marL="0" indent="0">
              <a:buNone/>
            </a:pPr>
            <a:r>
              <a:rPr lang="en-US" altLang="zh-CN" sz="2400">
                <a:sym typeface="+mn-ea"/>
              </a:rPr>
              <a:t>	</a:t>
            </a:r>
            <a:r>
              <a:rPr lang="zh-CN" altLang="en-US" sz="2400">
                <a:sym typeface="+mn-ea"/>
              </a:rPr>
              <a:t>I was the only kid in college with a reason to go to the mail box, because my mother never believed in email, in Facebook, in texting or cell phones. I was literally waiting by the mailbox to get a letter with a warmest comfort from her.</a:t>
            </a:r>
            <a:endParaRPr lang="zh-CN" altLang="en-US" sz="2400"/>
          </a:p>
          <a:p>
            <a:pPr marL="0" indent="0">
              <a:buNone/>
            </a:pPr>
            <a:r>
              <a:rPr lang="en-US" altLang="zh-CN" sz="2400">
                <a:sym typeface="+mn-ea"/>
              </a:rPr>
              <a:t>	</a:t>
            </a:r>
            <a:r>
              <a:rPr lang="zh-CN" altLang="en-US" sz="2400">
                <a:sym typeface="+mn-ea"/>
              </a:rPr>
              <a:t>So when I moved to New York and got depressed, I did the only thing I could think of. I wrote those same kinds of letters like my mother for strangers, </a:t>
            </a:r>
            <a:r>
              <a:rPr lang="en-US" altLang="zh-CN" sz="2400">
                <a:sym typeface="+mn-ea"/>
              </a:rPr>
              <a:t>.....</a:t>
            </a:r>
            <a:r>
              <a:rPr lang="zh-CN" altLang="en-US" sz="2400">
                <a:sym typeface="+mn-ea"/>
              </a:rPr>
              <a:t>.</a:t>
            </a:r>
            <a:endParaRPr lang="zh-CN" altLang="en-US" sz="2400">
              <a:sym typeface="+mn-ea"/>
            </a:endParaRPr>
          </a:p>
          <a:p>
            <a:pPr marL="0" indent="0">
              <a:buNone/>
            </a:pPr>
            <a:r>
              <a:rPr sz="2400"/>
              <a:t>黑龙江省哈尔滨师范大学附属中学2024年高一下学期期中考试卷</a:t>
            </a:r>
            <a:endParaRPr sz="2400"/>
          </a:p>
        </p:txBody>
      </p:sp>
      <p:sp>
        <p:nvSpPr>
          <p:cNvPr id="4" name="文本框 3"/>
          <p:cNvSpPr txBox="1"/>
          <p:nvPr/>
        </p:nvSpPr>
        <p:spPr>
          <a:xfrm>
            <a:off x="680085" y="386715"/>
            <a:ext cx="1135126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zh-CN" altLang="en-US" sz="3200">
                <a:sym typeface="+mn-ea"/>
              </a:rPr>
              <a:t>例</a:t>
            </a:r>
            <a:r>
              <a:rPr lang="en-US" altLang="zh-CN" sz="3200">
                <a:sym typeface="+mn-ea"/>
              </a:rPr>
              <a:t>D-16</a:t>
            </a:r>
            <a:r>
              <a:rPr lang="zh-CN" altLang="en-US" sz="3200">
                <a:sym typeface="+mn-ea"/>
              </a:rPr>
              <a:t>:</a:t>
            </a:r>
            <a:r>
              <a:rPr sz="3200">
                <a:sym typeface="+mn-ea"/>
              </a:rPr>
              <a:t> Why did the author share her experience in college?</a:t>
            </a:r>
            <a:endParaRPr sz="3200">
              <a:sym typeface="+mn-ea"/>
            </a:endParaRPr>
          </a:p>
          <a:p>
            <a:pPr marL="0" indent="0">
              <a:buNone/>
            </a:pPr>
            <a:r>
              <a:rPr sz="3200">
                <a:sym typeface="+mn-ea"/>
              </a:rPr>
              <a:t>A．To show her care for her family.	</a:t>
            </a:r>
            <a:endParaRPr sz="3200">
              <a:sym typeface="+mn-ea"/>
            </a:endParaRPr>
          </a:p>
          <a:p>
            <a:pPr marL="0" indent="0">
              <a:buNone/>
            </a:pPr>
            <a:r>
              <a:rPr sz="3200">
                <a:sym typeface="+mn-ea"/>
              </a:rPr>
              <a:t>B．To convey her love for writing letters.</a:t>
            </a:r>
            <a:endParaRPr sz="3200">
              <a:sym typeface="+mn-ea"/>
            </a:endParaRPr>
          </a:p>
          <a:p>
            <a:pPr marL="0" indent="0">
              <a:buNone/>
            </a:pPr>
            <a:r>
              <a:rPr sz="3200">
                <a:sym typeface="+mn-ea"/>
              </a:rPr>
              <a:t>C．To express her feelings attached to letters.	</a:t>
            </a:r>
            <a:endParaRPr sz="3200">
              <a:sym typeface="+mn-ea"/>
            </a:endParaRPr>
          </a:p>
          <a:p>
            <a:pPr marL="0" indent="0">
              <a:buNone/>
            </a:pPr>
            <a:r>
              <a:rPr sz="3200">
                <a:sym typeface="+mn-ea"/>
              </a:rPr>
              <a:t>D．To prove her consistency in writing letters.</a:t>
            </a:r>
            <a:endParaRPr sz="3200">
              <a:sym typeface="+mn-ea"/>
            </a:endParaRPr>
          </a:p>
        </p:txBody>
      </p:sp>
      <p:sp>
        <p:nvSpPr>
          <p:cNvPr id="8" name="心形 7"/>
          <p:cNvSpPr/>
          <p:nvPr/>
        </p:nvSpPr>
        <p:spPr>
          <a:xfrm>
            <a:off x="609600" y="1837055"/>
            <a:ext cx="601980" cy="55118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520690" y="2773680"/>
            <a:ext cx="5175885" cy="7067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干扰项与主旨无关</a:t>
            </a:r>
            <a:endParaRPr lang="zh-CN" altLang="en-US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7525" y="362585"/>
            <a:ext cx="10972800" cy="720725"/>
          </a:xfrm>
        </p:spPr>
        <p:txBody>
          <a:bodyPr/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四、区分重要信息和次要信息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1605" y="1934210"/>
            <a:ext cx="11908155" cy="3442970"/>
          </a:xfrm>
        </p:spPr>
        <p:txBody>
          <a:bodyPr/>
          <a:p>
            <a:r>
              <a:rPr lang="zh-CN" altLang="en-US" sz="3600" b="1">
                <a:solidFill>
                  <a:srgbClr val="FF0000"/>
                </a:solidFill>
              </a:rPr>
              <a:t>忽略文章中的次要信息</a:t>
            </a:r>
            <a:r>
              <a:rPr lang="zh-CN" altLang="en-US" sz="3600" b="1"/>
              <a:t>是我们提高阅读速度的一个关键</a:t>
            </a:r>
            <a:endParaRPr lang="zh-CN" altLang="en-US" sz="3600" b="1"/>
          </a:p>
          <a:p>
            <a:endParaRPr lang="zh-CN" altLang="en-US" sz="3600" b="1"/>
          </a:p>
          <a:p>
            <a:pPr marL="0" indent="0">
              <a:buNone/>
            </a:pPr>
            <a:r>
              <a:rPr lang="en-US" altLang="zh-CN" sz="3600" b="1"/>
              <a:t>				</a:t>
            </a:r>
            <a:r>
              <a:rPr lang="zh-CN" altLang="en-US" sz="4000" b="1"/>
              <a:t>重要段落</a:t>
            </a:r>
            <a:r>
              <a:rPr lang="en-US" altLang="zh-CN" sz="4000" b="1"/>
              <a:t>----</a:t>
            </a:r>
            <a:r>
              <a:rPr lang="zh-CN" altLang="en-US" sz="4000" b="1"/>
              <a:t>次要段落</a:t>
            </a:r>
            <a:endParaRPr lang="zh-CN" altLang="en-US" sz="4000" b="1"/>
          </a:p>
          <a:p>
            <a:pPr marL="0" indent="0">
              <a:buNone/>
            </a:pPr>
            <a:r>
              <a:rPr lang="en-US" altLang="zh-CN" sz="4000" b="1">
                <a:sym typeface="+mn-ea"/>
              </a:rPr>
              <a:t>				</a:t>
            </a:r>
            <a:r>
              <a:rPr lang="zh-CN" altLang="en-US" sz="4000" b="1">
                <a:sym typeface="+mn-ea"/>
              </a:rPr>
              <a:t>重要语句</a:t>
            </a:r>
            <a:r>
              <a:rPr lang="en-US" altLang="zh-CN" sz="4000" b="1">
                <a:sym typeface="+mn-ea"/>
              </a:rPr>
              <a:t>----</a:t>
            </a:r>
            <a:r>
              <a:rPr lang="zh-CN" altLang="en-US" sz="4000" b="1">
                <a:sym typeface="+mn-ea"/>
              </a:rPr>
              <a:t>次要语句</a:t>
            </a:r>
            <a:endParaRPr lang="zh-CN" altLang="en-US" sz="4000" b="1"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4005" y="1268730"/>
            <a:ext cx="11615420" cy="4525645"/>
          </a:xfrm>
        </p:spPr>
        <p:txBody>
          <a:bodyPr/>
          <a:p>
            <a:endParaRPr lang="zh-CN" altLang="en-US"/>
          </a:p>
          <a:p>
            <a:endParaRPr lang="zh-CN" altLang="en-US"/>
          </a:p>
          <a:p>
            <a:r>
              <a:rPr lang="zh-CN" altLang="en-US" sz="4800" b="1">
                <a:solidFill>
                  <a:srgbClr val="FF0000"/>
                </a:solidFill>
              </a:rPr>
              <a:t>  长难句</a:t>
            </a:r>
            <a:r>
              <a:rPr lang="en-US" altLang="zh-CN" sz="4800" b="1">
                <a:solidFill>
                  <a:srgbClr val="FF0000"/>
                </a:solidFill>
              </a:rPr>
              <a:t>=</a:t>
            </a:r>
            <a:r>
              <a:rPr lang="zh-CN" altLang="en-US" sz="4800" b="1">
                <a:solidFill>
                  <a:srgbClr val="FF0000"/>
                </a:solidFill>
              </a:rPr>
              <a:t>主干</a:t>
            </a:r>
            <a:r>
              <a:rPr lang="en-US" altLang="zh-CN" sz="4800" b="1">
                <a:solidFill>
                  <a:srgbClr val="FF0000"/>
                </a:solidFill>
              </a:rPr>
              <a:t>+</a:t>
            </a:r>
            <a:r>
              <a:rPr lang="zh-CN" altLang="en-US" sz="4800" b="1">
                <a:solidFill>
                  <a:srgbClr val="FF0000"/>
                </a:solidFill>
              </a:rPr>
              <a:t>修饰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zh-CN" altLang="en-US"/>
              <a:t>“四朵金花修饰”(介词短语、从句、 非谓语结构、形容词短语)</a:t>
            </a:r>
            <a:endParaRPr lang="zh-CN" altLang="en-US"/>
          </a:p>
          <a:p>
            <a:pPr marL="0" indent="0">
              <a:buNone/>
            </a:pPr>
            <a:endParaRPr lang="zh-CN" altLang="en-US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4400" b="1">
                <a:solidFill>
                  <a:srgbClr val="FF0000"/>
                </a:solidFill>
              </a:rPr>
              <a:t>    括号法去修饰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1605" y="988060"/>
            <a:ext cx="11664315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重要位置</a:t>
            </a:r>
            <a:r>
              <a:rPr lang="en-US" altLang="zh-CN" sz="36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----</a:t>
            </a:r>
            <a:r>
              <a:rPr lang="zh-CN" altLang="en-US" sz="36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文章首尾段、段落首尾句、主句或句子主干</a:t>
            </a:r>
            <a:endParaRPr lang="zh-CN" altLang="en-US" sz="3600" b="1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36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        转折词后</a:t>
            </a:r>
            <a:endParaRPr lang="zh-CN" altLang="en-US" sz="3600" b="1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274320" y="908050"/>
            <a:ext cx="11844020" cy="4276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sym typeface="+mn-ea"/>
              </a:rPr>
              <a:t>2024 年 C 篇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（巴比伦微型农场）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en-US" altLang="zh-CN" sz="2800">
              <a:solidFill>
                <a:srgbClr val="FF0000"/>
              </a:solidFill>
              <a:sym typeface="+mn-ea"/>
            </a:endParaRPr>
          </a:p>
          <a:p>
            <a:r>
              <a:rPr lang="en-US" altLang="zh-CN" sz="2800"/>
              <a:t>    </a:t>
            </a:r>
            <a:r>
              <a:rPr lang="en-US" altLang="zh-CN" sz="3600">
                <a:latin typeface="Times New Roman" panose="02020603050405020304" charset="0"/>
              </a:rPr>
              <a:t>We all know fresh is best when it comes to food.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However</a:t>
            </a:r>
            <a:r>
              <a:rPr lang="en-US" altLang="zh-CN" sz="3600">
                <a:latin typeface="Times New Roman" panose="02020603050405020304" charset="0"/>
              </a:rPr>
              <a:t>,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</a:rPr>
              <a:t>most produce at the store went through weeks of travel and covered hundreds of miles </a:t>
            </a:r>
            <a:r>
              <a:rPr lang="en-US" altLang="zh-CN" sz="3600">
                <a:latin typeface="Times New Roman" panose="02020603050405020304" charset="0"/>
              </a:rPr>
              <a:t>before reaching the table.</a:t>
            </a:r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</a:rPr>
              <a:t>（</a:t>
            </a:r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</a:rPr>
              <a:t>While farmer’s markets are a solid choice to reduce the journey,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</a:rPr>
              <a:t>）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</a:rPr>
              <a:t>Babylon Micro-Farm (BMF) shortens it even more.</a:t>
            </a:r>
            <a:endParaRPr lang="en-US" altLang="zh-CN" sz="3600" b="1">
              <a:solidFill>
                <a:schemeClr val="tx1"/>
              </a:solidFill>
              <a:latin typeface="Times New Roman" panose="02020603050405020304" charset="0"/>
            </a:endParaRPr>
          </a:p>
          <a:p>
            <a:r>
              <a:rPr lang="en-US" altLang="zh-CN" sz="3600">
                <a:latin typeface="Times New Roman" panose="02020603050405020304" charset="0"/>
              </a:rPr>
              <a:t>   </a:t>
            </a:r>
            <a:endParaRPr lang="en-US" altLang="zh-CN" sz="3600"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0110" y="4945380"/>
            <a:ext cx="38557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快速抓取重要信息</a:t>
            </a:r>
            <a:endParaRPr lang="zh-CN" altLang="en-US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380" y="975360"/>
            <a:ext cx="10972800" cy="720725"/>
          </a:xfrm>
        </p:spPr>
        <p:txBody>
          <a:bodyPr>
            <a:normAutofit fontScale="90000"/>
          </a:bodyPr>
          <a:p>
            <a:br>
              <a:rPr lang="zh-CN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br>
              <a:rPr lang="zh-CN" altLang="en-US" sz="4800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br>
              <a:rPr lang="zh-CN" altLang="en-US" sz="4800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br>
              <a:rPr lang="zh-CN" altLang="en-US" sz="4800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endParaRPr lang="en-US" altLang="zh-CN" sz="4800" b="1">
              <a:sym typeface="+mn-ea"/>
            </a:endParaRPr>
          </a:p>
        </p:txBody>
      </p:sp>
      <p:sp>
        <p:nvSpPr>
          <p:cNvPr id="4" name="内容占位符 3"/>
          <p:cNvSpPr/>
          <p:nvPr>
            <p:ph idx="1"/>
          </p:nvPr>
        </p:nvSpPr>
        <p:spPr>
          <a:xfrm>
            <a:off x="373380" y="634365"/>
            <a:ext cx="11094720" cy="2484120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zh-CN" altLang="en-US" sz="5400" b="1">
                <a:solidFill>
                  <a:srgbClr val="FF0000"/>
                </a:solidFill>
                <a:sym typeface="+mn-ea"/>
              </a:rPr>
              <a:t>宏观解题思路</a:t>
            </a:r>
            <a:endParaRPr lang="zh-CN" altLang="en-US" sz="5400">
              <a:solidFill>
                <a:srgbClr val="FF0000"/>
              </a:solidFill>
            </a:endParaRPr>
          </a:p>
          <a:p>
            <a:endParaRPr lang="zh-CN" altLang="en-US" sz="5400" b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5400" b="1">
              <a:latin typeface="黑体" panose="02010609060101010101" charset="-122"/>
              <a:ea typeface="黑体" panose="02010609060101010101" charset="-122"/>
            </a:endParaRPr>
          </a:p>
          <a:p>
            <a:endParaRPr lang="en-US" altLang="zh-CN" sz="5400" b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5400">
              <a:solidFill>
                <a:srgbClr val="FF0000"/>
              </a:solidFill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415925" y="4304665"/>
            <a:ext cx="11360785" cy="720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b="1">
                <a:latin typeface="黑体" panose="02010609060101010101" charset="-122"/>
                <a:ea typeface="黑体" panose="02010609060101010101" charset="-122"/>
                <a:sym typeface="+mn-ea"/>
              </a:rPr>
              <a:t>         </a:t>
            </a:r>
            <a:r>
              <a:rPr lang="zh-CN" altLang="en-US" sz="6000" b="1">
                <a:latin typeface="黑体" panose="02010609060101010101" charset="-122"/>
                <a:ea typeface="黑体" panose="02010609060101010101" charset="-122"/>
                <a:sym typeface="+mn-ea"/>
              </a:rPr>
              <a:t>细节服务于主旨</a:t>
            </a:r>
            <a:endParaRPr lang="zh-CN" altLang="en-US" sz="4800" b="1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endParaRPr lang="zh-CN" altLang="en-US" sz="4800" b="1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4000" b="1">
                <a:solidFill>
                  <a:schemeClr val="tx1"/>
                </a:solidFill>
                <a:sym typeface="+mn-ea"/>
              </a:rPr>
              <a:t>两个选项无从判断</a:t>
            </a:r>
            <a:r>
              <a:rPr lang="en-US" altLang="zh-CN" sz="4000" b="1">
                <a:solidFill>
                  <a:schemeClr val="tx1"/>
                </a:solidFill>
                <a:sym typeface="+mn-ea"/>
              </a:rPr>
              <a:t>---</a:t>
            </a:r>
            <a:r>
              <a:rPr lang="en-US" altLang="zh-CN" sz="4800" b="1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4800" b="1">
                <a:solidFill>
                  <a:srgbClr val="C00000"/>
                </a:solidFill>
                <a:sym typeface="+mn-ea"/>
              </a:rPr>
              <a:t>跳出细节、高角度审视</a:t>
            </a:r>
            <a:endParaRPr lang="zh-CN" altLang="en-US" sz="4800" b="1">
              <a:sym typeface="+mn-ea"/>
            </a:endParaRPr>
          </a:p>
          <a:p>
            <a:endParaRPr lang="en-US" altLang="zh-CN" sz="4800" b="1"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0245" y="2466975"/>
            <a:ext cx="10634980" cy="2742565"/>
          </a:xfrm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txBody>
          <a:bodyPr>
            <a:normAutofit lnSpcReduction="10000"/>
          </a:bodyPr>
          <a:p>
            <a:pPr marL="0" indent="0" algn="ctr">
              <a:buNone/>
            </a:pPr>
            <a:r>
              <a:rPr lang="zh-CN" altLang="en-US" sz="4400" b="1" u="sng">
                <a:solidFill>
                  <a:schemeClr val="tx1"/>
                </a:solidFill>
              </a:rPr>
              <a:t>词汇知识</a:t>
            </a:r>
            <a:r>
              <a:rPr lang="zh-CN" altLang="en-US" sz="4400" b="1" u="sng">
                <a:solidFill>
                  <a:srgbClr val="FF0000"/>
                </a:solidFill>
              </a:rPr>
              <a:t>分类笔记</a:t>
            </a:r>
            <a:endParaRPr lang="en-US" altLang="zh-CN" sz="3600" b="1" u="sng"/>
          </a:p>
          <a:p>
            <a:pPr marL="0" indent="0" algn="ctr">
              <a:buNone/>
            </a:pPr>
            <a:r>
              <a:rPr lang="zh-CN" altLang="en-US" sz="4400" b="1">
                <a:solidFill>
                  <a:schemeClr val="tx1"/>
                </a:solidFill>
              </a:rPr>
              <a:t>   </a:t>
            </a:r>
            <a:r>
              <a:rPr lang="zh-CN" altLang="en-US" sz="4400" b="1" u="sng">
                <a:solidFill>
                  <a:schemeClr val="tx1"/>
                </a:solidFill>
              </a:rPr>
              <a:t>句子能力</a:t>
            </a:r>
            <a:r>
              <a:rPr lang="zh-CN" altLang="en-US" sz="4400" b="1" u="sng">
                <a:solidFill>
                  <a:srgbClr val="FF0000"/>
                </a:solidFill>
              </a:rPr>
              <a:t>长难句分析</a:t>
            </a:r>
            <a:endParaRPr lang="zh-CN" altLang="en-US" sz="4400" b="1" u="sng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zh-CN" altLang="en-US" sz="4400" b="1" u="sng">
                <a:solidFill>
                  <a:schemeClr val="tx1"/>
                </a:solidFill>
              </a:rPr>
              <a:t>逻辑思维</a:t>
            </a:r>
            <a:r>
              <a:rPr lang="zh-CN" altLang="en-US" sz="4400" b="1" u="sng">
                <a:solidFill>
                  <a:srgbClr val="FF0000"/>
                </a:solidFill>
              </a:rPr>
              <a:t>规律总结</a:t>
            </a:r>
            <a:endParaRPr lang="zh-CN" altLang="en-US"/>
          </a:p>
          <a:p>
            <a:pPr marL="0" indent="0" algn="ctr">
              <a:buNone/>
            </a:pP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81940" y="331470"/>
            <a:ext cx="599694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3600" b="1">
                <a:solidFill>
                  <a:srgbClr val="7030A0"/>
                </a:solidFill>
                <a:sym typeface="+mn-ea"/>
              </a:rPr>
              <a:t>“</a:t>
            </a:r>
            <a:r>
              <a:rPr lang="zh-CN" altLang="en-US" sz="3600" b="1">
                <a:solidFill>
                  <a:srgbClr val="7030A0"/>
                </a:solidFill>
                <a:sym typeface="+mn-ea"/>
              </a:rPr>
              <a:t>得阅读者得天下</a:t>
            </a:r>
            <a:r>
              <a:rPr lang="en-US" altLang="zh-CN" sz="3600" b="1">
                <a:solidFill>
                  <a:srgbClr val="7030A0"/>
                </a:solidFill>
                <a:sym typeface="+mn-ea"/>
              </a:rPr>
              <a:t>”</a:t>
            </a:r>
            <a:endParaRPr lang="en-US" altLang="zh-CN" sz="3600" b="1">
              <a:solidFill>
                <a:srgbClr val="7030A0"/>
              </a:solidFill>
              <a:sym typeface="+mn-ea"/>
            </a:endParaRPr>
          </a:p>
          <a:p>
            <a:pPr algn="l"/>
            <a:r>
              <a:rPr lang="en-US" altLang="zh-CN" sz="3600" b="1">
                <a:solidFill>
                  <a:srgbClr val="7030A0"/>
                </a:solidFill>
                <a:sym typeface="+mn-ea"/>
              </a:rPr>
              <a:t>--</a:t>
            </a:r>
            <a:r>
              <a:rPr lang="zh-CN" altLang="en-US" sz="36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j-cs"/>
                <a:sym typeface="+mn-ea"/>
              </a:rPr>
              <a:t>日常阅读教学中的</a:t>
            </a:r>
            <a:r>
              <a:rPr lang="zh-CN" altLang="en-US" sz="3600" b="1" u="sng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j-cs"/>
                <a:sym typeface="+mn-ea"/>
              </a:rPr>
              <a:t>方法应用</a:t>
            </a:r>
            <a:endParaRPr lang="zh-CN" altLang="en-US" sz="3600" b="1" u="sng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+mj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9190" y="5904230"/>
            <a:ext cx="9596120" cy="768350"/>
          </a:xfrm>
          <a:prstGeom prst="rect">
            <a:avLst/>
          </a:prstGeom>
          <a:solidFill>
            <a:schemeClr val="accent1">
              <a:lumMod val="90000"/>
              <a:alpha val="24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知识立意</a:t>
            </a:r>
            <a:r>
              <a:rPr lang="en-US" sz="4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----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能力立意</a:t>
            </a:r>
            <a:r>
              <a:rPr lang="en-US" sz="4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----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素养立意</a:t>
            </a:r>
            <a:endParaRPr lang="zh-CN" altLang="en-US" sz="4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 descr="形状, 徽标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1"/>
          <a:stretch>
            <a:fillRect/>
          </a:stretch>
        </p:blipFill>
        <p:spPr>
          <a:xfrm>
            <a:off x="70924" y="98495"/>
            <a:ext cx="1186523" cy="843136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1035044" y="236225"/>
            <a:ext cx="481269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300" normalizeH="0" baseline="0" noProof="0" dirty="0">
                <a:gradFill flip="none" rotWithShape="1">
                  <a:gsLst>
                    <a:gs pos="0">
                      <a:srgbClr val="1067C6"/>
                    </a:gs>
                    <a:gs pos="72000">
                      <a:srgbClr val="043482"/>
                    </a:gs>
                  </a:gsLst>
                  <a:lin ang="2700000" scaled="1"/>
                  <a:tileRect/>
                </a:gra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</a:rPr>
              <a:t>【</a:t>
            </a:r>
            <a:r>
              <a:rPr kumimoji="0" lang="zh-CN" altLang="en-US" sz="3200" b="1" u="none" strike="noStrike" kern="1200" cap="none" spc="300" normalizeH="0" baseline="0" noProof="0" dirty="0">
                <a:gradFill flip="none" rotWithShape="1">
                  <a:gsLst>
                    <a:gs pos="0">
                      <a:srgbClr val="1067C6"/>
                    </a:gs>
                    <a:gs pos="72000">
                      <a:srgbClr val="043482"/>
                    </a:gs>
                  </a:gsLst>
                  <a:lin ang="2700000" scaled="1"/>
                  <a:tileRect/>
                </a:gra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</a:rPr>
              <a:t>学习目标</a:t>
            </a:r>
            <a:r>
              <a:rPr kumimoji="0" lang="en-US" altLang="zh-CN" sz="3200" b="1" u="none" strike="noStrike" kern="1200" cap="none" spc="300" normalizeH="0" baseline="0" noProof="0" dirty="0">
                <a:gradFill flip="none" rotWithShape="1">
                  <a:gsLst>
                    <a:gs pos="0">
                      <a:srgbClr val="1067C6"/>
                    </a:gs>
                    <a:gs pos="72000">
                      <a:srgbClr val="043482"/>
                    </a:gs>
                  </a:gsLst>
                  <a:lin ang="2700000" scaled="1"/>
                  <a:tileRect/>
                </a:gra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</a:rPr>
              <a:t>】</a:t>
            </a:r>
            <a:endParaRPr kumimoji="0" lang="en-US" altLang="zh-CN" sz="3200" b="1" u="none" strike="noStrike" kern="1200" cap="none" spc="300" normalizeH="0" baseline="0" noProof="0" dirty="0">
              <a:gradFill flip="none" rotWithShape="1">
                <a:gsLst>
                  <a:gs pos="0">
                    <a:srgbClr val="1067C6"/>
                  </a:gs>
                  <a:gs pos="72000">
                    <a:srgbClr val="043482"/>
                  </a:gs>
                </a:gsLst>
                <a:lin ang="2700000" scaled="1"/>
                <a:tileRect/>
              </a:gradFill>
              <a:uLnTx/>
              <a:uFillTx/>
              <a:latin typeface="微软雅黑" panose="020B0503020204020204" charset="-122"/>
              <a:ea typeface="微软雅黑" panose="020B0503020204020204" charset="-122"/>
              <a:cs typeface="阿里巴巴普惠体 H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6485" y="1953895"/>
            <a:ext cx="1001903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1. 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明确高考阅读命题规律与“素养立意”导向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2. 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掌握“读懂逻辑”的宏观解题思维，提升核心素养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3. 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解构题型与选项特征，形成“细节服务主旨”意识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/>
          <p:cNvSpPr/>
          <p:nvPr/>
        </p:nvSpPr>
        <p:spPr>
          <a:xfrm>
            <a:off x="71120" y="4196080"/>
            <a:ext cx="2604135" cy="2706370"/>
          </a:xfrm>
          <a:custGeom>
            <a:avLst/>
            <a:gdLst>
              <a:gd name="connsiteX0" fmla="*/ 18037 w 1714490"/>
              <a:gd name="connsiteY0" fmla="*/ 0 h 2235860"/>
              <a:gd name="connsiteX1" fmla="*/ 1714490 w 1714490"/>
              <a:gd name="connsiteY1" fmla="*/ 1696453 h 2235860"/>
              <a:gd name="connsiteX2" fmla="*/ 1638221 w 1714490"/>
              <a:gd name="connsiteY2" fmla="*/ 2200926 h 2235860"/>
              <a:gd name="connsiteX3" fmla="*/ 1625435 w 1714490"/>
              <a:gd name="connsiteY3" fmla="*/ 2235860 h 2235860"/>
              <a:gd name="connsiteX4" fmla="*/ 0 w 1714490"/>
              <a:gd name="connsiteY4" fmla="*/ 2235860 h 2235860"/>
              <a:gd name="connsiteX5" fmla="*/ 0 w 1714490"/>
              <a:gd name="connsiteY5" fmla="*/ 684 h 223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490" h="2235860">
                <a:moveTo>
                  <a:pt x="18037" y="0"/>
                </a:moveTo>
                <a:cubicBezTo>
                  <a:pt x="954962" y="0"/>
                  <a:pt x="1714490" y="759528"/>
                  <a:pt x="1714490" y="1696453"/>
                </a:cubicBezTo>
                <a:cubicBezTo>
                  <a:pt x="1714490" y="1872127"/>
                  <a:pt x="1687788" y="2041563"/>
                  <a:pt x="1638221" y="2200926"/>
                </a:cubicBezTo>
                <a:lnTo>
                  <a:pt x="1625435" y="2235860"/>
                </a:lnTo>
                <a:lnTo>
                  <a:pt x="0" y="2235860"/>
                </a:lnTo>
                <a:lnTo>
                  <a:pt x="0" y="684"/>
                </a:lnTo>
                <a:close/>
              </a:path>
            </a:pathLst>
          </a:custGeom>
          <a:gradFill flip="none" rotWithShape="1">
            <a:gsLst>
              <a:gs pos="0">
                <a:srgbClr val="3A72E6">
                  <a:alpha val="16000"/>
                </a:srgbClr>
              </a:gs>
              <a:gs pos="86000">
                <a:srgbClr val="6FA8FE">
                  <a:alpha val="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ysClr val="window" lastClr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1"/>
          <a:stretch>
            <a:fillRect/>
          </a:stretch>
        </p:blipFill>
        <p:spPr>
          <a:xfrm rot="5400000">
            <a:off x="9228455" y="5850890"/>
            <a:ext cx="683895" cy="1329690"/>
          </a:xfrm>
          <a:prstGeom prst="rect">
            <a:avLst/>
          </a:prstGeom>
        </p:spPr>
      </p:pic>
      <p:pic>
        <p:nvPicPr>
          <p:cNvPr id="23" name="图片 22"/>
          <p:cNvPicPr/>
          <p:nvPr/>
        </p:nvPicPr>
        <p:blipFill>
          <a:blip r:embed="rId2"/>
          <a:stretch>
            <a:fillRect/>
          </a:stretch>
        </p:blipFill>
        <p:spPr>
          <a:xfrm>
            <a:off x="7635875" y="6266815"/>
            <a:ext cx="4343400" cy="393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" y="5415915"/>
            <a:ext cx="12085955" cy="14420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385" y="1512570"/>
            <a:ext cx="6571615" cy="426466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8559800" y="98425"/>
            <a:ext cx="3550920" cy="209296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704215" y="2009140"/>
            <a:ext cx="6086475" cy="1837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9600" b="1" spc="6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T</a:t>
            </a:r>
            <a:r>
              <a:rPr lang="zh-CN" altLang="en-US" sz="9600" b="1" spc="600" dirty="0" smtClean="0">
                <a:solidFill>
                  <a:srgbClr val="07C1CC">
                    <a:lumMod val="60000"/>
                    <a:lumOff val="40000"/>
                  </a:srgb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H</a:t>
            </a:r>
            <a:r>
              <a:rPr lang="zh-CN" altLang="en-US" sz="9600" b="1" spc="600" dirty="0" smtClean="0">
                <a:solidFill>
                  <a:srgbClr val="00206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A</a:t>
            </a:r>
            <a:r>
              <a:rPr lang="zh-CN" altLang="en-US" sz="9600" b="1" spc="600" dirty="0" smtClean="0">
                <a:solidFill>
                  <a:srgbClr val="FFC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N</a:t>
            </a:r>
            <a:r>
              <a:rPr lang="zh-CN" altLang="en-US" sz="9600" b="1" spc="600" dirty="0" smtClean="0">
                <a:solidFill>
                  <a:srgbClr val="7030A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K</a:t>
            </a:r>
            <a:r>
              <a:rPr lang="zh-CN" altLang="en-US" sz="9600" b="1" spc="600" dirty="0" smtClean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S</a:t>
            </a:r>
            <a:endParaRPr lang="zh-CN" altLang="en-US" sz="9600" b="1" spc="600" dirty="0" smtClean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0" b="100000" l="0" r="39917">
                        <a14:foregroundMark x1="10187" y1="34463" x2="9563" y2="64407"/>
                        <a14:foregroundMark x1="18295" y1="11864" x2="16424" y2="37288"/>
                        <a14:foregroundMark x1="19751" y1="24294" x2="22453" y2="22599"/>
                        <a14:foregroundMark x1="13306" y1="20339" x2="14761" y2="25424"/>
                        <a14:foregroundMark x1="19335" y1="37288" x2="24532" y2="31638"/>
                        <a14:foregroundMark x1="28274" y1="31638" x2="28274" y2="45763"/>
                        <a14:foregroundMark x1="11850" y1="58192" x2="28690" y2="54237"/>
                        <a14:foregroundMark x1="11642" y1="48588" x2="26819" y2="45763"/>
                        <a14:foregroundMark x1="9563" y1="66102" x2="29730" y2="66667"/>
                        <a14:foregroundMark x1="28898" y1="55367" x2="27651" y2="61582"/>
                        <a14:foregroundMark x1="11227" y1="52542" x2="18295" y2="51977"/>
                        <a14:foregroundMark x1="20582" y1="61582" x2="25156" y2="58192"/>
                        <a14:foregroundMark x1="20166" y1="48588" x2="20166" y2="51412"/>
                        <a14:foregroundMark x1="13306" y1="74011" x2="18295" y2="82486"/>
                        <a14:foregroundMark x1="19751" y1="83616" x2="23909" y2="73446"/>
                      </a14:backgroundRemoval>
                    </a14:imgEffect>
                  </a14:imgLayer>
                </a14:imgProps>
              </a:ext>
            </a:extLst>
          </a:blip>
          <a:srcRect r="60124"/>
          <a:stretch>
            <a:fillRect/>
          </a:stretch>
        </p:blipFill>
        <p:spPr>
          <a:xfrm>
            <a:off x="211878" y="98637"/>
            <a:ext cx="1183640" cy="1092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>
            <a:off x="148172" y="19987"/>
            <a:ext cx="5074027" cy="6838015"/>
          </a:xfrm>
          <a:custGeom>
            <a:avLst/>
            <a:gdLst>
              <a:gd name="connsiteX0" fmla="*/ 0 w 5074027"/>
              <a:gd name="connsiteY0" fmla="*/ 0 h 6838015"/>
              <a:gd name="connsiteX1" fmla="*/ 3518593 w 5074027"/>
              <a:gd name="connsiteY1" fmla="*/ 0 h 6838015"/>
              <a:gd name="connsiteX2" fmla="*/ 3579814 w 5074027"/>
              <a:gd name="connsiteY2" fmla="*/ 53031 h 6838015"/>
              <a:gd name="connsiteX3" fmla="*/ 5074027 w 5074027"/>
              <a:gd name="connsiteY3" fmla="*/ 3429000 h 6838015"/>
              <a:gd name="connsiteX4" fmla="*/ 3579814 w 5074027"/>
              <a:gd name="connsiteY4" fmla="*/ 6804969 h 6838015"/>
              <a:gd name="connsiteX5" fmla="*/ 3541665 w 5074027"/>
              <a:gd name="connsiteY5" fmla="*/ 6838015 h 6838015"/>
              <a:gd name="connsiteX6" fmla="*/ 0 w 5074027"/>
              <a:gd name="connsiteY6" fmla="*/ 6838015 h 683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027" h="6838015">
                <a:moveTo>
                  <a:pt x="0" y="0"/>
                </a:moveTo>
                <a:lnTo>
                  <a:pt x="3518593" y="0"/>
                </a:lnTo>
                <a:lnTo>
                  <a:pt x="3579814" y="53031"/>
                </a:lnTo>
                <a:cubicBezTo>
                  <a:pt x="4497741" y="887324"/>
                  <a:pt x="5074027" y="2090863"/>
                  <a:pt x="5074027" y="3429000"/>
                </a:cubicBezTo>
                <a:cubicBezTo>
                  <a:pt x="5074027" y="4767138"/>
                  <a:pt x="4497741" y="5970676"/>
                  <a:pt x="3579814" y="6804969"/>
                </a:cubicBezTo>
                <a:lnTo>
                  <a:pt x="3541665" y="6838015"/>
                </a:lnTo>
                <a:lnTo>
                  <a:pt x="0" y="6838015"/>
                </a:lnTo>
                <a:close/>
              </a:path>
            </a:pathLst>
          </a:custGeom>
          <a:gradFill flip="none" rotWithShape="1">
            <a:gsLst>
              <a:gs pos="0">
                <a:srgbClr val="3A72E6">
                  <a:alpha val="16000"/>
                </a:srgbClr>
              </a:gs>
              <a:gs pos="86000">
                <a:srgbClr val="6FA8FE">
                  <a:alpha val="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0" y="19987"/>
            <a:ext cx="4915847" cy="6838015"/>
          </a:xfrm>
          <a:custGeom>
            <a:avLst/>
            <a:gdLst>
              <a:gd name="connsiteX0" fmla="*/ 0 w 4915846"/>
              <a:gd name="connsiteY0" fmla="*/ 0 h 6838015"/>
              <a:gd name="connsiteX1" fmla="*/ 3360412 w 4915846"/>
              <a:gd name="connsiteY1" fmla="*/ 0 h 6838015"/>
              <a:gd name="connsiteX2" fmla="*/ 3421633 w 4915846"/>
              <a:gd name="connsiteY2" fmla="*/ 53031 h 6838015"/>
              <a:gd name="connsiteX3" fmla="*/ 4915846 w 4915846"/>
              <a:gd name="connsiteY3" fmla="*/ 3429000 h 6838015"/>
              <a:gd name="connsiteX4" fmla="*/ 3421633 w 4915846"/>
              <a:gd name="connsiteY4" fmla="*/ 6804969 h 6838015"/>
              <a:gd name="connsiteX5" fmla="*/ 3383484 w 4915846"/>
              <a:gd name="connsiteY5" fmla="*/ 6838015 h 6838015"/>
              <a:gd name="connsiteX6" fmla="*/ 0 w 4915846"/>
              <a:gd name="connsiteY6" fmla="*/ 6838015 h 683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5846" h="6838015">
                <a:moveTo>
                  <a:pt x="0" y="0"/>
                </a:moveTo>
                <a:lnTo>
                  <a:pt x="3360412" y="0"/>
                </a:lnTo>
                <a:lnTo>
                  <a:pt x="3421633" y="53031"/>
                </a:lnTo>
                <a:cubicBezTo>
                  <a:pt x="4339560" y="887324"/>
                  <a:pt x="4915846" y="2090863"/>
                  <a:pt x="4915846" y="3429000"/>
                </a:cubicBezTo>
                <a:cubicBezTo>
                  <a:pt x="4915846" y="4767138"/>
                  <a:pt x="4339560" y="5970676"/>
                  <a:pt x="3421633" y="6804969"/>
                </a:cubicBezTo>
                <a:lnTo>
                  <a:pt x="3383484" y="6838015"/>
                </a:lnTo>
                <a:lnTo>
                  <a:pt x="0" y="6838015"/>
                </a:lnTo>
                <a:close/>
              </a:path>
            </a:pathLst>
          </a:custGeom>
          <a:solidFill>
            <a:srgbClr val="124075"/>
          </a:solidFill>
          <a:ln>
            <a:noFill/>
          </a:ln>
          <a:effectLst>
            <a:outerShdw blurRad="177800" dist="63500" dir="5400000" sx="99000" sy="99000" algn="t" rotWithShape="0">
              <a:srgbClr val="295991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12" name="组合 111"/>
          <p:cNvGrpSpPr/>
          <p:nvPr>
            <p:custDataLst>
              <p:tags r:id="rId1"/>
            </p:custDataLst>
          </p:nvPr>
        </p:nvGrpSpPr>
        <p:grpSpPr>
          <a:xfrm>
            <a:off x="5380990" y="2257425"/>
            <a:ext cx="6412230" cy="3427591"/>
            <a:chOff x="5470046" y="1064146"/>
            <a:chExt cx="6978739" cy="3427581"/>
          </a:xfrm>
        </p:grpSpPr>
        <p:sp>
          <p:nvSpPr>
            <p:cNvPr id="62" name="矩形: 圆角 61"/>
            <p:cNvSpPr/>
            <p:nvPr>
              <p:custDataLst>
                <p:tags r:id="rId2"/>
              </p:custDataLst>
            </p:nvPr>
          </p:nvSpPr>
          <p:spPr>
            <a:xfrm>
              <a:off x="5470046" y="2330210"/>
              <a:ext cx="5152590" cy="1030331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100000">
                  <a:srgbClr val="CADAFC">
                    <a:alpha val="63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: 圆角 64"/>
            <p:cNvSpPr/>
            <p:nvPr>
              <p:custDataLst>
                <p:tags r:id="rId3"/>
              </p:custDataLst>
            </p:nvPr>
          </p:nvSpPr>
          <p:spPr>
            <a:xfrm>
              <a:off x="5470046" y="1064146"/>
              <a:ext cx="5152590" cy="1030331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100000">
                  <a:srgbClr val="CADAFC">
                    <a:alpha val="63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5470046" y="1163678"/>
              <a:ext cx="6978739" cy="828843"/>
              <a:chOff x="4159087" y="1473740"/>
              <a:chExt cx="6978739" cy="828843"/>
            </a:xfrm>
          </p:grpSpPr>
          <p:sp>
            <p:nvSpPr>
              <p:cNvPr id="88" name="六边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4709127" y="1508240"/>
                <a:ext cx="717584" cy="729092"/>
              </a:xfrm>
              <a:prstGeom prst="flowChartConnector">
                <a:avLst/>
              </a:prstGeom>
              <a:solidFill>
                <a:srgbClr val="1652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>
                <p:custDataLst>
                  <p:tags r:id="rId5"/>
                </p:custDataLst>
              </p:nvPr>
            </p:nvSpPr>
            <p:spPr>
              <a:xfrm>
                <a:off x="4159087" y="1508240"/>
                <a:ext cx="1836729" cy="79434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>
                    <a:solidFill>
                      <a:schemeClr val="bg1"/>
                    </a:solidFill>
                    <a:effectLst/>
                    <a:latin typeface="黑体" panose="02010609060101010101" charset="-122"/>
                    <a:ea typeface="黑体" panose="02010609060101010101" charset="-122"/>
                  </a:rPr>
                  <a:t>01</a:t>
                </a:r>
                <a:endParaRPr lang="zh-CN" altLang="en-US" sz="280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90" name="文本框 8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471511" y="1473740"/>
                <a:ext cx="4666315" cy="574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备考核心导向：</a:t>
                </a:r>
                <a:endParaRPr lang="zh-CN" altLang="en-US" sz="2400" b="1">
                  <a:solidFill>
                    <a:srgbClr val="124075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  <a:p>
                <a:r>
                  <a:rPr lang="zh-CN" altLang="en-US" sz="2400" b="1">
                    <a:solidFill>
                      <a:srgbClr val="124075"/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从“文字解读”到“逻辑建构”</a:t>
                </a:r>
                <a:endParaRPr lang="zh-CN" altLang="en-US" sz="2400" b="1">
                  <a:solidFill>
                    <a:srgbClr val="124075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2" name="箭头: V 形 91"/>
              <p:cNvSpPr/>
              <p:nvPr>
                <p:custDataLst>
                  <p:tags r:id="rId7"/>
                </p:custDataLst>
              </p:nvPr>
            </p:nvSpPr>
            <p:spPr>
              <a:xfrm>
                <a:off x="5619046" y="1689537"/>
                <a:ext cx="265678" cy="382982"/>
              </a:xfrm>
              <a:prstGeom prst="chevron">
                <a:avLst>
                  <a:gd name="adj" fmla="val 70964"/>
                </a:avLst>
              </a:prstGeom>
              <a:gradFill flip="none" rotWithShape="1">
                <a:gsLst>
                  <a:gs pos="0">
                    <a:srgbClr val="3A72E6"/>
                  </a:gs>
                  <a:gs pos="49000">
                    <a:srgbClr val="6FA8FE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箭头: V 形 92"/>
              <p:cNvSpPr/>
              <p:nvPr>
                <p:custDataLst>
                  <p:tags r:id="rId8"/>
                </p:custDataLst>
              </p:nvPr>
            </p:nvSpPr>
            <p:spPr>
              <a:xfrm>
                <a:off x="5816265" y="1689537"/>
                <a:ext cx="265678" cy="382982"/>
              </a:xfrm>
              <a:prstGeom prst="chevron">
                <a:avLst>
                  <a:gd name="adj" fmla="val 70964"/>
                </a:avLst>
              </a:prstGeom>
              <a:gradFill flip="none" rotWithShape="1">
                <a:gsLst>
                  <a:gs pos="0">
                    <a:srgbClr val="3A72E6"/>
                  </a:gs>
                  <a:gs pos="49000">
                    <a:srgbClr val="6FA8FE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5470046" y="2449143"/>
              <a:ext cx="1922856" cy="794343"/>
              <a:chOff x="4159087" y="2593401"/>
              <a:chExt cx="1922856" cy="794343"/>
            </a:xfrm>
          </p:grpSpPr>
          <p:sp>
            <p:nvSpPr>
              <p:cNvPr id="82" name="六边形 4"/>
              <p:cNvSpPr/>
              <p:nvPr>
                <p:custDataLst>
                  <p:tags r:id="rId9"/>
                </p:custDataLst>
              </p:nvPr>
            </p:nvSpPr>
            <p:spPr>
              <a:xfrm>
                <a:off x="4709127" y="2593593"/>
                <a:ext cx="717584" cy="729092"/>
              </a:xfrm>
              <a:prstGeom prst="flowChartConnector">
                <a:avLst/>
              </a:prstGeom>
              <a:solidFill>
                <a:srgbClr val="1652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82"/>
              <p:cNvSpPr/>
              <p:nvPr>
                <p:custDataLst>
                  <p:tags r:id="rId10"/>
                </p:custDataLst>
              </p:nvPr>
            </p:nvSpPr>
            <p:spPr>
              <a:xfrm>
                <a:off x="4159087" y="2593401"/>
                <a:ext cx="1836729" cy="79434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>
                    <a:solidFill>
                      <a:schemeClr val="bg1"/>
                    </a:solidFill>
                    <a:effectLst/>
                    <a:latin typeface="黑体" panose="02010609060101010101" charset="-122"/>
                    <a:ea typeface="黑体" panose="02010609060101010101" charset="-122"/>
                  </a:rPr>
                  <a:t>02</a:t>
                </a:r>
                <a:endParaRPr lang="zh-CN" altLang="en-US" sz="280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86" name="箭头: V 形 85"/>
              <p:cNvSpPr/>
              <p:nvPr>
                <p:custDataLst>
                  <p:tags r:id="rId11"/>
                </p:custDataLst>
              </p:nvPr>
            </p:nvSpPr>
            <p:spPr>
              <a:xfrm>
                <a:off x="5619046" y="2728617"/>
                <a:ext cx="265678" cy="382982"/>
              </a:xfrm>
              <a:prstGeom prst="chevron">
                <a:avLst>
                  <a:gd name="adj" fmla="val 70964"/>
                </a:avLst>
              </a:prstGeom>
              <a:gradFill flip="none" rotWithShape="1">
                <a:gsLst>
                  <a:gs pos="0">
                    <a:srgbClr val="3A72E6"/>
                  </a:gs>
                  <a:gs pos="49000">
                    <a:srgbClr val="6FA8FE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箭头: V 形 86"/>
              <p:cNvSpPr/>
              <p:nvPr>
                <p:custDataLst>
                  <p:tags r:id="rId12"/>
                </p:custDataLst>
              </p:nvPr>
            </p:nvSpPr>
            <p:spPr>
              <a:xfrm>
                <a:off x="5816265" y="2728617"/>
                <a:ext cx="265678" cy="382982"/>
              </a:xfrm>
              <a:prstGeom prst="chevron">
                <a:avLst>
                  <a:gd name="adj" fmla="val 70964"/>
                </a:avLst>
              </a:prstGeom>
              <a:gradFill flip="none" rotWithShape="1">
                <a:gsLst>
                  <a:gs pos="0">
                    <a:srgbClr val="3A72E6"/>
                  </a:gs>
                  <a:gs pos="49000">
                    <a:srgbClr val="6FA8FE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椭圆 76"/>
            <p:cNvSpPr/>
            <p:nvPr>
              <p:custDataLst>
                <p:tags r:id="rId13"/>
              </p:custDataLst>
            </p:nvPr>
          </p:nvSpPr>
          <p:spPr>
            <a:xfrm>
              <a:off x="5470046" y="3697384"/>
              <a:ext cx="1836729" cy="79434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03</a:t>
              </a:r>
              <a:endParaRPr lang="zh-CN" altLang="en-US" sz="280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1318855" y="980727"/>
            <a:ext cx="3582087" cy="1040240"/>
            <a:chOff x="-147448" y="1874026"/>
            <a:chExt cx="3582087" cy="1040240"/>
          </a:xfrm>
        </p:grpSpPr>
        <p:sp>
          <p:nvSpPr>
            <p:cNvPr id="95" name="文本框 94"/>
            <p:cNvSpPr txBox="1"/>
            <p:nvPr/>
          </p:nvSpPr>
          <p:spPr>
            <a:xfrm>
              <a:off x="1151933" y="2006882"/>
              <a:ext cx="2282706" cy="77452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contents</a:t>
              </a:r>
              <a:endPara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-147448" y="1874026"/>
              <a:ext cx="1836729" cy="104024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48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目录</a:t>
              </a:r>
              <a:endParaRPr lang="zh-CN" altLang="en-US" sz="4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</p:grpSp>
      <p:sp>
        <p:nvSpPr>
          <p:cNvPr id="4" name="任意多边形: 形状 3"/>
          <p:cNvSpPr/>
          <p:nvPr/>
        </p:nvSpPr>
        <p:spPr>
          <a:xfrm rot="6643516">
            <a:off x="10311039" y="-826861"/>
            <a:ext cx="1618211" cy="2572779"/>
          </a:xfrm>
          <a:custGeom>
            <a:avLst/>
            <a:gdLst>
              <a:gd name="connsiteX0" fmla="*/ 804519 w 1618211"/>
              <a:gd name="connsiteY0" fmla="*/ 2572779 h 2572779"/>
              <a:gd name="connsiteX1" fmla="*/ 0 w 1618211"/>
              <a:gd name="connsiteY1" fmla="*/ 446516 h 2572779"/>
              <a:gd name="connsiteX2" fmla="*/ 1180096 w 1618211"/>
              <a:gd name="connsiteY2" fmla="*/ 0 h 2572779"/>
              <a:gd name="connsiteX3" fmla="*/ 1200020 w 1618211"/>
              <a:gd name="connsiteY3" fmla="*/ 20818 h 2572779"/>
              <a:gd name="connsiteX4" fmla="*/ 1618211 w 1618211"/>
              <a:gd name="connsiteY4" fmla="*/ 1127059 h 2572779"/>
              <a:gd name="connsiteX5" fmla="*/ 810786 w 1618211"/>
              <a:gd name="connsiteY5" fmla="*/ 2569164 h 2572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8211" h="2572779">
                <a:moveTo>
                  <a:pt x="804519" y="2572779"/>
                </a:moveTo>
                <a:lnTo>
                  <a:pt x="0" y="446516"/>
                </a:lnTo>
                <a:lnTo>
                  <a:pt x="1180096" y="0"/>
                </a:lnTo>
                <a:lnTo>
                  <a:pt x="1200020" y="20818"/>
                </a:lnTo>
                <a:cubicBezTo>
                  <a:pt x="1461273" y="321441"/>
                  <a:pt x="1618211" y="706845"/>
                  <a:pt x="1618211" y="1127059"/>
                </a:cubicBezTo>
                <a:cubicBezTo>
                  <a:pt x="1618211" y="1727365"/>
                  <a:pt x="1297929" y="2256632"/>
                  <a:pt x="810786" y="2569164"/>
                </a:cubicBezTo>
                <a:close/>
              </a:path>
            </a:pathLst>
          </a:custGeom>
          <a:solidFill>
            <a:srgbClr val="16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540" y="2788920"/>
            <a:ext cx="3386455" cy="265239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7579360" y="3591560"/>
            <a:ext cx="31229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宏观解题思维：</a:t>
            </a:r>
            <a:endParaRPr lang="zh-CN" altLang="en-US" sz="2400" b="1">
              <a:solidFill>
                <a:srgbClr val="12407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400" b="1">
                <a:solidFill>
                  <a:srgbClr val="12407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高维度突破阅读瓶颈</a:t>
            </a:r>
            <a:endParaRPr lang="zh-CN" altLang="en-US" sz="2400" b="1">
              <a:solidFill>
                <a:srgbClr val="12407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0" b="100000" l="0" r="39917">
                        <a14:foregroundMark x1="10187" y1="34463" x2="9563" y2="64407"/>
                        <a14:foregroundMark x1="18295" y1="11864" x2="16424" y2="37288"/>
                        <a14:foregroundMark x1="19751" y1="24294" x2="22453" y2="22599"/>
                        <a14:foregroundMark x1="13306" y1="20339" x2="14761" y2="25424"/>
                        <a14:foregroundMark x1="19335" y1="37288" x2="24532" y2="31638"/>
                        <a14:foregroundMark x1="28274" y1="31638" x2="28274" y2="45763"/>
                        <a14:foregroundMark x1="11850" y1="58192" x2="28690" y2="54237"/>
                        <a14:foregroundMark x1="11642" y1="48588" x2="26819" y2="45763"/>
                        <a14:foregroundMark x1="9563" y1="66102" x2="29730" y2="66667"/>
                        <a14:foregroundMark x1="28898" y1="55367" x2="27651" y2="61582"/>
                        <a14:foregroundMark x1="11227" y1="52542" x2="18295" y2="51977"/>
                        <a14:foregroundMark x1="20582" y1="61582" x2="25156" y2="58192"/>
                        <a14:foregroundMark x1="20166" y1="48588" x2="20166" y2="51412"/>
                        <a14:foregroundMark x1="13306" y1="74011" x2="18295" y2="82486"/>
                        <a14:foregroundMark x1="19751" y1="83616" x2="23909" y2="73446"/>
                      </a14:backgroundRemoval>
                    </a14:imgEffect>
                  </a14:imgLayer>
                </a14:imgProps>
              </a:ext>
            </a:extLst>
          </a:blip>
          <a:srcRect r="60124"/>
          <a:stretch>
            <a:fillRect/>
          </a:stretch>
        </p:blipFill>
        <p:spPr>
          <a:xfrm>
            <a:off x="211878" y="713317"/>
            <a:ext cx="1183640" cy="1092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: 形状 27"/>
          <p:cNvSpPr/>
          <p:nvPr/>
        </p:nvSpPr>
        <p:spPr>
          <a:xfrm>
            <a:off x="9065895" y="0"/>
            <a:ext cx="3126105" cy="2637790"/>
          </a:xfrm>
          <a:custGeom>
            <a:avLst/>
            <a:gdLst>
              <a:gd name="connsiteX0" fmla="*/ 40740 w 2940652"/>
              <a:gd name="connsiteY0" fmla="*/ 0 h 3471067"/>
              <a:gd name="connsiteX1" fmla="*/ 2940652 w 2940652"/>
              <a:gd name="connsiteY1" fmla="*/ 0 h 3471067"/>
              <a:gd name="connsiteX2" fmla="*/ 2940652 w 2940652"/>
              <a:gd name="connsiteY2" fmla="*/ 3471067 h 3471067"/>
              <a:gd name="connsiteX3" fmla="*/ 2830918 w 2940652"/>
              <a:gd name="connsiteY3" fmla="*/ 3468293 h 3471067"/>
              <a:gd name="connsiteX4" fmla="*/ 0 w 2940652"/>
              <a:gd name="connsiteY4" fmla="*/ 487676 h 3471067"/>
              <a:gd name="connsiteX5" fmla="*/ 34388 w 2940652"/>
              <a:gd name="connsiteY5" fmla="*/ 33166 h 34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0652" h="3471067">
                <a:moveTo>
                  <a:pt x="40740" y="0"/>
                </a:moveTo>
                <a:lnTo>
                  <a:pt x="2940652" y="0"/>
                </a:lnTo>
                <a:lnTo>
                  <a:pt x="2940652" y="3471067"/>
                </a:lnTo>
                <a:lnTo>
                  <a:pt x="2830918" y="3468293"/>
                </a:lnTo>
                <a:cubicBezTo>
                  <a:pt x="1253998" y="3388358"/>
                  <a:pt x="0" y="2084461"/>
                  <a:pt x="0" y="487676"/>
                </a:cubicBezTo>
                <a:cubicBezTo>
                  <a:pt x="0" y="333148"/>
                  <a:pt x="11744" y="181363"/>
                  <a:pt x="34388" y="33166"/>
                </a:cubicBezTo>
                <a:close/>
              </a:path>
            </a:pathLst>
          </a:custGeom>
          <a:solidFill>
            <a:srgbClr val="124075"/>
          </a:solidFill>
          <a:ln>
            <a:noFill/>
          </a:ln>
          <a:effectLst>
            <a:outerShdw blurRad="177800" dist="63500" dir="5400000" sx="99000" sy="99000" algn="t" rotWithShape="0">
              <a:srgbClr val="295991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任意多边形: 形状 23"/>
          <p:cNvSpPr/>
          <p:nvPr/>
        </p:nvSpPr>
        <p:spPr>
          <a:xfrm>
            <a:off x="1" y="3971499"/>
            <a:ext cx="2501899" cy="2886504"/>
          </a:xfrm>
          <a:custGeom>
            <a:avLst/>
            <a:gdLst>
              <a:gd name="connsiteX0" fmla="*/ 0 w 1817345"/>
              <a:gd name="connsiteY0" fmla="*/ 0 h 2096717"/>
              <a:gd name="connsiteX1" fmla="*/ 123881 w 1817345"/>
              <a:gd name="connsiteY1" fmla="*/ 18906 h 2096717"/>
              <a:gd name="connsiteX2" fmla="*/ 1817345 w 1817345"/>
              <a:gd name="connsiteY2" fmla="*/ 2096717 h 2096717"/>
              <a:gd name="connsiteX3" fmla="*/ 0 w 1817345"/>
              <a:gd name="connsiteY3" fmla="*/ 2096717 h 209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7345" h="2096717">
                <a:moveTo>
                  <a:pt x="0" y="0"/>
                </a:moveTo>
                <a:lnTo>
                  <a:pt x="123881" y="18906"/>
                </a:lnTo>
                <a:cubicBezTo>
                  <a:pt x="1090339" y="216672"/>
                  <a:pt x="1817345" y="1071794"/>
                  <a:pt x="1817345" y="2096717"/>
                </a:cubicBezTo>
                <a:lnTo>
                  <a:pt x="0" y="2096717"/>
                </a:lnTo>
                <a:close/>
              </a:path>
            </a:pathLst>
          </a:custGeom>
          <a:solidFill>
            <a:srgbClr val="124075"/>
          </a:solidFill>
          <a:ln>
            <a:noFill/>
          </a:ln>
          <a:effectLst>
            <a:outerShdw blurRad="177800" dist="63500" dir="5400000" sx="99000" sy="99000" algn="t" rotWithShape="0">
              <a:srgbClr val="295991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700805" y="1144685"/>
            <a:ext cx="10790391" cy="4568631"/>
          </a:xfrm>
          <a:prstGeom prst="roundRect">
            <a:avLst>
              <a:gd name="adj" fmla="val 5943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8575">
            <a:noFill/>
          </a:ln>
          <a:effectLst>
            <a:outerShdw blurRad="177800" sx="101000" sy="101000" algn="t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2000"/>
              </a:lnSpc>
            </a:pPr>
            <a:endParaRPr lang="zh-CN" altLang="en-US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39565" y="2637790"/>
            <a:ext cx="6967855" cy="2194561"/>
            <a:chOff x="4881022" y="2512422"/>
            <a:chExt cx="3523615" cy="2194675"/>
          </a:xfrm>
        </p:grpSpPr>
        <p:sp>
          <p:nvSpPr>
            <p:cNvPr id="9" name="PA_矩形 29"/>
            <p:cNvSpPr/>
            <p:nvPr>
              <p:custDataLst>
                <p:tags r:id="rId1"/>
              </p:custDataLst>
            </p:nvPr>
          </p:nvSpPr>
          <p:spPr>
            <a:xfrm>
              <a:off x="4881022" y="2512422"/>
              <a:ext cx="3523615" cy="132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备考核心导向：</a:t>
              </a:r>
              <a:endParaRPr lang="zh-CN" altLang="en-US" sz="4000" b="1">
                <a:solidFill>
                  <a:srgbClr val="12407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r>
                <a:rPr lang="zh-CN" altLang="en-US" sz="4000" b="1">
                  <a:solidFill>
                    <a:srgbClr val="124075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从“文字解读”到“逻辑建构”</a:t>
              </a:r>
              <a:endParaRPr lang="zh-CN" altLang="en-US" sz="4000" b="1">
                <a:solidFill>
                  <a:srgbClr val="12407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906422" y="4161624"/>
              <a:ext cx="2804795" cy="545473"/>
              <a:chOff x="4693603" y="4548420"/>
              <a:chExt cx="2804795" cy="545473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4756150" y="4548420"/>
                <a:ext cx="2679700" cy="52055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noFill/>
              </a:ln>
              <a:effectLst>
                <a:outerShdw blurRad="177800" dist="127000" dir="5400000" sx="96000" sy="96000" algn="t" rotWithShape="0">
                  <a:schemeClr val="accent1">
                    <a:lumMod val="50000"/>
                    <a:alpha val="1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2000"/>
                  </a:lnSpc>
                </a:pPr>
                <a:endParaRPr lang="zh-CN" altLang="en-US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4693603" y="4571896"/>
                <a:ext cx="2804795" cy="52199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US" altLang="zh-CN" sz="2800">
                    <a:solidFill>
                      <a:srgbClr val="124075"/>
                    </a:solidFill>
                    <a:latin typeface="黑体" panose="02010609060101010101" charset="-122"/>
                    <a:ea typeface="黑体" panose="02010609060101010101" charset="-122"/>
                    <a:cs typeface="字魂36号-正文宋楷" panose="02000000000000000000" charset="-122"/>
                    <a:sym typeface="+mn-lt"/>
                  </a:rPr>
                  <a:t>PART 01</a:t>
                </a:r>
                <a:endParaRPr lang="en-US" altLang="zh-CN" sz="2800">
                  <a:solidFill>
                    <a:srgbClr val="124075"/>
                  </a:solidFill>
                  <a:latin typeface="黑体" panose="02010609060101010101" charset="-122"/>
                  <a:ea typeface="黑体" panose="02010609060101010101" charset="-122"/>
                  <a:cs typeface="字魂36号-正文宋楷" panose="02000000000000000000" charset="-122"/>
                  <a:sym typeface="+mn-lt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217799" y="2057400"/>
            <a:ext cx="2743203" cy="2743200"/>
            <a:chOff x="-1339835" y="1224144"/>
            <a:chExt cx="2412266" cy="2412268"/>
          </a:xfrm>
        </p:grpSpPr>
        <p:sp>
          <p:nvSpPr>
            <p:cNvPr id="15" name="流程图: 接点 14"/>
            <p:cNvSpPr/>
            <p:nvPr/>
          </p:nvSpPr>
          <p:spPr>
            <a:xfrm rot="2708979">
              <a:off x="-1339836" y="1224145"/>
              <a:ext cx="2412268" cy="2412266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rgbClr val="94BFFE"/>
              </a:solidFill>
            </a:ln>
            <a:effectLst>
              <a:outerShdw blurRad="177800" dist="215900" dir="5400000" sx="97000" sy="97000" algn="t" rotWithShape="0">
                <a:schemeClr val="accent1">
                  <a:lumMod val="5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2000"/>
                </a:lnSpc>
              </a:pPr>
              <a:endPara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6" name="流程图: 接点 15"/>
            <p:cNvSpPr/>
            <p:nvPr/>
          </p:nvSpPr>
          <p:spPr>
            <a:xfrm rot="2708979">
              <a:off x="-1083514" y="1480466"/>
              <a:ext cx="1899626" cy="1899626"/>
            </a:xfrm>
            <a:prstGeom prst="flowChartConnector">
              <a:avLst/>
            </a:prstGeom>
            <a:gradFill>
              <a:gsLst>
                <a:gs pos="0">
                  <a:srgbClr val="94BFFE"/>
                </a:gs>
                <a:gs pos="100000">
                  <a:srgbClr val="3A72E6"/>
                </a:gs>
              </a:gsLst>
              <a:lin ang="10800000" scaled="1"/>
            </a:gradFill>
            <a:ln>
              <a:noFill/>
            </a:ln>
            <a:effectLst>
              <a:outerShdw blurRad="177800" dist="63500" dir="5400000" sx="99000" sy="99000" algn="t" rotWithShape="0">
                <a:srgbClr val="295991">
                  <a:alpha val="4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846199" y="1824504"/>
              <a:ext cx="1424307" cy="13792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altLang="zh-CN" sz="96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字魂36号-正文宋楷" panose="02000000000000000000" charset="-122"/>
                  <a:sym typeface="+mn-lt"/>
                </a:rPr>
                <a:t>01</a:t>
              </a:r>
              <a:endParaRPr lang="en-US" altLang="zh-CN" sz="9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字魂36号-正文宋楷" panose="02000000000000000000" charset="-122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540" y="4569460"/>
            <a:ext cx="1579880" cy="79946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9382760" y="-74930"/>
            <a:ext cx="3570605" cy="24066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4640" y="1198245"/>
            <a:ext cx="10972800" cy="720725"/>
          </a:xfrm>
        </p:spPr>
        <p:txBody>
          <a:bodyPr>
            <a:normAutofit fontScale="90000"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与传统答题模式的核心区别</a:t>
            </a:r>
            <a:br>
              <a:rPr lang="zh-CN" altLang="en-US" b="1">
                <a:latin typeface="黑体" panose="02010609060101010101" charset="-122"/>
                <a:ea typeface="黑体" panose="02010609060101010101" charset="-122"/>
              </a:rPr>
            </a:b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      </a:t>
            </a:r>
            <a:r>
              <a:rPr lang="en-US" alt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从“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读懂文字</a:t>
            </a:r>
            <a:r>
              <a:rPr lang="en-US" alt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” 转向“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读懂逻辑</a:t>
            </a:r>
            <a:r>
              <a:rPr lang="en-US" altLang="zh-CN" sz="4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endParaRPr lang="en-US" altLang="zh-CN" sz="4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52730" y="2029460"/>
            <a:ext cx="6783705" cy="4303395"/>
          </a:xfrm>
        </p:spPr>
        <p:txBody>
          <a:bodyPr/>
          <a:p>
            <a:pPr marL="0" indent="0">
              <a:buNone/>
            </a:pPr>
            <a:endParaRPr lang="zh-CN" altLang="en-US"/>
          </a:p>
          <a:p>
            <a:pPr marL="0" indent="0" algn="ctr">
              <a:buNone/>
            </a:pPr>
            <a:r>
              <a:rPr lang="en-US" altLang="zh-CN" b="1">
                <a:latin typeface="Noto Sans SC Black" panose="020B0200000000000000" charset="-122"/>
                <a:ea typeface="Noto Sans SC Black" panose="020B0200000000000000" charset="-122"/>
              </a:rPr>
              <a:t>“</a:t>
            </a:r>
            <a:r>
              <a:rPr lang="zh-CN" altLang="en-US" b="1">
                <a:latin typeface="Noto Sans SC Black" panose="020B0200000000000000" charset="-122"/>
                <a:ea typeface="Noto Sans SC Black" panose="020B0200000000000000" charset="-122"/>
              </a:rPr>
              <a:t>定位 - 匹配”的基础技能</a:t>
            </a:r>
            <a:endParaRPr lang="zh-CN" altLang="en-US" b="1">
              <a:latin typeface="Noto Sans SC Black" panose="020B0200000000000000" charset="-122"/>
              <a:ea typeface="Noto Sans SC Black" panose="020B0200000000000000" charset="-122"/>
            </a:endParaRPr>
          </a:p>
          <a:p>
            <a:pPr marL="0" indent="0" algn="ctr">
              <a:buNone/>
            </a:pPr>
            <a:endParaRPr lang="zh-CN" altLang="en-US" b="1">
              <a:latin typeface="Noto Sans SC Black" panose="020B0200000000000000" charset="-122"/>
              <a:ea typeface="Noto Sans SC Black" panose="020B0200000000000000" charset="-122"/>
            </a:endParaRPr>
          </a:p>
          <a:p>
            <a:pPr marL="0" indent="0" algn="ctr">
              <a:buNone/>
            </a:pPr>
            <a:endParaRPr lang="zh-CN" altLang="en-US" b="1">
              <a:latin typeface="Noto Sans SC Black" panose="020B0200000000000000" charset="-122"/>
              <a:ea typeface="Noto Sans SC Black" panose="020B0200000000000000" charset="-122"/>
            </a:endParaRPr>
          </a:p>
          <a:p>
            <a:pPr marL="0" indent="0" algn="ctr">
              <a:buNone/>
            </a:pPr>
            <a:r>
              <a:rPr lang="zh-CN" altLang="en-US" b="1">
                <a:latin typeface="Noto Sans SC Black" panose="020B0200000000000000" charset="-122"/>
                <a:ea typeface="Noto Sans SC Black" panose="020B0200000000000000" charset="-122"/>
              </a:rPr>
              <a:t>“读懂逻辑</a:t>
            </a:r>
            <a:r>
              <a:rPr lang="en-US" altLang="zh-CN" b="1">
                <a:latin typeface="Noto Sans SC Black" panose="020B0200000000000000" charset="-122"/>
                <a:ea typeface="Noto Sans SC Black" panose="020B0200000000000000" charset="-122"/>
              </a:rPr>
              <a:t>--</a:t>
            </a:r>
            <a:r>
              <a:rPr lang="zh-CN" altLang="en-US" b="1">
                <a:latin typeface="Noto Sans SC Black" panose="020B0200000000000000" charset="-122"/>
                <a:ea typeface="Noto Sans SC Black" panose="020B0200000000000000" charset="-122"/>
              </a:rPr>
              <a:t>建构意义”的思维素养</a:t>
            </a:r>
            <a:endParaRPr lang="zh-CN" altLang="en-US" b="1">
              <a:latin typeface="Noto Sans SC Black" panose="020B0200000000000000" charset="-122"/>
              <a:ea typeface="Noto Sans SC Black" panose="020B02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98600" y="5609590"/>
            <a:ext cx="9596120" cy="768350"/>
          </a:xfrm>
          <a:prstGeom prst="rect">
            <a:avLst/>
          </a:prstGeom>
          <a:solidFill>
            <a:schemeClr val="accent1">
              <a:lumMod val="90000"/>
              <a:alpha val="24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知识立意</a:t>
            </a:r>
            <a:r>
              <a:rPr lang="en-US" sz="4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----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能力立意</a:t>
            </a:r>
            <a:r>
              <a:rPr lang="en-US" sz="4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----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素养立意</a:t>
            </a:r>
            <a:endParaRPr lang="zh-CN" altLang="en-US" sz="4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下箭头 3"/>
          <p:cNvSpPr/>
          <p:nvPr/>
        </p:nvSpPr>
        <p:spPr>
          <a:xfrm>
            <a:off x="2766060" y="3245485"/>
            <a:ext cx="476250" cy="933450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lum contrast="12000"/>
          </a:blip>
          <a:stretch>
            <a:fillRect/>
          </a:stretch>
        </p:blipFill>
        <p:spPr>
          <a:xfrm>
            <a:off x="5904230" y="2402205"/>
            <a:ext cx="5076190" cy="285686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ldLvl="0" animBg="1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00705" y="5335905"/>
            <a:ext cx="8215630" cy="720725"/>
          </a:xfrm>
        </p:spPr>
        <p:txBody>
          <a:bodyPr>
            <a:normAutofit fontScale="90000"/>
          </a:bodyPr>
          <a:p>
            <a:r>
              <a:rPr lang="en-US" altLang="zh-CN" sz="4800">
                <a:solidFill>
                  <a:srgbClr val="FF0000"/>
                </a:solidFill>
              </a:rPr>
              <a:t>No clue. </a:t>
            </a:r>
            <a:endParaRPr lang="en-US" altLang="zh-CN" sz="4800">
              <a:solidFill>
                <a:srgbClr val="FF0000"/>
              </a:solidFill>
            </a:endParaRPr>
          </a:p>
        </p:txBody>
      </p:sp>
      <p:pic>
        <p:nvPicPr>
          <p:cNvPr id="4" name="图片 3" descr="mmexport1758272428711"/>
          <p:cNvPicPr>
            <a:picLocks noChangeAspect="1"/>
          </p:cNvPicPr>
          <p:nvPr/>
        </p:nvPicPr>
        <p:blipFill>
          <a:blip r:embed="rId1"/>
          <a:srcRect l="4915" t="12846" r="9739" b="18794"/>
          <a:stretch>
            <a:fillRect/>
          </a:stretch>
        </p:blipFill>
        <p:spPr>
          <a:xfrm>
            <a:off x="1314450" y="360680"/>
            <a:ext cx="10001885" cy="45065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10360" y="3953510"/>
            <a:ext cx="9116060" cy="2553335"/>
          </a:xfrm>
          <a:prstGeom prst="rect">
            <a:avLst/>
          </a:prstGeom>
          <a:solidFill>
            <a:schemeClr val="accent2">
              <a:lumMod val="20000"/>
              <a:lumOff val="80000"/>
              <a:alpha val="97000"/>
            </a:schemeClr>
          </a:solidFill>
        </p:spPr>
        <p:txBody>
          <a:bodyPr wrap="square" rtlCol="0" anchor="t">
            <a:spAutoFit/>
          </a:bodyPr>
          <a:p>
            <a:pPr marL="0" indent="0">
              <a:buNone/>
            </a:pPr>
            <a:endParaRPr sz="2800">
              <a:latin typeface="Noto Sans SC Black" panose="020B0200000000000000" charset="-122"/>
              <a:ea typeface="Noto Sans SC Black" panose="020B0200000000000000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latin typeface="Noto Sans SC Black" panose="020B0200000000000000" charset="-122"/>
                <a:ea typeface="Noto Sans SC Black" panose="020B0200000000000000" charset="-122"/>
                <a:sym typeface="+mn-ea"/>
              </a:rPr>
              <a:t>对</a:t>
            </a:r>
            <a:r>
              <a:rPr lang="zh-CN" altLang="en-US" sz="2800">
                <a:solidFill>
                  <a:srgbClr val="FF0000"/>
                </a:solidFill>
                <a:latin typeface="Noto Sans SC Black" panose="020B0200000000000000" charset="-122"/>
                <a:ea typeface="Noto Sans SC Black" panose="020B0200000000000000" charset="-122"/>
                <a:sym typeface="+mn-ea"/>
              </a:rPr>
              <a:t>信息快速筛选</a:t>
            </a:r>
            <a:r>
              <a:rPr lang="zh-CN" altLang="en-US" sz="2800">
                <a:latin typeface="Noto Sans SC Black" panose="020B0200000000000000" charset="-122"/>
                <a:ea typeface="Noto Sans SC Black" panose="020B0200000000000000" charset="-122"/>
                <a:sym typeface="+mn-ea"/>
              </a:rPr>
              <a:t>、</a:t>
            </a:r>
            <a:r>
              <a:rPr lang="zh-CN" altLang="en-US" sz="2800">
                <a:solidFill>
                  <a:srgbClr val="FF0000"/>
                </a:solidFill>
                <a:latin typeface="Noto Sans SC Black" panose="020B0200000000000000" charset="-122"/>
                <a:ea typeface="Noto Sans SC Black" panose="020B0200000000000000" charset="-122"/>
                <a:sym typeface="+mn-ea"/>
              </a:rPr>
              <a:t>逻辑推理</a:t>
            </a:r>
            <a:r>
              <a:rPr lang="zh-CN" altLang="en-US" sz="2800">
                <a:latin typeface="Noto Sans SC Black" panose="020B0200000000000000" charset="-122"/>
                <a:ea typeface="Noto Sans SC Black" panose="020B0200000000000000" charset="-122"/>
                <a:sym typeface="+mn-ea"/>
              </a:rPr>
              <a:t>等核心素养的区分度要求更高</a:t>
            </a:r>
            <a:endParaRPr lang="zh-CN" altLang="en-US" sz="2800">
              <a:latin typeface="Noto Sans SC Black" panose="020B0200000000000000" charset="-122"/>
              <a:ea typeface="Noto Sans SC Black" panose="020B0200000000000000" charset="-122"/>
              <a:sym typeface="+mn-ea"/>
            </a:endParaRPr>
          </a:p>
          <a:p>
            <a:pPr marL="0" indent="0">
              <a:buNone/>
            </a:pPr>
            <a:endParaRPr lang="zh-CN" altLang="en-US" sz="2800">
              <a:latin typeface="Noto Sans SC Black" panose="020B0200000000000000" charset="-122"/>
              <a:ea typeface="Noto Sans SC Black" panose="020B0200000000000000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latin typeface="Noto Sans SC Black" panose="020B0200000000000000" charset="-122"/>
                <a:ea typeface="Noto Sans SC Black" panose="020B0200000000000000" charset="-122"/>
                <a:sym typeface="+mn-ea"/>
              </a:rPr>
              <a:t>                  </a:t>
            </a:r>
            <a:r>
              <a:rPr lang="zh-CN" altLang="en-US" sz="3600">
                <a:latin typeface="Noto Sans SC Black" panose="020B0200000000000000" charset="-122"/>
                <a:ea typeface="Noto Sans SC Black" panose="020B0200000000000000" charset="-122"/>
                <a:sym typeface="+mn-ea"/>
              </a:rPr>
              <a:t>给学生 </a:t>
            </a:r>
            <a:r>
              <a:rPr lang="en-US" altLang="zh-CN" sz="4800">
                <a:solidFill>
                  <a:srgbClr val="FF0000"/>
                </a:solidFill>
                <a:latin typeface="Segoe UI Black" panose="020B0A02040204020203" charset="0"/>
                <a:ea typeface="Noto Sans SC Black" panose="020B0200000000000000" charset="-122"/>
                <a:sym typeface="+mn-ea"/>
              </a:rPr>
              <a:t>clue</a:t>
            </a:r>
            <a:endParaRPr lang="zh-CN" altLang="en-US" sz="2800">
              <a:latin typeface="Noto Sans SC Black" panose="020B0200000000000000" charset="-122"/>
              <a:ea typeface="Noto Sans SC Black" panose="020B0200000000000000" charset="-122"/>
              <a:sym typeface="+mn-ea"/>
            </a:endParaRPr>
          </a:p>
          <a:p>
            <a:pPr marL="0" indent="0">
              <a:buNone/>
            </a:pPr>
            <a:endParaRPr lang="zh-CN" altLang="en-US" sz="2800">
              <a:latin typeface="Noto Sans SC Black" panose="020B0200000000000000" charset="-122"/>
              <a:ea typeface="Noto Sans SC Black" panose="020B0200000000000000" charset="-122"/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340" y="1540510"/>
            <a:ext cx="10972800" cy="720725"/>
          </a:xfrm>
        </p:spPr>
        <p:txBody>
          <a:bodyPr>
            <a:normAutofit fontScale="90000"/>
          </a:bodyPr>
          <a:p>
            <a:br>
              <a:rPr lang="zh-CN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r>
              <a:rPr lang="zh-CN" altLang="en-US" sz="4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2026年高考阅读</a:t>
            </a:r>
            <a:r>
              <a:rPr lang="zh-CN" altLang="en-US" sz="4800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备考策略</a:t>
            </a:r>
            <a:br>
              <a:rPr lang="zh-CN" altLang="en-US" sz="4800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br>
              <a:rPr lang="zh-CN" altLang="en-US" sz="4800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br>
              <a:rPr lang="zh-CN" altLang="en-US" sz="4800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endParaRPr lang="en-US" altLang="zh-CN" sz="4800" b="1">
              <a:sym typeface="+mn-ea"/>
            </a:endParaRPr>
          </a:p>
        </p:txBody>
      </p:sp>
      <p:sp>
        <p:nvSpPr>
          <p:cNvPr id="4" name="内容占位符 3"/>
          <p:cNvSpPr/>
          <p:nvPr>
            <p:ph idx="1"/>
          </p:nvPr>
        </p:nvSpPr>
        <p:spPr>
          <a:xfrm>
            <a:off x="2152015" y="2076450"/>
            <a:ext cx="8634730" cy="2484120"/>
          </a:xfrm>
        </p:spPr>
        <p:txBody>
          <a:bodyPr/>
          <a:p>
            <a:pPr marL="0" indent="0">
              <a:buNone/>
            </a:pPr>
            <a:r>
              <a:rPr lang="zh-CN" altLang="en-US" sz="8000" b="1">
                <a:solidFill>
                  <a:srgbClr val="FF0000"/>
                </a:solidFill>
                <a:sym typeface="+mn-ea"/>
              </a:rPr>
              <a:t>宏观解题思路</a:t>
            </a:r>
            <a:endParaRPr lang="zh-CN" altLang="en-US" sz="8000">
              <a:solidFill>
                <a:srgbClr val="FF0000"/>
              </a:solidFill>
            </a:endParaRPr>
          </a:p>
          <a:p>
            <a:endParaRPr lang="zh-CN" altLang="en-US" sz="8000">
              <a:solidFill>
                <a:srgbClr val="FF0000"/>
              </a:solidFill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777615" y="5558790"/>
            <a:ext cx="10972800" cy="720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zh-CN" altLang="en-US" sz="6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r>
              <a:rPr lang="zh-CN" altLang="en-US" sz="4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面向文章的能力</a:t>
            </a:r>
            <a:endParaRPr lang="zh-CN" altLang="en-US" sz="4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4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4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面向题目的能力</a:t>
            </a:r>
            <a:br>
              <a:rPr lang="zh-CN" altLang="en-US" sz="6000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br>
              <a:rPr lang="zh-CN" altLang="en-US" sz="6000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br>
              <a:rPr lang="zh-CN" altLang="en-US" sz="6000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endParaRPr lang="zh-CN" altLang="en-US" sz="6000" b="1" u="sng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: 形状 27"/>
          <p:cNvSpPr/>
          <p:nvPr/>
        </p:nvSpPr>
        <p:spPr>
          <a:xfrm>
            <a:off x="9065895" y="0"/>
            <a:ext cx="3126105" cy="2637790"/>
          </a:xfrm>
          <a:custGeom>
            <a:avLst/>
            <a:gdLst>
              <a:gd name="connsiteX0" fmla="*/ 40740 w 2940652"/>
              <a:gd name="connsiteY0" fmla="*/ 0 h 3471067"/>
              <a:gd name="connsiteX1" fmla="*/ 2940652 w 2940652"/>
              <a:gd name="connsiteY1" fmla="*/ 0 h 3471067"/>
              <a:gd name="connsiteX2" fmla="*/ 2940652 w 2940652"/>
              <a:gd name="connsiteY2" fmla="*/ 3471067 h 3471067"/>
              <a:gd name="connsiteX3" fmla="*/ 2830918 w 2940652"/>
              <a:gd name="connsiteY3" fmla="*/ 3468293 h 3471067"/>
              <a:gd name="connsiteX4" fmla="*/ 0 w 2940652"/>
              <a:gd name="connsiteY4" fmla="*/ 487676 h 3471067"/>
              <a:gd name="connsiteX5" fmla="*/ 34388 w 2940652"/>
              <a:gd name="connsiteY5" fmla="*/ 33166 h 34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0652" h="3471067">
                <a:moveTo>
                  <a:pt x="40740" y="0"/>
                </a:moveTo>
                <a:lnTo>
                  <a:pt x="2940652" y="0"/>
                </a:lnTo>
                <a:lnTo>
                  <a:pt x="2940652" y="3471067"/>
                </a:lnTo>
                <a:lnTo>
                  <a:pt x="2830918" y="3468293"/>
                </a:lnTo>
                <a:cubicBezTo>
                  <a:pt x="1253998" y="3388358"/>
                  <a:pt x="0" y="2084461"/>
                  <a:pt x="0" y="487676"/>
                </a:cubicBezTo>
                <a:cubicBezTo>
                  <a:pt x="0" y="333148"/>
                  <a:pt x="11744" y="181363"/>
                  <a:pt x="34388" y="33166"/>
                </a:cubicBezTo>
                <a:close/>
              </a:path>
            </a:pathLst>
          </a:custGeom>
          <a:solidFill>
            <a:srgbClr val="124075"/>
          </a:solidFill>
          <a:ln>
            <a:noFill/>
          </a:ln>
          <a:effectLst>
            <a:outerShdw blurRad="177800" dist="63500" dir="5400000" sx="99000" sy="99000" algn="t" rotWithShape="0">
              <a:srgbClr val="295991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任意多边形: 形状 23"/>
          <p:cNvSpPr/>
          <p:nvPr/>
        </p:nvSpPr>
        <p:spPr>
          <a:xfrm>
            <a:off x="1" y="3971499"/>
            <a:ext cx="2501899" cy="2886504"/>
          </a:xfrm>
          <a:custGeom>
            <a:avLst/>
            <a:gdLst>
              <a:gd name="connsiteX0" fmla="*/ 0 w 1817345"/>
              <a:gd name="connsiteY0" fmla="*/ 0 h 2096717"/>
              <a:gd name="connsiteX1" fmla="*/ 123881 w 1817345"/>
              <a:gd name="connsiteY1" fmla="*/ 18906 h 2096717"/>
              <a:gd name="connsiteX2" fmla="*/ 1817345 w 1817345"/>
              <a:gd name="connsiteY2" fmla="*/ 2096717 h 2096717"/>
              <a:gd name="connsiteX3" fmla="*/ 0 w 1817345"/>
              <a:gd name="connsiteY3" fmla="*/ 2096717 h 209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7345" h="2096717">
                <a:moveTo>
                  <a:pt x="0" y="0"/>
                </a:moveTo>
                <a:lnTo>
                  <a:pt x="123881" y="18906"/>
                </a:lnTo>
                <a:cubicBezTo>
                  <a:pt x="1090339" y="216672"/>
                  <a:pt x="1817345" y="1071794"/>
                  <a:pt x="1817345" y="2096717"/>
                </a:cubicBezTo>
                <a:lnTo>
                  <a:pt x="0" y="2096717"/>
                </a:lnTo>
                <a:close/>
              </a:path>
            </a:pathLst>
          </a:custGeom>
          <a:solidFill>
            <a:srgbClr val="124075"/>
          </a:solidFill>
          <a:ln>
            <a:noFill/>
          </a:ln>
          <a:effectLst>
            <a:outerShdw blurRad="177800" dist="63500" dir="5400000" sx="99000" sy="99000" algn="t" rotWithShape="0">
              <a:srgbClr val="295991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700805" y="1144685"/>
            <a:ext cx="10790391" cy="4568631"/>
          </a:xfrm>
          <a:prstGeom prst="roundRect">
            <a:avLst>
              <a:gd name="adj" fmla="val 5943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8575">
            <a:noFill/>
          </a:ln>
          <a:effectLst>
            <a:outerShdw blurRad="177800" sx="101000" sy="101000" algn="t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2000"/>
              </a:lnSpc>
            </a:pPr>
            <a:endParaRPr lang="zh-CN" altLang="en-US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39565" y="2637790"/>
            <a:ext cx="6967855" cy="2194561"/>
            <a:chOff x="4881022" y="2512422"/>
            <a:chExt cx="3523615" cy="2194675"/>
          </a:xfrm>
        </p:grpSpPr>
        <p:sp>
          <p:nvSpPr>
            <p:cNvPr id="9" name="PA_矩形 29"/>
            <p:cNvSpPr/>
            <p:nvPr>
              <p:custDataLst>
                <p:tags r:id="rId1"/>
              </p:custDataLst>
            </p:nvPr>
          </p:nvSpPr>
          <p:spPr>
            <a:xfrm>
              <a:off x="4881022" y="2512422"/>
              <a:ext cx="3523615" cy="132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宏观解题思维：</a:t>
              </a:r>
              <a:endParaRPr lang="zh-CN" altLang="en-US" sz="4000" b="1">
                <a:solidFill>
                  <a:srgbClr val="12407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r>
                <a:rPr lang="zh-CN" altLang="en-US" sz="4000" b="1">
                  <a:solidFill>
                    <a:srgbClr val="124075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高维度突破阅读瓶颈</a:t>
              </a:r>
              <a:endParaRPr lang="zh-CN" altLang="en-US" sz="4000" b="1">
                <a:solidFill>
                  <a:srgbClr val="12407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906422" y="4161624"/>
              <a:ext cx="2804795" cy="545473"/>
              <a:chOff x="4693603" y="4548420"/>
              <a:chExt cx="2804795" cy="545473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4756150" y="4548420"/>
                <a:ext cx="2679700" cy="52055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noFill/>
              </a:ln>
              <a:effectLst>
                <a:outerShdw blurRad="177800" dist="127000" dir="5400000" sx="96000" sy="96000" algn="t" rotWithShape="0">
                  <a:schemeClr val="accent1">
                    <a:lumMod val="50000"/>
                    <a:alpha val="1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2000"/>
                  </a:lnSpc>
                </a:pPr>
                <a:endParaRPr lang="zh-CN" altLang="en-US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4693603" y="4571896"/>
                <a:ext cx="2804795" cy="52199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US" altLang="zh-CN" sz="2800">
                    <a:solidFill>
                      <a:srgbClr val="124075"/>
                    </a:solidFill>
                    <a:latin typeface="黑体" panose="02010609060101010101" charset="-122"/>
                    <a:ea typeface="黑体" panose="02010609060101010101" charset="-122"/>
                    <a:cs typeface="字魂36号-正文宋楷" panose="02000000000000000000" charset="-122"/>
                    <a:sym typeface="+mn-lt"/>
                  </a:rPr>
                  <a:t>PART 02</a:t>
                </a:r>
                <a:endParaRPr lang="en-US" altLang="zh-CN" sz="2800">
                  <a:solidFill>
                    <a:srgbClr val="124075"/>
                  </a:solidFill>
                  <a:latin typeface="黑体" panose="02010609060101010101" charset="-122"/>
                  <a:ea typeface="黑体" panose="02010609060101010101" charset="-122"/>
                  <a:cs typeface="字魂36号-正文宋楷" panose="02000000000000000000" charset="-122"/>
                  <a:sym typeface="+mn-lt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217799" y="2057400"/>
            <a:ext cx="2743203" cy="2743200"/>
            <a:chOff x="-1339835" y="1224144"/>
            <a:chExt cx="2412266" cy="2412268"/>
          </a:xfrm>
        </p:grpSpPr>
        <p:sp>
          <p:nvSpPr>
            <p:cNvPr id="15" name="流程图: 接点 14"/>
            <p:cNvSpPr/>
            <p:nvPr/>
          </p:nvSpPr>
          <p:spPr>
            <a:xfrm rot="2708979">
              <a:off x="-1339836" y="1224145"/>
              <a:ext cx="2412268" cy="2412266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rgbClr val="94BFFE"/>
              </a:solidFill>
            </a:ln>
            <a:effectLst>
              <a:outerShdw blurRad="177800" dist="215900" dir="5400000" sx="97000" sy="97000" algn="t" rotWithShape="0">
                <a:schemeClr val="accent1">
                  <a:lumMod val="5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2000"/>
                </a:lnSpc>
              </a:pPr>
              <a:endPara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6" name="流程图: 接点 15"/>
            <p:cNvSpPr/>
            <p:nvPr/>
          </p:nvSpPr>
          <p:spPr>
            <a:xfrm rot="2708979">
              <a:off x="-1083514" y="1480466"/>
              <a:ext cx="1899626" cy="1899626"/>
            </a:xfrm>
            <a:prstGeom prst="flowChartConnector">
              <a:avLst/>
            </a:prstGeom>
            <a:gradFill>
              <a:gsLst>
                <a:gs pos="0">
                  <a:srgbClr val="94BFFE"/>
                </a:gs>
                <a:gs pos="100000">
                  <a:srgbClr val="3A72E6"/>
                </a:gs>
              </a:gsLst>
              <a:lin ang="10800000" scaled="1"/>
            </a:gradFill>
            <a:ln>
              <a:noFill/>
            </a:ln>
            <a:effectLst>
              <a:outerShdw blurRad="177800" dist="63500" dir="5400000" sx="99000" sy="99000" algn="t" rotWithShape="0">
                <a:srgbClr val="295991">
                  <a:alpha val="4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846199" y="1824504"/>
              <a:ext cx="1424307" cy="13792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altLang="zh-CN" sz="96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字魂36号-正文宋楷" panose="02000000000000000000" charset="-122"/>
                  <a:sym typeface="+mn-lt"/>
                </a:rPr>
                <a:t>02</a:t>
              </a:r>
              <a:endParaRPr lang="en-US" altLang="zh-CN" sz="9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字魂36号-正文宋楷" panose="02000000000000000000" charset="-122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540" y="4569460"/>
            <a:ext cx="1579880" cy="7994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0" b="100000" l="0" r="39917">
                        <a14:foregroundMark x1="10187" y1="34463" x2="9563" y2="64407"/>
                        <a14:foregroundMark x1="18295" y1="11864" x2="16424" y2="37288"/>
                        <a14:foregroundMark x1="19751" y1="24294" x2="22453" y2="22599"/>
                        <a14:foregroundMark x1="13306" y1="20339" x2="14761" y2="25424"/>
                        <a14:foregroundMark x1="19335" y1="37288" x2="24532" y2="31638"/>
                        <a14:foregroundMark x1="28274" y1="31638" x2="28274" y2="45763"/>
                        <a14:foregroundMark x1="11850" y1="58192" x2="28690" y2="54237"/>
                        <a14:foregroundMark x1="11642" y1="48588" x2="26819" y2="45763"/>
                        <a14:foregroundMark x1="9563" y1="66102" x2="29730" y2="66667"/>
                        <a14:foregroundMark x1="28898" y1="55367" x2="27651" y2="61582"/>
                        <a14:foregroundMark x1="11227" y1="52542" x2="18295" y2="51977"/>
                        <a14:foregroundMark x1="20582" y1="61582" x2="25156" y2="58192"/>
                        <a14:foregroundMark x1="20166" y1="48588" x2="20166" y2="51412"/>
                        <a14:foregroundMark x1="13306" y1="74011" x2="18295" y2="82486"/>
                        <a14:foregroundMark x1="19751" y1="83616" x2="23909" y2="73446"/>
                      </a14:backgroundRemoval>
                    </a14:imgEffect>
                  </a14:imgLayer>
                </a14:imgProps>
              </a:ext>
            </a:extLst>
          </a:blip>
          <a:srcRect r="60124"/>
          <a:stretch>
            <a:fillRect/>
          </a:stretch>
        </p:blipFill>
        <p:spPr>
          <a:xfrm>
            <a:off x="2012950" y="2025650"/>
            <a:ext cx="1034415" cy="79311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8622030" y="-33655"/>
            <a:ext cx="3570605" cy="24066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0582"/>
</p:tagLst>
</file>

<file path=ppt/tags/tag10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11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12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13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14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15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16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17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18.xml><?xml version="1.0" encoding="utf-8"?>
<p:tagLst xmlns:p="http://schemas.openxmlformats.org/presentationml/2006/main">
  <p:tag name="PA" val="v3.0.1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0582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22.xml><?xml version="1.0" encoding="utf-8"?>
<p:tagLst xmlns:p="http://schemas.openxmlformats.org/presentationml/2006/main">
  <p:tag name="PA" val="v3.0.1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77625_1"/>
  <p:tag name="KSO_WM_TEMPLATE_CATEGORY" val="custom"/>
  <p:tag name="KSO_WM_TEMPLATE_INDEX" val="20180582"/>
  <p:tag name="KSO_WM_TEMPLATE_SUBCATEGORY" val="combine"/>
  <p:tag name="KSO_WM_TEMPLATE_THUMBS_INDEX" val="1、4、5、6、12、13、18、19、21、24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4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30809"/>
</p:tagLst>
</file>

<file path=ppt/tags/tag5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6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7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8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ags/tag9.xml><?xml version="1.0" encoding="utf-8"?>
<p:tagLst xmlns:p="http://schemas.openxmlformats.org/presentationml/2006/main">
  <p:tag name="KSO_WM_DIAGRAM_VIRTUALLY_FRAME" val="{&quot;height&quot;:277.5993175853018,&quot;left&quot;:456.0911811023622,&quot;top&quot;:131.5774803149606,&quot;width&quot;:428.00881889763775}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093766"/>
      </a:dk2>
      <a:lt2>
        <a:srgbClr val="E7E6E6"/>
      </a:lt2>
      <a:accent1>
        <a:srgbClr val="09376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卷草阳台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 Rounded MT Bold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黑体"/>
        <a:ea typeface="黑体"/>
        <a:cs typeface="Arial"/>
      </a:majorFont>
      <a:minorFont>
        <a:latin typeface="黑体"/>
        <a:ea typeface="黑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94BFFE"/>
            </a:gs>
            <a:gs pos="100000">
              <a:srgbClr val="3A72E6"/>
            </a:gs>
          </a:gsLst>
          <a:lin ang="10800000" scaled="1"/>
        </a:gradFill>
        <a:ln>
          <a:noFill/>
        </a:ln>
        <a:effectLst>
          <a:outerShdw blurRad="177800" dist="63500" dir="5400000" sx="99000" sy="99000" algn="t" rotWithShape="0">
            <a:srgbClr val="295991">
              <a:alpha val="42000"/>
            </a:srgbClr>
          </a:outerShdw>
        </a:effectLst>
      </a:spPr>
      <a:bodyPr rtlCol="0" anchor="ctr"/>
      <a:lstStyle>
        <a:defPPr algn="ctr">
          <a:defRPr sz="1400" dirty="0">
            <a:solidFill>
              <a:schemeClr val="bg1"/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6878</Words>
  <Application>WPS 演示</Application>
  <PresentationFormat>宽屏</PresentationFormat>
  <Paragraphs>245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30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Arial Black</vt:lpstr>
      <vt:lpstr>思源黑体 CN Normal</vt:lpstr>
      <vt:lpstr>黑体</vt:lpstr>
      <vt:lpstr>阿里巴巴普惠体 H</vt:lpstr>
      <vt:lpstr>华文楷体</vt:lpstr>
      <vt:lpstr>字魂36号-正文宋楷</vt:lpstr>
      <vt:lpstr>Noto Sans SC Black</vt:lpstr>
      <vt:lpstr>Segoe UI Black</vt:lpstr>
      <vt:lpstr>Times New Roman</vt:lpstr>
      <vt:lpstr>Arial Unicode MS</vt:lpstr>
      <vt:lpstr>Calibri</vt:lpstr>
      <vt:lpstr>HelveticaNeue</vt:lpstr>
      <vt:lpstr>华文新魏</vt:lpstr>
      <vt:lpstr>Segoe Print</vt:lpstr>
      <vt:lpstr>Arial Rounded MT Bold</vt:lpstr>
      <vt:lpstr>自定义设计方案</vt:lpstr>
      <vt:lpstr>卷草阳台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与传统答题模式的核心区别       从“读懂文字” 转向“读懂逻辑”</vt:lpstr>
      <vt:lpstr>No clue. </vt:lpstr>
      <vt:lpstr> 2026年高考阅读备考策略   </vt:lpstr>
      <vt:lpstr>PowerPoint 演示文稿</vt:lpstr>
      <vt:lpstr>一、关注文章的写作对象</vt:lpstr>
      <vt:lpstr>PowerPoint 演示文稿</vt:lpstr>
      <vt:lpstr>二、关注文章的文体和写作目的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三、区分文章的题型 </vt:lpstr>
      <vt:lpstr>PowerPoint 演示文稿</vt:lpstr>
      <vt:lpstr>PowerPoint 演示文稿</vt:lpstr>
      <vt:lpstr>PowerPoint 演示文稿</vt:lpstr>
      <vt:lpstr>四、区分重要信息和次要信息</vt:lpstr>
      <vt:lpstr>PowerPoint 演示文稿</vt:lpstr>
      <vt:lpstr>PowerPoint 演示文稿</vt:lpstr>
      <vt:lpstr>   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huawei</dc:creator>
  <cp:lastModifiedBy>Wiesen</cp:lastModifiedBy>
  <cp:revision>24</cp:revision>
  <dcterms:created xsi:type="dcterms:W3CDTF">2025-11-15T15:24:00Z</dcterms:created>
  <dcterms:modified xsi:type="dcterms:W3CDTF">2025-11-29T10:38:11Z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2052-10.8.2.6613</vt:lpwstr>
  </property>
</Properties>
</file>