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conformance="transitional">
  <p:sldMasterIdLst>
    <p:sldMasterId id="2147483648" r:id="rId1"/>
    <p:sldMasterId id="2147483650" r:id="rId3"/>
    <p:sldMasterId id="2147483652" r:id="rId4"/>
    <p:sldMasterId id="2147483655" r:id="rId5"/>
    <p:sldMasterId id="2147483657" r:id="rId6"/>
    <p:sldMasterId id="2147483659" r:id="rId7"/>
    <p:sldMasterId id="2147483661" r:id="rId8"/>
    <p:sldMasterId id="2147483663" r:id="rId9"/>
    <p:sldMasterId id="2147483665" r:id="rId10"/>
    <p:sldMasterId id="2147483667" r:id="rId11"/>
    <p:sldMasterId id="2147483669" r:id="rId12"/>
    <p:sldMasterId id="2147483671" r:id="rId13"/>
    <p:sldMasterId id="2147483673" r:id="rId14"/>
    <p:sldMasterId id="2147483675" r:id="rId15"/>
    <p:sldMasterId id="2147483677" r:id="rId16"/>
    <p:sldMasterId id="2147483679" r:id="rId17"/>
    <p:sldMasterId id="2147483681" r:id="rId18"/>
    <p:sldMasterId id="2147483683" r:id="rId19"/>
    <p:sldMasterId id="2147483685" r:id="rId20"/>
    <p:sldMasterId id="2147483687" r:id="rId21"/>
    <p:sldMasterId id="2147483689" r:id="rId22"/>
    <p:sldMasterId id="2147483691" r:id="rId23"/>
    <p:sldMasterId id="2147483693" r:id="rId24"/>
    <p:sldMasterId id="2147483695" r:id="rId25"/>
    <p:sldMasterId id="2147483697" r:id="rId26"/>
    <p:sldMasterId id="2147483699" r:id="rId27"/>
    <p:sldMasterId id="2147483701" r:id="rId28"/>
    <p:sldMasterId id="2147483703" r:id="rId29"/>
    <p:sldMasterId id="2147483705" r:id="rId30"/>
  </p:sldMasterIdLst>
  <p:notesMasterIdLst>
    <p:notesMasterId r:id="rId61"/>
  </p:notesMasterIdLst>
  <p:sldIdLst>
    <p:sldId id="692" r:id="rId31"/>
    <p:sldId id="393" r:id="rId32"/>
    <p:sldId id="661" r:id="rId33"/>
    <p:sldId id="654" r:id="rId34"/>
    <p:sldId id="659" r:id="rId35"/>
    <p:sldId id="660" r:id="rId36"/>
    <p:sldId id="662" r:id="rId37"/>
    <p:sldId id="297" r:id="rId38"/>
    <p:sldId id="663" r:id="rId39"/>
    <p:sldId id="277" r:id="rId40"/>
    <p:sldId id="658" r:id="rId41"/>
    <p:sldId id="655" r:id="rId42"/>
    <p:sldId id="656" r:id="rId43"/>
    <p:sldId id="673" r:id="rId44"/>
    <p:sldId id="657" r:id="rId45"/>
    <p:sldId id="664" r:id="rId46"/>
    <p:sldId id="667" r:id="rId47"/>
    <p:sldId id="669" r:id="rId48"/>
    <p:sldId id="676" r:id="rId49"/>
    <p:sldId id="677" r:id="rId50"/>
    <p:sldId id="678" r:id="rId51"/>
    <p:sldId id="679" r:id="rId52"/>
    <p:sldId id="684" r:id="rId53"/>
    <p:sldId id="682" r:id="rId54"/>
    <p:sldId id="674" r:id="rId55"/>
    <p:sldId id="683" r:id="rId56"/>
    <p:sldId id="672" r:id="rId57"/>
    <p:sldId id="675" r:id="rId58"/>
    <p:sldId id="671" r:id="rId59"/>
    <p:sldId id="685" r:id="rId60"/>
  </p:sldIdLst>
  <p:sldSz cx="9144000" cy="51435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xxk"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CA3F"/>
    <a:srgbClr val="F92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notesMaster" Target="notesMasters/notesMaster1.xml"/><Relationship Id="rId60" Type="http://schemas.openxmlformats.org/officeDocument/2006/relationships/slide" Target="slides/slide30.xml"/><Relationship Id="rId6" Type="http://schemas.openxmlformats.org/officeDocument/2006/relationships/slideMaster" Target="slideMasters/slideMaster5.xml"/><Relationship Id="rId59" Type="http://schemas.openxmlformats.org/officeDocument/2006/relationships/slide" Target="slides/slide29.xml"/><Relationship Id="rId58" Type="http://schemas.openxmlformats.org/officeDocument/2006/relationships/slide" Target="slides/slide28.xml"/><Relationship Id="rId57" Type="http://schemas.openxmlformats.org/officeDocument/2006/relationships/slide" Target="slides/slide27.xml"/><Relationship Id="rId56" Type="http://schemas.openxmlformats.org/officeDocument/2006/relationships/slide" Target="slides/slide26.xml"/><Relationship Id="rId55" Type="http://schemas.openxmlformats.org/officeDocument/2006/relationships/slide" Target="slides/slide25.xml"/><Relationship Id="rId54" Type="http://schemas.openxmlformats.org/officeDocument/2006/relationships/slide" Target="slides/slide24.xml"/><Relationship Id="rId53" Type="http://schemas.openxmlformats.org/officeDocument/2006/relationships/slide" Target="slides/slide23.xml"/><Relationship Id="rId52" Type="http://schemas.openxmlformats.org/officeDocument/2006/relationships/slide" Target="slides/slide22.xml"/><Relationship Id="rId51" Type="http://schemas.openxmlformats.org/officeDocument/2006/relationships/slide" Target="slides/slide21.xml"/><Relationship Id="rId50" Type="http://schemas.openxmlformats.org/officeDocument/2006/relationships/slide" Target="slides/slide20.xml"/><Relationship Id="rId5" Type="http://schemas.openxmlformats.org/officeDocument/2006/relationships/slideMaster" Target="slideMasters/slideMaster4.xml"/><Relationship Id="rId49" Type="http://schemas.openxmlformats.org/officeDocument/2006/relationships/slide" Target="slides/slide19.xml"/><Relationship Id="rId48" Type="http://schemas.openxmlformats.org/officeDocument/2006/relationships/slide" Target="slides/slide18.xml"/><Relationship Id="rId47" Type="http://schemas.openxmlformats.org/officeDocument/2006/relationships/slide" Target="slides/slide17.xml"/><Relationship Id="rId46" Type="http://schemas.openxmlformats.org/officeDocument/2006/relationships/slide" Target="slides/slide16.xml"/><Relationship Id="rId45" Type="http://schemas.openxmlformats.org/officeDocument/2006/relationships/slide" Target="slides/slide15.xml"/><Relationship Id="rId44" Type="http://schemas.openxmlformats.org/officeDocument/2006/relationships/slide" Target="slides/slide14.xml"/><Relationship Id="rId43" Type="http://schemas.openxmlformats.org/officeDocument/2006/relationships/slide" Target="slides/slide13.xml"/><Relationship Id="rId42" Type="http://schemas.openxmlformats.org/officeDocument/2006/relationships/slide" Target="slides/slide12.xml"/><Relationship Id="rId41" Type="http://schemas.openxmlformats.org/officeDocument/2006/relationships/slide" Target="slides/slide11.xml"/><Relationship Id="rId40" Type="http://schemas.openxmlformats.org/officeDocument/2006/relationships/slide" Target="slides/slide10.xml"/><Relationship Id="rId4" Type="http://schemas.openxmlformats.org/officeDocument/2006/relationships/slideMaster" Target="slideMasters/slideMaster3.xml"/><Relationship Id="rId39" Type="http://schemas.openxmlformats.org/officeDocument/2006/relationships/slide" Target="slides/slide9.xml"/><Relationship Id="rId38" Type="http://schemas.openxmlformats.org/officeDocument/2006/relationships/slide" Target="slides/slide8.xml"/><Relationship Id="rId37" Type="http://schemas.openxmlformats.org/officeDocument/2006/relationships/slide" Target="slides/slide7.xml"/><Relationship Id="rId36" Type="http://schemas.openxmlformats.org/officeDocument/2006/relationships/slide" Target="slides/slide6.xml"/><Relationship Id="rId35" Type="http://schemas.openxmlformats.org/officeDocument/2006/relationships/slide" Target="slides/slide5.xml"/><Relationship Id="rId34" Type="http://schemas.openxmlformats.org/officeDocument/2006/relationships/slide" Target="slides/slide4.xml"/><Relationship Id="rId33" Type="http://schemas.openxmlformats.org/officeDocument/2006/relationships/slide" Target="slides/slide3.xml"/><Relationship Id="rId32" Type="http://schemas.openxmlformats.org/officeDocument/2006/relationships/slide" Target="slides/slide2.xml"/><Relationship Id="rId31" Type="http://schemas.openxmlformats.org/officeDocument/2006/relationships/slide" Target="slides/slide1.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8" r:id="rId1"/>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0" r:id="rId1"/>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2" r:id="rId1"/>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4" r:id="rId1"/>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6" r:id="rId1"/>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8" r:id="rId1"/>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0" r:id="rId1"/>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2" r:id="rId1"/>
  </p:sldLayoutIdLst>
  <p:txStyles>
    <p:titleStyle/>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4" r:id="rId1"/>
  </p:sldLayoutIdLst>
  <p:txStyles>
    <p:titleStyle/>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6"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8" r:id="rId1"/>
  </p:sldLayoutIdLst>
  <p:txStyles>
    <p:titleStyle/>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0" r:id="rId1"/>
  </p:sldLayoutIdLst>
  <p:txStyles>
    <p:titleStyle/>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2" r:id="rId1"/>
  </p:sldLayoutIdLst>
  <p:txStyles>
    <p:titleStyle/>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4" r:id="rId1"/>
  </p:sldLayoutIdLst>
  <p:txStyles>
    <p:titleStyle/>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6" r:id="rId1"/>
  </p:sldLayoutIdLst>
  <p:txStyles>
    <p:titleStyle/>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8" r:id="rId1"/>
  </p:sldLayoutIdLst>
  <p:txStyles>
    <p:titleStyle/>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0" r:id="rId1"/>
  </p:sldLayoutIdLst>
  <p:txStyles>
    <p:titleStyle/>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2" r:id="rId1"/>
  </p:sldLayoutIdLst>
  <p:txStyles>
    <p:titleStyle/>
    <p:bodyStyle/>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4" r:id="rId1"/>
  </p:sldLayoutIdLst>
  <p:txStyles>
    <p:titleStyle/>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6"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6" r:id="rId1"/>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8" r:id="rId1"/>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0" r:id="rId1"/>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2" r:id="rId1"/>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4" r:id="rId1"/>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6" r:id="rId1"/>
  </p:sldLayoutIdLst>
  <p:txStyles>
    <p:titleStyle/>
    <p:bodyStyle/>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jpe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2.jpe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10.png"/><Relationship Id="rId22" Type="http://schemas.openxmlformats.org/officeDocument/2006/relationships/slideLayout" Target="../slideLayouts/slideLayout6.xml"/><Relationship Id="rId21" Type="http://schemas.openxmlformats.org/officeDocument/2006/relationships/image" Target="../media/image2.jpeg"/><Relationship Id="rId20" Type="http://schemas.openxmlformats.org/officeDocument/2006/relationships/tags" Target="../tags/tag48.xml"/><Relationship Id="rId2" Type="http://schemas.openxmlformats.org/officeDocument/2006/relationships/image" Target="../media/image5.png"/><Relationship Id="rId19" Type="http://schemas.openxmlformats.org/officeDocument/2006/relationships/tags" Target="../tags/tag47.xml"/><Relationship Id="rId18" Type="http://schemas.openxmlformats.org/officeDocument/2006/relationships/tags" Target="../tags/tag46.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3.pn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image" Target="../media/image10.png"/><Relationship Id="rId2" Type="http://schemas.openxmlformats.org/officeDocument/2006/relationships/image" Target="../media/image5.png"/><Relationship Id="rId11" Type="http://schemas.openxmlformats.org/officeDocument/2006/relationships/slideLayout" Target="../slideLayouts/slideLayout20.xml"/><Relationship Id="rId10" Type="http://schemas.openxmlformats.org/officeDocument/2006/relationships/image" Target="../media/image2.jpe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image" Target="../media/image10.png"/><Relationship Id="rId2" Type="http://schemas.openxmlformats.org/officeDocument/2006/relationships/image" Target="../media/image5.png"/><Relationship Id="rId11" Type="http://schemas.openxmlformats.org/officeDocument/2006/relationships/slideLayout" Target="../slideLayouts/slideLayout8.xml"/><Relationship Id="rId10" Type="http://schemas.openxmlformats.org/officeDocument/2006/relationships/image" Target="../media/image2.jpe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image" Target="../media/image2.jpeg"/><Relationship Id="rId6" Type="http://schemas.openxmlformats.org/officeDocument/2006/relationships/image" Target="../media/image15.png"/><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10.png"/><Relationship Id="rId2" Type="http://schemas.openxmlformats.org/officeDocument/2006/relationships/image" Target="../media/image5.png"/><Relationship Id="rId12" Type="http://schemas.openxmlformats.org/officeDocument/2006/relationships/slideLayout" Target="../slideLayouts/slideLayout16.xml"/><Relationship Id="rId11" Type="http://schemas.openxmlformats.org/officeDocument/2006/relationships/image" Target="../media/image2.jpeg"/><Relationship Id="rId10" Type="http://schemas.openxmlformats.org/officeDocument/2006/relationships/tags" Target="../tags/tag68.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image" Target="../media/image2.jpeg"/><Relationship Id="rId4" Type="http://schemas.openxmlformats.org/officeDocument/2006/relationships/image" Target="../media/image16.pn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image" Target="../media/image10.png"/><Relationship Id="rId4" Type="http://schemas.openxmlformats.org/officeDocument/2006/relationships/tags" Target="../tags/tag70.xml"/><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slideLayout" Target="../slideLayouts/slideLayout23.xml"/><Relationship Id="rId10" Type="http://schemas.openxmlformats.org/officeDocument/2006/relationships/image" Target="../media/image2.jpeg"/><Relationship Id="rId1" Type="http://schemas.openxmlformats.org/officeDocument/2006/relationships/tags" Target="../tags/tag69.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2.jpe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image" Target="../media/image2.jpeg"/><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image" Target="../media/image2.jpeg"/><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6.xml"/><Relationship Id="rId7" Type="http://schemas.openxmlformats.org/officeDocument/2006/relationships/image" Target="../media/image2.jpeg"/><Relationship Id="rId6" Type="http://schemas.openxmlformats.org/officeDocument/2006/relationships/image" Target="../media/image17.jpeg"/><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9.xml"/><Relationship Id="rId6" Type="http://schemas.openxmlformats.org/officeDocument/2006/relationships/image" Target="../media/image2.jpeg"/><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image" Target="../media/image2.jpeg"/><Relationship Id="rId7" Type="http://schemas.openxmlformats.org/officeDocument/2006/relationships/image" Target="../media/image19.jpeg"/><Relationship Id="rId6" Type="http://schemas.openxmlformats.org/officeDocument/2006/relationships/image" Target="../media/image18.jpeg"/><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21.xml"/><Relationship Id="rId6" Type="http://schemas.openxmlformats.org/officeDocument/2006/relationships/image" Target="../media/image2.jpeg"/><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8.xml"/><Relationship Id="rId7" Type="http://schemas.openxmlformats.org/officeDocument/2006/relationships/image" Target="../media/image2.jpeg"/><Relationship Id="rId6" Type="http://schemas.openxmlformats.org/officeDocument/2006/relationships/image" Target="../media/image20.png"/><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image" Target="../media/image2.jpeg"/><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2.xml"/><Relationship Id="rId7" Type="http://schemas.openxmlformats.org/officeDocument/2006/relationships/image" Target="../media/image2.jpeg"/><Relationship Id="rId6" Type="http://schemas.openxmlformats.org/officeDocument/2006/relationships/image" Target="../media/image21.png"/><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2.jpeg"/><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8.png"/><Relationship Id="rId3" Type="http://schemas.openxmlformats.org/officeDocument/2006/relationships/image" Target="../media/image10.png"/><Relationship Id="rId2" Type="http://schemas.openxmlformats.org/officeDocument/2006/relationships/image" Target="../media/image5.png"/><Relationship Id="rId14" Type="http://schemas.openxmlformats.org/officeDocument/2006/relationships/slideLayout" Target="../slideLayouts/slideLayout12.xml"/><Relationship Id="rId13" Type="http://schemas.openxmlformats.org/officeDocument/2006/relationships/image" Target="../media/image2.jpeg"/><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30.xml"/><Relationship Id="rId4" Type="http://schemas.openxmlformats.org/officeDocument/2006/relationships/image" Target="../media/image22.pn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2.jpe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image" Target="../media/image8.pn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image" Target="../media/image2.jpeg"/><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image" Target="../media/image8.png"/><Relationship Id="rId3" Type="http://schemas.openxmlformats.org/officeDocument/2006/relationships/image" Target="../media/image10.png"/><Relationship Id="rId2" Type="http://schemas.openxmlformats.org/officeDocument/2006/relationships/image" Target="../media/image5.png"/><Relationship Id="rId10" Type="http://schemas.openxmlformats.org/officeDocument/2006/relationships/slideLayout" Target="../slideLayouts/slideLayout10.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image" Target="../media/image8.png"/><Relationship Id="rId3" Type="http://schemas.openxmlformats.org/officeDocument/2006/relationships/image" Target="../media/image10.png"/><Relationship Id="rId2" Type="http://schemas.openxmlformats.org/officeDocument/2006/relationships/image" Target="../media/image5.png"/><Relationship Id="rId12" Type="http://schemas.openxmlformats.org/officeDocument/2006/relationships/slideLayout" Target="../slideLayouts/slideLayout11.xml"/><Relationship Id="rId11" Type="http://schemas.openxmlformats.org/officeDocument/2006/relationships/image" Target="../media/image2.jpeg"/><Relationship Id="rId10" Type="http://schemas.openxmlformats.org/officeDocument/2006/relationships/tags" Target="../tags/tag20.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image" Target="../media/image8.png"/><Relationship Id="rId3" Type="http://schemas.openxmlformats.org/officeDocument/2006/relationships/image" Target="../media/image10.png"/><Relationship Id="rId2" Type="http://schemas.openxmlformats.org/officeDocument/2006/relationships/image" Target="../media/image5.png"/><Relationship Id="rId14" Type="http://schemas.openxmlformats.org/officeDocument/2006/relationships/slideLayout" Target="../slideLayouts/slideLayout13.xml"/><Relationship Id="rId13" Type="http://schemas.openxmlformats.org/officeDocument/2006/relationships/image" Target="../media/image2.jpeg"/><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tags" Target="../tags/tag29.xml"/><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image" Target="../media/image2.jpeg"/><Relationship Id="rId6" Type="http://schemas.openxmlformats.org/officeDocument/2006/relationships/image" Target="../media/image12.png"/><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317500" y="167005"/>
            <a:ext cx="5533390"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公众号：溯恩英语</a:t>
            </a:r>
            <a:endParaRPr lang="zh-CN" altLang="en-US" sz="3600" b="1">
              <a:solidFill>
                <a:srgbClr val="FF0000"/>
              </a:solidFill>
              <a:latin typeface="HelveticaNeue" pitchFamily="2" charset="0"/>
              <a:ea typeface="宋体" panose="02010600030101010101" pitchFamily="2" charset="-122"/>
            </a:endParaRPr>
          </a:p>
        </p:txBody>
      </p:sp>
      <p:sp>
        <p:nvSpPr>
          <p:cNvPr id="5122" name="矩形 3"/>
          <p:cNvSpPr/>
          <p:nvPr/>
        </p:nvSpPr>
        <p:spPr>
          <a:xfrm>
            <a:off x="5850890" y="1943735"/>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4491990" y="296545"/>
            <a:ext cx="4411345" cy="142875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8291830" y="315595"/>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6018530" y="2418080"/>
            <a:ext cx="2273300" cy="227203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3275965" y="36195"/>
            <a:ext cx="2825750" cy="591820"/>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016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rgbClr val="C00000"/>
                </a:solidFill>
                <a:latin typeface="宋体" panose="02010600030101010101" pitchFamily="2" charset="-122"/>
                <a:ea typeface="宋体" panose="02010600030101010101" pitchFamily="2" charset="-122"/>
                <a:sym typeface="+mn-ea"/>
              </a:rPr>
              <a:t>背景介绍</a:t>
            </a:r>
            <a:endParaRPr lang="en-US" altLang="zh-CN" sz="2800" b="1">
              <a:solidFill>
                <a:srgbClr val="C00000"/>
              </a:solidFill>
              <a:latin typeface="宋体" panose="02010600030101010101" pitchFamily="2" charset="-122"/>
              <a:ea typeface="宋体" panose="02010600030101010101" pitchFamily="2" charset="-122"/>
              <a:sym typeface="+mn-ea"/>
            </a:endParaRPr>
          </a:p>
        </p:txBody>
      </p:sp>
      <p:sp>
        <p:nvSpPr>
          <p:cNvPr id="8" name="文本框 7"/>
          <p:cNvSpPr txBox="1"/>
          <p:nvPr/>
        </p:nvSpPr>
        <p:spPr>
          <a:xfrm>
            <a:off x="328295" y="628015"/>
            <a:ext cx="8486775" cy="4399915"/>
          </a:xfrm>
          <a:prstGeom prst="rect">
            <a:avLst/>
          </a:prstGeom>
        </p:spPr>
        <p:txBody>
          <a:bodyPr wrap="square">
            <a:spAutoFit/>
          </a:bodyPr>
          <a:p>
            <a:pPr marL="0" indent="0" algn="just"/>
            <a:r>
              <a:rPr lang="en-US" altLang="zh-CN" sz="2800" b="0" i="0">
                <a:latin typeface="Times New Roman" panose="02020603050405020304" charset="0"/>
                <a:ea typeface="ui-sans-serif"/>
                <a:cs typeface="Times New Roman" panose="02020603050405020304" charset="0"/>
              </a:rPr>
              <a:t>        2005</a:t>
            </a:r>
            <a:r>
              <a:rPr lang="zh-CN" altLang="en-US" sz="2800" b="0" i="0">
                <a:latin typeface="Times New Roman" panose="02020603050405020304" charset="0"/>
                <a:ea typeface="ui-sans-serif"/>
                <a:cs typeface="Times New Roman" panose="02020603050405020304" charset="0"/>
              </a:rPr>
              <a:t>年</a:t>
            </a:r>
            <a:r>
              <a:rPr lang="en-US" altLang="zh-CN" sz="2800" b="0" i="0">
                <a:latin typeface="Times New Roman" panose="02020603050405020304" charset="0"/>
                <a:ea typeface="ui-sans-serif"/>
                <a:cs typeface="Times New Roman" panose="02020603050405020304" charset="0"/>
              </a:rPr>
              <a:t>8</a:t>
            </a:r>
            <a:r>
              <a:rPr lang="zh-CN" altLang="en-US" sz="2800" b="0" i="0">
                <a:latin typeface="Times New Roman" panose="02020603050405020304" charset="0"/>
                <a:ea typeface="ui-sans-serif"/>
                <a:cs typeface="Times New Roman" panose="02020603050405020304" charset="0"/>
              </a:rPr>
              <a:t>月</a:t>
            </a:r>
            <a:r>
              <a:rPr lang="en-US" altLang="zh-CN" sz="2800" b="0" i="0">
                <a:latin typeface="Times New Roman" panose="02020603050405020304" charset="0"/>
                <a:ea typeface="ui-sans-serif"/>
                <a:cs typeface="Times New Roman" panose="02020603050405020304" charset="0"/>
              </a:rPr>
              <a:t>15 </a:t>
            </a:r>
            <a:r>
              <a:rPr lang="zh-CN" altLang="en-US" sz="2800" b="0" i="0">
                <a:latin typeface="Times New Roman" panose="02020603050405020304" charset="0"/>
                <a:ea typeface="ui-sans-serif"/>
                <a:cs typeface="Times New Roman" panose="02020603050405020304" charset="0"/>
              </a:rPr>
              <a:t>日，时任浙江省委书记的习近平在安吉县余村调研时首次提出该理念。当时余村面临 </a:t>
            </a:r>
            <a:r>
              <a:rPr lang="en-US" altLang="zh-CN" sz="2800" b="0" i="0">
                <a:latin typeface="Times New Roman" panose="02020603050405020304" charset="0"/>
                <a:ea typeface="ui-sans-serif"/>
                <a:cs typeface="Times New Roman" panose="02020603050405020304" charset="0"/>
              </a:rPr>
              <a:t>“</a:t>
            </a:r>
            <a:r>
              <a:rPr lang="zh-CN" altLang="en-US" sz="2800" b="0" i="0">
                <a:latin typeface="Times New Roman" panose="02020603050405020304" charset="0"/>
                <a:ea typeface="ui-sans-serif"/>
                <a:cs typeface="Times New Roman" panose="02020603050405020304" charset="0"/>
              </a:rPr>
              <a:t>矿山经济</a:t>
            </a:r>
            <a:r>
              <a:rPr lang="en-US" altLang="zh-CN" sz="2800" b="0" i="0">
                <a:latin typeface="Times New Roman" panose="02020603050405020304" charset="0"/>
                <a:ea typeface="ui-sans-serif"/>
                <a:cs typeface="Times New Roman" panose="02020603050405020304" charset="0"/>
              </a:rPr>
              <a:t>” </a:t>
            </a:r>
            <a:r>
              <a:rPr lang="zh-CN" altLang="en-US" sz="2800" b="0" i="0">
                <a:latin typeface="Times New Roman" panose="02020603050405020304" charset="0"/>
                <a:ea typeface="ui-sans-serif"/>
                <a:cs typeface="Times New Roman" panose="02020603050405020304" charset="0"/>
              </a:rPr>
              <a:t>带来的生态破坏与发展转型的两难，该理念为其指明了 </a:t>
            </a:r>
            <a:r>
              <a:rPr lang="en-US" altLang="zh-CN" sz="2800" b="0" i="0">
                <a:latin typeface="Times New Roman" panose="02020603050405020304" charset="0"/>
                <a:ea typeface="ui-sans-serif"/>
                <a:cs typeface="Times New Roman" panose="02020603050405020304" charset="0"/>
              </a:rPr>
              <a:t>“</a:t>
            </a:r>
            <a:r>
              <a:rPr lang="zh-CN" altLang="en-US" sz="2800" b="0" i="0">
                <a:latin typeface="Times New Roman" panose="02020603050405020304" charset="0"/>
                <a:ea typeface="ui-sans-serif"/>
                <a:cs typeface="Times New Roman" panose="02020603050405020304" charset="0"/>
              </a:rPr>
              <a:t>关停矿山、发展生态旅游</a:t>
            </a:r>
            <a:r>
              <a:rPr lang="en-US" altLang="zh-CN" sz="2800" b="0" i="0">
                <a:latin typeface="Times New Roman" panose="02020603050405020304" charset="0"/>
                <a:ea typeface="ui-sans-serif"/>
                <a:cs typeface="Times New Roman" panose="02020603050405020304" charset="0"/>
              </a:rPr>
              <a:t>” </a:t>
            </a:r>
            <a:r>
              <a:rPr lang="zh-CN" altLang="en-US" sz="2800" b="0" i="0">
                <a:latin typeface="Times New Roman" panose="02020603050405020304" charset="0"/>
                <a:ea typeface="ui-sans-serif"/>
                <a:cs typeface="Times New Roman" panose="02020603050405020304" charset="0"/>
              </a:rPr>
              <a:t>的绿色转型之路；</a:t>
            </a:r>
            <a:r>
              <a:rPr lang="en-US" altLang="zh-CN" sz="2800" b="0" i="0">
                <a:latin typeface="Times New Roman" panose="02020603050405020304" charset="0"/>
                <a:ea typeface="ui-sans-serif"/>
                <a:cs typeface="Times New Roman" panose="02020603050405020304" charset="0"/>
              </a:rPr>
              <a:t>9</a:t>
            </a:r>
            <a:r>
              <a:rPr lang="zh-CN" altLang="en-US" sz="2800" b="0" i="0">
                <a:latin typeface="Times New Roman" panose="02020603050405020304" charset="0"/>
                <a:ea typeface="ui-sans-serif"/>
                <a:cs typeface="Times New Roman" panose="02020603050405020304" charset="0"/>
              </a:rPr>
              <a:t>天后，习近平以笔名 </a:t>
            </a:r>
            <a:r>
              <a:rPr lang="en-US" altLang="zh-CN" sz="2800" b="0" i="0">
                <a:latin typeface="Times New Roman" panose="02020603050405020304" charset="0"/>
                <a:ea typeface="ui-sans-serif"/>
                <a:cs typeface="Times New Roman" panose="02020603050405020304" charset="0"/>
              </a:rPr>
              <a:t>“</a:t>
            </a:r>
            <a:r>
              <a:rPr lang="zh-CN" altLang="en-US" sz="2800" b="0" i="0">
                <a:latin typeface="Times New Roman" panose="02020603050405020304" charset="0"/>
                <a:ea typeface="ui-sans-serif"/>
                <a:cs typeface="Times New Roman" panose="02020603050405020304" charset="0"/>
              </a:rPr>
              <a:t>哲欣</a:t>
            </a:r>
            <a:r>
              <a:rPr lang="en-US" altLang="zh-CN" sz="2800" b="0" i="0">
                <a:latin typeface="Times New Roman" panose="02020603050405020304" charset="0"/>
                <a:ea typeface="ui-sans-serif"/>
                <a:cs typeface="Times New Roman" panose="02020603050405020304" charset="0"/>
              </a:rPr>
              <a:t>“ </a:t>
            </a:r>
            <a:r>
              <a:rPr lang="zh-CN" altLang="en-US" sz="2800" b="0" i="0">
                <a:latin typeface="Times New Roman" panose="02020603050405020304" charset="0"/>
                <a:ea typeface="ui-sans-serif"/>
                <a:cs typeface="Times New Roman" panose="02020603050405020304" charset="0"/>
              </a:rPr>
              <a:t>在</a:t>
            </a:r>
            <a:r>
              <a:rPr lang="en-US" altLang="zh-CN" sz="2800" b="0" i="0">
                <a:latin typeface="Times New Roman" panose="02020603050405020304" charset="0"/>
                <a:ea typeface="ui-sans-serif"/>
                <a:cs typeface="Times New Roman" panose="02020603050405020304" charset="0"/>
              </a:rPr>
              <a:t>《</a:t>
            </a:r>
            <a:r>
              <a:rPr lang="zh-CN" altLang="en-US" sz="2800" b="0" i="0">
                <a:latin typeface="Times New Roman" panose="02020603050405020304" charset="0"/>
                <a:ea typeface="ui-sans-serif"/>
                <a:cs typeface="Times New Roman" panose="02020603050405020304" charset="0"/>
              </a:rPr>
              <a:t>浙江日报</a:t>
            </a:r>
            <a:r>
              <a:rPr lang="en-US" altLang="zh-CN" sz="2800" b="0" i="0">
                <a:latin typeface="Times New Roman" panose="02020603050405020304" charset="0"/>
                <a:ea typeface="ui-sans-serif"/>
                <a:cs typeface="Times New Roman" panose="02020603050405020304" charset="0"/>
              </a:rPr>
              <a:t>》“</a:t>
            </a:r>
            <a:r>
              <a:rPr lang="zh-CN" altLang="en-US" sz="2800" b="0" i="0">
                <a:latin typeface="Times New Roman" panose="02020603050405020304" charset="0"/>
                <a:ea typeface="ui-sans-serif"/>
                <a:cs typeface="Times New Roman" panose="02020603050405020304" charset="0"/>
              </a:rPr>
              <a:t>之江新语</a:t>
            </a:r>
            <a:r>
              <a:rPr lang="en-US" altLang="zh-CN" sz="2800" b="0" i="0">
                <a:latin typeface="Times New Roman" panose="02020603050405020304" charset="0"/>
                <a:ea typeface="ui-sans-serif"/>
                <a:cs typeface="Times New Roman" panose="02020603050405020304" charset="0"/>
              </a:rPr>
              <a:t>” </a:t>
            </a:r>
            <a:r>
              <a:rPr lang="zh-CN" altLang="en-US" sz="2800" b="0" i="0">
                <a:latin typeface="Times New Roman" panose="02020603050405020304" charset="0"/>
                <a:ea typeface="ui-sans-serif"/>
                <a:cs typeface="Times New Roman" panose="02020603050405020304" charset="0"/>
              </a:rPr>
              <a:t>栏目发表</a:t>
            </a:r>
            <a:r>
              <a:rPr lang="en-US" altLang="zh-CN" sz="2800" b="0" i="0">
                <a:latin typeface="Times New Roman" panose="02020603050405020304" charset="0"/>
                <a:ea typeface="ui-sans-serif"/>
                <a:cs typeface="Times New Roman" panose="02020603050405020304" charset="0"/>
              </a:rPr>
              <a:t>《</a:t>
            </a:r>
            <a:r>
              <a:rPr lang="zh-CN" altLang="en-US" sz="2800" b="0" i="0">
                <a:latin typeface="Times New Roman" panose="02020603050405020304" charset="0"/>
                <a:ea typeface="ui-sans-serif"/>
                <a:cs typeface="Times New Roman" panose="02020603050405020304" charset="0"/>
              </a:rPr>
              <a:t>绿水青山也是金山银山</a:t>
            </a:r>
            <a:r>
              <a:rPr lang="en-US" altLang="zh-CN" sz="2800" b="0" i="0">
                <a:latin typeface="Times New Roman" panose="02020603050405020304" charset="0"/>
                <a:ea typeface="ui-sans-serif"/>
                <a:cs typeface="Times New Roman" panose="02020603050405020304" charset="0"/>
              </a:rPr>
              <a:t>》</a:t>
            </a:r>
            <a:r>
              <a:rPr lang="zh-CN" altLang="en-US" sz="2800" b="0" i="0">
                <a:latin typeface="Times New Roman" panose="02020603050405020304" charset="0"/>
                <a:ea typeface="ui-sans-serif"/>
                <a:cs typeface="Times New Roman" panose="02020603050405020304" charset="0"/>
              </a:rPr>
              <a:t>，系统阐述这一理念的逻辑与路径。这一理念的提出，既是对浙江 </a:t>
            </a:r>
            <a:r>
              <a:rPr lang="en-US" altLang="zh-CN" sz="2800" b="0" i="0">
                <a:latin typeface="Times New Roman" panose="02020603050405020304" charset="0"/>
                <a:ea typeface="ui-sans-serif"/>
                <a:cs typeface="Times New Roman" panose="02020603050405020304" charset="0"/>
              </a:rPr>
              <a:t>“</a:t>
            </a:r>
            <a:r>
              <a:rPr lang="zh-CN" altLang="en-US" sz="2800" b="0" i="0">
                <a:latin typeface="Times New Roman" panose="02020603050405020304" charset="0"/>
                <a:ea typeface="ui-sans-serif"/>
                <a:cs typeface="Times New Roman" panose="02020603050405020304" charset="0"/>
              </a:rPr>
              <a:t>八八战略</a:t>
            </a:r>
            <a:r>
              <a:rPr lang="en-US" altLang="zh-CN" sz="2800" b="0" i="0">
                <a:latin typeface="Times New Roman" panose="02020603050405020304" charset="0"/>
                <a:ea typeface="ui-sans-serif"/>
                <a:cs typeface="Times New Roman" panose="02020603050405020304" charset="0"/>
              </a:rPr>
              <a:t>”</a:t>
            </a:r>
            <a:r>
              <a:rPr lang="zh-CN" altLang="en-US" sz="2800" b="0" i="0">
                <a:latin typeface="Times New Roman" panose="02020603050405020304" charset="0"/>
                <a:ea typeface="ui-sans-serif"/>
                <a:cs typeface="Times New Roman" panose="02020603050405020304" charset="0"/>
              </a:rPr>
              <a:t>中 </a:t>
            </a:r>
            <a:r>
              <a:rPr lang="en-US" altLang="zh-CN" sz="2800" b="0" i="0">
                <a:latin typeface="Times New Roman" panose="02020603050405020304" charset="0"/>
                <a:ea typeface="ui-sans-serif"/>
                <a:cs typeface="Times New Roman" panose="02020603050405020304" charset="0"/>
              </a:rPr>
              <a:t>“</a:t>
            </a:r>
            <a:r>
              <a:rPr lang="zh-CN" altLang="en-US" sz="2800" b="0" i="0">
                <a:latin typeface="Times New Roman" panose="02020603050405020304" charset="0"/>
                <a:ea typeface="ui-sans-serif"/>
                <a:cs typeface="Times New Roman" panose="02020603050405020304" charset="0"/>
              </a:rPr>
              <a:t>绿色浙江</a:t>
            </a:r>
            <a:r>
              <a:rPr lang="en-US" altLang="zh-CN" sz="2800" b="0" i="0">
                <a:latin typeface="Times New Roman" panose="02020603050405020304" charset="0"/>
                <a:ea typeface="ui-sans-serif"/>
                <a:cs typeface="Times New Roman" panose="02020603050405020304" charset="0"/>
              </a:rPr>
              <a:t>” </a:t>
            </a:r>
            <a:r>
              <a:rPr lang="zh-CN" altLang="en-US" sz="2800" b="0" i="0">
                <a:latin typeface="Times New Roman" panose="02020603050405020304" charset="0"/>
                <a:ea typeface="ui-sans-serif"/>
                <a:cs typeface="Times New Roman" panose="02020603050405020304" charset="0"/>
              </a:rPr>
              <a:t>建设的深化，也是对全国发展中生态与经济关系的前瞻性回应，旨在破解</a:t>
            </a:r>
            <a:r>
              <a:rPr lang="en-US" altLang="zh-CN" sz="2800" b="0" i="0">
                <a:latin typeface="Times New Roman" panose="02020603050405020304" charset="0"/>
                <a:ea typeface="ui-sans-serif"/>
                <a:cs typeface="Times New Roman" panose="02020603050405020304" charset="0"/>
              </a:rPr>
              <a:t>“</a:t>
            </a:r>
            <a:r>
              <a:rPr lang="zh-CN" altLang="en-US" sz="2800" b="0" i="0">
                <a:latin typeface="Times New Roman" panose="02020603050405020304" charset="0"/>
                <a:ea typeface="ui-sans-serif"/>
                <a:cs typeface="Times New Roman" panose="02020603050405020304" charset="0"/>
              </a:rPr>
              <a:t>先污染后治理</a:t>
            </a:r>
            <a:r>
              <a:rPr lang="en-US" altLang="zh-CN" sz="2800" b="0" i="0">
                <a:latin typeface="Times New Roman" panose="02020603050405020304" charset="0"/>
                <a:ea typeface="ui-sans-serif"/>
                <a:cs typeface="Times New Roman" panose="02020603050405020304" charset="0"/>
              </a:rPr>
              <a:t>”</a:t>
            </a:r>
            <a:r>
              <a:rPr lang="zh-CN" altLang="en-US" sz="2800" b="0" i="0">
                <a:latin typeface="Times New Roman" panose="02020603050405020304" charset="0"/>
                <a:ea typeface="ui-sans-serif"/>
                <a:cs typeface="Times New Roman" panose="02020603050405020304" charset="0"/>
              </a:rPr>
              <a:t>的传统发展困局。</a:t>
            </a:r>
            <a:endParaRPr lang="zh-CN" altLang="en-US" sz="2800" b="0" i="0">
              <a:latin typeface="Times New Roman" panose="02020603050405020304" charset="0"/>
              <a:ea typeface="ui-sans-serif"/>
              <a:cs typeface="Times New Roman" panose="02020603050405020304" charset="0"/>
            </a:endParaRPr>
          </a:p>
        </p:txBody>
      </p:sp>
      <p:pic>
        <p:nvPicPr>
          <p:cNvPr id="5124" name="图片 6" descr="logo横版 png"/>
          <p:cNvPicPr>
            <a:picLocks noChangeAspect="1"/>
          </p:cNvPicPr>
          <p:nvPr/>
        </p:nvPicPr>
        <p:blipFill>
          <a:blip r:embed="rId4"/>
          <a:stretch>
            <a:fillRect/>
          </a:stretch>
        </p:blipFill>
        <p:spPr>
          <a:xfrm>
            <a:off x="8291830" y="315595"/>
            <a:ext cx="608013" cy="642938"/>
          </a:xfrm>
          <a:prstGeom prst="rect">
            <a:avLst/>
          </a:prstGeom>
          <a:noFill/>
          <a:ln w="9525">
            <a:noFill/>
          </a:ln>
        </p:spPr>
      </p:pic>
      <p:pic>
        <p:nvPicPr>
          <p:cNvPr id="5" name="图片 6" descr="logo横版 png"/>
          <p:cNvPicPr>
            <a:picLocks noChangeAspect="1"/>
          </p:cNvPicPr>
          <p:nvPr/>
        </p:nvPicPr>
        <p:blipFill>
          <a:blip r:embed="rId4"/>
          <a:stretch>
            <a:fillRect/>
          </a:stretch>
        </p:blipFill>
        <p:spPr>
          <a:xfrm>
            <a:off x="8418830" y="442595"/>
            <a:ext cx="608013" cy="642938"/>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文本框 4"/>
          <p:cNvSpPr txBox="1"/>
          <p:nvPr/>
        </p:nvSpPr>
        <p:spPr>
          <a:xfrm>
            <a:off x="107315" y="555625"/>
            <a:ext cx="8839200" cy="4399915"/>
          </a:xfrm>
          <a:prstGeom prst="rect">
            <a:avLst/>
          </a:prstGeom>
        </p:spPr>
        <p:txBody>
          <a:bodyPr wrap="square">
            <a:spAutoFit/>
          </a:bodyPr>
          <a:p>
            <a:pPr marL="0" indent="0" algn="just"/>
            <a:r>
              <a:rPr lang="en-US" altLang="zh-CN" sz="2000" b="0" i="0">
                <a:latin typeface="Times New Roman" panose="02020603050405020304" charset="0"/>
                <a:ea typeface="Inter"/>
                <a:cs typeface="Times New Roman" panose="02020603050405020304" charset="0"/>
              </a:rPr>
              <a:t>        On August 15, 2005, Xi Jinping, then Party chief of Zhejiang, first put forward this concept during his research tour in Yucun Village, Anji County. At that time, Yucun was trapped in a dilemma between ecological decline caused by the “mining-driven economy” and the urgency of development transformation. This concept pointed out a green transition path for the village: namely, to “shut down mines and develop eco-tourism”. Nine days later, under the pen name “Zhexin”, Xi Jinping published an article titled “Lucid Waters and Lush Mountains Are Also Invaluable Assets” in the “Zhejiang New Talk” column of Zhejiang Daily, systematically setting forth the logic and approaches of this concept.</a:t>
            </a:r>
            <a:endParaRPr lang="en-US" altLang="zh-CN" sz="2000" b="0" i="0">
              <a:latin typeface="Times New Roman" panose="02020603050405020304" charset="0"/>
              <a:ea typeface="Inter"/>
              <a:cs typeface="Times New Roman" panose="02020603050405020304" charset="0"/>
            </a:endParaRPr>
          </a:p>
          <a:p>
            <a:pPr marL="0" indent="0" algn="just"/>
            <a:r>
              <a:rPr lang="en-US" altLang="zh-CN" sz="2000" b="0" i="0">
                <a:latin typeface="Times New Roman" panose="02020603050405020304" charset="0"/>
                <a:ea typeface="Inter"/>
                <a:cs typeface="Times New Roman" panose="02020603050405020304" charset="0"/>
              </a:rPr>
              <a:t>       The proposal of this concept not only represents an in-depth development of the “Green Zhejiang” initiative under Zhejiang’s “Eight-Eight Strategy” but also serves as a forward-looking response to the relationship between ecological protection and economic development in the development of the whole country. It aims to break the traditional development dilemma of “first polluting and then treating”.</a:t>
            </a:r>
            <a:endParaRPr lang="en-US" altLang="zh-CN" sz="2000" b="0" i="0">
              <a:latin typeface="Times New Roman" panose="02020603050405020304" charset="0"/>
              <a:ea typeface="Inter"/>
              <a:cs typeface="Times New Roman" panose="02020603050405020304" charset="0"/>
            </a:endParaRPr>
          </a:p>
        </p:txBody>
      </p:sp>
      <p:sp>
        <p:nvSpPr>
          <p:cNvPr id="6" name="圆角矩形 5"/>
          <p:cNvSpPr/>
          <p:nvPr/>
        </p:nvSpPr>
        <p:spPr>
          <a:xfrm>
            <a:off x="3659505" y="51435"/>
            <a:ext cx="2373630" cy="45656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016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rgbClr val="C00000"/>
                </a:solidFill>
                <a:latin typeface="宋体" panose="02010600030101010101" pitchFamily="2" charset="-122"/>
                <a:ea typeface="宋体" panose="02010600030101010101" pitchFamily="2" charset="-122"/>
                <a:sym typeface="+mn-ea"/>
              </a:rPr>
              <a:t>理念的提出</a:t>
            </a:r>
            <a:endParaRPr lang="en-US" altLang="zh-CN" sz="2800" b="1">
              <a:solidFill>
                <a:srgbClr val="C00000"/>
              </a:solidFill>
              <a:latin typeface="宋体" panose="02010600030101010101" pitchFamily="2" charset="-122"/>
              <a:ea typeface="宋体" panose="02010600030101010101" pitchFamily="2" charset="-122"/>
              <a:sym typeface="+mn-ea"/>
            </a:endParaRPr>
          </a:p>
        </p:txBody>
      </p:sp>
      <p:pic>
        <p:nvPicPr>
          <p:cNvPr id="5124" name="图片 6" descr="logo横版 png"/>
          <p:cNvPicPr>
            <a:picLocks noChangeAspect="1"/>
          </p:cNvPicPr>
          <p:nvPr/>
        </p:nvPicPr>
        <p:blipFill>
          <a:blip r:embed="rId4"/>
          <a:stretch>
            <a:fillRect/>
          </a:stretch>
        </p:blipFill>
        <p:spPr>
          <a:xfrm>
            <a:off x="8291830" y="315595"/>
            <a:ext cx="608013" cy="642938"/>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3275965" y="36195"/>
            <a:ext cx="2825750" cy="519430"/>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016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800" b="1">
                <a:solidFill>
                  <a:srgbClr val="C00000"/>
                </a:solidFill>
                <a:latin typeface="宋体" panose="02010600030101010101" pitchFamily="2" charset="-122"/>
                <a:ea typeface="宋体" panose="02010600030101010101" pitchFamily="2" charset="-122"/>
                <a:sym typeface="+mn-ea"/>
              </a:rPr>
              <a:t>专业词汇积累</a:t>
            </a:r>
            <a:endParaRPr lang="zh-CN" altLang="en-US" sz="2800" b="1">
              <a:solidFill>
                <a:srgbClr val="C00000"/>
              </a:solidFill>
              <a:latin typeface="宋体" panose="02010600030101010101" pitchFamily="2" charset="-122"/>
              <a:ea typeface="宋体" panose="02010600030101010101" pitchFamily="2" charset="-122"/>
              <a:sym typeface="+mn-ea"/>
            </a:endParaRPr>
          </a:p>
        </p:txBody>
      </p:sp>
      <p:graphicFrame>
        <p:nvGraphicFramePr>
          <p:cNvPr id="9" name="表格 8"/>
          <p:cNvGraphicFramePr/>
          <p:nvPr>
            <p:custDataLst>
              <p:tags r:id="rId4"/>
            </p:custDataLst>
          </p:nvPr>
        </p:nvGraphicFramePr>
        <p:xfrm>
          <a:off x="251460" y="577215"/>
          <a:ext cx="8664575" cy="4317365"/>
        </p:xfrm>
        <a:graphic>
          <a:graphicData uri="http://schemas.openxmlformats.org/drawingml/2006/table">
            <a:tbl>
              <a:tblPr firstRow="1" bandRow="1">
                <a:tableStyleId>{5C22544A-7EE6-4342-B048-85BDC9FD1C3A}</a:tableStyleId>
              </a:tblPr>
              <a:tblGrid>
                <a:gridCol w="802005"/>
                <a:gridCol w="2279015"/>
                <a:gridCol w="5583555"/>
              </a:tblGrid>
              <a:tr h="400685">
                <a:tc>
                  <a:txBody>
                    <a:bodyPr/>
                    <a:p>
                      <a:pPr algn="ctr">
                        <a:buNone/>
                      </a:pPr>
                      <a:r>
                        <a:rPr lang="zh-CN" altLang="en-US" sz="2000">
                          <a:solidFill>
                            <a:schemeClr val="tx1"/>
                          </a:solidFill>
                          <a:latin typeface="宋体" panose="02010600030101010101" pitchFamily="2" charset="-122"/>
                          <a:ea typeface="宋体" panose="02010600030101010101" pitchFamily="2" charset="-122"/>
                          <a:cs typeface="Times New Roman" panose="02020603050405020304" charset="0"/>
                        </a:rPr>
                        <a:t>序号</a:t>
                      </a:r>
                      <a:endParaRPr lang="zh-CN" altLang="en-US" sz="2000">
                        <a:solidFill>
                          <a:schemeClr val="tx1"/>
                        </a:solidFill>
                        <a:latin typeface="宋体" panose="02010600030101010101" pitchFamily="2" charset="-122"/>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000">
                          <a:solidFill>
                            <a:schemeClr val="tx1"/>
                          </a:solidFill>
                          <a:sym typeface="+mn-ea"/>
                        </a:rPr>
                        <a:t>汉语</a:t>
                      </a:r>
                      <a:endParaRPr lang="zh-CN" altLang="en-US" sz="20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000">
                          <a:solidFill>
                            <a:schemeClr val="tx1"/>
                          </a:solidFill>
                          <a:sym typeface="+mn-ea"/>
                        </a:rPr>
                        <a:t>英语</a:t>
                      </a:r>
                      <a:endParaRPr lang="zh-CN" altLang="en-US" sz="20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09295">
                <a:tc>
                  <a:txBody>
                    <a:bodyPr/>
                    <a:p>
                      <a:pPr algn="ctr">
                        <a:buNone/>
                      </a:pPr>
                      <a:r>
                        <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rPr>
                        <a:t>1</a:t>
                      </a:r>
                      <a:endPar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endParaRPr>
                    </a:p>
                    <a:p>
                      <a:pPr algn="ctr">
                        <a:buNone/>
                      </a:pPr>
                      <a:endPar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01320">
                <a:tc>
                  <a:txBody>
                    <a:bodyPr/>
                    <a:p>
                      <a:pPr algn="ctr">
                        <a:buNone/>
                      </a:pPr>
                      <a:r>
                        <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rPr>
                        <a:t>2</a:t>
                      </a:r>
                      <a:endPar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00685">
                <a:tc>
                  <a:txBody>
                    <a:bodyPr/>
                    <a:p>
                      <a:pPr algn="ctr">
                        <a:buNone/>
                      </a:pPr>
                      <a:r>
                        <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rPr>
                        <a:t>3</a:t>
                      </a:r>
                      <a:endPar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00685">
                <a:tc>
                  <a:txBody>
                    <a:bodyPr/>
                    <a:p>
                      <a:pPr algn="ctr">
                        <a:buNone/>
                      </a:pPr>
                      <a:r>
                        <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rPr>
                        <a:t>4</a:t>
                      </a:r>
                      <a:endPar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01320">
                <a:tc>
                  <a:txBody>
                    <a:bodyPr/>
                    <a:p>
                      <a:pPr algn="ctr">
                        <a:buNone/>
                      </a:pPr>
                      <a:r>
                        <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rPr>
                        <a:t>5</a:t>
                      </a:r>
                      <a:endPar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00685">
                <a:tc>
                  <a:txBody>
                    <a:bodyPr/>
                    <a:p>
                      <a:pPr algn="ctr">
                        <a:buNone/>
                      </a:pPr>
                      <a:r>
                        <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rPr>
                        <a:t>6</a:t>
                      </a:r>
                      <a:endPar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00685">
                <a:tc>
                  <a:txBody>
                    <a:bodyPr/>
                    <a:p>
                      <a:pPr algn="ctr">
                        <a:buNone/>
                      </a:pPr>
                      <a:r>
                        <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rPr>
                        <a:t>7</a:t>
                      </a:r>
                      <a:endPar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01320">
                <a:tc>
                  <a:txBody>
                    <a:bodyPr/>
                    <a:p>
                      <a:pPr algn="ctr">
                        <a:buNone/>
                      </a:pPr>
                      <a:r>
                        <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rPr>
                        <a:t>8</a:t>
                      </a:r>
                      <a:endPar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00685">
                <a:tc>
                  <a:txBody>
                    <a:bodyPr/>
                    <a:p>
                      <a:pPr algn="ctr">
                        <a:buNone/>
                      </a:pPr>
                      <a:r>
                        <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rPr>
                        <a:t>9</a:t>
                      </a:r>
                      <a:endParaRPr lang="en-US" altLang="zh-CN" sz="2000">
                        <a:solidFill>
                          <a:schemeClr val="tx1"/>
                        </a:solidFill>
                        <a:latin typeface="宋体" panose="02010600030101010101" pitchFamily="2" charset="-122"/>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p:cNvSpPr txBox="1"/>
          <p:nvPr/>
        </p:nvSpPr>
        <p:spPr>
          <a:xfrm>
            <a:off x="1043305" y="916940"/>
            <a:ext cx="2232660" cy="829945"/>
          </a:xfrm>
          <a:prstGeom prst="rect">
            <a:avLst/>
          </a:prstGeom>
          <a:noFill/>
        </p:spPr>
        <p:txBody>
          <a:bodyPr wrap="square" rtlCol="0">
            <a:spAutoFit/>
          </a:bodyPr>
          <a:p>
            <a:pPr algn="ctr"/>
            <a:r>
              <a:rPr lang="zh-CN" altLang="en-US" sz="2400">
                <a:latin typeface="宋体" panose="02010600030101010101" pitchFamily="2" charset="-122"/>
                <a:ea typeface="宋体" panose="02010600030101010101" pitchFamily="2" charset="-122"/>
              </a:rPr>
              <a:t>绿水青山就是</a:t>
            </a:r>
            <a:endParaRPr lang="zh-CN" altLang="en-US" sz="2400">
              <a:latin typeface="宋体" panose="02010600030101010101" pitchFamily="2" charset="-122"/>
              <a:ea typeface="宋体" panose="02010600030101010101" pitchFamily="2" charset="-122"/>
            </a:endParaRPr>
          </a:p>
          <a:p>
            <a:pPr algn="ctr"/>
            <a:r>
              <a:rPr lang="zh-CN" altLang="en-US" sz="2400">
                <a:latin typeface="宋体" panose="02010600030101010101" pitchFamily="2" charset="-122"/>
                <a:ea typeface="宋体" panose="02010600030101010101" pitchFamily="2" charset="-122"/>
              </a:rPr>
              <a:t>金山银山</a:t>
            </a:r>
            <a:endParaRPr lang="zh-CN" altLang="en-US" sz="2400">
              <a:latin typeface="宋体" panose="02010600030101010101" pitchFamily="2" charset="-122"/>
              <a:ea typeface="宋体" panose="02010600030101010101" pitchFamily="2" charset="-122"/>
            </a:endParaRPr>
          </a:p>
        </p:txBody>
      </p:sp>
      <p:sp>
        <p:nvSpPr>
          <p:cNvPr id="7" name="文本框 6"/>
          <p:cNvSpPr txBox="1"/>
          <p:nvPr>
            <p:custDataLst>
              <p:tags r:id="rId5"/>
            </p:custDataLst>
          </p:nvPr>
        </p:nvSpPr>
        <p:spPr>
          <a:xfrm>
            <a:off x="1043940" y="1682115"/>
            <a:ext cx="2232660"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八八战略</a:t>
            </a:r>
            <a:endParaRPr lang="zh-CN" altLang="en-US" sz="2400">
              <a:latin typeface="宋体" panose="02010600030101010101" pitchFamily="2" charset="-122"/>
              <a:ea typeface="宋体" panose="02010600030101010101" pitchFamily="2" charset="-122"/>
            </a:endParaRPr>
          </a:p>
        </p:txBody>
      </p:sp>
      <p:sp>
        <p:nvSpPr>
          <p:cNvPr id="8" name="文本框 7"/>
          <p:cNvSpPr txBox="1"/>
          <p:nvPr>
            <p:custDataLst>
              <p:tags r:id="rId6"/>
            </p:custDataLst>
          </p:nvPr>
        </p:nvSpPr>
        <p:spPr>
          <a:xfrm>
            <a:off x="1043940" y="2114550"/>
            <a:ext cx="201612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绿色浙江</a:t>
            </a:r>
            <a:endParaRPr lang="zh-CN" altLang="en-US" sz="2400">
              <a:latin typeface="宋体" panose="02010600030101010101" pitchFamily="2" charset="-122"/>
              <a:ea typeface="宋体" panose="02010600030101010101" pitchFamily="2" charset="-122"/>
            </a:endParaRPr>
          </a:p>
        </p:txBody>
      </p:sp>
      <p:sp>
        <p:nvSpPr>
          <p:cNvPr id="13" name="文本框 12"/>
          <p:cNvSpPr txBox="1"/>
          <p:nvPr>
            <p:custDataLst>
              <p:tags r:id="rId7"/>
            </p:custDataLst>
          </p:nvPr>
        </p:nvSpPr>
        <p:spPr>
          <a:xfrm>
            <a:off x="971550" y="2510155"/>
            <a:ext cx="247459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矿业驱动型经济</a:t>
            </a:r>
            <a:endParaRPr lang="zh-CN" altLang="en-US" sz="2400">
              <a:latin typeface="宋体" panose="02010600030101010101" pitchFamily="2" charset="-122"/>
              <a:ea typeface="宋体" panose="02010600030101010101" pitchFamily="2" charset="-122"/>
            </a:endParaRPr>
          </a:p>
        </p:txBody>
      </p:sp>
      <p:sp>
        <p:nvSpPr>
          <p:cNvPr id="29" name="文本框 28"/>
          <p:cNvSpPr txBox="1"/>
          <p:nvPr>
            <p:custDataLst>
              <p:tags r:id="rId8"/>
            </p:custDataLst>
          </p:nvPr>
        </p:nvSpPr>
        <p:spPr>
          <a:xfrm>
            <a:off x="1058545" y="2860040"/>
            <a:ext cx="211137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生态转型</a:t>
            </a:r>
            <a:endParaRPr lang="zh-CN" altLang="en-US" sz="2400">
              <a:latin typeface="宋体" panose="02010600030101010101" pitchFamily="2" charset="-122"/>
              <a:ea typeface="宋体" panose="02010600030101010101" pitchFamily="2" charset="-122"/>
            </a:endParaRPr>
          </a:p>
        </p:txBody>
      </p:sp>
      <p:sp>
        <p:nvSpPr>
          <p:cNvPr id="30" name="文本框 29"/>
          <p:cNvSpPr txBox="1"/>
          <p:nvPr>
            <p:custDataLst>
              <p:tags r:id="rId9"/>
            </p:custDataLst>
          </p:nvPr>
        </p:nvSpPr>
        <p:spPr>
          <a:xfrm>
            <a:off x="1058545" y="3279140"/>
            <a:ext cx="3333750"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生态旅游</a:t>
            </a:r>
            <a:endParaRPr lang="zh-CN" altLang="en-US" sz="2400">
              <a:latin typeface="宋体" panose="02010600030101010101" pitchFamily="2" charset="-122"/>
              <a:ea typeface="宋体" panose="02010600030101010101" pitchFamily="2" charset="-122"/>
            </a:endParaRPr>
          </a:p>
        </p:txBody>
      </p:sp>
      <p:sp>
        <p:nvSpPr>
          <p:cNvPr id="31" name="文本框 30"/>
          <p:cNvSpPr txBox="1"/>
          <p:nvPr>
            <p:custDataLst>
              <p:tags r:id="rId10"/>
            </p:custDataLst>
          </p:nvPr>
        </p:nvSpPr>
        <p:spPr>
          <a:xfrm>
            <a:off x="1043940" y="3677285"/>
            <a:ext cx="217487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生态保护</a:t>
            </a:r>
            <a:endParaRPr lang="zh-CN" altLang="en-US" sz="2400">
              <a:latin typeface="宋体" panose="02010600030101010101" pitchFamily="2" charset="-122"/>
              <a:ea typeface="宋体" panose="02010600030101010101" pitchFamily="2" charset="-122"/>
            </a:endParaRPr>
          </a:p>
        </p:txBody>
      </p:sp>
      <p:sp>
        <p:nvSpPr>
          <p:cNvPr id="32" name="文本框 31"/>
          <p:cNvSpPr txBox="1"/>
          <p:nvPr>
            <p:custDataLst>
              <p:tags r:id="rId11"/>
            </p:custDataLst>
          </p:nvPr>
        </p:nvSpPr>
        <p:spPr>
          <a:xfrm>
            <a:off x="1058545" y="4083685"/>
            <a:ext cx="217614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生态发展</a:t>
            </a:r>
            <a:endParaRPr lang="zh-CN" altLang="en-US" sz="2400">
              <a:latin typeface="宋体" panose="02010600030101010101" pitchFamily="2" charset="-122"/>
              <a:ea typeface="宋体" panose="02010600030101010101" pitchFamily="2" charset="-122"/>
            </a:endParaRPr>
          </a:p>
        </p:txBody>
      </p:sp>
      <p:sp>
        <p:nvSpPr>
          <p:cNvPr id="33" name="文本框 32"/>
          <p:cNvSpPr txBox="1"/>
          <p:nvPr>
            <p:custDataLst>
              <p:tags r:id="rId12"/>
            </p:custDataLst>
          </p:nvPr>
        </p:nvSpPr>
        <p:spPr>
          <a:xfrm>
            <a:off x="1058545" y="4494530"/>
            <a:ext cx="2160270"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先污染后治理</a:t>
            </a:r>
            <a:endParaRPr lang="zh-CN" altLang="en-US" sz="2400">
              <a:latin typeface="宋体" panose="02010600030101010101" pitchFamily="2" charset="-122"/>
              <a:ea typeface="宋体" panose="02010600030101010101" pitchFamily="2" charset="-122"/>
            </a:endParaRPr>
          </a:p>
        </p:txBody>
      </p:sp>
      <p:sp>
        <p:nvSpPr>
          <p:cNvPr id="34" name="文本框 33"/>
          <p:cNvSpPr txBox="1"/>
          <p:nvPr>
            <p:custDataLst>
              <p:tags r:id="rId13"/>
            </p:custDataLst>
          </p:nvPr>
        </p:nvSpPr>
        <p:spPr>
          <a:xfrm>
            <a:off x="3563620" y="2071370"/>
            <a:ext cx="3333750" cy="460375"/>
          </a:xfrm>
          <a:prstGeom prst="rect">
            <a:avLst/>
          </a:prstGeom>
          <a:noFill/>
        </p:spPr>
        <p:txBody>
          <a:bodyPr wrap="square" rtlCol="0">
            <a:spAutoFit/>
          </a:bodyPr>
          <a:p>
            <a:pPr algn="l">
              <a:buClrTx/>
              <a:buSzTx/>
              <a:buFontTx/>
            </a:pPr>
            <a:r>
              <a:rPr lang="en-US" altLang="zh-CN" sz="2400">
                <a:latin typeface="Times New Roman" panose="02020603050405020304" charset="0"/>
                <a:ea typeface="宋体" panose="02010600030101010101" pitchFamily="2" charset="-122"/>
                <a:cs typeface="Times New Roman" panose="02020603050405020304" charset="0"/>
              </a:rPr>
              <a:t>Green Zhejiang</a:t>
            </a:r>
            <a:endParaRPr lang="en-US" altLang="zh-CN" sz="2400">
              <a:latin typeface="Times New Roman" panose="02020603050405020304" charset="0"/>
              <a:ea typeface="宋体" panose="02010600030101010101" pitchFamily="2" charset="-122"/>
              <a:cs typeface="Times New Roman" panose="02020603050405020304" charset="0"/>
            </a:endParaRPr>
          </a:p>
        </p:txBody>
      </p:sp>
      <p:sp>
        <p:nvSpPr>
          <p:cNvPr id="35" name="文本框 34"/>
          <p:cNvSpPr txBox="1"/>
          <p:nvPr/>
        </p:nvSpPr>
        <p:spPr>
          <a:xfrm>
            <a:off x="3491865" y="915670"/>
            <a:ext cx="5060950" cy="768985"/>
          </a:xfrm>
          <a:prstGeom prst="rect">
            <a:avLst/>
          </a:prstGeom>
          <a:noFill/>
        </p:spPr>
        <p:txBody>
          <a:bodyPr wrap="square" rtlCol="0">
            <a:noAutofit/>
          </a:bodyPr>
          <a:p>
            <a:r>
              <a:rPr lang="en-US" altLang="zh-CN" sz="2400">
                <a:latin typeface="Times New Roman" panose="02020603050405020304" charset="0"/>
                <a:ea typeface="宋体" panose="02010600030101010101" pitchFamily="2" charset="-122"/>
                <a:cs typeface="Times New Roman" panose="02020603050405020304" charset="0"/>
              </a:rPr>
              <a:t>Lucid Waters and Lush Mountains Are Also Invaluable Assets</a:t>
            </a:r>
            <a:endParaRPr lang="en-US" altLang="zh-CN" sz="2400">
              <a:latin typeface="Times New Roman" panose="02020603050405020304" charset="0"/>
              <a:ea typeface="宋体" panose="02010600030101010101" pitchFamily="2" charset="-122"/>
              <a:cs typeface="Times New Roman" panose="02020603050405020304" charset="0"/>
            </a:endParaRPr>
          </a:p>
        </p:txBody>
      </p:sp>
      <p:sp>
        <p:nvSpPr>
          <p:cNvPr id="36" name="文本框 35"/>
          <p:cNvSpPr txBox="1"/>
          <p:nvPr>
            <p:custDataLst>
              <p:tags r:id="rId14"/>
            </p:custDataLst>
          </p:nvPr>
        </p:nvSpPr>
        <p:spPr>
          <a:xfrm>
            <a:off x="3597275" y="1675130"/>
            <a:ext cx="3105150" cy="460375"/>
          </a:xfrm>
          <a:prstGeom prst="rect">
            <a:avLst/>
          </a:prstGeom>
          <a:noFill/>
        </p:spPr>
        <p:txBody>
          <a:bodyPr wrap="square" rtlCol="0">
            <a:spAutoFit/>
          </a:bodyPr>
          <a:p>
            <a:pPr algn="l"/>
            <a:r>
              <a:rPr lang="en-US" altLang="zh-CN" sz="2400">
                <a:latin typeface="Times New Roman" panose="02020603050405020304" charset="0"/>
                <a:ea typeface="宋体" panose="02010600030101010101" pitchFamily="2" charset="-122"/>
                <a:cs typeface="Times New Roman" panose="02020603050405020304" charset="0"/>
              </a:rPr>
              <a:t>Eight-Eight Strategy</a:t>
            </a:r>
            <a:endParaRPr lang="en-US" altLang="zh-CN" sz="2400">
              <a:latin typeface="Times New Roman" panose="02020603050405020304" charset="0"/>
              <a:ea typeface="宋体" panose="02010600030101010101" pitchFamily="2" charset="-122"/>
              <a:cs typeface="Times New Roman" panose="02020603050405020304" charset="0"/>
            </a:endParaRPr>
          </a:p>
        </p:txBody>
      </p:sp>
      <p:sp>
        <p:nvSpPr>
          <p:cNvPr id="37" name="文本框 36"/>
          <p:cNvSpPr txBox="1"/>
          <p:nvPr>
            <p:custDataLst>
              <p:tags r:id="rId15"/>
            </p:custDataLst>
          </p:nvPr>
        </p:nvSpPr>
        <p:spPr>
          <a:xfrm>
            <a:off x="3563620" y="2443480"/>
            <a:ext cx="3439160" cy="460375"/>
          </a:xfrm>
          <a:prstGeom prst="rect">
            <a:avLst/>
          </a:prstGeom>
          <a:noFill/>
        </p:spPr>
        <p:txBody>
          <a:bodyPr wrap="square" rtlCol="0">
            <a:spAutoFit/>
          </a:bodyPr>
          <a:p>
            <a:pPr lvl="0" algn="l">
              <a:buClrTx/>
              <a:buSzTx/>
              <a:buFontTx/>
            </a:pPr>
            <a:r>
              <a:rPr lang="en-US" altLang="zh-CN" sz="2400">
                <a:latin typeface="Times New Roman" panose="02020603050405020304" charset="0"/>
                <a:ea typeface="宋体" panose="02010600030101010101" pitchFamily="2" charset="-122"/>
                <a:cs typeface="Times New Roman" panose="02020603050405020304" charset="0"/>
                <a:sym typeface="+mn-ea"/>
              </a:rPr>
              <a:t>mining-driven economy</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p:txBody>
      </p:sp>
      <p:sp>
        <p:nvSpPr>
          <p:cNvPr id="38" name="文本框 37"/>
          <p:cNvSpPr txBox="1"/>
          <p:nvPr>
            <p:custDataLst>
              <p:tags r:id="rId16"/>
            </p:custDataLst>
          </p:nvPr>
        </p:nvSpPr>
        <p:spPr>
          <a:xfrm>
            <a:off x="3597275" y="2834005"/>
            <a:ext cx="3333750" cy="460375"/>
          </a:xfrm>
          <a:prstGeom prst="rect">
            <a:avLst/>
          </a:prstGeom>
          <a:noFill/>
        </p:spPr>
        <p:txBody>
          <a:bodyPr wrap="square" rtlCol="0">
            <a:spAutoFit/>
          </a:bodyPr>
          <a:p>
            <a:r>
              <a:rPr lang="en-US" altLang="zh-CN" sz="2400">
                <a:latin typeface="Times New Roman" panose="02020603050405020304" charset="0"/>
                <a:ea typeface="宋体" panose="02010600030101010101" pitchFamily="2" charset="-122"/>
                <a:cs typeface="Times New Roman" panose="02020603050405020304" charset="0"/>
              </a:rPr>
              <a:t>green transition</a:t>
            </a:r>
            <a:endParaRPr lang="en-US" altLang="zh-CN" sz="2400">
              <a:latin typeface="Times New Roman" panose="02020603050405020304" charset="0"/>
              <a:ea typeface="宋体" panose="02010600030101010101" pitchFamily="2" charset="-122"/>
              <a:cs typeface="Times New Roman" panose="02020603050405020304" charset="0"/>
            </a:endParaRPr>
          </a:p>
        </p:txBody>
      </p:sp>
      <p:sp>
        <p:nvSpPr>
          <p:cNvPr id="39" name="文本框 38"/>
          <p:cNvSpPr txBox="1"/>
          <p:nvPr>
            <p:custDataLst>
              <p:tags r:id="rId17"/>
            </p:custDataLst>
          </p:nvPr>
        </p:nvSpPr>
        <p:spPr>
          <a:xfrm>
            <a:off x="3597275" y="3255645"/>
            <a:ext cx="3333750" cy="460375"/>
          </a:xfrm>
          <a:prstGeom prst="rect">
            <a:avLst/>
          </a:prstGeom>
          <a:noFill/>
        </p:spPr>
        <p:txBody>
          <a:bodyPr wrap="square" rtlCol="0">
            <a:spAutoFit/>
          </a:bodyPr>
          <a:p>
            <a:r>
              <a:rPr lang="en-US" altLang="zh-CN" sz="2400">
                <a:latin typeface="Times New Roman" panose="02020603050405020304" charset="0"/>
                <a:ea typeface="宋体" panose="02010600030101010101" pitchFamily="2" charset="-122"/>
                <a:cs typeface="Times New Roman" panose="02020603050405020304" charset="0"/>
              </a:rPr>
              <a:t>eco-tourism</a:t>
            </a:r>
            <a:endParaRPr lang="en-US" altLang="zh-CN" sz="2400">
              <a:latin typeface="Times New Roman" panose="02020603050405020304" charset="0"/>
              <a:ea typeface="宋体" panose="02010600030101010101" pitchFamily="2" charset="-122"/>
              <a:cs typeface="Times New Roman" panose="02020603050405020304" charset="0"/>
            </a:endParaRPr>
          </a:p>
        </p:txBody>
      </p:sp>
      <p:sp>
        <p:nvSpPr>
          <p:cNvPr id="40" name="文本框 39"/>
          <p:cNvSpPr txBox="1"/>
          <p:nvPr>
            <p:custDataLst>
              <p:tags r:id="rId18"/>
            </p:custDataLst>
          </p:nvPr>
        </p:nvSpPr>
        <p:spPr>
          <a:xfrm>
            <a:off x="3563620" y="3662680"/>
            <a:ext cx="3333750" cy="460375"/>
          </a:xfrm>
          <a:prstGeom prst="rect">
            <a:avLst/>
          </a:prstGeom>
          <a:noFill/>
        </p:spPr>
        <p:txBody>
          <a:bodyPr wrap="square" rtlCol="0">
            <a:spAutoFit/>
          </a:bodyPr>
          <a:p>
            <a:r>
              <a:rPr lang="en-US" altLang="zh-CN" sz="2400">
                <a:latin typeface="Times New Roman" panose="02020603050405020304" charset="0"/>
                <a:ea typeface="宋体" panose="02010600030101010101" pitchFamily="2" charset="-122"/>
                <a:cs typeface="Times New Roman" panose="02020603050405020304" charset="0"/>
              </a:rPr>
              <a:t>ecological protection</a:t>
            </a:r>
            <a:endParaRPr lang="zh-CN" altLang="en-US" sz="2400">
              <a:latin typeface="Times New Roman" panose="02020603050405020304" charset="0"/>
              <a:ea typeface="宋体" panose="02010600030101010101" pitchFamily="2" charset="-122"/>
              <a:cs typeface="Times New Roman" panose="02020603050405020304" charset="0"/>
            </a:endParaRPr>
          </a:p>
        </p:txBody>
      </p:sp>
      <p:sp>
        <p:nvSpPr>
          <p:cNvPr id="41" name="文本框 40"/>
          <p:cNvSpPr txBox="1"/>
          <p:nvPr>
            <p:custDataLst>
              <p:tags r:id="rId19"/>
            </p:custDataLst>
          </p:nvPr>
        </p:nvSpPr>
        <p:spPr>
          <a:xfrm>
            <a:off x="3563620" y="4047490"/>
            <a:ext cx="3333750" cy="460375"/>
          </a:xfrm>
          <a:prstGeom prst="rect">
            <a:avLst/>
          </a:prstGeom>
          <a:noFill/>
        </p:spPr>
        <p:txBody>
          <a:bodyPr wrap="square" rtlCol="0">
            <a:spAutoFit/>
          </a:bodyPr>
          <a:p>
            <a:r>
              <a:rPr lang="en-US" altLang="zh-CN" sz="2400">
                <a:latin typeface="Times New Roman" panose="02020603050405020304" charset="0"/>
                <a:ea typeface="Inter"/>
                <a:cs typeface="Times New Roman" panose="02020603050405020304" charset="0"/>
                <a:sym typeface="+mn-ea"/>
              </a:rPr>
              <a:t>economic development</a:t>
            </a:r>
            <a:r>
              <a:rPr lang="en-US" altLang="zh-CN">
                <a:latin typeface="Times New Roman" panose="02020603050405020304" charset="0"/>
                <a:ea typeface="Inter"/>
                <a:cs typeface="Times New Roman" panose="02020603050405020304" charset="0"/>
                <a:sym typeface="+mn-ea"/>
              </a:rPr>
              <a:t> </a:t>
            </a:r>
            <a:endParaRPr lang="zh-CN" altLang="en-US">
              <a:latin typeface="宋体" panose="02010600030101010101" pitchFamily="2" charset="-122"/>
              <a:ea typeface="宋体" panose="02010600030101010101" pitchFamily="2" charset="-122"/>
            </a:endParaRPr>
          </a:p>
        </p:txBody>
      </p:sp>
      <p:sp>
        <p:nvSpPr>
          <p:cNvPr id="43" name="文本框 42"/>
          <p:cNvSpPr txBox="1"/>
          <p:nvPr>
            <p:custDataLst>
              <p:tags r:id="rId20"/>
            </p:custDataLst>
          </p:nvPr>
        </p:nvSpPr>
        <p:spPr>
          <a:xfrm>
            <a:off x="3563620" y="4443730"/>
            <a:ext cx="4390390" cy="460375"/>
          </a:xfrm>
          <a:prstGeom prst="rect">
            <a:avLst/>
          </a:prstGeom>
          <a:noFill/>
        </p:spPr>
        <p:txBody>
          <a:bodyPr wrap="square" rtlCol="0">
            <a:spAutoFit/>
          </a:bodyPr>
          <a:p>
            <a:r>
              <a:rPr lang="en-US" altLang="zh-CN" sz="2400">
                <a:latin typeface="Times New Roman" panose="02020603050405020304" charset="0"/>
                <a:ea typeface="宋体" panose="02010600030101010101" pitchFamily="2" charset="-122"/>
                <a:cs typeface="Times New Roman" panose="02020603050405020304" charset="0"/>
              </a:rPr>
              <a:t>first polluting and then treating</a:t>
            </a:r>
            <a:endParaRPr lang="en-US" altLang="zh-CN" sz="2400">
              <a:latin typeface="Times New Roman" panose="02020603050405020304" charset="0"/>
              <a:ea typeface="宋体" panose="02010600030101010101" pitchFamily="2" charset="-122"/>
              <a:cs typeface="Times New Roman" panose="02020603050405020304" charset="0"/>
            </a:endParaRPr>
          </a:p>
        </p:txBody>
      </p:sp>
      <p:pic>
        <p:nvPicPr>
          <p:cNvPr id="5124" name="图片 6" descr="logo横版 png"/>
          <p:cNvPicPr>
            <a:picLocks noChangeAspect="1"/>
          </p:cNvPicPr>
          <p:nvPr/>
        </p:nvPicPr>
        <p:blipFill>
          <a:blip r:embed="rId21"/>
          <a:stretch>
            <a:fillRect/>
          </a:stretch>
        </p:blipFill>
        <p:spPr>
          <a:xfrm>
            <a:off x="8291830" y="315595"/>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 calcmode="lin" valueType="num">
                                      <p:cBhvr>
                                        <p:cTn id="17" dur="500" fill="hold"/>
                                        <p:tgtEl>
                                          <p:spTgt spid="36"/>
                                        </p:tgtEl>
                                        <p:attrNameLst>
                                          <p:attrName>style.rotation</p:attrName>
                                        </p:attrNameLst>
                                      </p:cBhvr>
                                      <p:tavLst>
                                        <p:tav tm="0">
                                          <p:val>
                                            <p:fltVal val="360"/>
                                          </p:val>
                                        </p:tav>
                                        <p:tav tm="100000">
                                          <p:val>
                                            <p:fltVal val="0"/>
                                          </p:val>
                                        </p:tav>
                                      </p:tavLst>
                                    </p:anim>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 calcmode="lin" valueType="num">
                                      <p:cBhvr>
                                        <p:cTn id="25" dur="500" fill="hold"/>
                                        <p:tgtEl>
                                          <p:spTgt spid="34"/>
                                        </p:tgtEl>
                                        <p:attrNameLst>
                                          <p:attrName>style.rotation</p:attrName>
                                        </p:attrNameLst>
                                      </p:cBhvr>
                                      <p:tavLst>
                                        <p:tav tm="0">
                                          <p:val>
                                            <p:fltVal val="360"/>
                                          </p:val>
                                        </p:tav>
                                        <p:tav tm="100000">
                                          <p:val>
                                            <p:fltVal val="0"/>
                                          </p:val>
                                        </p:tav>
                                      </p:tavLst>
                                    </p:anim>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 calcmode="lin" valueType="num">
                                      <p:cBhvr>
                                        <p:cTn id="33" dur="500" fill="hold"/>
                                        <p:tgtEl>
                                          <p:spTgt spid="37"/>
                                        </p:tgtEl>
                                        <p:attrNameLst>
                                          <p:attrName>style.rotation</p:attrName>
                                        </p:attrNameLst>
                                      </p:cBhvr>
                                      <p:tavLst>
                                        <p:tav tm="0">
                                          <p:val>
                                            <p:fltVal val="360"/>
                                          </p:val>
                                        </p:tav>
                                        <p:tav tm="100000">
                                          <p:val>
                                            <p:fltVal val="0"/>
                                          </p:val>
                                        </p:tav>
                                      </p:tavLst>
                                    </p:anim>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 calcmode="lin" valueType="num">
                                      <p:cBhvr>
                                        <p:cTn id="41" dur="500" fill="hold"/>
                                        <p:tgtEl>
                                          <p:spTgt spid="38"/>
                                        </p:tgtEl>
                                        <p:attrNameLst>
                                          <p:attrName>style.rotation</p:attrName>
                                        </p:attrNameLst>
                                      </p:cBhvr>
                                      <p:tavLst>
                                        <p:tav tm="0">
                                          <p:val>
                                            <p:fltVal val="360"/>
                                          </p:val>
                                        </p:tav>
                                        <p:tav tm="100000">
                                          <p:val>
                                            <p:fltVal val="0"/>
                                          </p:val>
                                        </p:tav>
                                      </p:tavLst>
                                    </p:anim>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 calcmode="lin" valueType="num">
                                      <p:cBhvr>
                                        <p:cTn id="49" dur="500" fill="hold"/>
                                        <p:tgtEl>
                                          <p:spTgt spid="39"/>
                                        </p:tgtEl>
                                        <p:attrNameLst>
                                          <p:attrName>style.rotation</p:attrName>
                                        </p:attrNameLst>
                                      </p:cBhvr>
                                      <p:tavLst>
                                        <p:tav tm="0">
                                          <p:val>
                                            <p:fltVal val="360"/>
                                          </p:val>
                                        </p:tav>
                                        <p:tav tm="100000">
                                          <p:val>
                                            <p:fltVal val="0"/>
                                          </p:val>
                                        </p:tav>
                                      </p:tavLst>
                                    </p:anim>
                                    <p:animEffect transition="in" filter="fade">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 calcmode="lin" valueType="num">
                                      <p:cBhvr>
                                        <p:cTn id="57" dur="500" fill="hold"/>
                                        <p:tgtEl>
                                          <p:spTgt spid="40"/>
                                        </p:tgtEl>
                                        <p:attrNameLst>
                                          <p:attrName>style.rotation</p:attrName>
                                        </p:attrNameLst>
                                      </p:cBhvr>
                                      <p:tavLst>
                                        <p:tav tm="0">
                                          <p:val>
                                            <p:fltVal val="360"/>
                                          </p:val>
                                        </p:tav>
                                        <p:tav tm="100000">
                                          <p:val>
                                            <p:fltVal val="0"/>
                                          </p:val>
                                        </p:tav>
                                      </p:tavLst>
                                    </p:anim>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 calcmode="lin" valueType="num">
                                      <p:cBhvr>
                                        <p:cTn id="65" dur="500" fill="hold"/>
                                        <p:tgtEl>
                                          <p:spTgt spid="41"/>
                                        </p:tgtEl>
                                        <p:attrNameLst>
                                          <p:attrName>style.rotation</p:attrName>
                                        </p:attrNameLst>
                                      </p:cBhvr>
                                      <p:tavLst>
                                        <p:tav tm="0">
                                          <p:val>
                                            <p:fltVal val="360"/>
                                          </p:val>
                                        </p:tav>
                                        <p:tav tm="100000">
                                          <p:val>
                                            <p:fltVal val="0"/>
                                          </p:val>
                                        </p:tav>
                                      </p:tavLst>
                                    </p:anim>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
                                          </p:val>
                                        </p:tav>
                                        <p:tav tm="100000">
                                          <p:val>
                                            <p:strVal val="#ppt_w"/>
                                          </p:val>
                                        </p:tav>
                                      </p:tavLst>
                                    </p:anim>
                                    <p:anim calcmode="lin" valueType="num">
                                      <p:cBhvr>
                                        <p:cTn id="72" dur="500" fill="hold"/>
                                        <p:tgtEl>
                                          <p:spTgt spid="43"/>
                                        </p:tgtEl>
                                        <p:attrNameLst>
                                          <p:attrName>ppt_h</p:attrName>
                                        </p:attrNameLst>
                                      </p:cBhvr>
                                      <p:tavLst>
                                        <p:tav tm="0">
                                          <p:val>
                                            <p:fltVal val="0"/>
                                          </p:val>
                                        </p:tav>
                                        <p:tav tm="100000">
                                          <p:val>
                                            <p:strVal val="#ppt_h"/>
                                          </p:val>
                                        </p:tav>
                                      </p:tavLst>
                                    </p:anim>
                                    <p:anim calcmode="lin" valueType="num">
                                      <p:cBhvr>
                                        <p:cTn id="73" dur="500" fill="hold"/>
                                        <p:tgtEl>
                                          <p:spTgt spid="43"/>
                                        </p:tgtEl>
                                        <p:attrNameLst>
                                          <p:attrName>style.rotation</p:attrName>
                                        </p:attrNameLst>
                                      </p:cBhvr>
                                      <p:tavLst>
                                        <p:tav tm="0">
                                          <p:val>
                                            <p:fltVal val="360"/>
                                          </p:val>
                                        </p:tav>
                                        <p:tav tm="100000">
                                          <p:val>
                                            <p:fltVal val="0"/>
                                          </p:val>
                                        </p:tav>
                                      </p:tavLst>
                                    </p:anim>
                                    <p:animEffect transition="in" filter="fade">
                                      <p:cBhvr>
                                        <p:cTn id="74" dur="500"/>
                                        <p:tgtEl>
                                          <p:spTgt spid="43"/>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xit" presetSubtype="12" fill="hold" grpId="0" nodeType="clickEffect">
                                  <p:stCondLst>
                                    <p:cond delay="0"/>
                                  </p:stCondLst>
                                  <p:childTnLst>
                                    <p:animEffect transition="out" filter="strips(downLeft)">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cTn>
                              </p:par>
                              <p:par>
                                <p:cTn id="80" presetID="18" presetClass="exit" presetSubtype="12" fill="hold" grpId="0" nodeType="withEffect">
                                  <p:stCondLst>
                                    <p:cond delay="0"/>
                                  </p:stCondLst>
                                  <p:childTnLst>
                                    <p:animEffect transition="out" filter="strips(downLeft)">
                                      <p:cBhvr>
                                        <p:cTn id="81" dur="500"/>
                                        <p:tgtEl>
                                          <p:spTgt spid="7"/>
                                        </p:tgtEl>
                                      </p:cBhvr>
                                    </p:animEffect>
                                    <p:set>
                                      <p:cBhvr>
                                        <p:cTn id="82" dur="1" fill="hold">
                                          <p:stCondLst>
                                            <p:cond delay="499"/>
                                          </p:stCondLst>
                                        </p:cTn>
                                        <p:tgtEl>
                                          <p:spTgt spid="7"/>
                                        </p:tgtEl>
                                        <p:attrNameLst>
                                          <p:attrName>style.visibility</p:attrName>
                                        </p:attrNameLst>
                                      </p:cBhvr>
                                      <p:to>
                                        <p:strVal val="hidden"/>
                                      </p:to>
                                    </p:set>
                                  </p:childTnLst>
                                </p:cTn>
                              </p:par>
                              <p:par>
                                <p:cTn id="83" presetID="18" presetClass="exit" presetSubtype="12" fill="hold" grpId="0" nodeType="withEffect">
                                  <p:stCondLst>
                                    <p:cond delay="0"/>
                                  </p:stCondLst>
                                  <p:childTnLst>
                                    <p:animEffect transition="out" filter="strips(downLeft)">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par>
                                <p:cTn id="86" presetID="18" presetClass="exit" presetSubtype="12" fill="hold" grpId="0" nodeType="withEffect">
                                  <p:stCondLst>
                                    <p:cond delay="0"/>
                                  </p:stCondLst>
                                  <p:childTnLst>
                                    <p:animEffect transition="out" filter="strips(downLeft)">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par>
                                <p:cTn id="89" presetID="18" presetClass="exit" presetSubtype="12" fill="hold" grpId="0" nodeType="withEffect">
                                  <p:stCondLst>
                                    <p:cond delay="0"/>
                                  </p:stCondLst>
                                  <p:childTnLst>
                                    <p:animEffect transition="out" filter="strips(downLeft)">
                                      <p:cBhvr>
                                        <p:cTn id="90" dur="500"/>
                                        <p:tgtEl>
                                          <p:spTgt spid="29"/>
                                        </p:tgtEl>
                                      </p:cBhvr>
                                    </p:animEffect>
                                    <p:set>
                                      <p:cBhvr>
                                        <p:cTn id="91" dur="1" fill="hold">
                                          <p:stCondLst>
                                            <p:cond delay="499"/>
                                          </p:stCondLst>
                                        </p:cTn>
                                        <p:tgtEl>
                                          <p:spTgt spid="29"/>
                                        </p:tgtEl>
                                        <p:attrNameLst>
                                          <p:attrName>style.visibility</p:attrName>
                                        </p:attrNameLst>
                                      </p:cBhvr>
                                      <p:to>
                                        <p:strVal val="hidden"/>
                                      </p:to>
                                    </p:set>
                                  </p:childTnLst>
                                </p:cTn>
                              </p:par>
                              <p:par>
                                <p:cTn id="92" presetID="18" presetClass="exit" presetSubtype="12" fill="hold" grpId="0" nodeType="withEffect">
                                  <p:stCondLst>
                                    <p:cond delay="0"/>
                                  </p:stCondLst>
                                  <p:childTnLst>
                                    <p:animEffect transition="out" filter="strips(downLeft)">
                                      <p:cBhvr>
                                        <p:cTn id="93" dur="500"/>
                                        <p:tgtEl>
                                          <p:spTgt spid="30"/>
                                        </p:tgtEl>
                                      </p:cBhvr>
                                    </p:animEffect>
                                    <p:set>
                                      <p:cBhvr>
                                        <p:cTn id="94" dur="1" fill="hold">
                                          <p:stCondLst>
                                            <p:cond delay="499"/>
                                          </p:stCondLst>
                                        </p:cTn>
                                        <p:tgtEl>
                                          <p:spTgt spid="30"/>
                                        </p:tgtEl>
                                        <p:attrNameLst>
                                          <p:attrName>style.visibility</p:attrName>
                                        </p:attrNameLst>
                                      </p:cBhvr>
                                      <p:to>
                                        <p:strVal val="hidden"/>
                                      </p:to>
                                    </p:set>
                                  </p:childTnLst>
                                </p:cTn>
                              </p:par>
                              <p:par>
                                <p:cTn id="95" presetID="18" presetClass="exit" presetSubtype="12" fill="hold" grpId="0" nodeType="withEffect">
                                  <p:stCondLst>
                                    <p:cond delay="0"/>
                                  </p:stCondLst>
                                  <p:childTnLst>
                                    <p:animEffect transition="out" filter="strips(downLeft)">
                                      <p:cBhvr>
                                        <p:cTn id="96" dur="500"/>
                                        <p:tgtEl>
                                          <p:spTgt spid="31"/>
                                        </p:tgtEl>
                                      </p:cBhvr>
                                    </p:animEffect>
                                    <p:set>
                                      <p:cBhvr>
                                        <p:cTn id="97" dur="1" fill="hold">
                                          <p:stCondLst>
                                            <p:cond delay="499"/>
                                          </p:stCondLst>
                                        </p:cTn>
                                        <p:tgtEl>
                                          <p:spTgt spid="31"/>
                                        </p:tgtEl>
                                        <p:attrNameLst>
                                          <p:attrName>style.visibility</p:attrName>
                                        </p:attrNameLst>
                                      </p:cBhvr>
                                      <p:to>
                                        <p:strVal val="hidden"/>
                                      </p:to>
                                    </p:set>
                                  </p:childTnLst>
                                </p:cTn>
                              </p:par>
                              <p:par>
                                <p:cTn id="98" presetID="18" presetClass="exit" presetSubtype="12" fill="hold" grpId="0" nodeType="withEffect">
                                  <p:stCondLst>
                                    <p:cond delay="0"/>
                                  </p:stCondLst>
                                  <p:childTnLst>
                                    <p:animEffect transition="out" filter="strips(downLeft)">
                                      <p:cBhvr>
                                        <p:cTn id="99" dur="500"/>
                                        <p:tgtEl>
                                          <p:spTgt spid="32"/>
                                        </p:tgtEl>
                                      </p:cBhvr>
                                    </p:animEffect>
                                    <p:set>
                                      <p:cBhvr>
                                        <p:cTn id="100" dur="1" fill="hold">
                                          <p:stCondLst>
                                            <p:cond delay="499"/>
                                          </p:stCondLst>
                                        </p:cTn>
                                        <p:tgtEl>
                                          <p:spTgt spid="32"/>
                                        </p:tgtEl>
                                        <p:attrNameLst>
                                          <p:attrName>style.visibility</p:attrName>
                                        </p:attrNameLst>
                                      </p:cBhvr>
                                      <p:to>
                                        <p:strVal val="hidden"/>
                                      </p:to>
                                    </p:set>
                                  </p:childTnLst>
                                </p:cTn>
                              </p:par>
                              <p:par>
                                <p:cTn id="101" presetID="18" presetClass="exit" presetSubtype="12" fill="hold" grpId="0" nodeType="withEffect">
                                  <p:stCondLst>
                                    <p:cond delay="0"/>
                                  </p:stCondLst>
                                  <p:childTnLst>
                                    <p:animEffect transition="out" filter="strips(downLeft)">
                                      <p:cBhvr>
                                        <p:cTn id="102" dur="500"/>
                                        <p:tgtEl>
                                          <p:spTgt spid="33"/>
                                        </p:tgtEl>
                                      </p:cBhvr>
                                    </p:animEffect>
                                    <p:set>
                                      <p:cBhvr>
                                        <p:cTn id="103" dur="1" fill="hold">
                                          <p:stCondLst>
                                            <p:cond delay="499"/>
                                          </p:stCondLst>
                                        </p:cTn>
                                        <p:tgtEl>
                                          <p:spTgt spid="33"/>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49" presetClass="entr" presetSubtype="0" decel="100000" fill="hold" grpId="1" nodeType="clickEffect">
                                  <p:stCondLst>
                                    <p:cond delay="0"/>
                                  </p:stCondLst>
                                  <p:childTnLst>
                                    <p:set>
                                      <p:cBhvr>
                                        <p:cTn id="107" dur="1" fill="hold">
                                          <p:stCondLst>
                                            <p:cond delay="0"/>
                                          </p:stCondLst>
                                        </p:cTn>
                                        <p:tgtEl>
                                          <p:spTgt spid="10"/>
                                        </p:tgtEl>
                                        <p:attrNameLst>
                                          <p:attrName>style.visibility</p:attrName>
                                        </p:attrNameLst>
                                      </p:cBhvr>
                                      <p:to>
                                        <p:strVal val="visible"/>
                                      </p:to>
                                    </p:set>
                                    <p:anim calcmode="lin" valueType="num">
                                      <p:cBhvr>
                                        <p:cTn id="108" dur="500" fill="hold"/>
                                        <p:tgtEl>
                                          <p:spTgt spid="10"/>
                                        </p:tgtEl>
                                        <p:attrNameLst>
                                          <p:attrName>ppt_w</p:attrName>
                                        </p:attrNameLst>
                                      </p:cBhvr>
                                      <p:tavLst>
                                        <p:tav tm="0">
                                          <p:val>
                                            <p:fltVal val="0"/>
                                          </p:val>
                                        </p:tav>
                                        <p:tav tm="100000">
                                          <p:val>
                                            <p:strVal val="#ppt_w"/>
                                          </p:val>
                                        </p:tav>
                                      </p:tavLst>
                                    </p:anim>
                                    <p:anim calcmode="lin" valueType="num">
                                      <p:cBhvr>
                                        <p:cTn id="109" dur="500" fill="hold"/>
                                        <p:tgtEl>
                                          <p:spTgt spid="10"/>
                                        </p:tgtEl>
                                        <p:attrNameLst>
                                          <p:attrName>ppt_h</p:attrName>
                                        </p:attrNameLst>
                                      </p:cBhvr>
                                      <p:tavLst>
                                        <p:tav tm="0">
                                          <p:val>
                                            <p:fltVal val="0"/>
                                          </p:val>
                                        </p:tav>
                                        <p:tav tm="100000">
                                          <p:val>
                                            <p:strVal val="#ppt_h"/>
                                          </p:val>
                                        </p:tav>
                                      </p:tavLst>
                                    </p:anim>
                                    <p:anim calcmode="lin" valueType="num">
                                      <p:cBhvr>
                                        <p:cTn id="110" dur="500" fill="hold"/>
                                        <p:tgtEl>
                                          <p:spTgt spid="10"/>
                                        </p:tgtEl>
                                        <p:attrNameLst>
                                          <p:attrName>style.rotation</p:attrName>
                                        </p:attrNameLst>
                                      </p:cBhvr>
                                      <p:tavLst>
                                        <p:tav tm="0">
                                          <p:val>
                                            <p:fltVal val="360"/>
                                          </p:val>
                                        </p:tav>
                                        <p:tav tm="100000">
                                          <p:val>
                                            <p:fltVal val="0"/>
                                          </p:val>
                                        </p:tav>
                                      </p:tavLst>
                                    </p:anim>
                                    <p:animEffect transition="in" filter="fade">
                                      <p:cBhvr>
                                        <p:cTn id="111" dur="500"/>
                                        <p:tgtEl>
                                          <p:spTgt spid="10"/>
                                        </p:tgtEl>
                                      </p:cBhvr>
                                    </p:animEffect>
                                  </p:childTnLst>
                                </p:cTn>
                              </p:par>
                            </p:childTnLst>
                          </p:cTn>
                        </p:par>
                      </p:childTnLst>
                    </p:cTn>
                  </p:par>
                  <p:par>
                    <p:cTn id="112" fill="hold">
                      <p:stCondLst>
                        <p:cond delay="indefinite"/>
                      </p:stCondLst>
                      <p:childTnLst>
                        <p:par>
                          <p:cTn id="113" fill="hold">
                            <p:stCondLst>
                              <p:cond delay="0"/>
                            </p:stCondLst>
                            <p:childTnLst>
                              <p:par>
                                <p:cTn id="114" presetID="49" presetClass="entr" presetSubtype="0" decel="100000" fill="hold" grpId="1" nodeType="clickEffect">
                                  <p:stCondLst>
                                    <p:cond delay="0"/>
                                  </p:stCondLst>
                                  <p:childTnLst>
                                    <p:set>
                                      <p:cBhvr>
                                        <p:cTn id="115" dur="1" fill="hold">
                                          <p:stCondLst>
                                            <p:cond delay="0"/>
                                          </p:stCondLst>
                                        </p:cTn>
                                        <p:tgtEl>
                                          <p:spTgt spid="7"/>
                                        </p:tgtEl>
                                        <p:attrNameLst>
                                          <p:attrName>style.visibility</p:attrName>
                                        </p:attrNameLst>
                                      </p:cBhvr>
                                      <p:to>
                                        <p:strVal val="visible"/>
                                      </p:to>
                                    </p:set>
                                    <p:anim calcmode="lin" valueType="num">
                                      <p:cBhvr>
                                        <p:cTn id="116" dur="500" fill="hold"/>
                                        <p:tgtEl>
                                          <p:spTgt spid="7"/>
                                        </p:tgtEl>
                                        <p:attrNameLst>
                                          <p:attrName>ppt_w</p:attrName>
                                        </p:attrNameLst>
                                      </p:cBhvr>
                                      <p:tavLst>
                                        <p:tav tm="0">
                                          <p:val>
                                            <p:fltVal val="0"/>
                                          </p:val>
                                        </p:tav>
                                        <p:tav tm="100000">
                                          <p:val>
                                            <p:strVal val="#ppt_w"/>
                                          </p:val>
                                        </p:tav>
                                      </p:tavLst>
                                    </p:anim>
                                    <p:anim calcmode="lin" valueType="num">
                                      <p:cBhvr>
                                        <p:cTn id="117" dur="500" fill="hold"/>
                                        <p:tgtEl>
                                          <p:spTgt spid="7"/>
                                        </p:tgtEl>
                                        <p:attrNameLst>
                                          <p:attrName>ppt_h</p:attrName>
                                        </p:attrNameLst>
                                      </p:cBhvr>
                                      <p:tavLst>
                                        <p:tav tm="0">
                                          <p:val>
                                            <p:fltVal val="0"/>
                                          </p:val>
                                        </p:tav>
                                        <p:tav tm="100000">
                                          <p:val>
                                            <p:strVal val="#ppt_h"/>
                                          </p:val>
                                        </p:tav>
                                      </p:tavLst>
                                    </p:anim>
                                    <p:anim calcmode="lin" valueType="num">
                                      <p:cBhvr>
                                        <p:cTn id="118" dur="500" fill="hold"/>
                                        <p:tgtEl>
                                          <p:spTgt spid="7"/>
                                        </p:tgtEl>
                                        <p:attrNameLst>
                                          <p:attrName>style.rotation</p:attrName>
                                        </p:attrNameLst>
                                      </p:cBhvr>
                                      <p:tavLst>
                                        <p:tav tm="0">
                                          <p:val>
                                            <p:fltVal val="360"/>
                                          </p:val>
                                        </p:tav>
                                        <p:tav tm="100000">
                                          <p:val>
                                            <p:fltVal val="0"/>
                                          </p:val>
                                        </p:tav>
                                      </p:tavLst>
                                    </p:anim>
                                    <p:animEffect transition="in" filter="fade">
                                      <p:cBhvr>
                                        <p:cTn id="119" dur="500"/>
                                        <p:tgtEl>
                                          <p:spTgt spid="7"/>
                                        </p:tgtEl>
                                      </p:cBhvr>
                                    </p:animEffect>
                                  </p:childTnLst>
                                </p:cTn>
                              </p:par>
                            </p:childTnLst>
                          </p:cTn>
                        </p:par>
                      </p:childTnLst>
                    </p:cTn>
                  </p:par>
                  <p:par>
                    <p:cTn id="120" fill="hold">
                      <p:stCondLst>
                        <p:cond delay="indefinite"/>
                      </p:stCondLst>
                      <p:childTnLst>
                        <p:par>
                          <p:cTn id="121" fill="hold">
                            <p:stCondLst>
                              <p:cond delay="0"/>
                            </p:stCondLst>
                            <p:childTnLst>
                              <p:par>
                                <p:cTn id="122" presetID="49" presetClass="entr" presetSubtype="0" decel="100000" fill="hold" grpId="1" nodeType="click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500" fill="hold"/>
                                        <p:tgtEl>
                                          <p:spTgt spid="8"/>
                                        </p:tgtEl>
                                        <p:attrNameLst>
                                          <p:attrName>ppt_w</p:attrName>
                                        </p:attrNameLst>
                                      </p:cBhvr>
                                      <p:tavLst>
                                        <p:tav tm="0">
                                          <p:val>
                                            <p:fltVal val="0"/>
                                          </p:val>
                                        </p:tav>
                                        <p:tav tm="100000">
                                          <p:val>
                                            <p:strVal val="#ppt_w"/>
                                          </p:val>
                                        </p:tav>
                                      </p:tavLst>
                                    </p:anim>
                                    <p:anim calcmode="lin" valueType="num">
                                      <p:cBhvr>
                                        <p:cTn id="125" dur="500" fill="hold"/>
                                        <p:tgtEl>
                                          <p:spTgt spid="8"/>
                                        </p:tgtEl>
                                        <p:attrNameLst>
                                          <p:attrName>ppt_h</p:attrName>
                                        </p:attrNameLst>
                                      </p:cBhvr>
                                      <p:tavLst>
                                        <p:tav tm="0">
                                          <p:val>
                                            <p:fltVal val="0"/>
                                          </p:val>
                                        </p:tav>
                                        <p:tav tm="100000">
                                          <p:val>
                                            <p:strVal val="#ppt_h"/>
                                          </p:val>
                                        </p:tav>
                                      </p:tavLst>
                                    </p:anim>
                                    <p:anim calcmode="lin" valueType="num">
                                      <p:cBhvr>
                                        <p:cTn id="126" dur="500" fill="hold"/>
                                        <p:tgtEl>
                                          <p:spTgt spid="8"/>
                                        </p:tgtEl>
                                        <p:attrNameLst>
                                          <p:attrName>style.rotation</p:attrName>
                                        </p:attrNameLst>
                                      </p:cBhvr>
                                      <p:tavLst>
                                        <p:tav tm="0">
                                          <p:val>
                                            <p:fltVal val="360"/>
                                          </p:val>
                                        </p:tav>
                                        <p:tav tm="100000">
                                          <p:val>
                                            <p:fltVal val="0"/>
                                          </p:val>
                                        </p:tav>
                                      </p:tavLst>
                                    </p:anim>
                                    <p:animEffect transition="in" filter="fade">
                                      <p:cBhvr>
                                        <p:cTn id="127" dur="500"/>
                                        <p:tgtEl>
                                          <p:spTgt spid="8"/>
                                        </p:tgtEl>
                                      </p:cBhvr>
                                    </p:animEffect>
                                  </p:childTnLst>
                                </p:cTn>
                              </p:par>
                            </p:childTnLst>
                          </p:cTn>
                        </p:par>
                      </p:childTnLst>
                    </p:cTn>
                  </p:par>
                  <p:par>
                    <p:cTn id="128" fill="hold">
                      <p:stCondLst>
                        <p:cond delay="indefinite"/>
                      </p:stCondLst>
                      <p:childTnLst>
                        <p:par>
                          <p:cTn id="129" fill="hold">
                            <p:stCondLst>
                              <p:cond delay="0"/>
                            </p:stCondLst>
                            <p:childTnLst>
                              <p:par>
                                <p:cTn id="130" presetID="49" presetClass="entr" presetSubtype="0" decel="100000" fill="hold" grpId="1" nodeType="clickEffect">
                                  <p:stCondLst>
                                    <p:cond delay="0"/>
                                  </p:stCondLst>
                                  <p:childTnLst>
                                    <p:set>
                                      <p:cBhvr>
                                        <p:cTn id="131" dur="1" fill="hold">
                                          <p:stCondLst>
                                            <p:cond delay="0"/>
                                          </p:stCondLst>
                                        </p:cTn>
                                        <p:tgtEl>
                                          <p:spTgt spid="13"/>
                                        </p:tgtEl>
                                        <p:attrNameLst>
                                          <p:attrName>style.visibility</p:attrName>
                                        </p:attrNameLst>
                                      </p:cBhvr>
                                      <p:to>
                                        <p:strVal val="visible"/>
                                      </p:to>
                                    </p:set>
                                    <p:anim calcmode="lin" valueType="num">
                                      <p:cBhvr>
                                        <p:cTn id="132" dur="500" fill="hold"/>
                                        <p:tgtEl>
                                          <p:spTgt spid="13"/>
                                        </p:tgtEl>
                                        <p:attrNameLst>
                                          <p:attrName>ppt_w</p:attrName>
                                        </p:attrNameLst>
                                      </p:cBhvr>
                                      <p:tavLst>
                                        <p:tav tm="0">
                                          <p:val>
                                            <p:fltVal val="0"/>
                                          </p:val>
                                        </p:tav>
                                        <p:tav tm="100000">
                                          <p:val>
                                            <p:strVal val="#ppt_w"/>
                                          </p:val>
                                        </p:tav>
                                      </p:tavLst>
                                    </p:anim>
                                    <p:anim calcmode="lin" valueType="num">
                                      <p:cBhvr>
                                        <p:cTn id="133" dur="500" fill="hold"/>
                                        <p:tgtEl>
                                          <p:spTgt spid="13"/>
                                        </p:tgtEl>
                                        <p:attrNameLst>
                                          <p:attrName>ppt_h</p:attrName>
                                        </p:attrNameLst>
                                      </p:cBhvr>
                                      <p:tavLst>
                                        <p:tav tm="0">
                                          <p:val>
                                            <p:fltVal val="0"/>
                                          </p:val>
                                        </p:tav>
                                        <p:tav tm="100000">
                                          <p:val>
                                            <p:strVal val="#ppt_h"/>
                                          </p:val>
                                        </p:tav>
                                      </p:tavLst>
                                    </p:anim>
                                    <p:anim calcmode="lin" valueType="num">
                                      <p:cBhvr>
                                        <p:cTn id="134" dur="500" fill="hold"/>
                                        <p:tgtEl>
                                          <p:spTgt spid="13"/>
                                        </p:tgtEl>
                                        <p:attrNameLst>
                                          <p:attrName>style.rotation</p:attrName>
                                        </p:attrNameLst>
                                      </p:cBhvr>
                                      <p:tavLst>
                                        <p:tav tm="0">
                                          <p:val>
                                            <p:fltVal val="360"/>
                                          </p:val>
                                        </p:tav>
                                        <p:tav tm="100000">
                                          <p:val>
                                            <p:fltVal val="0"/>
                                          </p:val>
                                        </p:tav>
                                      </p:tavLst>
                                    </p:anim>
                                    <p:animEffect transition="in" filter="fade">
                                      <p:cBhvr>
                                        <p:cTn id="135" dur="500"/>
                                        <p:tgtEl>
                                          <p:spTgt spid="13"/>
                                        </p:tgtEl>
                                      </p:cBhvr>
                                    </p:animEffect>
                                  </p:childTnLst>
                                </p:cTn>
                              </p:par>
                            </p:childTnLst>
                          </p:cTn>
                        </p:par>
                      </p:childTnLst>
                    </p:cTn>
                  </p:par>
                  <p:par>
                    <p:cTn id="136" fill="hold">
                      <p:stCondLst>
                        <p:cond delay="indefinite"/>
                      </p:stCondLst>
                      <p:childTnLst>
                        <p:par>
                          <p:cTn id="137" fill="hold">
                            <p:stCondLst>
                              <p:cond delay="0"/>
                            </p:stCondLst>
                            <p:childTnLst>
                              <p:par>
                                <p:cTn id="138" presetID="49" presetClass="entr" presetSubtype="0" decel="100000" fill="hold" grpId="1" nodeType="clickEffect">
                                  <p:stCondLst>
                                    <p:cond delay="0"/>
                                  </p:stCondLst>
                                  <p:childTnLst>
                                    <p:set>
                                      <p:cBhvr>
                                        <p:cTn id="139" dur="1" fill="hold">
                                          <p:stCondLst>
                                            <p:cond delay="0"/>
                                          </p:stCondLst>
                                        </p:cTn>
                                        <p:tgtEl>
                                          <p:spTgt spid="29"/>
                                        </p:tgtEl>
                                        <p:attrNameLst>
                                          <p:attrName>style.visibility</p:attrName>
                                        </p:attrNameLst>
                                      </p:cBhvr>
                                      <p:to>
                                        <p:strVal val="visible"/>
                                      </p:to>
                                    </p:set>
                                    <p:anim calcmode="lin" valueType="num">
                                      <p:cBhvr>
                                        <p:cTn id="140" dur="500" fill="hold"/>
                                        <p:tgtEl>
                                          <p:spTgt spid="29"/>
                                        </p:tgtEl>
                                        <p:attrNameLst>
                                          <p:attrName>ppt_w</p:attrName>
                                        </p:attrNameLst>
                                      </p:cBhvr>
                                      <p:tavLst>
                                        <p:tav tm="0">
                                          <p:val>
                                            <p:fltVal val="0"/>
                                          </p:val>
                                        </p:tav>
                                        <p:tav tm="100000">
                                          <p:val>
                                            <p:strVal val="#ppt_w"/>
                                          </p:val>
                                        </p:tav>
                                      </p:tavLst>
                                    </p:anim>
                                    <p:anim calcmode="lin" valueType="num">
                                      <p:cBhvr>
                                        <p:cTn id="141" dur="500" fill="hold"/>
                                        <p:tgtEl>
                                          <p:spTgt spid="29"/>
                                        </p:tgtEl>
                                        <p:attrNameLst>
                                          <p:attrName>ppt_h</p:attrName>
                                        </p:attrNameLst>
                                      </p:cBhvr>
                                      <p:tavLst>
                                        <p:tav tm="0">
                                          <p:val>
                                            <p:fltVal val="0"/>
                                          </p:val>
                                        </p:tav>
                                        <p:tav tm="100000">
                                          <p:val>
                                            <p:strVal val="#ppt_h"/>
                                          </p:val>
                                        </p:tav>
                                      </p:tavLst>
                                    </p:anim>
                                    <p:anim calcmode="lin" valueType="num">
                                      <p:cBhvr>
                                        <p:cTn id="142" dur="500" fill="hold"/>
                                        <p:tgtEl>
                                          <p:spTgt spid="29"/>
                                        </p:tgtEl>
                                        <p:attrNameLst>
                                          <p:attrName>style.rotation</p:attrName>
                                        </p:attrNameLst>
                                      </p:cBhvr>
                                      <p:tavLst>
                                        <p:tav tm="0">
                                          <p:val>
                                            <p:fltVal val="360"/>
                                          </p:val>
                                        </p:tav>
                                        <p:tav tm="100000">
                                          <p:val>
                                            <p:fltVal val="0"/>
                                          </p:val>
                                        </p:tav>
                                      </p:tavLst>
                                    </p:anim>
                                    <p:animEffect transition="in" filter="fade">
                                      <p:cBhvr>
                                        <p:cTn id="143" dur="500"/>
                                        <p:tgtEl>
                                          <p:spTgt spid="29"/>
                                        </p:tgtEl>
                                      </p:cBhvr>
                                    </p:animEffect>
                                  </p:childTnLst>
                                </p:cTn>
                              </p:par>
                            </p:childTnLst>
                          </p:cTn>
                        </p:par>
                      </p:childTnLst>
                    </p:cTn>
                  </p:par>
                  <p:par>
                    <p:cTn id="144" fill="hold">
                      <p:stCondLst>
                        <p:cond delay="indefinite"/>
                      </p:stCondLst>
                      <p:childTnLst>
                        <p:par>
                          <p:cTn id="145" fill="hold">
                            <p:stCondLst>
                              <p:cond delay="0"/>
                            </p:stCondLst>
                            <p:childTnLst>
                              <p:par>
                                <p:cTn id="146" presetID="49" presetClass="entr" presetSubtype="0" decel="100000" fill="hold" grpId="1" nodeType="clickEffect">
                                  <p:stCondLst>
                                    <p:cond delay="0"/>
                                  </p:stCondLst>
                                  <p:childTnLst>
                                    <p:set>
                                      <p:cBhvr>
                                        <p:cTn id="147" dur="1" fill="hold">
                                          <p:stCondLst>
                                            <p:cond delay="0"/>
                                          </p:stCondLst>
                                        </p:cTn>
                                        <p:tgtEl>
                                          <p:spTgt spid="30"/>
                                        </p:tgtEl>
                                        <p:attrNameLst>
                                          <p:attrName>style.visibility</p:attrName>
                                        </p:attrNameLst>
                                      </p:cBhvr>
                                      <p:to>
                                        <p:strVal val="visible"/>
                                      </p:to>
                                    </p:set>
                                    <p:anim calcmode="lin" valueType="num">
                                      <p:cBhvr>
                                        <p:cTn id="148" dur="500" fill="hold"/>
                                        <p:tgtEl>
                                          <p:spTgt spid="30"/>
                                        </p:tgtEl>
                                        <p:attrNameLst>
                                          <p:attrName>ppt_w</p:attrName>
                                        </p:attrNameLst>
                                      </p:cBhvr>
                                      <p:tavLst>
                                        <p:tav tm="0">
                                          <p:val>
                                            <p:fltVal val="0"/>
                                          </p:val>
                                        </p:tav>
                                        <p:tav tm="100000">
                                          <p:val>
                                            <p:strVal val="#ppt_w"/>
                                          </p:val>
                                        </p:tav>
                                      </p:tavLst>
                                    </p:anim>
                                    <p:anim calcmode="lin" valueType="num">
                                      <p:cBhvr>
                                        <p:cTn id="149" dur="500" fill="hold"/>
                                        <p:tgtEl>
                                          <p:spTgt spid="30"/>
                                        </p:tgtEl>
                                        <p:attrNameLst>
                                          <p:attrName>ppt_h</p:attrName>
                                        </p:attrNameLst>
                                      </p:cBhvr>
                                      <p:tavLst>
                                        <p:tav tm="0">
                                          <p:val>
                                            <p:fltVal val="0"/>
                                          </p:val>
                                        </p:tav>
                                        <p:tav tm="100000">
                                          <p:val>
                                            <p:strVal val="#ppt_h"/>
                                          </p:val>
                                        </p:tav>
                                      </p:tavLst>
                                    </p:anim>
                                    <p:anim calcmode="lin" valueType="num">
                                      <p:cBhvr>
                                        <p:cTn id="150" dur="500" fill="hold"/>
                                        <p:tgtEl>
                                          <p:spTgt spid="30"/>
                                        </p:tgtEl>
                                        <p:attrNameLst>
                                          <p:attrName>style.rotation</p:attrName>
                                        </p:attrNameLst>
                                      </p:cBhvr>
                                      <p:tavLst>
                                        <p:tav tm="0">
                                          <p:val>
                                            <p:fltVal val="360"/>
                                          </p:val>
                                        </p:tav>
                                        <p:tav tm="100000">
                                          <p:val>
                                            <p:fltVal val="0"/>
                                          </p:val>
                                        </p:tav>
                                      </p:tavLst>
                                    </p:anim>
                                    <p:animEffect transition="in" filter="fade">
                                      <p:cBhvr>
                                        <p:cTn id="151" dur="500"/>
                                        <p:tgtEl>
                                          <p:spTgt spid="30"/>
                                        </p:tgtEl>
                                      </p:cBhvr>
                                    </p:animEffect>
                                  </p:childTnLst>
                                </p:cTn>
                              </p:par>
                            </p:childTnLst>
                          </p:cTn>
                        </p:par>
                      </p:childTnLst>
                    </p:cTn>
                  </p:par>
                  <p:par>
                    <p:cTn id="152" fill="hold">
                      <p:stCondLst>
                        <p:cond delay="indefinite"/>
                      </p:stCondLst>
                      <p:childTnLst>
                        <p:par>
                          <p:cTn id="153" fill="hold">
                            <p:stCondLst>
                              <p:cond delay="0"/>
                            </p:stCondLst>
                            <p:childTnLst>
                              <p:par>
                                <p:cTn id="154" presetID="49" presetClass="entr" presetSubtype="0" decel="100000" fill="hold" grpId="1" nodeType="clickEffect">
                                  <p:stCondLst>
                                    <p:cond delay="0"/>
                                  </p:stCondLst>
                                  <p:childTnLst>
                                    <p:set>
                                      <p:cBhvr>
                                        <p:cTn id="155" dur="1" fill="hold">
                                          <p:stCondLst>
                                            <p:cond delay="0"/>
                                          </p:stCondLst>
                                        </p:cTn>
                                        <p:tgtEl>
                                          <p:spTgt spid="31"/>
                                        </p:tgtEl>
                                        <p:attrNameLst>
                                          <p:attrName>style.visibility</p:attrName>
                                        </p:attrNameLst>
                                      </p:cBhvr>
                                      <p:to>
                                        <p:strVal val="visible"/>
                                      </p:to>
                                    </p:set>
                                    <p:anim calcmode="lin" valueType="num">
                                      <p:cBhvr>
                                        <p:cTn id="156" dur="500" fill="hold"/>
                                        <p:tgtEl>
                                          <p:spTgt spid="31"/>
                                        </p:tgtEl>
                                        <p:attrNameLst>
                                          <p:attrName>ppt_w</p:attrName>
                                        </p:attrNameLst>
                                      </p:cBhvr>
                                      <p:tavLst>
                                        <p:tav tm="0">
                                          <p:val>
                                            <p:fltVal val="0"/>
                                          </p:val>
                                        </p:tav>
                                        <p:tav tm="100000">
                                          <p:val>
                                            <p:strVal val="#ppt_w"/>
                                          </p:val>
                                        </p:tav>
                                      </p:tavLst>
                                    </p:anim>
                                    <p:anim calcmode="lin" valueType="num">
                                      <p:cBhvr>
                                        <p:cTn id="157" dur="500" fill="hold"/>
                                        <p:tgtEl>
                                          <p:spTgt spid="31"/>
                                        </p:tgtEl>
                                        <p:attrNameLst>
                                          <p:attrName>ppt_h</p:attrName>
                                        </p:attrNameLst>
                                      </p:cBhvr>
                                      <p:tavLst>
                                        <p:tav tm="0">
                                          <p:val>
                                            <p:fltVal val="0"/>
                                          </p:val>
                                        </p:tav>
                                        <p:tav tm="100000">
                                          <p:val>
                                            <p:strVal val="#ppt_h"/>
                                          </p:val>
                                        </p:tav>
                                      </p:tavLst>
                                    </p:anim>
                                    <p:anim calcmode="lin" valueType="num">
                                      <p:cBhvr>
                                        <p:cTn id="158" dur="500" fill="hold"/>
                                        <p:tgtEl>
                                          <p:spTgt spid="31"/>
                                        </p:tgtEl>
                                        <p:attrNameLst>
                                          <p:attrName>style.rotation</p:attrName>
                                        </p:attrNameLst>
                                      </p:cBhvr>
                                      <p:tavLst>
                                        <p:tav tm="0">
                                          <p:val>
                                            <p:fltVal val="360"/>
                                          </p:val>
                                        </p:tav>
                                        <p:tav tm="100000">
                                          <p:val>
                                            <p:fltVal val="0"/>
                                          </p:val>
                                        </p:tav>
                                      </p:tavLst>
                                    </p:anim>
                                    <p:animEffect transition="in" filter="fade">
                                      <p:cBhvr>
                                        <p:cTn id="159" dur="500"/>
                                        <p:tgtEl>
                                          <p:spTgt spid="31"/>
                                        </p:tgtEl>
                                      </p:cBhvr>
                                    </p:animEffect>
                                  </p:childTnLst>
                                </p:cTn>
                              </p:par>
                            </p:childTnLst>
                          </p:cTn>
                        </p:par>
                      </p:childTnLst>
                    </p:cTn>
                  </p:par>
                  <p:par>
                    <p:cTn id="160" fill="hold">
                      <p:stCondLst>
                        <p:cond delay="indefinite"/>
                      </p:stCondLst>
                      <p:childTnLst>
                        <p:par>
                          <p:cTn id="161" fill="hold">
                            <p:stCondLst>
                              <p:cond delay="0"/>
                            </p:stCondLst>
                            <p:childTnLst>
                              <p:par>
                                <p:cTn id="162" presetID="49" presetClass="entr" presetSubtype="0" decel="100000" fill="hold" grpId="1" nodeType="clickEffect">
                                  <p:stCondLst>
                                    <p:cond delay="0"/>
                                  </p:stCondLst>
                                  <p:childTnLst>
                                    <p:set>
                                      <p:cBhvr>
                                        <p:cTn id="163" dur="1" fill="hold">
                                          <p:stCondLst>
                                            <p:cond delay="0"/>
                                          </p:stCondLst>
                                        </p:cTn>
                                        <p:tgtEl>
                                          <p:spTgt spid="32"/>
                                        </p:tgtEl>
                                        <p:attrNameLst>
                                          <p:attrName>style.visibility</p:attrName>
                                        </p:attrNameLst>
                                      </p:cBhvr>
                                      <p:to>
                                        <p:strVal val="visible"/>
                                      </p:to>
                                    </p:set>
                                    <p:anim calcmode="lin" valueType="num">
                                      <p:cBhvr>
                                        <p:cTn id="164" dur="500" fill="hold"/>
                                        <p:tgtEl>
                                          <p:spTgt spid="32"/>
                                        </p:tgtEl>
                                        <p:attrNameLst>
                                          <p:attrName>ppt_w</p:attrName>
                                        </p:attrNameLst>
                                      </p:cBhvr>
                                      <p:tavLst>
                                        <p:tav tm="0">
                                          <p:val>
                                            <p:fltVal val="0"/>
                                          </p:val>
                                        </p:tav>
                                        <p:tav tm="100000">
                                          <p:val>
                                            <p:strVal val="#ppt_w"/>
                                          </p:val>
                                        </p:tav>
                                      </p:tavLst>
                                    </p:anim>
                                    <p:anim calcmode="lin" valueType="num">
                                      <p:cBhvr>
                                        <p:cTn id="165" dur="500" fill="hold"/>
                                        <p:tgtEl>
                                          <p:spTgt spid="32"/>
                                        </p:tgtEl>
                                        <p:attrNameLst>
                                          <p:attrName>ppt_h</p:attrName>
                                        </p:attrNameLst>
                                      </p:cBhvr>
                                      <p:tavLst>
                                        <p:tav tm="0">
                                          <p:val>
                                            <p:fltVal val="0"/>
                                          </p:val>
                                        </p:tav>
                                        <p:tav tm="100000">
                                          <p:val>
                                            <p:strVal val="#ppt_h"/>
                                          </p:val>
                                        </p:tav>
                                      </p:tavLst>
                                    </p:anim>
                                    <p:anim calcmode="lin" valueType="num">
                                      <p:cBhvr>
                                        <p:cTn id="166" dur="500" fill="hold"/>
                                        <p:tgtEl>
                                          <p:spTgt spid="32"/>
                                        </p:tgtEl>
                                        <p:attrNameLst>
                                          <p:attrName>style.rotation</p:attrName>
                                        </p:attrNameLst>
                                      </p:cBhvr>
                                      <p:tavLst>
                                        <p:tav tm="0">
                                          <p:val>
                                            <p:fltVal val="360"/>
                                          </p:val>
                                        </p:tav>
                                        <p:tav tm="100000">
                                          <p:val>
                                            <p:fltVal val="0"/>
                                          </p:val>
                                        </p:tav>
                                      </p:tavLst>
                                    </p:anim>
                                    <p:animEffect transition="in" filter="fade">
                                      <p:cBhvr>
                                        <p:cTn id="167" dur="500"/>
                                        <p:tgtEl>
                                          <p:spTgt spid="32"/>
                                        </p:tgtEl>
                                      </p:cBhvr>
                                    </p:animEffect>
                                  </p:childTnLst>
                                </p:cTn>
                              </p:par>
                            </p:childTnLst>
                          </p:cTn>
                        </p:par>
                      </p:childTnLst>
                    </p:cTn>
                  </p:par>
                  <p:par>
                    <p:cTn id="168" fill="hold">
                      <p:stCondLst>
                        <p:cond delay="indefinite"/>
                      </p:stCondLst>
                      <p:childTnLst>
                        <p:par>
                          <p:cTn id="169" fill="hold">
                            <p:stCondLst>
                              <p:cond delay="0"/>
                            </p:stCondLst>
                            <p:childTnLst>
                              <p:par>
                                <p:cTn id="170" presetID="49" presetClass="entr" presetSubtype="0" decel="100000" fill="hold" grpId="1" nodeType="clickEffect">
                                  <p:stCondLst>
                                    <p:cond delay="0"/>
                                  </p:stCondLst>
                                  <p:childTnLst>
                                    <p:set>
                                      <p:cBhvr>
                                        <p:cTn id="171" dur="1" fill="hold">
                                          <p:stCondLst>
                                            <p:cond delay="0"/>
                                          </p:stCondLst>
                                        </p:cTn>
                                        <p:tgtEl>
                                          <p:spTgt spid="33"/>
                                        </p:tgtEl>
                                        <p:attrNameLst>
                                          <p:attrName>style.visibility</p:attrName>
                                        </p:attrNameLst>
                                      </p:cBhvr>
                                      <p:to>
                                        <p:strVal val="visible"/>
                                      </p:to>
                                    </p:set>
                                    <p:anim calcmode="lin" valueType="num">
                                      <p:cBhvr>
                                        <p:cTn id="172" dur="500" fill="hold"/>
                                        <p:tgtEl>
                                          <p:spTgt spid="33"/>
                                        </p:tgtEl>
                                        <p:attrNameLst>
                                          <p:attrName>ppt_w</p:attrName>
                                        </p:attrNameLst>
                                      </p:cBhvr>
                                      <p:tavLst>
                                        <p:tav tm="0">
                                          <p:val>
                                            <p:fltVal val="0"/>
                                          </p:val>
                                        </p:tav>
                                        <p:tav tm="100000">
                                          <p:val>
                                            <p:strVal val="#ppt_w"/>
                                          </p:val>
                                        </p:tav>
                                      </p:tavLst>
                                    </p:anim>
                                    <p:anim calcmode="lin" valueType="num">
                                      <p:cBhvr>
                                        <p:cTn id="173" dur="500" fill="hold"/>
                                        <p:tgtEl>
                                          <p:spTgt spid="33"/>
                                        </p:tgtEl>
                                        <p:attrNameLst>
                                          <p:attrName>ppt_h</p:attrName>
                                        </p:attrNameLst>
                                      </p:cBhvr>
                                      <p:tavLst>
                                        <p:tav tm="0">
                                          <p:val>
                                            <p:fltVal val="0"/>
                                          </p:val>
                                        </p:tav>
                                        <p:tav tm="100000">
                                          <p:val>
                                            <p:strVal val="#ppt_h"/>
                                          </p:val>
                                        </p:tav>
                                      </p:tavLst>
                                    </p:anim>
                                    <p:anim calcmode="lin" valueType="num">
                                      <p:cBhvr>
                                        <p:cTn id="174" dur="500" fill="hold"/>
                                        <p:tgtEl>
                                          <p:spTgt spid="33"/>
                                        </p:tgtEl>
                                        <p:attrNameLst>
                                          <p:attrName>style.rotation</p:attrName>
                                        </p:attrNameLst>
                                      </p:cBhvr>
                                      <p:tavLst>
                                        <p:tav tm="0">
                                          <p:val>
                                            <p:fltVal val="360"/>
                                          </p:val>
                                        </p:tav>
                                        <p:tav tm="100000">
                                          <p:val>
                                            <p:fltVal val="0"/>
                                          </p:val>
                                        </p:tav>
                                      </p:tavLst>
                                    </p:anim>
                                    <p:animEffect transition="in" filter="fade">
                                      <p:cBhvr>
                                        <p:cTn id="1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p:bldP spid="13" grpId="0"/>
      <p:bldP spid="29" grpId="0"/>
      <p:bldP spid="30" grpId="0"/>
      <p:bldP spid="31" grpId="0"/>
      <p:bldP spid="32" grpId="0"/>
      <p:bldP spid="10" grpId="1"/>
      <p:bldP spid="7" grpId="1"/>
      <p:bldP spid="8" grpId="1"/>
      <p:bldP spid="13" grpId="1"/>
      <p:bldP spid="29" grpId="1"/>
      <p:bldP spid="30" grpId="1"/>
      <p:bldP spid="31" grpId="1"/>
      <p:bldP spid="32" grpId="1"/>
      <p:bldP spid="33" grpId="0"/>
      <p:bldP spid="33" grpId="1"/>
      <p:bldP spid="35" grpId="0"/>
      <p:bldP spid="35" grpId="1"/>
      <p:bldP spid="36" grpId="0"/>
      <p:bldP spid="36" grpId="1"/>
      <p:bldP spid="34" grpId="0"/>
      <p:bldP spid="34" grpId="1"/>
      <p:bldP spid="37" grpId="0"/>
      <p:bldP spid="37" grpId="1"/>
      <p:bldP spid="38" grpId="0"/>
      <p:bldP spid="38" grpId="1"/>
      <p:bldP spid="39" grpId="0"/>
      <p:bldP spid="39" grpId="1"/>
      <p:bldP spid="40" grpId="0"/>
      <p:bldP spid="40" grpId="1"/>
      <p:bldP spid="41" grpId="0"/>
      <p:bldP spid="41" grpId="1"/>
      <p:bldP spid="43" grpId="0"/>
      <p:bldP spid="4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2204085" y="123190"/>
            <a:ext cx="4961890" cy="45656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016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rgbClr val="C00000"/>
                </a:solidFill>
                <a:latin typeface="宋体" panose="02010600030101010101" pitchFamily="2" charset="-122"/>
                <a:ea typeface="宋体" panose="02010600030101010101" pitchFamily="2" charset="-122"/>
                <a:sym typeface="+mn-ea"/>
              </a:rPr>
              <a:t>思考：如何</a:t>
            </a:r>
            <a:r>
              <a:rPr lang="zh-CN" altLang="en-US" sz="2800" b="1">
                <a:solidFill>
                  <a:srgbClr val="C00000"/>
                </a:solidFill>
                <a:latin typeface="宋体" panose="02010600030101010101" pitchFamily="2" charset="-122"/>
                <a:ea typeface="宋体" panose="02010600030101010101" pitchFamily="2" charset="-122"/>
                <a:sym typeface="+mn-ea"/>
              </a:rPr>
              <a:t>理解</a:t>
            </a:r>
            <a:r>
              <a:rPr lang="en-US" altLang="zh-CN" sz="2800" b="1">
                <a:solidFill>
                  <a:srgbClr val="C00000"/>
                </a:solidFill>
                <a:latin typeface="宋体" panose="02010600030101010101" pitchFamily="2" charset="-122"/>
                <a:ea typeface="宋体" panose="02010600030101010101" pitchFamily="2" charset="-122"/>
                <a:sym typeface="+mn-ea"/>
              </a:rPr>
              <a:t>这个理念？</a:t>
            </a:r>
            <a:endParaRPr lang="en-US" altLang="zh-CN" sz="2800" b="1">
              <a:solidFill>
                <a:srgbClr val="C00000"/>
              </a:solidFill>
              <a:latin typeface="宋体" panose="02010600030101010101" pitchFamily="2" charset="-122"/>
              <a:ea typeface="宋体" panose="02010600030101010101" pitchFamily="2" charset="-122"/>
              <a:sym typeface="+mn-ea"/>
            </a:endParaRPr>
          </a:p>
        </p:txBody>
      </p:sp>
      <p:pic>
        <p:nvPicPr>
          <p:cNvPr id="5" name="图片 4"/>
          <p:cNvPicPr>
            <a:picLocks noChangeAspect="1"/>
          </p:cNvPicPr>
          <p:nvPr/>
        </p:nvPicPr>
        <p:blipFill>
          <a:blip r:embed="rId4"/>
          <a:srcRect l="7628" t="33201" r="8983" b="10700"/>
          <a:stretch>
            <a:fillRect/>
          </a:stretch>
        </p:blipFill>
        <p:spPr>
          <a:xfrm>
            <a:off x="252095" y="2689860"/>
            <a:ext cx="8755380" cy="1988820"/>
          </a:xfrm>
          <a:prstGeom prst="rect">
            <a:avLst/>
          </a:prstGeom>
        </p:spPr>
      </p:pic>
      <p:sp>
        <p:nvSpPr>
          <p:cNvPr id="9" name="圆角矩形 8"/>
          <p:cNvSpPr/>
          <p:nvPr/>
        </p:nvSpPr>
        <p:spPr>
          <a:xfrm>
            <a:off x="164465" y="627380"/>
            <a:ext cx="8824595" cy="198818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000">
                <a:solidFill>
                  <a:schemeClr val="tx1"/>
                </a:solidFill>
                <a:latin typeface="宋体" panose="02010600030101010101" pitchFamily="2" charset="-122"/>
                <a:ea typeface="宋体" panose="02010600030101010101" pitchFamily="2" charset="-122"/>
              </a:rPr>
              <a:t>生态文明是人类社会进步的重大成果。人类经历了原始文明、农业文明、工业文明，生态文明是工业文明发展到一定阶段的产物，是实现人与自然和谐发展的新要求。建设生态文明，不是要放弃工业文明，回到原始的生产生活方式，而是要以资源环境承载能力为基础，以自然规律为准则，以可持续发展、人与自然和谐为目标，建设生产发展、生活富裕、生态良好的文明社会。</a:t>
            </a:r>
            <a:endParaRPr lang="zh-CN" altLang="en-US" sz="2000">
              <a:solidFill>
                <a:schemeClr val="tx1"/>
              </a:solidFill>
              <a:latin typeface="宋体" panose="02010600030101010101" pitchFamily="2" charset="-122"/>
              <a:ea typeface="宋体" panose="02010600030101010101" pitchFamily="2" charset="-122"/>
            </a:endParaRPr>
          </a:p>
        </p:txBody>
      </p:sp>
      <p:sp>
        <p:nvSpPr>
          <p:cNvPr id="10" name="波形 9"/>
          <p:cNvSpPr/>
          <p:nvPr/>
        </p:nvSpPr>
        <p:spPr>
          <a:xfrm>
            <a:off x="234315" y="2937510"/>
            <a:ext cx="3168015" cy="1367790"/>
          </a:xfrm>
          <a:prstGeom prst="wave">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600">
                <a:solidFill>
                  <a:schemeClr val="tx1"/>
                </a:solidFill>
                <a:latin typeface="宋体" panose="02010600030101010101" pitchFamily="2" charset="-122"/>
                <a:ea typeface="宋体" panose="02010600030101010101" pitchFamily="2" charset="-122"/>
              </a:rPr>
              <a:t>环境保护</a:t>
            </a:r>
            <a:endParaRPr lang="zh-CN" altLang="en-US" sz="3600">
              <a:solidFill>
                <a:schemeClr val="tx1"/>
              </a:solidFill>
              <a:latin typeface="宋体" panose="02010600030101010101" pitchFamily="2" charset="-122"/>
              <a:ea typeface="宋体" panose="02010600030101010101" pitchFamily="2" charset="-122"/>
            </a:endParaRPr>
          </a:p>
        </p:txBody>
      </p:sp>
      <p:sp>
        <p:nvSpPr>
          <p:cNvPr id="11" name="波形 10"/>
          <p:cNvSpPr/>
          <p:nvPr/>
        </p:nvSpPr>
        <p:spPr>
          <a:xfrm>
            <a:off x="5868035" y="3003550"/>
            <a:ext cx="3168015" cy="1367790"/>
          </a:xfrm>
          <a:prstGeom prst="wave">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600">
                <a:solidFill>
                  <a:schemeClr val="tx1"/>
                </a:solidFill>
              </a:rPr>
              <a:t>经济发展</a:t>
            </a:r>
            <a:endParaRPr lang="zh-CN" altLang="en-US" sz="3600">
              <a:solidFill>
                <a:schemeClr val="tx1"/>
              </a:solidFill>
            </a:endParaRPr>
          </a:p>
        </p:txBody>
      </p:sp>
      <p:sp>
        <p:nvSpPr>
          <p:cNvPr id="14" name="前凸带形 13"/>
          <p:cNvSpPr/>
          <p:nvPr/>
        </p:nvSpPr>
        <p:spPr>
          <a:xfrm>
            <a:off x="2411730" y="2663190"/>
            <a:ext cx="4293870" cy="2016125"/>
          </a:xfrm>
          <a:prstGeom prst="ribbon">
            <a:avLst/>
          </a:prstGeom>
          <a:gradFill>
            <a:gsLst>
              <a:gs pos="50000">
                <a:schemeClr val="accent5"/>
              </a:gs>
              <a:gs pos="0">
                <a:schemeClr val="accent5">
                  <a:lumMod val="25000"/>
                  <a:lumOff val="75000"/>
                </a:schemeClr>
              </a:gs>
              <a:gs pos="100000">
                <a:schemeClr val="accent5">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rPr>
              <a:t>双赢之路</a:t>
            </a:r>
            <a:endParaRPr lang="zh-CN" altLang="en-US" sz="3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endParaRPr>
          </a:p>
        </p:txBody>
      </p:sp>
      <p:pic>
        <p:nvPicPr>
          <p:cNvPr id="5124" name="图片 6" descr="logo横版 png"/>
          <p:cNvPicPr>
            <a:picLocks noChangeAspect="1"/>
          </p:cNvPicPr>
          <p:nvPr/>
        </p:nvPicPr>
        <p:blipFill>
          <a:blip r:embed="rId5"/>
          <a:stretch>
            <a:fillRect/>
          </a:stretch>
        </p:blipFill>
        <p:spPr>
          <a:xfrm>
            <a:off x="8291830" y="315595"/>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xit" presetSubtype="12" fill="hold" nodeType="clickEffect">
                                  <p:stCondLst>
                                    <p:cond delay="0"/>
                                  </p:stCondLst>
                                  <p:childTnLst>
                                    <p:animEffect transition="out" filter="strips(downLeft)">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 calcmode="lin" valueType="num">
                                      <p:cBhvr>
                                        <p:cTn id="28" dur="500" fill="hold"/>
                                        <p:tgtEl>
                                          <p:spTgt spid="10"/>
                                        </p:tgtEl>
                                        <p:attrNameLst>
                                          <p:attrName>style.rotation</p:attrName>
                                        </p:attrNameLst>
                                      </p:cBhvr>
                                      <p:tavLst>
                                        <p:tav tm="0">
                                          <p:val>
                                            <p:fltVal val="360"/>
                                          </p:val>
                                        </p:tav>
                                        <p:tav tm="100000">
                                          <p:val>
                                            <p:fltVal val="0"/>
                                          </p:val>
                                        </p:tav>
                                      </p:tavLst>
                                    </p:anim>
                                    <p:animEffect transition="in" filter="fade">
                                      <p:cBhvr>
                                        <p:cTn id="29" dur="500"/>
                                        <p:tgtEl>
                                          <p:spTgt spid="10"/>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style.rotation</p:attrName>
                                        </p:attrNameLst>
                                      </p:cBhvr>
                                      <p:tavLst>
                                        <p:tav tm="0">
                                          <p:val>
                                            <p:fltVal val="360"/>
                                          </p:val>
                                        </p:tav>
                                        <p:tav tm="100000">
                                          <p:val>
                                            <p:fltVal val="0"/>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 calcmode="lin" valueType="num">
                                      <p:cBhvr>
                                        <p:cTn id="42" dur="500" fill="hold"/>
                                        <p:tgtEl>
                                          <p:spTgt spid="14"/>
                                        </p:tgtEl>
                                        <p:attrNameLst>
                                          <p:attrName>style.rotation</p:attrName>
                                        </p:attrNameLst>
                                      </p:cBhvr>
                                      <p:tavLst>
                                        <p:tav tm="0">
                                          <p:val>
                                            <p:fltVal val="360"/>
                                          </p:val>
                                        </p:tav>
                                        <p:tav tm="100000">
                                          <p:val>
                                            <p:fltVal val="0"/>
                                          </p:val>
                                        </p:tav>
                                      </p:tavLst>
                                    </p:anim>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10" grpId="0" bldLvl="0" animBg="1"/>
      <p:bldP spid="11" grpId="0" bldLvl="0" animBg="1"/>
      <p:bldP spid="10" grpId="1" animBg="1"/>
      <p:bldP spid="11" grpId="1" animBg="1"/>
      <p:bldP spid="14" grpId="0" bldLvl="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0" y="635"/>
            <a:ext cx="9140825" cy="5142865"/>
          </a:xfrm>
          <a:prstGeom prst="rect">
            <a:avLst/>
          </a:prstGeom>
        </p:spPr>
      </p:pic>
      <p:grpSp>
        <p:nvGrpSpPr>
          <p:cNvPr id="22" name="组合 21"/>
          <p:cNvGrpSpPr/>
          <p:nvPr>
            <p:custDataLst>
              <p:tags r:id="rId4"/>
            </p:custDataLst>
          </p:nvPr>
        </p:nvGrpSpPr>
        <p:grpSpPr>
          <a:xfrm>
            <a:off x="2682875" y="290830"/>
            <a:ext cx="4608830" cy="679450"/>
            <a:chOff x="4025" y="258"/>
            <a:chExt cx="7258" cy="1070"/>
          </a:xfrm>
        </p:grpSpPr>
        <p:sp>
          <p:nvSpPr>
            <p:cNvPr id="23" name="椭圆 22"/>
            <p:cNvSpPr/>
            <p:nvPr>
              <p:custDataLst>
                <p:tags r:id="rId5"/>
              </p:custDataLst>
            </p:nvPr>
          </p:nvSpPr>
          <p:spPr>
            <a:xfrm>
              <a:off x="4025" y="258"/>
              <a:ext cx="1044" cy="1071"/>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2</a:t>
              </a:r>
              <a:endParaRPr lang="en-US" altLang="zh-CN" sz="2800" b="1">
                <a:solidFill>
                  <a:srgbClr val="C00000"/>
                </a:solidFill>
                <a:latin typeface="宋体" panose="02010600030101010101" pitchFamily="2" charset="-122"/>
                <a:ea typeface="宋体" panose="02010600030101010101" pitchFamily="2" charset="-122"/>
              </a:endParaRPr>
            </a:p>
          </p:txBody>
        </p:sp>
        <p:sp>
          <p:nvSpPr>
            <p:cNvPr id="25" name="圆角矩形 24"/>
            <p:cNvSpPr/>
            <p:nvPr>
              <p:custDataLst>
                <p:tags r:id="rId6"/>
              </p:custDataLst>
            </p:nvPr>
          </p:nvSpPr>
          <p:spPr>
            <a:xfrm>
              <a:off x="5499" y="308"/>
              <a:ext cx="5784" cy="1021"/>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审题</a:t>
              </a:r>
              <a:endParaRPr lang="zh-CN" altLang="en-US" sz="2800">
                <a:solidFill>
                  <a:srgbClr val="C00000"/>
                </a:solidFill>
              </a:endParaRPr>
            </a:p>
          </p:txBody>
        </p:sp>
      </p:grpSp>
      <p:sp>
        <p:nvSpPr>
          <p:cNvPr id="13" name="椭圆形标注 12"/>
          <p:cNvSpPr/>
          <p:nvPr>
            <p:custDataLst>
              <p:tags r:id="rId7"/>
            </p:custDataLst>
          </p:nvPr>
        </p:nvSpPr>
        <p:spPr>
          <a:xfrm>
            <a:off x="827405" y="1275715"/>
            <a:ext cx="2232660" cy="1367790"/>
          </a:xfrm>
          <a:prstGeom prst="wedgeEllipseCallout">
            <a:avLst>
              <a:gd name="adj1" fmla="val 26877"/>
              <a:gd name="adj2" fmla="val 82311"/>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dist">
              <a:buClrTx/>
              <a:buSzTx/>
              <a:buFontTx/>
            </a:pPr>
            <a:r>
              <a:rPr lang="zh-CN" altLang="en-US" sz="2400" b="1">
                <a:solidFill>
                  <a:schemeClr val="tx1"/>
                </a:solidFill>
                <a:latin typeface="Arial" panose="020B0604020202020204" pitchFamily="34" charset="0"/>
                <a:cs typeface="Arial" panose="020B0604020202020204" pitchFamily="34" charset="0"/>
                <a:sym typeface="+mn-ea"/>
              </a:rPr>
              <a:t>精准扣题，不跑方向</a:t>
            </a:r>
            <a:endParaRPr lang="zh-CN" altLang="en-US" sz="2400" b="1">
              <a:solidFill>
                <a:schemeClr val="tx1"/>
              </a:solidFill>
              <a:latin typeface="Arial" panose="020B0604020202020204" pitchFamily="34" charset="0"/>
              <a:cs typeface="Arial" panose="020B0604020202020204" pitchFamily="34" charset="0"/>
              <a:sym typeface="+mn-ea"/>
            </a:endParaRPr>
          </a:p>
        </p:txBody>
      </p:sp>
      <p:sp>
        <p:nvSpPr>
          <p:cNvPr id="15" name="椭圆形标注 14"/>
          <p:cNvSpPr/>
          <p:nvPr>
            <p:custDataLst>
              <p:tags r:id="rId8"/>
            </p:custDataLst>
          </p:nvPr>
        </p:nvSpPr>
        <p:spPr>
          <a:xfrm>
            <a:off x="3491865" y="2427605"/>
            <a:ext cx="2232660" cy="1367790"/>
          </a:xfrm>
          <a:prstGeom prst="wedgeEllipseCallout">
            <a:avLst>
              <a:gd name="adj1" fmla="val -3327"/>
              <a:gd name="adj2" fmla="val 50046"/>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dist">
              <a:buClrTx/>
              <a:buSzTx/>
              <a:buFontTx/>
            </a:pPr>
            <a:r>
              <a:rPr lang="zh-CN" altLang="en-US" sz="2400" b="1">
                <a:solidFill>
                  <a:schemeClr val="tx1"/>
                </a:solidFill>
                <a:latin typeface="Arial" panose="020B0604020202020204" pitchFamily="34" charset="0"/>
                <a:cs typeface="Arial" panose="020B0604020202020204" pitchFamily="34" charset="0"/>
                <a:sym typeface="+mn-ea"/>
              </a:rPr>
              <a:t>明确场景，语气得体</a:t>
            </a:r>
            <a:endParaRPr lang="zh-CN" altLang="en-US" sz="2400" b="1">
              <a:solidFill>
                <a:schemeClr val="tx1"/>
              </a:solidFill>
              <a:latin typeface="Arial" panose="020B0604020202020204" pitchFamily="34" charset="0"/>
              <a:cs typeface="Arial" panose="020B0604020202020204" pitchFamily="34" charset="0"/>
              <a:sym typeface="+mn-ea"/>
            </a:endParaRPr>
          </a:p>
        </p:txBody>
      </p:sp>
      <p:sp>
        <p:nvSpPr>
          <p:cNvPr id="16" name="椭圆形标注 15"/>
          <p:cNvSpPr/>
          <p:nvPr/>
        </p:nvSpPr>
        <p:spPr>
          <a:xfrm>
            <a:off x="6228080" y="1275715"/>
            <a:ext cx="2232660" cy="1367790"/>
          </a:xfrm>
          <a:prstGeom prst="wedgeEllipseCallout">
            <a:avLst>
              <a:gd name="adj1" fmla="val -31257"/>
              <a:gd name="adj2" fmla="val 92014"/>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dist">
              <a:buClrTx/>
              <a:buSzTx/>
              <a:buFontTx/>
            </a:pPr>
            <a:r>
              <a:rPr lang="zh-CN" altLang="en-US" sz="2400" b="1">
                <a:solidFill>
                  <a:schemeClr val="tx1"/>
                </a:solidFill>
                <a:latin typeface="Arial" panose="020B0604020202020204" pitchFamily="34" charset="0"/>
                <a:cs typeface="Arial" panose="020B0604020202020204" pitchFamily="34" charset="0"/>
                <a:sym typeface="+mn-ea"/>
              </a:rPr>
              <a:t>思路清晰，详略得当</a:t>
            </a:r>
            <a:endParaRPr lang="zh-CN" altLang="en-US" sz="2400" b="1">
              <a:solidFill>
                <a:schemeClr val="tx1"/>
              </a:solidFill>
              <a:latin typeface="Arial" panose="020B0604020202020204" pitchFamily="34" charset="0"/>
              <a:cs typeface="Arial" panose="020B0604020202020204" pitchFamily="34" charset="0"/>
              <a:sym typeface="+mn-ea"/>
            </a:endParaRPr>
          </a:p>
        </p:txBody>
      </p:sp>
      <p:pic>
        <p:nvPicPr>
          <p:cNvPr id="19" name="图片 18" descr="安吉县发展模式"/>
          <p:cNvPicPr>
            <a:picLocks noChangeAspect="1"/>
          </p:cNvPicPr>
          <p:nvPr/>
        </p:nvPicPr>
        <p:blipFill>
          <a:blip r:embed="rId9"/>
          <a:stretch>
            <a:fillRect/>
          </a:stretch>
        </p:blipFill>
        <p:spPr>
          <a:xfrm>
            <a:off x="35560" y="3362960"/>
            <a:ext cx="1791970" cy="1758950"/>
          </a:xfrm>
          <a:prstGeom prst="rect">
            <a:avLst/>
          </a:prstGeom>
        </p:spPr>
      </p:pic>
      <p:pic>
        <p:nvPicPr>
          <p:cNvPr id="5124" name="图片 6" descr="logo横版 png"/>
          <p:cNvPicPr>
            <a:picLocks noChangeAspect="1"/>
          </p:cNvPicPr>
          <p:nvPr/>
        </p:nvPicPr>
        <p:blipFill>
          <a:blip r:embed="rId10"/>
          <a:stretch>
            <a:fillRect/>
          </a:stretch>
        </p:blipFill>
        <p:spPr>
          <a:xfrm>
            <a:off x="8291830" y="315595"/>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 calcmode="lin" valueType="num">
                                      <p:cBhvr>
                                        <p:cTn id="17" dur="500" fill="hold"/>
                                        <p:tgtEl>
                                          <p:spTgt spid="15"/>
                                        </p:tgtEl>
                                        <p:attrNameLst>
                                          <p:attrName>style.rotation</p:attrName>
                                        </p:attrNameLst>
                                      </p:cBhvr>
                                      <p:tavLst>
                                        <p:tav tm="0">
                                          <p:val>
                                            <p:fltVal val="360"/>
                                          </p:val>
                                        </p:tav>
                                        <p:tav tm="100000">
                                          <p:val>
                                            <p:fltVal val="0"/>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style.rotation</p:attrName>
                                        </p:attrNameLst>
                                      </p:cBhvr>
                                      <p:tavLst>
                                        <p:tav tm="0">
                                          <p:val>
                                            <p:fltVal val="360"/>
                                          </p:val>
                                        </p:tav>
                                        <p:tav tm="100000">
                                          <p:val>
                                            <p:fltVal val="0"/>
                                          </p:val>
                                        </p:tav>
                                      </p:tavLst>
                                    </p:anim>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文本框 5"/>
          <p:cNvSpPr txBox="1"/>
          <p:nvPr/>
        </p:nvSpPr>
        <p:spPr>
          <a:xfrm>
            <a:off x="251460" y="123190"/>
            <a:ext cx="8623300" cy="1999615"/>
          </a:xfrm>
          <a:prstGeom prst="rect">
            <a:avLst/>
          </a:prstGeom>
        </p:spPr>
        <p:txBody>
          <a:bodyPr wrap="square">
            <a:spAutoFit/>
          </a:bodyPr>
          <a:p>
            <a:pPr marL="0" indent="266700" algn="just" defTabSz="266700">
              <a:spcBef>
                <a:spcPct val="0"/>
              </a:spcBef>
              <a:spcAft>
                <a:spcPct val="0"/>
              </a:spcAft>
            </a:pPr>
            <a:r>
              <a:rPr lang="en-US" altLang="zh-CN" sz="2400">
                <a:latin typeface="Calibri" panose="020F0502020204030204"/>
                <a:ea typeface="宋体" panose="02010600030101010101" pitchFamily="2" charset="-122"/>
              </a:rPr>
              <a:t>  </a:t>
            </a:r>
            <a:r>
              <a:rPr lang="en-US" altLang="zh-CN" sz="2800">
                <a:latin typeface="Calibri" panose="020F0502020204030204"/>
                <a:ea typeface="宋体" panose="02010600030101010101" pitchFamily="2" charset="-122"/>
              </a:rPr>
              <a:t>  </a:t>
            </a:r>
            <a:r>
              <a:rPr lang="zh-CN" altLang="en-US" sz="2400">
                <a:latin typeface="Calibri" panose="020F0502020204030204"/>
                <a:ea typeface="宋体" panose="02010600030101010101" pitchFamily="2" charset="-122"/>
              </a:rPr>
              <a:t>假定你是李华，你校交换生</a:t>
            </a:r>
            <a:r>
              <a:rPr lang="en-US" altLang="zh-CN" sz="2400">
                <a:latin typeface="Times New Roman" panose="02020603050405020304" charset="0"/>
                <a:ea typeface="Calibri" panose="020F0502020204030204"/>
                <a:cs typeface="Times New Roman" panose="02020603050405020304" charset="0"/>
              </a:rPr>
              <a:t>Chris</a:t>
            </a:r>
            <a:r>
              <a:rPr lang="zh-CN" altLang="en-US" sz="2400">
                <a:latin typeface="Calibri" panose="020F0502020204030204"/>
                <a:ea typeface="宋体" panose="02010600030101010101" pitchFamily="2" charset="-122"/>
              </a:rPr>
              <a:t>看到以下图片，对“绿水青山就是金山银山”这句话很感兴趣，发邮件向你进一步了解。请你给他回复邮件，内容包括：</a:t>
            </a:r>
            <a:endParaRPr lang="zh-CN" altLang="en-US" sz="2400">
              <a:latin typeface="Calibri" panose="020F0502020204030204"/>
              <a:ea typeface="宋体" panose="02010600030101010101" pitchFamily="2" charset="-122"/>
            </a:endParaRPr>
          </a:p>
          <a:p>
            <a:pPr marL="0" indent="0" algn="just" defTabSz="266700">
              <a:spcBef>
                <a:spcPct val="0"/>
              </a:spcBef>
              <a:spcAft>
                <a:spcPct val="0"/>
              </a:spcAft>
            </a:pPr>
            <a:r>
              <a:rPr lang="en-US" altLang="zh-CN" sz="2400">
                <a:latin typeface="Calibri" panose="020F0502020204030204"/>
                <a:ea typeface="Calibri" panose="020F0502020204030204"/>
              </a:rPr>
              <a:t>1. </a:t>
            </a:r>
            <a:r>
              <a:rPr lang="zh-CN" altLang="en-US" sz="2400">
                <a:latin typeface="Calibri" panose="020F0502020204030204"/>
                <a:ea typeface="宋体" panose="02010600030101010101" pitchFamily="2" charset="-122"/>
              </a:rPr>
              <a:t>解释含义；</a:t>
            </a:r>
            <a:endParaRPr lang="zh-CN" altLang="en-US" sz="2400">
              <a:latin typeface="Calibri" panose="020F0502020204030204"/>
              <a:ea typeface="宋体" panose="02010600030101010101" pitchFamily="2" charset="-122"/>
            </a:endParaRPr>
          </a:p>
          <a:p>
            <a:pPr marL="0" indent="0" algn="just" defTabSz="266700">
              <a:spcBef>
                <a:spcPct val="0"/>
              </a:spcBef>
              <a:spcAft>
                <a:spcPct val="0"/>
              </a:spcAft>
            </a:pPr>
            <a:r>
              <a:rPr lang="en-US" altLang="zh-CN" sz="2400">
                <a:latin typeface="Calibri" panose="020F0502020204030204"/>
                <a:ea typeface="Calibri" panose="020F0502020204030204"/>
              </a:rPr>
              <a:t>2. </a:t>
            </a:r>
            <a:r>
              <a:rPr lang="zh-CN" altLang="en-US" sz="2400">
                <a:latin typeface="Calibri" panose="020F0502020204030204"/>
                <a:ea typeface="宋体" panose="02010600030101010101" pitchFamily="2" charset="-122"/>
              </a:rPr>
              <a:t>举例说明。</a:t>
            </a:r>
            <a:endParaRPr lang="zh-CN" altLang="en-US" sz="2400">
              <a:latin typeface="Calibri" panose="020F0502020204030204"/>
              <a:ea typeface="宋体" panose="02010600030101010101" pitchFamily="2" charset="-122"/>
            </a:endParaRPr>
          </a:p>
        </p:txBody>
      </p:sp>
      <p:sp>
        <p:nvSpPr>
          <p:cNvPr id="7" name="圆角矩形 6"/>
          <p:cNvSpPr/>
          <p:nvPr/>
        </p:nvSpPr>
        <p:spPr>
          <a:xfrm>
            <a:off x="2411730" y="1491615"/>
            <a:ext cx="4824730" cy="57594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明确邮件回复的核心要求</a:t>
            </a:r>
            <a:endParaRPr lang="zh-CN" altLang="en-US" sz="2400">
              <a:solidFill>
                <a:schemeClr val="tx1"/>
              </a:solidFill>
              <a:latin typeface="宋体" panose="02010600030101010101" pitchFamily="2" charset="-122"/>
              <a:ea typeface="宋体" panose="02010600030101010101" pitchFamily="2" charset="-122"/>
            </a:endParaRPr>
          </a:p>
        </p:txBody>
      </p:sp>
      <p:sp>
        <p:nvSpPr>
          <p:cNvPr id="8" name="圆角矩形 7"/>
          <p:cNvSpPr/>
          <p:nvPr>
            <p:custDataLst>
              <p:tags r:id="rId4"/>
            </p:custDataLst>
          </p:nvPr>
        </p:nvSpPr>
        <p:spPr>
          <a:xfrm>
            <a:off x="251460" y="2283460"/>
            <a:ext cx="1799590" cy="504190"/>
          </a:xfrm>
          <a:prstGeom prst="roundRect">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b="1">
                <a:solidFill>
                  <a:schemeClr val="tx1"/>
                </a:solidFill>
                <a:latin typeface="Arial" panose="020B0604020202020204" pitchFamily="34" charset="0"/>
                <a:cs typeface="Arial" panose="020B0604020202020204" pitchFamily="34" charset="0"/>
                <a:sym typeface="+mn-ea"/>
              </a:rPr>
              <a:t>身份定位</a:t>
            </a:r>
            <a:endParaRPr lang="zh-CN" altLang="en-US" sz="2400" b="1">
              <a:solidFill>
                <a:schemeClr val="tx1"/>
              </a:solidFill>
              <a:latin typeface="Arial" panose="020B0604020202020204" pitchFamily="34" charset="0"/>
              <a:cs typeface="Arial" panose="020B0604020202020204" pitchFamily="34" charset="0"/>
              <a:sym typeface="+mn-ea"/>
            </a:endParaRPr>
          </a:p>
        </p:txBody>
      </p:sp>
      <p:sp>
        <p:nvSpPr>
          <p:cNvPr id="9" name="圆角矩形 8"/>
          <p:cNvSpPr/>
          <p:nvPr>
            <p:custDataLst>
              <p:tags r:id="rId5"/>
            </p:custDataLst>
          </p:nvPr>
        </p:nvSpPr>
        <p:spPr>
          <a:xfrm>
            <a:off x="251460" y="3291840"/>
            <a:ext cx="1799590" cy="504190"/>
          </a:xfrm>
          <a:prstGeom prst="roundRect">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b="1">
                <a:solidFill>
                  <a:schemeClr val="tx1"/>
                </a:solidFill>
                <a:latin typeface="Arial" panose="020B0604020202020204" pitchFamily="34" charset="0"/>
                <a:cs typeface="Arial" panose="020B0604020202020204" pitchFamily="34" charset="0"/>
                <a:sym typeface="+mn-ea"/>
              </a:rPr>
              <a:t>写作目的</a:t>
            </a:r>
            <a:endParaRPr lang="zh-CN" altLang="en-US" sz="2400" b="1">
              <a:solidFill>
                <a:schemeClr val="tx1"/>
              </a:solidFill>
              <a:latin typeface="Arial" panose="020B0604020202020204" pitchFamily="34" charset="0"/>
              <a:cs typeface="Arial" panose="020B0604020202020204" pitchFamily="34" charset="0"/>
              <a:sym typeface="+mn-ea"/>
            </a:endParaRPr>
          </a:p>
        </p:txBody>
      </p:sp>
      <p:sp>
        <p:nvSpPr>
          <p:cNvPr id="10" name="圆角矩形 9"/>
          <p:cNvSpPr/>
          <p:nvPr>
            <p:custDataLst>
              <p:tags r:id="rId6"/>
            </p:custDataLst>
          </p:nvPr>
        </p:nvSpPr>
        <p:spPr>
          <a:xfrm>
            <a:off x="251460" y="4300220"/>
            <a:ext cx="1799590" cy="504190"/>
          </a:xfrm>
          <a:prstGeom prst="roundRect">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b="1">
                <a:solidFill>
                  <a:schemeClr val="tx1"/>
                </a:solidFill>
                <a:latin typeface="Arial" panose="020B0604020202020204" pitchFamily="34" charset="0"/>
                <a:cs typeface="Arial" panose="020B0604020202020204" pitchFamily="34" charset="0"/>
                <a:sym typeface="+mn-ea"/>
              </a:rPr>
              <a:t>格式要求</a:t>
            </a:r>
            <a:endParaRPr lang="zh-CN" altLang="en-US" sz="2400" b="1">
              <a:solidFill>
                <a:schemeClr val="tx1"/>
              </a:solidFill>
              <a:latin typeface="Arial" panose="020B0604020202020204" pitchFamily="34" charset="0"/>
              <a:cs typeface="Arial" panose="020B0604020202020204" pitchFamily="34" charset="0"/>
              <a:sym typeface="+mn-ea"/>
            </a:endParaRPr>
          </a:p>
        </p:txBody>
      </p:sp>
      <p:sp>
        <p:nvSpPr>
          <p:cNvPr id="11" name="圆角矩形 10"/>
          <p:cNvSpPr/>
          <p:nvPr>
            <p:custDataLst>
              <p:tags r:id="rId7"/>
            </p:custDataLst>
          </p:nvPr>
        </p:nvSpPr>
        <p:spPr>
          <a:xfrm>
            <a:off x="2249805" y="2106295"/>
            <a:ext cx="6624955" cy="738505"/>
          </a:xfrm>
          <a:prstGeom prst="roundRect">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李华（学生）→ 收件人</a:t>
            </a:r>
            <a:r>
              <a:rPr lang="zh-CN" altLang="en-US" sz="2000">
                <a:solidFill>
                  <a:schemeClr val="tx1"/>
                </a:solidFill>
                <a:latin typeface="Times New Roman" panose="02020603050405020304" charset="0"/>
                <a:ea typeface="宋体" panose="02010600030101010101" pitchFamily="2" charset="-122"/>
                <a:cs typeface="Times New Roman" panose="02020603050405020304" charset="0"/>
                <a:sym typeface="+mn-ea"/>
              </a:rPr>
              <a:t> Chris</a:t>
            </a: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（交换生），两人是熟人，语气需友好、通俗，避免过于学术化的表达。</a:t>
            </a:r>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2" name="圆角矩形 11"/>
          <p:cNvSpPr/>
          <p:nvPr>
            <p:custDataLst>
              <p:tags r:id="rId8"/>
            </p:custDataLst>
          </p:nvPr>
        </p:nvSpPr>
        <p:spPr>
          <a:xfrm>
            <a:off x="2249805" y="3147695"/>
            <a:ext cx="6624955" cy="738505"/>
          </a:xfrm>
          <a:prstGeom prst="roundRect">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向</a:t>
            </a:r>
            <a:r>
              <a:rPr lang="zh-CN" altLang="en-US" sz="2000">
                <a:solidFill>
                  <a:schemeClr val="tx1"/>
                </a:solidFill>
                <a:latin typeface="Times New Roman" panose="02020603050405020304" charset="0"/>
                <a:ea typeface="宋体" panose="02010600030101010101" pitchFamily="2" charset="-122"/>
                <a:cs typeface="Times New Roman" panose="02020603050405020304" charset="0"/>
                <a:sym typeface="+mn-ea"/>
              </a:rPr>
              <a:t>Chris</a:t>
            </a: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解释“绿水青山就是金山银山”的含义，并举例说明，满足其“感兴趣、想进一步了解”的需求。</a:t>
            </a:r>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4" name="圆角矩形 13"/>
          <p:cNvSpPr/>
          <p:nvPr>
            <p:custDataLst>
              <p:tags r:id="rId9"/>
            </p:custDataLst>
          </p:nvPr>
        </p:nvSpPr>
        <p:spPr>
          <a:xfrm>
            <a:off x="2267585" y="4286885"/>
            <a:ext cx="6624955" cy="680085"/>
          </a:xfrm>
          <a:prstGeom prst="roundRect">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严格遵循给定邮件格式，无需额外添加标题或落款信息。</a:t>
            </a:r>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圆角矩形 4"/>
          <p:cNvSpPr/>
          <p:nvPr/>
        </p:nvSpPr>
        <p:spPr>
          <a:xfrm>
            <a:off x="2267585" y="2951480"/>
            <a:ext cx="6606540" cy="1137285"/>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必写点：</a:t>
            </a:r>
            <a:r>
              <a:rPr lang="en-US" altLang="zh-CN"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：解释含义；</a:t>
            </a:r>
            <a:r>
              <a:rPr lang="en-US" altLang="zh-CN"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：举例说明。</a:t>
            </a:r>
            <a:endParaRPr lang="zh-CN" altLang="en-US"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两个要点缺一不可，否则会导致内容不完整，失分严重。</a:t>
            </a:r>
            <a:endParaRPr lang="zh-CN" altLang="en-US"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5124" name="图片 6" descr="logo横版 png"/>
          <p:cNvPicPr>
            <a:picLocks noChangeAspect="1"/>
          </p:cNvPicPr>
          <p:nvPr/>
        </p:nvPicPr>
        <p:blipFill>
          <a:blip r:embed="rId10"/>
          <a:stretch>
            <a:fillRect/>
          </a:stretch>
        </p:blipFill>
        <p:spPr>
          <a:xfrm>
            <a:off x="8291830" y="315595"/>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style.rotation</p:attrName>
                                        </p:attrNameLst>
                                      </p:cBhvr>
                                      <p:tavLst>
                                        <p:tav tm="0">
                                          <p:val>
                                            <p:fltVal val="360"/>
                                          </p:val>
                                        </p:tav>
                                        <p:tav tm="100000">
                                          <p:val>
                                            <p:fltVal val="0"/>
                                          </p:val>
                                        </p:tav>
                                      </p:tavLst>
                                    </p:anim>
                                    <p:animEffect transition="in" filter="fade">
                                      <p:cBhvr>
                                        <p:cTn id="24" dur="500"/>
                                        <p:tgtEl>
                                          <p:spTgt spid="9"/>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 calcmode="lin" valueType="num">
                                      <p:cBhvr>
                                        <p:cTn id="29" dur="500" fill="hold"/>
                                        <p:tgtEl>
                                          <p:spTgt spid="10"/>
                                        </p:tgtEl>
                                        <p:attrNameLst>
                                          <p:attrName>style.rotation</p:attrName>
                                        </p:attrNameLst>
                                      </p:cBhvr>
                                      <p:tavLst>
                                        <p:tav tm="0">
                                          <p:val>
                                            <p:fltVal val="360"/>
                                          </p:val>
                                        </p:tav>
                                        <p:tav tm="100000">
                                          <p:val>
                                            <p:fltVal val="0"/>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 calcmode="lin" valueType="num">
                                      <p:cBhvr>
                                        <p:cTn id="37" dur="500" fill="hold"/>
                                        <p:tgtEl>
                                          <p:spTgt spid="11"/>
                                        </p:tgtEl>
                                        <p:attrNameLst>
                                          <p:attrName>style.rotation</p:attrName>
                                        </p:attrNameLst>
                                      </p:cBhvr>
                                      <p:tavLst>
                                        <p:tav tm="0">
                                          <p:val>
                                            <p:fltVal val="360"/>
                                          </p:val>
                                        </p:tav>
                                        <p:tav tm="100000">
                                          <p:val>
                                            <p:fltVal val="0"/>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 calcmode="lin" valueType="num">
                                      <p:cBhvr>
                                        <p:cTn id="45" dur="500" fill="hold"/>
                                        <p:tgtEl>
                                          <p:spTgt spid="12"/>
                                        </p:tgtEl>
                                        <p:attrNameLst>
                                          <p:attrName>style.rotation</p:attrName>
                                        </p:attrNameLst>
                                      </p:cBhvr>
                                      <p:tavLst>
                                        <p:tav tm="0">
                                          <p:val>
                                            <p:fltVal val="360"/>
                                          </p:val>
                                        </p:tav>
                                        <p:tav tm="100000">
                                          <p:val>
                                            <p:fltVal val="0"/>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 calcmode="lin" valueType="num">
                                      <p:cBhvr>
                                        <p:cTn id="53" dur="500" fill="hold"/>
                                        <p:tgtEl>
                                          <p:spTgt spid="5"/>
                                        </p:tgtEl>
                                        <p:attrNameLst>
                                          <p:attrName>style.rotation</p:attrName>
                                        </p:attrNameLst>
                                      </p:cBhvr>
                                      <p:tavLst>
                                        <p:tav tm="0">
                                          <p:val>
                                            <p:fltVal val="360"/>
                                          </p:val>
                                        </p:tav>
                                        <p:tav tm="100000">
                                          <p:val>
                                            <p:fltVal val="0"/>
                                          </p:val>
                                        </p:tav>
                                      </p:tavLst>
                                    </p:anim>
                                    <p:animEffect transition="in" filter="fade">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 calcmode="lin" valueType="num">
                                      <p:cBhvr>
                                        <p:cTn id="61" dur="500" fill="hold"/>
                                        <p:tgtEl>
                                          <p:spTgt spid="14"/>
                                        </p:tgtEl>
                                        <p:attrNameLst>
                                          <p:attrName>style.rotation</p:attrName>
                                        </p:attrNameLst>
                                      </p:cBhvr>
                                      <p:tavLst>
                                        <p:tav tm="0">
                                          <p:val>
                                            <p:fltVal val="360"/>
                                          </p:val>
                                        </p:tav>
                                        <p:tav tm="100000">
                                          <p:val>
                                            <p:fltVal val="0"/>
                                          </p:val>
                                        </p:tav>
                                      </p:tavLst>
                                    </p:anim>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9" grpId="0" bldLvl="0" animBg="1"/>
      <p:bldP spid="10" grpId="0" bldLvl="0" animBg="1"/>
      <p:bldP spid="8" grpId="1" animBg="1"/>
      <p:bldP spid="9" grpId="1" animBg="1"/>
      <p:bldP spid="10" grpId="1" animBg="1"/>
      <p:bldP spid="11" grpId="0" bldLvl="0" animBg="1"/>
      <p:bldP spid="11" grpId="1" animBg="1"/>
      <p:bldP spid="12" grpId="0" bldLvl="0" animBg="1"/>
      <p:bldP spid="12" grpId="1" animBg="1"/>
      <p:bldP spid="5" grpId="0" bldLvl="0" animBg="1"/>
      <p:bldP spid="5" grpId="1" animBg="1"/>
      <p:bldP spid="14" grpId="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18" name="椭圆 17"/>
          <p:cNvSpPr/>
          <p:nvPr>
            <p:custDataLst>
              <p:tags r:id="rId4"/>
            </p:custDataLst>
          </p:nvPr>
        </p:nvSpPr>
        <p:spPr>
          <a:xfrm>
            <a:off x="2555875" y="1708150"/>
            <a:ext cx="662940" cy="6800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3</a:t>
            </a:r>
            <a:endParaRPr lang="en-US" altLang="zh-CN"/>
          </a:p>
        </p:txBody>
      </p:sp>
      <p:sp>
        <p:nvSpPr>
          <p:cNvPr id="25" name="圆角矩形 24"/>
          <p:cNvSpPr/>
          <p:nvPr>
            <p:custDataLst>
              <p:tags r:id="rId5"/>
            </p:custDataLst>
          </p:nvPr>
        </p:nvSpPr>
        <p:spPr>
          <a:xfrm>
            <a:off x="3707765" y="1708150"/>
            <a:ext cx="3672840" cy="6483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结构框架</a:t>
            </a:r>
            <a:endParaRPr lang="zh-CN" altLang="en-US" sz="2800">
              <a:solidFill>
                <a:srgbClr val="C00000"/>
              </a:solidFill>
            </a:endParaRPr>
          </a:p>
        </p:txBody>
      </p:sp>
      <p:pic>
        <p:nvPicPr>
          <p:cNvPr id="5" name="图片 4"/>
          <p:cNvPicPr>
            <a:picLocks noChangeAspect="1"/>
          </p:cNvPicPr>
          <p:nvPr/>
        </p:nvPicPr>
        <p:blipFill>
          <a:blip r:embed="rId6"/>
          <a:stretch>
            <a:fillRect/>
          </a:stretch>
        </p:blipFill>
        <p:spPr>
          <a:xfrm>
            <a:off x="-36195" y="2835275"/>
            <a:ext cx="2777490" cy="2308225"/>
          </a:xfrm>
          <a:prstGeom prst="rect">
            <a:avLst/>
          </a:prstGeom>
        </p:spPr>
      </p:pic>
      <p:pic>
        <p:nvPicPr>
          <p:cNvPr id="5124" name="图片 6" descr="logo横版 png"/>
          <p:cNvPicPr>
            <a:picLocks noChangeAspect="1"/>
          </p:cNvPicPr>
          <p:nvPr/>
        </p:nvPicPr>
        <p:blipFill>
          <a:blip r:embed="rId7"/>
          <a:stretch>
            <a:fillRect/>
          </a:stretch>
        </p:blipFill>
        <p:spPr>
          <a:xfrm>
            <a:off x="8291830" y="315595"/>
            <a:ext cx="608013" cy="64293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222" name="Freeform 41"/>
          <p:cNvSpPr/>
          <p:nvPr>
            <p:custDataLst>
              <p:tags r:id="rId4"/>
            </p:custDataLst>
          </p:nvPr>
        </p:nvSpPr>
        <p:spPr bwMode="auto">
          <a:xfrm>
            <a:off x="2555240" y="915670"/>
            <a:ext cx="3630295" cy="2874010"/>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3891A7"/>
          </a:solidFill>
          <a:ln w="793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72585" tIns="36293" rIns="72585" bIns="36293" numCol="1" spcCol="0" rtlCol="0" fromWordArt="0" anchor="ctr" anchorCtr="0" forceAA="0" compatLnSpc="1">
            <a:noAutofit/>
          </a:bodyPr>
          <a:p>
            <a:pPr lvl="0" algn="ctr">
              <a:spcBef>
                <a:spcPts val="0"/>
              </a:spcBef>
              <a:spcAft>
                <a:spcPts val="0"/>
              </a:spcAft>
              <a:buClrTx/>
              <a:buSzTx/>
              <a:buFontTx/>
              <a:defRPr/>
            </a:pPr>
            <a:endParaRPr lang="zh-CN" altLang="en-US">
              <a:latin typeface="思源黑体 Normal" panose="020B0400000000000000" pitchFamily="34" charset="-122"/>
              <a:ea typeface="思源黑体 Normal" panose="020B0400000000000000" pitchFamily="34" charset="-122"/>
              <a:sym typeface="I.Ming" panose="02020400000000000000" pitchFamily="18" charset="-128"/>
            </a:endParaRPr>
          </a:p>
        </p:txBody>
      </p:sp>
      <p:grpSp>
        <p:nvGrpSpPr>
          <p:cNvPr id="16" name="组合 15"/>
          <p:cNvGrpSpPr/>
          <p:nvPr/>
        </p:nvGrpSpPr>
        <p:grpSpPr>
          <a:xfrm>
            <a:off x="2555240" y="1275715"/>
            <a:ext cx="1727200" cy="1103630"/>
            <a:chOff x="4024" y="2009"/>
            <a:chExt cx="2720" cy="1738"/>
          </a:xfrm>
        </p:grpSpPr>
        <p:sp>
          <p:nvSpPr>
            <p:cNvPr id="5" name="文本框 4"/>
            <p:cNvSpPr txBox="1"/>
            <p:nvPr/>
          </p:nvSpPr>
          <p:spPr>
            <a:xfrm>
              <a:off x="5612" y="2009"/>
              <a:ext cx="897" cy="1016"/>
            </a:xfrm>
            <a:prstGeom prst="rect">
              <a:avLst/>
            </a:prstGeom>
            <a:noFill/>
          </p:spPr>
          <p:txBody>
            <a:bodyPr wrap="square" rtlCol="0">
              <a:spAutoFit/>
            </a:bodyPr>
            <a:p>
              <a:pPr algn="ctr"/>
              <a:r>
                <a:rPr lang="en-US" altLang="zh-CN" sz="3600" b="1">
                  <a:latin typeface="宋体" panose="02010600030101010101" pitchFamily="2" charset="-122"/>
                  <a:ea typeface="宋体" panose="02010600030101010101" pitchFamily="2" charset="-122"/>
                </a:rPr>
                <a:t>1</a:t>
              </a:r>
              <a:endParaRPr lang="en-US" altLang="zh-CN" sz="3600" b="1">
                <a:latin typeface="宋体" panose="02010600030101010101" pitchFamily="2" charset="-122"/>
                <a:ea typeface="宋体" panose="02010600030101010101" pitchFamily="2" charset="-122"/>
              </a:endParaRPr>
            </a:p>
          </p:txBody>
        </p:sp>
        <p:sp>
          <p:nvSpPr>
            <p:cNvPr id="7" name="Rectangle 113"/>
            <p:cNvSpPr/>
            <p:nvPr>
              <p:custDataLst>
                <p:tags r:id="rId5"/>
              </p:custDataLst>
            </p:nvPr>
          </p:nvSpPr>
          <p:spPr>
            <a:xfrm>
              <a:off x="4024" y="2925"/>
              <a:ext cx="2721" cy="822"/>
            </a:xfrm>
            <a:prstGeom prst="rect">
              <a:avLst/>
            </a:prstGeom>
            <a:noFill/>
            <a:ln w="9525">
              <a:noFill/>
            </a:ln>
          </p:spPr>
          <p:txBody>
            <a:bodyPr wrap="square">
              <a:spAutoFit/>
            </a:bodyPr>
            <a:p>
              <a:pPr eaLnBrk="1" hangingPunct="1"/>
              <a:r>
                <a:rPr lang="en-US" altLang="zh-CN" sz="2800" b="1" dirty="0">
                  <a:solidFill>
                    <a:schemeClr val="tx1"/>
                  </a:solidFill>
                  <a:latin typeface="Times New Roman" panose="02020603050405020304" charset="0"/>
                  <a:cs typeface="Times New Roman" panose="02020603050405020304" charset="0"/>
                </a:rPr>
                <a:t>Beginning</a:t>
              </a:r>
              <a:endParaRPr lang="en-US" altLang="zh-CN" sz="2800" b="1" dirty="0">
                <a:solidFill>
                  <a:schemeClr val="tx1"/>
                </a:solidFill>
                <a:latin typeface="Times New Roman" panose="02020603050405020304" charset="0"/>
                <a:cs typeface="Times New Roman" panose="02020603050405020304" charset="0"/>
              </a:endParaRPr>
            </a:p>
          </p:txBody>
        </p:sp>
      </p:grpSp>
      <p:grpSp>
        <p:nvGrpSpPr>
          <p:cNvPr id="14" name="组合 13"/>
          <p:cNvGrpSpPr/>
          <p:nvPr/>
        </p:nvGrpSpPr>
        <p:grpSpPr>
          <a:xfrm>
            <a:off x="2628265" y="921385"/>
            <a:ext cx="3618865" cy="2874010"/>
            <a:chOff x="3798" y="1442"/>
            <a:chExt cx="5699" cy="4526"/>
          </a:xfrm>
        </p:grpSpPr>
        <p:sp>
          <p:nvSpPr>
            <p:cNvPr id="220" name="Freeform 39"/>
            <p:cNvSpPr/>
            <p:nvPr>
              <p:custDataLst>
                <p:tags r:id="rId6"/>
              </p:custDataLst>
            </p:nvPr>
          </p:nvSpPr>
          <p:spPr bwMode="auto">
            <a:xfrm>
              <a:off x="3798" y="1442"/>
              <a:ext cx="5699" cy="4526"/>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FEB80A"/>
            </a:solidFill>
            <a:ln w="793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72585" tIns="36293" rIns="72585" bIns="36293" numCol="1" spcCol="0" rtlCol="0" fromWordArt="0" anchor="ctr" anchorCtr="0" forceAA="0" compatLnSpc="1">
              <a:noAutofit/>
            </a:bodyPr>
            <a:p>
              <a:pPr lvl="0" algn="ctr">
                <a:spcBef>
                  <a:spcPts val="0"/>
                </a:spcBef>
                <a:spcAft>
                  <a:spcPts val="0"/>
                </a:spcAft>
                <a:buClrTx/>
                <a:buSzTx/>
                <a:buFontTx/>
                <a:defRPr/>
              </a:pPr>
              <a:endParaRPr lang="zh-CN" altLang="en-US">
                <a:latin typeface="思源黑体 Normal" panose="020B0400000000000000" pitchFamily="34" charset="-122"/>
                <a:ea typeface="思源黑体 Normal" panose="020B0400000000000000" pitchFamily="34" charset="-122"/>
                <a:sym typeface="I.Ming" panose="02020400000000000000" pitchFamily="18" charset="-128"/>
              </a:endParaRPr>
            </a:p>
          </p:txBody>
        </p:sp>
        <p:sp>
          <p:nvSpPr>
            <p:cNvPr id="6" name="Rectangle 113"/>
            <p:cNvSpPr/>
            <p:nvPr>
              <p:custDataLst>
                <p:tags r:id="rId7"/>
              </p:custDataLst>
            </p:nvPr>
          </p:nvSpPr>
          <p:spPr>
            <a:xfrm>
              <a:off x="7087" y="2916"/>
              <a:ext cx="1743" cy="822"/>
            </a:xfrm>
            <a:prstGeom prst="rect">
              <a:avLst/>
            </a:prstGeom>
            <a:noFill/>
            <a:ln w="9525">
              <a:noFill/>
            </a:ln>
          </p:spPr>
          <p:txBody>
            <a:bodyPr wrap="square">
              <a:spAutoFit/>
            </a:bodyPr>
            <a:p>
              <a:pPr algn="ctr" eaLnBrk="1" hangingPunct="1"/>
              <a:r>
                <a:rPr lang="en-US" altLang="zh-CN" sz="2800" b="1" dirty="0">
                  <a:solidFill>
                    <a:schemeClr val="tx1"/>
                  </a:solidFill>
                  <a:latin typeface="Times New Roman" panose="02020603050405020304" charset="0"/>
                  <a:cs typeface="Times New Roman" panose="02020603050405020304" charset="0"/>
                </a:rPr>
                <a:t>Body</a:t>
              </a:r>
              <a:endParaRPr lang="en-US" altLang="zh-CN" sz="2800" b="1" dirty="0">
                <a:solidFill>
                  <a:schemeClr val="tx1"/>
                </a:solidFill>
                <a:latin typeface="Times New Roman" panose="02020603050405020304" charset="0"/>
                <a:cs typeface="Times New Roman" panose="02020603050405020304" charset="0"/>
              </a:endParaRPr>
            </a:p>
          </p:txBody>
        </p:sp>
        <p:sp>
          <p:nvSpPr>
            <p:cNvPr id="8" name="文本框 7"/>
            <p:cNvSpPr txBox="1"/>
            <p:nvPr/>
          </p:nvSpPr>
          <p:spPr>
            <a:xfrm>
              <a:off x="6973" y="2008"/>
              <a:ext cx="897" cy="1016"/>
            </a:xfrm>
            <a:prstGeom prst="rect">
              <a:avLst/>
            </a:prstGeom>
            <a:noFill/>
          </p:spPr>
          <p:txBody>
            <a:bodyPr wrap="square" rtlCol="0">
              <a:spAutoFit/>
            </a:bodyPr>
            <a:p>
              <a:pPr algn="ctr"/>
              <a:r>
                <a:rPr lang="en-US" altLang="zh-CN" sz="3600" b="1">
                  <a:latin typeface="宋体" panose="02010600030101010101" pitchFamily="2" charset="-122"/>
                  <a:ea typeface="宋体" panose="02010600030101010101" pitchFamily="2" charset="-122"/>
                </a:rPr>
                <a:t>2</a:t>
              </a:r>
              <a:endParaRPr lang="en-US" altLang="zh-CN" sz="3600" b="1">
                <a:latin typeface="宋体" panose="02010600030101010101" pitchFamily="2" charset="-122"/>
                <a:ea typeface="宋体" panose="02010600030101010101" pitchFamily="2" charset="-122"/>
              </a:endParaRPr>
            </a:p>
          </p:txBody>
        </p:sp>
      </p:grpSp>
      <p:grpSp>
        <p:nvGrpSpPr>
          <p:cNvPr id="15" name="组合 14"/>
          <p:cNvGrpSpPr/>
          <p:nvPr/>
        </p:nvGrpSpPr>
        <p:grpSpPr>
          <a:xfrm>
            <a:off x="2556510" y="1018540"/>
            <a:ext cx="3689350" cy="2791460"/>
            <a:chOff x="3687" y="1572"/>
            <a:chExt cx="5810" cy="4396"/>
          </a:xfrm>
        </p:grpSpPr>
        <p:sp>
          <p:nvSpPr>
            <p:cNvPr id="221" name="Freeform 40"/>
            <p:cNvSpPr/>
            <p:nvPr>
              <p:custDataLst>
                <p:tags r:id="rId8"/>
              </p:custDataLst>
            </p:nvPr>
          </p:nvSpPr>
          <p:spPr bwMode="auto">
            <a:xfrm>
              <a:off x="3687" y="1572"/>
              <a:ext cx="5810" cy="4396"/>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9FC846"/>
            </a:solidFill>
            <a:ln w="793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72585" tIns="36293" rIns="72585" bIns="36293" numCol="1" spcCol="0" rtlCol="0" fromWordArt="0" anchor="ctr" anchorCtr="0" forceAA="0" compatLnSpc="1">
              <a:noAutofit/>
            </a:bodyPr>
            <a:p>
              <a:pPr lvl="0" algn="ctr">
                <a:spcBef>
                  <a:spcPts val="0"/>
                </a:spcBef>
                <a:spcAft>
                  <a:spcPts val="0"/>
                </a:spcAft>
                <a:buClrTx/>
                <a:buSzTx/>
                <a:buFontTx/>
                <a:defRPr/>
              </a:pPr>
              <a:endParaRPr lang="zh-CN" altLang="en-US">
                <a:latin typeface="思源黑体 Normal" panose="020B0400000000000000" pitchFamily="34" charset="-122"/>
                <a:ea typeface="思源黑体 Normal" panose="020B0400000000000000" pitchFamily="34" charset="-122"/>
                <a:sym typeface="I.Ming" panose="02020400000000000000" pitchFamily="18" charset="-128"/>
              </a:endParaRPr>
            </a:p>
          </p:txBody>
        </p:sp>
        <p:sp>
          <p:nvSpPr>
            <p:cNvPr id="258" name="Rectangle 113"/>
            <p:cNvSpPr/>
            <p:nvPr>
              <p:custDataLst>
                <p:tags r:id="rId9"/>
              </p:custDataLst>
            </p:nvPr>
          </p:nvSpPr>
          <p:spPr>
            <a:xfrm>
              <a:off x="5953" y="4585"/>
              <a:ext cx="2387" cy="822"/>
            </a:xfrm>
            <a:prstGeom prst="rect">
              <a:avLst/>
            </a:prstGeom>
            <a:noFill/>
            <a:ln w="9525">
              <a:noFill/>
            </a:ln>
          </p:spPr>
          <p:txBody>
            <a:bodyPr wrap="square">
              <a:spAutoFit/>
            </a:bodyPr>
            <a:p>
              <a:pPr eaLnBrk="1" hangingPunct="1"/>
              <a:r>
                <a:rPr lang="en-US" altLang="zh-CN" sz="2800" b="1" dirty="0">
                  <a:solidFill>
                    <a:schemeClr val="tx1"/>
                  </a:solidFill>
                  <a:latin typeface="Times New Roman" panose="02020603050405020304" charset="0"/>
                  <a:cs typeface="Times New Roman" panose="02020603050405020304" charset="0"/>
                </a:rPr>
                <a:t>Ending</a:t>
              </a:r>
              <a:endParaRPr lang="en-US" altLang="zh-CN" sz="2800" b="1" dirty="0">
                <a:solidFill>
                  <a:schemeClr val="tx1"/>
                </a:solidFill>
                <a:latin typeface="Times New Roman" panose="02020603050405020304" charset="0"/>
                <a:cs typeface="Times New Roman" panose="02020603050405020304" charset="0"/>
              </a:endParaRPr>
            </a:p>
          </p:txBody>
        </p:sp>
        <p:sp>
          <p:nvSpPr>
            <p:cNvPr id="9" name="文本框 8"/>
            <p:cNvSpPr txBox="1"/>
            <p:nvPr/>
          </p:nvSpPr>
          <p:spPr>
            <a:xfrm>
              <a:off x="5045" y="4391"/>
              <a:ext cx="897" cy="1016"/>
            </a:xfrm>
            <a:prstGeom prst="rect">
              <a:avLst/>
            </a:prstGeom>
            <a:noFill/>
          </p:spPr>
          <p:txBody>
            <a:bodyPr wrap="square" rtlCol="0">
              <a:spAutoFit/>
            </a:bodyPr>
            <a:p>
              <a:pPr algn="ctr"/>
              <a:r>
                <a:rPr lang="en-US" altLang="zh-CN" sz="3600" b="1">
                  <a:latin typeface="宋体" panose="02010600030101010101" pitchFamily="2" charset="-122"/>
                  <a:ea typeface="宋体" panose="02010600030101010101" pitchFamily="2" charset="-122"/>
                </a:rPr>
                <a:t>3</a:t>
              </a:r>
              <a:endParaRPr lang="en-US" altLang="zh-CN" sz="3600" b="1">
                <a:latin typeface="宋体" panose="02010600030101010101" pitchFamily="2" charset="-122"/>
                <a:ea typeface="宋体" panose="02010600030101010101" pitchFamily="2" charset="-122"/>
              </a:endParaRPr>
            </a:p>
          </p:txBody>
        </p:sp>
      </p:grpSp>
      <p:sp>
        <p:nvSpPr>
          <p:cNvPr id="25" name="圆角矩形 24"/>
          <p:cNvSpPr/>
          <p:nvPr>
            <p:custDataLst>
              <p:tags r:id="rId10"/>
            </p:custDataLst>
          </p:nvPr>
        </p:nvSpPr>
        <p:spPr>
          <a:xfrm>
            <a:off x="2700020" y="123825"/>
            <a:ext cx="3330575" cy="518160"/>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结构框架</a:t>
            </a:r>
            <a:endParaRPr lang="zh-CN" altLang="en-US" sz="2800">
              <a:solidFill>
                <a:srgbClr val="C00000"/>
              </a:solidFill>
            </a:endParaRPr>
          </a:p>
        </p:txBody>
      </p:sp>
      <p:sp>
        <p:nvSpPr>
          <p:cNvPr id="10" name="圆角矩形 9"/>
          <p:cNvSpPr/>
          <p:nvPr/>
        </p:nvSpPr>
        <p:spPr bwMode="auto">
          <a:xfrm>
            <a:off x="251460" y="843280"/>
            <a:ext cx="2143125" cy="1378585"/>
          </a:xfrm>
          <a:prstGeom prst="roundRect">
            <a:avLst/>
          </a:prstGeom>
          <a:solidFill>
            <a:srgbClr val="3891A7"/>
          </a:solidFill>
          <a:ln w="793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72585" tIns="36293" rIns="72585" bIns="36293" numCol="1" spcCol="0" rtlCol="0" fromWordArt="0" anchor="ctr" anchorCtr="0" forceAA="0" compatLnSpc="1">
            <a:noAutofit/>
          </a:bodyPr>
          <a:p>
            <a:pPr lvl="0" algn="ctr">
              <a:spcBef>
                <a:spcPts val="0"/>
              </a:spcBef>
              <a:spcAft>
                <a:spcPts val="0"/>
              </a:spcAft>
              <a:buClrTx/>
              <a:buSzTx/>
              <a:buFontTx/>
              <a:defRPr/>
            </a:pP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回应关切</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lvl="0" algn="ctr">
              <a:spcBef>
                <a:spcPts val="0"/>
              </a:spcBef>
              <a:spcAft>
                <a:spcPts val="0"/>
              </a:spcAft>
              <a:buClrTx/>
              <a:buSzTx/>
              <a:buFontTx/>
              <a:defRPr/>
            </a:pP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引出主题</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1" name="圆角矩形 10"/>
          <p:cNvSpPr/>
          <p:nvPr/>
        </p:nvSpPr>
        <p:spPr bwMode="auto">
          <a:xfrm>
            <a:off x="6443980" y="771525"/>
            <a:ext cx="2016125" cy="1223645"/>
          </a:xfrm>
          <a:prstGeom prst="roundRect">
            <a:avLst/>
          </a:prstGeom>
          <a:solidFill>
            <a:srgbClr val="FEB80A"/>
          </a:solidFill>
          <a:ln w="793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72585" tIns="36293" rIns="72585" bIns="36293" numCol="1" spcCol="0" rtlCol="0" fromWordArt="0" anchor="ctr" anchorCtr="0" forceAA="0" compatLnSpc="1">
            <a:noAutofit/>
          </a:bodyPr>
          <a:p>
            <a:pPr lvl="0" algn="ctr">
              <a:spcBef>
                <a:spcPts val="0"/>
              </a:spcBef>
              <a:spcAft>
                <a:spcPts val="0"/>
              </a:spcAft>
              <a:buClrTx/>
              <a:buSzTx/>
              <a:buFontTx/>
              <a:defRPr/>
            </a:pPr>
            <a:r>
              <a:rPr lang="zh-CN" altLang="en-US" sz="2800">
                <a:solidFill>
                  <a:schemeClr val="tx1"/>
                </a:solidFill>
                <a:latin typeface="宋体" panose="02010600030101010101" pitchFamily="2" charset="-122"/>
                <a:ea typeface="宋体" panose="02010600030101010101" pitchFamily="2" charset="-122"/>
                <a:sym typeface="+mn-ea"/>
              </a:rPr>
              <a:t>解释含义</a:t>
            </a:r>
            <a:endParaRPr lang="zh-CN" altLang="en-US" sz="2800">
              <a:solidFill>
                <a:schemeClr val="tx1"/>
              </a:solidFill>
              <a:latin typeface="宋体" panose="02010600030101010101" pitchFamily="2" charset="-122"/>
              <a:ea typeface="宋体" panose="02010600030101010101" pitchFamily="2" charset="-122"/>
              <a:sym typeface="+mn-ea"/>
            </a:endParaRPr>
          </a:p>
        </p:txBody>
      </p:sp>
      <p:sp>
        <p:nvSpPr>
          <p:cNvPr id="12" name="圆角矩形 11"/>
          <p:cNvSpPr/>
          <p:nvPr/>
        </p:nvSpPr>
        <p:spPr bwMode="auto">
          <a:xfrm>
            <a:off x="280670" y="2715260"/>
            <a:ext cx="2016125" cy="1223645"/>
          </a:xfrm>
          <a:prstGeom prst="roundRect">
            <a:avLst/>
          </a:prstGeom>
          <a:solidFill>
            <a:srgbClr val="9FC846"/>
          </a:solidFill>
          <a:ln w="793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72585" tIns="36293" rIns="72585" bIns="36293" numCol="1" spcCol="0" rtlCol="0" fromWordArt="0" anchor="ctr" anchorCtr="0" forceAA="0" compatLnSpc="1">
            <a:noAutofit/>
          </a:bodyPr>
          <a:p>
            <a:pPr lvl="0" algn="ctr">
              <a:spcBef>
                <a:spcPts val="0"/>
              </a:spcBef>
              <a:spcAft>
                <a:spcPts val="0"/>
              </a:spcAft>
              <a:buClrTx/>
              <a:buSzTx/>
              <a:buFontTx/>
              <a:defRPr/>
            </a:pP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礼貌收尾</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邀请互动</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3" name="圆角矩形 12"/>
          <p:cNvSpPr/>
          <p:nvPr/>
        </p:nvSpPr>
        <p:spPr bwMode="auto">
          <a:xfrm>
            <a:off x="6515735" y="2571750"/>
            <a:ext cx="2016125" cy="1223645"/>
          </a:xfrm>
          <a:prstGeom prst="roundRect">
            <a:avLst/>
          </a:prstGeom>
          <a:solidFill>
            <a:srgbClr val="FEB80A"/>
          </a:solidFill>
          <a:ln w="793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72585" tIns="36293" rIns="72585" bIns="36293" numCol="1" spcCol="0" rtlCol="0" fromWordArt="0" anchor="ctr" anchorCtr="0" forceAA="0" compatLnSpc="1">
            <a:noAutofit/>
          </a:bodyPr>
          <a:p>
            <a:pPr lvl="0" algn="ctr">
              <a:spcBef>
                <a:spcPts val="0"/>
              </a:spcBef>
              <a:spcAft>
                <a:spcPts val="0"/>
              </a:spcAft>
              <a:buClrTx/>
              <a:buSzTx/>
              <a:buFontTx/>
              <a:defRPr/>
            </a:pPr>
            <a:r>
              <a:rPr lang="zh-CN" altLang="en-US" sz="2800">
                <a:solidFill>
                  <a:schemeClr val="tx1"/>
                </a:solidFill>
                <a:latin typeface="宋体" panose="02010600030101010101" pitchFamily="2" charset="-122"/>
                <a:ea typeface="宋体" panose="02010600030101010101" pitchFamily="2" charset="-122"/>
                <a:sym typeface="+mn-ea"/>
              </a:rPr>
              <a:t>举例说明</a:t>
            </a:r>
            <a:endParaRPr lang="zh-CN" altLang="en-US" sz="2800">
              <a:solidFill>
                <a:schemeClr val="tx1"/>
              </a:solidFill>
              <a:latin typeface="宋体" panose="02010600030101010101" pitchFamily="2" charset="-122"/>
              <a:ea typeface="宋体" panose="02010600030101010101" pitchFamily="2" charset="-122"/>
              <a:sym typeface="+mn-ea"/>
            </a:endParaRPr>
          </a:p>
        </p:txBody>
      </p:sp>
      <p:sp>
        <p:nvSpPr>
          <p:cNvPr id="17" name="圆角矩形 16"/>
          <p:cNvSpPr/>
          <p:nvPr/>
        </p:nvSpPr>
        <p:spPr>
          <a:xfrm>
            <a:off x="3275330" y="771525"/>
            <a:ext cx="5620385" cy="2304415"/>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dist"/>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解释含义时，必须紧扣</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生态保护与经济发展相辅相成</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的核心，不可误解为</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只重视生态</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或</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只追求经济</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，需体现</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绿水青山</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生态</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能转化为</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金山银山</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经济价值</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的逻辑。</a:t>
            </a:r>
            <a:endPar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8" name="圆角矩形 17"/>
          <p:cNvSpPr/>
          <p:nvPr/>
        </p:nvSpPr>
        <p:spPr>
          <a:xfrm>
            <a:off x="3347720" y="771525"/>
            <a:ext cx="5575300" cy="3349625"/>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just"/>
            <a:endParaRPr lang="zh-CN" altLang="en-US" sz="20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a:p>
            <a:pPr algn="just"/>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例子需具体、贴近生活，避免抽象，比如乡村生态旅游、城市绿色发展等简单易理解的案例。最好选择</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中外通用</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的场景，像中国安吉县余村，通过发展生态旅游替代矿产开采，既守护了洁净的生态环境，又实现了经济增收，避免使用</a:t>
            </a:r>
            <a:r>
              <a:rPr lang="en-US" altLang="zh-CN" sz="2400">
                <a:ln w="15875"/>
                <a:solidFill>
                  <a:schemeClr val="tx1"/>
                </a:solidFill>
                <a:effectLst/>
                <a:latin typeface="Times New Roman" panose="02020603050405020304" charset="0"/>
                <a:ea typeface="宋体" panose="02010600030101010101" pitchFamily="2" charset="-122"/>
                <a:cs typeface="Times New Roman" panose="02020603050405020304" charset="0"/>
                <a:sym typeface="+mn-ea"/>
              </a:rPr>
              <a:t>Chris </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不熟悉的小众案例。</a:t>
            </a:r>
            <a:endPar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a:p>
            <a:pPr algn="just"/>
            <a:endPar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0" name="圆角矩形 19"/>
          <p:cNvSpPr/>
          <p:nvPr/>
        </p:nvSpPr>
        <p:spPr>
          <a:xfrm>
            <a:off x="4283075" y="1347470"/>
            <a:ext cx="4536440" cy="270637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安吉县的案例并非小众</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它是全球可持续发展领域的典型案例（</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绿水青山就是金山银山</a:t>
            </a:r>
            <a:r>
              <a:rPr lang="en-US" altLang="zh-CN"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理念发源地，相关模式被联合国推广），对国际受众（如</a:t>
            </a:r>
            <a:r>
              <a:rPr lang="en-US" altLang="zh-CN" sz="2400">
                <a:ln w="15875"/>
                <a:solidFill>
                  <a:schemeClr val="tx1"/>
                </a:solidFill>
                <a:effectLst/>
                <a:latin typeface="Times New Roman" panose="02020603050405020304" charset="0"/>
                <a:ea typeface="宋体" panose="02010600030101010101" pitchFamily="2" charset="-122"/>
                <a:cs typeface="Times New Roman" panose="02020603050405020304" charset="0"/>
                <a:sym typeface="+mn-ea"/>
              </a:rPr>
              <a:t> Chris</a:t>
            </a:r>
            <a:r>
              <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）具备认知基础。</a:t>
            </a:r>
            <a:endParaRPr lang="zh-CN" altLang="en-US" sz="2400">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5124" name="图片 6" descr="logo横版 png"/>
          <p:cNvPicPr>
            <a:picLocks noChangeAspect="1"/>
          </p:cNvPicPr>
          <p:nvPr/>
        </p:nvPicPr>
        <p:blipFill>
          <a:blip r:embed="rId11"/>
          <a:stretch>
            <a:fillRect/>
          </a:stretch>
        </p:blipFill>
        <p:spPr>
          <a:xfrm>
            <a:off x="8291830" y="315595"/>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22"/>
                                        </p:tgtEl>
                                        <p:attrNameLst>
                                          <p:attrName>style.visibility</p:attrName>
                                        </p:attrNameLst>
                                      </p:cBhvr>
                                      <p:to>
                                        <p:strVal val="visible"/>
                                      </p:to>
                                    </p:set>
                                    <p:anim calcmode="lin" valueType="num">
                                      <p:cBhvr>
                                        <p:cTn id="7" dur="500" fill="hold"/>
                                        <p:tgtEl>
                                          <p:spTgt spid="222"/>
                                        </p:tgtEl>
                                        <p:attrNameLst>
                                          <p:attrName>ppt_w</p:attrName>
                                        </p:attrNameLst>
                                      </p:cBhvr>
                                      <p:tavLst>
                                        <p:tav tm="0">
                                          <p:val>
                                            <p:fltVal val="0"/>
                                          </p:val>
                                        </p:tav>
                                        <p:tav tm="100000">
                                          <p:val>
                                            <p:strVal val="#ppt_w"/>
                                          </p:val>
                                        </p:tav>
                                      </p:tavLst>
                                    </p:anim>
                                    <p:anim calcmode="lin" valueType="num">
                                      <p:cBhvr>
                                        <p:cTn id="8" dur="500" fill="hold"/>
                                        <p:tgtEl>
                                          <p:spTgt spid="222"/>
                                        </p:tgtEl>
                                        <p:attrNameLst>
                                          <p:attrName>ppt_h</p:attrName>
                                        </p:attrNameLst>
                                      </p:cBhvr>
                                      <p:tavLst>
                                        <p:tav tm="0">
                                          <p:val>
                                            <p:fltVal val="0"/>
                                          </p:val>
                                        </p:tav>
                                        <p:tav tm="100000">
                                          <p:val>
                                            <p:strVal val="#ppt_h"/>
                                          </p:val>
                                        </p:tav>
                                      </p:tavLst>
                                    </p:anim>
                                    <p:anim calcmode="lin" valueType="num">
                                      <p:cBhvr>
                                        <p:cTn id="9" dur="500" fill="hold"/>
                                        <p:tgtEl>
                                          <p:spTgt spid="222"/>
                                        </p:tgtEl>
                                        <p:attrNameLst>
                                          <p:attrName>style.rotation</p:attrName>
                                        </p:attrNameLst>
                                      </p:cBhvr>
                                      <p:tavLst>
                                        <p:tav tm="0">
                                          <p:val>
                                            <p:fltVal val="360"/>
                                          </p:val>
                                        </p:tav>
                                        <p:tav tm="100000">
                                          <p:val>
                                            <p:fltVal val="0"/>
                                          </p:val>
                                        </p:tav>
                                      </p:tavLst>
                                    </p:anim>
                                    <p:animEffect transition="in" filter="fade">
                                      <p:cBhvr>
                                        <p:cTn id="10" dur="500"/>
                                        <p:tgtEl>
                                          <p:spTgt spid="22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style.rotation</p:attrName>
                                        </p:attrNameLst>
                                      </p:cBhvr>
                                      <p:tavLst>
                                        <p:tav tm="0">
                                          <p:val>
                                            <p:fltVal val="360"/>
                                          </p:val>
                                        </p:tav>
                                        <p:tav tm="100000">
                                          <p:val>
                                            <p:fltVal val="0"/>
                                          </p:val>
                                        </p:tav>
                                      </p:tavLst>
                                    </p:anim>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 calcmode="lin" valueType="num">
                                      <p:cBhvr>
                                        <p:cTn id="25" dur="500" fill="hold"/>
                                        <p:tgtEl>
                                          <p:spTgt spid="14"/>
                                        </p:tgtEl>
                                        <p:attrNameLst>
                                          <p:attrName>style.rotation</p:attrName>
                                        </p:attrNameLst>
                                      </p:cBhvr>
                                      <p:tavLst>
                                        <p:tav tm="0">
                                          <p:val>
                                            <p:fltVal val="360"/>
                                          </p:val>
                                        </p:tav>
                                        <p:tav tm="100000">
                                          <p:val>
                                            <p:fltVal val="0"/>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 calcmode="lin" valueType="num">
                                      <p:cBhvr>
                                        <p:cTn id="41" dur="500" fill="hold"/>
                                        <p:tgtEl>
                                          <p:spTgt spid="17"/>
                                        </p:tgtEl>
                                        <p:attrNameLst>
                                          <p:attrName>style.rotation</p:attrName>
                                        </p:attrNameLst>
                                      </p:cBhvr>
                                      <p:tavLst>
                                        <p:tav tm="0">
                                          <p:val>
                                            <p:fltVal val="360"/>
                                          </p:val>
                                        </p:tav>
                                        <p:tav tm="100000">
                                          <p:val>
                                            <p:fltVal val="0"/>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xit" presetSubtype="12" fill="hold" grpId="2" nodeType="clickEffect">
                                  <p:stCondLst>
                                    <p:cond delay="0"/>
                                  </p:stCondLst>
                                  <p:childTnLst>
                                    <p:animEffect transition="out" filter="strips(downLeft)">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 calcmode="lin" valueType="num">
                                      <p:cBhvr>
                                        <p:cTn id="54" dur="500" fill="hold"/>
                                        <p:tgtEl>
                                          <p:spTgt spid="13"/>
                                        </p:tgtEl>
                                        <p:attrNameLst>
                                          <p:attrName>style.rotation</p:attrName>
                                        </p:attrNameLst>
                                      </p:cBhvr>
                                      <p:tavLst>
                                        <p:tav tm="0">
                                          <p:val>
                                            <p:fltVal val="360"/>
                                          </p:val>
                                        </p:tav>
                                        <p:tav tm="100000">
                                          <p:val>
                                            <p:fltVal val="0"/>
                                          </p:val>
                                        </p:tav>
                                      </p:tavLst>
                                    </p:anim>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 calcmode="lin" valueType="num">
                                      <p:cBhvr>
                                        <p:cTn id="62" dur="500" fill="hold"/>
                                        <p:tgtEl>
                                          <p:spTgt spid="18"/>
                                        </p:tgtEl>
                                        <p:attrNameLst>
                                          <p:attrName>style.rotation</p:attrName>
                                        </p:attrNameLst>
                                      </p:cBhvr>
                                      <p:tavLst>
                                        <p:tav tm="0">
                                          <p:val>
                                            <p:fltVal val="360"/>
                                          </p:val>
                                        </p:tav>
                                        <p:tav tm="100000">
                                          <p:val>
                                            <p:fltVal val="0"/>
                                          </p:val>
                                        </p:tav>
                                      </p:tavLst>
                                    </p:anim>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xit" presetSubtype="12" fill="hold" grpId="2" nodeType="clickEffect">
                                  <p:stCondLst>
                                    <p:cond delay="0"/>
                                  </p:stCondLst>
                                  <p:childTnLst>
                                    <p:animEffect transition="out" filter="strips(downLeft)">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9" presetClass="entr" presetSubtype="0" decel="10000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 calcmode="lin" valueType="num">
                                      <p:cBhvr>
                                        <p:cTn id="75" dur="500" fill="hold"/>
                                        <p:tgtEl>
                                          <p:spTgt spid="20"/>
                                        </p:tgtEl>
                                        <p:attrNameLst>
                                          <p:attrName>style.rotation</p:attrName>
                                        </p:attrNameLst>
                                      </p:cBhvr>
                                      <p:tavLst>
                                        <p:tav tm="0">
                                          <p:val>
                                            <p:fltVal val="360"/>
                                          </p:val>
                                        </p:tav>
                                        <p:tav tm="100000">
                                          <p:val>
                                            <p:fltVal val="0"/>
                                          </p:val>
                                        </p:tav>
                                      </p:tavLst>
                                    </p:anim>
                                    <p:animEffect transition="in" filter="fade">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xit" presetSubtype="12" fill="hold" grpId="2" nodeType="clickEffect">
                                  <p:stCondLst>
                                    <p:cond delay="0"/>
                                  </p:stCondLst>
                                  <p:childTnLst>
                                    <p:animEffect transition="out" filter="strips(downLeft)">
                                      <p:cBhvr>
                                        <p:cTn id="80" dur="500"/>
                                        <p:tgtEl>
                                          <p:spTgt spid="20"/>
                                        </p:tgtEl>
                                      </p:cBhvr>
                                    </p:animEffect>
                                    <p:set>
                                      <p:cBhvr>
                                        <p:cTn id="81" dur="1" fill="hold">
                                          <p:stCondLst>
                                            <p:cond delay="499"/>
                                          </p:stCondLst>
                                        </p:cTn>
                                        <p:tgtEl>
                                          <p:spTgt spid="2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500" fill="hold"/>
                                        <p:tgtEl>
                                          <p:spTgt spid="15"/>
                                        </p:tgtEl>
                                        <p:attrNameLst>
                                          <p:attrName>ppt_w</p:attrName>
                                        </p:attrNameLst>
                                      </p:cBhvr>
                                      <p:tavLst>
                                        <p:tav tm="0">
                                          <p:val>
                                            <p:fltVal val="0"/>
                                          </p:val>
                                        </p:tav>
                                        <p:tav tm="100000">
                                          <p:val>
                                            <p:strVal val="#ppt_w"/>
                                          </p:val>
                                        </p:tav>
                                      </p:tavLst>
                                    </p:anim>
                                    <p:anim calcmode="lin" valueType="num">
                                      <p:cBhvr>
                                        <p:cTn id="87" dur="500" fill="hold"/>
                                        <p:tgtEl>
                                          <p:spTgt spid="15"/>
                                        </p:tgtEl>
                                        <p:attrNameLst>
                                          <p:attrName>ppt_h</p:attrName>
                                        </p:attrNameLst>
                                      </p:cBhvr>
                                      <p:tavLst>
                                        <p:tav tm="0">
                                          <p:val>
                                            <p:fltVal val="0"/>
                                          </p:val>
                                        </p:tav>
                                        <p:tav tm="100000">
                                          <p:val>
                                            <p:strVal val="#ppt_h"/>
                                          </p:val>
                                        </p:tav>
                                      </p:tavLst>
                                    </p:anim>
                                    <p:anim calcmode="lin" valueType="num">
                                      <p:cBhvr>
                                        <p:cTn id="88" dur="500" fill="hold"/>
                                        <p:tgtEl>
                                          <p:spTgt spid="15"/>
                                        </p:tgtEl>
                                        <p:attrNameLst>
                                          <p:attrName>style.rotation</p:attrName>
                                        </p:attrNameLst>
                                      </p:cBhvr>
                                      <p:tavLst>
                                        <p:tav tm="0">
                                          <p:val>
                                            <p:fltVal val="360"/>
                                          </p:val>
                                        </p:tav>
                                        <p:tav tm="100000">
                                          <p:val>
                                            <p:fltVal val="0"/>
                                          </p:val>
                                        </p:tav>
                                      </p:tavLst>
                                    </p:anim>
                                    <p:animEffect transition="in" filter="fade">
                                      <p:cBhvr>
                                        <p:cTn id="89" dur="500"/>
                                        <p:tgtEl>
                                          <p:spTgt spid="15"/>
                                        </p:tgtEl>
                                      </p:cBhvr>
                                    </p:animEffect>
                                  </p:childTnLst>
                                </p:cTn>
                              </p:par>
                            </p:childTnLst>
                          </p:cTn>
                        </p:par>
                      </p:childTnLst>
                    </p:cTn>
                  </p:par>
                  <p:par>
                    <p:cTn id="90" fill="hold">
                      <p:stCondLst>
                        <p:cond delay="indefinite"/>
                      </p:stCondLst>
                      <p:childTnLst>
                        <p:par>
                          <p:cTn id="91" fill="hold">
                            <p:stCondLst>
                              <p:cond delay="0"/>
                            </p:stCondLst>
                            <p:childTnLst>
                              <p:par>
                                <p:cTn id="92" presetID="49" presetClass="entr" presetSubtype="0" decel="100000"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 calcmode="lin" valueType="num">
                                      <p:cBhvr>
                                        <p:cTn id="96" dur="500" fill="hold"/>
                                        <p:tgtEl>
                                          <p:spTgt spid="12"/>
                                        </p:tgtEl>
                                        <p:attrNameLst>
                                          <p:attrName>style.rotation</p:attrName>
                                        </p:attrNameLst>
                                      </p:cBhvr>
                                      <p:tavLst>
                                        <p:tav tm="0">
                                          <p:val>
                                            <p:fltVal val="360"/>
                                          </p:val>
                                        </p:tav>
                                        <p:tav tm="100000">
                                          <p:val>
                                            <p:fltVal val="0"/>
                                          </p:val>
                                        </p:tav>
                                      </p:tavLst>
                                    </p:anim>
                                    <p:animEffect transition="in" filter="fade">
                                      <p:cBhvr>
                                        <p:cTn id="9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bldLvl="0" animBg="1"/>
      <p:bldP spid="222" grpId="1" animBg="1"/>
      <p:bldP spid="10" grpId="0" bldLvl="0" animBg="1"/>
      <p:bldP spid="10" grpId="1" animBg="1"/>
      <p:bldP spid="11" grpId="0" bldLvl="0" animBg="1"/>
      <p:bldP spid="11" grpId="1" animBg="1"/>
      <p:bldP spid="13" grpId="0" bldLvl="0" animBg="1"/>
      <p:bldP spid="13" grpId="1" animBg="1"/>
      <p:bldP spid="12" grpId="0" bldLvl="0" animBg="1"/>
      <p:bldP spid="12" grpId="1" animBg="1"/>
      <p:bldP spid="17" grpId="0" bldLvl="0" animBg="1"/>
      <p:bldP spid="17" grpId="1" animBg="1"/>
      <p:bldP spid="18" grpId="0" bldLvl="0" animBg="1"/>
      <p:bldP spid="18" grpId="1" animBg="1"/>
      <p:bldP spid="17" grpId="2" bldLvl="0" animBg="1"/>
      <p:bldP spid="18" grpId="2" bldLvl="0" animBg="1"/>
      <p:bldP spid="20" grpId="0" bldLvl="0" animBg="1"/>
      <p:bldP spid="20" grpId="1" animBg="1"/>
      <p:bldP spid="20" grpId="2"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20" name="圆角矩形 19"/>
          <p:cNvSpPr/>
          <p:nvPr/>
        </p:nvSpPr>
        <p:spPr>
          <a:xfrm>
            <a:off x="2843530" y="123190"/>
            <a:ext cx="3245485" cy="465455"/>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Beginning</a:t>
            </a:r>
            <a:endParaRPr lang="en-US" altLang="zh-CN"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圆角矩形 4"/>
          <p:cNvSpPr/>
          <p:nvPr/>
        </p:nvSpPr>
        <p:spPr>
          <a:xfrm>
            <a:off x="467360" y="699135"/>
            <a:ext cx="8265160" cy="897890"/>
          </a:xfrm>
          <a:prstGeom prst="roundRect">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latin typeface="Arial" panose="020B0604020202020204" pitchFamily="34" charset="0"/>
                <a:cs typeface="Arial" panose="020B0604020202020204" pitchFamily="34" charset="0"/>
              </a:rPr>
              <a:t>核心功能：礼貌回复邮件，呼应</a:t>
            </a:r>
            <a:r>
              <a:rPr lang="en-US" altLang="zh-CN" sz="2400">
                <a:solidFill>
                  <a:schemeClr val="tx1"/>
                </a:solidFill>
                <a:latin typeface="Arial" panose="020B0604020202020204" pitchFamily="34" charset="0"/>
                <a:cs typeface="Arial" panose="020B0604020202020204" pitchFamily="34" charset="0"/>
              </a:rPr>
              <a:t> </a:t>
            </a:r>
            <a:r>
              <a:rPr lang="en-US" altLang="zh-CN" sz="2400">
                <a:solidFill>
                  <a:schemeClr val="tx1"/>
                </a:solidFill>
                <a:latin typeface="Times New Roman" panose="02020603050405020304" charset="0"/>
                <a:cs typeface="Times New Roman" panose="02020603050405020304" charset="0"/>
              </a:rPr>
              <a:t>Chris</a:t>
            </a:r>
            <a:r>
              <a:rPr lang="en-US" altLang="zh-CN" sz="2400">
                <a:solidFill>
                  <a:schemeClr val="tx1"/>
                </a:solidFill>
                <a:latin typeface="Arial" panose="020B0604020202020204" pitchFamily="34" charset="0"/>
                <a:cs typeface="Arial" panose="020B0604020202020204" pitchFamily="34" charset="0"/>
              </a:rPr>
              <a:t> </a:t>
            </a:r>
            <a:r>
              <a:rPr lang="zh-CN" altLang="en-US" sz="2400">
                <a:solidFill>
                  <a:schemeClr val="tx1"/>
                </a:solidFill>
                <a:latin typeface="Arial" panose="020B0604020202020204" pitchFamily="34" charset="0"/>
                <a:cs typeface="Arial" panose="020B0604020202020204" pitchFamily="34" charset="0"/>
              </a:rPr>
              <a:t>的兴趣点，自然引出</a:t>
            </a:r>
            <a:r>
              <a:rPr lang="en-US" altLang="zh-CN" sz="2400">
                <a:solidFill>
                  <a:schemeClr val="tx1"/>
                </a:solidFill>
                <a:latin typeface="Arial" panose="020B0604020202020204" pitchFamily="34" charset="0"/>
                <a:cs typeface="Arial" panose="020B0604020202020204" pitchFamily="34" charset="0"/>
              </a:rPr>
              <a:t> “</a:t>
            </a:r>
            <a:r>
              <a:rPr lang="zh-CN" altLang="en-US" sz="2400">
                <a:solidFill>
                  <a:schemeClr val="tx1"/>
                </a:solidFill>
                <a:latin typeface="Arial" panose="020B0604020202020204" pitchFamily="34" charset="0"/>
                <a:cs typeface="Arial" panose="020B0604020202020204" pitchFamily="34" charset="0"/>
              </a:rPr>
              <a:t>绿水青山就是金山银山</a:t>
            </a:r>
            <a:r>
              <a:rPr lang="en-US" altLang="zh-CN" sz="2400">
                <a:solidFill>
                  <a:schemeClr val="tx1"/>
                </a:solidFill>
                <a:latin typeface="Arial" panose="020B0604020202020204" pitchFamily="34" charset="0"/>
                <a:cs typeface="Arial" panose="020B0604020202020204" pitchFamily="34" charset="0"/>
              </a:rPr>
              <a:t>” </a:t>
            </a:r>
            <a:r>
              <a:rPr lang="zh-CN" altLang="en-US" sz="2400">
                <a:solidFill>
                  <a:schemeClr val="tx1"/>
                </a:solidFill>
                <a:latin typeface="Arial" panose="020B0604020202020204" pitchFamily="34" charset="0"/>
                <a:cs typeface="Arial" panose="020B0604020202020204" pitchFamily="34" charset="0"/>
              </a:rPr>
              <a:t>的核心话题，简洁明了。</a:t>
            </a:r>
            <a:endParaRPr lang="en-US" altLang="zh-CN" sz="2400">
              <a:solidFill>
                <a:schemeClr val="tx1"/>
              </a:solidFill>
              <a:latin typeface="Arial" panose="020B0604020202020204" pitchFamily="34" charset="0"/>
              <a:cs typeface="Arial" panose="020B0604020202020204" pitchFamily="34" charset="0"/>
            </a:endParaRPr>
          </a:p>
        </p:txBody>
      </p:sp>
      <p:sp>
        <p:nvSpPr>
          <p:cNvPr id="6" name="文本框 5"/>
          <p:cNvSpPr txBox="1"/>
          <p:nvPr/>
        </p:nvSpPr>
        <p:spPr>
          <a:xfrm>
            <a:off x="323850" y="1707515"/>
            <a:ext cx="8409305" cy="796290"/>
          </a:xfrm>
          <a:prstGeom prst="rect">
            <a:avLst/>
          </a:prstGeom>
        </p:spPr>
        <p:txBody>
          <a:bodyPr wrap="square">
            <a:noAutofit/>
          </a:bodyPr>
          <a:p>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翻译句子</a:t>
            </a:r>
            <a:r>
              <a:rPr lang="en-US" altLang="zh-CN" sz="2000">
                <a:latin typeface="宋体" panose="02010600030101010101" pitchFamily="2" charset="-122"/>
                <a:ea typeface="宋体" panose="02010600030101010101" pitchFamily="2" charset="-122"/>
                <a:cs typeface="宋体" panose="02010600030101010101" pitchFamily="2" charset="-122"/>
              </a:rPr>
              <a:t> 1.</a:t>
            </a:r>
            <a:r>
              <a:rPr lang="zh-CN" altLang="en-US" sz="2000">
                <a:latin typeface="宋体" panose="02010600030101010101" pitchFamily="2" charset="-122"/>
                <a:ea typeface="宋体" panose="02010600030101010101" pitchFamily="2" charset="-122"/>
                <a:cs typeface="宋体" panose="02010600030101010101" pitchFamily="2" charset="-122"/>
              </a:rPr>
              <a:t>很高兴你对</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绿水青山就是金山银山”这句话感兴趣。这是中国发展的核心理念，我很乐意和你分享它的含义及相关事例。</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8" name="圆角矩形 7"/>
          <p:cNvSpPr/>
          <p:nvPr/>
        </p:nvSpPr>
        <p:spPr>
          <a:xfrm>
            <a:off x="323215" y="2503805"/>
            <a:ext cx="5515610" cy="2320925"/>
          </a:xfrm>
          <a:prstGeom prst="roundRect">
            <a:avLst/>
          </a:prstGeom>
          <a:gradFill>
            <a:gsLst>
              <a:gs pos="98000">
                <a:srgbClr val="FFFF9F"/>
              </a:gs>
              <a:gs pos="0">
                <a:srgbClr val="FFCCCB"/>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sz="2400">
                <a:solidFill>
                  <a:schemeClr val="tx1"/>
                </a:solidFill>
                <a:latin typeface="Times New Roman" panose="02020603050405020304" charset="0"/>
                <a:cs typeface="Times New Roman" panose="02020603050405020304" charset="0"/>
              </a:rPr>
              <a:t>I’m glad you’re interested in the saying “Lucid waters and lush mountains are invaluable assets”. It’s a core idea of China’s development, and I’d love to share its meaning and examples with you.</a:t>
            </a:r>
            <a:endParaRPr lang="en-US" altLang="zh-CN" sz="2400">
              <a:solidFill>
                <a:schemeClr val="tx1"/>
              </a:solidFill>
              <a:latin typeface="Times New Roman" panose="02020603050405020304" charset="0"/>
              <a:cs typeface="Times New Roman" panose="02020603050405020304" charset="0"/>
            </a:endParaRPr>
          </a:p>
        </p:txBody>
      </p:sp>
      <p:pic>
        <p:nvPicPr>
          <p:cNvPr id="9" name="图片 8" descr="6924fe87a310d68600f2e219"/>
          <p:cNvPicPr>
            <a:picLocks noChangeAspect="1"/>
          </p:cNvPicPr>
          <p:nvPr/>
        </p:nvPicPr>
        <p:blipFill>
          <a:blip r:embed="rId4"/>
          <a:stretch>
            <a:fillRect/>
          </a:stretch>
        </p:blipFill>
        <p:spPr>
          <a:xfrm>
            <a:off x="6155690" y="2499360"/>
            <a:ext cx="2788285" cy="2522855"/>
          </a:xfrm>
          <a:prstGeom prst="rect">
            <a:avLst/>
          </a:prstGeom>
        </p:spPr>
      </p:pic>
      <p:pic>
        <p:nvPicPr>
          <p:cNvPr id="5124" name="图片 6" descr="logo横版 png"/>
          <p:cNvPicPr>
            <a:picLocks noChangeAspect="1"/>
          </p:cNvPicPr>
          <p:nvPr/>
        </p:nvPicPr>
        <p:blipFill>
          <a:blip r:embed="rId5"/>
          <a:stretch>
            <a:fillRect/>
          </a:stretch>
        </p:blipFill>
        <p:spPr>
          <a:xfrm>
            <a:off x="8291830" y="315595"/>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style.rotation</p:attrName>
                                        </p:attrNameLst>
                                      </p:cBhvr>
                                      <p:tavLst>
                                        <p:tav tm="0">
                                          <p:val>
                                            <p:fltVal val="360"/>
                                          </p:val>
                                        </p:tav>
                                        <p:tav tm="100000">
                                          <p:val>
                                            <p:fltVal val="0"/>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 calcmode="lin" valueType="num">
                                      <p:cBhvr>
                                        <p:cTn id="31" dur="500" fill="hold"/>
                                        <p:tgtEl>
                                          <p:spTgt spid="8"/>
                                        </p:tgtEl>
                                        <p:attrNameLst>
                                          <p:attrName>style.rotation</p:attrName>
                                        </p:attrNameLst>
                                      </p:cBhvr>
                                      <p:tavLst>
                                        <p:tav tm="0">
                                          <p:val>
                                            <p:fltVal val="360"/>
                                          </p:val>
                                        </p:tav>
                                        <p:tav tm="100000">
                                          <p:val>
                                            <p:fltVal val="0"/>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8" grpId="0" bldLvl="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9144000" cy="5143500"/>
          </a:xfrm>
          <a:prstGeom prst="rect">
            <a:avLst/>
          </a:prstGeom>
        </p:spPr>
      </p:pic>
      <p:pic>
        <p:nvPicPr>
          <p:cNvPr id="3" name="图片 2"/>
          <p:cNvPicPr>
            <a:picLocks noChangeAspect="1"/>
          </p:cNvPicPr>
          <p:nvPr/>
        </p:nvPicPr>
        <p:blipFill>
          <a:blip r:embed="rId3"/>
          <a:stretch>
            <a:fillRect/>
          </a:stretch>
        </p:blipFill>
        <p:spPr>
          <a:xfrm rot="10800000" flipH="1">
            <a:off x="-396491" y="-122252"/>
            <a:ext cx="9667729" cy="5388004"/>
          </a:xfrm>
          <a:prstGeom prst="rect">
            <a:avLst/>
          </a:prstGeom>
        </p:spPr>
      </p:pic>
      <p:pic>
        <p:nvPicPr>
          <p:cNvPr id="4" name="图片 3" descr="2"/>
          <p:cNvPicPr>
            <a:picLocks noChangeAspect="1"/>
          </p:cNvPicPr>
          <p:nvPr>
            <p:custDataLst>
              <p:tags r:id="rId4"/>
            </p:custDataLst>
          </p:nvPr>
        </p:nvPicPr>
        <p:blipFill>
          <a:blip r:embed="rId5"/>
          <a:stretch>
            <a:fillRect/>
          </a:stretch>
        </p:blipFill>
        <p:spPr>
          <a:xfrm>
            <a:off x="1270" y="0"/>
            <a:ext cx="9140825" cy="5142865"/>
          </a:xfrm>
          <a:prstGeom prst="rect">
            <a:avLst/>
          </a:prstGeom>
        </p:spPr>
      </p:pic>
      <p:sp>
        <p:nvSpPr>
          <p:cNvPr id="5" name="文本框 4"/>
          <p:cNvSpPr txBox="1"/>
          <p:nvPr>
            <p:custDataLst>
              <p:tags r:id="rId6"/>
            </p:custDataLst>
          </p:nvPr>
        </p:nvSpPr>
        <p:spPr>
          <a:xfrm>
            <a:off x="323215" y="195580"/>
            <a:ext cx="8268335" cy="1014730"/>
          </a:xfrm>
          <a:prstGeom prst="rect">
            <a:avLst/>
          </a:prstGeom>
          <a:noFill/>
        </p:spPr>
        <p:txBody>
          <a:bodyPr wrap="square" rtlCol="0">
            <a:spAutoFit/>
          </a:bodyPr>
          <a:p>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翻译句子</a:t>
            </a:r>
            <a:r>
              <a:rPr lang="en-US" altLang="zh-CN" sz="20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2 </a:t>
            </a:r>
            <a:r>
              <a:rPr lang="zh-CN" altLang="en-US" sz="2000">
                <a:latin typeface="宋体" panose="02010600030101010101" pitchFamily="2" charset="-122"/>
                <a:ea typeface="宋体" panose="02010600030101010101" pitchFamily="2" charset="-122"/>
                <a:cs typeface="宋体" panose="02010600030101010101" pitchFamily="2" charset="-122"/>
              </a:rPr>
              <a:t>收到你询问</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绿水青山就是金山银山</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这句话的邮件，我非常开心。这是指导中国发展的重要理念，我很乐意解释它的含义，并和你分享一个相关事例。</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8" name="圆角矩形 7"/>
          <p:cNvSpPr/>
          <p:nvPr>
            <p:custDataLst>
              <p:tags r:id="rId7"/>
            </p:custDataLst>
          </p:nvPr>
        </p:nvSpPr>
        <p:spPr>
          <a:xfrm>
            <a:off x="251460" y="1275715"/>
            <a:ext cx="8550910" cy="1089025"/>
          </a:xfrm>
          <a:prstGeom prst="roundRect">
            <a:avLst/>
          </a:prstGeom>
          <a:gradFill>
            <a:gsLst>
              <a:gs pos="98000">
                <a:srgbClr val="FFFF9F"/>
              </a:gs>
              <a:gs pos="0">
                <a:srgbClr val="FFCCCB"/>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sz="2000">
                <a:solidFill>
                  <a:schemeClr val="tx1"/>
                </a:solidFill>
                <a:latin typeface="Times New Roman" panose="02020603050405020304" charset="0"/>
                <a:cs typeface="Times New Roman" panose="02020603050405020304" charset="0"/>
              </a:rPr>
              <a:t>Thanks for your email—great to know you’re curious about “Lucid waters and lush mountains are invaluable assets”! This is a key idea guiding China’s development, so let me break down its meaning and give you a real-life case.</a:t>
            </a:r>
            <a:endParaRPr lang="en-US" altLang="zh-CN" sz="2000">
              <a:solidFill>
                <a:schemeClr val="tx1"/>
              </a:solidFill>
              <a:latin typeface="Times New Roman" panose="02020603050405020304" charset="0"/>
              <a:cs typeface="Times New Roman" panose="02020603050405020304" charset="0"/>
            </a:endParaRPr>
          </a:p>
        </p:txBody>
      </p:sp>
      <p:sp>
        <p:nvSpPr>
          <p:cNvPr id="6" name="文本框 5"/>
          <p:cNvSpPr txBox="1"/>
          <p:nvPr>
            <p:custDataLst>
              <p:tags r:id="rId8"/>
            </p:custDataLst>
          </p:nvPr>
        </p:nvSpPr>
        <p:spPr>
          <a:xfrm>
            <a:off x="179070" y="2540000"/>
            <a:ext cx="8573135" cy="706755"/>
          </a:xfrm>
          <a:prstGeom prst="rect">
            <a:avLst/>
          </a:prstGeom>
          <a:noFill/>
        </p:spPr>
        <p:txBody>
          <a:bodyPr wrap="square" rtlCol="0">
            <a:spAutoFit/>
          </a:bodyPr>
          <a:p>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翻译句子</a:t>
            </a:r>
            <a:r>
              <a:rPr lang="en-US" altLang="zh-CN" sz="20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3 </a:t>
            </a:r>
            <a:r>
              <a:rPr lang="zh-CN" altLang="en-US" sz="2000">
                <a:latin typeface="宋体" panose="02010600030101010101" pitchFamily="2" charset="-122"/>
                <a:ea typeface="宋体" panose="02010600030101010101" pitchFamily="2" charset="-122"/>
                <a:cs typeface="宋体" panose="02010600030101010101" pitchFamily="2" charset="-122"/>
              </a:rPr>
              <a:t>你对</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绿水青山就是金山银山</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这句话感兴趣，我特别激动。它对中国的发展有着深远意义，我想和你分享它的内涵以及一个相关事例。</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7" name="圆角矩形 6"/>
          <p:cNvSpPr/>
          <p:nvPr>
            <p:custDataLst>
              <p:tags r:id="rId9"/>
            </p:custDataLst>
          </p:nvPr>
        </p:nvSpPr>
        <p:spPr>
          <a:xfrm>
            <a:off x="323215" y="3449955"/>
            <a:ext cx="8550910" cy="1250950"/>
          </a:xfrm>
          <a:prstGeom prst="roundRect">
            <a:avLst/>
          </a:prstGeom>
          <a:gradFill>
            <a:gsLst>
              <a:gs pos="98000">
                <a:srgbClr val="FFFF9F"/>
              </a:gs>
              <a:gs pos="0">
                <a:srgbClr val="FFCCCB"/>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sz="2000">
                <a:solidFill>
                  <a:schemeClr val="tx1"/>
                </a:solidFill>
                <a:latin typeface="Times New Roman" panose="02020603050405020304" charset="0"/>
                <a:cs typeface="Times New Roman" panose="02020603050405020304" charset="0"/>
              </a:rPr>
              <a:t>I’m thrilled that you’re interested in the phrase “Lucid waters and lush mountains are invaluable assets”. It carries profound the significance for China’s progress, and I’d like to share what it means and a related example with you.</a:t>
            </a:r>
            <a:endParaRPr lang="en-US" altLang="zh-CN" sz="2000">
              <a:solidFill>
                <a:schemeClr val="tx1"/>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0"/>
          <a:stretch>
            <a:fillRect/>
          </a:stretch>
        </p:blipFill>
        <p:spPr>
          <a:xfrm>
            <a:off x="8291830" y="315595"/>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7" grpId="0" bldLvl="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1"/>
          <p:cNvPicPr>
            <a:picLocks noChangeAspect="1"/>
          </p:cNvPicPr>
          <p:nvPr/>
        </p:nvPicPr>
        <p:blipFill>
          <a:blip r:embed="rId3"/>
          <a:stretch>
            <a:fillRect/>
          </a:stretch>
        </p:blipFill>
        <p:spPr>
          <a:xfrm>
            <a:off x="107315" y="635"/>
            <a:ext cx="9140825" cy="5142865"/>
          </a:xfrm>
          <a:prstGeom prst="rect">
            <a:avLst/>
          </a:prstGeom>
        </p:spPr>
      </p:pic>
      <p:pic>
        <p:nvPicPr>
          <p:cNvPr id="16" name="图片 15" descr="ebf96f64-e8ad-450e-998d-4c629e5bc432"/>
          <p:cNvPicPr>
            <a:picLocks noChangeAspect="1"/>
          </p:cNvPicPr>
          <p:nvPr/>
        </p:nvPicPr>
        <p:blipFill>
          <a:blip r:embed="rId4"/>
          <a:stretch>
            <a:fillRect/>
          </a:stretch>
        </p:blipFill>
        <p:spPr>
          <a:xfrm>
            <a:off x="1187450" y="2081530"/>
            <a:ext cx="660400" cy="584200"/>
          </a:xfrm>
          <a:prstGeom prst="rect">
            <a:avLst/>
          </a:prstGeom>
        </p:spPr>
      </p:pic>
      <p:sp>
        <p:nvSpPr>
          <p:cNvPr id="6" name="文本框 5"/>
          <p:cNvSpPr txBox="1"/>
          <p:nvPr/>
        </p:nvSpPr>
        <p:spPr>
          <a:xfrm>
            <a:off x="658495" y="411480"/>
            <a:ext cx="7894955" cy="1198880"/>
          </a:xfrm>
          <a:prstGeom prst="rect">
            <a:avLst/>
          </a:prstGeom>
        </p:spPr>
        <p:txBody>
          <a:bodyPr wrap="square">
            <a:prstTxWarp prst="textChevron">
              <a:avLst/>
            </a:prstTxWarp>
            <a:spAutoFit/>
            <a:scene3d>
              <a:camera prst="orthographicFront"/>
              <a:lightRig rig="threePt" dir="t"/>
            </a:scene3d>
          </a:bodyPr>
          <a:p>
            <a:pPr algn="ctr"/>
            <a:r>
              <a:rPr lang="en-US" altLang="zh-CN" sz="2800">
                <a:ln w="15875"/>
                <a:gradFill>
                  <a:gsLst>
                    <a:gs pos="0">
                      <a:schemeClr val="accent1">
                        <a:hueMod val="80000"/>
                      </a:schemeClr>
                    </a:gs>
                    <a:gs pos="100000">
                      <a:schemeClr val="accent1">
                        <a:alpha val="100000"/>
                      </a:schemeClr>
                    </a:gs>
                  </a:gsLst>
                  <a:lin ang="2700000" scaled="0"/>
                </a:gradFill>
                <a:effectLst/>
                <a:latin typeface="Times New Roman" panose="02020603050405020304" charset="0"/>
                <a:ea typeface="宋体" panose="02010600030101010101" pitchFamily="2" charset="-122"/>
                <a:cs typeface="Times New Roman" panose="02020603050405020304" charset="0"/>
              </a:rPr>
              <a:t>Lucid Waters &amp; Lush Mountains = Invaluable Assets</a:t>
            </a:r>
            <a:endParaRPr lang="en-US" altLang="zh-CN" sz="2800">
              <a:ln w="15875"/>
              <a:gradFill>
                <a:gsLst>
                  <a:gs pos="0">
                    <a:schemeClr val="accent1">
                      <a:hueMod val="80000"/>
                    </a:schemeClr>
                  </a:gs>
                  <a:gs pos="100000">
                    <a:schemeClr val="accent1">
                      <a:alpha val="100000"/>
                    </a:schemeClr>
                  </a:gs>
                </a:gsLst>
                <a:lin ang="2700000" scaled="0"/>
              </a:gradFill>
              <a:effectLst/>
              <a:latin typeface="Times New Roman" panose="02020603050405020304" charset="0"/>
              <a:ea typeface="宋体" panose="02010600030101010101" pitchFamily="2" charset="-122"/>
              <a:cs typeface="Times New Roman" panose="02020603050405020304" charset="0"/>
            </a:endParaRPr>
          </a:p>
          <a:p>
            <a:pPr algn="ctr"/>
            <a:r>
              <a:rPr lang="zh-CN" altLang="en-US" sz="2400">
                <a:ln w="15875"/>
                <a:gradFill>
                  <a:gsLst>
                    <a:gs pos="0">
                      <a:schemeClr val="accent1">
                        <a:hueMod val="80000"/>
                      </a:schemeClr>
                    </a:gs>
                    <a:gs pos="100000">
                      <a:schemeClr val="accent1">
                        <a:alpha val="100000"/>
                      </a:schemeClr>
                    </a:gs>
                  </a:gsLst>
                  <a:lin ang="2700000" scaled="0"/>
                </a:gradFill>
                <a:effectLst/>
                <a:latin typeface="宋体" panose="02010600030101010101" pitchFamily="2" charset="-122"/>
                <a:ea typeface="宋体" panose="02010600030101010101" pitchFamily="2" charset="-122"/>
                <a:cs typeface="宋体" panose="02010600030101010101" pitchFamily="2" charset="-122"/>
              </a:rPr>
              <a:t>（绿水青山就是金山银山）</a:t>
            </a:r>
            <a:endParaRPr lang="zh-CN" altLang="en-US" sz="2400">
              <a:ln w="15875"/>
              <a:gradFill>
                <a:gsLst>
                  <a:gs pos="0">
                    <a:schemeClr val="accent1">
                      <a:hueMod val="80000"/>
                    </a:schemeClr>
                  </a:gs>
                  <a:gs pos="100000">
                    <a:schemeClr val="accent1">
                      <a:alpha val="100000"/>
                    </a:schemeClr>
                  </a:gs>
                </a:gsLst>
                <a:lin ang="2700000" scaled="0"/>
              </a:gradFill>
              <a:effectLst/>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2771775" y="1564005"/>
            <a:ext cx="5692140" cy="460375"/>
          </a:xfrm>
          <a:prstGeom prst="rect">
            <a:avLst/>
          </a:prstGeom>
          <a:noFill/>
        </p:spPr>
        <p:txBody>
          <a:bodyPr wrap="square" rtlCol="0">
            <a:spAutoFit/>
          </a:bodyPr>
          <a:p>
            <a:pPr algn="ctr"/>
            <a:r>
              <a:rPr lang="en-US" altLang="zh-CN" sz="2400">
                <a:ln w="15875"/>
                <a:gradFill>
                  <a:gsLst>
                    <a:gs pos="100000">
                      <a:srgbClr val="00F6F1"/>
                    </a:gs>
                    <a:gs pos="4000">
                      <a:srgbClr val="593CA8"/>
                    </a:gs>
                    <a:gs pos="58000">
                      <a:srgbClr val="FF6FDB"/>
                    </a:gs>
                  </a:gsLst>
                  <a:lin ang="2700000" scaled="1"/>
                </a:gradFill>
                <a:effectLst/>
                <a:latin typeface="宋体" panose="02010600030101010101" pitchFamily="2" charset="-122"/>
                <a:ea typeface="宋体" panose="02010600030101010101" pitchFamily="2" charset="-122"/>
                <a:cs typeface="宋体" panose="02010600030101010101" pitchFamily="2" charset="-122"/>
                <a:sym typeface="+mn-ea"/>
              </a:rPr>
              <a:t>---2025</a:t>
            </a:r>
            <a:r>
              <a:rPr lang="zh-CN" altLang="en-US" sz="2400">
                <a:ln w="15875"/>
                <a:gradFill>
                  <a:gsLst>
                    <a:gs pos="100000">
                      <a:srgbClr val="00F6F1"/>
                    </a:gs>
                    <a:gs pos="4000">
                      <a:srgbClr val="593CA8"/>
                    </a:gs>
                    <a:gs pos="58000">
                      <a:srgbClr val="FF6FDB"/>
                    </a:gs>
                  </a:gsLst>
                  <a:lin ang="2700000" scaled="1"/>
                </a:gradFill>
                <a:effectLst/>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400">
                <a:ln w="15875"/>
                <a:gradFill>
                  <a:gsLst>
                    <a:gs pos="100000">
                      <a:srgbClr val="00F6F1"/>
                    </a:gs>
                    <a:gs pos="4000">
                      <a:srgbClr val="593CA8"/>
                    </a:gs>
                    <a:gs pos="58000">
                      <a:srgbClr val="FF6FDB"/>
                    </a:gs>
                  </a:gsLst>
                  <a:lin ang="2700000" scaled="1"/>
                </a:gradFill>
                <a:effectLst/>
                <a:latin typeface="宋体" panose="02010600030101010101" pitchFamily="2" charset="-122"/>
                <a:ea typeface="宋体" panose="02010600030101010101" pitchFamily="2" charset="-122"/>
                <a:cs typeface="宋体" panose="02010600030101010101" pitchFamily="2" charset="-122"/>
                <a:sym typeface="+mn-ea"/>
              </a:rPr>
              <a:t>12</a:t>
            </a:r>
            <a:r>
              <a:rPr lang="zh-CN" altLang="en-US" sz="2400">
                <a:ln w="15875"/>
                <a:gradFill>
                  <a:gsLst>
                    <a:gs pos="100000">
                      <a:srgbClr val="00F6F1"/>
                    </a:gs>
                    <a:gs pos="4000">
                      <a:srgbClr val="593CA8"/>
                    </a:gs>
                    <a:gs pos="58000">
                      <a:srgbClr val="FF6FDB"/>
                    </a:gs>
                  </a:gsLst>
                  <a:lin ang="2700000" scaled="1"/>
                </a:gradFill>
                <a:effectLst/>
                <a:latin typeface="宋体" panose="02010600030101010101" pitchFamily="2" charset="-122"/>
                <a:ea typeface="宋体" panose="02010600030101010101" pitchFamily="2" charset="-122"/>
                <a:cs typeface="宋体" panose="02010600030101010101" pitchFamily="2" charset="-122"/>
                <a:sym typeface="+mn-ea"/>
              </a:rPr>
              <a:t>月广州市高三年级调研测试</a:t>
            </a:r>
            <a:endParaRPr lang="zh-CN" altLang="en-US" sz="2400">
              <a:ln w="15875"/>
              <a:gradFill>
                <a:gsLst>
                  <a:gs pos="100000">
                    <a:srgbClr val="00F6F1"/>
                  </a:gs>
                  <a:gs pos="4000">
                    <a:srgbClr val="593CA8"/>
                  </a:gs>
                  <a:gs pos="58000">
                    <a:srgbClr val="FF6FDB"/>
                  </a:gs>
                </a:gsLst>
                <a:lin ang="2700000" scaled="1"/>
              </a:gradFill>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9" name="图片 8"/>
          <p:cNvPicPr>
            <a:picLocks noChangeAspect="1"/>
          </p:cNvPicPr>
          <p:nvPr/>
        </p:nvPicPr>
        <p:blipFill>
          <a:blip r:embed="rId5"/>
          <a:srcRect r="15037"/>
          <a:stretch>
            <a:fillRect/>
          </a:stretch>
        </p:blipFill>
        <p:spPr>
          <a:xfrm>
            <a:off x="323850" y="2592070"/>
            <a:ext cx="4013200" cy="2280285"/>
          </a:xfrm>
          <a:prstGeom prst="rect">
            <a:avLst/>
          </a:prstGeom>
        </p:spPr>
      </p:pic>
      <p:pic>
        <p:nvPicPr>
          <p:cNvPr id="11" name="图片 10" descr="生成‘绿水青山就是金山银山’的 PPT 图 (3)"/>
          <p:cNvPicPr>
            <a:picLocks noChangeAspect="1"/>
          </p:cNvPicPr>
          <p:nvPr/>
        </p:nvPicPr>
        <p:blipFill>
          <a:blip r:embed="rId6"/>
          <a:srcRect b="6554"/>
          <a:stretch>
            <a:fillRect/>
          </a:stretch>
        </p:blipFill>
        <p:spPr>
          <a:xfrm>
            <a:off x="4356100" y="2211705"/>
            <a:ext cx="4460875" cy="2180590"/>
          </a:xfrm>
          <a:prstGeom prst="rect">
            <a:avLst/>
          </a:prstGeom>
        </p:spPr>
      </p:pic>
      <p:sp>
        <p:nvSpPr>
          <p:cNvPr id="13" name="文本框 12"/>
          <p:cNvSpPr txBox="1"/>
          <p:nvPr/>
        </p:nvSpPr>
        <p:spPr>
          <a:xfrm>
            <a:off x="4356100" y="4371975"/>
            <a:ext cx="4289425" cy="460375"/>
          </a:xfrm>
          <a:prstGeom prst="rect">
            <a:avLst/>
          </a:prstGeom>
          <a:noFill/>
        </p:spPr>
        <p:txBody>
          <a:bodyPr wrap="square" rtlCol="0">
            <a:spAutoFit/>
          </a:bodyPr>
          <a:p>
            <a:r>
              <a:rPr lang="zh-CN" altLang="en-US" sz="2400"/>
              <a:t>杭州二中树兰高级中学</a:t>
            </a:r>
            <a:r>
              <a:rPr lang="en-US" altLang="zh-CN" sz="2400"/>
              <a:t>  </a:t>
            </a:r>
            <a:r>
              <a:rPr lang="zh-CN" altLang="en-US" sz="2400"/>
              <a:t>郭合英</a:t>
            </a:r>
            <a:endParaRPr lang="zh-CN" altLang="en-US" sz="2400"/>
          </a:p>
        </p:txBody>
      </p:sp>
      <p:pic>
        <p:nvPicPr>
          <p:cNvPr id="17" name="图片 16" descr="ebf96f64-e8ad-450e-998d-4c629e5bc432"/>
          <p:cNvPicPr>
            <a:picLocks noChangeAspect="1"/>
          </p:cNvPicPr>
          <p:nvPr/>
        </p:nvPicPr>
        <p:blipFill>
          <a:blip r:embed="rId4"/>
          <a:stretch>
            <a:fillRect/>
          </a:stretch>
        </p:blipFill>
        <p:spPr>
          <a:xfrm>
            <a:off x="186690" y="1838325"/>
            <a:ext cx="902335" cy="632460"/>
          </a:xfrm>
          <a:prstGeom prst="rect">
            <a:avLst/>
          </a:prstGeom>
        </p:spPr>
      </p:pic>
      <p:pic>
        <p:nvPicPr>
          <p:cNvPr id="18" name="图片 17" descr="ebf96f64-e8ad-450e-998d-4c629e5bc432"/>
          <p:cNvPicPr>
            <a:picLocks noChangeAspect="1"/>
          </p:cNvPicPr>
          <p:nvPr/>
        </p:nvPicPr>
        <p:blipFill>
          <a:blip r:embed="rId4"/>
          <a:stretch>
            <a:fillRect/>
          </a:stretch>
        </p:blipFill>
        <p:spPr>
          <a:xfrm>
            <a:off x="2267585" y="2211705"/>
            <a:ext cx="727710" cy="509905"/>
          </a:xfrm>
          <a:prstGeom prst="rect">
            <a:avLst/>
          </a:prstGeom>
        </p:spPr>
      </p:pic>
      <p:pic>
        <p:nvPicPr>
          <p:cNvPr id="22" name="图片 21" descr="ebf96f64-e8ad-450e-998d-4c629e5bc432"/>
          <p:cNvPicPr>
            <a:picLocks noChangeAspect="1"/>
          </p:cNvPicPr>
          <p:nvPr/>
        </p:nvPicPr>
        <p:blipFill>
          <a:blip r:embed="rId4"/>
          <a:stretch>
            <a:fillRect/>
          </a:stretch>
        </p:blipFill>
        <p:spPr>
          <a:xfrm>
            <a:off x="3347720" y="2343150"/>
            <a:ext cx="575945" cy="403860"/>
          </a:xfrm>
          <a:prstGeom prst="rect">
            <a:avLst/>
          </a:prstGeom>
        </p:spPr>
      </p:pic>
      <p:pic>
        <p:nvPicPr>
          <p:cNvPr id="5124" name="图片 6" descr="logo横版 png"/>
          <p:cNvPicPr>
            <a:picLocks noChangeAspect="1"/>
          </p:cNvPicPr>
          <p:nvPr/>
        </p:nvPicPr>
        <p:blipFill>
          <a:blip r:embed="rId7"/>
          <a:stretch>
            <a:fillRect/>
          </a:stretch>
        </p:blipFill>
        <p:spPr>
          <a:xfrm>
            <a:off x="8291830" y="315595"/>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20" name="圆角矩形 19"/>
          <p:cNvSpPr/>
          <p:nvPr/>
        </p:nvSpPr>
        <p:spPr>
          <a:xfrm>
            <a:off x="2843530" y="123190"/>
            <a:ext cx="3245485" cy="448945"/>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Body</a:t>
            </a:r>
            <a:endParaRPr lang="en-US" altLang="zh-CN"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圆角矩形 4"/>
          <p:cNvSpPr/>
          <p:nvPr/>
        </p:nvSpPr>
        <p:spPr>
          <a:xfrm>
            <a:off x="2771775" y="633730"/>
            <a:ext cx="3350260" cy="454025"/>
          </a:xfrm>
          <a:prstGeom prst="roundRect">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核心功能</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1</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：解释含义</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custDataLst>
              <p:tags r:id="rId4"/>
            </p:custDataLst>
          </p:nvPr>
        </p:nvSpPr>
        <p:spPr>
          <a:xfrm>
            <a:off x="222250" y="1190625"/>
            <a:ext cx="8742045" cy="653415"/>
          </a:xfrm>
          <a:prstGeom prst="rect">
            <a:avLst/>
          </a:prstGeom>
          <a:noFill/>
        </p:spPr>
        <p:txBody>
          <a:bodyPr wrap="square" rtlCol="0">
            <a:noAutofit/>
          </a:bodyPr>
          <a:p>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翻译句子</a:t>
            </a:r>
            <a:r>
              <a:rPr lang="en-US" altLang="zh-CN" sz="20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1 </a:t>
            </a:r>
            <a:r>
              <a:rPr lang="zh-CN" altLang="en-US" sz="2000"/>
              <a:t>它凸显了生态与经济的共生关系</a:t>
            </a:r>
            <a:r>
              <a:rPr lang="en-US" altLang="zh-CN" sz="2000"/>
              <a:t> —— </a:t>
            </a:r>
            <a:r>
              <a:rPr lang="zh-CN" altLang="en-US" sz="2000"/>
              <a:t>保护自然并非发展的阻碍，而是经济可持续增长的根基。</a:t>
            </a:r>
            <a:endParaRPr lang="zh-CN" altLang="en-US" sz="2000"/>
          </a:p>
        </p:txBody>
      </p:sp>
      <p:sp>
        <p:nvSpPr>
          <p:cNvPr id="8" name="圆角矩形 7"/>
          <p:cNvSpPr/>
          <p:nvPr>
            <p:custDataLst>
              <p:tags r:id="rId5"/>
            </p:custDataLst>
          </p:nvPr>
        </p:nvSpPr>
        <p:spPr>
          <a:xfrm>
            <a:off x="251460" y="1923415"/>
            <a:ext cx="8550910" cy="972820"/>
          </a:xfrm>
          <a:prstGeom prst="roundRect">
            <a:avLst/>
          </a:prstGeom>
          <a:gradFill>
            <a:gsLst>
              <a:gs pos="98000">
                <a:srgbClr val="FFFF9F"/>
              </a:gs>
              <a:gs pos="0">
                <a:srgbClr val="FFCCCB"/>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sz="2000">
                <a:solidFill>
                  <a:schemeClr val="tx1"/>
                </a:solidFill>
                <a:latin typeface="Times New Roman" panose="02020603050405020304" charset="0"/>
                <a:cs typeface="Times New Roman" panose="02020603050405020304" charset="0"/>
              </a:rPr>
              <a:t>It reflects the harmonious coexistence of ecology and economy — protecting nature isn’t a barrier to development, but the basis for sustainable growth.</a:t>
            </a:r>
            <a:endParaRPr lang="en-US" altLang="zh-CN" sz="2000">
              <a:solidFill>
                <a:schemeClr val="tx1"/>
              </a:solidFill>
              <a:latin typeface="Times New Roman" panose="02020603050405020304" charset="0"/>
              <a:cs typeface="Times New Roman" panose="02020603050405020304" charset="0"/>
            </a:endParaRPr>
          </a:p>
        </p:txBody>
      </p:sp>
      <p:sp>
        <p:nvSpPr>
          <p:cNvPr id="7" name="文本框 6"/>
          <p:cNvSpPr txBox="1"/>
          <p:nvPr>
            <p:custDataLst>
              <p:tags r:id="rId6"/>
            </p:custDataLst>
          </p:nvPr>
        </p:nvSpPr>
        <p:spPr>
          <a:xfrm>
            <a:off x="222250" y="3004185"/>
            <a:ext cx="8742045" cy="653415"/>
          </a:xfrm>
          <a:prstGeom prst="rect">
            <a:avLst/>
          </a:prstGeom>
          <a:noFill/>
        </p:spPr>
        <p:txBody>
          <a:bodyPr wrap="square" rtlCol="0">
            <a:noAutofit/>
          </a:bodyPr>
          <a:p>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翻译句子</a:t>
            </a:r>
            <a:r>
              <a:rPr lang="en-US" altLang="zh-CN" sz="20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2 </a:t>
            </a:r>
            <a:r>
              <a:rPr lang="zh-CN" altLang="en-US" sz="2000"/>
              <a:t>它将绿水青山视作无价资产，强调良好的生态系统等同于珍贵的社会与经济财富。</a:t>
            </a:r>
            <a:endParaRPr lang="zh-CN" altLang="en-US" sz="2000"/>
          </a:p>
        </p:txBody>
      </p:sp>
      <p:sp>
        <p:nvSpPr>
          <p:cNvPr id="9" name="圆角矩形 8"/>
          <p:cNvSpPr/>
          <p:nvPr>
            <p:custDataLst>
              <p:tags r:id="rId7"/>
            </p:custDataLst>
          </p:nvPr>
        </p:nvSpPr>
        <p:spPr>
          <a:xfrm>
            <a:off x="318135" y="3796030"/>
            <a:ext cx="8550910" cy="840105"/>
          </a:xfrm>
          <a:prstGeom prst="roundRect">
            <a:avLst/>
          </a:prstGeom>
          <a:gradFill>
            <a:gsLst>
              <a:gs pos="98000">
                <a:srgbClr val="FFFF9F"/>
              </a:gs>
              <a:gs pos="0">
                <a:srgbClr val="FFCCCB"/>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sz="2000">
                <a:solidFill>
                  <a:schemeClr val="tx1"/>
                </a:solidFill>
                <a:latin typeface="Times New Roman" panose="02020603050405020304" charset="0"/>
                <a:cs typeface="Times New Roman" panose="02020603050405020304" charset="0"/>
              </a:rPr>
              <a:t>It regards lucid waters and lush mountains as priceless assets, emphasizing that a sound ecosystem equals precious social and economic wealth.</a:t>
            </a:r>
            <a:endParaRPr lang="en-US" altLang="zh-CN" sz="2000">
              <a:solidFill>
                <a:schemeClr val="tx1"/>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8"/>
          <a:stretch>
            <a:fillRect/>
          </a:stretch>
        </p:blipFill>
        <p:spPr>
          <a:xfrm>
            <a:off x="8291830" y="315595"/>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 calcmode="lin" valueType="num">
                                      <p:cBhvr>
                                        <p:cTn id="31" dur="500" fill="hold"/>
                                        <p:tgtEl>
                                          <p:spTgt spid="8"/>
                                        </p:tgtEl>
                                        <p:attrNameLst>
                                          <p:attrName>style.rotation</p:attrName>
                                        </p:attrNameLst>
                                      </p:cBhvr>
                                      <p:tavLst>
                                        <p:tav tm="0">
                                          <p:val>
                                            <p:fltVal val="360"/>
                                          </p:val>
                                        </p:tav>
                                        <p:tav tm="100000">
                                          <p:val>
                                            <p:fltVal val="0"/>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P spid="7" grpId="0"/>
      <p:bldP spid="7" grpId="1"/>
      <p:bldP spid="8" grpId="0" bldLvl="0" animBg="1"/>
      <p:bldP spid="8" grpId="1" animBg="1"/>
      <p:bldP spid="9" grpId="0" bldLvl="0" animBg="1"/>
      <p:bldP spid="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nvSpPr>
        <p:spPr>
          <a:xfrm>
            <a:off x="2699385" y="123190"/>
            <a:ext cx="3350260" cy="454025"/>
          </a:xfrm>
          <a:prstGeom prst="roundRect">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核心功能</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1</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：解释含义</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custDataLst>
              <p:tags r:id="rId4"/>
            </p:custDataLst>
          </p:nvPr>
        </p:nvSpPr>
        <p:spPr>
          <a:xfrm>
            <a:off x="179070" y="627380"/>
            <a:ext cx="8742045" cy="653415"/>
          </a:xfrm>
          <a:prstGeom prst="rect">
            <a:avLst/>
          </a:prstGeom>
          <a:noFill/>
        </p:spPr>
        <p:txBody>
          <a:bodyPr wrap="square" rtlCol="0">
            <a:noAutofit/>
          </a:bodyPr>
          <a:p>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翻译句子</a:t>
            </a:r>
            <a:r>
              <a:rPr lang="en-US" altLang="zh-CN" sz="20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3 </a:t>
            </a:r>
            <a:r>
              <a:rPr lang="zh-CN" altLang="en-US" sz="2000"/>
              <a:t>它倡导平衡当下需求与长远利益，反对以破坏环境为代价的短视发展模式。</a:t>
            </a:r>
            <a:endParaRPr lang="zh-CN" altLang="en-US" sz="2000"/>
          </a:p>
        </p:txBody>
      </p:sp>
      <p:sp>
        <p:nvSpPr>
          <p:cNvPr id="6" name="文本框 5"/>
          <p:cNvSpPr txBox="1"/>
          <p:nvPr>
            <p:custDataLst>
              <p:tags r:id="rId5"/>
            </p:custDataLst>
          </p:nvPr>
        </p:nvSpPr>
        <p:spPr>
          <a:xfrm>
            <a:off x="222250" y="2916555"/>
            <a:ext cx="8742045" cy="653415"/>
          </a:xfrm>
          <a:prstGeom prst="rect">
            <a:avLst/>
          </a:prstGeom>
          <a:noFill/>
        </p:spPr>
        <p:txBody>
          <a:bodyPr wrap="square" rtlCol="0">
            <a:noAutofit/>
          </a:bodyPr>
          <a:p>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翻译句子</a:t>
            </a:r>
            <a:r>
              <a:rPr lang="en-US" altLang="zh-CN" sz="20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4 </a:t>
            </a:r>
            <a:r>
              <a:rPr lang="zh-CN" altLang="en-US" sz="2000"/>
              <a:t>它体现了人与自然的和谐共生，表明环境保护与繁荣发展能够并行不悖。</a:t>
            </a:r>
            <a:endParaRPr lang="zh-CN" altLang="en-US" sz="2000"/>
          </a:p>
        </p:txBody>
      </p:sp>
      <p:sp>
        <p:nvSpPr>
          <p:cNvPr id="8" name="圆角矩形 7"/>
          <p:cNvSpPr/>
          <p:nvPr>
            <p:custDataLst>
              <p:tags r:id="rId6"/>
            </p:custDataLst>
          </p:nvPr>
        </p:nvSpPr>
        <p:spPr>
          <a:xfrm>
            <a:off x="251460" y="1563370"/>
            <a:ext cx="8550910" cy="1089025"/>
          </a:xfrm>
          <a:prstGeom prst="roundRect">
            <a:avLst/>
          </a:prstGeom>
          <a:gradFill>
            <a:gsLst>
              <a:gs pos="98000">
                <a:srgbClr val="FFFF9F"/>
              </a:gs>
              <a:gs pos="0">
                <a:srgbClr val="FFCCCB"/>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sz="2000">
                <a:solidFill>
                  <a:schemeClr val="tx1"/>
                </a:solidFill>
                <a:latin typeface="Times New Roman" panose="02020603050405020304" charset="0"/>
                <a:cs typeface="Times New Roman" panose="02020603050405020304" charset="0"/>
              </a:rPr>
              <a:t>It advocates balancing current needs with long-term benefits, rejecting the short-sighted development that damages the environment.</a:t>
            </a:r>
            <a:endParaRPr lang="en-US" altLang="zh-CN" sz="2000">
              <a:solidFill>
                <a:schemeClr val="tx1"/>
              </a:solidFill>
              <a:latin typeface="Times New Roman" panose="02020603050405020304" charset="0"/>
              <a:cs typeface="Times New Roman" panose="02020603050405020304" charset="0"/>
            </a:endParaRPr>
          </a:p>
        </p:txBody>
      </p:sp>
      <p:sp>
        <p:nvSpPr>
          <p:cNvPr id="9" name="圆角矩形 8"/>
          <p:cNvSpPr/>
          <p:nvPr>
            <p:custDataLst>
              <p:tags r:id="rId7"/>
            </p:custDataLst>
          </p:nvPr>
        </p:nvSpPr>
        <p:spPr>
          <a:xfrm>
            <a:off x="317500" y="3707130"/>
            <a:ext cx="8550910" cy="1089025"/>
          </a:xfrm>
          <a:prstGeom prst="roundRect">
            <a:avLst/>
          </a:prstGeom>
          <a:gradFill>
            <a:gsLst>
              <a:gs pos="98000">
                <a:srgbClr val="FFFF9F"/>
              </a:gs>
              <a:gs pos="0">
                <a:srgbClr val="FFCCCB"/>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sz="2000">
                <a:solidFill>
                  <a:schemeClr val="tx1"/>
                </a:solidFill>
                <a:latin typeface="Times New Roman" panose="02020603050405020304" charset="0"/>
                <a:cs typeface="Times New Roman" panose="02020603050405020304" charset="0"/>
              </a:rPr>
              <a:t>It reflects the harmony between humans and nature, showing that environmental protection and prosperity can go hand in hand.</a:t>
            </a:r>
            <a:endParaRPr lang="en-US" altLang="zh-CN" sz="2000">
              <a:solidFill>
                <a:schemeClr val="tx1"/>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8"/>
          <a:stretch>
            <a:fillRect/>
          </a:stretch>
        </p:blipFill>
        <p:spPr>
          <a:xfrm>
            <a:off x="8291830" y="315595"/>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7" grpId="1"/>
      <p:bldP spid="6" grpId="1"/>
      <p:bldP spid="8" grpId="0" animBg="1"/>
      <p:bldP spid="8" grpId="1" animBg="1"/>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3175" y="-20955"/>
            <a:ext cx="9140825" cy="5142865"/>
          </a:xfrm>
          <a:prstGeom prst="rect">
            <a:avLst/>
          </a:prstGeom>
        </p:spPr>
      </p:pic>
      <p:sp>
        <p:nvSpPr>
          <p:cNvPr id="5" name="圆角矩形 4"/>
          <p:cNvSpPr/>
          <p:nvPr/>
        </p:nvSpPr>
        <p:spPr>
          <a:xfrm>
            <a:off x="2699385" y="123190"/>
            <a:ext cx="3549015" cy="454025"/>
          </a:xfrm>
          <a:prstGeom prst="roundRect">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核心功能</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2</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：举例说明</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custDataLst>
              <p:tags r:id="rId4"/>
            </p:custDataLst>
          </p:nvPr>
        </p:nvSpPr>
        <p:spPr>
          <a:xfrm>
            <a:off x="179705" y="577215"/>
            <a:ext cx="8807450" cy="1589405"/>
          </a:xfrm>
          <a:prstGeom prst="rect">
            <a:avLst/>
          </a:prstGeom>
          <a:noFill/>
        </p:spPr>
        <p:txBody>
          <a:bodyPr wrap="square" rtlCol="0">
            <a:noAutofit/>
          </a:bodyPr>
          <a:p>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翻译句子</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1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浙江安吉余村就是一个典型例子。这个村曾经依赖采矿产业，破坏了当地环境，后来转而修复山林、发展生态旅游。游客们沉醉于这里的青山绿水，当地居民则通过民宿经营和竹制品销售增收。这充分证明，良好的生态环境能带来真正的繁荣。</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a:p>
        </p:txBody>
      </p:sp>
      <p:sp>
        <p:nvSpPr>
          <p:cNvPr id="9" name="圆角矩形 8"/>
          <p:cNvSpPr/>
          <p:nvPr>
            <p:custDataLst>
              <p:tags r:id="rId5"/>
            </p:custDataLst>
          </p:nvPr>
        </p:nvSpPr>
        <p:spPr>
          <a:xfrm>
            <a:off x="179705" y="2211705"/>
            <a:ext cx="6456680" cy="2803525"/>
          </a:xfrm>
          <a:prstGeom prst="roundRect">
            <a:avLst/>
          </a:prstGeom>
          <a:gradFill>
            <a:gsLst>
              <a:gs pos="98000">
                <a:srgbClr val="FFFF9F"/>
              </a:gs>
              <a:gs pos="0">
                <a:srgbClr val="FFCCCB"/>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sz="2400">
                <a:solidFill>
                  <a:schemeClr val="tx1"/>
                </a:solidFill>
                <a:latin typeface="Times New Roman" panose="02020603050405020304" charset="0"/>
                <a:cs typeface="Times New Roman" panose="02020603050405020304" charset="0"/>
              </a:rPr>
              <a:t>A classic example is Yucun Village in Anji, Zhejiang. Once dependent on mining that ruined the environment, it later restored forests and developed eco-tourism. Visitors enjoy the green mountains and clear waters, while locals earn from homestays and bamboo products. This proves greenery brings real prosperity.</a:t>
            </a:r>
            <a:endParaRPr lang="en-US" altLang="zh-CN" sz="2400">
              <a:solidFill>
                <a:schemeClr val="tx1"/>
              </a:solidFill>
              <a:latin typeface="Times New Roman" panose="02020603050405020304" charset="0"/>
              <a:cs typeface="Times New Roman" panose="02020603050405020304" charset="0"/>
            </a:endParaRPr>
          </a:p>
        </p:txBody>
      </p:sp>
      <p:pic>
        <p:nvPicPr>
          <p:cNvPr id="6" name="图片 5" descr="t0433934ce5e6468565"/>
          <p:cNvPicPr>
            <a:picLocks noChangeAspect="1"/>
          </p:cNvPicPr>
          <p:nvPr/>
        </p:nvPicPr>
        <p:blipFill>
          <a:blip r:embed="rId6"/>
          <a:stretch>
            <a:fillRect/>
          </a:stretch>
        </p:blipFill>
        <p:spPr>
          <a:xfrm>
            <a:off x="6732270" y="2211705"/>
            <a:ext cx="2194560" cy="2713355"/>
          </a:xfrm>
          <a:prstGeom prst="rect">
            <a:avLst/>
          </a:prstGeom>
        </p:spPr>
      </p:pic>
      <p:pic>
        <p:nvPicPr>
          <p:cNvPr id="5124" name="图片 6" descr="logo横版 png"/>
          <p:cNvPicPr>
            <a:picLocks noChangeAspect="1"/>
          </p:cNvPicPr>
          <p:nvPr/>
        </p:nvPicPr>
        <p:blipFill>
          <a:blip r:embed="rId7"/>
          <a:stretch>
            <a:fillRect/>
          </a:stretch>
        </p:blipFill>
        <p:spPr>
          <a:xfrm>
            <a:off x="8291830" y="315595"/>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360"/>
                                          </p:val>
                                        </p:tav>
                                        <p:tav tm="100000">
                                          <p:val>
                                            <p:fltVal val="0"/>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bldLvl="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6" name="组合 5"/>
          <p:cNvGrpSpPr/>
          <p:nvPr/>
        </p:nvGrpSpPr>
        <p:grpSpPr>
          <a:xfrm>
            <a:off x="2483485" y="123190"/>
            <a:ext cx="3911600" cy="431800"/>
            <a:chOff x="3911" y="194"/>
            <a:chExt cx="7598" cy="1020"/>
          </a:xfrm>
        </p:grpSpPr>
        <p:sp>
          <p:nvSpPr>
            <p:cNvPr id="18" name="椭圆 17"/>
            <p:cNvSpPr/>
            <p:nvPr>
              <p:custDataLst>
                <p:tags r:id="rId4"/>
              </p:custDataLst>
            </p:nvPr>
          </p:nvSpPr>
          <p:spPr>
            <a:xfrm>
              <a:off x="3911" y="194"/>
              <a:ext cx="1044" cy="952"/>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4</a:t>
              </a:r>
              <a:endParaRPr lang="en-US" altLang="zh-CN"/>
            </a:p>
          </p:txBody>
        </p:sp>
        <p:sp>
          <p:nvSpPr>
            <p:cNvPr id="25" name="圆角矩形 24"/>
            <p:cNvSpPr/>
            <p:nvPr>
              <p:custDataLst>
                <p:tags r:id="rId5"/>
              </p:custDataLst>
            </p:nvPr>
          </p:nvSpPr>
          <p:spPr>
            <a:xfrm>
              <a:off x="5725" y="194"/>
              <a:ext cx="5784" cy="1021"/>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作品赏析</a:t>
              </a:r>
              <a:endParaRPr lang="zh-CN" altLang="en-US" sz="2800">
                <a:solidFill>
                  <a:srgbClr val="C00000"/>
                </a:solidFill>
              </a:endParaRPr>
            </a:p>
          </p:txBody>
        </p:sp>
      </p:grpSp>
      <p:sp>
        <p:nvSpPr>
          <p:cNvPr id="5" name="文本框 4"/>
          <p:cNvSpPr txBox="1"/>
          <p:nvPr/>
        </p:nvSpPr>
        <p:spPr>
          <a:xfrm>
            <a:off x="323850" y="628015"/>
            <a:ext cx="8396605" cy="4092575"/>
          </a:xfrm>
          <a:prstGeom prst="rect">
            <a:avLst/>
          </a:prstGeom>
          <a:noFill/>
        </p:spPr>
        <p:txBody>
          <a:bodyPr wrap="square" rtlCol="0">
            <a:spAutoFit/>
          </a:bodyPr>
          <a:p>
            <a:pPr algn="just"/>
            <a:r>
              <a:rPr lang="en-US" altLang="zh-CN" sz="2000">
                <a:latin typeface="Times New Roman" panose="02020603050405020304" charset="0"/>
                <a:cs typeface="Times New Roman" panose="02020603050405020304" charset="0"/>
              </a:rPr>
              <a:t>Dear Chris,</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a:t>
            </a:r>
            <a:r>
              <a:rPr lang="en-US" altLang="zh-CN" sz="2000">
                <a:latin typeface="Times New Roman" panose="02020603050405020304" charset="0"/>
                <a:cs typeface="Times New Roman" panose="02020603050405020304" charset="0"/>
                <a:sym typeface="+mn-ea"/>
              </a:rPr>
              <a:t>I’m glad you’re interested in the saying “Lucid waters and lush mountains are invaluable assets”. It’s a core idea of China’s development, and I’d love to share its meaning and examples with you.</a:t>
            </a:r>
            <a:endParaRPr lang="en-US" altLang="zh-CN" sz="2000">
              <a:latin typeface="Times New Roman" panose="02020603050405020304" charset="0"/>
              <a:cs typeface="Times New Roman" panose="02020603050405020304" charset="0"/>
              <a:sym typeface="+mn-ea"/>
            </a:endParaRPr>
          </a:p>
          <a:p>
            <a:pPr algn="just"/>
            <a:r>
              <a:rPr lang="en-US" altLang="zh-CN" sz="2000">
                <a:latin typeface="Times New Roman" panose="02020603050405020304" charset="0"/>
                <a:cs typeface="Times New Roman" panose="02020603050405020304" charset="0"/>
                <a:sym typeface="+mn-ea"/>
              </a:rPr>
              <a:t>      It regards lucid waters and lush mountains as priceless assets, emphasizing that a sound ecosystem equals precious social and economic wealth. </a:t>
            </a:r>
            <a:r>
              <a:rPr lang="en-US" altLang="zh-CN" sz="2000">
                <a:latin typeface="Times New Roman" panose="02020603050405020304" charset="0"/>
                <a:cs typeface="Times New Roman" panose="02020603050405020304" charset="0"/>
              </a:rPr>
              <a:t> A classic example is Yucun Village in Anji, Zhejiang. Once dependent on mining that ruined the environment, it later restored forests and developed eco-tourism. Visitors enjoy the green mountains and clear waters, while locals earn from homestays and bamboo products. This proves greenery brings real prosperity.</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Hope this helps! Feel free to ask if you want to know more.</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Yours sincerely,</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Li Hua</a:t>
            </a:r>
            <a:endParaRPr lang="zh-CN" altLang="en-US" sz="2000">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6"/>
          <a:stretch>
            <a:fillRect/>
          </a:stretch>
        </p:blipFill>
        <p:spPr>
          <a:xfrm>
            <a:off x="8291830" y="315595"/>
            <a:ext cx="608013" cy="642938"/>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3175" y="635"/>
            <a:ext cx="9140825" cy="5142865"/>
          </a:xfrm>
          <a:prstGeom prst="rect">
            <a:avLst/>
          </a:prstGeom>
        </p:spPr>
      </p:pic>
      <p:sp>
        <p:nvSpPr>
          <p:cNvPr id="5" name="圆角矩形 4"/>
          <p:cNvSpPr/>
          <p:nvPr/>
        </p:nvSpPr>
        <p:spPr>
          <a:xfrm>
            <a:off x="2699385" y="123190"/>
            <a:ext cx="3549015" cy="454025"/>
          </a:xfrm>
          <a:prstGeom prst="roundRect">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核心功能</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2</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：举例说明</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custDataLst>
              <p:tags r:id="rId4"/>
            </p:custDataLst>
          </p:nvPr>
        </p:nvSpPr>
        <p:spPr>
          <a:xfrm>
            <a:off x="179070" y="555625"/>
            <a:ext cx="8742045" cy="1377315"/>
          </a:xfrm>
          <a:prstGeom prst="rect">
            <a:avLst/>
          </a:prstGeom>
          <a:noFill/>
        </p:spPr>
        <p:txBody>
          <a:bodyPr wrap="square" rtlCol="0">
            <a:noAutofit/>
          </a:bodyPr>
          <a:p>
            <a:pPr algn="just"/>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翻译句子</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2 </a:t>
            </a:r>
            <a:r>
              <a:rPr lang="zh-CN" altLang="en-US" sz="2400"/>
              <a:t>广西桂林就是绝佳例证。这座城市以喀斯特地貌的群山和清澈的漓江闻名，始终严格守护着自身的自然之美。来自世界各地的游客慕名而来欣赏美景，为当地居民带来了酒店经营、游船服务和小吃售卖等稳定收入。这充分说明，良好的生态就是真正的财富。</a:t>
            </a:r>
            <a:endParaRPr lang="zh-CN" altLang="en-US" sz="2400"/>
          </a:p>
        </p:txBody>
      </p:sp>
      <p:sp>
        <p:nvSpPr>
          <p:cNvPr id="8" name="圆角矩形 7"/>
          <p:cNvSpPr/>
          <p:nvPr>
            <p:custDataLst>
              <p:tags r:id="rId5"/>
            </p:custDataLst>
          </p:nvPr>
        </p:nvSpPr>
        <p:spPr>
          <a:xfrm>
            <a:off x="181610" y="2492375"/>
            <a:ext cx="6395085" cy="2526030"/>
          </a:xfrm>
          <a:prstGeom prst="roundRect">
            <a:avLst/>
          </a:prstGeom>
          <a:gradFill>
            <a:gsLst>
              <a:gs pos="98000">
                <a:srgbClr val="FFFF9F"/>
              </a:gs>
              <a:gs pos="0">
                <a:srgbClr val="FFCCCB"/>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sz="2400">
                <a:solidFill>
                  <a:schemeClr val="tx1"/>
                </a:solidFill>
                <a:latin typeface="Times New Roman" panose="02020603050405020304" charset="0"/>
                <a:cs typeface="Times New Roman" panose="02020603050405020304" charset="0"/>
              </a:rPr>
              <a:t>Guilin in Guangxi is a perfect example. Famous for its karst mountains and clear Li River, it has guarded its natural beauty strictly. Tourists from all over the world come to enjoy the scenery, bringing locals steady income from hotels, boats and snacks. This shows greenery is true wealth.</a:t>
            </a:r>
            <a:endParaRPr lang="en-US" altLang="zh-CN" sz="2400">
              <a:solidFill>
                <a:schemeClr val="tx1"/>
              </a:solidFill>
              <a:latin typeface="Times New Roman" panose="02020603050405020304" charset="0"/>
              <a:cs typeface="Times New Roman" panose="02020603050405020304" charset="0"/>
            </a:endParaRPr>
          </a:p>
        </p:txBody>
      </p:sp>
      <p:pic>
        <p:nvPicPr>
          <p:cNvPr id="10" name="图片 9" descr="t04da34c089b00493df"/>
          <p:cNvPicPr>
            <a:picLocks noChangeAspect="1"/>
          </p:cNvPicPr>
          <p:nvPr/>
        </p:nvPicPr>
        <p:blipFill>
          <a:blip r:embed="rId6"/>
          <a:stretch>
            <a:fillRect/>
          </a:stretch>
        </p:blipFill>
        <p:spPr>
          <a:xfrm>
            <a:off x="6802755" y="2255520"/>
            <a:ext cx="2118360" cy="2748280"/>
          </a:xfrm>
          <a:prstGeom prst="rect">
            <a:avLst/>
          </a:prstGeom>
        </p:spPr>
      </p:pic>
      <p:pic>
        <p:nvPicPr>
          <p:cNvPr id="11" name="图片 10"/>
          <p:cNvPicPr/>
          <p:nvPr/>
        </p:nvPicPr>
        <p:blipFill>
          <a:blip r:embed="rId7"/>
          <a:stretch>
            <a:fillRect/>
          </a:stretch>
        </p:blipFill>
        <p:spPr>
          <a:xfrm>
            <a:off x="6802755" y="2211705"/>
            <a:ext cx="2117725" cy="2780665"/>
          </a:xfrm>
          <a:prstGeom prst="rect">
            <a:avLst/>
          </a:prstGeom>
        </p:spPr>
      </p:pic>
      <p:pic>
        <p:nvPicPr>
          <p:cNvPr id="5124" name="图片 6" descr="logo横版 png"/>
          <p:cNvPicPr>
            <a:picLocks noChangeAspect="1"/>
          </p:cNvPicPr>
          <p:nvPr/>
        </p:nvPicPr>
        <p:blipFill>
          <a:blip r:embed="rId8"/>
          <a:stretch>
            <a:fillRect/>
          </a:stretch>
        </p:blipFill>
        <p:spPr>
          <a:xfrm>
            <a:off x="8291830" y="315595"/>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360"/>
                                          </p:val>
                                        </p:tav>
                                        <p:tav tm="100000">
                                          <p:val>
                                            <p:fltVal val="0"/>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 calcmode="lin" valueType="num">
                                      <p:cBhvr>
                                        <p:cTn id="31" dur="500" fill="hold"/>
                                        <p:tgtEl>
                                          <p:spTgt spid="8"/>
                                        </p:tgtEl>
                                        <p:attrNameLst>
                                          <p:attrName>style.rotation</p:attrName>
                                        </p:attrNameLst>
                                      </p:cBhvr>
                                      <p:tavLst>
                                        <p:tav tm="0">
                                          <p:val>
                                            <p:fltVal val="360"/>
                                          </p:val>
                                        </p:tav>
                                        <p:tav tm="100000">
                                          <p:val>
                                            <p:fltVal val="0"/>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360"/>
                                          </p:val>
                                        </p:tav>
                                        <p:tav tm="100000">
                                          <p:val>
                                            <p:fltVal val="0"/>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26990"/>
          </a:xfrm>
          <a:prstGeom prst="rect">
            <a:avLst/>
          </a:prstGeom>
        </p:spPr>
      </p:pic>
      <p:grpSp>
        <p:nvGrpSpPr>
          <p:cNvPr id="6" name="组合 5"/>
          <p:cNvGrpSpPr/>
          <p:nvPr/>
        </p:nvGrpSpPr>
        <p:grpSpPr>
          <a:xfrm>
            <a:off x="2483485" y="123190"/>
            <a:ext cx="3552825" cy="418465"/>
            <a:chOff x="3911" y="194"/>
            <a:chExt cx="7598" cy="1020"/>
          </a:xfrm>
        </p:grpSpPr>
        <p:sp>
          <p:nvSpPr>
            <p:cNvPr id="18" name="椭圆 17"/>
            <p:cNvSpPr/>
            <p:nvPr>
              <p:custDataLst>
                <p:tags r:id="rId4"/>
              </p:custDataLst>
            </p:nvPr>
          </p:nvSpPr>
          <p:spPr>
            <a:xfrm>
              <a:off x="3911" y="194"/>
              <a:ext cx="1044" cy="952"/>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4</a:t>
              </a:r>
              <a:endParaRPr lang="en-US" altLang="zh-CN"/>
            </a:p>
          </p:txBody>
        </p:sp>
        <p:sp>
          <p:nvSpPr>
            <p:cNvPr id="25" name="圆角矩形 24"/>
            <p:cNvSpPr/>
            <p:nvPr>
              <p:custDataLst>
                <p:tags r:id="rId5"/>
              </p:custDataLst>
            </p:nvPr>
          </p:nvSpPr>
          <p:spPr>
            <a:xfrm>
              <a:off x="5725" y="194"/>
              <a:ext cx="5784" cy="1021"/>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作品赏析</a:t>
              </a:r>
              <a:endParaRPr lang="zh-CN" altLang="en-US" sz="2800">
                <a:solidFill>
                  <a:srgbClr val="C00000"/>
                </a:solidFill>
              </a:endParaRPr>
            </a:p>
          </p:txBody>
        </p:sp>
      </p:grpSp>
      <p:sp>
        <p:nvSpPr>
          <p:cNvPr id="5" name="文本框 4"/>
          <p:cNvSpPr txBox="1"/>
          <p:nvPr/>
        </p:nvSpPr>
        <p:spPr>
          <a:xfrm>
            <a:off x="611505" y="542290"/>
            <a:ext cx="8082915" cy="4399915"/>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Dear Chris,</a:t>
            </a:r>
            <a:endParaRPr lang="en-US" altLang="zh-CN" sz="2000">
              <a:latin typeface="Times New Roman" panose="02020603050405020304" charset="0"/>
              <a:cs typeface="Times New Roman" panose="02020603050405020304" charset="0"/>
            </a:endParaRPr>
          </a:p>
          <a:p>
            <a:pPr algn="dist"/>
            <a:r>
              <a:rPr lang="en-US" altLang="zh-CN" sz="2000">
                <a:latin typeface="Times New Roman" panose="02020603050405020304" charset="0"/>
                <a:cs typeface="Times New Roman" panose="02020603050405020304" charset="0"/>
              </a:rPr>
              <a:t>      </a:t>
            </a:r>
            <a:r>
              <a:rPr lang="en-US" altLang="zh-CN" sz="2000">
                <a:latin typeface="Times New Roman" panose="02020603050405020304" charset="0"/>
                <a:cs typeface="Times New Roman" panose="02020603050405020304" charset="0"/>
                <a:sym typeface="+mn-ea"/>
              </a:rPr>
              <a:t>Thanks for your email—great to know you’re curious about “Lucid waters and lush mountains are invaluable assets”! This is a key idea guiding China’s development, so let me break down its meaning and give you a </a:t>
            </a:r>
            <a:endParaRPr lang="en-US" altLang="zh-CN" sz="2000">
              <a:latin typeface="Times New Roman" panose="02020603050405020304" charset="0"/>
              <a:cs typeface="Times New Roman" panose="02020603050405020304" charset="0"/>
              <a:sym typeface="+mn-ea"/>
            </a:endParaRPr>
          </a:p>
          <a:p>
            <a:pPr algn="just"/>
            <a:r>
              <a:rPr lang="en-US" altLang="zh-CN" sz="2000">
                <a:latin typeface="Times New Roman" panose="02020603050405020304" charset="0"/>
                <a:cs typeface="Times New Roman" panose="02020603050405020304" charset="0"/>
                <a:sym typeface="+mn-ea"/>
              </a:rPr>
              <a:t>real-life case.</a:t>
            </a:r>
            <a:endParaRPr lang="en-US" altLang="zh-CN" sz="2000">
              <a:latin typeface="Times New Roman" panose="02020603050405020304" charset="0"/>
              <a:cs typeface="Times New Roman" panose="02020603050405020304" charset="0"/>
              <a:sym typeface="+mn-ea"/>
            </a:endParaRPr>
          </a:p>
          <a:p>
            <a:pPr algn="just"/>
            <a:r>
              <a:rPr lang="en-US" altLang="zh-CN" sz="2000">
                <a:latin typeface="Times New Roman" panose="02020603050405020304" charset="0"/>
                <a:cs typeface="Times New Roman" panose="02020603050405020304" charset="0"/>
                <a:sym typeface="+mn-ea"/>
              </a:rPr>
              <a:t>      </a:t>
            </a:r>
            <a:r>
              <a:rPr lang="en-US" altLang="zh-CN" sz="2000">
                <a:latin typeface="Times New Roman" panose="02020603050405020304" charset="0"/>
                <a:cs typeface="Times New Roman" panose="02020603050405020304" charset="0"/>
              </a:rPr>
              <a:t>It means protecting the natural environment is  the key to long-term prosperity, not a barrier to development. Guilin in Guangxi is a perfect example. Famous for its karst mountains and clear Li River, it has guarded its natural beauty strictly. Tourists from all over the world come to enjoy the scenery, bringing locals steady income from hotels, boats and snacks. This shows greenery is true wealth.</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Hope this helps! Feel free to ask more questions.</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Yours sincerely,</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Li Hua</a:t>
            </a:r>
            <a:endParaRPr lang="zh-CN" altLang="en-US" sz="2000">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6"/>
          <a:stretch>
            <a:fillRect/>
          </a:stretch>
        </p:blipFill>
        <p:spPr>
          <a:xfrm>
            <a:off x="8291830" y="315595"/>
            <a:ext cx="608013" cy="642938"/>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0" y="635"/>
            <a:ext cx="9140825" cy="5142865"/>
          </a:xfrm>
          <a:prstGeom prst="rect">
            <a:avLst/>
          </a:prstGeom>
        </p:spPr>
      </p:pic>
      <p:sp>
        <p:nvSpPr>
          <p:cNvPr id="7" name="文本框 6"/>
          <p:cNvSpPr txBox="1"/>
          <p:nvPr>
            <p:custDataLst>
              <p:tags r:id="rId4"/>
            </p:custDataLst>
          </p:nvPr>
        </p:nvSpPr>
        <p:spPr>
          <a:xfrm>
            <a:off x="179070" y="195580"/>
            <a:ext cx="8742045" cy="1431925"/>
          </a:xfrm>
          <a:prstGeom prst="rect">
            <a:avLst/>
          </a:prstGeom>
          <a:noFill/>
        </p:spPr>
        <p:txBody>
          <a:bodyPr wrap="square" rtlCol="0">
            <a:noAutofit/>
          </a:bodyPr>
          <a:p>
            <a:pPr algn="dist"/>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翻译句子</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3 </a:t>
            </a:r>
            <a:r>
              <a:rPr lang="zh-CN" altLang="en-US" sz="2400"/>
              <a:t>云南大理就是一个很好的例子。当地严格保护洱海，制止周边村庄的污染行为。如今，来自世界各地的游客前来欣赏洱海及周边山峦的美景，为当地人带来了客栈经营、自行车租赁和特色小吃售卖等收入。这证明，洁净的环境就是真正的繁荣。</a:t>
            </a:r>
            <a:endParaRPr lang="zh-CN" altLang="en-US" sz="2400"/>
          </a:p>
        </p:txBody>
      </p:sp>
      <p:sp>
        <p:nvSpPr>
          <p:cNvPr id="8" name="圆角矩形 7"/>
          <p:cNvSpPr/>
          <p:nvPr>
            <p:custDataLst>
              <p:tags r:id="rId5"/>
            </p:custDataLst>
          </p:nvPr>
        </p:nvSpPr>
        <p:spPr>
          <a:xfrm>
            <a:off x="251460" y="1965325"/>
            <a:ext cx="6095365" cy="2896235"/>
          </a:xfrm>
          <a:prstGeom prst="roundRect">
            <a:avLst/>
          </a:prstGeom>
          <a:gradFill>
            <a:gsLst>
              <a:gs pos="98000">
                <a:srgbClr val="FFFF9F"/>
              </a:gs>
              <a:gs pos="0">
                <a:srgbClr val="FFCCCB"/>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sz="2400">
                <a:solidFill>
                  <a:schemeClr val="tx1"/>
                </a:solidFill>
                <a:latin typeface="Times New Roman" panose="02020603050405020304" charset="0"/>
                <a:cs typeface="Times New Roman" panose="02020603050405020304" charset="0"/>
              </a:rPr>
              <a:t>Dali, Yunnan, is a great example. It strictly protects Erhai Lake, stopping pollution from nearby villages. Now, tourists worldwide come to enjoy the lake and surrounding mountains, bringing locals income from homestays, bike rentals and local snacks. This proves a clean environment is real prosperity.</a:t>
            </a:r>
            <a:endParaRPr lang="en-US" altLang="zh-CN" sz="2400">
              <a:solidFill>
                <a:schemeClr val="tx1"/>
              </a:solidFill>
              <a:latin typeface="Times New Roman" panose="02020603050405020304" charset="0"/>
              <a:cs typeface="Times New Roman" panose="02020603050405020304" charset="0"/>
            </a:endParaRPr>
          </a:p>
        </p:txBody>
      </p:sp>
      <p:pic>
        <p:nvPicPr>
          <p:cNvPr id="5" name="图片 4"/>
          <p:cNvPicPr>
            <a:picLocks noChangeAspect="1"/>
          </p:cNvPicPr>
          <p:nvPr/>
        </p:nvPicPr>
        <p:blipFill>
          <a:blip r:embed="rId6"/>
          <a:srcRect r="15393"/>
          <a:stretch>
            <a:fillRect/>
          </a:stretch>
        </p:blipFill>
        <p:spPr>
          <a:xfrm>
            <a:off x="6516370" y="1995805"/>
            <a:ext cx="2333625" cy="2865755"/>
          </a:xfrm>
          <a:prstGeom prst="rect">
            <a:avLst/>
          </a:prstGeom>
        </p:spPr>
      </p:pic>
      <p:pic>
        <p:nvPicPr>
          <p:cNvPr id="5124" name="图片 6" descr="logo横版 png"/>
          <p:cNvPicPr>
            <a:picLocks noChangeAspect="1"/>
          </p:cNvPicPr>
          <p:nvPr/>
        </p:nvPicPr>
        <p:blipFill>
          <a:blip r:embed="rId7"/>
          <a:stretch>
            <a:fillRect/>
          </a:stretch>
        </p:blipFill>
        <p:spPr>
          <a:xfrm>
            <a:off x="8291830" y="315595"/>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6" name="组合 5"/>
          <p:cNvGrpSpPr/>
          <p:nvPr/>
        </p:nvGrpSpPr>
        <p:grpSpPr>
          <a:xfrm>
            <a:off x="2483485" y="123190"/>
            <a:ext cx="4276090" cy="528320"/>
            <a:chOff x="3911" y="194"/>
            <a:chExt cx="7598" cy="1020"/>
          </a:xfrm>
        </p:grpSpPr>
        <p:sp>
          <p:nvSpPr>
            <p:cNvPr id="18" name="椭圆 17"/>
            <p:cNvSpPr/>
            <p:nvPr>
              <p:custDataLst>
                <p:tags r:id="rId4"/>
              </p:custDataLst>
            </p:nvPr>
          </p:nvSpPr>
          <p:spPr>
            <a:xfrm>
              <a:off x="3911" y="194"/>
              <a:ext cx="1044" cy="952"/>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4</a:t>
              </a:r>
              <a:endParaRPr lang="en-US" altLang="zh-CN"/>
            </a:p>
          </p:txBody>
        </p:sp>
        <p:sp>
          <p:nvSpPr>
            <p:cNvPr id="25" name="圆角矩形 24"/>
            <p:cNvSpPr/>
            <p:nvPr>
              <p:custDataLst>
                <p:tags r:id="rId5"/>
              </p:custDataLst>
            </p:nvPr>
          </p:nvSpPr>
          <p:spPr>
            <a:xfrm>
              <a:off x="5725" y="194"/>
              <a:ext cx="5784" cy="1021"/>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作品赏析</a:t>
              </a:r>
              <a:endParaRPr lang="zh-CN" altLang="en-US" sz="2800">
                <a:solidFill>
                  <a:srgbClr val="C00000"/>
                </a:solidFill>
              </a:endParaRPr>
            </a:p>
          </p:txBody>
        </p:sp>
      </p:grpSp>
      <p:sp>
        <p:nvSpPr>
          <p:cNvPr id="5" name="文本框 4"/>
          <p:cNvSpPr txBox="1"/>
          <p:nvPr/>
        </p:nvSpPr>
        <p:spPr>
          <a:xfrm>
            <a:off x="251460" y="616585"/>
            <a:ext cx="8576945" cy="4358640"/>
          </a:xfrm>
          <a:prstGeom prst="rect">
            <a:avLst/>
          </a:prstGeom>
          <a:noFill/>
        </p:spPr>
        <p:txBody>
          <a:bodyPr wrap="square" rtlCol="0">
            <a:noAutofit/>
          </a:bodyPr>
          <a:p>
            <a:r>
              <a:rPr lang="en-US" altLang="zh-CN" sz="2000">
                <a:latin typeface="Times New Roman" panose="02020603050405020304" charset="0"/>
                <a:cs typeface="Times New Roman" panose="02020603050405020304" charset="0"/>
              </a:rPr>
              <a:t>Dear Chris,</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a:t>
            </a:r>
            <a:r>
              <a:rPr lang="en-US" altLang="zh-CN" sz="2000">
                <a:latin typeface="Times New Roman" panose="02020603050405020304" charset="0"/>
                <a:cs typeface="Times New Roman" panose="02020603050405020304" charset="0"/>
                <a:sym typeface="+mn-ea"/>
              </a:rPr>
              <a:t>I’m thrilled that you’re interested in the phrase “Lucid waters and lush mountains are invaluable assets”. It carries profound significance for China’s progress, and I’d like to share what it means and a related example with you.</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It means protecting nature brings long-term wealth, not just short-term gains. Take Dali, Yunnan for an example. It strictly protects Erhai Lake, stopping pollution from nearby villages. Now, tourists worldwide come to enjoy the lake and surrounding mountains, bringing locals income from inns, bike rentals and local snacks. This proves a clean environment is real prosperity.</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Hope this helps! Feel free to ask more.</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Yours sincerely,</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Li Hua</a:t>
            </a:r>
            <a:endParaRPr lang="en-US" altLang="zh-CN" sz="2000">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6"/>
          <a:stretch>
            <a:fillRect/>
          </a:stretch>
        </p:blipFill>
        <p:spPr>
          <a:xfrm>
            <a:off x="8291830" y="315595"/>
            <a:ext cx="608013" cy="642938"/>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0" y="635"/>
            <a:ext cx="9140825" cy="5142865"/>
          </a:xfrm>
          <a:prstGeom prst="rect">
            <a:avLst/>
          </a:prstGeom>
        </p:spPr>
      </p:pic>
      <p:sp>
        <p:nvSpPr>
          <p:cNvPr id="5" name="文本框 4"/>
          <p:cNvSpPr txBox="1"/>
          <p:nvPr>
            <p:custDataLst>
              <p:tags r:id="rId4"/>
            </p:custDataLst>
          </p:nvPr>
        </p:nvSpPr>
        <p:spPr>
          <a:xfrm>
            <a:off x="163195" y="195580"/>
            <a:ext cx="8853805" cy="1644015"/>
          </a:xfrm>
          <a:prstGeom prst="rect">
            <a:avLst/>
          </a:prstGeom>
          <a:noFill/>
        </p:spPr>
        <p:txBody>
          <a:bodyPr wrap="square" rtlCol="0">
            <a:noAutofit/>
          </a:bodyPr>
          <a:p>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翻译句子</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4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厦门鼓浪屿就是典型案例。岛上在控制游客数量的同时，修复了绿地、保护了历史建筑。游客享受着岛上的清新空气和海岸风光，当地人则从咖啡馆经营、手工艺品店和导游服务中获益。这说明，良好的生态与特色文化能带来实实在在的收入。</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a:p>
        </p:txBody>
      </p:sp>
      <p:sp>
        <p:nvSpPr>
          <p:cNvPr id="6" name="圆角矩形 5"/>
          <p:cNvSpPr/>
          <p:nvPr>
            <p:custDataLst>
              <p:tags r:id="rId5"/>
            </p:custDataLst>
          </p:nvPr>
        </p:nvSpPr>
        <p:spPr>
          <a:xfrm>
            <a:off x="179070" y="1995805"/>
            <a:ext cx="6449695" cy="2894330"/>
          </a:xfrm>
          <a:prstGeom prst="roundRect">
            <a:avLst/>
          </a:prstGeom>
          <a:gradFill>
            <a:gsLst>
              <a:gs pos="98000">
                <a:srgbClr val="FFFF9F"/>
              </a:gs>
              <a:gs pos="0">
                <a:srgbClr val="FFCCCB"/>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sz="2400">
                <a:solidFill>
                  <a:schemeClr val="tx1"/>
                </a:solidFill>
                <a:latin typeface="Times New Roman" panose="02020603050405020304" charset="0"/>
                <a:cs typeface="Times New Roman" panose="02020603050405020304" charset="0"/>
              </a:rPr>
              <a:t>Xiamen’s Gulangyu Island is a typical case. It has restored green spaces and protected historical buildings while controlling tourist numbers. Visitors enjoy the island’s fresh air and coastal views, and locals benefit from cafes, handicraft shops and guided tours. This shows greenery and culture bring real income.</a:t>
            </a:r>
            <a:endParaRPr lang="en-US" altLang="zh-CN" sz="2400">
              <a:solidFill>
                <a:schemeClr val="tx1"/>
              </a:solidFill>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6"/>
          <a:srcRect r="49215"/>
          <a:stretch>
            <a:fillRect/>
          </a:stretch>
        </p:blipFill>
        <p:spPr>
          <a:xfrm>
            <a:off x="6732270" y="1995805"/>
            <a:ext cx="2206625" cy="3028950"/>
          </a:xfrm>
          <a:prstGeom prst="rect">
            <a:avLst/>
          </a:prstGeom>
        </p:spPr>
      </p:pic>
      <p:pic>
        <p:nvPicPr>
          <p:cNvPr id="5124" name="图片 6" descr="logo横版 png"/>
          <p:cNvPicPr>
            <a:picLocks noChangeAspect="1"/>
          </p:cNvPicPr>
          <p:nvPr/>
        </p:nvPicPr>
        <p:blipFill>
          <a:blip r:embed="rId7"/>
          <a:stretch>
            <a:fillRect/>
          </a:stretch>
        </p:blipFill>
        <p:spPr>
          <a:xfrm>
            <a:off x="8291830" y="315595"/>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6" name="组合 5"/>
          <p:cNvGrpSpPr/>
          <p:nvPr/>
        </p:nvGrpSpPr>
        <p:grpSpPr>
          <a:xfrm>
            <a:off x="2483485" y="123190"/>
            <a:ext cx="4300855" cy="504190"/>
            <a:chOff x="3911" y="194"/>
            <a:chExt cx="7598" cy="1020"/>
          </a:xfrm>
        </p:grpSpPr>
        <p:sp>
          <p:nvSpPr>
            <p:cNvPr id="18" name="椭圆 17"/>
            <p:cNvSpPr/>
            <p:nvPr>
              <p:custDataLst>
                <p:tags r:id="rId4"/>
              </p:custDataLst>
            </p:nvPr>
          </p:nvSpPr>
          <p:spPr>
            <a:xfrm>
              <a:off x="3911" y="194"/>
              <a:ext cx="1044" cy="952"/>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4</a:t>
              </a:r>
              <a:endParaRPr lang="en-US" altLang="zh-CN"/>
            </a:p>
          </p:txBody>
        </p:sp>
        <p:sp>
          <p:nvSpPr>
            <p:cNvPr id="25" name="圆角矩形 24"/>
            <p:cNvSpPr/>
            <p:nvPr>
              <p:custDataLst>
                <p:tags r:id="rId5"/>
              </p:custDataLst>
            </p:nvPr>
          </p:nvSpPr>
          <p:spPr>
            <a:xfrm>
              <a:off x="5725" y="194"/>
              <a:ext cx="5784" cy="1021"/>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作品赏析</a:t>
              </a:r>
              <a:endParaRPr lang="zh-CN" altLang="en-US" sz="2800">
                <a:solidFill>
                  <a:srgbClr val="C00000"/>
                </a:solidFill>
              </a:endParaRPr>
            </a:p>
          </p:txBody>
        </p:sp>
      </p:grpSp>
      <p:sp>
        <p:nvSpPr>
          <p:cNvPr id="5" name="文本框 4"/>
          <p:cNvSpPr txBox="1"/>
          <p:nvPr/>
        </p:nvSpPr>
        <p:spPr>
          <a:xfrm>
            <a:off x="179070" y="593725"/>
            <a:ext cx="8722360" cy="4426585"/>
          </a:xfrm>
          <a:prstGeom prst="rect">
            <a:avLst/>
          </a:prstGeom>
          <a:noFill/>
        </p:spPr>
        <p:txBody>
          <a:bodyPr wrap="square" rtlCol="0">
            <a:noAutofit/>
          </a:bodyPr>
          <a:p>
            <a:r>
              <a:rPr lang="en-US" altLang="zh-CN" sz="2000">
                <a:latin typeface="Times New Roman" panose="02020603050405020304" charset="0"/>
                <a:cs typeface="Times New Roman" panose="02020603050405020304" charset="0"/>
              </a:rPr>
              <a:t>Dear Chris,</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It’s nice to know you want to learn about “Lucid waters and lush mountains are invaluable assets”. Let me break down its core meaning first and then share a vivid example to make it clearer.</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It emphasizes that ecological protection and development can go hand in hand. Xiamen’s Gulangyu Island is a typical case. It has restored green spaces and protected historical buildings while controlling tourist numbers. Visitors enjoy the island’s fresh air and coastal views, and locals benefit from cafes, handicraft shops and guided tours. This shows greenery and culture bring real income.</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Feel free to ask if you need more details!</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Yours sincerely,</a:t>
            </a:r>
            <a:endParaRPr lang="en-US" altLang="zh-CN"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Li Hua</a:t>
            </a:r>
            <a:endParaRPr lang="zh-CN" altLang="en-US" sz="2000">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6"/>
          <a:stretch>
            <a:fillRect/>
          </a:stretch>
        </p:blipFill>
        <p:spPr>
          <a:xfrm>
            <a:off x="8291830" y="315595"/>
            <a:ext cx="608013" cy="642938"/>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pic>
        <p:nvPicPr>
          <p:cNvPr id="9" name="图片 8"/>
          <p:cNvPicPr>
            <a:picLocks noChangeAspect="1"/>
          </p:cNvPicPr>
          <p:nvPr/>
        </p:nvPicPr>
        <p:blipFill>
          <a:blip r:embed="rId4"/>
          <a:srcRect r="15037"/>
          <a:stretch>
            <a:fillRect/>
          </a:stretch>
        </p:blipFill>
        <p:spPr>
          <a:xfrm>
            <a:off x="604520" y="330200"/>
            <a:ext cx="7966710" cy="4454525"/>
          </a:xfrm>
          <a:prstGeom prst="rect">
            <a:avLst/>
          </a:prstGeom>
        </p:spPr>
      </p:pic>
      <p:sp>
        <p:nvSpPr>
          <p:cNvPr id="6" name="任意多边形 5"/>
          <p:cNvSpPr/>
          <p:nvPr/>
        </p:nvSpPr>
        <p:spPr>
          <a:xfrm>
            <a:off x="604520" y="339725"/>
            <a:ext cx="7992745" cy="4453255"/>
          </a:xfrm>
          <a:custGeom>
            <a:avLst/>
            <a:gdLst/>
            <a:ahLst/>
            <a:cxnLst>
              <a:cxn ang="3">
                <a:pos x="hc" y="t"/>
              </a:cxn>
              <a:cxn ang="cd2">
                <a:pos x="l" y="vc"/>
              </a:cxn>
              <a:cxn ang="cd4">
                <a:pos x="hc" y="b"/>
              </a:cxn>
              <a:cxn ang="0">
                <a:pos x="r" y="vc"/>
              </a:cxn>
            </a:cxnLst>
            <a:rect l="l" t="t" r="r" b="b"/>
            <a:pathLst>
              <a:path w="12587" h="7013">
                <a:moveTo>
                  <a:pt x="0" y="0"/>
                </a:moveTo>
                <a:lnTo>
                  <a:pt x="12587" y="0"/>
                </a:lnTo>
                <a:lnTo>
                  <a:pt x="12587" y="7013"/>
                </a:lnTo>
                <a:lnTo>
                  <a:pt x="0" y="7013"/>
                </a:lnTo>
                <a:lnTo>
                  <a:pt x="0" y="5580"/>
                </a:lnTo>
                <a:lnTo>
                  <a:pt x="21" y="5598"/>
                </a:lnTo>
                <a:cubicBezTo>
                  <a:pt x="430" y="5938"/>
                  <a:pt x="937" y="6139"/>
                  <a:pt x="1487" y="6139"/>
                </a:cubicBezTo>
                <a:cubicBezTo>
                  <a:pt x="2839" y="6139"/>
                  <a:pt x="3936" y="4920"/>
                  <a:pt x="3936" y="3417"/>
                </a:cubicBezTo>
                <a:cubicBezTo>
                  <a:pt x="3936" y="1914"/>
                  <a:pt x="2839" y="695"/>
                  <a:pt x="1487" y="695"/>
                </a:cubicBezTo>
                <a:cubicBezTo>
                  <a:pt x="937" y="695"/>
                  <a:pt x="430" y="896"/>
                  <a:pt x="21" y="1236"/>
                </a:cubicBezTo>
                <a:lnTo>
                  <a:pt x="0" y="1254"/>
                </a:lnTo>
                <a:lnTo>
                  <a:pt x="0" y="0"/>
                </a:lnTo>
                <a:close/>
              </a:path>
            </a:pathLst>
          </a:cu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nvGrpSpPr>
          <p:cNvPr id="15" name="组合 14"/>
          <p:cNvGrpSpPr/>
          <p:nvPr/>
        </p:nvGrpSpPr>
        <p:grpSpPr>
          <a:xfrm rot="0">
            <a:off x="827405" y="1276350"/>
            <a:ext cx="1656080" cy="1987550"/>
            <a:chOff x="1870" y="1896"/>
            <a:chExt cx="2608" cy="3130"/>
          </a:xfrm>
          <a:gradFill>
            <a:gsLst>
              <a:gs pos="50000">
                <a:schemeClr val="accent6">
                  <a:alpha val="0"/>
                </a:schemeClr>
              </a:gs>
              <a:gs pos="0">
                <a:schemeClr val="accent6">
                  <a:lumMod val="25000"/>
                  <a:lumOff val="75000"/>
                </a:schemeClr>
              </a:gs>
              <a:gs pos="100000">
                <a:schemeClr val="accent6">
                  <a:lumMod val="85000"/>
                </a:schemeClr>
              </a:gs>
            </a:gsLst>
            <a:lin ang="5400000" scaled="1"/>
          </a:gradFill>
          <a:effectLst>
            <a:glow rad="139700">
              <a:schemeClr val="bg1">
                <a:alpha val="40000"/>
              </a:schemeClr>
            </a:glow>
          </a:effectLst>
        </p:grpSpPr>
        <p:sp>
          <p:nvSpPr>
            <p:cNvPr id="12" name="椭圆 11"/>
            <p:cNvSpPr/>
            <p:nvPr/>
          </p:nvSpPr>
          <p:spPr>
            <a:xfrm>
              <a:off x="1870" y="2576"/>
              <a:ext cx="2608" cy="2450"/>
            </a:xfrm>
            <a:prstGeom prst="ellipse">
              <a:avLst/>
            </a:prstGeom>
            <a:grpFill/>
            <a:ln>
              <a:solidFill>
                <a:srgbClr val="00B05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4000">
                  <a:solidFill>
                    <a:srgbClr val="C00000"/>
                  </a:solidFill>
                </a:rPr>
                <a:t>目</a:t>
              </a:r>
              <a:endParaRPr lang="zh-CN" altLang="en-US" sz="4000">
                <a:solidFill>
                  <a:srgbClr val="C00000"/>
                </a:solidFill>
              </a:endParaRPr>
            </a:p>
            <a:p>
              <a:pPr algn="ctr"/>
              <a:r>
                <a:rPr lang="zh-CN" altLang="en-US" sz="4000">
                  <a:solidFill>
                    <a:srgbClr val="C00000"/>
                  </a:solidFill>
                </a:rPr>
                <a:t>录</a:t>
              </a:r>
              <a:endParaRPr lang="zh-CN" altLang="en-US" sz="4000">
                <a:solidFill>
                  <a:srgbClr val="C00000"/>
                </a:solidFill>
              </a:endParaRPr>
            </a:p>
          </p:txBody>
        </p:sp>
        <p:sp>
          <p:nvSpPr>
            <p:cNvPr id="14" name="流程图: 摘录 13"/>
            <p:cNvSpPr/>
            <p:nvPr/>
          </p:nvSpPr>
          <p:spPr>
            <a:xfrm>
              <a:off x="2778" y="1896"/>
              <a:ext cx="794" cy="1021"/>
            </a:xfrm>
            <a:prstGeom prst="flowChartExtract">
              <a:avLst/>
            </a:prstGeom>
            <a:grpFill/>
            <a:ln>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椭圆 15"/>
          <p:cNvSpPr/>
          <p:nvPr>
            <p:custDataLst>
              <p:tags r:id="rId5"/>
            </p:custDataLst>
          </p:nvPr>
        </p:nvSpPr>
        <p:spPr>
          <a:xfrm>
            <a:off x="2764790" y="707390"/>
            <a:ext cx="662940" cy="6800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1</a:t>
            </a:r>
            <a:endParaRPr lang="en-US" altLang="zh-CN" sz="2800" b="1">
              <a:solidFill>
                <a:srgbClr val="C00000"/>
              </a:solidFill>
              <a:latin typeface="宋体" panose="02010600030101010101" pitchFamily="2" charset="-122"/>
              <a:ea typeface="宋体" panose="02010600030101010101" pitchFamily="2" charset="-122"/>
            </a:endParaRPr>
          </a:p>
        </p:txBody>
      </p:sp>
      <p:sp>
        <p:nvSpPr>
          <p:cNvPr id="20" name="圆角矩形 19"/>
          <p:cNvSpPr/>
          <p:nvPr>
            <p:custDataLst>
              <p:tags r:id="rId6"/>
            </p:custDataLst>
          </p:nvPr>
        </p:nvSpPr>
        <p:spPr>
          <a:xfrm>
            <a:off x="3996055" y="628015"/>
            <a:ext cx="3672840" cy="6483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理念背景介绍</a:t>
            </a:r>
            <a:endParaRPr lang="zh-CN" altLang="en-US" sz="2800">
              <a:solidFill>
                <a:srgbClr val="C00000"/>
              </a:solidFill>
            </a:endParaRPr>
          </a:p>
        </p:txBody>
      </p:sp>
      <p:sp>
        <p:nvSpPr>
          <p:cNvPr id="17" name="椭圆 16"/>
          <p:cNvSpPr/>
          <p:nvPr>
            <p:custDataLst>
              <p:tags r:id="rId7"/>
            </p:custDataLst>
          </p:nvPr>
        </p:nvSpPr>
        <p:spPr>
          <a:xfrm>
            <a:off x="3275965" y="1604010"/>
            <a:ext cx="662940" cy="6800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2</a:t>
            </a:r>
            <a:endParaRPr lang="en-US" altLang="zh-CN" sz="2800" b="1">
              <a:solidFill>
                <a:srgbClr val="C00000"/>
              </a:solidFill>
              <a:latin typeface="宋体" panose="02010600030101010101" pitchFamily="2" charset="-122"/>
              <a:ea typeface="宋体" panose="02010600030101010101" pitchFamily="2" charset="-122"/>
            </a:endParaRPr>
          </a:p>
        </p:txBody>
      </p:sp>
      <p:sp>
        <p:nvSpPr>
          <p:cNvPr id="24" name="圆角矩形 23"/>
          <p:cNvSpPr/>
          <p:nvPr>
            <p:custDataLst>
              <p:tags r:id="rId8"/>
            </p:custDataLst>
          </p:nvPr>
        </p:nvSpPr>
        <p:spPr>
          <a:xfrm>
            <a:off x="4356100" y="1564005"/>
            <a:ext cx="3672840" cy="6483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审题</a:t>
            </a:r>
            <a:endParaRPr lang="zh-CN" altLang="en-US" sz="2800">
              <a:solidFill>
                <a:srgbClr val="C00000"/>
              </a:solidFill>
            </a:endParaRPr>
          </a:p>
        </p:txBody>
      </p:sp>
      <p:sp>
        <p:nvSpPr>
          <p:cNvPr id="18" name="椭圆 17"/>
          <p:cNvSpPr/>
          <p:nvPr>
            <p:custDataLst>
              <p:tags r:id="rId9"/>
            </p:custDataLst>
          </p:nvPr>
        </p:nvSpPr>
        <p:spPr>
          <a:xfrm>
            <a:off x="3347720" y="2644140"/>
            <a:ext cx="662940" cy="6800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3</a:t>
            </a:r>
            <a:endParaRPr lang="en-US" altLang="zh-CN"/>
          </a:p>
        </p:txBody>
      </p:sp>
      <p:sp>
        <p:nvSpPr>
          <p:cNvPr id="25" name="圆角矩形 24"/>
          <p:cNvSpPr/>
          <p:nvPr>
            <p:custDataLst>
              <p:tags r:id="rId10"/>
            </p:custDataLst>
          </p:nvPr>
        </p:nvSpPr>
        <p:spPr>
          <a:xfrm>
            <a:off x="4427855" y="2571750"/>
            <a:ext cx="3672840" cy="6483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结构框架</a:t>
            </a:r>
            <a:endParaRPr lang="zh-CN" altLang="en-US" sz="2800">
              <a:solidFill>
                <a:srgbClr val="C00000"/>
              </a:solidFill>
            </a:endParaRPr>
          </a:p>
        </p:txBody>
      </p:sp>
      <p:sp>
        <p:nvSpPr>
          <p:cNvPr id="19" name="椭圆 18"/>
          <p:cNvSpPr/>
          <p:nvPr>
            <p:custDataLst>
              <p:tags r:id="rId11"/>
            </p:custDataLst>
          </p:nvPr>
        </p:nvSpPr>
        <p:spPr>
          <a:xfrm>
            <a:off x="2843530" y="3580130"/>
            <a:ext cx="662940" cy="6800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4</a:t>
            </a:r>
            <a:endParaRPr lang="en-US" altLang="zh-CN" sz="2800" b="1">
              <a:solidFill>
                <a:srgbClr val="C00000"/>
              </a:solidFill>
              <a:latin typeface="宋体" panose="02010600030101010101" pitchFamily="2" charset="-122"/>
              <a:ea typeface="宋体" panose="02010600030101010101" pitchFamily="2" charset="-122"/>
            </a:endParaRPr>
          </a:p>
        </p:txBody>
      </p:sp>
      <p:sp>
        <p:nvSpPr>
          <p:cNvPr id="26" name="圆角矩形 25"/>
          <p:cNvSpPr/>
          <p:nvPr>
            <p:custDataLst>
              <p:tags r:id="rId12"/>
            </p:custDataLst>
          </p:nvPr>
        </p:nvSpPr>
        <p:spPr>
          <a:xfrm>
            <a:off x="4067810" y="3651885"/>
            <a:ext cx="3672840" cy="6483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作品赏析</a:t>
            </a:r>
            <a:endParaRPr lang="zh-CN" altLang="en-US" sz="2800">
              <a:solidFill>
                <a:srgbClr val="C00000"/>
              </a:solidFill>
            </a:endParaRPr>
          </a:p>
        </p:txBody>
      </p:sp>
      <p:pic>
        <p:nvPicPr>
          <p:cNvPr id="5124" name="图片 6" descr="logo横版 png"/>
          <p:cNvPicPr>
            <a:picLocks noChangeAspect="1"/>
          </p:cNvPicPr>
          <p:nvPr/>
        </p:nvPicPr>
        <p:blipFill>
          <a:blip r:embed="rId13"/>
          <a:stretch>
            <a:fillRect/>
          </a:stretch>
        </p:blipFill>
        <p:spPr>
          <a:xfrm>
            <a:off x="8291830" y="315595"/>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pic>
        <p:nvPicPr>
          <p:cNvPr id="5" name="图片 4" descr="14_副本"/>
          <p:cNvPicPr>
            <a:picLocks noChangeAspect="1"/>
          </p:cNvPicPr>
          <p:nvPr/>
        </p:nvPicPr>
        <p:blipFill>
          <a:blip r:embed="rId4"/>
          <a:stretch>
            <a:fillRect/>
          </a:stretch>
        </p:blipFill>
        <p:spPr>
          <a:xfrm>
            <a:off x="1231900" y="555625"/>
            <a:ext cx="6430010" cy="43002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pic>
        <p:nvPicPr>
          <p:cNvPr id="9" name="图片 8"/>
          <p:cNvPicPr>
            <a:picLocks noChangeAspect="1"/>
          </p:cNvPicPr>
          <p:nvPr/>
        </p:nvPicPr>
        <p:blipFill>
          <a:blip r:embed="rId4"/>
          <a:srcRect r="15037"/>
          <a:stretch>
            <a:fillRect/>
          </a:stretch>
        </p:blipFill>
        <p:spPr>
          <a:xfrm>
            <a:off x="604520" y="330200"/>
            <a:ext cx="7966710" cy="4454525"/>
          </a:xfrm>
          <a:prstGeom prst="rect">
            <a:avLst/>
          </a:prstGeom>
        </p:spPr>
      </p:pic>
      <p:sp>
        <p:nvSpPr>
          <p:cNvPr id="6" name="任意多边形 5"/>
          <p:cNvSpPr/>
          <p:nvPr/>
        </p:nvSpPr>
        <p:spPr>
          <a:xfrm>
            <a:off x="604520" y="339725"/>
            <a:ext cx="7992745" cy="4453255"/>
          </a:xfrm>
          <a:custGeom>
            <a:avLst/>
            <a:gdLst/>
            <a:ahLst/>
            <a:cxnLst>
              <a:cxn ang="3">
                <a:pos x="hc" y="t"/>
              </a:cxn>
              <a:cxn ang="cd2">
                <a:pos x="l" y="vc"/>
              </a:cxn>
              <a:cxn ang="cd4">
                <a:pos x="hc" y="b"/>
              </a:cxn>
              <a:cxn ang="0">
                <a:pos x="r" y="vc"/>
              </a:cxn>
            </a:cxnLst>
            <a:rect l="l" t="t" r="r" b="b"/>
            <a:pathLst>
              <a:path w="12587" h="7013">
                <a:moveTo>
                  <a:pt x="0" y="0"/>
                </a:moveTo>
                <a:lnTo>
                  <a:pt x="12587" y="0"/>
                </a:lnTo>
                <a:lnTo>
                  <a:pt x="12587" y="7013"/>
                </a:lnTo>
                <a:lnTo>
                  <a:pt x="0" y="7013"/>
                </a:lnTo>
                <a:lnTo>
                  <a:pt x="0" y="5580"/>
                </a:lnTo>
                <a:lnTo>
                  <a:pt x="21" y="5598"/>
                </a:lnTo>
                <a:cubicBezTo>
                  <a:pt x="430" y="5938"/>
                  <a:pt x="937" y="6139"/>
                  <a:pt x="1487" y="6139"/>
                </a:cubicBezTo>
                <a:cubicBezTo>
                  <a:pt x="2839" y="6139"/>
                  <a:pt x="3936" y="4920"/>
                  <a:pt x="3936" y="3417"/>
                </a:cubicBezTo>
                <a:cubicBezTo>
                  <a:pt x="3936" y="1914"/>
                  <a:pt x="2839" y="695"/>
                  <a:pt x="1487" y="695"/>
                </a:cubicBezTo>
                <a:cubicBezTo>
                  <a:pt x="937" y="695"/>
                  <a:pt x="430" y="896"/>
                  <a:pt x="21" y="1236"/>
                </a:cubicBezTo>
                <a:lnTo>
                  <a:pt x="0" y="1254"/>
                </a:lnTo>
                <a:lnTo>
                  <a:pt x="0" y="0"/>
                </a:lnTo>
                <a:close/>
              </a:path>
            </a:pathLst>
          </a:cu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nvGrpSpPr>
          <p:cNvPr id="15" name="组合 14"/>
          <p:cNvGrpSpPr/>
          <p:nvPr/>
        </p:nvGrpSpPr>
        <p:grpSpPr>
          <a:xfrm rot="2460000">
            <a:off x="827405" y="1276350"/>
            <a:ext cx="1656080" cy="1987550"/>
            <a:chOff x="1870" y="1896"/>
            <a:chExt cx="2608" cy="3130"/>
          </a:xfrm>
          <a:gradFill>
            <a:gsLst>
              <a:gs pos="50000">
                <a:schemeClr val="accent6">
                  <a:alpha val="0"/>
                </a:schemeClr>
              </a:gs>
              <a:gs pos="0">
                <a:schemeClr val="accent6">
                  <a:lumMod val="25000"/>
                  <a:lumOff val="75000"/>
                </a:schemeClr>
              </a:gs>
              <a:gs pos="100000">
                <a:schemeClr val="accent6">
                  <a:lumMod val="85000"/>
                </a:schemeClr>
              </a:gs>
            </a:gsLst>
            <a:lin ang="5400000" scaled="1"/>
          </a:gradFill>
          <a:effectLst>
            <a:glow rad="139700">
              <a:schemeClr val="bg1">
                <a:alpha val="40000"/>
              </a:schemeClr>
            </a:glow>
          </a:effectLst>
        </p:grpSpPr>
        <p:sp>
          <p:nvSpPr>
            <p:cNvPr id="12" name="椭圆 11"/>
            <p:cNvSpPr/>
            <p:nvPr/>
          </p:nvSpPr>
          <p:spPr>
            <a:xfrm>
              <a:off x="1870" y="2576"/>
              <a:ext cx="2608" cy="2450"/>
            </a:xfrm>
            <a:prstGeom prst="ellipse">
              <a:avLst/>
            </a:prstGeom>
            <a:grpFill/>
            <a:ln>
              <a:solidFill>
                <a:srgbClr val="00B05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4000">
                  <a:solidFill>
                    <a:srgbClr val="C00000"/>
                  </a:solidFill>
                </a:rPr>
                <a:t>目</a:t>
              </a:r>
              <a:endParaRPr lang="zh-CN" altLang="en-US" sz="4000">
                <a:solidFill>
                  <a:srgbClr val="C00000"/>
                </a:solidFill>
              </a:endParaRPr>
            </a:p>
            <a:p>
              <a:pPr algn="ctr"/>
              <a:r>
                <a:rPr lang="zh-CN" altLang="en-US" sz="4000">
                  <a:solidFill>
                    <a:srgbClr val="C00000"/>
                  </a:solidFill>
                </a:rPr>
                <a:t>录</a:t>
              </a:r>
              <a:endParaRPr lang="zh-CN" altLang="en-US" sz="4000">
                <a:solidFill>
                  <a:srgbClr val="C00000"/>
                </a:solidFill>
              </a:endParaRPr>
            </a:p>
          </p:txBody>
        </p:sp>
        <p:sp>
          <p:nvSpPr>
            <p:cNvPr id="14" name="流程图: 摘录 13"/>
            <p:cNvSpPr/>
            <p:nvPr/>
          </p:nvSpPr>
          <p:spPr>
            <a:xfrm>
              <a:off x="2778" y="1896"/>
              <a:ext cx="794" cy="1021"/>
            </a:xfrm>
            <a:prstGeom prst="flowChartExtract">
              <a:avLst/>
            </a:prstGeom>
            <a:grpFill/>
            <a:ln>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椭圆 15"/>
          <p:cNvSpPr/>
          <p:nvPr>
            <p:custDataLst>
              <p:tags r:id="rId5"/>
            </p:custDataLst>
          </p:nvPr>
        </p:nvSpPr>
        <p:spPr>
          <a:xfrm>
            <a:off x="2764790" y="707390"/>
            <a:ext cx="662940" cy="6800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1</a:t>
            </a:r>
            <a:endParaRPr lang="en-US" altLang="zh-CN" sz="2800" b="1">
              <a:solidFill>
                <a:srgbClr val="C00000"/>
              </a:solidFill>
              <a:latin typeface="宋体" panose="02010600030101010101" pitchFamily="2" charset="-122"/>
              <a:ea typeface="宋体" panose="02010600030101010101" pitchFamily="2" charset="-122"/>
            </a:endParaRPr>
          </a:p>
        </p:txBody>
      </p:sp>
      <p:sp>
        <p:nvSpPr>
          <p:cNvPr id="20" name="圆角矩形 19"/>
          <p:cNvSpPr/>
          <p:nvPr>
            <p:custDataLst>
              <p:tags r:id="rId6"/>
            </p:custDataLst>
          </p:nvPr>
        </p:nvSpPr>
        <p:spPr>
          <a:xfrm>
            <a:off x="3996055" y="628015"/>
            <a:ext cx="3672840" cy="6483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理念背景介绍</a:t>
            </a:r>
            <a:endParaRPr lang="zh-CN" altLang="en-US" sz="2800">
              <a:solidFill>
                <a:srgbClr val="C00000"/>
              </a:solidFill>
            </a:endParaRPr>
          </a:p>
        </p:txBody>
      </p:sp>
      <p:pic>
        <p:nvPicPr>
          <p:cNvPr id="5124" name="图片 6" descr="logo横版 png"/>
          <p:cNvPicPr>
            <a:picLocks noChangeAspect="1"/>
          </p:cNvPicPr>
          <p:nvPr/>
        </p:nvPicPr>
        <p:blipFill>
          <a:blip r:embed="rId7"/>
          <a:stretch>
            <a:fillRect/>
          </a:stretch>
        </p:blipFill>
        <p:spPr>
          <a:xfrm>
            <a:off x="8291830" y="315595"/>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pic>
        <p:nvPicPr>
          <p:cNvPr id="9" name="图片 8"/>
          <p:cNvPicPr>
            <a:picLocks noChangeAspect="1"/>
          </p:cNvPicPr>
          <p:nvPr/>
        </p:nvPicPr>
        <p:blipFill>
          <a:blip r:embed="rId4"/>
          <a:srcRect r="15037"/>
          <a:stretch>
            <a:fillRect/>
          </a:stretch>
        </p:blipFill>
        <p:spPr>
          <a:xfrm>
            <a:off x="604520" y="330200"/>
            <a:ext cx="7966710" cy="4454525"/>
          </a:xfrm>
          <a:prstGeom prst="rect">
            <a:avLst/>
          </a:prstGeom>
        </p:spPr>
      </p:pic>
      <p:sp>
        <p:nvSpPr>
          <p:cNvPr id="6" name="任意多边形 5"/>
          <p:cNvSpPr/>
          <p:nvPr/>
        </p:nvSpPr>
        <p:spPr>
          <a:xfrm>
            <a:off x="604520" y="339725"/>
            <a:ext cx="7992745" cy="4453255"/>
          </a:xfrm>
          <a:custGeom>
            <a:avLst/>
            <a:gdLst/>
            <a:ahLst/>
            <a:cxnLst>
              <a:cxn ang="3">
                <a:pos x="hc" y="t"/>
              </a:cxn>
              <a:cxn ang="cd2">
                <a:pos x="l" y="vc"/>
              </a:cxn>
              <a:cxn ang="cd4">
                <a:pos x="hc" y="b"/>
              </a:cxn>
              <a:cxn ang="0">
                <a:pos x="r" y="vc"/>
              </a:cxn>
            </a:cxnLst>
            <a:rect l="l" t="t" r="r" b="b"/>
            <a:pathLst>
              <a:path w="12587" h="7013">
                <a:moveTo>
                  <a:pt x="0" y="0"/>
                </a:moveTo>
                <a:lnTo>
                  <a:pt x="12587" y="0"/>
                </a:lnTo>
                <a:lnTo>
                  <a:pt x="12587" y="7013"/>
                </a:lnTo>
                <a:lnTo>
                  <a:pt x="0" y="7013"/>
                </a:lnTo>
                <a:lnTo>
                  <a:pt x="0" y="5580"/>
                </a:lnTo>
                <a:lnTo>
                  <a:pt x="21" y="5598"/>
                </a:lnTo>
                <a:cubicBezTo>
                  <a:pt x="430" y="5938"/>
                  <a:pt x="937" y="6139"/>
                  <a:pt x="1487" y="6139"/>
                </a:cubicBezTo>
                <a:cubicBezTo>
                  <a:pt x="2839" y="6139"/>
                  <a:pt x="3936" y="4920"/>
                  <a:pt x="3936" y="3417"/>
                </a:cubicBezTo>
                <a:cubicBezTo>
                  <a:pt x="3936" y="1914"/>
                  <a:pt x="2839" y="695"/>
                  <a:pt x="1487" y="695"/>
                </a:cubicBezTo>
                <a:cubicBezTo>
                  <a:pt x="937" y="695"/>
                  <a:pt x="430" y="896"/>
                  <a:pt x="21" y="1236"/>
                </a:cubicBezTo>
                <a:lnTo>
                  <a:pt x="0" y="1254"/>
                </a:lnTo>
                <a:lnTo>
                  <a:pt x="0" y="0"/>
                </a:lnTo>
                <a:close/>
              </a:path>
            </a:pathLst>
          </a:cu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nvGrpSpPr>
          <p:cNvPr id="15" name="组合 14"/>
          <p:cNvGrpSpPr/>
          <p:nvPr/>
        </p:nvGrpSpPr>
        <p:grpSpPr>
          <a:xfrm rot="4620000">
            <a:off x="827405" y="1276350"/>
            <a:ext cx="1656080" cy="1987550"/>
            <a:chOff x="1870" y="1896"/>
            <a:chExt cx="2608" cy="3130"/>
          </a:xfrm>
          <a:gradFill>
            <a:gsLst>
              <a:gs pos="50000">
                <a:schemeClr val="accent6">
                  <a:alpha val="0"/>
                </a:schemeClr>
              </a:gs>
              <a:gs pos="0">
                <a:schemeClr val="accent6">
                  <a:lumMod val="25000"/>
                  <a:lumOff val="75000"/>
                </a:schemeClr>
              </a:gs>
              <a:gs pos="100000">
                <a:schemeClr val="accent6">
                  <a:lumMod val="85000"/>
                </a:schemeClr>
              </a:gs>
            </a:gsLst>
            <a:lin ang="5400000" scaled="1"/>
          </a:gradFill>
          <a:effectLst>
            <a:glow rad="139700">
              <a:schemeClr val="bg1">
                <a:alpha val="40000"/>
              </a:schemeClr>
            </a:glow>
          </a:effectLst>
        </p:grpSpPr>
        <p:sp>
          <p:nvSpPr>
            <p:cNvPr id="12" name="椭圆 11"/>
            <p:cNvSpPr/>
            <p:nvPr/>
          </p:nvSpPr>
          <p:spPr>
            <a:xfrm>
              <a:off x="1870" y="2576"/>
              <a:ext cx="2608" cy="2450"/>
            </a:xfrm>
            <a:prstGeom prst="ellipse">
              <a:avLst/>
            </a:prstGeom>
            <a:grpFill/>
            <a:ln>
              <a:solidFill>
                <a:srgbClr val="00B05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4000">
                  <a:solidFill>
                    <a:srgbClr val="C00000"/>
                  </a:solidFill>
                </a:rPr>
                <a:t>目</a:t>
              </a:r>
              <a:endParaRPr lang="zh-CN" altLang="en-US" sz="4000">
                <a:solidFill>
                  <a:srgbClr val="C00000"/>
                </a:solidFill>
              </a:endParaRPr>
            </a:p>
            <a:p>
              <a:pPr algn="ctr"/>
              <a:r>
                <a:rPr lang="zh-CN" altLang="en-US" sz="4000">
                  <a:solidFill>
                    <a:srgbClr val="C00000"/>
                  </a:solidFill>
                </a:rPr>
                <a:t>录</a:t>
              </a:r>
              <a:endParaRPr lang="zh-CN" altLang="en-US" sz="4000">
                <a:solidFill>
                  <a:srgbClr val="C00000"/>
                </a:solidFill>
              </a:endParaRPr>
            </a:p>
          </p:txBody>
        </p:sp>
        <p:sp>
          <p:nvSpPr>
            <p:cNvPr id="14" name="流程图: 摘录 13"/>
            <p:cNvSpPr/>
            <p:nvPr/>
          </p:nvSpPr>
          <p:spPr>
            <a:xfrm>
              <a:off x="2778" y="1896"/>
              <a:ext cx="794" cy="1021"/>
            </a:xfrm>
            <a:prstGeom prst="flowChartExtract">
              <a:avLst/>
            </a:prstGeom>
            <a:grpFill/>
            <a:ln>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椭圆 15"/>
          <p:cNvSpPr/>
          <p:nvPr>
            <p:custDataLst>
              <p:tags r:id="rId5"/>
            </p:custDataLst>
          </p:nvPr>
        </p:nvSpPr>
        <p:spPr>
          <a:xfrm>
            <a:off x="2764790" y="707390"/>
            <a:ext cx="662940" cy="6800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1</a:t>
            </a:r>
            <a:endParaRPr lang="en-US" altLang="zh-CN" sz="2800" b="1">
              <a:solidFill>
                <a:srgbClr val="C00000"/>
              </a:solidFill>
              <a:latin typeface="宋体" panose="02010600030101010101" pitchFamily="2" charset="-122"/>
              <a:ea typeface="宋体" panose="02010600030101010101" pitchFamily="2" charset="-122"/>
            </a:endParaRPr>
          </a:p>
        </p:txBody>
      </p:sp>
      <p:sp>
        <p:nvSpPr>
          <p:cNvPr id="20" name="圆角矩形 19"/>
          <p:cNvSpPr/>
          <p:nvPr>
            <p:custDataLst>
              <p:tags r:id="rId6"/>
            </p:custDataLst>
          </p:nvPr>
        </p:nvSpPr>
        <p:spPr>
          <a:xfrm>
            <a:off x="3996055" y="628015"/>
            <a:ext cx="3672840" cy="6483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理念背景介绍</a:t>
            </a:r>
            <a:endParaRPr lang="zh-CN" altLang="en-US" sz="2800">
              <a:solidFill>
                <a:srgbClr val="C00000"/>
              </a:solidFill>
            </a:endParaRPr>
          </a:p>
        </p:txBody>
      </p:sp>
      <p:sp>
        <p:nvSpPr>
          <p:cNvPr id="17" name="椭圆 16"/>
          <p:cNvSpPr/>
          <p:nvPr>
            <p:custDataLst>
              <p:tags r:id="rId7"/>
            </p:custDataLst>
          </p:nvPr>
        </p:nvSpPr>
        <p:spPr>
          <a:xfrm>
            <a:off x="3275965" y="1604010"/>
            <a:ext cx="662940" cy="6800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2</a:t>
            </a:r>
            <a:endParaRPr lang="en-US" altLang="zh-CN" sz="2800" b="1">
              <a:solidFill>
                <a:srgbClr val="C00000"/>
              </a:solidFill>
              <a:latin typeface="宋体" panose="02010600030101010101" pitchFamily="2" charset="-122"/>
              <a:ea typeface="宋体" panose="02010600030101010101" pitchFamily="2" charset="-122"/>
            </a:endParaRPr>
          </a:p>
        </p:txBody>
      </p:sp>
      <p:sp>
        <p:nvSpPr>
          <p:cNvPr id="24" name="圆角矩形 23"/>
          <p:cNvSpPr/>
          <p:nvPr>
            <p:custDataLst>
              <p:tags r:id="rId8"/>
            </p:custDataLst>
          </p:nvPr>
        </p:nvSpPr>
        <p:spPr>
          <a:xfrm>
            <a:off x="4356100" y="1564005"/>
            <a:ext cx="3672840" cy="6483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审题</a:t>
            </a:r>
            <a:endParaRPr lang="zh-CN" altLang="en-US" sz="2800">
              <a:solidFill>
                <a:srgbClr val="C00000"/>
              </a:solidFill>
            </a:endParaRPr>
          </a:p>
        </p:txBody>
      </p:sp>
      <p:pic>
        <p:nvPicPr>
          <p:cNvPr id="5124" name="图片 6" descr="logo横版 png"/>
          <p:cNvPicPr>
            <a:picLocks noChangeAspect="1"/>
          </p:cNvPicPr>
          <p:nvPr/>
        </p:nvPicPr>
        <p:blipFill>
          <a:blip r:embed="rId9"/>
          <a:stretch>
            <a:fillRect/>
          </a:stretch>
        </p:blipFill>
        <p:spPr>
          <a:xfrm>
            <a:off x="8291830" y="315595"/>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pic>
        <p:nvPicPr>
          <p:cNvPr id="9" name="图片 8"/>
          <p:cNvPicPr>
            <a:picLocks noChangeAspect="1"/>
          </p:cNvPicPr>
          <p:nvPr/>
        </p:nvPicPr>
        <p:blipFill>
          <a:blip r:embed="rId4"/>
          <a:srcRect r="15037"/>
          <a:stretch>
            <a:fillRect/>
          </a:stretch>
        </p:blipFill>
        <p:spPr>
          <a:xfrm>
            <a:off x="604520" y="330200"/>
            <a:ext cx="7966710" cy="4454525"/>
          </a:xfrm>
          <a:prstGeom prst="rect">
            <a:avLst/>
          </a:prstGeom>
        </p:spPr>
      </p:pic>
      <p:sp>
        <p:nvSpPr>
          <p:cNvPr id="6" name="任意多边形 5"/>
          <p:cNvSpPr/>
          <p:nvPr/>
        </p:nvSpPr>
        <p:spPr>
          <a:xfrm>
            <a:off x="604520" y="339725"/>
            <a:ext cx="7992745" cy="4453255"/>
          </a:xfrm>
          <a:custGeom>
            <a:avLst/>
            <a:gdLst/>
            <a:ahLst/>
            <a:cxnLst>
              <a:cxn ang="3">
                <a:pos x="hc" y="t"/>
              </a:cxn>
              <a:cxn ang="cd2">
                <a:pos x="l" y="vc"/>
              </a:cxn>
              <a:cxn ang="cd4">
                <a:pos x="hc" y="b"/>
              </a:cxn>
              <a:cxn ang="0">
                <a:pos x="r" y="vc"/>
              </a:cxn>
            </a:cxnLst>
            <a:rect l="l" t="t" r="r" b="b"/>
            <a:pathLst>
              <a:path w="12587" h="7013">
                <a:moveTo>
                  <a:pt x="0" y="0"/>
                </a:moveTo>
                <a:lnTo>
                  <a:pt x="12587" y="0"/>
                </a:lnTo>
                <a:lnTo>
                  <a:pt x="12587" y="7013"/>
                </a:lnTo>
                <a:lnTo>
                  <a:pt x="0" y="7013"/>
                </a:lnTo>
                <a:lnTo>
                  <a:pt x="0" y="5580"/>
                </a:lnTo>
                <a:lnTo>
                  <a:pt x="21" y="5598"/>
                </a:lnTo>
                <a:cubicBezTo>
                  <a:pt x="430" y="5938"/>
                  <a:pt x="937" y="6139"/>
                  <a:pt x="1487" y="6139"/>
                </a:cubicBezTo>
                <a:cubicBezTo>
                  <a:pt x="2839" y="6139"/>
                  <a:pt x="3936" y="4920"/>
                  <a:pt x="3936" y="3417"/>
                </a:cubicBezTo>
                <a:cubicBezTo>
                  <a:pt x="3936" y="1914"/>
                  <a:pt x="2839" y="695"/>
                  <a:pt x="1487" y="695"/>
                </a:cubicBezTo>
                <a:cubicBezTo>
                  <a:pt x="937" y="695"/>
                  <a:pt x="430" y="896"/>
                  <a:pt x="21" y="1236"/>
                </a:cubicBezTo>
                <a:lnTo>
                  <a:pt x="0" y="1254"/>
                </a:lnTo>
                <a:lnTo>
                  <a:pt x="0" y="0"/>
                </a:lnTo>
                <a:close/>
              </a:path>
            </a:pathLst>
          </a:cu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nvGrpSpPr>
          <p:cNvPr id="15" name="组合 14"/>
          <p:cNvGrpSpPr/>
          <p:nvPr/>
        </p:nvGrpSpPr>
        <p:grpSpPr>
          <a:xfrm rot="6900000">
            <a:off x="962025" y="1380490"/>
            <a:ext cx="1656080" cy="1987550"/>
            <a:chOff x="1870" y="1896"/>
            <a:chExt cx="2608" cy="3130"/>
          </a:xfrm>
          <a:gradFill>
            <a:gsLst>
              <a:gs pos="50000">
                <a:schemeClr val="accent6">
                  <a:alpha val="0"/>
                </a:schemeClr>
              </a:gs>
              <a:gs pos="0">
                <a:schemeClr val="accent6">
                  <a:lumMod val="25000"/>
                  <a:lumOff val="75000"/>
                </a:schemeClr>
              </a:gs>
              <a:gs pos="100000">
                <a:schemeClr val="accent6">
                  <a:lumMod val="85000"/>
                </a:schemeClr>
              </a:gs>
            </a:gsLst>
            <a:lin ang="5400000" scaled="1"/>
          </a:gradFill>
          <a:effectLst>
            <a:glow rad="139700">
              <a:schemeClr val="bg1">
                <a:alpha val="40000"/>
              </a:schemeClr>
            </a:glow>
          </a:effectLst>
        </p:grpSpPr>
        <p:sp>
          <p:nvSpPr>
            <p:cNvPr id="12" name="椭圆 11"/>
            <p:cNvSpPr/>
            <p:nvPr/>
          </p:nvSpPr>
          <p:spPr>
            <a:xfrm>
              <a:off x="1870" y="2576"/>
              <a:ext cx="2608" cy="2450"/>
            </a:xfrm>
            <a:prstGeom prst="ellipse">
              <a:avLst/>
            </a:prstGeom>
            <a:grpFill/>
            <a:ln>
              <a:solidFill>
                <a:srgbClr val="00B05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4000">
                  <a:solidFill>
                    <a:srgbClr val="C00000"/>
                  </a:solidFill>
                </a:rPr>
                <a:t>目</a:t>
              </a:r>
              <a:endParaRPr lang="zh-CN" altLang="en-US" sz="4000">
                <a:solidFill>
                  <a:srgbClr val="C00000"/>
                </a:solidFill>
              </a:endParaRPr>
            </a:p>
            <a:p>
              <a:pPr algn="ctr"/>
              <a:r>
                <a:rPr lang="zh-CN" altLang="en-US" sz="4000">
                  <a:solidFill>
                    <a:srgbClr val="C00000"/>
                  </a:solidFill>
                </a:rPr>
                <a:t>录</a:t>
              </a:r>
              <a:endParaRPr lang="zh-CN" altLang="en-US" sz="4000">
                <a:solidFill>
                  <a:srgbClr val="C00000"/>
                </a:solidFill>
              </a:endParaRPr>
            </a:p>
          </p:txBody>
        </p:sp>
        <p:sp>
          <p:nvSpPr>
            <p:cNvPr id="14" name="流程图: 摘录 13"/>
            <p:cNvSpPr/>
            <p:nvPr/>
          </p:nvSpPr>
          <p:spPr>
            <a:xfrm>
              <a:off x="2778" y="1896"/>
              <a:ext cx="794" cy="1021"/>
            </a:xfrm>
            <a:prstGeom prst="flowChartExtract">
              <a:avLst/>
            </a:prstGeom>
            <a:grpFill/>
            <a:ln>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椭圆 15"/>
          <p:cNvSpPr/>
          <p:nvPr>
            <p:custDataLst>
              <p:tags r:id="rId5"/>
            </p:custDataLst>
          </p:nvPr>
        </p:nvSpPr>
        <p:spPr>
          <a:xfrm>
            <a:off x="2764790" y="707390"/>
            <a:ext cx="662940" cy="6800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1</a:t>
            </a:r>
            <a:endParaRPr lang="en-US" altLang="zh-CN" sz="2800" b="1">
              <a:solidFill>
                <a:srgbClr val="C00000"/>
              </a:solidFill>
              <a:latin typeface="宋体" panose="02010600030101010101" pitchFamily="2" charset="-122"/>
              <a:ea typeface="宋体" panose="02010600030101010101" pitchFamily="2" charset="-122"/>
            </a:endParaRPr>
          </a:p>
        </p:txBody>
      </p:sp>
      <p:sp>
        <p:nvSpPr>
          <p:cNvPr id="20" name="圆角矩形 19"/>
          <p:cNvSpPr/>
          <p:nvPr>
            <p:custDataLst>
              <p:tags r:id="rId6"/>
            </p:custDataLst>
          </p:nvPr>
        </p:nvSpPr>
        <p:spPr>
          <a:xfrm>
            <a:off x="3996055" y="628015"/>
            <a:ext cx="3672840" cy="6483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理念背景介绍</a:t>
            </a:r>
            <a:endParaRPr lang="zh-CN" altLang="en-US" sz="2800">
              <a:solidFill>
                <a:srgbClr val="C00000"/>
              </a:solidFill>
            </a:endParaRPr>
          </a:p>
        </p:txBody>
      </p:sp>
      <p:sp>
        <p:nvSpPr>
          <p:cNvPr id="17" name="椭圆 16"/>
          <p:cNvSpPr/>
          <p:nvPr>
            <p:custDataLst>
              <p:tags r:id="rId7"/>
            </p:custDataLst>
          </p:nvPr>
        </p:nvSpPr>
        <p:spPr>
          <a:xfrm>
            <a:off x="3275965" y="1604010"/>
            <a:ext cx="662940" cy="6800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2</a:t>
            </a:r>
            <a:endParaRPr lang="en-US" altLang="zh-CN" sz="2800" b="1">
              <a:solidFill>
                <a:srgbClr val="C00000"/>
              </a:solidFill>
              <a:latin typeface="宋体" panose="02010600030101010101" pitchFamily="2" charset="-122"/>
              <a:ea typeface="宋体" panose="02010600030101010101" pitchFamily="2" charset="-122"/>
            </a:endParaRPr>
          </a:p>
        </p:txBody>
      </p:sp>
      <p:sp>
        <p:nvSpPr>
          <p:cNvPr id="24" name="圆角矩形 23"/>
          <p:cNvSpPr/>
          <p:nvPr>
            <p:custDataLst>
              <p:tags r:id="rId8"/>
            </p:custDataLst>
          </p:nvPr>
        </p:nvSpPr>
        <p:spPr>
          <a:xfrm>
            <a:off x="4356100" y="1564005"/>
            <a:ext cx="3672840" cy="6483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审题</a:t>
            </a:r>
            <a:endParaRPr lang="zh-CN" altLang="en-US" sz="2800">
              <a:solidFill>
                <a:srgbClr val="C00000"/>
              </a:solidFill>
            </a:endParaRPr>
          </a:p>
        </p:txBody>
      </p:sp>
      <p:sp>
        <p:nvSpPr>
          <p:cNvPr id="18" name="椭圆 17"/>
          <p:cNvSpPr/>
          <p:nvPr>
            <p:custDataLst>
              <p:tags r:id="rId9"/>
            </p:custDataLst>
          </p:nvPr>
        </p:nvSpPr>
        <p:spPr>
          <a:xfrm>
            <a:off x="3347720" y="2644140"/>
            <a:ext cx="662940" cy="6800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3</a:t>
            </a:r>
            <a:endParaRPr lang="en-US" altLang="zh-CN"/>
          </a:p>
        </p:txBody>
      </p:sp>
      <p:sp>
        <p:nvSpPr>
          <p:cNvPr id="25" name="圆角矩形 24"/>
          <p:cNvSpPr/>
          <p:nvPr>
            <p:custDataLst>
              <p:tags r:id="rId10"/>
            </p:custDataLst>
          </p:nvPr>
        </p:nvSpPr>
        <p:spPr>
          <a:xfrm>
            <a:off x="4427855" y="2571750"/>
            <a:ext cx="3672840" cy="6483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结构框架</a:t>
            </a:r>
            <a:endParaRPr lang="zh-CN" altLang="en-US" sz="2800">
              <a:solidFill>
                <a:srgbClr val="C00000"/>
              </a:solidFill>
            </a:endParaRPr>
          </a:p>
        </p:txBody>
      </p:sp>
      <p:pic>
        <p:nvPicPr>
          <p:cNvPr id="5124" name="图片 6" descr="logo横版 png"/>
          <p:cNvPicPr>
            <a:picLocks noChangeAspect="1"/>
          </p:cNvPicPr>
          <p:nvPr/>
        </p:nvPicPr>
        <p:blipFill>
          <a:blip r:embed="rId11"/>
          <a:stretch>
            <a:fillRect/>
          </a:stretch>
        </p:blipFill>
        <p:spPr>
          <a:xfrm>
            <a:off x="8291830" y="315595"/>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pic>
        <p:nvPicPr>
          <p:cNvPr id="9" name="图片 8"/>
          <p:cNvPicPr>
            <a:picLocks noChangeAspect="1"/>
          </p:cNvPicPr>
          <p:nvPr/>
        </p:nvPicPr>
        <p:blipFill>
          <a:blip r:embed="rId4"/>
          <a:srcRect r="15037"/>
          <a:stretch>
            <a:fillRect/>
          </a:stretch>
        </p:blipFill>
        <p:spPr>
          <a:xfrm>
            <a:off x="604520" y="330200"/>
            <a:ext cx="7966710" cy="4454525"/>
          </a:xfrm>
          <a:prstGeom prst="rect">
            <a:avLst/>
          </a:prstGeom>
        </p:spPr>
      </p:pic>
      <p:sp>
        <p:nvSpPr>
          <p:cNvPr id="6" name="任意多边形 5"/>
          <p:cNvSpPr/>
          <p:nvPr/>
        </p:nvSpPr>
        <p:spPr>
          <a:xfrm>
            <a:off x="604520" y="339725"/>
            <a:ext cx="7992745" cy="4453255"/>
          </a:xfrm>
          <a:custGeom>
            <a:avLst/>
            <a:gdLst/>
            <a:ahLst/>
            <a:cxnLst>
              <a:cxn ang="3">
                <a:pos x="hc" y="t"/>
              </a:cxn>
              <a:cxn ang="cd2">
                <a:pos x="l" y="vc"/>
              </a:cxn>
              <a:cxn ang="cd4">
                <a:pos x="hc" y="b"/>
              </a:cxn>
              <a:cxn ang="0">
                <a:pos x="r" y="vc"/>
              </a:cxn>
            </a:cxnLst>
            <a:rect l="l" t="t" r="r" b="b"/>
            <a:pathLst>
              <a:path w="12587" h="7013">
                <a:moveTo>
                  <a:pt x="0" y="0"/>
                </a:moveTo>
                <a:lnTo>
                  <a:pt x="12587" y="0"/>
                </a:lnTo>
                <a:lnTo>
                  <a:pt x="12587" y="7013"/>
                </a:lnTo>
                <a:lnTo>
                  <a:pt x="0" y="7013"/>
                </a:lnTo>
                <a:lnTo>
                  <a:pt x="0" y="5580"/>
                </a:lnTo>
                <a:lnTo>
                  <a:pt x="21" y="5598"/>
                </a:lnTo>
                <a:cubicBezTo>
                  <a:pt x="430" y="5938"/>
                  <a:pt x="937" y="6139"/>
                  <a:pt x="1487" y="6139"/>
                </a:cubicBezTo>
                <a:cubicBezTo>
                  <a:pt x="2839" y="6139"/>
                  <a:pt x="3936" y="4920"/>
                  <a:pt x="3936" y="3417"/>
                </a:cubicBezTo>
                <a:cubicBezTo>
                  <a:pt x="3936" y="1914"/>
                  <a:pt x="2839" y="695"/>
                  <a:pt x="1487" y="695"/>
                </a:cubicBezTo>
                <a:cubicBezTo>
                  <a:pt x="937" y="695"/>
                  <a:pt x="430" y="896"/>
                  <a:pt x="21" y="1236"/>
                </a:cubicBezTo>
                <a:lnTo>
                  <a:pt x="0" y="1254"/>
                </a:lnTo>
                <a:lnTo>
                  <a:pt x="0" y="0"/>
                </a:lnTo>
                <a:close/>
              </a:path>
            </a:pathLst>
          </a:cu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nvGrpSpPr>
          <p:cNvPr id="15" name="组合 14"/>
          <p:cNvGrpSpPr/>
          <p:nvPr/>
        </p:nvGrpSpPr>
        <p:grpSpPr>
          <a:xfrm rot="8520000">
            <a:off x="937260" y="1633855"/>
            <a:ext cx="1656080" cy="1987550"/>
            <a:chOff x="1870" y="1896"/>
            <a:chExt cx="2608" cy="3130"/>
          </a:xfrm>
          <a:gradFill>
            <a:gsLst>
              <a:gs pos="50000">
                <a:schemeClr val="accent6">
                  <a:alpha val="0"/>
                </a:schemeClr>
              </a:gs>
              <a:gs pos="0">
                <a:schemeClr val="accent6">
                  <a:lumMod val="25000"/>
                  <a:lumOff val="75000"/>
                </a:schemeClr>
              </a:gs>
              <a:gs pos="100000">
                <a:schemeClr val="accent6">
                  <a:lumMod val="85000"/>
                </a:schemeClr>
              </a:gs>
            </a:gsLst>
            <a:lin ang="5400000" scaled="1"/>
          </a:gradFill>
          <a:effectLst>
            <a:glow rad="139700">
              <a:schemeClr val="bg1">
                <a:alpha val="40000"/>
              </a:schemeClr>
            </a:glow>
          </a:effectLst>
        </p:grpSpPr>
        <p:sp>
          <p:nvSpPr>
            <p:cNvPr id="12" name="椭圆 11"/>
            <p:cNvSpPr/>
            <p:nvPr/>
          </p:nvSpPr>
          <p:spPr>
            <a:xfrm>
              <a:off x="1870" y="2576"/>
              <a:ext cx="2608" cy="2450"/>
            </a:xfrm>
            <a:prstGeom prst="ellipse">
              <a:avLst/>
            </a:prstGeom>
            <a:grpFill/>
            <a:ln>
              <a:solidFill>
                <a:srgbClr val="00B05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4000">
                  <a:solidFill>
                    <a:srgbClr val="C00000"/>
                  </a:solidFill>
                </a:rPr>
                <a:t>目</a:t>
              </a:r>
              <a:endParaRPr lang="zh-CN" altLang="en-US" sz="4000">
                <a:solidFill>
                  <a:srgbClr val="C00000"/>
                </a:solidFill>
              </a:endParaRPr>
            </a:p>
            <a:p>
              <a:pPr algn="ctr"/>
              <a:r>
                <a:rPr lang="zh-CN" altLang="en-US" sz="4000">
                  <a:solidFill>
                    <a:srgbClr val="C00000"/>
                  </a:solidFill>
                </a:rPr>
                <a:t>录</a:t>
              </a:r>
              <a:endParaRPr lang="zh-CN" altLang="en-US" sz="4000">
                <a:solidFill>
                  <a:srgbClr val="C00000"/>
                </a:solidFill>
              </a:endParaRPr>
            </a:p>
          </p:txBody>
        </p:sp>
        <p:sp>
          <p:nvSpPr>
            <p:cNvPr id="14" name="流程图: 摘录 13"/>
            <p:cNvSpPr/>
            <p:nvPr/>
          </p:nvSpPr>
          <p:spPr>
            <a:xfrm>
              <a:off x="2778" y="1896"/>
              <a:ext cx="794" cy="1021"/>
            </a:xfrm>
            <a:prstGeom prst="flowChartExtract">
              <a:avLst/>
            </a:prstGeom>
            <a:grpFill/>
            <a:ln>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椭圆 15"/>
          <p:cNvSpPr/>
          <p:nvPr>
            <p:custDataLst>
              <p:tags r:id="rId5"/>
            </p:custDataLst>
          </p:nvPr>
        </p:nvSpPr>
        <p:spPr>
          <a:xfrm>
            <a:off x="2764790" y="707390"/>
            <a:ext cx="662940" cy="6800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1</a:t>
            </a:r>
            <a:endParaRPr lang="en-US" altLang="zh-CN" sz="2800" b="1">
              <a:solidFill>
                <a:srgbClr val="C00000"/>
              </a:solidFill>
              <a:latin typeface="宋体" panose="02010600030101010101" pitchFamily="2" charset="-122"/>
              <a:ea typeface="宋体" panose="02010600030101010101" pitchFamily="2" charset="-122"/>
            </a:endParaRPr>
          </a:p>
        </p:txBody>
      </p:sp>
      <p:sp>
        <p:nvSpPr>
          <p:cNvPr id="20" name="圆角矩形 19"/>
          <p:cNvSpPr/>
          <p:nvPr>
            <p:custDataLst>
              <p:tags r:id="rId6"/>
            </p:custDataLst>
          </p:nvPr>
        </p:nvSpPr>
        <p:spPr>
          <a:xfrm>
            <a:off x="3996055" y="628015"/>
            <a:ext cx="3672840" cy="6483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理念背景介绍</a:t>
            </a:r>
            <a:endParaRPr lang="zh-CN" altLang="en-US" sz="2800">
              <a:solidFill>
                <a:srgbClr val="C00000"/>
              </a:solidFill>
            </a:endParaRPr>
          </a:p>
        </p:txBody>
      </p:sp>
      <p:sp>
        <p:nvSpPr>
          <p:cNvPr id="17" name="椭圆 16"/>
          <p:cNvSpPr/>
          <p:nvPr>
            <p:custDataLst>
              <p:tags r:id="rId7"/>
            </p:custDataLst>
          </p:nvPr>
        </p:nvSpPr>
        <p:spPr>
          <a:xfrm>
            <a:off x="3275965" y="1604010"/>
            <a:ext cx="662940" cy="6800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2</a:t>
            </a:r>
            <a:endParaRPr lang="en-US" altLang="zh-CN" sz="2800" b="1">
              <a:solidFill>
                <a:srgbClr val="C00000"/>
              </a:solidFill>
              <a:latin typeface="宋体" panose="02010600030101010101" pitchFamily="2" charset="-122"/>
              <a:ea typeface="宋体" panose="02010600030101010101" pitchFamily="2" charset="-122"/>
            </a:endParaRPr>
          </a:p>
        </p:txBody>
      </p:sp>
      <p:sp>
        <p:nvSpPr>
          <p:cNvPr id="24" name="圆角矩形 23"/>
          <p:cNvSpPr/>
          <p:nvPr>
            <p:custDataLst>
              <p:tags r:id="rId8"/>
            </p:custDataLst>
          </p:nvPr>
        </p:nvSpPr>
        <p:spPr>
          <a:xfrm>
            <a:off x="4356100" y="1564005"/>
            <a:ext cx="3672840" cy="6483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审题</a:t>
            </a:r>
            <a:endParaRPr lang="zh-CN" altLang="en-US" sz="2800">
              <a:solidFill>
                <a:srgbClr val="C00000"/>
              </a:solidFill>
            </a:endParaRPr>
          </a:p>
        </p:txBody>
      </p:sp>
      <p:sp>
        <p:nvSpPr>
          <p:cNvPr id="18" name="椭圆 17"/>
          <p:cNvSpPr/>
          <p:nvPr>
            <p:custDataLst>
              <p:tags r:id="rId9"/>
            </p:custDataLst>
          </p:nvPr>
        </p:nvSpPr>
        <p:spPr>
          <a:xfrm>
            <a:off x="3347720" y="2644140"/>
            <a:ext cx="662940" cy="6800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3</a:t>
            </a:r>
            <a:endParaRPr lang="en-US" altLang="zh-CN"/>
          </a:p>
        </p:txBody>
      </p:sp>
      <p:sp>
        <p:nvSpPr>
          <p:cNvPr id="25" name="圆角矩形 24"/>
          <p:cNvSpPr/>
          <p:nvPr>
            <p:custDataLst>
              <p:tags r:id="rId10"/>
            </p:custDataLst>
          </p:nvPr>
        </p:nvSpPr>
        <p:spPr>
          <a:xfrm>
            <a:off x="4427855" y="2571750"/>
            <a:ext cx="3672840" cy="6483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结构框架</a:t>
            </a:r>
            <a:endParaRPr lang="zh-CN" altLang="en-US" sz="2800">
              <a:solidFill>
                <a:srgbClr val="C00000"/>
              </a:solidFill>
            </a:endParaRPr>
          </a:p>
        </p:txBody>
      </p:sp>
      <p:sp>
        <p:nvSpPr>
          <p:cNvPr id="19" name="椭圆 18"/>
          <p:cNvSpPr/>
          <p:nvPr>
            <p:custDataLst>
              <p:tags r:id="rId11"/>
            </p:custDataLst>
          </p:nvPr>
        </p:nvSpPr>
        <p:spPr>
          <a:xfrm>
            <a:off x="2843530" y="3580130"/>
            <a:ext cx="662940" cy="6800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4</a:t>
            </a:r>
            <a:endParaRPr lang="en-US" altLang="zh-CN" sz="2800" b="1">
              <a:solidFill>
                <a:srgbClr val="C00000"/>
              </a:solidFill>
              <a:latin typeface="宋体" panose="02010600030101010101" pitchFamily="2" charset="-122"/>
              <a:ea typeface="宋体" panose="02010600030101010101" pitchFamily="2" charset="-122"/>
            </a:endParaRPr>
          </a:p>
        </p:txBody>
      </p:sp>
      <p:sp>
        <p:nvSpPr>
          <p:cNvPr id="26" name="圆角矩形 25"/>
          <p:cNvSpPr/>
          <p:nvPr>
            <p:custDataLst>
              <p:tags r:id="rId12"/>
            </p:custDataLst>
          </p:nvPr>
        </p:nvSpPr>
        <p:spPr>
          <a:xfrm>
            <a:off x="4067810" y="3651885"/>
            <a:ext cx="3672840" cy="6483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rPr>
              <a:t>作品赏析</a:t>
            </a:r>
            <a:endParaRPr lang="zh-CN" altLang="en-US" sz="2800">
              <a:solidFill>
                <a:srgbClr val="C00000"/>
              </a:solidFill>
            </a:endParaRPr>
          </a:p>
        </p:txBody>
      </p:sp>
      <p:pic>
        <p:nvPicPr>
          <p:cNvPr id="5124" name="图片 6" descr="logo横版 png"/>
          <p:cNvPicPr>
            <a:picLocks noChangeAspect="1"/>
          </p:cNvPicPr>
          <p:nvPr/>
        </p:nvPicPr>
        <p:blipFill>
          <a:blip r:embed="rId13"/>
          <a:stretch>
            <a:fillRect/>
          </a:stretch>
        </p:blipFill>
        <p:spPr>
          <a:xfrm>
            <a:off x="8291830" y="315595"/>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9" name="文本框 8"/>
          <p:cNvSpPr txBox="1"/>
          <p:nvPr/>
        </p:nvSpPr>
        <p:spPr>
          <a:xfrm>
            <a:off x="124460" y="123190"/>
            <a:ext cx="8862695" cy="2183765"/>
          </a:xfrm>
          <a:prstGeom prst="rect">
            <a:avLst/>
          </a:prstGeom>
        </p:spPr>
        <p:txBody>
          <a:bodyPr wrap="square">
            <a:spAutoFit/>
          </a:bodyPr>
          <a:p>
            <a:pPr marL="0" indent="313690" algn="ctr" defTabSz="266700">
              <a:spcBef>
                <a:spcPct val="0"/>
              </a:spcBef>
              <a:spcAft>
                <a:spcPct val="0"/>
              </a:spcAft>
            </a:pPr>
            <a:r>
              <a:rPr lang="en-US" altLang="zh-CN" sz="2800" b="1">
                <a:latin typeface="宋体" panose="02010600030101010101" pitchFamily="2" charset="-122"/>
                <a:ea typeface="宋体" panose="02010600030101010101" pitchFamily="2" charset="-122"/>
              </a:rPr>
              <a:t>2025</a:t>
            </a:r>
            <a:r>
              <a:rPr lang="zh-CN" altLang="en-US" sz="2800" b="1">
                <a:latin typeface="宋体" panose="02010600030101010101" pitchFamily="2" charset="-122"/>
                <a:ea typeface="宋体" panose="02010600030101010101" pitchFamily="2" charset="-122"/>
              </a:rPr>
              <a:t>年</a:t>
            </a:r>
            <a:r>
              <a:rPr lang="en-US" altLang="zh-CN" sz="2800" b="1">
                <a:latin typeface="宋体" panose="02010600030101010101" pitchFamily="2" charset="-122"/>
                <a:ea typeface="宋体" panose="02010600030101010101" pitchFamily="2" charset="-122"/>
              </a:rPr>
              <a:t>12</a:t>
            </a:r>
            <a:r>
              <a:rPr lang="zh-CN" altLang="en-US" sz="2800" b="1">
                <a:latin typeface="宋体" panose="02010600030101010101" pitchFamily="2" charset="-122"/>
                <a:ea typeface="宋体" panose="02010600030101010101" pitchFamily="2" charset="-122"/>
              </a:rPr>
              <a:t>月广州市高三年级调研测试</a:t>
            </a:r>
            <a:endParaRPr lang="zh-CN" altLang="en-US" sz="2800" b="1">
              <a:latin typeface="宋体" panose="02010600030101010101" pitchFamily="2" charset="-122"/>
              <a:ea typeface="宋体" panose="02010600030101010101" pitchFamily="2" charset="-122"/>
            </a:endParaRPr>
          </a:p>
          <a:p>
            <a:pPr marL="0" indent="313690" algn="l" defTabSz="266700">
              <a:spcBef>
                <a:spcPct val="0"/>
              </a:spcBef>
              <a:spcAft>
                <a:spcPct val="0"/>
              </a:spcAft>
            </a:pPr>
            <a:r>
              <a:rPr lang="zh-CN" altLang="en-US" sz="2800" b="1">
                <a:latin typeface="宋体" panose="02010600030101010101" pitchFamily="2" charset="-122"/>
                <a:ea typeface="宋体" panose="02010600030101010101" pitchFamily="2" charset="-122"/>
              </a:rPr>
              <a:t> </a:t>
            </a:r>
            <a:r>
              <a:rPr lang="en-US" altLang="zh-CN" sz="2800" b="1">
                <a:latin typeface="宋体" panose="02010600030101010101" pitchFamily="2" charset="-122"/>
                <a:ea typeface="宋体" panose="02010600030101010101" pitchFamily="2" charset="-122"/>
              </a:rPr>
              <a:t> </a:t>
            </a:r>
            <a:r>
              <a:rPr lang="zh-CN" altLang="en-US" sz="2000">
                <a:latin typeface="Calibri" panose="020F0502020204030204"/>
                <a:ea typeface="宋体" panose="02010600030101010101" pitchFamily="2" charset="-122"/>
              </a:rPr>
              <a:t>假定你是李华，你校交换生</a:t>
            </a:r>
            <a:r>
              <a:rPr lang="en-US" altLang="zh-CN" sz="2000">
                <a:latin typeface="Times New Roman" panose="02020603050405020304" charset="0"/>
                <a:ea typeface="Calibri" panose="020F0502020204030204"/>
                <a:cs typeface="Times New Roman" panose="02020603050405020304" charset="0"/>
              </a:rPr>
              <a:t>Chris</a:t>
            </a:r>
            <a:r>
              <a:rPr lang="zh-CN" altLang="en-US" sz="2000">
                <a:latin typeface="Calibri" panose="020F0502020204030204"/>
                <a:ea typeface="宋体" panose="02010600030101010101" pitchFamily="2" charset="-122"/>
              </a:rPr>
              <a:t>看到以下图片，对“绿水青山就是金山银山”这句话 很感兴趣，发邮</a:t>
            </a:r>
            <a:r>
              <a:rPr lang="en-US" altLang="zh-CN" sz="2000">
                <a:latin typeface="Calibri" panose="020F0502020204030204"/>
                <a:ea typeface="宋体" panose="02010600030101010101" pitchFamily="2" charset="-122"/>
              </a:rPr>
              <a:t> </a:t>
            </a:r>
            <a:r>
              <a:rPr lang="zh-CN" altLang="en-US" sz="2000">
                <a:latin typeface="Calibri" panose="020F0502020204030204"/>
                <a:ea typeface="宋体" panose="02010600030101010101" pitchFamily="2" charset="-122"/>
              </a:rPr>
              <a:t>件向你进一步了解。请你给他回复邮件，内容包括：</a:t>
            </a:r>
            <a:endParaRPr lang="zh-CN" altLang="en-US" sz="2000">
              <a:latin typeface="Calibri" panose="020F0502020204030204"/>
              <a:ea typeface="宋体" panose="02010600030101010101" pitchFamily="2" charset="-122"/>
            </a:endParaRPr>
          </a:p>
          <a:p>
            <a:pPr marL="0" indent="0" algn="just" defTabSz="266700">
              <a:spcBef>
                <a:spcPct val="0"/>
              </a:spcBef>
              <a:spcAft>
                <a:spcPct val="0"/>
              </a:spcAft>
            </a:pPr>
            <a:r>
              <a:rPr lang="en-US" altLang="zh-CN" sz="2000">
                <a:latin typeface="Calibri" panose="020F0502020204030204"/>
                <a:ea typeface="Calibri" panose="020F0502020204030204"/>
              </a:rPr>
              <a:t>1. </a:t>
            </a:r>
            <a:r>
              <a:rPr lang="zh-CN" altLang="en-US" sz="2000">
                <a:latin typeface="Calibri" panose="020F0502020204030204"/>
                <a:ea typeface="宋体" panose="02010600030101010101" pitchFamily="2" charset="-122"/>
              </a:rPr>
              <a:t>解释含义；</a:t>
            </a:r>
            <a:endParaRPr lang="zh-CN" altLang="en-US" sz="2000">
              <a:latin typeface="Calibri" panose="020F0502020204030204"/>
              <a:ea typeface="宋体" panose="02010600030101010101" pitchFamily="2" charset="-122"/>
            </a:endParaRPr>
          </a:p>
          <a:p>
            <a:pPr marL="0" indent="0" algn="just" defTabSz="266700">
              <a:spcBef>
                <a:spcPct val="0"/>
              </a:spcBef>
              <a:spcAft>
                <a:spcPct val="0"/>
              </a:spcAft>
            </a:pPr>
            <a:r>
              <a:rPr lang="en-US" altLang="zh-CN" sz="2000">
                <a:latin typeface="Calibri" panose="020F0502020204030204"/>
                <a:ea typeface="Calibri" panose="020F0502020204030204"/>
              </a:rPr>
              <a:t>2. </a:t>
            </a:r>
            <a:r>
              <a:rPr lang="zh-CN" altLang="en-US" sz="2000">
                <a:latin typeface="Calibri" panose="020F0502020204030204"/>
                <a:ea typeface="宋体" panose="02010600030101010101" pitchFamily="2" charset="-122"/>
              </a:rPr>
              <a:t>举例说明。</a:t>
            </a:r>
            <a:endParaRPr lang="zh-CN" altLang="en-US" sz="2000">
              <a:latin typeface="Calibri" panose="020F0502020204030204"/>
              <a:ea typeface="宋体" panose="02010600030101010101" pitchFamily="2" charset="-122"/>
            </a:endParaRPr>
          </a:p>
        </p:txBody>
      </p:sp>
      <p:pic>
        <p:nvPicPr>
          <p:cNvPr id="10" name="IM 4"/>
          <p:cNvPicPr/>
          <p:nvPr/>
        </p:nvPicPr>
        <p:blipFill>
          <a:blip r:embed="rId4"/>
          <a:stretch>
            <a:fillRect/>
          </a:stretch>
        </p:blipFill>
        <p:spPr>
          <a:xfrm>
            <a:off x="2771775" y="1419225"/>
            <a:ext cx="4690745" cy="1682750"/>
          </a:xfrm>
          <a:prstGeom prst="rect">
            <a:avLst/>
          </a:prstGeom>
        </p:spPr>
      </p:pic>
      <p:sp>
        <p:nvSpPr>
          <p:cNvPr id="11" name="文本框 10"/>
          <p:cNvSpPr txBox="1"/>
          <p:nvPr/>
        </p:nvSpPr>
        <p:spPr>
          <a:xfrm>
            <a:off x="467360" y="2788285"/>
            <a:ext cx="5471795" cy="904240"/>
          </a:xfrm>
          <a:prstGeom prst="rect">
            <a:avLst/>
          </a:prstGeom>
        </p:spPr>
        <p:txBody>
          <a:bodyPr>
            <a:noAutofit/>
          </a:bodyPr>
          <a:p>
            <a:pPr marL="0" indent="0" algn="just" defTabSz="266700">
              <a:spcBef>
                <a:spcPct val="0"/>
              </a:spcBef>
              <a:spcAft>
                <a:spcPct val="0"/>
              </a:spcAft>
            </a:pPr>
            <a:r>
              <a:rPr lang="zh-CN" altLang="en-US" sz="2000">
                <a:latin typeface="宋体" panose="02010600030101010101" pitchFamily="2" charset="-122"/>
                <a:ea typeface="宋体" panose="02010600030101010101" pitchFamily="2" charset="-122"/>
                <a:cs typeface="宋体" panose="02010600030101010101" pitchFamily="2" charset="-122"/>
              </a:rPr>
              <a:t>注意：</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marL="0" indent="0" algn="just" defTabSz="266700">
              <a:spcBef>
                <a:spcPct val="0"/>
              </a:spcBef>
              <a:spcAft>
                <a:spcPct val="0"/>
              </a:spcAft>
            </a:pPr>
            <a:r>
              <a:rPr lang="en-US" altLang="zh-CN" sz="2000">
                <a:latin typeface="宋体" panose="02010600030101010101" pitchFamily="2" charset="-122"/>
                <a:ea typeface="宋体" panose="02010600030101010101" pitchFamily="2" charset="-122"/>
                <a:cs typeface="宋体" panose="02010600030101010101" pitchFamily="2" charset="-122"/>
              </a:rPr>
              <a:t>1. </a:t>
            </a:r>
            <a:r>
              <a:rPr lang="zh-CN" altLang="en-US" sz="2000">
                <a:latin typeface="宋体" panose="02010600030101010101" pitchFamily="2" charset="-122"/>
                <a:ea typeface="宋体" panose="02010600030101010101" pitchFamily="2" charset="-122"/>
                <a:cs typeface="宋体" panose="02010600030101010101" pitchFamily="2" charset="-122"/>
              </a:rPr>
              <a:t>写作词数应为</a:t>
            </a:r>
            <a:r>
              <a:rPr lang="en-US" altLang="zh-CN" sz="2000">
                <a:latin typeface="宋体" panose="02010600030101010101" pitchFamily="2" charset="-122"/>
                <a:ea typeface="宋体" panose="02010600030101010101" pitchFamily="2" charset="-122"/>
                <a:cs typeface="宋体" panose="02010600030101010101" pitchFamily="2" charset="-122"/>
              </a:rPr>
              <a:t>80</a:t>
            </a:r>
            <a:r>
              <a:rPr lang="zh-CN" altLang="en-US" sz="2000">
                <a:latin typeface="宋体" panose="02010600030101010101" pitchFamily="2" charset="-122"/>
                <a:ea typeface="宋体" panose="02010600030101010101" pitchFamily="2" charset="-122"/>
                <a:cs typeface="宋体" panose="02010600030101010101" pitchFamily="2" charset="-122"/>
              </a:rPr>
              <a:t>左右；</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marL="0" indent="0" algn="just" defTabSz="266700">
              <a:spcBef>
                <a:spcPct val="0"/>
              </a:spcBef>
              <a:spcAft>
                <a:spcPct val="0"/>
              </a:spcAft>
            </a:pPr>
            <a:r>
              <a:rPr lang="en-US" altLang="zh-CN" sz="2000">
                <a:latin typeface="宋体" panose="02010600030101010101" pitchFamily="2" charset="-122"/>
                <a:ea typeface="宋体" panose="02010600030101010101" pitchFamily="2" charset="-122"/>
                <a:cs typeface="宋体" panose="02010600030101010101" pitchFamily="2" charset="-122"/>
              </a:rPr>
              <a:t>2. </a:t>
            </a:r>
            <a:r>
              <a:rPr lang="zh-CN" altLang="en-US" sz="2000">
                <a:latin typeface="宋体" panose="02010600030101010101" pitchFamily="2" charset="-122"/>
                <a:ea typeface="宋体" panose="02010600030101010101" pitchFamily="2" charset="-122"/>
                <a:cs typeface="宋体" panose="02010600030101010101" pitchFamily="2" charset="-122"/>
              </a:rPr>
              <a:t>请按如下格式在答题卡的相应位置作答。</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15" name="表格 14"/>
          <p:cNvGraphicFramePr/>
          <p:nvPr>
            <p:custDataLst>
              <p:tags r:id="rId5"/>
            </p:custDataLst>
          </p:nvPr>
        </p:nvGraphicFramePr>
        <p:xfrm>
          <a:off x="1547495" y="3868420"/>
          <a:ext cx="6207125" cy="975360"/>
        </p:xfrm>
        <a:graphic>
          <a:graphicData uri="http://schemas.openxmlformats.org/drawingml/2006/table">
            <a:tbl>
              <a:tblPr/>
              <a:tblGrid>
                <a:gridCol w="6207125"/>
              </a:tblGrid>
              <a:tr h="975360">
                <a:tc>
                  <a:txBody>
                    <a:bodyPr/>
                    <a:p>
                      <a:pPr marL="68580" indent="133350" algn="just">
                        <a:spcBef>
                          <a:spcPct val="0"/>
                        </a:spcBef>
                        <a:spcAft>
                          <a:spcPct val="0"/>
                        </a:spcAft>
                      </a:pPr>
                      <a:r>
                        <a:rPr lang="en-US" altLang="zh-CN" sz="1600">
                          <a:latin typeface="Times New Roman" panose="02020603050405020304" charset="0"/>
                          <a:ea typeface="宋体" panose="02010600030101010101" pitchFamily="2" charset="-122"/>
                          <a:cs typeface="Times New Roman" panose="02020603050405020304" charset="0"/>
                        </a:rPr>
                        <a:t>Dear Chris,</a:t>
                      </a:r>
                      <a:endParaRPr lang="en-US" altLang="zh-CN" sz="1600">
                        <a:latin typeface="Times New Roman" panose="02020603050405020304" charset="0"/>
                        <a:ea typeface="宋体" panose="02010600030101010101" pitchFamily="2" charset="-122"/>
                        <a:cs typeface="Times New Roman" panose="02020603050405020304" charset="0"/>
                      </a:endParaRPr>
                    </a:p>
                    <a:p>
                      <a:pPr marL="68580" indent="0" algn="just">
                        <a:spcBef>
                          <a:spcPct val="0"/>
                        </a:spcBef>
                        <a:spcAft>
                          <a:spcPct val="0"/>
                        </a:spcAft>
                      </a:pPr>
                      <a:r>
                        <a:rPr lang="en-US" altLang="zh-CN" sz="1600">
                          <a:latin typeface="Times New Roman" panose="02020603050405020304" charset="0"/>
                          <a:ea typeface="宋体" panose="02010600030101010101" pitchFamily="2" charset="-122"/>
                          <a:cs typeface="Times New Roman" panose="02020603050405020304" charset="0"/>
                        </a:rPr>
                        <a:t> </a:t>
                      </a:r>
                      <a:endParaRPr lang="en-US" altLang="zh-CN" sz="1600">
                        <a:latin typeface="Times New Roman" panose="02020603050405020304" charset="0"/>
                        <a:ea typeface="宋体" panose="02010600030101010101" pitchFamily="2" charset="-122"/>
                        <a:cs typeface="Times New Roman" panose="02020603050405020304" charset="0"/>
                      </a:endParaRPr>
                    </a:p>
                    <a:p>
                      <a:pPr marL="68580" indent="4533900" algn="just">
                        <a:spcBef>
                          <a:spcPct val="0"/>
                        </a:spcBef>
                        <a:spcAft>
                          <a:spcPct val="0"/>
                        </a:spcAft>
                      </a:pPr>
                      <a:r>
                        <a:rPr lang="en-US" altLang="zh-CN" sz="1600">
                          <a:latin typeface="Times New Roman" panose="02020603050405020304" charset="0"/>
                          <a:ea typeface="宋体" panose="02010600030101010101" pitchFamily="2" charset="-122"/>
                          <a:cs typeface="Times New Roman" panose="02020603050405020304" charset="0"/>
                        </a:rPr>
                        <a:t>Yours sincerely,</a:t>
                      </a:r>
                      <a:endParaRPr lang="en-US" altLang="zh-CN" sz="1600">
                        <a:latin typeface="Times New Roman" panose="02020603050405020304" charset="0"/>
                        <a:ea typeface="宋体" panose="02010600030101010101" pitchFamily="2" charset="-122"/>
                        <a:cs typeface="Times New Roman" panose="02020603050405020304" charset="0"/>
                      </a:endParaRPr>
                    </a:p>
                    <a:p>
                      <a:pPr marL="68580" indent="4933950" algn="just">
                        <a:spcBef>
                          <a:spcPct val="0"/>
                        </a:spcBef>
                        <a:spcAft>
                          <a:spcPct val="0"/>
                        </a:spcAft>
                      </a:pPr>
                      <a:r>
                        <a:rPr lang="en-US" altLang="zh-CN" sz="1600">
                          <a:latin typeface="Times New Roman" panose="02020603050405020304" charset="0"/>
                          <a:ea typeface="宋体" panose="02010600030101010101" pitchFamily="2" charset="-122"/>
                          <a:cs typeface="Times New Roman" panose="02020603050405020304" charset="0"/>
                        </a:rPr>
                        <a:t>Li Hua</a:t>
                      </a:r>
                      <a:endParaRPr lang="en-US" altLang="zh-CN" sz="1600">
                        <a:latin typeface="Times New Roman" panose="02020603050405020304" charset="0"/>
                        <a:ea typeface="宋体" panose="02010600030101010101" pitchFamily="2" charset="-122"/>
                        <a:cs typeface="Times New Roman" panose="02020603050405020304" charset="0"/>
                      </a:endParaRPr>
                    </a:p>
                  </a:txBody>
                  <a:tcPr marL="0" marR="0" marT="0" marB="0"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pic>
        <p:nvPicPr>
          <p:cNvPr id="5124" name="图片 6" descr="logo横版 png"/>
          <p:cNvPicPr>
            <a:picLocks noChangeAspect="1"/>
          </p:cNvPicPr>
          <p:nvPr/>
        </p:nvPicPr>
        <p:blipFill>
          <a:blip r:embed="rId6"/>
          <a:stretch>
            <a:fillRect/>
          </a:stretch>
        </p:blipFill>
        <p:spPr>
          <a:xfrm>
            <a:off x="8291830" y="315595"/>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5" name="组合 4"/>
          <p:cNvGrpSpPr/>
          <p:nvPr/>
        </p:nvGrpSpPr>
        <p:grpSpPr>
          <a:xfrm>
            <a:off x="2396490" y="339090"/>
            <a:ext cx="4839970" cy="679450"/>
            <a:chOff x="4932" y="1114"/>
            <a:chExt cx="7622" cy="1070"/>
          </a:xfrm>
        </p:grpSpPr>
        <p:sp>
          <p:nvSpPr>
            <p:cNvPr id="20" name="圆角矩形 19"/>
            <p:cNvSpPr/>
            <p:nvPr>
              <p:custDataLst>
                <p:tags r:id="rId4"/>
              </p:custDataLst>
            </p:nvPr>
          </p:nvSpPr>
          <p:spPr>
            <a:xfrm>
              <a:off x="6770" y="1114"/>
              <a:ext cx="5784" cy="1021"/>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397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C00000"/>
                  </a:solidFill>
                  <a:sym typeface="+mn-ea"/>
                </a:rPr>
                <a:t>理念背景介绍</a:t>
              </a:r>
              <a:endParaRPr lang="zh-CN" altLang="en-US" sz="2800">
                <a:solidFill>
                  <a:srgbClr val="C00000"/>
                </a:solidFill>
              </a:endParaRPr>
            </a:p>
          </p:txBody>
        </p:sp>
        <p:sp>
          <p:nvSpPr>
            <p:cNvPr id="16" name="椭圆 15"/>
            <p:cNvSpPr/>
            <p:nvPr>
              <p:custDataLst>
                <p:tags r:id="rId5"/>
              </p:custDataLst>
            </p:nvPr>
          </p:nvSpPr>
          <p:spPr>
            <a:xfrm>
              <a:off x="4932" y="1114"/>
              <a:ext cx="1044" cy="1071"/>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effectLst>
              <a:glow rad="101600">
                <a:schemeClr val="accent4">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C00000"/>
                  </a:solidFill>
                  <a:latin typeface="宋体" panose="02010600030101010101" pitchFamily="2" charset="-122"/>
                  <a:ea typeface="宋体" panose="02010600030101010101" pitchFamily="2" charset="-122"/>
                </a:rPr>
                <a:t>1</a:t>
              </a:r>
              <a:endParaRPr lang="en-US" altLang="zh-CN" sz="2800" b="1">
                <a:solidFill>
                  <a:srgbClr val="C00000"/>
                </a:solidFill>
                <a:latin typeface="宋体" panose="02010600030101010101" pitchFamily="2" charset="-122"/>
                <a:ea typeface="宋体" panose="02010600030101010101" pitchFamily="2" charset="-122"/>
              </a:endParaRPr>
            </a:p>
          </p:txBody>
        </p:sp>
      </p:grpSp>
      <p:pic>
        <p:nvPicPr>
          <p:cNvPr id="7" name="图片 6" descr="微信图片_20260104084350_286_10"/>
          <p:cNvPicPr>
            <a:picLocks noChangeAspect="1"/>
          </p:cNvPicPr>
          <p:nvPr/>
        </p:nvPicPr>
        <p:blipFill>
          <a:blip r:embed="rId6"/>
          <a:stretch>
            <a:fillRect/>
          </a:stretch>
        </p:blipFill>
        <p:spPr>
          <a:xfrm>
            <a:off x="107950" y="1878965"/>
            <a:ext cx="8933180" cy="3190240"/>
          </a:xfrm>
          <a:prstGeom prst="rect">
            <a:avLst/>
          </a:prstGeom>
        </p:spPr>
      </p:pic>
      <p:sp>
        <p:nvSpPr>
          <p:cNvPr id="9" name="圆角矩形 8"/>
          <p:cNvSpPr/>
          <p:nvPr/>
        </p:nvSpPr>
        <p:spPr>
          <a:xfrm>
            <a:off x="323850" y="1108710"/>
            <a:ext cx="8594090" cy="6483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0" indent="0" algn="ctr"/>
            <a:r>
              <a:rPr lang="zh-CN" altLang="en-US" sz="2800">
                <a:latin typeface="宋体" panose="02010600030101010101" pitchFamily="2" charset="-122"/>
                <a:ea typeface="宋体" panose="02010600030101010101" pitchFamily="2" charset="-122"/>
                <a:sym typeface="+mn-ea"/>
              </a:rPr>
              <a:t>中国生态发展核心理念，源于可持续发展实践</a:t>
            </a:r>
            <a:endParaRPr lang="zh-CN" altLang="en-US" sz="2800">
              <a:latin typeface="宋体" panose="02010600030101010101" pitchFamily="2" charset="-122"/>
              <a:ea typeface="宋体" panose="02010600030101010101" pitchFamily="2" charset="-122"/>
              <a:sym typeface="+mn-ea"/>
            </a:endParaRPr>
          </a:p>
        </p:txBody>
      </p:sp>
      <p:pic>
        <p:nvPicPr>
          <p:cNvPr id="5124" name="图片 6" descr="logo横版 png"/>
          <p:cNvPicPr>
            <a:picLocks noChangeAspect="1"/>
          </p:cNvPicPr>
          <p:nvPr/>
        </p:nvPicPr>
        <p:blipFill>
          <a:blip r:embed="rId7"/>
          <a:stretch>
            <a:fillRect/>
          </a:stretch>
        </p:blipFill>
        <p:spPr>
          <a:xfrm>
            <a:off x="8291830" y="315595"/>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tags/tag1.xml><?xml version="1.0" encoding="utf-8"?>
<p:tagLst xmlns:p="http://schemas.openxmlformats.org/presentationml/2006/main">
  <p:tag name="KSO_WM_DIAGRAM_VIRTUALLY_FRAME" val="{&quot;height&quot;:289.5,&quot;left&quot;:240.95,&quot;top&quot;:55.7,&quot;width&quot;:413.9}"/>
</p:tagLst>
</file>

<file path=ppt/tags/tag10.xml><?xml version="1.0" encoding="utf-8"?>
<p:tagLst xmlns:p="http://schemas.openxmlformats.org/presentationml/2006/main">
  <p:tag name="KSO_WM_DIAGRAM_VIRTUALLY_FRAME" val="{&quot;height&quot;:295.75,&quot;left&quot;:217.7,&quot;top&quot;:49.45,&quot;width&quot;:437.15}"/>
</p:tagLst>
</file>

<file path=ppt/tags/tag11.xml><?xml version="1.0" encoding="utf-8"?>
<p:tagLst xmlns:p="http://schemas.openxmlformats.org/presentationml/2006/main">
  <p:tag name="KSO_WM_DIAGRAM_VIRTUALLY_FRAME" val="{&quot;height&quot;:295.75,&quot;left&quot;:217.7,&quot;top&quot;:49.45,&quot;width&quot;:437.15}"/>
</p:tagLst>
</file>

<file path=ppt/tags/tag12.xml><?xml version="1.0" encoding="utf-8"?>
<p:tagLst xmlns:p="http://schemas.openxmlformats.org/presentationml/2006/main">
  <p:tag name="KSO_WM_DIAGRAM_VIRTUALLY_FRAME" val="{&quot;height&quot;:295.75,&quot;left&quot;:217.7,&quot;top&quot;:49.45,&quot;width&quot;:437.15}"/>
</p:tagLst>
</file>

<file path=ppt/tags/tag13.xml><?xml version="1.0" encoding="utf-8"?>
<p:tagLst xmlns:p="http://schemas.openxmlformats.org/presentationml/2006/main">
  <p:tag name="KSO_WM_DIAGRAM_VIRTUALLY_FRAME" val="{&quot;height&quot;:295.75,&quot;left&quot;:217.7,&quot;top&quot;:49.45,&quot;width&quot;:437.15}"/>
</p:tagLst>
</file>

<file path=ppt/tags/tag14.xml><?xml version="1.0" encoding="utf-8"?>
<p:tagLst xmlns:p="http://schemas.openxmlformats.org/presentationml/2006/main">
  <p:tag name="KSO_WM_DIAGRAM_VIRTUALLY_FRAME" val="{&quot;height&quot;:295.75,&quot;left&quot;:217.7,&quot;top&quot;:49.45,&quot;width&quot;:437.15}"/>
</p:tagLst>
</file>

<file path=ppt/tags/tag15.xml><?xml version="1.0" encoding="utf-8"?>
<p:tagLst xmlns:p="http://schemas.openxmlformats.org/presentationml/2006/main">
  <p:tag name="KSO_WM_DIAGRAM_VIRTUALLY_FRAME" val="{&quot;height&quot;:295.75,&quot;left&quot;:217.7,&quot;top&quot;:49.45,&quot;width&quot;:437.15}"/>
</p:tagLst>
</file>

<file path=ppt/tags/tag16.xml><?xml version="1.0" encoding="utf-8"?>
<p:tagLst xmlns:p="http://schemas.openxmlformats.org/presentationml/2006/main">
  <p:tag name="KSO_WM_DIAGRAM_VIRTUALLY_FRAME" val="{&quot;height&quot;:295.75,&quot;left&quot;:217.7,&quot;top&quot;:49.45,&quot;width&quot;:437.15}"/>
</p:tagLst>
</file>

<file path=ppt/tags/tag17.xml><?xml version="1.0" encoding="utf-8"?>
<p:tagLst xmlns:p="http://schemas.openxmlformats.org/presentationml/2006/main">
  <p:tag name="KSO_WM_DIAGRAM_VIRTUALLY_FRAME" val="{&quot;height&quot;:295.75,&quot;left&quot;:217.7,&quot;top&quot;:49.45,&quot;width&quot;:437.15}"/>
</p:tagLst>
</file>

<file path=ppt/tags/tag18.xml><?xml version="1.0" encoding="utf-8"?>
<p:tagLst xmlns:p="http://schemas.openxmlformats.org/presentationml/2006/main">
  <p:tag name="KSO_WM_DIAGRAM_VIRTUALLY_FRAME" val="{&quot;height&quot;:295.75,&quot;left&quot;:217.7,&quot;top&quot;:49.45,&quot;width&quot;:437.15}"/>
</p:tagLst>
</file>

<file path=ppt/tags/tag19.xml><?xml version="1.0" encoding="utf-8"?>
<p:tagLst xmlns:p="http://schemas.openxmlformats.org/presentationml/2006/main">
  <p:tag name="KSO_WM_DIAGRAM_VIRTUALLY_FRAME" val="{&quot;height&quot;:295.75,&quot;left&quot;:217.7,&quot;top&quot;:49.45,&quot;width&quot;:437.15}"/>
</p:tagLst>
</file>

<file path=ppt/tags/tag2.xml><?xml version="1.0" encoding="utf-8"?>
<p:tagLst xmlns:p="http://schemas.openxmlformats.org/presentationml/2006/main">
  <p:tag name="KSO_WM_DIAGRAM_VIRTUALLY_FRAME" val="{&quot;height&quot;:289.5,&quot;left&quot;:240.95,&quot;top&quot;:55.7,&quot;width&quot;:413.9}"/>
</p:tagLst>
</file>

<file path=ppt/tags/tag20.xml><?xml version="1.0" encoding="utf-8"?>
<p:tagLst xmlns:p="http://schemas.openxmlformats.org/presentationml/2006/main">
  <p:tag name="KSO_WM_DIAGRAM_VIRTUALLY_FRAME" val="{&quot;height&quot;:295.75,&quot;left&quot;:217.7,&quot;top&quot;:49.45,&quot;width&quot;:437.15}"/>
</p:tagLst>
</file>

<file path=ppt/tags/tag21.xml><?xml version="1.0" encoding="utf-8"?>
<p:tagLst xmlns:p="http://schemas.openxmlformats.org/presentationml/2006/main">
  <p:tag name="KSO_WM_DIAGRAM_VIRTUALLY_FRAME" val="{&quot;height&quot;:289.5,&quot;left&quot;:240.95,&quot;top&quot;:55.7,&quot;width&quot;:413.9}"/>
</p:tagLst>
</file>

<file path=ppt/tags/tag22.xml><?xml version="1.0" encoding="utf-8"?>
<p:tagLst xmlns:p="http://schemas.openxmlformats.org/presentationml/2006/main">
  <p:tag name="KSO_WM_DIAGRAM_VIRTUALLY_FRAME" val="{&quot;height&quot;:289.5,&quot;left&quot;:240.95,&quot;top&quot;:55.7,&quot;width&quot;:413.9}"/>
</p:tagLst>
</file>

<file path=ppt/tags/tag23.xml><?xml version="1.0" encoding="utf-8"?>
<p:tagLst xmlns:p="http://schemas.openxmlformats.org/presentationml/2006/main">
  <p:tag name="KSO_WM_DIAGRAM_VIRTUALLY_FRAME" val="{&quot;height&quot;:289.5,&quot;left&quot;:240.95,&quot;top&quot;:55.7,&quot;width&quot;:413.9}"/>
</p:tagLst>
</file>

<file path=ppt/tags/tag24.xml><?xml version="1.0" encoding="utf-8"?>
<p:tagLst xmlns:p="http://schemas.openxmlformats.org/presentationml/2006/main">
  <p:tag name="KSO_WM_DIAGRAM_VIRTUALLY_FRAME" val="{&quot;height&quot;:289.5,&quot;left&quot;:240.95,&quot;top&quot;:55.7,&quot;width&quot;:413.9}"/>
</p:tagLst>
</file>

<file path=ppt/tags/tag25.xml><?xml version="1.0" encoding="utf-8"?>
<p:tagLst xmlns:p="http://schemas.openxmlformats.org/presentationml/2006/main">
  <p:tag name="KSO_WM_DIAGRAM_VIRTUALLY_FRAME" val="{&quot;height&quot;:289.5,&quot;left&quot;:240.95,&quot;top&quot;:55.7,&quot;width&quot;:413.9}"/>
</p:tagLst>
</file>

<file path=ppt/tags/tag26.xml><?xml version="1.0" encoding="utf-8"?>
<p:tagLst xmlns:p="http://schemas.openxmlformats.org/presentationml/2006/main">
  <p:tag name="KSO_WM_DIAGRAM_VIRTUALLY_FRAME" val="{&quot;height&quot;:289.5,&quot;left&quot;:240.95,&quot;top&quot;:55.7,&quot;width&quot;:413.9}"/>
</p:tagLst>
</file>

<file path=ppt/tags/tag27.xml><?xml version="1.0" encoding="utf-8"?>
<p:tagLst xmlns:p="http://schemas.openxmlformats.org/presentationml/2006/main">
  <p:tag name="KSO_WM_DIAGRAM_VIRTUALLY_FRAME" val="{&quot;height&quot;:289.5,&quot;left&quot;:240.95,&quot;top&quot;:55.7,&quot;width&quot;:413.9}"/>
</p:tagLst>
</file>

<file path=ppt/tags/tag28.xml><?xml version="1.0" encoding="utf-8"?>
<p:tagLst xmlns:p="http://schemas.openxmlformats.org/presentationml/2006/main">
  <p:tag name="KSO_WM_DIAGRAM_VIRTUALLY_FRAME" val="{&quot;height&quot;:289.5,&quot;left&quot;:240.95,&quot;top&quot;:55.7,&quot;width&quot;:413.9}"/>
</p:tagLst>
</file>

<file path=ppt/tags/tag29.xml><?xml version="1.0" encoding="utf-8"?>
<p:tagLst xmlns:p="http://schemas.openxmlformats.org/presentationml/2006/main">
  <p:tag name="TABLE_ENDDRAG_ORIGIN_RECT" val="456*53"/>
  <p:tag name="TABLE_ENDDRAG_RECT" val="34*335*456*53"/>
</p:tagLst>
</file>

<file path=ppt/tags/tag3.xml><?xml version="1.0" encoding="utf-8"?>
<p:tagLst xmlns:p="http://schemas.openxmlformats.org/presentationml/2006/main">
  <p:tag name="KSO_WM_DIAGRAM_VIRTUALLY_FRAME" val="{&quot;height&quot;:289.5,&quot;left&quot;:240.95,&quot;top&quot;:55.7,&quot;width&quot;:413.9}"/>
</p:tagLst>
</file>

<file path=ppt/tags/tag30.xml><?xml version="1.0" encoding="utf-8"?>
<p:tagLst xmlns:p="http://schemas.openxmlformats.org/presentationml/2006/main">
  <p:tag name="KSO_WM_DIAGRAM_VIRTUALLY_FRAME" val="{&quot;height&quot;:289.5,&quot;left&quot;:240.95,&quot;top&quot;:55.7,&quot;width&quot;:413.9}"/>
</p:tagLst>
</file>

<file path=ppt/tags/tag31.xml><?xml version="1.0" encoding="utf-8"?>
<p:tagLst xmlns:p="http://schemas.openxmlformats.org/presentationml/2006/main">
  <p:tag name="KSO_WM_DIAGRAM_VIRTUALLY_FRAME" val="{&quot;height&quot;:289.5,&quot;left&quot;:240.95,&quot;top&quot;:55.7,&quot;width&quot;:413.9}"/>
</p:tagLst>
</file>

<file path=ppt/tags/tag32.xml><?xml version="1.0" encoding="utf-8"?>
<p:tagLst xmlns:p="http://schemas.openxmlformats.org/presentationml/2006/main">
  <p:tag name="TABLE_ENDDRAG_ORIGIN_RECT" val="682*339"/>
  <p:tag name="TABLE_ENDDRAG_RECT" val="19*45*682*339"/>
</p:tagLst>
</file>

<file path=ppt/tags/tag33.xml><?xml version="1.0" encoding="utf-8"?>
<p:tagLst xmlns:p="http://schemas.openxmlformats.org/presentationml/2006/main">
  <p:tag name="KSO_WM_DIAGRAM_VIRTUALLY_FRAME" val="{&quot;height&quot;:258.25,&quot;left&quot;:76.5,&quot;top&quot;:131.9,&quot;width&quot;:549.8}"/>
</p:tagLst>
</file>

<file path=ppt/tags/tag34.xml><?xml version="1.0" encoding="utf-8"?>
<p:tagLst xmlns:p="http://schemas.openxmlformats.org/presentationml/2006/main">
  <p:tag name="KSO_WM_DIAGRAM_VIRTUALLY_FRAME" val="{&quot;height&quot;:258.25,&quot;left&quot;:76.5,&quot;top&quot;:131.9,&quot;width&quot;:549.8}"/>
</p:tagLst>
</file>

<file path=ppt/tags/tag35.xml><?xml version="1.0" encoding="utf-8"?>
<p:tagLst xmlns:p="http://schemas.openxmlformats.org/presentationml/2006/main">
  <p:tag name="KSO_WM_DIAGRAM_VIRTUALLY_FRAME" val="{&quot;height&quot;:258.25,&quot;left&quot;:76.5,&quot;top&quot;:131.9,&quot;width&quot;:549.8}"/>
</p:tagLst>
</file>

<file path=ppt/tags/tag36.xml><?xml version="1.0" encoding="utf-8"?>
<p:tagLst xmlns:p="http://schemas.openxmlformats.org/presentationml/2006/main">
  <p:tag name="KSO_WM_DIAGRAM_VIRTUALLY_FRAME" val="{&quot;height&quot;:258.25,&quot;left&quot;:76.5,&quot;top&quot;:131.9,&quot;width&quot;:549.8}"/>
</p:tagLst>
</file>

<file path=ppt/tags/tag37.xml><?xml version="1.0" encoding="utf-8"?>
<p:tagLst xmlns:p="http://schemas.openxmlformats.org/presentationml/2006/main">
  <p:tag name="KSO_WM_DIAGRAM_VIRTUALLY_FRAME" val="{&quot;height&quot;:258.25,&quot;left&quot;:76.5,&quot;top&quot;:131.9,&quot;width&quot;:549.8}"/>
</p:tagLst>
</file>

<file path=ppt/tags/tag38.xml><?xml version="1.0" encoding="utf-8"?>
<p:tagLst xmlns:p="http://schemas.openxmlformats.org/presentationml/2006/main">
  <p:tag name="KSO_WM_DIAGRAM_VIRTUALLY_FRAME" val="{&quot;height&quot;:258.25,&quot;left&quot;:76.5,&quot;top&quot;:131.9,&quot;width&quot;:549.8}"/>
</p:tagLst>
</file>

<file path=ppt/tags/tag39.xml><?xml version="1.0" encoding="utf-8"?>
<p:tagLst xmlns:p="http://schemas.openxmlformats.org/presentationml/2006/main">
  <p:tag name="KSO_WM_DIAGRAM_VIRTUALLY_FRAME" val="{&quot;height&quot;:258.25,&quot;left&quot;:76.5,&quot;top&quot;:131.9,&quot;width&quot;:549.8}"/>
</p:tagLst>
</file>

<file path=ppt/tags/tag4.xml><?xml version="1.0" encoding="utf-8"?>
<p:tagLst xmlns:p="http://schemas.openxmlformats.org/presentationml/2006/main">
  <p:tag name="KSO_WM_DIAGRAM_VIRTUALLY_FRAME" val="{&quot;height&quot;:289.5,&quot;left&quot;:240.95,&quot;top&quot;:55.7,&quot;width&quot;:413.9}"/>
</p:tagLst>
</file>

<file path=ppt/tags/tag40.xml><?xml version="1.0" encoding="utf-8"?>
<p:tagLst xmlns:p="http://schemas.openxmlformats.org/presentationml/2006/main">
  <p:tag name="KSO_WM_DIAGRAM_VIRTUALLY_FRAME" val="{&quot;height&quot;:258.25,&quot;left&quot;:76.5,&quot;top&quot;:131.9,&quot;width&quot;:549.8}"/>
</p:tagLst>
</file>

<file path=ppt/tags/tag41.xml><?xml version="1.0" encoding="utf-8"?>
<p:tagLst xmlns:p="http://schemas.openxmlformats.org/presentationml/2006/main">
  <p:tag name="KSO_WM_DIAGRAM_VIRTUALLY_FRAME" val="{&quot;height&quot;:258.25,&quot;left&quot;:76.5,&quot;top&quot;:131.9,&quot;width&quot;:549.8}"/>
</p:tagLst>
</file>

<file path=ppt/tags/tag42.xml><?xml version="1.0" encoding="utf-8"?>
<p:tagLst xmlns:p="http://schemas.openxmlformats.org/presentationml/2006/main">
  <p:tag name="KSO_WM_DIAGRAM_VIRTUALLY_FRAME" val="{&quot;height&quot;:258.25,&quot;left&quot;:76.5,&quot;top&quot;:131.9,&quot;width&quot;:549.8}"/>
</p:tagLst>
</file>

<file path=ppt/tags/tag43.xml><?xml version="1.0" encoding="utf-8"?>
<p:tagLst xmlns:p="http://schemas.openxmlformats.org/presentationml/2006/main">
  <p:tag name="KSO_WM_DIAGRAM_VIRTUALLY_FRAME" val="{&quot;height&quot;:258.25,&quot;left&quot;:76.5,&quot;top&quot;:131.9,&quot;width&quot;:549.8}"/>
</p:tagLst>
</file>

<file path=ppt/tags/tag44.xml><?xml version="1.0" encoding="utf-8"?>
<p:tagLst xmlns:p="http://schemas.openxmlformats.org/presentationml/2006/main">
  <p:tag name="KSO_WM_DIAGRAM_VIRTUALLY_FRAME" val="{&quot;height&quot;:258.25,&quot;left&quot;:76.5,&quot;top&quot;:131.9,&quot;width&quot;:549.8}"/>
</p:tagLst>
</file>

<file path=ppt/tags/tag45.xml><?xml version="1.0" encoding="utf-8"?>
<p:tagLst xmlns:p="http://schemas.openxmlformats.org/presentationml/2006/main">
  <p:tag name="KSO_WM_DIAGRAM_VIRTUALLY_FRAME" val="{&quot;height&quot;:258.25,&quot;left&quot;:76.5,&quot;top&quot;:131.9,&quot;width&quot;:549.8}"/>
</p:tagLst>
</file>

<file path=ppt/tags/tag46.xml><?xml version="1.0" encoding="utf-8"?>
<p:tagLst xmlns:p="http://schemas.openxmlformats.org/presentationml/2006/main">
  <p:tag name="KSO_WM_DIAGRAM_VIRTUALLY_FRAME" val="{&quot;height&quot;:258.25,&quot;left&quot;:76.5,&quot;top&quot;:131.9,&quot;width&quot;:549.8}"/>
</p:tagLst>
</file>

<file path=ppt/tags/tag47.xml><?xml version="1.0" encoding="utf-8"?>
<p:tagLst xmlns:p="http://schemas.openxmlformats.org/presentationml/2006/main">
  <p:tag name="KSO_WM_DIAGRAM_VIRTUALLY_FRAME" val="{&quot;height&quot;:258.25,&quot;left&quot;:76.5,&quot;top&quot;:131.9,&quot;width&quot;:549.8}"/>
</p:tagLst>
</file>

<file path=ppt/tags/tag48.xml><?xml version="1.0" encoding="utf-8"?>
<p:tagLst xmlns:p="http://schemas.openxmlformats.org/presentationml/2006/main">
  <p:tag name="KSO_WM_DIAGRAM_VIRTUALLY_FRAME" val="{&quot;height&quot;:258.25,&quot;left&quot;:76.5,&quot;top&quot;:131.9,&quot;width&quot;:549.8}"/>
</p:tagLst>
</file>

<file path=ppt/tags/tag49.xml><?xml version="1.0" encoding="utf-8"?>
<p:tagLst xmlns:p="http://schemas.openxmlformats.org/presentationml/2006/main">
  <p:tag name="KSO_WM_DIAGRAM_VIRTUALLY_FRAME" val="{&quot;height&quot;:404.95,&quot;left&quot;:0.35,&quot;top&quot;:0.05,&quot;width&quot;:722.2}"/>
</p:tagLst>
</file>

<file path=ppt/tags/tag5.xml><?xml version="1.0" encoding="utf-8"?>
<p:tagLst xmlns:p="http://schemas.openxmlformats.org/presentationml/2006/main">
  <p:tag name="KSO_WM_DIAGRAM_VIRTUALLY_FRAME" val="{&quot;height&quot;:289.5,&quot;left&quot;:240.95,&quot;top&quot;:55.7,&quot;width&quot;:413.9}"/>
</p:tagLst>
</file>

<file path=ppt/tags/tag50.xml><?xml version="1.0" encoding="utf-8"?>
<p:tagLst xmlns:p="http://schemas.openxmlformats.org/presentationml/2006/main">
  <p:tag name="KSO_WM_DIAGRAM_VIRTUALLY_FRAME" val="{&quot;height&quot;:404.95,&quot;left&quot;:0.35,&quot;top&quot;:0.05,&quot;width&quot;:722.2}"/>
</p:tagLst>
</file>

<file path=ppt/tags/tag51.xml><?xml version="1.0" encoding="utf-8"?>
<p:tagLst xmlns:p="http://schemas.openxmlformats.org/presentationml/2006/main">
  <p:tag name="KSO_WM_DIAGRAM_VIRTUALLY_FRAME" val="{&quot;height&quot;:289.5,&quot;left&quot;:240.95,&quot;top&quot;:55.7,&quot;width&quot;:413.9}"/>
</p:tagLst>
</file>

<file path=ppt/tags/tag52.xml><?xml version="1.0" encoding="utf-8"?>
<p:tagLst xmlns:p="http://schemas.openxmlformats.org/presentationml/2006/main">
  <p:tag name="KSO_WM_DIAGRAM_VIRTUALLY_FRAME" val="{&quot;height&quot;:404.95,&quot;left&quot;:0.35,&quot;top&quot;:0.05,&quot;width&quot;:722.2}"/>
</p:tagLst>
</file>

<file path=ppt/tags/tag53.xml><?xml version="1.0" encoding="utf-8"?>
<p:tagLst xmlns:p="http://schemas.openxmlformats.org/presentationml/2006/main">
  <p:tag name="KSO_WM_DIAGRAM_VIRTUALLY_FRAME" val="{&quot;height&quot;:404.95,&quot;left&quot;:0.35,&quot;top&quot;:0.05,&quot;width&quot;:722.2}"/>
</p:tagLst>
</file>

<file path=ppt/tags/tag54.xml><?xml version="1.0" encoding="utf-8"?>
<p:tagLst xmlns:p="http://schemas.openxmlformats.org/presentationml/2006/main">
  <p:tag name="KSO_WM_DIAGRAM_VIRTUALLY_FRAME" val="{&quot;height&quot;:216.85,&quot;left&quot;:19.8,&quot;top&quot;:168.5,&quot;width&quot;:679}"/>
</p:tagLst>
</file>

<file path=ppt/tags/tag55.xml><?xml version="1.0" encoding="utf-8"?>
<p:tagLst xmlns:p="http://schemas.openxmlformats.org/presentationml/2006/main">
  <p:tag name="KSO_WM_DIAGRAM_VIRTUALLY_FRAME" val="{&quot;height&quot;:216.85,&quot;left&quot;:19.8,&quot;top&quot;:168.5,&quot;width&quot;:679}"/>
</p:tagLst>
</file>

<file path=ppt/tags/tag56.xml><?xml version="1.0" encoding="utf-8"?>
<p:tagLst xmlns:p="http://schemas.openxmlformats.org/presentationml/2006/main">
  <p:tag name="KSO_WM_DIAGRAM_VIRTUALLY_FRAME" val="{&quot;height&quot;:216.85,&quot;left&quot;:19.8,&quot;top&quot;:168.5,&quot;width&quot;:679}"/>
</p:tagLst>
</file>

<file path=ppt/tags/tag57.xml><?xml version="1.0" encoding="utf-8"?>
<p:tagLst xmlns:p="http://schemas.openxmlformats.org/presentationml/2006/main">
  <p:tag name="KSO_WM_DIAGRAM_VIRTUALLY_FRAME" val="{&quot;height&quot;:216.85,&quot;left&quot;:19.8,&quot;top&quot;:168.5,&quot;width&quot;:679}"/>
</p:tagLst>
</file>

<file path=ppt/tags/tag58.xml><?xml version="1.0" encoding="utf-8"?>
<p:tagLst xmlns:p="http://schemas.openxmlformats.org/presentationml/2006/main">
  <p:tag name="KSO_WM_DIAGRAM_VIRTUALLY_FRAME" val="{&quot;height&quot;:216.85,&quot;left&quot;:19.8,&quot;top&quot;:168.5,&quot;width&quot;:679}"/>
</p:tagLst>
</file>

<file path=ppt/tags/tag59.xml><?xml version="1.0" encoding="utf-8"?>
<p:tagLst xmlns:p="http://schemas.openxmlformats.org/presentationml/2006/main">
  <p:tag name="KSO_WM_DIAGRAM_VIRTUALLY_FRAME" val="{&quot;height&quot;:216.85,&quot;left&quot;:19.8,&quot;top&quot;:168.5,&quot;width&quot;:679}"/>
</p:tagLst>
</file>

<file path=ppt/tags/tag6.xml><?xml version="1.0" encoding="utf-8"?>
<p:tagLst xmlns:p="http://schemas.openxmlformats.org/presentationml/2006/main">
  <p:tag name="KSO_WM_DIAGRAM_VIRTUALLY_FRAME" val="{&quot;height&quot;:289.5,&quot;left&quot;:240.95,&quot;top&quot;:55.7,&quot;width&quot;:413.9}"/>
</p:tagLst>
</file>

<file path=ppt/tags/tag60.xml><?xml version="1.0" encoding="utf-8"?>
<p:tagLst xmlns:p="http://schemas.openxmlformats.org/presentationml/2006/main">
  <p:tag name="KSO_WM_DIAGRAM_VIRTUALLY_FRAME" val="{&quot;height&quot;:295.75,&quot;left&quot;:217.7,&quot;top&quot;:49.45,&quot;width&quot;:437.15}"/>
</p:tagLst>
</file>

<file path=ppt/tags/tag61.xml><?xml version="1.0" encoding="utf-8"?>
<p:tagLst xmlns:p="http://schemas.openxmlformats.org/presentationml/2006/main">
  <p:tag name="KSO_WM_DIAGRAM_VIRTUALLY_FRAME" val="{&quot;height&quot;:295.75,&quot;left&quot;:217.7,&quot;top&quot;:49.45,&quot;width&quot;:437.15}"/>
</p:tagLst>
</file>

<file path=ppt/tags/tag62.xml><?xml version="1.0" encoding="utf-8"?>
<p:tagLst xmlns:p="http://schemas.openxmlformats.org/presentationml/2006/main">
  <p:tag name="KSO_WM_DIAGRAM_VIRTUALLY_FRAME" val="{&quot;height&quot;:469.55,&quot;left&quot;:-79.8,&quot;top&quot;:101.45,&quot;width&quot;:1006.35}"/>
</p:tagLst>
</file>

<file path=ppt/tags/tag63.xml><?xml version="1.0" encoding="utf-8"?>
<p:tagLst xmlns:p="http://schemas.openxmlformats.org/presentationml/2006/main">
  <p:tag name="KSO_WM_DIAGRAM_VIRTUALLY_FRAME" val="{&quot;height&quot;:499.75,&quot;left&quot;:-79.8,&quot;top&quot;:71.25,&quot;width&quot;:1006.35}"/>
</p:tagLst>
</file>

<file path=ppt/tags/tag64.xml><?xml version="1.0" encoding="utf-8"?>
<p:tagLst xmlns:p="http://schemas.openxmlformats.org/presentationml/2006/main">
  <p:tag name="KSO_WM_DIAGRAM_VIRTUALLY_FRAME" val="{&quot;height&quot;:499.75,&quot;left&quot;:-79.8,&quot;top&quot;:71.25,&quot;width&quot;:1006.35}"/>
</p:tagLst>
</file>

<file path=ppt/tags/tag65.xml><?xml version="1.0" encoding="utf-8"?>
<p:tagLst xmlns:p="http://schemas.openxmlformats.org/presentationml/2006/main">
  <p:tag name="KSO_WM_DIAGRAM_VIRTUALLY_FRAME" val="{&quot;height&quot;:499.75,&quot;left&quot;:-79.8,&quot;top&quot;:71.25,&quot;width&quot;:1006.35}"/>
</p:tagLst>
</file>

<file path=ppt/tags/tag66.xml><?xml version="1.0" encoding="utf-8"?>
<p:tagLst xmlns:p="http://schemas.openxmlformats.org/presentationml/2006/main">
  <p:tag name="KSO_WM_DIAGRAM_VIRTUALLY_FRAME" val="{&quot;height&quot;:499.75,&quot;left&quot;:-79.8,&quot;top&quot;:71.25,&quot;width&quot;:1006.35}"/>
</p:tagLst>
</file>

<file path=ppt/tags/tag67.xml><?xml version="1.0" encoding="utf-8"?>
<p:tagLst xmlns:p="http://schemas.openxmlformats.org/presentationml/2006/main">
  <p:tag name="KSO_WM_DIAGRAM_VIRTUALLY_FRAME" val="{&quot;height&quot;:499.75,&quot;left&quot;:-79.8,&quot;top&quot;:71.25,&quot;width&quot;:1006.35}"/>
</p:tagLst>
</file>

<file path=ppt/tags/tag68.xml><?xml version="1.0" encoding="utf-8"?>
<p:tagLst xmlns:p="http://schemas.openxmlformats.org/presentationml/2006/main">
  <p:tag name="KSO_WM_DIAGRAM_VIRTUALLY_FRAME" val="{&quot;height&quot;:295.75,&quot;left&quot;:217.7,&quot;top&quot;:49.45,&quot;width&quot;:437.15}"/>
</p:tagLst>
</file>

<file path=ppt/tags/tag69.xml><?xml version="1.0" encoding="utf-8"?>
<p:tagLst xmlns:p="http://schemas.openxmlformats.org/presentationml/2006/main">
  <p:tag name="KSO_WM_DIAGRAM_VIRTUALLY_FRAME" val="{&quot;height&quot;:405,&quot;left&quot;:0,&quot;top&quot;:0,&quot;width&quot;:720}"/>
</p:tagLst>
</file>

<file path=ppt/tags/tag7.xml><?xml version="1.0" encoding="utf-8"?>
<p:tagLst xmlns:p="http://schemas.openxmlformats.org/presentationml/2006/main">
  <p:tag name="KSO_WM_DIAGRAM_VIRTUALLY_FRAME" val="{&quot;height&quot;:289.5,&quot;left&quot;:240.95,&quot;top&quot;:55.7,&quot;width&quot;:413.9}"/>
</p:tagLst>
</file>

<file path=ppt/tags/tag70.xml><?xml version="1.0" encoding="utf-8"?>
<p:tagLst xmlns:p="http://schemas.openxmlformats.org/presentationml/2006/main">
  <p:tag name="KSO_WM_DIAGRAM_VIRTUALLY_FRAME" val="{&quot;height&quot;:405,&quot;left&quot;:0,&quot;top&quot;:0,&quot;width&quot;:720}"/>
</p:tagLst>
</file>

<file path=ppt/tags/tag71.xml><?xml version="1.0" encoding="utf-8"?>
<p:tagLst xmlns:p="http://schemas.openxmlformats.org/presentationml/2006/main">
  <p:tag name="KSO_WM_DIAGRAM_VIRTUALLY_FRAME" val="{&quot;height&quot;:405,&quot;left&quot;:0,&quot;top&quot;:0,&quot;width&quot;:720}"/>
</p:tagLst>
</file>

<file path=ppt/tags/tag72.xml><?xml version="1.0" encoding="utf-8"?>
<p:tagLst xmlns:p="http://schemas.openxmlformats.org/presentationml/2006/main">
  <p:tag name="KSO_WM_DIAGRAM_VIRTUALLY_FRAME" val="{&quot;height&quot;:405,&quot;left&quot;:0,&quot;top&quot;:0,&quot;width&quot;:720}"/>
</p:tagLst>
</file>

<file path=ppt/tags/tag73.xml><?xml version="1.0" encoding="utf-8"?>
<p:tagLst xmlns:p="http://schemas.openxmlformats.org/presentationml/2006/main">
  <p:tag name="KSO_WM_DIAGRAM_VIRTUALLY_FRAME" val="{&quot;height&quot;:405,&quot;left&quot;:0,&quot;top&quot;:0,&quot;width&quot;:720}"/>
</p:tagLst>
</file>

<file path=ppt/tags/tag74.xml><?xml version="1.0" encoding="utf-8"?>
<p:tagLst xmlns:p="http://schemas.openxmlformats.org/presentationml/2006/main">
  <p:tag name="KSO_WM_DIAGRAM_VIRTUALLY_FRAME" val="{&quot;height&quot;:405,&quot;left&quot;:0,&quot;top&quot;:0,&quot;width&quot;:720}"/>
</p:tagLst>
</file>

<file path=ppt/tags/tag75.xml><?xml version="1.0" encoding="utf-8"?>
<p:tagLst xmlns:p="http://schemas.openxmlformats.org/presentationml/2006/main">
  <p:tag name="KSO_WM_DIAGRAM_VIRTUALLY_FRAME" val="{&quot;height&quot;:405,&quot;left&quot;:1.675,&quot;top&quot;:24.05,&quot;width&quot;:720}"/>
</p:tagLst>
</file>

<file path=ppt/tags/tag76.xml><?xml version="1.0" encoding="utf-8"?>
<p:tagLst xmlns:p="http://schemas.openxmlformats.org/presentationml/2006/main">
  <p:tag name="KSO_WM_DIAGRAM_VIRTUALLY_FRAME" val="{&quot;height&quot;:405,&quot;left&quot;:1.675,&quot;top&quot;:24.05,&quot;width&quot;:720}"/>
</p:tagLst>
</file>

<file path=ppt/tags/tag77.xml><?xml version="1.0" encoding="utf-8"?>
<p:tagLst xmlns:p="http://schemas.openxmlformats.org/presentationml/2006/main">
  <p:tag name="KSO_WM_DIAGRAM_VIRTUALLY_FRAME" val="{&quot;height&quot;:405,&quot;left&quot;:1.675,&quot;top&quot;:24.05,&quot;width&quot;:720}"/>
</p:tagLst>
</file>

<file path=ppt/tags/tag78.xml><?xml version="1.0" encoding="utf-8"?>
<p:tagLst xmlns:p="http://schemas.openxmlformats.org/presentationml/2006/main">
  <p:tag name="KSO_WM_DIAGRAM_VIRTUALLY_FRAME" val="{&quot;height&quot;:405,&quot;left&quot;:1.675,&quot;top&quot;:24.05,&quot;width&quot;:720}"/>
</p:tagLst>
</file>

<file path=ppt/tags/tag79.xml><?xml version="1.0" encoding="utf-8"?>
<p:tagLst xmlns:p="http://schemas.openxmlformats.org/presentationml/2006/main">
  <p:tag name="KSO_WM_DIAGRAM_VIRTUALLY_FRAME" val="{&quot;height&quot;:405,&quot;left&quot;:1.675,&quot;top&quot;:24.05,&quot;width&quot;:720}"/>
</p:tagLst>
</file>

<file path=ppt/tags/tag8.xml><?xml version="1.0" encoding="utf-8"?>
<p:tagLst xmlns:p="http://schemas.openxmlformats.org/presentationml/2006/main">
  <p:tag name="KSO_WM_DIAGRAM_VIRTUALLY_FRAME" val="{&quot;height&quot;:289.5,&quot;left&quot;:240.95,&quot;top&quot;:55.7,&quot;width&quot;:413.9}"/>
</p:tagLst>
</file>

<file path=ppt/tags/tag80.xml><?xml version="1.0" encoding="utf-8"?>
<p:tagLst xmlns:p="http://schemas.openxmlformats.org/presentationml/2006/main">
  <p:tag name="KSO_WM_DIAGRAM_VIRTUALLY_FRAME" val="{&quot;height&quot;:405,&quot;left&quot;:1.675,&quot;top&quot;:24.05,&quot;width&quot;:720}"/>
</p:tagLst>
</file>

<file path=ppt/tags/tag81.xml><?xml version="1.0" encoding="utf-8"?>
<p:tagLst xmlns:p="http://schemas.openxmlformats.org/presentationml/2006/main">
  <p:tag name="KSO_WM_DIAGRAM_VIRTUALLY_FRAME" val="{&quot;height&quot;:405,&quot;left&quot;:0,&quot;top&quot;:0,&quot;width&quot;:720}"/>
</p:tagLst>
</file>

<file path=ppt/tags/tag82.xml><?xml version="1.0" encoding="utf-8"?>
<p:tagLst xmlns:p="http://schemas.openxmlformats.org/presentationml/2006/main">
  <p:tag name="KSO_WM_DIAGRAM_VIRTUALLY_FRAME" val="{&quot;height&quot;:405,&quot;left&quot;:0,&quot;top&quot;:0,&quot;width&quot;:720}"/>
</p:tagLst>
</file>

<file path=ppt/tags/tag83.xml><?xml version="1.0" encoding="utf-8"?>
<p:tagLst xmlns:p="http://schemas.openxmlformats.org/presentationml/2006/main">
  <p:tag name="KSO_WM_DIAGRAM_VIRTUALLY_FRAME" val="{&quot;height&quot;:405,&quot;left&quot;:1.675,&quot;top&quot;:24.05,&quot;width&quot;:720}"/>
</p:tagLst>
</file>

<file path=ppt/tags/tag84.xml><?xml version="1.0" encoding="utf-8"?>
<p:tagLst xmlns:p="http://schemas.openxmlformats.org/presentationml/2006/main">
  <p:tag name="KSO_WM_DIAGRAM_VIRTUALLY_FRAME" val="{&quot;height&quot;:405,&quot;left&quot;:0,&quot;top&quot;:0,&quot;width&quot;:720}"/>
</p:tagLst>
</file>

<file path=ppt/tags/tag85.xml><?xml version="1.0" encoding="utf-8"?>
<p:tagLst xmlns:p="http://schemas.openxmlformats.org/presentationml/2006/main">
  <p:tag name="KSO_WM_DIAGRAM_VIRTUALLY_FRAME" val="{&quot;height&quot;:295.75,&quot;left&quot;:217.7,&quot;top&quot;:49.45,&quot;width&quot;:437.15}"/>
</p:tagLst>
</file>

<file path=ppt/tags/tag86.xml><?xml version="1.0" encoding="utf-8"?>
<p:tagLst xmlns:p="http://schemas.openxmlformats.org/presentationml/2006/main">
  <p:tag name="KSO_WM_DIAGRAM_VIRTUALLY_FRAME" val="{&quot;height&quot;:295.75,&quot;left&quot;:217.7,&quot;top&quot;:49.45,&quot;width&quot;:437.15}"/>
</p:tagLst>
</file>

<file path=ppt/tags/tag87.xml><?xml version="1.0" encoding="utf-8"?>
<p:tagLst xmlns:p="http://schemas.openxmlformats.org/presentationml/2006/main">
  <p:tag name="KSO_WM_DIAGRAM_VIRTUALLY_FRAME" val="{&quot;height&quot;:405,&quot;left&quot;:1.675,&quot;top&quot;:24.05,&quot;width&quot;:720}"/>
</p:tagLst>
</file>

<file path=ppt/tags/tag88.xml><?xml version="1.0" encoding="utf-8"?>
<p:tagLst xmlns:p="http://schemas.openxmlformats.org/presentationml/2006/main">
  <p:tag name="KSO_WM_DIAGRAM_VIRTUALLY_FRAME" val="{&quot;height&quot;:405,&quot;left&quot;:0,&quot;top&quot;:0,&quot;width&quot;:720}"/>
</p:tagLst>
</file>

<file path=ppt/tags/tag89.xml><?xml version="1.0" encoding="utf-8"?>
<p:tagLst xmlns:p="http://schemas.openxmlformats.org/presentationml/2006/main">
  <p:tag name="KSO_WM_DIAGRAM_VIRTUALLY_FRAME" val="{&quot;height&quot;:295.75,&quot;left&quot;:217.7,&quot;top&quot;:49.45,&quot;width&quot;:437.15}"/>
</p:tagLst>
</file>

<file path=ppt/tags/tag9.xml><?xml version="1.0" encoding="utf-8"?>
<p:tagLst xmlns:p="http://schemas.openxmlformats.org/presentationml/2006/main">
  <p:tag name="KSO_WM_DIAGRAM_VIRTUALLY_FRAME" val="{&quot;height&quot;:295.75,&quot;left&quot;:217.7,&quot;top&quot;:49.45,&quot;width&quot;:437.15}"/>
</p:tagLst>
</file>

<file path=ppt/tags/tag90.xml><?xml version="1.0" encoding="utf-8"?>
<p:tagLst xmlns:p="http://schemas.openxmlformats.org/presentationml/2006/main">
  <p:tag name="KSO_WM_DIAGRAM_VIRTUALLY_FRAME" val="{&quot;height&quot;:295.75,&quot;left&quot;:217.7,&quot;top&quot;:49.45,&quot;width&quot;:437.15}"/>
</p:tagLst>
</file>

<file path=ppt/tags/tag91.xml><?xml version="1.0" encoding="utf-8"?>
<p:tagLst xmlns:p="http://schemas.openxmlformats.org/presentationml/2006/main">
  <p:tag name="KSO_WM_DIAGRAM_VIRTUALLY_FRAME" val="{&quot;height&quot;:405,&quot;left&quot;:1.675,&quot;top&quot;:24.05,&quot;width&quot;:720}"/>
</p:tagLst>
</file>

<file path=ppt/tags/tag92.xml><?xml version="1.0" encoding="utf-8"?>
<p:tagLst xmlns:p="http://schemas.openxmlformats.org/presentationml/2006/main">
  <p:tag name="KSO_WM_DIAGRAM_VIRTUALLY_FRAME" val="{&quot;height&quot;:405,&quot;left&quot;:0,&quot;top&quot;:0,&quot;width&quot;:720}"/>
</p:tagLst>
</file>

<file path=ppt/tags/tag93.xml><?xml version="1.0" encoding="utf-8"?>
<p:tagLst xmlns:p="http://schemas.openxmlformats.org/presentationml/2006/main">
  <p:tag name="KSO_WM_DIAGRAM_VIRTUALLY_FRAME" val="{&quot;height&quot;:295.75,&quot;left&quot;:217.7,&quot;top&quot;:49.45,&quot;width&quot;:437.15}"/>
</p:tagLst>
</file>

<file path=ppt/tags/tag94.xml><?xml version="1.0" encoding="utf-8"?>
<p:tagLst xmlns:p="http://schemas.openxmlformats.org/presentationml/2006/main">
  <p:tag name="KSO_WM_DIAGRAM_VIRTUALLY_FRAME" val="{&quot;height&quot;:295.75,&quot;left&quot;:217.7,&quot;top&quot;:49.45,&quot;width&quot;:437.15}"/>
</p:tagLst>
</file>

<file path=ppt/tags/tag95.xml><?xml version="1.0" encoding="utf-8"?>
<p:tagLst xmlns:p="http://schemas.openxmlformats.org/presentationml/2006/main">
  <p:tag name="KSO_WM_DIAGRAM_VIRTUALLY_FRAME" val="{&quot;height&quot;:405,&quot;left&quot;:1.675,&quot;top&quot;:24.05,&quot;width&quot;:720}"/>
</p:tagLst>
</file>

<file path=ppt/tags/tag96.xml><?xml version="1.0" encoding="utf-8"?>
<p:tagLst xmlns:p="http://schemas.openxmlformats.org/presentationml/2006/main">
  <p:tag name="KSO_WM_DIAGRAM_VIRTUALLY_FRAME" val="{&quot;height&quot;:405,&quot;left&quot;:0,&quot;top&quot;:0,&quot;width&quot;:720}"/>
</p:tagLst>
</file>

<file path=ppt/tags/tag97.xml><?xml version="1.0" encoding="utf-8"?>
<p:tagLst xmlns:p="http://schemas.openxmlformats.org/presentationml/2006/main">
  <p:tag name="KSO_WM_DIAGRAM_VIRTUALLY_FRAME" val="{&quot;height&quot;:295.75,&quot;left&quot;:217.7,&quot;top&quot;:49.45,&quot;width&quot;:437.15}"/>
</p:tagLst>
</file>

<file path=ppt/tags/tag98.xml><?xml version="1.0" encoding="utf-8"?>
<p:tagLst xmlns:p="http://schemas.openxmlformats.org/presentationml/2006/main">
  <p:tag name="KSO_WM_DIAGRAM_VIRTUALLY_FRAME" val="{&quot;height&quot;:295.75,&quot;left&quot;:217.7,&quot;top&quot;:49.45,&quot;width&quot;:437.15}"/>
</p:tagLst>
</file>

<file path=ppt/theme/theme1.xml><?xml version="1.0" encoding="utf-8"?>
<a:theme xmlns:a="http://schemas.openxmlformats.org/drawingml/2006/main" name="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3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3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3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3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3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3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3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3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4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10104</Words>
  <Application>WPS 演示</Application>
  <PresentationFormat/>
  <Paragraphs>356</Paragraphs>
  <Slides>30</Slides>
  <Notes>0</Notes>
  <HiddenSlides>0</HiddenSlides>
  <MMClips>0</MMClips>
  <ScaleCrop>false</ScaleCrop>
  <HeadingPairs>
    <vt:vector size="6" baseType="variant">
      <vt:variant>
        <vt:lpstr>已用的字体</vt:lpstr>
      </vt:variant>
      <vt:variant>
        <vt:i4>16</vt:i4>
      </vt:variant>
      <vt:variant>
        <vt:lpstr>主题</vt:lpstr>
      </vt:variant>
      <vt:variant>
        <vt:i4>29</vt:i4>
      </vt:variant>
      <vt:variant>
        <vt:lpstr>幻灯片标题</vt:lpstr>
      </vt:variant>
      <vt:variant>
        <vt:i4>30</vt:i4>
      </vt:variant>
    </vt:vector>
  </HeadingPairs>
  <TitlesOfParts>
    <vt:vector size="75" baseType="lpstr">
      <vt:lpstr>Arial</vt:lpstr>
      <vt:lpstr>宋体</vt:lpstr>
      <vt:lpstr>Wingdings</vt:lpstr>
      <vt:lpstr>Times New Roman</vt:lpstr>
      <vt:lpstr>Calibri</vt:lpstr>
      <vt:lpstr>ui-sans-serif</vt:lpstr>
      <vt:lpstr>Inter</vt:lpstr>
      <vt:lpstr>微软雅黑</vt:lpstr>
      <vt:lpstr>Arial Unicode MS</vt:lpstr>
      <vt:lpstr>思源黑体 Normal</vt:lpstr>
      <vt:lpstr>I.Ming</vt:lpstr>
      <vt:lpstr>Segoe Print</vt:lpstr>
      <vt:lpstr>黑体</vt:lpstr>
      <vt:lpstr>Yu Gothic UI Semilight</vt:lpstr>
      <vt:lpstr>HelveticaNeue</vt:lpstr>
      <vt:lpstr>华文新魏</vt:lpstr>
      <vt:lpstr>2_unioffice Theme</vt:lpstr>
      <vt:lpstr>5_unioffice Theme</vt:lpstr>
      <vt:lpstr>19_unioffice Theme</vt:lpstr>
      <vt:lpstr>10_unioffice Theme</vt:lpstr>
      <vt:lpstr>11_unioffice Theme</vt:lpstr>
      <vt:lpstr>12_unioffice Theme</vt:lpstr>
      <vt:lpstr>17_unioffice Theme</vt:lpstr>
      <vt:lpstr>3_unioffice Theme</vt:lpstr>
      <vt:lpstr>8_unioffice Theme</vt:lpstr>
      <vt:lpstr>13_unioffice Theme</vt:lpstr>
      <vt:lpstr>14_unioffice Theme</vt:lpstr>
      <vt:lpstr>18_unioffice Theme</vt:lpstr>
      <vt:lpstr>4_unioffice Theme</vt:lpstr>
      <vt:lpstr>21_unioffice Theme</vt:lpstr>
      <vt:lpstr>25_unioffice Theme</vt:lpstr>
      <vt:lpstr>27_unioffice Theme</vt:lpstr>
      <vt:lpstr>28_unioffice Theme</vt:lpstr>
      <vt:lpstr>29_unioffice Theme</vt:lpstr>
      <vt:lpstr>31_unioffice Theme</vt:lpstr>
      <vt:lpstr>32_unioffice Theme</vt:lpstr>
      <vt:lpstr>33_unioffice Theme</vt:lpstr>
      <vt:lpstr>35_unioffice Theme</vt:lpstr>
      <vt:lpstr>36_unioffice Theme</vt:lpstr>
      <vt:lpstr>37_unioffice Theme</vt:lpstr>
      <vt:lpstr>38_unioffice Theme</vt:lpstr>
      <vt:lpstr>22_unioffice Theme</vt:lpstr>
      <vt:lpstr>39_unioffice Theme</vt:lpstr>
      <vt:lpstr>40_unioffice Theme</vt:lpstr>
      <vt:lpstr>1_unioffice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FoxyUtils ehf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363</cp:revision>
  <dcterms:created xsi:type="dcterms:W3CDTF">2022-11-04T13:43:00Z</dcterms:created>
  <dcterms:modified xsi:type="dcterms:W3CDTF">2026-01-06T07:01:05Z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5BE45A8F4637478B86E9A1351F072B68</vt:lpwstr>
  </property>
  <property fmtid="{D5CDD505-2E9C-101B-9397-08002B2CF9AE}" pid="3" name="KSOProductBuildVer">
    <vt:lpwstr>2052-11.8.2.7978</vt:lpwstr>
  </property>
</Properties>
</file>